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6858000" cx="12193200"/>
  <p:notesSz cx="6858000" cy="9144000"/>
  <p:embeddedFontLst>
    <p:embeddedFont>
      <p:font typeface="Amaranth"/>
      <p:regular r:id="rId25"/>
      <p:bold r:id="rId26"/>
      <p:italic r:id="rId27"/>
      <p:boldItalic r:id="rId28"/>
    </p:embeddedFont>
    <p:embeddedFont>
      <p:font typeface="Roboto Mono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Amaranth-bold.fntdata"/><Relationship Id="rId25" Type="http://schemas.openxmlformats.org/officeDocument/2006/relationships/font" Target="fonts/Amaranth-regular.fntdata"/><Relationship Id="rId28" Type="http://schemas.openxmlformats.org/officeDocument/2006/relationships/font" Target="fonts/Amaranth-boldItalic.fntdata"/><Relationship Id="rId27" Type="http://schemas.openxmlformats.org/officeDocument/2006/relationships/font" Target="fonts/Amaranth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Mon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obotoMono-italic.fntdata"/><Relationship Id="rId30" Type="http://schemas.openxmlformats.org/officeDocument/2006/relationships/font" Target="fonts/RobotoMono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font" Target="fonts/RobotoMon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876601597f_0_25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876601597f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952fdebbf_0_2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2952fdebbf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2952fdebbf_0_49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2952fdebbf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952fdebbf_0_143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2952fdebbf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2952fdebbf_0_123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2952fdebbf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2952fdebbf_0_18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2952fdebbf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2952fdebbf_0_10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2952fdebb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2952fdebbf_0_99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2952fdebbf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2952fdebbf_0_107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2952fdebbf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2952fdebbf_0_63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2952fdebbf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2952fdebbf_0_83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2952fdebbf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2952fdebbf_0_90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12952fdebbf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2952fdebbf_0_73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12952fdebbf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2952fdebbf_0_26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2952fdebbf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3a3731ecb_0_52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f3a3731ecb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2952fdebbf_0_34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2952fdebbf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2952fdebbf_0_133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2952fdebbf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2952fdebbf_0_116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2952fdebbf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2952fdebbf_0_56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2952fdebbf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2.png"/><Relationship Id="rId4" Type="http://schemas.openxmlformats.org/officeDocument/2006/relationships/image" Target="../media/image1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6C0AAB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-200" y="5603500"/>
            <a:ext cx="12193200" cy="1254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 txBox="1"/>
          <p:nvPr/>
        </p:nvSpPr>
        <p:spPr>
          <a:xfrm>
            <a:off x="546654" y="412700"/>
            <a:ext cx="9438600" cy="22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700">
              <a:solidFill>
                <a:srgbClr val="FFFFFF"/>
              </a:solidFill>
              <a:latin typeface="Amaranth"/>
              <a:ea typeface="Amaranth"/>
              <a:cs typeface="Amaranth"/>
              <a:sym typeface="Amaranth"/>
            </a:endParaRPr>
          </a:p>
        </p:txBody>
      </p:sp>
      <p:sp>
        <p:nvSpPr>
          <p:cNvPr id="15" name="Google Shape;15;p2"/>
          <p:cNvSpPr txBox="1"/>
          <p:nvPr/>
        </p:nvSpPr>
        <p:spPr>
          <a:xfrm>
            <a:off x="546654" y="2776000"/>
            <a:ext cx="47313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DEC6EE"/>
              </a:solidFill>
              <a:latin typeface="Amaranth"/>
              <a:ea typeface="Amaranth"/>
              <a:cs typeface="Amaranth"/>
              <a:sym typeface="Amaranth"/>
            </a:endParaRPr>
          </a:p>
        </p:txBody>
      </p:sp>
      <p:grpSp>
        <p:nvGrpSpPr>
          <p:cNvPr id="16" name="Google Shape;16;p2"/>
          <p:cNvGrpSpPr/>
          <p:nvPr/>
        </p:nvGrpSpPr>
        <p:grpSpPr>
          <a:xfrm>
            <a:off x="9329552" y="5983534"/>
            <a:ext cx="2647321" cy="634518"/>
            <a:chOff x="6996650" y="4435075"/>
            <a:chExt cx="1985540" cy="475900"/>
          </a:xfrm>
        </p:grpSpPr>
        <p:pic>
          <p:nvPicPr>
            <p:cNvPr id="17" name="Google Shape;17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7740034" y="4435075"/>
              <a:ext cx="1242156" cy="475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Google Shape;18;p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996650" y="4457689"/>
              <a:ext cx="576074" cy="4306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5-robots-binary1.png" id="19" name="Google Shape;19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6645" y="5131283"/>
            <a:ext cx="2440009" cy="69233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/>
          <p:nvPr>
            <p:ph type="title"/>
          </p:nvPr>
        </p:nvSpPr>
        <p:spPr>
          <a:xfrm>
            <a:off x="541253" y="417100"/>
            <a:ext cx="9449400" cy="22656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67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541253" y="2776000"/>
            <a:ext cx="9449400" cy="692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DEC6EE"/>
                </a:solidFill>
              </a:defRPr>
            </a:lvl1pPr>
            <a:lvl2pPr lvl="1">
              <a:spcBef>
                <a:spcPts val="210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21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21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21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21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21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21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2100"/>
              </a:spcBef>
              <a:spcAft>
                <a:spcPts val="2100"/>
              </a:spcAft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0" y="33"/>
            <a:ext cx="6577500" cy="6858000"/>
          </a:xfrm>
          <a:prstGeom prst="rect">
            <a:avLst/>
          </a:prstGeom>
          <a:solidFill>
            <a:srgbClr val="6C0AAB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" name="Google Shape;26;p3"/>
          <p:cNvSpPr txBox="1"/>
          <p:nvPr>
            <p:ph type="title"/>
          </p:nvPr>
        </p:nvSpPr>
        <p:spPr>
          <a:xfrm>
            <a:off x="570823" y="1062533"/>
            <a:ext cx="5383200" cy="2107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415641" y="1536633"/>
            <a:ext cx="113619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1pPr>
            <a:lvl2pPr indent="-393700" lvl="1" marL="9144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2pPr>
            <a:lvl3pPr indent="-393700" lvl="2" marL="13716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3pPr>
            <a:lvl4pPr indent="-393700" lvl="3" marL="18288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4pPr>
            <a:lvl5pPr indent="-393700" lvl="4" marL="22860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5pPr>
            <a:lvl6pPr indent="-393700" lvl="5" marL="27432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6pPr>
            <a:lvl7pPr indent="-393700" lvl="6" marL="32004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7pPr>
            <a:lvl8pPr indent="-393700" lvl="7" marL="36576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8pPr>
            <a:lvl9pPr indent="-393700" lvl="8" marL="4114800">
              <a:spcBef>
                <a:spcPts val="2100"/>
              </a:spcBef>
              <a:spcAft>
                <a:spcPts val="2100"/>
              </a:spcAft>
              <a:buSzPts val="26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4"/>
          <p:cNvSpPr txBox="1"/>
          <p:nvPr>
            <p:ph idx="2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Clr>
                <a:srgbClr val="FFA700"/>
              </a:buClr>
              <a:buSzPts val="2800"/>
              <a:buChar char="■"/>
              <a:defRPr/>
            </a:lvl1pPr>
            <a:lvl2pPr indent="-393700" lvl="1" marL="9144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2pPr>
            <a:lvl3pPr indent="-393700" lvl="2" marL="13716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3pPr>
            <a:lvl4pPr indent="-393700" lvl="3" marL="18288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4pPr>
            <a:lvl5pPr indent="-393700" lvl="4" marL="22860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5pPr>
            <a:lvl6pPr indent="-393700" lvl="5" marL="27432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6pPr>
            <a:lvl7pPr indent="-393700" lvl="6" marL="32004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7pPr>
            <a:lvl8pPr indent="-393700" lvl="7" marL="36576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8pPr>
            <a:lvl9pPr indent="-393700" lvl="8" marL="4114800">
              <a:spcBef>
                <a:spcPts val="2100"/>
              </a:spcBef>
              <a:spcAft>
                <a:spcPts val="2100"/>
              </a:spcAft>
              <a:buSzPts val="2600"/>
              <a:buChar char="■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6443834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1pPr>
            <a:lvl2pPr indent="-393700" lvl="1" marL="9144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2pPr>
            <a:lvl3pPr indent="-393700" lvl="2" marL="13716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3pPr>
            <a:lvl4pPr indent="-393700" lvl="3" marL="18288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4pPr>
            <a:lvl5pPr indent="-393700" lvl="4" marL="22860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5pPr>
            <a:lvl6pPr indent="-393700" lvl="5" marL="27432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6pPr>
            <a:lvl7pPr indent="-393700" lvl="6" marL="32004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7pPr>
            <a:lvl8pPr indent="-393700" lvl="7" marL="36576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8pPr>
            <a:lvl9pPr indent="-393700" lvl="8" marL="4114800">
              <a:spcBef>
                <a:spcPts val="2100"/>
              </a:spcBef>
              <a:spcAft>
                <a:spcPts val="2100"/>
              </a:spcAft>
              <a:buSzPts val="2600"/>
              <a:buChar char="■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11297722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" name="Google Shape;37;p5"/>
          <p:cNvSpPr txBox="1"/>
          <p:nvPr>
            <p:ph idx="3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FEFE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C0AAB"/>
              </a:buClr>
              <a:buSzPts val="3800"/>
              <a:buFont typeface="Amaranth"/>
              <a:buNone/>
              <a:defRPr sz="3800">
                <a:solidFill>
                  <a:srgbClr val="6C0AAB"/>
                </a:solidFill>
                <a:latin typeface="Amaranth"/>
                <a:ea typeface="Amaranth"/>
                <a:cs typeface="Amaranth"/>
                <a:sym typeface="Amaranth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5641" y="1536633"/>
            <a:ext cx="11361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A700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1pPr>
            <a:lvl2pPr indent="-393700" lvl="1" marL="9144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○"/>
              <a:defRPr sz="2600">
                <a:solidFill>
                  <a:schemeClr val="dk2"/>
                </a:solidFill>
              </a:defRPr>
            </a:lvl2pPr>
            <a:lvl3pPr indent="-393700" lvl="2" marL="13716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■"/>
              <a:defRPr sz="2600">
                <a:solidFill>
                  <a:schemeClr val="dk2"/>
                </a:solidFill>
              </a:defRPr>
            </a:lvl3pPr>
            <a:lvl4pPr indent="-393700" lvl="3" marL="18288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●"/>
              <a:defRPr sz="2600">
                <a:solidFill>
                  <a:schemeClr val="dk2"/>
                </a:solidFill>
              </a:defRPr>
            </a:lvl4pPr>
            <a:lvl5pPr indent="-393700" lvl="4" marL="2286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○"/>
              <a:defRPr sz="2600">
                <a:solidFill>
                  <a:schemeClr val="dk2"/>
                </a:solidFill>
              </a:defRPr>
            </a:lvl5pPr>
            <a:lvl6pPr indent="-393700" lvl="5" marL="27432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■"/>
              <a:defRPr sz="2600">
                <a:solidFill>
                  <a:schemeClr val="dk2"/>
                </a:solidFill>
              </a:defRPr>
            </a:lvl6pPr>
            <a:lvl7pPr indent="-393700" lvl="6" marL="32004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●"/>
              <a:defRPr sz="2600">
                <a:solidFill>
                  <a:schemeClr val="dk2"/>
                </a:solidFill>
              </a:defRPr>
            </a:lvl7pPr>
            <a:lvl8pPr indent="-393700" lvl="7" marL="36576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○"/>
              <a:defRPr sz="2600">
                <a:solidFill>
                  <a:schemeClr val="dk2"/>
                </a:solidFill>
              </a:defRPr>
            </a:lvl8pPr>
            <a:lvl9pPr indent="-393700" lvl="8" marL="411480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2600"/>
              <a:buChar char="■"/>
              <a:defRPr sz="26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8" name="Google Shape;8;p1"/>
          <p:cNvGrpSpPr/>
          <p:nvPr/>
        </p:nvGrpSpPr>
        <p:grpSpPr>
          <a:xfrm>
            <a:off x="9329552" y="5983534"/>
            <a:ext cx="2647321" cy="634518"/>
            <a:chOff x="6996650" y="4435075"/>
            <a:chExt cx="1985540" cy="475900"/>
          </a:xfrm>
        </p:grpSpPr>
        <p:pic>
          <p:nvPicPr>
            <p:cNvPr id="9" name="Google Shape;9;p1"/>
            <p:cNvPicPr preferRelativeResize="0"/>
            <p:nvPr/>
          </p:nvPicPr>
          <p:blipFill>
            <a:blip r:embed="rId1">
              <a:alphaModFix/>
            </a:blip>
            <a:stretch>
              <a:fillRect/>
            </a:stretch>
          </p:blipFill>
          <p:spPr>
            <a:xfrm>
              <a:off x="7740034" y="4435075"/>
              <a:ext cx="1242156" cy="475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Google Shape;10;p1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996650" y="4457689"/>
              <a:ext cx="576074" cy="4306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 sz="1900"/>
            </a:lvl1pPr>
            <a:lvl2pPr lvl="1" rtl="0">
              <a:buNone/>
              <a:defRPr sz="1900"/>
            </a:lvl2pPr>
            <a:lvl3pPr lvl="2" rtl="0">
              <a:buNone/>
              <a:defRPr sz="1900"/>
            </a:lvl3pPr>
            <a:lvl4pPr lvl="3" rtl="0">
              <a:buNone/>
              <a:defRPr sz="1900"/>
            </a:lvl4pPr>
            <a:lvl5pPr lvl="4" rtl="0">
              <a:buNone/>
              <a:defRPr sz="1900"/>
            </a:lvl5pPr>
            <a:lvl6pPr lvl="5" rtl="0">
              <a:buNone/>
              <a:defRPr sz="1900"/>
            </a:lvl6pPr>
            <a:lvl7pPr lvl="6" rtl="0">
              <a:buNone/>
              <a:defRPr sz="1900"/>
            </a:lvl7pPr>
            <a:lvl8pPr lvl="7" rtl="0">
              <a:buNone/>
              <a:defRPr sz="1900"/>
            </a:lvl8pPr>
            <a:lvl9pPr lvl="8" rtl="0">
              <a:buNone/>
              <a:defRPr sz="19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8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7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9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541253" y="417100"/>
            <a:ext cx="9449400" cy="22656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Secondary: Data and information: Vocabulary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900"/>
              <a:t>Live version</a:t>
            </a:r>
            <a:endParaRPr sz="49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Information</a:t>
            </a:r>
            <a:endParaRPr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/>
              <a:t>Data that has been put into context to provide meaning. </a:t>
            </a:r>
            <a:endParaRPr/>
          </a:p>
        </p:txBody>
      </p:sp>
      <p:pic>
        <p:nvPicPr>
          <p:cNvPr id="108" name="Google Shape;10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8949" y="1927200"/>
            <a:ext cx="3094299" cy="3094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Primary key</a:t>
            </a:r>
            <a:endParaRPr/>
          </a:p>
        </p:txBody>
      </p:sp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primary key is a unique identifier for a collection of data in a database. 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rPr lang="en-GB"/>
              <a:t>It cannot be repeated.</a:t>
            </a:r>
            <a:endParaRPr/>
          </a:p>
        </p:txBody>
      </p:sp>
      <p:pic>
        <p:nvPicPr>
          <p:cNvPr id="115" name="Google Shape;11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82051" y="1536626"/>
            <a:ext cx="3560550" cy="356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Record</a:t>
            </a:r>
            <a:endParaRPr/>
          </a:p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table contains a collection of records. 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0"/>
              </a:spcAft>
              <a:buNone/>
            </a:pPr>
            <a:r>
              <a:rPr lang="en-GB"/>
              <a:t>Each record contains the data for one object, person,  or place.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t/>
            </a:r>
            <a:endParaRPr/>
          </a:p>
        </p:txBody>
      </p:sp>
      <p:pic>
        <p:nvPicPr>
          <p:cNvPr id="122" name="Google Shape;12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04800" y="1467100"/>
            <a:ext cx="3276600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Relational</a:t>
            </a:r>
            <a:r>
              <a:rPr lang="en-GB"/>
              <a:t> database</a:t>
            </a:r>
            <a:endParaRPr/>
          </a:p>
        </p:txBody>
      </p:sp>
      <p:sp>
        <p:nvSpPr>
          <p:cNvPr id="128" name="Google Shape;128;p19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relational database contains more than one table.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rPr lang="en-GB"/>
              <a:t>The data in the tables are linked using relationships. </a:t>
            </a:r>
            <a:endParaRPr/>
          </a:p>
        </p:txBody>
      </p:sp>
      <p:pic>
        <p:nvPicPr>
          <p:cNvPr id="129" name="Google Shape;12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3122" y="1639497"/>
            <a:ext cx="3204525" cy="320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Row</a:t>
            </a:r>
            <a:endParaRPr/>
          </a:p>
        </p:txBody>
      </p:sp>
      <p:sp>
        <p:nvSpPr>
          <p:cNvPr id="135" name="Google Shape;135;p20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Data going horizontally on a spreadsheet. Each horizontal line of cells is a row. 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rPr lang="en-GB"/>
              <a:t>The example shows row 2 being highlighted. </a:t>
            </a:r>
            <a:endParaRPr/>
          </a:p>
        </p:txBody>
      </p:sp>
      <p:pic>
        <p:nvPicPr>
          <p:cNvPr id="136" name="Google Shape;13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76900" y="1636550"/>
            <a:ext cx="5686301" cy="170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Spreadsheet</a:t>
            </a:r>
            <a:endParaRPr/>
          </a:p>
        </p:txBody>
      </p:sp>
      <p:sp>
        <p:nvSpPr>
          <p:cNvPr id="142" name="Google Shape;142;p21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piece of software that allows you to store data in </a:t>
            </a:r>
            <a:r>
              <a:rPr b="1" lang="en-GB"/>
              <a:t>columns </a:t>
            </a:r>
            <a:r>
              <a:rPr lang="en-GB"/>
              <a:t>and </a:t>
            </a:r>
            <a:r>
              <a:rPr b="1" lang="en-GB"/>
              <a:t>rows</a:t>
            </a:r>
            <a:r>
              <a:rPr lang="en-GB"/>
              <a:t>. 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rPr lang="en-GB"/>
              <a:t>The data can then be analysed by using </a:t>
            </a:r>
            <a:r>
              <a:rPr b="1" lang="en-GB"/>
              <a:t>formulas </a:t>
            </a:r>
            <a:r>
              <a:rPr lang="en-GB"/>
              <a:t>and creating </a:t>
            </a:r>
            <a:r>
              <a:rPr b="1" lang="en-GB"/>
              <a:t>graphs</a:t>
            </a:r>
            <a:r>
              <a:rPr lang="en-GB"/>
              <a:t>. </a:t>
            </a:r>
            <a:endParaRPr/>
          </a:p>
        </p:txBody>
      </p:sp>
      <p:pic>
        <p:nvPicPr>
          <p:cNvPr id="143" name="Google Shape;14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4475" y="1726299"/>
            <a:ext cx="5538724" cy="207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Spreadsheet formula</a:t>
            </a:r>
            <a:endParaRPr/>
          </a:p>
        </p:txBody>
      </p:sp>
      <p:sp>
        <p:nvSpPr>
          <p:cNvPr id="149" name="Google Shape;149;p22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/>
              <a:t>A mathematical rule that can be applied to data. In a spreadsheet, a formula always begins with an equals ‘=’ sign.</a:t>
            </a:r>
            <a:endParaRPr/>
          </a:p>
        </p:txBody>
      </p:sp>
      <p:pic>
        <p:nvPicPr>
          <p:cNvPr id="150" name="Google Shape;15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9500" y="1536624"/>
            <a:ext cx="5333701" cy="954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Spreadsheet function</a:t>
            </a:r>
            <a:endParaRPr/>
          </a:p>
        </p:txBody>
      </p:sp>
      <p:sp>
        <p:nvSpPr>
          <p:cNvPr id="156" name="Google Shape;156;p23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</a:t>
            </a:r>
            <a:r>
              <a:rPr lang="en-GB"/>
              <a:t>predefined</a:t>
            </a:r>
            <a:r>
              <a:rPr lang="en-GB"/>
              <a:t> formula that can be performed on data in a spreadsheet. 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rPr lang="en-GB"/>
              <a:t>An identifier, like </a:t>
            </a:r>
            <a:r>
              <a:rPr lang="en-GB">
                <a:solidFill>
                  <a:srgbClr val="6C0AAB"/>
                </a:solidFill>
                <a:latin typeface="Roboto Mono"/>
                <a:ea typeface="Roboto Mono"/>
                <a:cs typeface="Roboto Mono"/>
                <a:sym typeface="Roboto Mono"/>
              </a:rPr>
              <a:t>sum</a:t>
            </a:r>
            <a:r>
              <a:rPr lang="en-GB"/>
              <a:t>, is used to call the function. </a:t>
            </a:r>
            <a:endParaRPr/>
          </a:p>
        </p:txBody>
      </p:sp>
      <p:pic>
        <p:nvPicPr>
          <p:cNvPr id="157" name="Google Shape;15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2675" y="1766449"/>
            <a:ext cx="5425725" cy="127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4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Structured Query Language (SQL)</a:t>
            </a:r>
            <a:endParaRPr/>
          </a:p>
        </p:txBody>
      </p:sp>
      <p:sp>
        <p:nvSpPr>
          <p:cNvPr id="163" name="Google Shape;163;p24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</a:t>
            </a:r>
            <a:r>
              <a:rPr lang="en-GB"/>
              <a:t> language used to communicate with a database. 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rPr lang="en-GB"/>
              <a:t>You can use SQL to manipulate databases and retrieve records.</a:t>
            </a:r>
            <a:endParaRPr/>
          </a:p>
        </p:txBody>
      </p:sp>
      <p:pic>
        <p:nvPicPr>
          <p:cNvPr id="164" name="Google Shape;16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42797" y="1708948"/>
            <a:ext cx="3734174" cy="373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Table</a:t>
            </a:r>
            <a:endParaRPr/>
          </a:p>
        </p:txBody>
      </p:sp>
      <p:sp>
        <p:nvSpPr>
          <p:cNvPr id="170" name="Google Shape;170;p25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table holds a collection of records for a particular theme. 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rPr lang="en-GB"/>
              <a:t>For example, the books in a library. </a:t>
            </a:r>
            <a:endParaRPr/>
          </a:p>
        </p:txBody>
      </p:sp>
      <p:pic>
        <p:nvPicPr>
          <p:cNvPr id="171" name="Google Shape;17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2598" y="1491898"/>
            <a:ext cx="3951075" cy="395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Cell</a:t>
            </a:r>
            <a:endParaRPr/>
          </a:p>
        </p:txBody>
      </p:sp>
      <p:sp>
        <p:nvSpPr>
          <p:cNvPr id="50" name="Google Shape;50;p8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/>
              <a:t>A place for a single piece of data on a spreadsheet.</a:t>
            </a:r>
            <a:endParaRPr/>
          </a:p>
        </p:txBody>
      </p:sp>
      <p:pic>
        <p:nvPicPr>
          <p:cNvPr id="51" name="Google Shape;51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5125" y="1667748"/>
            <a:ext cx="4557775" cy="136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Cell reference</a:t>
            </a:r>
            <a:endParaRPr/>
          </a:p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/>
              <a:t>The name or coordinates of a single cell. The example here has a cell reference of B2. </a:t>
            </a:r>
            <a:endParaRPr/>
          </a:p>
        </p:txBody>
      </p:sp>
      <p:pic>
        <p:nvPicPr>
          <p:cNvPr id="58" name="Google Shape;58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5125" y="1667748"/>
            <a:ext cx="4557775" cy="136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Column</a:t>
            </a:r>
            <a:endParaRPr/>
          </a:p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Data going vertically (up and down) on a spreadsheet. 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rPr lang="en-GB"/>
              <a:t>The column highlighted is column B. </a:t>
            </a:r>
            <a:endParaRPr/>
          </a:p>
        </p:txBody>
      </p:sp>
      <p:pic>
        <p:nvPicPr>
          <p:cNvPr id="65" name="Google Shape;65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63375" y="1662849"/>
            <a:ext cx="5399825" cy="264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Data</a:t>
            </a:r>
            <a:endParaRPr/>
          </a:p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/>
              <a:t>Numbers, text or characters that, on their own, have no meaning. </a:t>
            </a:r>
            <a:endParaRPr/>
          </a:p>
        </p:txBody>
      </p:sp>
      <p:pic>
        <p:nvPicPr>
          <p:cNvPr id="72" name="Google Shape;72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64021" y="2090921"/>
            <a:ext cx="2848599" cy="2848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Database</a:t>
            </a:r>
            <a:endParaRPr/>
          </a:p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/>
              <a:t>An organised collection of data.</a:t>
            </a:r>
            <a:endParaRPr/>
          </a:p>
        </p:txBody>
      </p:sp>
      <p:pic>
        <p:nvPicPr>
          <p:cNvPr id="79" name="Google Shape;79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39625" y="1501800"/>
            <a:ext cx="3316374" cy="331637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2"/>
          <p:cNvSpPr txBox="1"/>
          <p:nvPr/>
        </p:nvSpPr>
        <p:spPr>
          <a:xfrm>
            <a:off x="7918675" y="4250825"/>
            <a:ext cx="2485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Created by Larea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From Noun Project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Field</a:t>
            </a:r>
            <a:endParaRPr/>
          </a:p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table has a number of fields. These are the categories for each piece of data in the table.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0"/>
              </a:spcAft>
              <a:buNone/>
            </a:pPr>
            <a:r>
              <a:rPr lang="en-GB"/>
              <a:t>For example, </a:t>
            </a:r>
            <a:endParaRPr/>
          </a:p>
          <a:p>
            <a:pPr indent="-406400" lvl="0" marL="457200" rtl="0" algn="l">
              <a:spcBef>
                <a:spcPts val="2100"/>
              </a:spcBef>
              <a:spcAft>
                <a:spcPts val="0"/>
              </a:spcAft>
              <a:buSzPts val="2800"/>
              <a:buChar char="■"/>
            </a:pPr>
            <a:r>
              <a:rPr lang="en-GB"/>
              <a:t>Title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■"/>
            </a:pPr>
            <a:r>
              <a:rPr lang="en-GB"/>
              <a:t>Author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■"/>
            </a:pPr>
            <a:r>
              <a:rPr lang="en-GB"/>
              <a:t>ISBN</a:t>
            </a:r>
            <a:endParaRPr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6525" y="1359725"/>
            <a:ext cx="4138551" cy="4138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Flat file d</a:t>
            </a:r>
            <a:r>
              <a:rPr lang="en-GB"/>
              <a:t>atabase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/>
              <a:t>A flat file database is a database that contains a single table.</a:t>
            </a:r>
            <a:endParaRPr/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2598" y="1491898"/>
            <a:ext cx="3951075" cy="395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Foreign</a:t>
            </a:r>
            <a:r>
              <a:rPr lang="en-GB"/>
              <a:t> key</a:t>
            </a:r>
            <a:endParaRPr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When you link to a source table’s primary key you use a foreign key.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rPr lang="en-GB"/>
              <a:t>A foreign key can be repeated because it is a link back to the primary key in the source table.</a:t>
            </a:r>
            <a:endParaRPr/>
          </a:p>
        </p:txBody>
      </p:sp>
      <p:pic>
        <p:nvPicPr>
          <p:cNvPr id="101" name="Google Shape;10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9047" y="1718222"/>
            <a:ext cx="3421549" cy="3421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AS Includ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