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3200"/>
  <p:notesSz cx="6858000" cy="9144000"/>
  <p:embeddedFontLst>
    <p:embeddedFont>
      <p:font typeface="Amaranth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ranth-bold.fntdata"/><Relationship Id="rId14" Type="http://schemas.openxmlformats.org/officeDocument/2006/relationships/font" Target="fonts/Amaranth-regular.fntdata"/><Relationship Id="rId17" Type="http://schemas.openxmlformats.org/officeDocument/2006/relationships/font" Target="fonts/Amaranth-boldItalic.fntdata"/><Relationship Id="rId16" Type="http://schemas.openxmlformats.org/officeDocument/2006/relationships/font" Target="fonts/Amaranth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876601597f_0_25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876601597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16a0ebcd71_1_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116a0ebcd7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29870753e7_0_38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29870753e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6291990db_0_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6291990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9870753e7_0_1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9870753e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9870753e7_0_1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9870753e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9870753e7_0_19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9870753e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29870753e7_0_27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29870753e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6C0AAB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200" y="5603500"/>
            <a:ext cx="12193200" cy="1254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546654" y="412700"/>
            <a:ext cx="9438600" cy="22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700">
              <a:solidFill>
                <a:srgbClr val="FFFFFF"/>
              </a:solidFill>
              <a:latin typeface="Amaranth"/>
              <a:ea typeface="Amaranth"/>
              <a:cs typeface="Amaranth"/>
              <a:sym typeface="Amaranth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546654" y="2776000"/>
            <a:ext cx="47313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DEC6EE"/>
              </a:solidFill>
              <a:latin typeface="Amaranth"/>
              <a:ea typeface="Amaranth"/>
              <a:cs typeface="Amaranth"/>
              <a:sym typeface="Amaranth"/>
            </a:endParaRPr>
          </a:p>
        </p:txBody>
      </p:sp>
      <p:grpSp>
        <p:nvGrpSpPr>
          <p:cNvPr id="16" name="Google Shape;16;p2"/>
          <p:cNvGrpSpPr/>
          <p:nvPr/>
        </p:nvGrpSpPr>
        <p:grpSpPr>
          <a:xfrm>
            <a:off x="9329552" y="5983534"/>
            <a:ext cx="2647321" cy="634518"/>
            <a:chOff x="6996650" y="4435075"/>
            <a:chExt cx="1985540" cy="475900"/>
          </a:xfrm>
        </p:grpSpPr>
        <p:pic>
          <p:nvPicPr>
            <p:cNvPr id="17" name="Google Shape;17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740034" y="4435075"/>
              <a:ext cx="1242156" cy="47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996650" y="4457689"/>
              <a:ext cx="576074" cy="4306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5-robots-binary1.png" id="19" name="Google Shape;19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652" y="4901003"/>
            <a:ext cx="3251602" cy="92262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>
            <p:ph type="title"/>
          </p:nvPr>
        </p:nvSpPr>
        <p:spPr>
          <a:xfrm>
            <a:off x="541253" y="417100"/>
            <a:ext cx="9449400" cy="2265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7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541253" y="2776000"/>
            <a:ext cx="9449400" cy="692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DEC6EE"/>
                </a:solidFill>
              </a:defRPr>
            </a:lvl1pPr>
            <a:lvl2pPr lvl="1">
              <a:spcBef>
                <a:spcPts val="21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1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1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1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1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1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1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100"/>
              </a:spcBef>
              <a:spcAft>
                <a:spcPts val="2100"/>
              </a:spcAft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33"/>
            <a:ext cx="6577500" cy="6858000"/>
          </a:xfrm>
          <a:prstGeom prst="rect">
            <a:avLst/>
          </a:prstGeom>
          <a:solidFill>
            <a:srgbClr val="6C0AAB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570823" y="1062533"/>
            <a:ext cx="5383200" cy="2107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15641" y="1536633"/>
            <a:ext cx="113619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4"/>
          <p:cNvSpPr txBox="1"/>
          <p:nvPr>
            <p:ph idx="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443834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5"/>
          <p:cNvSpPr txBox="1"/>
          <p:nvPr>
            <p:ph idx="3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C0AAB"/>
              </a:buClr>
              <a:buSzPts val="3800"/>
              <a:buFont typeface="Amaranth"/>
              <a:buNone/>
              <a:defRPr sz="3800">
                <a:solidFill>
                  <a:srgbClr val="6C0AAB"/>
                </a:solidFill>
                <a:latin typeface="Amaranth"/>
                <a:ea typeface="Amaranth"/>
                <a:cs typeface="Amaranth"/>
                <a:sym typeface="Amarant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41" y="1536633"/>
            <a:ext cx="11361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1pPr>
            <a:lvl2pPr indent="-39370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2pPr>
            <a:lvl3pPr indent="-39370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3pPr>
            <a:lvl4pPr indent="-39370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4pPr>
            <a:lvl5pPr indent="-39370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5pPr>
            <a:lvl6pPr indent="-39370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6pPr>
            <a:lvl7pPr indent="-39370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7pPr>
            <a:lvl8pPr indent="-39370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8pPr>
            <a:lvl9pPr indent="-39370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9329552" y="5983534"/>
            <a:ext cx="2647321" cy="634518"/>
            <a:chOff x="6996650" y="4435075"/>
            <a:chExt cx="1985540" cy="475900"/>
          </a:xfrm>
        </p:grpSpPr>
        <p:pic>
          <p:nvPicPr>
            <p:cNvPr id="9" name="Google Shape;9;p1"/>
            <p:cNvPicPr preferRelativeResize="0"/>
            <p:nvPr/>
          </p:nvPicPr>
          <p:blipFill>
            <a:blip r:embed="rId1">
              <a:alphaModFix/>
            </a:blip>
            <a:stretch>
              <a:fillRect/>
            </a:stretch>
          </p:blipFill>
          <p:spPr>
            <a:xfrm>
              <a:off x="7740034" y="4435075"/>
              <a:ext cx="1242156" cy="47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0;p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996650" y="4457689"/>
              <a:ext cx="576074" cy="430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 sz="1900"/>
            </a:lvl1pPr>
            <a:lvl2pPr lvl="1" rtl="0">
              <a:buNone/>
              <a:defRPr sz="1900"/>
            </a:lvl2pPr>
            <a:lvl3pPr lvl="2" rtl="0">
              <a:buNone/>
              <a:defRPr sz="1900"/>
            </a:lvl3pPr>
            <a:lvl4pPr lvl="3" rtl="0">
              <a:buNone/>
              <a:defRPr sz="1900"/>
            </a:lvl4pPr>
            <a:lvl5pPr lvl="4" rtl="0">
              <a:buNone/>
              <a:defRPr sz="1900"/>
            </a:lvl5pPr>
            <a:lvl6pPr lvl="5" rtl="0">
              <a:buNone/>
              <a:defRPr sz="1900"/>
            </a:lvl6pPr>
            <a:lvl7pPr lvl="6" rtl="0">
              <a:buNone/>
              <a:defRPr sz="1900"/>
            </a:lvl7pPr>
            <a:lvl8pPr lvl="7" rtl="0">
              <a:buNone/>
              <a:defRPr sz="1900"/>
            </a:lvl8pPr>
            <a:lvl9pPr lvl="8" rtl="0">
              <a:buNone/>
              <a:defRPr sz="19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achcomputing.org/curriculum/key-stage-1" TargetMode="External"/><Relationship Id="rId4" Type="http://schemas.openxmlformats.org/officeDocument/2006/relationships/hyperlink" Target="https://teachcomputing.org/curriculum/key-stage-2" TargetMode="External"/><Relationship Id="rId5" Type="http://schemas.openxmlformats.org/officeDocument/2006/relationships/hyperlink" Target="https://teachcomputing.org/curriculum/key-stage-3" TargetMode="External"/><Relationship Id="rId6" Type="http://schemas.openxmlformats.org/officeDocument/2006/relationships/hyperlink" Target="https://teachcomputing.org/curriculum/key-stage-4" TargetMode="External"/><Relationship Id="rId7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rojects.raspberrypi.org/en/pathways/more-python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barefootcomputing.org/resources/colourful-kits" TargetMode="External"/><Relationship Id="rId4" Type="http://schemas.openxmlformats.org/officeDocument/2006/relationships/hyperlink" Target="https://www.barefootcomputing.org/resources/data-dash" TargetMode="External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kaggle.com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ata.gov.uk/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bbc.co.uk/teach/terrific-scientific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rspb.org.uk/get-involved/activities/birdwatch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541253" y="417100"/>
            <a:ext cx="9449400" cy="2265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and Information</a:t>
            </a:r>
            <a:r>
              <a:rPr lang="en-GB"/>
              <a:t>: Existing resources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Live version</a:t>
            </a:r>
            <a:endParaRPr sz="5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15645" y="593375"/>
            <a:ext cx="5333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Teach computing</a:t>
            </a:r>
            <a:endParaRPr/>
          </a:p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Key stage 1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Key stage 2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Key stage 3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6"/>
              </a:rPr>
              <a:t>Key stage 4</a:t>
            </a:r>
            <a:endParaRPr/>
          </a:p>
        </p:txBody>
      </p:sp>
      <p:sp>
        <p:nvSpPr>
          <p:cNvPr id="51" name="Google Shape;51;p8"/>
          <p:cNvSpPr txBox="1"/>
          <p:nvPr/>
        </p:nvSpPr>
        <p:spPr>
          <a:xfrm>
            <a:off x="7749225" y="261600"/>
            <a:ext cx="1844100" cy="7227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Primary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9765400" y="271800"/>
            <a:ext cx="2197800" cy="7023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Secondary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53" name="Google Shape;53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02728" y="2537050"/>
            <a:ext cx="2815900" cy="178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15645" y="593375"/>
            <a:ext cx="5333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Manipulate data with Python</a:t>
            </a:r>
            <a:endParaRPr/>
          </a:p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15650" y="2274426"/>
            <a:ext cx="5333700" cy="359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Raspberry Pi projects site has a path of 6 projects that use python to present data.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https://projects.raspberrypi.org/en/pathways/more-python</a:t>
            </a:r>
            <a:r>
              <a:rPr lang="en-GB"/>
              <a:t> 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9765400" y="271800"/>
            <a:ext cx="2197800" cy="7023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Secondary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61" name="Google Shape;61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81026" y="2584875"/>
            <a:ext cx="2519546" cy="7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Barefoot CAS</a:t>
            </a:r>
            <a:endParaRPr/>
          </a:p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Colourful kits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Data dash</a:t>
            </a:r>
            <a:endParaRPr/>
          </a:p>
        </p:txBody>
      </p:sp>
      <p:sp>
        <p:nvSpPr>
          <p:cNvPr id="68" name="Google Shape;68;p10"/>
          <p:cNvSpPr txBox="1"/>
          <p:nvPr/>
        </p:nvSpPr>
        <p:spPr>
          <a:xfrm>
            <a:off x="7749225" y="261600"/>
            <a:ext cx="1844100" cy="7227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Primary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5">
            <a:alphaModFix/>
          </a:blip>
          <a:srcRect b="40368" l="15954" r="19766" t="23680"/>
          <a:stretch/>
        </p:blipFill>
        <p:spPr>
          <a:xfrm>
            <a:off x="7139100" y="1536613"/>
            <a:ext cx="3943149" cy="1465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Kaggle</a:t>
            </a:r>
            <a:endParaRPr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Kaggle provides </a:t>
            </a:r>
            <a:r>
              <a:rPr b="1" lang="en-GB"/>
              <a:t>free</a:t>
            </a:r>
            <a:r>
              <a:rPr lang="en-GB"/>
              <a:t> access to large datasets from a wide variety of sources.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www.kaggle.com</a:t>
            </a:r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7749225" y="261600"/>
            <a:ext cx="1844100" cy="7227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Primary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sp>
        <p:nvSpPr>
          <p:cNvPr id="77" name="Google Shape;77;p11"/>
          <p:cNvSpPr txBox="1"/>
          <p:nvPr/>
        </p:nvSpPr>
        <p:spPr>
          <a:xfrm>
            <a:off x="9765400" y="271800"/>
            <a:ext cx="2197800" cy="7023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Secondary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78" name="Google Shape;78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3250" y="2103850"/>
            <a:ext cx="3194851" cy="3194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Government data sets</a:t>
            </a:r>
            <a:endParaRPr/>
          </a:p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Open data sets from the government and topics such as crime, defense, education and health.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data.gov.uk</a:t>
            </a:r>
            <a:endParaRPr/>
          </a:p>
        </p:txBody>
      </p:sp>
      <p:sp>
        <p:nvSpPr>
          <p:cNvPr id="85" name="Google Shape;85;p12"/>
          <p:cNvSpPr txBox="1"/>
          <p:nvPr/>
        </p:nvSpPr>
        <p:spPr>
          <a:xfrm>
            <a:off x="7749225" y="261600"/>
            <a:ext cx="1844100" cy="7227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Primary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sp>
        <p:nvSpPr>
          <p:cNvPr id="86" name="Google Shape;86;p12"/>
          <p:cNvSpPr txBox="1"/>
          <p:nvPr/>
        </p:nvSpPr>
        <p:spPr>
          <a:xfrm>
            <a:off x="9765400" y="271800"/>
            <a:ext cx="2197800" cy="7023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Secondary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87" name="Google Shape;87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4401" y="1536626"/>
            <a:ext cx="3854275" cy="385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Terrific scientific</a:t>
            </a:r>
            <a:endParaRPr/>
          </a:p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You can sign up on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https://www.bbc.co.uk/teach/terrific-scientific</a:t>
            </a:r>
            <a:r>
              <a:rPr lang="en-GB"/>
              <a:t> to join in with various data collection experiments. 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7749225" y="261600"/>
            <a:ext cx="1844100" cy="7227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Primary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9765400" y="271800"/>
            <a:ext cx="2197800" cy="7023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Secondary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25775" y="1578700"/>
            <a:ext cx="3569225" cy="356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Big garden </a:t>
            </a:r>
            <a:r>
              <a:rPr lang="en-GB"/>
              <a:t>birdwatch</a:t>
            </a:r>
            <a:endParaRPr/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Get your class to join in with the big garden birdwatch to collect data on bird activity in their local area.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https://www.rspb.org.uk/get-involved/activities/birdwatch/</a:t>
            </a:r>
            <a:r>
              <a:rPr lang="en-GB"/>
              <a:t> </a:t>
            </a: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7749225" y="261600"/>
            <a:ext cx="1844100" cy="7227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Primary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9765400" y="271800"/>
            <a:ext cx="2197800" cy="702300"/>
          </a:xfrm>
          <a:prstGeom prst="rect">
            <a:avLst/>
          </a:prstGeom>
          <a:noFill/>
          <a:ln cap="flat" cmpd="sng" w="38100">
            <a:solidFill>
              <a:srgbClr val="FFA7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1" lang="en-GB" sz="2800">
                <a:solidFill>
                  <a:srgbClr val="595959"/>
                </a:solidFill>
              </a:rPr>
              <a:t>Secondary</a:t>
            </a:r>
            <a:r>
              <a:rPr lang="en-GB" sz="2800">
                <a:solidFill>
                  <a:srgbClr val="595959"/>
                </a:solidFill>
              </a:rPr>
              <a:t> 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105" name="Google Shape;10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46646" y="2012771"/>
            <a:ext cx="3004850" cy="30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S Includ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