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3588" cy="6858000"/>
  <p:notesSz cx="6858000" cy="9144000"/>
  <p:embeddedFontLst>
    <p:embeddedFont>
      <p:font typeface="Amaranth" panose="020B0604020202020204" charset="0"/>
      <p:regular r:id="rId16"/>
      <p:bold r:id="rId17"/>
      <p:italic r:id="rId18"/>
      <p:boldItalic r:id="rId19"/>
    </p:embeddedFont>
    <p:embeddedFont>
      <p:font typeface="Robot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E2BF1-240D-421B-AF79-DD5C0FABDFC5}" v="2" dt="2021-10-05T09:52:36.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Elliott" userId="ef6c0ebe-4d29-4958-9d02-c3b2d3f4b83b" providerId="ADAL" clId="{A1BE2BF1-240D-421B-AF79-DD5C0FABDFC5}"/>
    <pc:docChg chg="custSel modSld">
      <pc:chgData name="Catherine Elliott" userId="ef6c0ebe-4d29-4958-9d02-c3b2d3f4b83b" providerId="ADAL" clId="{A1BE2BF1-240D-421B-AF79-DD5C0FABDFC5}" dt="2021-10-05T09:52:42.195" v="8" actId="14100"/>
      <pc:docMkLst>
        <pc:docMk/>
      </pc:docMkLst>
      <pc:sldChg chg="addSp delSp modSp mod">
        <pc:chgData name="Catherine Elliott" userId="ef6c0ebe-4d29-4958-9d02-c3b2d3f4b83b" providerId="ADAL" clId="{A1BE2BF1-240D-421B-AF79-DD5C0FABDFC5}" dt="2021-10-05T09:52:42.195" v="8" actId="14100"/>
        <pc:sldMkLst>
          <pc:docMk/>
          <pc:sldMk cId="0" sldId="257"/>
        </pc:sldMkLst>
        <pc:grpChg chg="del">
          <ac:chgData name="Catherine Elliott" userId="ef6c0ebe-4d29-4958-9d02-c3b2d3f4b83b" providerId="ADAL" clId="{A1BE2BF1-240D-421B-AF79-DD5C0FABDFC5}" dt="2021-10-05T09:52:36.296" v="6" actId="478"/>
          <ac:grpSpMkLst>
            <pc:docMk/>
            <pc:sldMk cId="0" sldId="257"/>
            <ac:grpSpMk id="72" creationId="{00000000-0000-0000-0000-000000000000}"/>
          </ac:grpSpMkLst>
        </pc:grpChg>
        <pc:picChg chg="add mod">
          <ac:chgData name="Catherine Elliott" userId="ef6c0ebe-4d29-4958-9d02-c3b2d3f4b83b" providerId="ADAL" clId="{A1BE2BF1-240D-421B-AF79-DD5C0FABDFC5}" dt="2021-10-05T09:52:21.773" v="5" actId="1076"/>
          <ac:picMkLst>
            <pc:docMk/>
            <pc:sldMk cId="0" sldId="257"/>
            <ac:picMk id="29" creationId="{7711B055-43EF-443E-882B-463DF46BBA34}"/>
          </ac:picMkLst>
        </pc:picChg>
        <pc:picChg chg="add mod">
          <ac:chgData name="Catherine Elliott" userId="ef6c0ebe-4d29-4958-9d02-c3b2d3f4b83b" providerId="ADAL" clId="{A1BE2BF1-240D-421B-AF79-DD5C0FABDFC5}" dt="2021-10-05T09:52:36.650" v="7"/>
          <ac:picMkLst>
            <pc:docMk/>
            <pc:sldMk cId="0" sldId="257"/>
            <ac:picMk id="30" creationId="{AC3614C3-8A8F-4863-A792-D01FD27FE768}"/>
          </ac:picMkLst>
        </pc:picChg>
        <pc:picChg chg="del">
          <ac:chgData name="Catherine Elliott" userId="ef6c0ebe-4d29-4958-9d02-c3b2d3f4b83b" providerId="ADAL" clId="{A1BE2BF1-240D-421B-AF79-DD5C0FABDFC5}" dt="2021-10-05T09:52:13.937" v="0" actId="478"/>
          <ac:picMkLst>
            <pc:docMk/>
            <pc:sldMk cId="0" sldId="257"/>
            <ac:picMk id="80" creationId="{00000000-0000-0000-0000-000000000000}"/>
          </ac:picMkLst>
        </pc:picChg>
        <pc:cxnChg chg="add mod">
          <ac:chgData name="Catherine Elliott" userId="ef6c0ebe-4d29-4958-9d02-c3b2d3f4b83b" providerId="ADAL" clId="{A1BE2BF1-240D-421B-AF79-DD5C0FABDFC5}" dt="2021-10-05T09:52:42.195" v="8" actId="14100"/>
          <ac:cxnSpMkLst>
            <pc:docMk/>
            <pc:sldMk cId="0" sldId="257"/>
            <ac:cxnSpMk id="31" creationId="{B79A647C-2EEC-4DB5-A23C-8453F0B86B92}"/>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dadyslexia.org.uk/advice/employers/creating-a-dyslexia-friendly-workplace/dyslexia-friendly-style-guid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google.co.uk/accessibility/products-features/" TargetMode="External"/><Relationship Id="rId5" Type="http://schemas.openxmlformats.org/officeDocument/2006/relationships/hyperlink" Target="https://www.microsoft.com/en-gb/accessibility" TargetMode="External"/><Relationship Id="rId4" Type="http://schemas.openxmlformats.org/officeDocument/2006/relationships/hyperlink" Target="https://www.understood.org/en/school-learning/assistive-technology/assistive-technologies-basics/assistive-technology-thats-built-into-mobile-devic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876601597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876601597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ba56b22f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eba56b22f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ba56b22f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eba56b22f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ba56b22f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ba56b22f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5aded09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f5aded09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eba56b22b4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eba56b22b4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51" name="Google Shape;51;geba56b22b4_0_4: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52" name="Google Shape;52;geba56b22b4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eba56b22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eba56b22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ba56b22f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eba56b22f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eefb06e80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eefb06e80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efb06e80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eefb06e80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eba56b22f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eba56b22f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ba56b22f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ba56b22f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95296" lvl="0" indent="-368299" algn="l" rtl="0">
              <a:spcBef>
                <a:spcPts val="0"/>
              </a:spcBef>
              <a:spcAft>
                <a:spcPts val="0"/>
              </a:spcAft>
              <a:buClr>
                <a:srgbClr val="FFA700"/>
              </a:buClr>
              <a:buSzPts val="2200"/>
              <a:buChar char="•"/>
            </a:pPr>
            <a:r>
              <a:rPr lang="en-GB" sz="2400" u="sng">
                <a:solidFill>
                  <a:srgbClr val="1C4587"/>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Dyslexia friendly style guide</a:t>
            </a:r>
            <a:endParaRPr sz="2400">
              <a:solidFill>
                <a:srgbClr val="1C4587"/>
              </a:solidFill>
              <a:latin typeface="Calibri"/>
              <a:ea typeface="Calibri"/>
              <a:cs typeface="Calibri"/>
              <a:sym typeface="Calibri"/>
            </a:endParaRPr>
          </a:p>
          <a:p>
            <a:pPr marL="495296" lvl="0" indent="-368299" algn="l" rtl="0">
              <a:spcBef>
                <a:spcPts val="0"/>
              </a:spcBef>
              <a:spcAft>
                <a:spcPts val="0"/>
              </a:spcAft>
              <a:buClr>
                <a:srgbClr val="FFA700"/>
              </a:buClr>
              <a:buSzPts val="2200"/>
              <a:buChar char="•"/>
            </a:pPr>
            <a:r>
              <a:rPr lang="en-GB" sz="2400" u="sng">
                <a:solidFill>
                  <a:srgbClr val="1C4587"/>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Assistive technology in mobile devices</a:t>
            </a:r>
            <a:endParaRPr sz="2400">
              <a:solidFill>
                <a:srgbClr val="1C4587"/>
              </a:solidFill>
              <a:latin typeface="Calibri"/>
              <a:ea typeface="Calibri"/>
              <a:cs typeface="Calibri"/>
              <a:sym typeface="Calibri"/>
            </a:endParaRPr>
          </a:p>
          <a:p>
            <a:pPr marL="495296" lvl="0" indent="-368299" algn="l" rtl="0">
              <a:spcBef>
                <a:spcPts val="0"/>
              </a:spcBef>
              <a:spcAft>
                <a:spcPts val="0"/>
              </a:spcAft>
              <a:buClr>
                <a:srgbClr val="FFA700"/>
              </a:buClr>
              <a:buSzPts val="2200"/>
              <a:buChar char="•"/>
            </a:pPr>
            <a:r>
              <a:rPr lang="en-GB" sz="2400" u="sng">
                <a:solidFill>
                  <a:srgbClr val="1C4587"/>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Microsoft accessibility guides</a:t>
            </a:r>
            <a:endParaRPr sz="2400">
              <a:solidFill>
                <a:srgbClr val="1C4587"/>
              </a:solidFill>
              <a:latin typeface="Calibri"/>
              <a:ea typeface="Calibri"/>
              <a:cs typeface="Calibri"/>
              <a:sym typeface="Calibri"/>
            </a:endParaRPr>
          </a:p>
          <a:p>
            <a:pPr marL="495296" lvl="0" indent="-368299" algn="l" rtl="0">
              <a:spcBef>
                <a:spcPts val="0"/>
              </a:spcBef>
              <a:spcAft>
                <a:spcPts val="0"/>
              </a:spcAft>
              <a:buClr>
                <a:srgbClr val="FFA700"/>
              </a:buClr>
              <a:buSzPts val="2200"/>
              <a:buChar char="•"/>
            </a:pPr>
            <a:r>
              <a:rPr lang="en-GB" sz="2400" u="sng">
                <a:solidFill>
                  <a:srgbClr val="1C4587"/>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Google accessibility features</a:t>
            </a:r>
            <a:endParaRPr sz="2400">
              <a:solidFill>
                <a:srgbClr val="1C4587"/>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ba56b22f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ba56b22f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6C0AAB"/>
        </a:solidFill>
        <a:effectLst/>
      </p:bgPr>
    </p:bg>
    <p:spTree>
      <p:nvGrpSpPr>
        <p:cNvPr id="1" name="Shape 12"/>
        <p:cNvGrpSpPr/>
        <p:nvPr/>
      </p:nvGrpSpPr>
      <p:grpSpPr>
        <a:xfrm>
          <a:off x="0" y="0"/>
          <a:ext cx="0" cy="0"/>
          <a:chOff x="0" y="0"/>
          <a:chExt cx="0" cy="0"/>
        </a:xfrm>
      </p:grpSpPr>
      <p:sp>
        <p:nvSpPr>
          <p:cNvPr id="13" name="Google Shape;13;p2"/>
          <p:cNvSpPr/>
          <p:nvPr/>
        </p:nvSpPr>
        <p:spPr>
          <a:xfrm>
            <a:off x="-200" y="5603500"/>
            <a:ext cx="12193200" cy="1254300"/>
          </a:xfrm>
          <a:prstGeom prst="rect">
            <a:avLst/>
          </a:pr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 name="Google Shape;14;p2"/>
          <p:cNvSpPr txBox="1"/>
          <p:nvPr/>
        </p:nvSpPr>
        <p:spPr>
          <a:xfrm>
            <a:off x="546654" y="412700"/>
            <a:ext cx="9438600" cy="22743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endParaRPr sz="6700">
              <a:solidFill>
                <a:srgbClr val="FFFFFF"/>
              </a:solidFill>
              <a:latin typeface="Amaranth"/>
              <a:ea typeface="Amaranth"/>
              <a:cs typeface="Amaranth"/>
              <a:sym typeface="Amaranth"/>
            </a:endParaRPr>
          </a:p>
        </p:txBody>
      </p:sp>
      <p:sp>
        <p:nvSpPr>
          <p:cNvPr id="15" name="Google Shape;15;p2"/>
          <p:cNvSpPr txBox="1"/>
          <p:nvPr/>
        </p:nvSpPr>
        <p:spPr>
          <a:xfrm>
            <a:off x="546654" y="2776000"/>
            <a:ext cx="4731300" cy="692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2400">
              <a:solidFill>
                <a:srgbClr val="DEC6EE"/>
              </a:solidFill>
              <a:latin typeface="Amaranth"/>
              <a:ea typeface="Amaranth"/>
              <a:cs typeface="Amaranth"/>
              <a:sym typeface="Amaranth"/>
            </a:endParaRPr>
          </a:p>
        </p:txBody>
      </p:sp>
      <p:grpSp>
        <p:nvGrpSpPr>
          <p:cNvPr id="16" name="Google Shape;16;p2"/>
          <p:cNvGrpSpPr/>
          <p:nvPr/>
        </p:nvGrpSpPr>
        <p:grpSpPr>
          <a:xfrm>
            <a:off x="9329552" y="5983534"/>
            <a:ext cx="2647321" cy="634518"/>
            <a:chOff x="6996650" y="4435075"/>
            <a:chExt cx="1985540" cy="475900"/>
          </a:xfrm>
        </p:grpSpPr>
        <p:pic>
          <p:nvPicPr>
            <p:cNvPr id="17" name="Google Shape;17;p2"/>
            <p:cNvPicPr preferRelativeResize="0"/>
            <p:nvPr/>
          </p:nvPicPr>
          <p:blipFill>
            <a:blip r:embed="rId2">
              <a:alphaModFix/>
            </a:blip>
            <a:stretch>
              <a:fillRect/>
            </a:stretch>
          </p:blipFill>
          <p:spPr>
            <a:xfrm>
              <a:off x="7740034" y="4435075"/>
              <a:ext cx="1242156" cy="475900"/>
            </a:xfrm>
            <a:prstGeom prst="rect">
              <a:avLst/>
            </a:prstGeom>
            <a:noFill/>
            <a:ln>
              <a:noFill/>
            </a:ln>
          </p:spPr>
        </p:pic>
        <p:pic>
          <p:nvPicPr>
            <p:cNvPr id="18" name="Google Shape;18;p2"/>
            <p:cNvPicPr preferRelativeResize="0"/>
            <p:nvPr/>
          </p:nvPicPr>
          <p:blipFill>
            <a:blip r:embed="rId3">
              <a:alphaModFix/>
            </a:blip>
            <a:stretch>
              <a:fillRect/>
            </a:stretch>
          </p:blipFill>
          <p:spPr>
            <a:xfrm>
              <a:off x="6996650" y="4457689"/>
              <a:ext cx="576074" cy="430675"/>
            </a:xfrm>
            <a:prstGeom prst="rect">
              <a:avLst/>
            </a:prstGeom>
            <a:noFill/>
            <a:ln>
              <a:noFill/>
            </a:ln>
          </p:spPr>
        </p:pic>
      </p:grpSp>
      <p:pic>
        <p:nvPicPr>
          <p:cNvPr id="19" name="Google Shape;19;p2" descr="5-robots-binary1.png"/>
          <p:cNvPicPr preferRelativeResize="0"/>
          <p:nvPr/>
        </p:nvPicPr>
        <p:blipFill>
          <a:blip r:embed="rId4">
            <a:alphaModFix/>
          </a:blip>
          <a:stretch>
            <a:fillRect/>
          </a:stretch>
        </p:blipFill>
        <p:spPr>
          <a:xfrm>
            <a:off x="546650" y="4907850"/>
            <a:ext cx="3522461" cy="999475"/>
          </a:xfrm>
          <a:prstGeom prst="rect">
            <a:avLst/>
          </a:prstGeom>
          <a:noFill/>
          <a:ln>
            <a:noFill/>
          </a:ln>
        </p:spPr>
      </p:pic>
      <p:sp>
        <p:nvSpPr>
          <p:cNvPr id="20" name="Google Shape;20;p2"/>
          <p:cNvSpPr txBox="1">
            <a:spLocks noGrp="1"/>
          </p:cNvSpPr>
          <p:nvPr>
            <p:ph type="title"/>
          </p:nvPr>
        </p:nvSpPr>
        <p:spPr>
          <a:xfrm>
            <a:off x="541253" y="417100"/>
            <a:ext cx="9449400" cy="2265600"/>
          </a:xfrm>
          <a:prstGeom prst="rect">
            <a:avLst/>
          </a:prstGeom>
        </p:spPr>
        <p:txBody>
          <a:bodyPr spcFirstLastPara="1" wrap="square" lIns="121900" tIns="121900" rIns="121900" bIns="121900" anchor="t" anchorCtr="0">
            <a:noAutofit/>
          </a:bodyPr>
          <a:lstStyle>
            <a:lvl1pPr lvl="0">
              <a:spcBef>
                <a:spcPts val="0"/>
              </a:spcBef>
              <a:spcAft>
                <a:spcPts val="0"/>
              </a:spcAft>
              <a:buNone/>
              <a:defRPr sz="6700">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1" name="Google Shape;21;p2"/>
          <p:cNvSpPr txBox="1">
            <a:spLocks noGrp="1"/>
          </p:cNvSpPr>
          <p:nvPr>
            <p:ph type="subTitle" idx="1"/>
          </p:nvPr>
        </p:nvSpPr>
        <p:spPr>
          <a:xfrm>
            <a:off x="541253" y="2776000"/>
            <a:ext cx="9449400" cy="692400"/>
          </a:xfrm>
          <a:prstGeom prst="rect">
            <a:avLst/>
          </a:prstGeom>
        </p:spPr>
        <p:txBody>
          <a:bodyPr spcFirstLastPara="1" wrap="square" lIns="121900" tIns="121900" rIns="121900" bIns="121900" anchor="t" anchorCtr="0">
            <a:noAutofit/>
          </a:bodyPr>
          <a:lstStyle>
            <a:lvl1pPr lvl="0">
              <a:spcBef>
                <a:spcPts val="0"/>
              </a:spcBef>
              <a:spcAft>
                <a:spcPts val="0"/>
              </a:spcAft>
              <a:buNone/>
              <a:defRPr>
                <a:solidFill>
                  <a:srgbClr val="DEC6EE"/>
                </a:solidFill>
              </a:defRPr>
            </a:lvl1pPr>
            <a:lvl2pPr lvl="1">
              <a:spcBef>
                <a:spcPts val="2100"/>
              </a:spcBef>
              <a:spcAft>
                <a:spcPts val="0"/>
              </a:spcAft>
              <a:buNone/>
              <a:defRPr/>
            </a:lvl2pPr>
            <a:lvl3pPr lvl="2">
              <a:spcBef>
                <a:spcPts val="2100"/>
              </a:spcBef>
              <a:spcAft>
                <a:spcPts val="0"/>
              </a:spcAft>
              <a:buNone/>
              <a:defRPr/>
            </a:lvl3pPr>
            <a:lvl4pPr lvl="3">
              <a:spcBef>
                <a:spcPts val="2100"/>
              </a:spcBef>
              <a:spcAft>
                <a:spcPts val="0"/>
              </a:spcAft>
              <a:buNone/>
              <a:defRPr/>
            </a:lvl4pPr>
            <a:lvl5pPr lvl="4">
              <a:spcBef>
                <a:spcPts val="2100"/>
              </a:spcBef>
              <a:spcAft>
                <a:spcPts val="0"/>
              </a:spcAft>
              <a:buNone/>
              <a:defRPr/>
            </a:lvl5pPr>
            <a:lvl6pPr lvl="5">
              <a:spcBef>
                <a:spcPts val="2100"/>
              </a:spcBef>
              <a:spcAft>
                <a:spcPts val="0"/>
              </a:spcAft>
              <a:buNone/>
              <a:defRPr/>
            </a:lvl6pPr>
            <a:lvl7pPr lvl="6">
              <a:spcBef>
                <a:spcPts val="2100"/>
              </a:spcBef>
              <a:spcAft>
                <a:spcPts val="0"/>
              </a:spcAft>
              <a:buNone/>
              <a:defRPr/>
            </a:lvl7pPr>
            <a:lvl8pPr lvl="7">
              <a:spcBef>
                <a:spcPts val="2100"/>
              </a:spcBef>
              <a:spcAft>
                <a:spcPts val="0"/>
              </a:spcAft>
              <a:buNone/>
              <a:defRPr/>
            </a:lvl8pPr>
            <a:lvl9pPr lvl="8">
              <a:spcBef>
                <a:spcPts val="2100"/>
              </a:spcBef>
              <a:spcAft>
                <a:spcPts val="2100"/>
              </a:spcAft>
              <a:buNone/>
              <a:defRPr/>
            </a:lvl9pPr>
          </a:lstStyle>
          <a:p>
            <a:endParaRPr/>
          </a:p>
        </p:txBody>
      </p:sp>
      <p:sp>
        <p:nvSpPr>
          <p:cNvPr id="22" name="Google Shape;22;p2"/>
          <p:cNvSpPr txBox="1">
            <a:spLocks noGrp="1"/>
          </p:cNvSpPr>
          <p:nvPr>
            <p:ph type="sldNum" idx="12"/>
          </p:nvPr>
        </p:nvSpPr>
        <p:spPr>
          <a:xfrm>
            <a:off x="415651" y="61298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
          <p:cNvSpPr/>
          <p:nvPr/>
        </p:nvSpPr>
        <p:spPr>
          <a:xfrm>
            <a:off x="0" y="33"/>
            <a:ext cx="6577500" cy="6858000"/>
          </a:xfrm>
          <a:prstGeom prst="rect">
            <a:avLst/>
          </a:prstGeom>
          <a:solidFill>
            <a:srgbClr val="6C0A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sldNum" idx="12"/>
          </p:nvPr>
        </p:nvSpPr>
        <p:spPr>
          <a:xfrm>
            <a:off x="415651" y="61298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
        <p:nvSpPr>
          <p:cNvPr id="26" name="Google Shape;26;p3"/>
          <p:cNvSpPr txBox="1">
            <a:spLocks noGrp="1"/>
          </p:cNvSpPr>
          <p:nvPr>
            <p:ph type="title"/>
          </p:nvPr>
        </p:nvSpPr>
        <p:spPr>
          <a:xfrm>
            <a:off x="570823" y="1062533"/>
            <a:ext cx="5383200" cy="2107500"/>
          </a:xfrm>
          <a:prstGeom prst="rect">
            <a:avLst/>
          </a:prstGeom>
        </p:spPr>
        <p:txBody>
          <a:bodyPr spcFirstLastPara="1" wrap="square" lIns="121900" tIns="121900" rIns="121900" bIns="121900" anchor="t" anchorCtr="0">
            <a:noAutofit/>
          </a:bodyPr>
          <a:lstStyle>
            <a:lvl1pPr lvl="0">
              <a:spcBef>
                <a:spcPts val="0"/>
              </a:spcBef>
              <a:spcAft>
                <a:spcPts val="0"/>
              </a:spcAft>
              <a:buNone/>
              <a:defRPr>
                <a:solidFill>
                  <a:srgbClr val="FFFFFF"/>
                </a:solidFill>
              </a:defRPr>
            </a:lvl1pPr>
            <a:lvl2pPr lvl="1">
              <a:spcBef>
                <a:spcPts val="0"/>
              </a:spcBef>
              <a:spcAft>
                <a:spcPts val="0"/>
              </a:spcAft>
              <a:buNone/>
              <a:defRPr>
                <a:solidFill>
                  <a:srgbClr val="FFFFFF"/>
                </a:solidFill>
              </a:defRPr>
            </a:lvl2pPr>
            <a:lvl3pPr lvl="2">
              <a:spcBef>
                <a:spcPts val="0"/>
              </a:spcBef>
              <a:spcAft>
                <a:spcPts val="0"/>
              </a:spcAft>
              <a:buNone/>
              <a:defRPr>
                <a:solidFill>
                  <a:srgbClr val="FFFFFF"/>
                </a:solidFill>
              </a:defRPr>
            </a:lvl3pPr>
            <a:lvl4pPr lvl="3">
              <a:spcBef>
                <a:spcPts val="0"/>
              </a:spcBef>
              <a:spcAft>
                <a:spcPts val="0"/>
              </a:spcAft>
              <a:buNone/>
              <a:defRPr>
                <a:solidFill>
                  <a:srgbClr val="FFFFFF"/>
                </a:solidFill>
              </a:defRPr>
            </a:lvl4pPr>
            <a:lvl5pPr lvl="4">
              <a:spcBef>
                <a:spcPts val="0"/>
              </a:spcBef>
              <a:spcAft>
                <a:spcPts val="0"/>
              </a:spcAft>
              <a:buNone/>
              <a:defRPr>
                <a:solidFill>
                  <a:srgbClr val="FFFFFF"/>
                </a:solidFill>
              </a:defRPr>
            </a:lvl5pPr>
            <a:lvl6pPr lvl="5">
              <a:spcBef>
                <a:spcPts val="0"/>
              </a:spcBef>
              <a:spcAft>
                <a:spcPts val="0"/>
              </a:spcAft>
              <a:buNone/>
              <a:defRPr>
                <a:solidFill>
                  <a:srgbClr val="FFFFFF"/>
                </a:solidFill>
              </a:defRPr>
            </a:lvl6pPr>
            <a:lvl7pPr lvl="6">
              <a:spcBef>
                <a:spcPts val="0"/>
              </a:spcBef>
              <a:spcAft>
                <a:spcPts val="0"/>
              </a:spcAft>
              <a:buNone/>
              <a:defRPr>
                <a:solidFill>
                  <a:srgbClr val="FFFFFF"/>
                </a:solidFill>
              </a:defRPr>
            </a:lvl7pPr>
            <a:lvl8pPr lvl="7">
              <a:spcBef>
                <a:spcPts val="0"/>
              </a:spcBef>
              <a:spcAft>
                <a:spcPts val="0"/>
              </a:spcAft>
              <a:buNone/>
              <a:defRPr>
                <a:solidFill>
                  <a:srgbClr val="FFFFFF"/>
                </a:solidFill>
              </a:defRPr>
            </a:lvl8pPr>
            <a:lvl9pPr lvl="8">
              <a:spcBef>
                <a:spcPts val="0"/>
              </a:spcBef>
              <a:spcAft>
                <a:spcPts val="0"/>
              </a:spcAft>
              <a:buNone/>
              <a:defRPr>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15641" y="593367"/>
            <a:ext cx="113619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8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9" name="Google Shape;29;p4"/>
          <p:cNvSpPr txBox="1">
            <a:spLocks noGrp="1"/>
          </p:cNvSpPr>
          <p:nvPr>
            <p:ph type="body" idx="1"/>
          </p:nvPr>
        </p:nvSpPr>
        <p:spPr>
          <a:xfrm>
            <a:off x="415641" y="1536633"/>
            <a:ext cx="11361900" cy="4329300"/>
          </a:xfrm>
          <a:prstGeom prst="rect">
            <a:avLst/>
          </a:prstGeom>
        </p:spPr>
        <p:txBody>
          <a:bodyPr spcFirstLastPara="1" wrap="square" lIns="121900" tIns="121900" rIns="121900" bIns="121900" anchor="t" anchorCtr="0">
            <a:noAutofit/>
          </a:bodyPr>
          <a:lstStyle>
            <a:lvl1pPr marL="457200" lvl="0" indent="-406400">
              <a:spcBef>
                <a:spcPts val="0"/>
              </a:spcBef>
              <a:spcAft>
                <a:spcPts val="0"/>
              </a:spcAft>
              <a:buSzPts val="2800"/>
              <a:buChar char="■"/>
              <a:defRPr/>
            </a:lvl1pPr>
            <a:lvl2pPr marL="914400" lvl="1" indent="-393700">
              <a:spcBef>
                <a:spcPts val="2100"/>
              </a:spcBef>
              <a:spcAft>
                <a:spcPts val="0"/>
              </a:spcAft>
              <a:buSzPts val="2600"/>
              <a:buChar char="○"/>
              <a:defRPr/>
            </a:lvl2pPr>
            <a:lvl3pPr marL="1371600" lvl="2" indent="-393700">
              <a:spcBef>
                <a:spcPts val="2100"/>
              </a:spcBef>
              <a:spcAft>
                <a:spcPts val="0"/>
              </a:spcAft>
              <a:buSzPts val="2600"/>
              <a:buChar char="■"/>
              <a:defRPr/>
            </a:lvl3pPr>
            <a:lvl4pPr marL="1828800" lvl="3" indent="-393700">
              <a:spcBef>
                <a:spcPts val="2100"/>
              </a:spcBef>
              <a:spcAft>
                <a:spcPts val="0"/>
              </a:spcAft>
              <a:buSzPts val="2600"/>
              <a:buChar char="●"/>
              <a:defRPr/>
            </a:lvl4pPr>
            <a:lvl5pPr marL="2286000" lvl="4" indent="-393700">
              <a:spcBef>
                <a:spcPts val="2100"/>
              </a:spcBef>
              <a:spcAft>
                <a:spcPts val="0"/>
              </a:spcAft>
              <a:buSzPts val="2600"/>
              <a:buChar char="○"/>
              <a:defRPr/>
            </a:lvl5pPr>
            <a:lvl6pPr marL="2743200" lvl="5" indent="-393700">
              <a:spcBef>
                <a:spcPts val="2100"/>
              </a:spcBef>
              <a:spcAft>
                <a:spcPts val="0"/>
              </a:spcAft>
              <a:buSzPts val="2600"/>
              <a:buChar char="■"/>
              <a:defRPr/>
            </a:lvl6pPr>
            <a:lvl7pPr marL="3200400" lvl="6" indent="-393700">
              <a:spcBef>
                <a:spcPts val="2100"/>
              </a:spcBef>
              <a:spcAft>
                <a:spcPts val="0"/>
              </a:spcAft>
              <a:buSzPts val="2600"/>
              <a:buChar char="●"/>
              <a:defRPr/>
            </a:lvl7pPr>
            <a:lvl8pPr marL="3657600" lvl="7" indent="-393700">
              <a:spcBef>
                <a:spcPts val="2100"/>
              </a:spcBef>
              <a:spcAft>
                <a:spcPts val="0"/>
              </a:spcAft>
              <a:buSzPts val="2600"/>
              <a:buChar char="○"/>
              <a:defRPr/>
            </a:lvl8pPr>
            <a:lvl9pPr marL="4114800" lvl="8" indent="-393700">
              <a:spcBef>
                <a:spcPts val="2100"/>
              </a:spcBef>
              <a:spcAft>
                <a:spcPts val="2100"/>
              </a:spcAft>
              <a:buSzPts val="2600"/>
              <a:buChar char="■"/>
              <a:defRPr/>
            </a:lvl9pPr>
          </a:lstStyle>
          <a:p>
            <a:endParaRPr/>
          </a:p>
        </p:txBody>
      </p:sp>
      <p:sp>
        <p:nvSpPr>
          <p:cNvPr id="30" name="Google Shape;30;p4"/>
          <p:cNvSpPr txBox="1">
            <a:spLocks noGrp="1"/>
          </p:cNvSpPr>
          <p:nvPr>
            <p:ph type="sldNum" idx="12"/>
          </p:nvPr>
        </p:nvSpPr>
        <p:spPr>
          <a:xfrm>
            <a:off x="415651" y="61298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
        <p:nvSpPr>
          <p:cNvPr id="31" name="Google Shape;31;p4"/>
          <p:cNvSpPr txBox="1">
            <a:spLocks noGrp="1"/>
          </p:cNvSpPr>
          <p:nvPr>
            <p:ph type="sldNum" idx="2"/>
          </p:nvPr>
        </p:nvSpPr>
        <p:spPr>
          <a:xfrm>
            <a:off x="415651" y="61298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41" y="593367"/>
            <a:ext cx="113619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8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4" name="Google Shape;34;p5"/>
          <p:cNvSpPr txBox="1">
            <a:spLocks noGrp="1"/>
          </p:cNvSpPr>
          <p:nvPr>
            <p:ph type="body" idx="1"/>
          </p:nvPr>
        </p:nvSpPr>
        <p:spPr>
          <a:xfrm>
            <a:off x="415641" y="1536633"/>
            <a:ext cx="5333700" cy="4329300"/>
          </a:xfrm>
          <a:prstGeom prst="rect">
            <a:avLst/>
          </a:prstGeom>
        </p:spPr>
        <p:txBody>
          <a:bodyPr spcFirstLastPara="1" wrap="square" lIns="121900" tIns="121900" rIns="121900" bIns="121900" anchor="t" anchorCtr="0">
            <a:noAutofit/>
          </a:bodyPr>
          <a:lstStyle>
            <a:lvl1pPr marL="457200" lvl="0" indent="-406400">
              <a:spcBef>
                <a:spcPts val="0"/>
              </a:spcBef>
              <a:spcAft>
                <a:spcPts val="0"/>
              </a:spcAft>
              <a:buClr>
                <a:srgbClr val="FFA700"/>
              </a:buClr>
              <a:buSzPts val="2800"/>
              <a:buChar char="■"/>
              <a:defRPr/>
            </a:lvl1pPr>
            <a:lvl2pPr marL="914400" lvl="1" indent="-393700">
              <a:spcBef>
                <a:spcPts val="2100"/>
              </a:spcBef>
              <a:spcAft>
                <a:spcPts val="0"/>
              </a:spcAft>
              <a:buSzPts val="2600"/>
              <a:buChar char="○"/>
              <a:defRPr/>
            </a:lvl2pPr>
            <a:lvl3pPr marL="1371600" lvl="2" indent="-393700">
              <a:spcBef>
                <a:spcPts val="2100"/>
              </a:spcBef>
              <a:spcAft>
                <a:spcPts val="0"/>
              </a:spcAft>
              <a:buSzPts val="2600"/>
              <a:buChar char="■"/>
              <a:defRPr/>
            </a:lvl3pPr>
            <a:lvl4pPr marL="1828800" lvl="3" indent="-393700">
              <a:spcBef>
                <a:spcPts val="2100"/>
              </a:spcBef>
              <a:spcAft>
                <a:spcPts val="0"/>
              </a:spcAft>
              <a:buSzPts val="2600"/>
              <a:buChar char="●"/>
              <a:defRPr/>
            </a:lvl4pPr>
            <a:lvl5pPr marL="2286000" lvl="4" indent="-393700">
              <a:spcBef>
                <a:spcPts val="2100"/>
              </a:spcBef>
              <a:spcAft>
                <a:spcPts val="0"/>
              </a:spcAft>
              <a:buSzPts val="2600"/>
              <a:buChar char="○"/>
              <a:defRPr/>
            </a:lvl5pPr>
            <a:lvl6pPr marL="2743200" lvl="5" indent="-393700">
              <a:spcBef>
                <a:spcPts val="2100"/>
              </a:spcBef>
              <a:spcAft>
                <a:spcPts val="0"/>
              </a:spcAft>
              <a:buSzPts val="2600"/>
              <a:buChar char="■"/>
              <a:defRPr/>
            </a:lvl6pPr>
            <a:lvl7pPr marL="3200400" lvl="6" indent="-393700">
              <a:spcBef>
                <a:spcPts val="2100"/>
              </a:spcBef>
              <a:spcAft>
                <a:spcPts val="0"/>
              </a:spcAft>
              <a:buSzPts val="2600"/>
              <a:buChar char="●"/>
              <a:defRPr/>
            </a:lvl7pPr>
            <a:lvl8pPr marL="3657600" lvl="7" indent="-393700">
              <a:spcBef>
                <a:spcPts val="2100"/>
              </a:spcBef>
              <a:spcAft>
                <a:spcPts val="0"/>
              </a:spcAft>
              <a:buSzPts val="2600"/>
              <a:buChar char="○"/>
              <a:defRPr/>
            </a:lvl8pPr>
            <a:lvl9pPr marL="4114800" lvl="8" indent="-393700">
              <a:spcBef>
                <a:spcPts val="2100"/>
              </a:spcBef>
              <a:spcAft>
                <a:spcPts val="2100"/>
              </a:spcAft>
              <a:buSzPts val="2600"/>
              <a:buChar char="■"/>
              <a:defRPr/>
            </a:lvl9pPr>
          </a:lstStyle>
          <a:p>
            <a:endParaRPr/>
          </a:p>
        </p:txBody>
      </p:sp>
      <p:sp>
        <p:nvSpPr>
          <p:cNvPr id="35" name="Google Shape;35;p5"/>
          <p:cNvSpPr txBox="1">
            <a:spLocks noGrp="1"/>
          </p:cNvSpPr>
          <p:nvPr>
            <p:ph type="body" idx="2"/>
          </p:nvPr>
        </p:nvSpPr>
        <p:spPr>
          <a:xfrm>
            <a:off x="6443834" y="1536633"/>
            <a:ext cx="5333700" cy="4329300"/>
          </a:xfrm>
          <a:prstGeom prst="rect">
            <a:avLst/>
          </a:prstGeom>
        </p:spPr>
        <p:txBody>
          <a:bodyPr spcFirstLastPara="1" wrap="square" lIns="121900" tIns="121900" rIns="121900" bIns="121900" anchor="t" anchorCtr="0">
            <a:noAutofit/>
          </a:bodyPr>
          <a:lstStyle>
            <a:lvl1pPr marL="457200" lvl="0" indent="-406400">
              <a:spcBef>
                <a:spcPts val="0"/>
              </a:spcBef>
              <a:spcAft>
                <a:spcPts val="0"/>
              </a:spcAft>
              <a:buSzPts val="2800"/>
              <a:buChar char="■"/>
              <a:defRPr/>
            </a:lvl1pPr>
            <a:lvl2pPr marL="914400" lvl="1" indent="-393700">
              <a:spcBef>
                <a:spcPts val="2100"/>
              </a:spcBef>
              <a:spcAft>
                <a:spcPts val="0"/>
              </a:spcAft>
              <a:buSzPts val="2600"/>
              <a:buChar char="○"/>
              <a:defRPr/>
            </a:lvl2pPr>
            <a:lvl3pPr marL="1371600" lvl="2" indent="-393700">
              <a:spcBef>
                <a:spcPts val="2100"/>
              </a:spcBef>
              <a:spcAft>
                <a:spcPts val="0"/>
              </a:spcAft>
              <a:buSzPts val="2600"/>
              <a:buChar char="■"/>
              <a:defRPr/>
            </a:lvl3pPr>
            <a:lvl4pPr marL="1828800" lvl="3" indent="-393700">
              <a:spcBef>
                <a:spcPts val="2100"/>
              </a:spcBef>
              <a:spcAft>
                <a:spcPts val="0"/>
              </a:spcAft>
              <a:buSzPts val="2600"/>
              <a:buChar char="●"/>
              <a:defRPr/>
            </a:lvl4pPr>
            <a:lvl5pPr marL="2286000" lvl="4" indent="-393700">
              <a:spcBef>
                <a:spcPts val="2100"/>
              </a:spcBef>
              <a:spcAft>
                <a:spcPts val="0"/>
              </a:spcAft>
              <a:buSzPts val="2600"/>
              <a:buChar char="○"/>
              <a:defRPr/>
            </a:lvl5pPr>
            <a:lvl6pPr marL="2743200" lvl="5" indent="-393700">
              <a:spcBef>
                <a:spcPts val="2100"/>
              </a:spcBef>
              <a:spcAft>
                <a:spcPts val="0"/>
              </a:spcAft>
              <a:buSzPts val="2600"/>
              <a:buChar char="■"/>
              <a:defRPr/>
            </a:lvl6pPr>
            <a:lvl7pPr marL="3200400" lvl="6" indent="-393700">
              <a:spcBef>
                <a:spcPts val="2100"/>
              </a:spcBef>
              <a:spcAft>
                <a:spcPts val="0"/>
              </a:spcAft>
              <a:buSzPts val="2600"/>
              <a:buChar char="●"/>
              <a:defRPr/>
            </a:lvl7pPr>
            <a:lvl8pPr marL="3657600" lvl="7" indent="-393700">
              <a:spcBef>
                <a:spcPts val="2100"/>
              </a:spcBef>
              <a:spcAft>
                <a:spcPts val="0"/>
              </a:spcAft>
              <a:buSzPts val="2600"/>
              <a:buChar char="○"/>
              <a:defRPr/>
            </a:lvl8pPr>
            <a:lvl9pPr marL="4114800" lvl="8" indent="-393700">
              <a:spcBef>
                <a:spcPts val="2100"/>
              </a:spcBef>
              <a:spcAft>
                <a:spcPts val="2100"/>
              </a:spcAft>
              <a:buSzPts val="2600"/>
              <a:buChar char="■"/>
              <a:defRPr/>
            </a:lvl9pPr>
          </a:lstStyle>
          <a:p>
            <a:endParaRPr/>
          </a:p>
        </p:txBody>
      </p:sp>
      <p:sp>
        <p:nvSpPr>
          <p:cNvPr id="36" name="Google Shape;36;p5"/>
          <p:cNvSpPr txBox="1">
            <a:spLocks noGrp="1"/>
          </p:cNvSpPr>
          <p:nvPr>
            <p:ph type="sldNum" idx="12"/>
          </p:nvPr>
        </p:nvSpPr>
        <p:spPr>
          <a:xfrm>
            <a:off x="11297722"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
        <p:nvSpPr>
          <p:cNvPr id="37" name="Google Shape;37;p5"/>
          <p:cNvSpPr txBox="1">
            <a:spLocks noGrp="1"/>
          </p:cNvSpPr>
          <p:nvPr>
            <p:ph type="sldNum" idx="3"/>
          </p:nvPr>
        </p:nvSpPr>
        <p:spPr>
          <a:xfrm>
            <a:off x="415651" y="61298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6"/>
          <p:cNvSpPr txBox="1">
            <a:spLocks noGrp="1"/>
          </p:cNvSpPr>
          <p:nvPr>
            <p:ph type="sldNum" idx="12"/>
          </p:nvPr>
        </p:nvSpPr>
        <p:spPr>
          <a:xfrm>
            <a:off x="415651" y="61298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40"/>
        <p:cNvGrpSpPr/>
        <p:nvPr/>
      </p:nvGrpSpPr>
      <p:grpSpPr>
        <a:xfrm>
          <a:off x="0" y="0"/>
          <a:ext cx="0" cy="0"/>
          <a:chOff x="0" y="0"/>
          <a:chExt cx="0" cy="0"/>
        </a:xfrm>
      </p:grpSpPr>
      <p:sp>
        <p:nvSpPr>
          <p:cNvPr id="41" name="Google Shape;41;p7"/>
          <p:cNvSpPr txBox="1">
            <a:spLocks noGrp="1"/>
          </p:cNvSpPr>
          <p:nvPr>
            <p:ph type="sldNum" idx="12"/>
          </p:nvPr>
        </p:nvSpPr>
        <p:spPr>
          <a:xfrm>
            <a:off x="415651" y="61298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cxnSp>
        <p:nvCxnSpPr>
          <p:cNvPr id="42" name="Google Shape;42;p7"/>
          <p:cNvCxnSpPr/>
          <p:nvPr/>
        </p:nvCxnSpPr>
        <p:spPr>
          <a:xfrm>
            <a:off x="6568050" y="-8100"/>
            <a:ext cx="0" cy="6874200"/>
          </a:xfrm>
          <a:prstGeom prst="straightConnector1">
            <a:avLst/>
          </a:prstGeom>
          <a:noFill/>
          <a:ln w="228600" cap="flat" cmpd="sng">
            <a:solidFill>
              <a:srgbClr val="6C0AAB"/>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FEFE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41" y="593367"/>
            <a:ext cx="113619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rgbClr val="6C0AAB"/>
              </a:buClr>
              <a:buSzPts val="3800"/>
              <a:buFont typeface="Amaranth"/>
              <a:buNone/>
              <a:defRPr sz="3800">
                <a:solidFill>
                  <a:srgbClr val="6C0AAB"/>
                </a:solidFill>
                <a:latin typeface="Amaranth"/>
                <a:ea typeface="Amaranth"/>
                <a:cs typeface="Amaranth"/>
                <a:sym typeface="Amaranth"/>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p1"/>
          <p:cNvSpPr txBox="1">
            <a:spLocks noGrp="1"/>
          </p:cNvSpPr>
          <p:nvPr>
            <p:ph type="body" idx="1"/>
          </p:nvPr>
        </p:nvSpPr>
        <p:spPr>
          <a:xfrm>
            <a:off x="415641" y="1536633"/>
            <a:ext cx="11361900" cy="4555200"/>
          </a:xfrm>
          <a:prstGeom prst="rect">
            <a:avLst/>
          </a:prstGeom>
          <a:noFill/>
          <a:ln>
            <a:noFill/>
          </a:ln>
        </p:spPr>
        <p:txBody>
          <a:bodyPr spcFirstLastPara="1" wrap="square" lIns="121900" tIns="121900" rIns="121900" bIns="121900" anchor="t" anchorCtr="0">
            <a:noAutofit/>
          </a:bodyPr>
          <a:lstStyle>
            <a:lvl1pPr marL="457200" lvl="0" indent="-406400">
              <a:lnSpc>
                <a:spcPct val="115000"/>
              </a:lnSpc>
              <a:spcBef>
                <a:spcPts val="0"/>
              </a:spcBef>
              <a:spcAft>
                <a:spcPts val="0"/>
              </a:spcAft>
              <a:buClr>
                <a:srgbClr val="FFA700"/>
              </a:buClr>
              <a:buSzPts val="2800"/>
              <a:buChar char="■"/>
              <a:defRPr sz="2800">
                <a:solidFill>
                  <a:schemeClr val="dk2"/>
                </a:solidFill>
              </a:defRPr>
            </a:lvl1pPr>
            <a:lvl2pPr marL="914400" lvl="1" indent="-393700">
              <a:lnSpc>
                <a:spcPct val="115000"/>
              </a:lnSpc>
              <a:spcBef>
                <a:spcPts val="2100"/>
              </a:spcBef>
              <a:spcAft>
                <a:spcPts val="0"/>
              </a:spcAft>
              <a:buClr>
                <a:schemeClr val="dk2"/>
              </a:buClr>
              <a:buSzPts val="2600"/>
              <a:buChar char="○"/>
              <a:defRPr sz="2600">
                <a:solidFill>
                  <a:schemeClr val="dk2"/>
                </a:solidFill>
              </a:defRPr>
            </a:lvl2pPr>
            <a:lvl3pPr marL="1371600" lvl="2" indent="-393700">
              <a:lnSpc>
                <a:spcPct val="115000"/>
              </a:lnSpc>
              <a:spcBef>
                <a:spcPts val="2100"/>
              </a:spcBef>
              <a:spcAft>
                <a:spcPts val="0"/>
              </a:spcAft>
              <a:buClr>
                <a:schemeClr val="dk2"/>
              </a:buClr>
              <a:buSzPts val="2600"/>
              <a:buChar char="■"/>
              <a:defRPr sz="2600">
                <a:solidFill>
                  <a:schemeClr val="dk2"/>
                </a:solidFill>
              </a:defRPr>
            </a:lvl3pPr>
            <a:lvl4pPr marL="1828800" lvl="3" indent="-393700">
              <a:lnSpc>
                <a:spcPct val="115000"/>
              </a:lnSpc>
              <a:spcBef>
                <a:spcPts val="2100"/>
              </a:spcBef>
              <a:spcAft>
                <a:spcPts val="0"/>
              </a:spcAft>
              <a:buClr>
                <a:schemeClr val="dk2"/>
              </a:buClr>
              <a:buSzPts val="2600"/>
              <a:buChar char="●"/>
              <a:defRPr sz="2600">
                <a:solidFill>
                  <a:schemeClr val="dk2"/>
                </a:solidFill>
              </a:defRPr>
            </a:lvl4pPr>
            <a:lvl5pPr marL="2286000" lvl="4" indent="-393700">
              <a:lnSpc>
                <a:spcPct val="115000"/>
              </a:lnSpc>
              <a:spcBef>
                <a:spcPts val="2100"/>
              </a:spcBef>
              <a:spcAft>
                <a:spcPts val="0"/>
              </a:spcAft>
              <a:buClr>
                <a:schemeClr val="dk2"/>
              </a:buClr>
              <a:buSzPts val="2600"/>
              <a:buChar char="○"/>
              <a:defRPr sz="2600">
                <a:solidFill>
                  <a:schemeClr val="dk2"/>
                </a:solidFill>
              </a:defRPr>
            </a:lvl5pPr>
            <a:lvl6pPr marL="2743200" lvl="5" indent="-393700">
              <a:lnSpc>
                <a:spcPct val="115000"/>
              </a:lnSpc>
              <a:spcBef>
                <a:spcPts val="2100"/>
              </a:spcBef>
              <a:spcAft>
                <a:spcPts val="0"/>
              </a:spcAft>
              <a:buClr>
                <a:schemeClr val="dk2"/>
              </a:buClr>
              <a:buSzPts val="2600"/>
              <a:buChar char="■"/>
              <a:defRPr sz="2600">
                <a:solidFill>
                  <a:schemeClr val="dk2"/>
                </a:solidFill>
              </a:defRPr>
            </a:lvl6pPr>
            <a:lvl7pPr marL="3200400" lvl="6" indent="-393700">
              <a:lnSpc>
                <a:spcPct val="115000"/>
              </a:lnSpc>
              <a:spcBef>
                <a:spcPts val="2100"/>
              </a:spcBef>
              <a:spcAft>
                <a:spcPts val="0"/>
              </a:spcAft>
              <a:buClr>
                <a:schemeClr val="dk2"/>
              </a:buClr>
              <a:buSzPts val="2600"/>
              <a:buChar char="●"/>
              <a:defRPr sz="2600">
                <a:solidFill>
                  <a:schemeClr val="dk2"/>
                </a:solidFill>
              </a:defRPr>
            </a:lvl7pPr>
            <a:lvl8pPr marL="3657600" lvl="7" indent="-393700">
              <a:lnSpc>
                <a:spcPct val="115000"/>
              </a:lnSpc>
              <a:spcBef>
                <a:spcPts val="2100"/>
              </a:spcBef>
              <a:spcAft>
                <a:spcPts val="0"/>
              </a:spcAft>
              <a:buClr>
                <a:schemeClr val="dk2"/>
              </a:buClr>
              <a:buSzPts val="2600"/>
              <a:buChar char="○"/>
              <a:defRPr sz="2600">
                <a:solidFill>
                  <a:schemeClr val="dk2"/>
                </a:solidFill>
              </a:defRPr>
            </a:lvl8pPr>
            <a:lvl9pPr marL="4114800" lvl="8" indent="-393700">
              <a:lnSpc>
                <a:spcPct val="115000"/>
              </a:lnSpc>
              <a:spcBef>
                <a:spcPts val="2100"/>
              </a:spcBef>
              <a:spcAft>
                <a:spcPts val="2100"/>
              </a:spcAft>
              <a:buClr>
                <a:schemeClr val="dk2"/>
              </a:buClr>
              <a:buSzPts val="2600"/>
              <a:buChar char="■"/>
              <a:defRPr sz="2600">
                <a:solidFill>
                  <a:schemeClr val="dk2"/>
                </a:solidFill>
              </a:defRPr>
            </a:lvl9pPr>
          </a:lstStyle>
          <a:p>
            <a:endParaRPr/>
          </a:p>
        </p:txBody>
      </p:sp>
      <p:grpSp>
        <p:nvGrpSpPr>
          <p:cNvPr id="8" name="Google Shape;8;p1"/>
          <p:cNvGrpSpPr/>
          <p:nvPr/>
        </p:nvGrpSpPr>
        <p:grpSpPr>
          <a:xfrm>
            <a:off x="9329552" y="5983534"/>
            <a:ext cx="2647321" cy="634518"/>
            <a:chOff x="6996650" y="4435075"/>
            <a:chExt cx="1985540" cy="475900"/>
          </a:xfrm>
        </p:grpSpPr>
        <p:pic>
          <p:nvPicPr>
            <p:cNvPr id="9" name="Google Shape;9;p1"/>
            <p:cNvPicPr preferRelativeResize="0"/>
            <p:nvPr/>
          </p:nvPicPr>
          <p:blipFill>
            <a:blip r:embed="rId8">
              <a:alphaModFix/>
            </a:blip>
            <a:stretch>
              <a:fillRect/>
            </a:stretch>
          </p:blipFill>
          <p:spPr>
            <a:xfrm>
              <a:off x="7740034" y="4435075"/>
              <a:ext cx="1242156" cy="475900"/>
            </a:xfrm>
            <a:prstGeom prst="rect">
              <a:avLst/>
            </a:prstGeom>
            <a:noFill/>
            <a:ln>
              <a:noFill/>
            </a:ln>
          </p:spPr>
        </p:pic>
        <p:pic>
          <p:nvPicPr>
            <p:cNvPr id="10" name="Google Shape;10;p1"/>
            <p:cNvPicPr preferRelativeResize="0"/>
            <p:nvPr/>
          </p:nvPicPr>
          <p:blipFill>
            <a:blip r:embed="rId9">
              <a:alphaModFix/>
            </a:blip>
            <a:stretch>
              <a:fillRect/>
            </a:stretch>
          </p:blipFill>
          <p:spPr>
            <a:xfrm>
              <a:off x="6996650" y="4457689"/>
              <a:ext cx="576074" cy="430675"/>
            </a:xfrm>
            <a:prstGeom prst="rect">
              <a:avLst/>
            </a:prstGeom>
            <a:noFill/>
            <a:ln>
              <a:noFill/>
            </a:ln>
          </p:spPr>
        </p:pic>
      </p:grpSp>
      <p:sp>
        <p:nvSpPr>
          <p:cNvPr id="11" name="Google Shape;11;p1"/>
          <p:cNvSpPr txBox="1">
            <a:spLocks noGrp="1"/>
          </p:cNvSpPr>
          <p:nvPr>
            <p:ph type="sldNum" idx="12"/>
          </p:nvPr>
        </p:nvSpPr>
        <p:spPr>
          <a:xfrm>
            <a:off x="415651" y="6129822"/>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log.teachcomputing.org/quick-read-6-semantic-wave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raspberrypi-education.s3-eu-west-1.amazonaws.com/Quick+Reads/Pedagogy+Quick+Read+13+-+Parson's+Problems.pdf"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hyperlink" Target="https://blog.teachcomputing.org/using-primm-to-structure-programming-lesson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ast.org/impact/universal-design-for-learning-ud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9.png"/><Relationship Id="rId1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8.png"/><Relationship Id="rId17" Type="http://schemas.openxmlformats.org/officeDocument/2006/relationships/slide" Target="slide11.xml"/><Relationship Id="rId2" Type="http://schemas.openxmlformats.org/officeDocument/2006/relationships/notesSlide" Target="../notesSlides/notesSlide2.xml"/><Relationship Id="rId16" Type="http://schemas.openxmlformats.org/officeDocument/2006/relationships/slide" Target="slide12.xml"/><Relationship Id="rId20"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slide" Target="slide3.xml"/><Relationship Id="rId11" Type="http://schemas.openxmlformats.org/officeDocument/2006/relationships/image" Target="../media/image7.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slide" Target="slide8.xml"/><Relationship Id="rId19" Type="http://schemas.openxmlformats.org/officeDocument/2006/relationships/image" Target="../media/image12.png"/><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hyperlink" Target="https://raspberrypi-education.s3-eu-west-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et.plickers.co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hyperlink" Target="http://ncce.io/qr04" TargetMode="External"/><Relationship Id="rId4" Type="http://schemas.openxmlformats.org/officeDocument/2006/relationships/hyperlink" Target="https://socrative.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541253" y="417100"/>
            <a:ext cx="9449400" cy="2265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10 Things to make your Computing Classroom more Inclusive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title" idx="4294967295"/>
          </p:nvPr>
        </p:nvSpPr>
        <p:spPr>
          <a:xfrm>
            <a:off x="409800" y="208100"/>
            <a:ext cx="5760000" cy="6411600"/>
          </a:xfrm>
          <a:prstGeom prst="rect">
            <a:avLst/>
          </a:prstGeom>
        </p:spPr>
        <p:txBody>
          <a:bodyPr spcFirstLastPara="1" wrap="square" lIns="121900" tIns="121900" rIns="121900" bIns="121900" anchor="t" anchorCtr="0">
            <a:noAutofit/>
          </a:bodyPr>
          <a:lstStyle/>
          <a:p>
            <a:pPr marL="101597" lvl="0" indent="0" algn="l" rtl="0">
              <a:lnSpc>
                <a:spcPct val="120000"/>
              </a:lnSpc>
              <a:spcBef>
                <a:spcPts val="1067"/>
              </a:spcBef>
              <a:spcAft>
                <a:spcPts val="0"/>
              </a:spcAft>
              <a:buNone/>
            </a:pPr>
            <a:r>
              <a:rPr lang="en-GB" sz="3400" b="1" dirty="0">
                <a:solidFill>
                  <a:schemeClr val="dk1"/>
                </a:solidFill>
                <a:latin typeface="Roboto"/>
                <a:ea typeface="Roboto"/>
                <a:cs typeface="Roboto"/>
                <a:sym typeface="Roboto"/>
              </a:rPr>
              <a:t>Unplugged activities</a:t>
            </a:r>
            <a:endParaRPr sz="3400" b="1" dirty="0">
              <a:solidFill>
                <a:schemeClr val="dk1"/>
              </a:solidFill>
              <a:latin typeface="Roboto"/>
              <a:ea typeface="Roboto"/>
              <a:cs typeface="Roboto"/>
              <a:sym typeface="Roboto"/>
            </a:endParaRPr>
          </a:p>
          <a:p>
            <a:pPr marL="457200" lvl="0" indent="-406400" algn="l" rtl="0">
              <a:spcBef>
                <a:spcPts val="1000"/>
              </a:spcBef>
              <a:spcAft>
                <a:spcPts val="0"/>
              </a:spcAft>
              <a:buClr>
                <a:srgbClr val="FFA700"/>
              </a:buClr>
              <a:buSzPts val="2800"/>
              <a:buFont typeface="Roboto"/>
              <a:buChar char="■"/>
            </a:pPr>
            <a:r>
              <a:rPr lang="en-GB" sz="2800" dirty="0">
                <a:solidFill>
                  <a:srgbClr val="434343"/>
                </a:solidFill>
                <a:latin typeface="Roboto"/>
                <a:ea typeface="Roboto"/>
                <a:cs typeface="Roboto"/>
                <a:sym typeface="Roboto"/>
              </a:rPr>
              <a:t>Use familiar contexts – reduces cognitive load</a:t>
            </a:r>
            <a:endParaRPr sz="2800" dirty="0">
              <a:solidFill>
                <a:srgbClr val="434343"/>
              </a:solidFill>
              <a:latin typeface="Roboto"/>
              <a:ea typeface="Roboto"/>
              <a:cs typeface="Roboto"/>
              <a:sym typeface="Roboto"/>
            </a:endParaRPr>
          </a:p>
          <a:p>
            <a:pPr marL="457200" lvl="0" indent="-406400" algn="l" rtl="0">
              <a:spcBef>
                <a:spcPts val="1000"/>
              </a:spcBef>
              <a:spcAft>
                <a:spcPts val="0"/>
              </a:spcAft>
              <a:buClr>
                <a:srgbClr val="FFA700"/>
              </a:buClr>
              <a:buSzPts val="2800"/>
              <a:buFont typeface="Roboto"/>
              <a:buChar char="■"/>
            </a:pPr>
            <a:r>
              <a:rPr lang="en-GB" sz="2800" dirty="0">
                <a:solidFill>
                  <a:srgbClr val="434343"/>
                </a:solidFill>
                <a:latin typeface="Roboto"/>
                <a:ea typeface="Roboto"/>
                <a:cs typeface="Roboto"/>
                <a:sym typeface="Roboto"/>
              </a:rPr>
              <a:t>Involve sensory activities – movement, objects, music</a:t>
            </a:r>
            <a:endParaRPr sz="2800" dirty="0">
              <a:solidFill>
                <a:srgbClr val="434343"/>
              </a:solidFill>
              <a:latin typeface="Roboto"/>
              <a:ea typeface="Roboto"/>
              <a:cs typeface="Roboto"/>
              <a:sym typeface="Roboto"/>
            </a:endParaRPr>
          </a:p>
          <a:p>
            <a:pPr marL="457200" lvl="0" indent="-406400" algn="l" rtl="0">
              <a:spcBef>
                <a:spcPts val="1000"/>
              </a:spcBef>
              <a:spcAft>
                <a:spcPts val="0"/>
              </a:spcAft>
              <a:buClr>
                <a:srgbClr val="FFA700"/>
              </a:buClr>
              <a:buSzPts val="2800"/>
              <a:buFont typeface="Roboto"/>
              <a:buChar char="■"/>
            </a:pPr>
            <a:r>
              <a:rPr lang="en-GB" sz="2800" dirty="0">
                <a:solidFill>
                  <a:srgbClr val="434343"/>
                </a:solidFill>
                <a:latin typeface="Roboto"/>
                <a:ea typeface="Roboto"/>
                <a:cs typeface="Roboto"/>
                <a:sym typeface="Roboto"/>
              </a:rPr>
              <a:t>Ensure you make explicit links to programming tasks</a:t>
            </a:r>
            <a:endParaRPr sz="2800" dirty="0">
              <a:solidFill>
                <a:srgbClr val="434343"/>
              </a:solidFill>
              <a:latin typeface="Roboto"/>
              <a:ea typeface="Roboto"/>
              <a:cs typeface="Roboto"/>
              <a:sym typeface="Roboto"/>
            </a:endParaRPr>
          </a:p>
          <a:p>
            <a:pPr marL="457200" lvl="0" indent="-406400" algn="l" rtl="0">
              <a:spcBef>
                <a:spcPts val="1000"/>
              </a:spcBef>
              <a:spcAft>
                <a:spcPts val="0"/>
              </a:spcAft>
              <a:buClr>
                <a:srgbClr val="FFA700"/>
              </a:buClr>
              <a:buSzPts val="2800"/>
              <a:buFont typeface="Roboto"/>
              <a:buChar char="■"/>
            </a:pPr>
            <a:r>
              <a:rPr lang="en-GB" sz="2800" dirty="0">
                <a:solidFill>
                  <a:srgbClr val="434343"/>
                </a:solidFill>
                <a:latin typeface="Roboto"/>
                <a:ea typeface="Roboto"/>
                <a:cs typeface="Roboto"/>
                <a:sym typeface="Roboto"/>
              </a:rPr>
              <a:t>Use the technical vocabulary</a:t>
            </a:r>
            <a:endParaRPr sz="2800" dirty="0">
              <a:solidFill>
                <a:srgbClr val="434343"/>
              </a:solidFill>
              <a:latin typeface="Roboto"/>
              <a:ea typeface="Roboto"/>
              <a:cs typeface="Roboto"/>
              <a:sym typeface="Roboto"/>
            </a:endParaRPr>
          </a:p>
          <a:p>
            <a:pPr marL="457200" lvl="0" indent="-406400" algn="l" rtl="0">
              <a:spcBef>
                <a:spcPts val="1000"/>
              </a:spcBef>
              <a:spcAft>
                <a:spcPts val="0"/>
              </a:spcAft>
              <a:buClr>
                <a:srgbClr val="FFA700"/>
              </a:buClr>
              <a:buSzPts val="2800"/>
              <a:buFont typeface="Roboto"/>
              <a:buChar char="■"/>
            </a:pPr>
            <a:r>
              <a:rPr lang="en-GB" sz="2800" dirty="0">
                <a:solidFill>
                  <a:srgbClr val="434343"/>
                </a:solidFill>
                <a:latin typeface="Roboto"/>
                <a:ea typeface="Roboto"/>
                <a:cs typeface="Roboto"/>
                <a:sym typeface="Roboto"/>
              </a:rPr>
              <a:t>Consolidate learning in different contexts</a:t>
            </a:r>
            <a:endParaRPr sz="2800" dirty="0">
              <a:solidFill>
                <a:srgbClr val="434343"/>
              </a:solidFill>
              <a:latin typeface="Roboto"/>
              <a:ea typeface="Roboto"/>
              <a:cs typeface="Roboto"/>
              <a:sym typeface="Roboto"/>
            </a:endParaRPr>
          </a:p>
          <a:p>
            <a:pPr marL="457200" lvl="0" indent="-406400" algn="l" rtl="0">
              <a:spcBef>
                <a:spcPts val="1000"/>
              </a:spcBef>
              <a:spcAft>
                <a:spcPts val="0"/>
              </a:spcAft>
              <a:buClr>
                <a:srgbClr val="FFA700"/>
              </a:buClr>
              <a:buSzPts val="2800"/>
              <a:buFont typeface="Roboto"/>
              <a:buChar char="■"/>
            </a:pPr>
            <a:r>
              <a:rPr lang="en-GB" sz="2800" dirty="0">
                <a:solidFill>
                  <a:srgbClr val="434343"/>
                </a:solidFill>
                <a:latin typeface="Roboto"/>
                <a:ea typeface="Roboto"/>
                <a:cs typeface="Roboto"/>
                <a:sym typeface="Roboto"/>
              </a:rPr>
              <a:t>Consider the </a:t>
            </a:r>
            <a:r>
              <a:rPr lang="en-GB" sz="2800" u="sng" dirty="0">
                <a:solidFill>
                  <a:schemeClr val="hlink"/>
                </a:solidFill>
                <a:latin typeface="Roboto"/>
                <a:ea typeface="Roboto"/>
                <a:cs typeface="Roboto"/>
                <a:sym typeface="Roboto"/>
                <a:hlinkClick r:id="rId3"/>
              </a:rPr>
              <a:t>Semantic Wave</a:t>
            </a:r>
            <a:endParaRPr sz="2800" dirty="0">
              <a:solidFill>
                <a:srgbClr val="434343"/>
              </a:solidFill>
              <a:latin typeface="Roboto"/>
              <a:ea typeface="Roboto"/>
              <a:cs typeface="Roboto"/>
              <a:sym typeface="Roboto"/>
            </a:endParaRPr>
          </a:p>
          <a:p>
            <a:pPr marL="152396" lvl="0" indent="0" algn="l" rtl="0">
              <a:spcBef>
                <a:spcPts val="1000"/>
              </a:spcBef>
              <a:spcAft>
                <a:spcPts val="0"/>
              </a:spcAft>
              <a:buClr>
                <a:schemeClr val="dk1"/>
              </a:buClr>
              <a:buFont typeface="Arial"/>
              <a:buNone/>
            </a:pPr>
            <a:endParaRPr sz="3400" dirty="0">
              <a:solidFill>
                <a:srgbClr val="1C4587"/>
              </a:solidFill>
              <a:latin typeface="Roboto"/>
              <a:ea typeface="Roboto"/>
              <a:cs typeface="Roboto"/>
              <a:sym typeface="Roboto"/>
            </a:endParaRPr>
          </a:p>
        </p:txBody>
      </p:sp>
      <p:cxnSp>
        <p:nvCxnSpPr>
          <p:cNvPr id="139" name="Google Shape;139;p17"/>
          <p:cNvCxnSpPr/>
          <p:nvPr/>
        </p:nvCxnSpPr>
        <p:spPr>
          <a:xfrm flipH="1">
            <a:off x="7539150" y="1300100"/>
            <a:ext cx="4005300" cy="3624300"/>
          </a:xfrm>
          <a:prstGeom prst="straightConnector1">
            <a:avLst/>
          </a:prstGeom>
          <a:noFill/>
          <a:ln w="114300" cap="flat" cmpd="sng">
            <a:solidFill>
              <a:srgbClr val="6C0AAB"/>
            </a:solidFill>
            <a:prstDash val="solid"/>
            <a:round/>
            <a:headEnd type="none" w="med" len="med"/>
            <a:tailEnd type="none" w="med" len="med"/>
          </a:ln>
        </p:spPr>
      </p:cxnSp>
      <p:pic>
        <p:nvPicPr>
          <p:cNvPr id="140" name="Google Shape;140;p17"/>
          <p:cNvPicPr preferRelativeResize="0"/>
          <p:nvPr/>
        </p:nvPicPr>
        <p:blipFill>
          <a:blip r:embed="rId4">
            <a:alphaModFix/>
          </a:blip>
          <a:stretch>
            <a:fillRect/>
          </a:stretch>
        </p:blipFill>
        <p:spPr>
          <a:xfrm>
            <a:off x="6876750" y="447200"/>
            <a:ext cx="5330099" cy="5330099"/>
          </a:xfrm>
          <a:prstGeom prst="rect">
            <a:avLst/>
          </a:prstGeom>
          <a:noFill/>
          <a:ln>
            <a:noFill/>
          </a:ln>
        </p:spPr>
      </p:pic>
      <p:cxnSp>
        <p:nvCxnSpPr>
          <p:cNvPr id="141" name="Google Shape;141;p17"/>
          <p:cNvCxnSpPr/>
          <p:nvPr/>
        </p:nvCxnSpPr>
        <p:spPr>
          <a:xfrm>
            <a:off x="7504200" y="1216100"/>
            <a:ext cx="4075200" cy="3792300"/>
          </a:xfrm>
          <a:prstGeom prst="straightConnector1">
            <a:avLst/>
          </a:prstGeom>
          <a:noFill/>
          <a:ln w="114300" cap="flat" cmpd="sng">
            <a:solidFill>
              <a:srgbClr val="6C0AAB"/>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title" idx="4294967295"/>
          </p:nvPr>
        </p:nvSpPr>
        <p:spPr>
          <a:xfrm>
            <a:off x="409800" y="284300"/>
            <a:ext cx="5679600" cy="6411600"/>
          </a:xfrm>
          <a:prstGeom prst="rect">
            <a:avLst/>
          </a:prstGeom>
        </p:spPr>
        <p:txBody>
          <a:bodyPr spcFirstLastPara="1" wrap="square" lIns="121900" tIns="121900" rIns="121900" bIns="121900" anchor="t" anchorCtr="0">
            <a:noAutofit/>
          </a:bodyPr>
          <a:lstStyle/>
          <a:p>
            <a:pPr marL="101597" lvl="0" indent="0" algn="l" rtl="0">
              <a:lnSpc>
                <a:spcPct val="120000"/>
              </a:lnSpc>
              <a:spcBef>
                <a:spcPts val="1067"/>
              </a:spcBef>
              <a:spcAft>
                <a:spcPts val="0"/>
              </a:spcAft>
              <a:buNone/>
            </a:pPr>
            <a:r>
              <a:rPr lang="en-GB" sz="3400" b="1">
                <a:solidFill>
                  <a:schemeClr val="dk1"/>
                </a:solidFill>
                <a:latin typeface="Roboto"/>
                <a:ea typeface="Roboto"/>
                <a:cs typeface="Roboto"/>
                <a:sym typeface="Roboto"/>
              </a:rPr>
              <a:t>Develop planning skills</a:t>
            </a:r>
            <a:endParaRPr sz="3400" b="1">
              <a:solidFill>
                <a:schemeClr val="dk1"/>
              </a:solidFill>
              <a:latin typeface="Roboto"/>
              <a:ea typeface="Roboto"/>
              <a:cs typeface="Roboto"/>
              <a:sym typeface="Roboto"/>
            </a:endParaRPr>
          </a:p>
          <a:p>
            <a:pPr marL="609584" lvl="0" indent="-520688" algn="l" rtl="0">
              <a:spcBef>
                <a:spcPts val="1000"/>
              </a:spcBef>
              <a:spcAft>
                <a:spcPts val="0"/>
              </a:spcAft>
              <a:buClr>
                <a:srgbClr val="FFA700"/>
              </a:buClr>
              <a:buSzPts val="2800"/>
              <a:buFont typeface="Roboto"/>
              <a:buChar char="■"/>
            </a:pPr>
            <a:r>
              <a:rPr lang="en-GB" sz="2900">
                <a:solidFill>
                  <a:srgbClr val="434343"/>
                </a:solidFill>
                <a:latin typeface="Roboto"/>
                <a:ea typeface="Roboto"/>
                <a:cs typeface="Roboto"/>
                <a:sym typeface="Roboto"/>
              </a:rPr>
              <a:t>Use code cards to help pupils plan out simple programs (e.g. Bee-Bot or Scratch)</a:t>
            </a:r>
            <a:endParaRPr sz="2900">
              <a:solidFill>
                <a:srgbClr val="434343"/>
              </a:solidFill>
              <a:latin typeface="Roboto"/>
              <a:ea typeface="Roboto"/>
              <a:cs typeface="Roboto"/>
              <a:sym typeface="Roboto"/>
            </a:endParaRPr>
          </a:p>
          <a:p>
            <a:pPr marL="609584" lvl="0" indent="-520688" algn="l" rtl="0">
              <a:spcBef>
                <a:spcPts val="1000"/>
              </a:spcBef>
              <a:spcAft>
                <a:spcPts val="0"/>
              </a:spcAft>
              <a:buClr>
                <a:srgbClr val="FFA700"/>
              </a:buClr>
              <a:buSzPts val="2800"/>
              <a:buFont typeface="Roboto"/>
              <a:buChar char="■"/>
            </a:pPr>
            <a:r>
              <a:rPr lang="en-GB" sz="2900">
                <a:solidFill>
                  <a:srgbClr val="434343"/>
                </a:solidFill>
                <a:latin typeface="Roboto"/>
                <a:ea typeface="Roboto"/>
                <a:cs typeface="Roboto"/>
                <a:sym typeface="Roboto"/>
              </a:rPr>
              <a:t>Provide a planning template for more complex programs</a:t>
            </a:r>
            <a:endParaRPr sz="2900">
              <a:solidFill>
                <a:srgbClr val="434343"/>
              </a:solidFill>
              <a:latin typeface="Roboto"/>
              <a:ea typeface="Roboto"/>
              <a:cs typeface="Roboto"/>
              <a:sym typeface="Roboto"/>
            </a:endParaRPr>
          </a:p>
          <a:p>
            <a:pPr marL="609584" lvl="0" indent="-520688" algn="l" rtl="0">
              <a:spcBef>
                <a:spcPts val="1000"/>
              </a:spcBef>
              <a:spcAft>
                <a:spcPts val="0"/>
              </a:spcAft>
              <a:buClr>
                <a:srgbClr val="FFA700"/>
              </a:buClr>
              <a:buSzPts val="2800"/>
              <a:buFont typeface="Roboto"/>
              <a:buChar char="■"/>
            </a:pPr>
            <a:r>
              <a:rPr lang="en-GB" sz="2900">
                <a:solidFill>
                  <a:srgbClr val="434343"/>
                </a:solidFill>
                <a:latin typeface="Roboto"/>
                <a:ea typeface="Roboto"/>
                <a:cs typeface="Roboto"/>
                <a:sym typeface="Roboto"/>
              </a:rPr>
              <a:t>Plan away from the technology to reduce distractions </a:t>
            </a:r>
            <a:endParaRPr sz="2900">
              <a:solidFill>
                <a:srgbClr val="434343"/>
              </a:solidFill>
              <a:latin typeface="Roboto"/>
              <a:ea typeface="Roboto"/>
              <a:cs typeface="Roboto"/>
              <a:sym typeface="Roboto"/>
            </a:endParaRPr>
          </a:p>
          <a:p>
            <a:pPr marL="609584" lvl="0" indent="-520688" algn="l" rtl="0">
              <a:spcBef>
                <a:spcPts val="1000"/>
              </a:spcBef>
              <a:spcAft>
                <a:spcPts val="0"/>
              </a:spcAft>
              <a:buClr>
                <a:srgbClr val="FFA700"/>
              </a:buClr>
              <a:buSzPts val="2800"/>
              <a:buFont typeface="Roboto"/>
              <a:buChar char="■"/>
            </a:pPr>
            <a:r>
              <a:rPr lang="en-GB" sz="2900">
                <a:solidFill>
                  <a:srgbClr val="434343"/>
                </a:solidFill>
                <a:latin typeface="Roboto"/>
                <a:ea typeface="Roboto"/>
                <a:cs typeface="Roboto"/>
                <a:sym typeface="Roboto"/>
              </a:rPr>
              <a:t>Supports decomposition, debugging and evaluation</a:t>
            </a:r>
            <a:endParaRPr sz="2900">
              <a:solidFill>
                <a:srgbClr val="434343"/>
              </a:solidFill>
              <a:latin typeface="Roboto"/>
              <a:ea typeface="Roboto"/>
              <a:cs typeface="Roboto"/>
              <a:sym typeface="Roboto"/>
            </a:endParaRPr>
          </a:p>
          <a:p>
            <a:pPr marL="228600" lvl="0" indent="0" algn="l" rtl="0">
              <a:spcBef>
                <a:spcPts val="1000"/>
              </a:spcBef>
              <a:spcAft>
                <a:spcPts val="0"/>
              </a:spcAft>
              <a:buNone/>
            </a:pPr>
            <a:endParaRPr sz="2800">
              <a:solidFill>
                <a:srgbClr val="002936"/>
              </a:solidFill>
              <a:latin typeface="Roboto"/>
              <a:ea typeface="Roboto"/>
              <a:cs typeface="Roboto"/>
              <a:sym typeface="Roboto"/>
            </a:endParaRPr>
          </a:p>
          <a:p>
            <a:pPr marL="152396" lvl="0" indent="0" algn="l" rtl="0">
              <a:spcBef>
                <a:spcPts val="1000"/>
              </a:spcBef>
              <a:spcAft>
                <a:spcPts val="0"/>
              </a:spcAft>
              <a:buNone/>
            </a:pPr>
            <a:endParaRPr sz="2800">
              <a:solidFill>
                <a:srgbClr val="002936"/>
              </a:solidFill>
              <a:latin typeface="Roboto"/>
              <a:ea typeface="Roboto"/>
              <a:cs typeface="Roboto"/>
              <a:sym typeface="Roboto"/>
            </a:endParaRPr>
          </a:p>
        </p:txBody>
      </p:sp>
      <p:pic>
        <p:nvPicPr>
          <p:cNvPr id="147" name="Google Shape;147;p18"/>
          <p:cNvPicPr preferRelativeResize="0"/>
          <p:nvPr/>
        </p:nvPicPr>
        <p:blipFill rotWithShape="1">
          <a:blip r:embed="rId3">
            <a:alphaModFix/>
          </a:blip>
          <a:srcRect/>
          <a:stretch/>
        </p:blipFill>
        <p:spPr>
          <a:xfrm>
            <a:off x="6692805" y="393654"/>
            <a:ext cx="5679559" cy="56795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idx="4294967295"/>
          </p:nvPr>
        </p:nvSpPr>
        <p:spPr>
          <a:xfrm>
            <a:off x="409800" y="284300"/>
            <a:ext cx="5679600" cy="6411600"/>
          </a:xfrm>
          <a:prstGeom prst="rect">
            <a:avLst/>
          </a:prstGeom>
        </p:spPr>
        <p:txBody>
          <a:bodyPr spcFirstLastPara="1" wrap="square" lIns="121900" tIns="121900" rIns="121900" bIns="121900" anchor="t" anchorCtr="0">
            <a:noAutofit/>
          </a:bodyPr>
          <a:lstStyle/>
          <a:p>
            <a:pPr marL="101597" lvl="0" indent="0" algn="l" rtl="0">
              <a:lnSpc>
                <a:spcPct val="120000"/>
              </a:lnSpc>
              <a:spcBef>
                <a:spcPts val="1067"/>
              </a:spcBef>
              <a:spcAft>
                <a:spcPts val="0"/>
              </a:spcAft>
              <a:buNone/>
            </a:pPr>
            <a:r>
              <a:rPr lang="en-GB" sz="3400" b="1">
                <a:solidFill>
                  <a:schemeClr val="dk1"/>
                </a:solidFill>
                <a:latin typeface="Roboto"/>
                <a:ea typeface="Roboto"/>
                <a:cs typeface="Roboto"/>
                <a:sym typeface="Roboto"/>
              </a:rPr>
              <a:t>Scaffold tasks</a:t>
            </a:r>
            <a:endParaRPr sz="3400" b="1">
              <a:solidFill>
                <a:schemeClr val="dk1"/>
              </a:solidFill>
              <a:latin typeface="Roboto"/>
              <a:ea typeface="Roboto"/>
              <a:cs typeface="Roboto"/>
              <a:sym typeface="Roboto"/>
            </a:endParaRPr>
          </a:p>
          <a:p>
            <a:pPr marL="228600" lvl="0" indent="0" algn="l" rtl="0">
              <a:spcBef>
                <a:spcPts val="1000"/>
              </a:spcBef>
              <a:spcAft>
                <a:spcPts val="0"/>
              </a:spcAft>
              <a:buNone/>
            </a:pPr>
            <a:r>
              <a:rPr lang="en-GB" sz="3000">
                <a:solidFill>
                  <a:srgbClr val="434343"/>
                </a:solidFill>
                <a:latin typeface="Roboto"/>
                <a:ea typeface="Roboto"/>
                <a:cs typeface="Roboto"/>
                <a:sym typeface="Roboto"/>
              </a:rPr>
              <a:t>Allow pupils to access the same project in multiple ways, at different levels of support using these approaches:</a:t>
            </a:r>
            <a:endParaRPr sz="3000">
              <a:solidFill>
                <a:srgbClr val="434343"/>
              </a:solidFill>
              <a:latin typeface="Roboto"/>
              <a:ea typeface="Roboto"/>
              <a:cs typeface="Roboto"/>
              <a:sym typeface="Roboto"/>
            </a:endParaRPr>
          </a:p>
          <a:p>
            <a:pPr marL="609584" lvl="0" indent="-533388" algn="l" rtl="0">
              <a:spcBef>
                <a:spcPts val="1000"/>
              </a:spcBef>
              <a:spcAft>
                <a:spcPts val="0"/>
              </a:spcAft>
              <a:buClr>
                <a:srgbClr val="FFA700"/>
              </a:buClr>
              <a:buSzPts val="3000"/>
              <a:buFont typeface="Roboto"/>
              <a:buChar char="■"/>
            </a:pPr>
            <a:r>
              <a:rPr lang="en-GB" sz="3000" u="sng">
                <a:solidFill>
                  <a:schemeClr val="hlink"/>
                </a:solidFill>
                <a:latin typeface="Roboto"/>
                <a:ea typeface="Roboto"/>
                <a:cs typeface="Roboto"/>
                <a:sym typeface="Roboto"/>
                <a:hlinkClick r:id="rId3"/>
              </a:rPr>
              <a:t>Parson’s Problems </a:t>
            </a:r>
            <a:r>
              <a:rPr lang="en-GB" sz="3000">
                <a:solidFill>
                  <a:srgbClr val="434343"/>
                </a:solidFill>
                <a:latin typeface="Roboto"/>
                <a:ea typeface="Roboto"/>
                <a:cs typeface="Roboto"/>
                <a:sym typeface="Roboto"/>
              </a:rPr>
              <a:t>(put code in order)</a:t>
            </a:r>
            <a:endParaRPr sz="3000">
              <a:solidFill>
                <a:srgbClr val="434343"/>
              </a:solidFill>
              <a:latin typeface="Roboto"/>
              <a:ea typeface="Roboto"/>
              <a:cs typeface="Roboto"/>
              <a:sym typeface="Roboto"/>
            </a:endParaRPr>
          </a:p>
          <a:p>
            <a:pPr marL="609584" lvl="0" indent="-533388" algn="l" rtl="0">
              <a:spcBef>
                <a:spcPts val="1000"/>
              </a:spcBef>
              <a:spcAft>
                <a:spcPts val="0"/>
              </a:spcAft>
              <a:buClr>
                <a:srgbClr val="FFA700"/>
              </a:buClr>
              <a:buSzPts val="3000"/>
              <a:buFont typeface="Roboto"/>
              <a:buChar char="■"/>
            </a:pPr>
            <a:r>
              <a:rPr lang="en-GB" sz="3000">
                <a:solidFill>
                  <a:srgbClr val="434343"/>
                </a:solidFill>
                <a:latin typeface="Roboto"/>
                <a:ea typeface="Roboto"/>
                <a:cs typeface="Roboto"/>
                <a:sym typeface="Roboto"/>
              </a:rPr>
              <a:t>Use-modify-create </a:t>
            </a:r>
            <a:endParaRPr sz="3000">
              <a:solidFill>
                <a:srgbClr val="434343"/>
              </a:solidFill>
              <a:latin typeface="Roboto"/>
              <a:ea typeface="Roboto"/>
              <a:cs typeface="Roboto"/>
              <a:sym typeface="Roboto"/>
            </a:endParaRPr>
          </a:p>
          <a:p>
            <a:pPr marL="609584" lvl="0" indent="-533388" algn="l" rtl="0">
              <a:spcBef>
                <a:spcPts val="1000"/>
              </a:spcBef>
              <a:spcAft>
                <a:spcPts val="0"/>
              </a:spcAft>
              <a:buClr>
                <a:srgbClr val="FFA700"/>
              </a:buClr>
              <a:buSzPts val="3000"/>
              <a:buFont typeface="Roboto"/>
              <a:buChar char="■"/>
            </a:pPr>
            <a:r>
              <a:rPr lang="en-GB" sz="3000" u="sng">
                <a:solidFill>
                  <a:schemeClr val="hlink"/>
                </a:solidFill>
                <a:latin typeface="Roboto"/>
                <a:ea typeface="Roboto"/>
                <a:cs typeface="Roboto"/>
                <a:sym typeface="Roboto"/>
                <a:hlinkClick r:id="rId4"/>
              </a:rPr>
              <a:t>PRIMM</a:t>
            </a:r>
            <a:r>
              <a:rPr lang="en-GB" sz="3000">
                <a:solidFill>
                  <a:srgbClr val="434343"/>
                </a:solidFill>
                <a:latin typeface="Roboto"/>
                <a:ea typeface="Roboto"/>
                <a:cs typeface="Roboto"/>
                <a:sym typeface="Roboto"/>
              </a:rPr>
              <a:t> (predict - run - investigate - modify - make)</a:t>
            </a:r>
            <a:endParaRPr sz="3000">
              <a:solidFill>
                <a:srgbClr val="434343"/>
              </a:solidFill>
              <a:latin typeface="Roboto"/>
              <a:ea typeface="Roboto"/>
              <a:cs typeface="Roboto"/>
              <a:sym typeface="Roboto"/>
            </a:endParaRPr>
          </a:p>
          <a:p>
            <a:pPr marL="152396" lvl="0" indent="0" algn="l" rtl="0">
              <a:spcBef>
                <a:spcPts val="1000"/>
              </a:spcBef>
              <a:spcAft>
                <a:spcPts val="0"/>
              </a:spcAft>
              <a:buClr>
                <a:srgbClr val="002936"/>
              </a:buClr>
              <a:buSzPts val="1800"/>
              <a:buFont typeface="Arial"/>
              <a:buNone/>
            </a:pPr>
            <a:endParaRPr sz="3300">
              <a:solidFill>
                <a:srgbClr val="1C4587"/>
              </a:solidFill>
              <a:latin typeface="Roboto"/>
              <a:ea typeface="Roboto"/>
              <a:cs typeface="Roboto"/>
              <a:sym typeface="Roboto"/>
            </a:endParaRPr>
          </a:p>
          <a:p>
            <a:pPr marL="228600" lvl="0" indent="0" algn="l" rtl="0">
              <a:spcBef>
                <a:spcPts val="0"/>
              </a:spcBef>
              <a:spcAft>
                <a:spcPts val="0"/>
              </a:spcAft>
              <a:buNone/>
            </a:pPr>
            <a:endParaRPr sz="2800">
              <a:solidFill>
                <a:srgbClr val="002936"/>
              </a:solidFill>
              <a:latin typeface="Roboto"/>
              <a:ea typeface="Roboto"/>
              <a:cs typeface="Roboto"/>
              <a:sym typeface="Roboto"/>
            </a:endParaRPr>
          </a:p>
          <a:p>
            <a:pPr marL="0" lvl="0" indent="0" algn="l" rtl="0">
              <a:spcBef>
                <a:spcPts val="0"/>
              </a:spcBef>
              <a:spcAft>
                <a:spcPts val="0"/>
              </a:spcAft>
              <a:buNone/>
            </a:pPr>
            <a:endParaRPr sz="2800">
              <a:solidFill>
                <a:srgbClr val="002936"/>
              </a:solidFill>
              <a:latin typeface="Roboto"/>
              <a:ea typeface="Roboto"/>
              <a:cs typeface="Roboto"/>
              <a:sym typeface="Roboto"/>
            </a:endParaRPr>
          </a:p>
          <a:p>
            <a:pPr marL="228600" lvl="0" indent="0" algn="l" rtl="0">
              <a:spcBef>
                <a:spcPts val="0"/>
              </a:spcBef>
              <a:spcAft>
                <a:spcPts val="0"/>
              </a:spcAft>
              <a:buNone/>
            </a:pPr>
            <a:endParaRPr sz="2800">
              <a:solidFill>
                <a:srgbClr val="002936"/>
              </a:solidFill>
              <a:latin typeface="Roboto"/>
              <a:ea typeface="Roboto"/>
              <a:cs typeface="Roboto"/>
              <a:sym typeface="Roboto"/>
            </a:endParaRPr>
          </a:p>
          <a:p>
            <a:pPr marL="152396" lvl="0" indent="0" algn="l" rtl="0">
              <a:spcBef>
                <a:spcPts val="1000"/>
              </a:spcBef>
              <a:spcAft>
                <a:spcPts val="0"/>
              </a:spcAft>
              <a:buNone/>
            </a:pPr>
            <a:endParaRPr sz="2800">
              <a:solidFill>
                <a:srgbClr val="002936"/>
              </a:solidFill>
              <a:latin typeface="Roboto"/>
              <a:ea typeface="Roboto"/>
              <a:cs typeface="Roboto"/>
              <a:sym typeface="Roboto"/>
            </a:endParaRPr>
          </a:p>
        </p:txBody>
      </p:sp>
      <p:pic>
        <p:nvPicPr>
          <p:cNvPr id="153" name="Google Shape;153;p19"/>
          <p:cNvPicPr preferRelativeResize="0"/>
          <p:nvPr/>
        </p:nvPicPr>
        <p:blipFill rotWithShape="1">
          <a:blip r:embed="rId5">
            <a:alphaModFix/>
          </a:blip>
          <a:srcRect/>
          <a:stretch/>
        </p:blipFill>
        <p:spPr>
          <a:xfrm>
            <a:off x="6665575" y="0"/>
            <a:ext cx="5957999" cy="5957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570823" y="1062533"/>
            <a:ext cx="5383200" cy="2107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See also the </a:t>
            </a:r>
            <a:r>
              <a:rPr lang="en-GB" b="1"/>
              <a:t>Universal Design for Learning </a:t>
            </a:r>
            <a:r>
              <a:rPr lang="en-GB"/>
              <a:t>Framework:</a:t>
            </a:r>
            <a:endParaRPr/>
          </a:p>
          <a:p>
            <a:pPr marL="0" lvl="0" indent="0" algn="l" rtl="0">
              <a:spcBef>
                <a:spcPts val="0"/>
              </a:spcBef>
              <a:spcAft>
                <a:spcPts val="0"/>
              </a:spcAft>
              <a:buNone/>
            </a:pPr>
            <a:r>
              <a:rPr lang="en-GB" u="sng">
                <a:solidFill>
                  <a:schemeClr val="hlink"/>
                </a:solidFill>
                <a:hlinkClick r:id="rId3"/>
              </a:rPr>
              <a:t>https://www.cast.org/impact/universal-design-for-learning-udl</a:t>
            </a:r>
            <a:r>
              <a:rPr lang="en-GB"/>
              <a:t> </a:t>
            </a:r>
            <a:endParaRPr/>
          </a:p>
          <a:p>
            <a:pPr marL="0" lvl="0" indent="0" algn="l" rtl="0">
              <a:spcBef>
                <a:spcPts val="0"/>
              </a:spcBef>
              <a:spcAft>
                <a:spcPts val="0"/>
              </a:spcAft>
              <a:buNone/>
            </a:pPr>
            <a:endParaRPr/>
          </a:p>
        </p:txBody>
      </p:sp>
      <p:sp>
        <p:nvSpPr>
          <p:cNvPr id="159" name="Google Shape;159;p20"/>
          <p:cNvSpPr txBox="1"/>
          <p:nvPr/>
        </p:nvSpPr>
        <p:spPr>
          <a:xfrm>
            <a:off x="7113475" y="1198675"/>
            <a:ext cx="45720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t>Provide multiple means of</a:t>
            </a:r>
            <a:endParaRPr sz="2800"/>
          </a:p>
          <a:p>
            <a:pPr marL="457200" lvl="0" indent="-406400" algn="l" rtl="0">
              <a:spcBef>
                <a:spcPts val="0"/>
              </a:spcBef>
              <a:spcAft>
                <a:spcPts val="0"/>
              </a:spcAft>
              <a:buSzPts val="2800"/>
              <a:buChar char="●"/>
            </a:pPr>
            <a:r>
              <a:rPr lang="en-GB" sz="2800"/>
              <a:t>Engagement</a:t>
            </a:r>
            <a:endParaRPr sz="2800"/>
          </a:p>
          <a:p>
            <a:pPr marL="457200" lvl="0" indent="-406400" algn="l" rtl="0">
              <a:spcBef>
                <a:spcPts val="0"/>
              </a:spcBef>
              <a:spcAft>
                <a:spcPts val="0"/>
              </a:spcAft>
              <a:buSzPts val="2800"/>
              <a:buChar char="●"/>
            </a:pPr>
            <a:r>
              <a:rPr lang="en-GB" sz="2800"/>
              <a:t>Representation</a:t>
            </a:r>
            <a:endParaRPr sz="2800"/>
          </a:p>
          <a:p>
            <a:pPr marL="457200" lvl="0" indent="-406400" algn="l" rtl="0">
              <a:spcBef>
                <a:spcPts val="0"/>
              </a:spcBef>
              <a:spcAft>
                <a:spcPts val="0"/>
              </a:spcAft>
              <a:buSzPts val="2800"/>
              <a:buChar char="●"/>
            </a:pPr>
            <a:r>
              <a:rPr lang="en-GB" sz="2800"/>
              <a:t>Action &amp; Expression</a:t>
            </a:r>
            <a:endParaRPr sz="2800"/>
          </a:p>
          <a:p>
            <a:pPr marL="457200" lvl="0" indent="0" algn="l" rtl="0">
              <a:spcBef>
                <a:spcPts val="0"/>
              </a:spcBef>
              <a:spcAft>
                <a:spcPts val="0"/>
              </a:spcAft>
              <a:buNone/>
            </a:pPr>
            <a:endParaRPr sz="2800"/>
          </a:p>
          <a:p>
            <a:pPr marL="0" lvl="0" indent="0" algn="l" rtl="0">
              <a:spcBef>
                <a:spcPts val="0"/>
              </a:spcBef>
              <a:spcAft>
                <a:spcPts val="0"/>
              </a:spcAft>
              <a:buNone/>
            </a:pPr>
            <a:r>
              <a:rPr lang="en-GB" sz="2800"/>
              <a:t>To help all learners access learning opportunities in your classroom.</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F4EA"/>
        </a:solidFill>
        <a:effectLst/>
      </p:bgPr>
    </p:bg>
    <p:spTree>
      <p:nvGrpSpPr>
        <p:cNvPr id="1" name="Shape 53"/>
        <p:cNvGrpSpPr/>
        <p:nvPr/>
      </p:nvGrpSpPr>
      <p:grpSpPr>
        <a:xfrm>
          <a:off x="0" y="0"/>
          <a:ext cx="0" cy="0"/>
          <a:chOff x="0" y="0"/>
          <a:chExt cx="0" cy="0"/>
        </a:xfrm>
      </p:grpSpPr>
      <p:sp>
        <p:nvSpPr>
          <p:cNvPr id="54" name="Google Shape;54;p9"/>
          <p:cNvSpPr/>
          <p:nvPr/>
        </p:nvSpPr>
        <p:spPr>
          <a:xfrm>
            <a:off x="3311233" y="3069120"/>
            <a:ext cx="5181300" cy="851400"/>
          </a:xfrm>
          <a:prstGeom prst="roundRect">
            <a:avLst>
              <a:gd name="adj" fmla="val 16667"/>
            </a:avLst>
          </a:prstGeom>
          <a:solidFill>
            <a:srgbClr val="6C0AAB"/>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400">
                <a:solidFill>
                  <a:schemeClr val="lt1"/>
                </a:solidFill>
                <a:latin typeface="Calibri"/>
                <a:ea typeface="Calibri"/>
                <a:cs typeface="Calibri"/>
                <a:sym typeface="Calibri"/>
              </a:rPr>
              <a:t>Inclusive Computing</a:t>
            </a:r>
            <a:endParaRPr sz="4400">
              <a:solidFill>
                <a:schemeClr val="lt1"/>
              </a:solidFill>
              <a:latin typeface="Calibri"/>
              <a:ea typeface="Calibri"/>
              <a:cs typeface="Calibri"/>
              <a:sym typeface="Calibri"/>
            </a:endParaRPr>
          </a:p>
        </p:txBody>
      </p:sp>
      <p:pic>
        <p:nvPicPr>
          <p:cNvPr id="55" name="Google Shape;55;p9"/>
          <p:cNvPicPr preferRelativeResize="0"/>
          <p:nvPr/>
        </p:nvPicPr>
        <p:blipFill rotWithShape="1">
          <a:blip r:embed="rId3">
            <a:alphaModFix/>
          </a:blip>
          <a:srcRect/>
          <a:stretch/>
        </p:blipFill>
        <p:spPr>
          <a:xfrm>
            <a:off x="117074" y="-47848"/>
            <a:ext cx="1424764" cy="1424764"/>
          </a:xfrm>
          <a:prstGeom prst="rect">
            <a:avLst/>
          </a:prstGeom>
          <a:noFill/>
          <a:ln>
            <a:noFill/>
          </a:ln>
        </p:spPr>
      </p:pic>
      <p:sp>
        <p:nvSpPr>
          <p:cNvPr id="56" name="Google Shape;56;p9"/>
          <p:cNvSpPr txBox="1"/>
          <p:nvPr/>
        </p:nvSpPr>
        <p:spPr>
          <a:xfrm>
            <a:off x="1397375" y="307725"/>
            <a:ext cx="3047400" cy="569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100">
                <a:solidFill>
                  <a:srgbClr val="00546C"/>
                </a:solidFill>
                <a:uFill>
                  <a:noFill/>
                </a:uFill>
                <a:latin typeface="Calibri"/>
                <a:ea typeface="Calibri"/>
                <a:cs typeface="Calibri"/>
                <a:sym typeface="Calibri"/>
                <a:hlinkClick r:id="rId4" action="ppaction://hlinksldjump">
                  <a:extLst>
                    <a:ext uri="{A12FA001-AC4F-418D-AE19-62706E023703}">
                      <ahyp:hlinkClr xmlns:ahyp="http://schemas.microsoft.com/office/drawing/2018/hyperlinkcolor" xmlns="" val="tx"/>
                    </a:ext>
                  </a:extLst>
                </a:hlinkClick>
              </a:rPr>
              <a:t>Establish routines</a:t>
            </a:r>
            <a:endParaRPr sz="3100">
              <a:solidFill>
                <a:srgbClr val="00546C"/>
              </a:solidFill>
              <a:latin typeface="Calibri"/>
              <a:ea typeface="Calibri"/>
              <a:cs typeface="Calibri"/>
              <a:sym typeface="Calibri"/>
            </a:endParaRPr>
          </a:p>
        </p:txBody>
      </p:sp>
      <p:grpSp>
        <p:nvGrpSpPr>
          <p:cNvPr id="57" name="Google Shape;57;p9"/>
          <p:cNvGrpSpPr/>
          <p:nvPr/>
        </p:nvGrpSpPr>
        <p:grpSpPr>
          <a:xfrm>
            <a:off x="7305141" y="171240"/>
            <a:ext cx="1008635" cy="1208080"/>
            <a:chOff x="8965274" y="2511248"/>
            <a:chExt cx="1506099" cy="2032095"/>
          </a:xfrm>
        </p:grpSpPr>
        <p:pic>
          <p:nvPicPr>
            <p:cNvPr id="58" name="Google Shape;58;p9"/>
            <p:cNvPicPr preferRelativeResize="0"/>
            <p:nvPr/>
          </p:nvPicPr>
          <p:blipFill rotWithShape="1">
            <a:blip r:embed="rId5">
              <a:alphaModFix/>
            </a:blip>
            <a:srcRect/>
            <a:stretch/>
          </p:blipFill>
          <p:spPr>
            <a:xfrm>
              <a:off x="9011471" y="3083442"/>
              <a:ext cx="1459901" cy="1459901"/>
            </a:xfrm>
            <a:prstGeom prst="rect">
              <a:avLst/>
            </a:prstGeom>
            <a:noFill/>
            <a:ln>
              <a:noFill/>
            </a:ln>
          </p:spPr>
        </p:pic>
        <p:sp>
          <p:nvSpPr>
            <p:cNvPr id="59" name="Google Shape;59;p9"/>
            <p:cNvSpPr/>
            <p:nvPr/>
          </p:nvSpPr>
          <p:spPr>
            <a:xfrm rot="3211204">
              <a:off x="8974929" y="2788486"/>
              <a:ext cx="449590" cy="250746"/>
            </a:xfrm>
            <a:prstGeom prst="rightArrow">
              <a:avLst>
                <a:gd name="adj1" fmla="val 50000"/>
                <a:gd name="adj2" fmla="val 50000"/>
              </a:avLst>
            </a:pr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 name="Google Shape;60;p9"/>
            <p:cNvSpPr/>
            <p:nvPr/>
          </p:nvSpPr>
          <p:spPr>
            <a:xfrm rot="5638763">
              <a:off x="9478610" y="2618796"/>
              <a:ext cx="449584" cy="250804"/>
            </a:xfrm>
            <a:prstGeom prst="rightArrow">
              <a:avLst>
                <a:gd name="adj1" fmla="val 50000"/>
                <a:gd name="adj2" fmla="val 50000"/>
              </a:avLst>
            </a:pr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 name="Google Shape;61;p9"/>
            <p:cNvSpPr/>
            <p:nvPr/>
          </p:nvSpPr>
          <p:spPr>
            <a:xfrm rot="8242886">
              <a:off x="9996544" y="2863229"/>
              <a:ext cx="449259" cy="250743"/>
            </a:xfrm>
            <a:prstGeom prst="rightArrow">
              <a:avLst>
                <a:gd name="adj1" fmla="val 50000"/>
                <a:gd name="adj2" fmla="val 50000"/>
              </a:avLst>
            </a:pr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62" name="Google Shape;62;p9"/>
          <p:cNvSpPr txBox="1"/>
          <p:nvPr/>
        </p:nvSpPr>
        <p:spPr>
          <a:xfrm>
            <a:off x="8412223" y="550940"/>
            <a:ext cx="3969300" cy="569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100">
                <a:solidFill>
                  <a:srgbClr val="00546C"/>
                </a:solidFill>
                <a:uFill>
                  <a:noFill/>
                </a:uFill>
                <a:latin typeface="Calibri"/>
                <a:ea typeface="Calibri"/>
                <a:cs typeface="Calibri"/>
                <a:sym typeface="Calibri"/>
                <a:hlinkClick r:id="rId6" action="ppaction://hlinksldjump">
                  <a:extLst>
                    <a:ext uri="{A12FA001-AC4F-418D-AE19-62706E023703}">
                      <ahyp:hlinkClr xmlns:ahyp="http://schemas.microsoft.com/office/drawing/2018/hyperlinkcolor" xmlns="" val="tx"/>
                    </a:ext>
                  </a:extLst>
                </a:hlinkClick>
              </a:rPr>
              <a:t>Reduce cognitive load</a:t>
            </a:r>
            <a:endParaRPr sz="3100">
              <a:solidFill>
                <a:srgbClr val="00546C"/>
              </a:solidFill>
              <a:latin typeface="Calibri"/>
              <a:ea typeface="Calibri"/>
              <a:cs typeface="Calibri"/>
              <a:sym typeface="Calibri"/>
            </a:endParaRPr>
          </a:p>
        </p:txBody>
      </p:sp>
      <p:pic>
        <p:nvPicPr>
          <p:cNvPr id="63" name="Google Shape;63;p9"/>
          <p:cNvPicPr preferRelativeResize="0"/>
          <p:nvPr/>
        </p:nvPicPr>
        <p:blipFill rotWithShape="1">
          <a:blip r:embed="rId7">
            <a:alphaModFix/>
          </a:blip>
          <a:srcRect/>
          <a:stretch/>
        </p:blipFill>
        <p:spPr>
          <a:xfrm>
            <a:off x="7701284" y="1743049"/>
            <a:ext cx="971143" cy="970001"/>
          </a:xfrm>
          <a:prstGeom prst="rect">
            <a:avLst/>
          </a:prstGeom>
          <a:noFill/>
          <a:ln>
            <a:noFill/>
          </a:ln>
        </p:spPr>
      </p:pic>
      <p:sp>
        <p:nvSpPr>
          <p:cNvPr id="64" name="Google Shape;64;p9"/>
          <p:cNvSpPr txBox="1"/>
          <p:nvPr/>
        </p:nvSpPr>
        <p:spPr>
          <a:xfrm>
            <a:off x="3553310" y="1194758"/>
            <a:ext cx="3370500" cy="569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100">
                <a:solidFill>
                  <a:srgbClr val="00546C"/>
                </a:solidFill>
                <a:uFill>
                  <a:noFill/>
                </a:uFill>
                <a:latin typeface="Calibri"/>
                <a:ea typeface="Calibri"/>
                <a:cs typeface="Calibri"/>
                <a:sym typeface="Calibri"/>
                <a:hlinkClick r:id="" action="ppaction://noaction">
                  <a:extLst>
                    <a:ext uri="{A12FA001-AC4F-418D-AE19-62706E023703}">
                      <ahyp:hlinkClr xmlns:ahyp="http://schemas.microsoft.com/office/drawing/2018/hyperlinkcolor" xmlns="" val="tx"/>
                    </a:ext>
                  </a:extLst>
                </a:hlinkClick>
              </a:rPr>
              <a:t>Careful questioning</a:t>
            </a:r>
            <a:endParaRPr sz="3100">
              <a:solidFill>
                <a:srgbClr val="00546C"/>
              </a:solidFill>
              <a:latin typeface="Calibri"/>
              <a:ea typeface="Calibri"/>
              <a:cs typeface="Calibri"/>
              <a:sym typeface="Calibri"/>
            </a:endParaRPr>
          </a:p>
        </p:txBody>
      </p:sp>
      <p:sp>
        <p:nvSpPr>
          <p:cNvPr id="65" name="Google Shape;65;p9"/>
          <p:cNvSpPr txBox="1"/>
          <p:nvPr/>
        </p:nvSpPr>
        <p:spPr>
          <a:xfrm>
            <a:off x="1748775" y="4313791"/>
            <a:ext cx="3509700" cy="569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100">
                <a:solidFill>
                  <a:srgbClr val="00546C"/>
                </a:solidFill>
                <a:uFill>
                  <a:noFill/>
                </a:uFill>
                <a:latin typeface="Calibri"/>
                <a:ea typeface="Calibri"/>
                <a:cs typeface="Calibri"/>
                <a:sym typeface="Calibri"/>
                <a:hlinkClick r:id="rId8" action="ppaction://hlinksldjump">
                  <a:extLst>
                    <a:ext uri="{A12FA001-AC4F-418D-AE19-62706E023703}">
                      <ahyp:hlinkClr xmlns:ahyp="http://schemas.microsoft.com/office/drawing/2018/hyperlinkcolor" xmlns="" val="tx"/>
                    </a:ext>
                  </a:extLst>
                </a:hlinkClick>
              </a:rPr>
              <a:t>Unplugged activities</a:t>
            </a:r>
            <a:endParaRPr sz="3100">
              <a:solidFill>
                <a:srgbClr val="00546C"/>
              </a:solidFill>
              <a:latin typeface="Calibri"/>
              <a:ea typeface="Calibri"/>
              <a:cs typeface="Calibri"/>
              <a:sym typeface="Calibri"/>
            </a:endParaRPr>
          </a:p>
        </p:txBody>
      </p:sp>
      <p:sp>
        <p:nvSpPr>
          <p:cNvPr id="66" name="Google Shape;66;p9"/>
          <p:cNvSpPr txBox="1"/>
          <p:nvPr/>
        </p:nvSpPr>
        <p:spPr>
          <a:xfrm>
            <a:off x="1605720" y="2235766"/>
            <a:ext cx="3559500" cy="569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100">
                <a:solidFill>
                  <a:srgbClr val="00546C"/>
                </a:solidFill>
                <a:uFill>
                  <a:noFill/>
                </a:uFill>
                <a:latin typeface="Calibri"/>
                <a:ea typeface="Calibri"/>
                <a:cs typeface="Calibri"/>
                <a:sym typeface="Calibri"/>
                <a:hlinkClick r:id="rId9" action="ppaction://hlinksldjump">
                  <a:extLst>
                    <a:ext uri="{A12FA001-AC4F-418D-AE19-62706E023703}">
                      <ahyp:hlinkClr xmlns:ahyp="http://schemas.microsoft.com/office/drawing/2018/hyperlinkcolor" xmlns="" val="tx"/>
                    </a:ext>
                  </a:extLst>
                </a:hlinkClick>
              </a:rPr>
              <a:t>Harness multimedia</a:t>
            </a:r>
            <a:endParaRPr sz="3100">
              <a:solidFill>
                <a:srgbClr val="00546C"/>
              </a:solidFill>
              <a:latin typeface="Calibri"/>
              <a:ea typeface="Calibri"/>
              <a:cs typeface="Calibri"/>
              <a:sym typeface="Calibri"/>
            </a:endParaRPr>
          </a:p>
        </p:txBody>
      </p:sp>
      <p:sp>
        <p:nvSpPr>
          <p:cNvPr id="67" name="Google Shape;67;p9"/>
          <p:cNvSpPr txBox="1"/>
          <p:nvPr/>
        </p:nvSpPr>
        <p:spPr>
          <a:xfrm>
            <a:off x="1284362" y="5720224"/>
            <a:ext cx="3552000" cy="569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100">
                <a:solidFill>
                  <a:srgbClr val="00546C"/>
                </a:solidFill>
                <a:uFill>
                  <a:noFill/>
                </a:uFill>
                <a:latin typeface="Calibri"/>
                <a:ea typeface="Calibri"/>
                <a:cs typeface="Calibri"/>
                <a:sym typeface="Calibri"/>
                <a:hlinkClick r:id="rId10" action="ppaction://hlinksldjump">
                  <a:extLst>
                    <a:ext uri="{A12FA001-AC4F-418D-AE19-62706E023703}">
                      <ahyp:hlinkClr xmlns:ahyp="http://schemas.microsoft.com/office/drawing/2018/hyperlinkcolor" xmlns="" val="tx"/>
                    </a:ext>
                  </a:extLst>
                </a:hlinkClick>
              </a:rPr>
              <a:t>Accessible resources</a:t>
            </a:r>
            <a:endParaRPr sz="3100">
              <a:solidFill>
                <a:srgbClr val="00546C"/>
              </a:solidFill>
              <a:latin typeface="Calibri"/>
              <a:ea typeface="Calibri"/>
              <a:cs typeface="Calibri"/>
              <a:sym typeface="Calibri"/>
            </a:endParaRPr>
          </a:p>
        </p:txBody>
      </p:sp>
      <p:sp>
        <p:nvSpPr>
          <p:cNvPr id="68" name="Google Shape;68;p9"/>
          <p:cNvSpPr txBox="1"/>
          <p:nvPr/>
        </p:nvSpPr>
        <p:spPr>
          <a:xfrm>
            <a:off x="8814222" y="1955973"/>
            <a:ext cx="3422700" cy="569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100">
                <a:solidFill>
                  <a:srgbClr val="00546C"/>
                </a:solidFill>
                <a:uFill>
                  <a:noFill/>
                </a:uFill>
                <a:latin typeface="Calibri"/>
                <a:ea typeface="Calibri"/>
                <a:cs typeface="Calibri"/>
                <a:sym typeface="Calibri"/>
                <a:hlinkClick r:id="" action="ppaction://noaction">
                  <a:extLst>
                    <a:ext uri="{A12FA001-AC4F-418D-AE19-62706E023703}">
                      <ahyp:hlinkClr xmlns:ahyp="http://schemas.microsoft.com/office/drawing/2018/hyperlinkcolor" xmlns="" val="tx"/>
                    </a:ext>
                  </a:extLst>
                </a:hlinkClick>
              </a:rPr>
              <a:t>Develop confidence</a:t>
            </a:r>
            <a:endParaRPr sz="3100">
              <a:solidFill>
                <a:srgbClr val="00546C"/>
              </a:solidFill>
              <a:latin typeface="Calibri"/>
              <a:ea typeface="Calibri"/>
              <a:cs typeface="Calibri"/>
              <a:sym typeface="Calibri"/>
            </a:endParaRPr>
          </a:p>
        </p:txBody>
      </p:sp>
      <p:pic>
        <p:nvPicPr>
          <p:cNvPr id="69" name="Google Shape;69;p9"/>
          <p:cNvPicPr preferRelativeResize="0"/>
          <p:nvPr/>
        </p:nvPicPr>
        <p:blipFill rotWithShape="1">
          <a:blip r:embed="rId11">
            <a:alphaModFix/>
          </a:blip>
          <a:srcRect/>
          <a:stretch/>
        </p:blipFill>
        <p:spPr>
          <a:xfrm>
            <a:off x="435978" y="2067530"/>
            <a:ext cx="1092733" cy="1131333"/>
          </a:xfrm>
          <a:prstGeom prst="rect">
            <a:avLst/>
          </a:prstGeom>
          <a:noFill/>
          <a:ln>
            <a:noFill/>
          </a:ln>
        </p:spPr>
      </p:pic>
      <p:pic>
        <p:nvPicPr>
          <p:cNvPr id="70" name="Google Shape;70;p9"/>
          <p:cNvPicPr preferRelativeResize="0"/>
          <p:nvPr/>
        </p:nvPicPr>
        <p:blipFill rotWithShape="1">
          <a:blip r:embed="rId12">
            <a:alphaModFix/>
          </a:blip>
          <a:srcRect/>
          <a:stretch/>
        </p:blipFill>
        <p:spPr>
          <a:xfrm>
            <a:off x="2558537" y="1091457"/>
            <a:ext cx="972949" cy="972949"/>
          </a:xfrm>
          <a:prstGeom prst="rect">
            <a:avLst/>
          </a:prstGeom>
          <a:noFill/>
          <a:ln>
            <a:noFill/>
          </a:ln>
        </p:spPr>
      </p:pic>
      <p:pic>
        <p:nvPicPr>
          <p:cNvPr id="71" name="Google Shape;71;p9"/>
          <p:cNvPicPr preferRelativeResize="0"/>
          <p:nvPr/>
        </p:nvPicPr>
        <p:blipFill rotWithShape="1">
          <a:blip r:embed="rId13">
            <a:alphaModFix/>
          </a:blip>
          <a:srcRect/>
          <a:stretch/>
        </p:blipFill>
        <p:spPr>
          <a:xfrm>
            <a:off x="281925" y="5440340"/>
            <a:ext cx="1082989" cy="1082989"/>
          </a:xfrm>
          <a:prstGeom prst="rect">
            <a:avLst/>
          </a:prstGeom>
          <a:noFill/>
          <a:ln>
            <a:noFill/>
          </a:ln>
        </p:spPr>
      </p:pic>
      <p:sp>
        <p:nvSpPr>
          <p:cNvPr id="75" name="Google Shape;75;p9"/>
          <p:cNvSpPr txBox="1"/>
          <p:nvPr/>
        </p:nvSpPr>
        <p:spPr>
          <a:xfrm>
            <a:off x="6059225" y="5984524"/>
            <a:ext cx="3332100" cy="569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100">
                <a:solidFill>
                  <a:srgbClr val="00546C"/>
                </a:solidFill>
                <a:uFill>
                  <a:noFill/>
                </a:uFill>
                <a:latin typeface="Calibri"/>
                <a:ea typeface="Calibri"/>
                <a:cs typeface="Calibri"/>
                <a:sym typeface="Calibri"/>
                <a:hlinkClick r:id="rId14" action="ppaction://hlinksldjump">
                  <a:extLst>
                    <a:ext uri="{A12FA001-AC4F-418D-AE19-62706E023703}">
                      <ahyp:hlinkClr xmlns:ahyp="http://schemas.microsoft.com/office/drawing/2018/hyperlinkcolor" xmlns="" val="tx"/>
                    </a:ext>
                  </a:extLst>
                </a:hlinkClick>
              </a:rPr>
              <a:t>Physical computing</a:t>
            </a:r>
            <a:endParaRPr sz="3100">
              <a:solidFill>
                <a:srgbClr val="00546C"/>
              </a:solidFill>
              <a:latin typeface="Calibri"/>
              <a:ea typeface="Calibri"/>
              <a:cs typeface="Calibri"/>
              <a:sym typeface="Calibri"/>
            </a:endParaRPr>
          </a:p>
        </p:txBody>
      </p:sp>
      <p:pic>
        <p:nvPicPr>
          <p:cNvPr id="76" name="Google Shape;76;p9"/>
          <p:cNvPicPr preferRelativeResize="0"/>
          <p:nvPr/>
        </p:nvPicPr>
        <p:blipFill rotWithShape="1">
          <a:blip r:embed="rId15">
            <a:alphaModFix/>
          </a:blip>
          <a:srcRect/>
          <a:stretch/>
        </p:blipFill>
        <p:spPr>
          <a:xfrm>
            <a:off x="8581312" y="3141199"/>
            <a:ext cx="1311799" cy="1311799"/>
          </a:xfrm>
          <a:prstGeom prst="rect">
            <a:avLst/>
          </a:prstGeom>
          <a:noFill/>
          <a:ln>
            <a:noFill/>
          </a:ln>
        </p:spPr>
      </p:pic>
      <p:sp>
        <p:nvSpPr>
          <p:cNvPr id="77" name="Google Shape;77;p9"/>
          <p:cNvSpPr txBox="1"/>
          <p:nvPr/>
        </p:nvSpPr>
        <p:spPr>
          <a:xfrm>
            <a:off x="9794389" y="3360990"/>
            <a:ext cx="2398800" cy="569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100">
                <a:solidFill>
                  <a:srgbClr val="00546C"/>
                </a:solidFill>
                <a:uFill>
                  <a:noFill/>
                </a:uFill>
                <a:latin typeface="Calibri"/>
                <a:ea typeface="Calibri"/>
                <a:cs typeface="Calibri"/>
                <a:sym typeface="Calibri"/>
                <a:hlinkClick r:id="rId16" action="ppaction://hlinksldjump">
                  <a:extLst>
                    <a:ext uri="{A12FA001-AC4F-418D-AE19-62706E023703}">
                      <ahyp:hlinkClr xmlns:ahyp="http://schemas.microsoft.com/office/drawing/2018/hyperlinkcolor" xmlns="" val="tx"/>
                    </a:ext>
                  </a:extLst>
                </a:hlinkClick>
              </a:rPr>
              <a:t>Scaffold tasks</a:t>
            </a:r>
            <a:endParaRPr sz="3100">
              <a:solidFill>
                <a:srgbClr val="00546C"/>
              </a:solidFill>
              <a:latin typeface="Calibri"/>
              <a:ea typeface="Calibri"/>
              <a:cs typeface="Calibri"/>
              <a:sym typeface="Calibri"/>
            </a:endParaRPr>
          </a:p>
        </p:txBody>
      </p:sp>
      <p:sp>
        <p:nvSpPr>
          <p:cNvPr id="78" name="Google Shape;78;p9"/>
          <p:cNvSpPr txBox="1"/>
          <p:nvPr/>
        </p:nvSpPr>
        <p:spPr>
          <a:xfrm>
            <a:off x="7200864" y="4650711"/>
            <a:ext cx="3903000" cy="569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100">
                <a:solidFill>
                  <a:srgbClr val="00546C"/>
                </a:solidFill>
                <a:uFill>
                  <a:noFill/>
                </a:uFill>
                <a:latin typeface="Calibri"/>
                <a:ea typeface="Calibri"/>
                <a:cs typeface="Calibri"/>
                <a:sym typeface="Calibri"/>
                <a:hlinkClick r:id="rId17" action="ppaction://hlinksldjump">
                  <a:extLst>
                    <a:ext uri="{A12FA001-AC4F-418D-AE19-62706E023703}">
                      <ahyp:hlinkClr xmlns:ahyp="http://schemas.microsoft.com/office/drawing/2018/hyperlinkcolor" xmlns="" val="tx"/>
                    </a:ext>
                  </a:extLst>
                </a:hlinkClick>
              </a:rPr>
              <a:t>Develop planning skills</a:t>
            </a:r>
            <a:endParaRPr sz="3100">
              <a:solidFill>
                <a:srgbClr val="00546C"/>
              </a:solidFill>
              <a:latin typeface="Calibri"/>
              <a:ea typeface="Calibri"/>
              <a:cs typeface="Calibri"/>
              <a:sym typeface="Calibri"/>
            </a:endParaRPr>
          </a:p>
        </p:txBody>
      </p:sp>
      <p:pic>
        <p:nvPicPr>
          <p:cNvPr id="79" name="Google Shape;79;p9"/>
          <p:cNvPicPr preferRelativeResize="0"/>
          <p:nvPr/>
        </p:nvPicPr>
        <p:blipFill rotWithShape="1">
          <a:blip r:embed="rId18">
            <a:alphaModFix/>
          </a:blip>
          <a:srcRect/>
          <a:stretch/>
        </p:blipFill>
        <p:spPr>
          <a:xfrm>
            <a:off x="6096608" y="4371295"/>
            <a:ext cx="1141740" cy="1141740"/>
          </a:xfrm>
          <a:prstGeom prst="rect">
            <a:avLst/>
          </a:prstGeom>
          <a:noFill/>
          <a:ln>
            <a:noFill/>
          </a:ln>
        </p:spPr>
      </p:pic>
      <p:pic>
        <p:nvPicPr>
          <p:cNvPr id="29" name="Google Shape;133;p16">
            <a:extLst>
              <a:ext uri="{FF2B5EF4-FFF2-40B4-BE49-F238E27FC236}">
                <a16:creationId xmlns:a16="http://schemas.microsoft.com/office/drawing/2014/main" id="{7711B055-43EF-443E-882B-463DF46BBA34}"/>
              </a:ext>
            </a:extLst>
          </p:cNvPr>
          <p:cNvPicPr preferRelativeResize="0"/>
          <p:nvPr/>
        </p:nvPicPr>
        <p:blipFill>
          <a:blip r:embed="rId19">
            <a:alphaModFix/>
          </a:blip>
          <a:stretch>
            <a:fillRect/>
          </a:stretch>
        </p:blipFill>
        <p:spPr>
          <a:xfrm>
            <a:off x="5165220" y="5713188"/>
            <a:ext cx="1083643" cy="1083643"/>
          </a:xfrm>
          <a:prstGeom prst="rect">
            <a:avLst/>
          </a:prstGeom>
          <a:noFill/>
          <a:ln>
            <a:noFill/>
          </a:ln>
        </p:spPr>
      </p:pic>
      <p:pic>
        <p:nvPicPr>
          <p:cNvPr id="30" name="Google Shape;140;p17">
            <a:extLst>
              <a:ext uri="{FF2B5EF4-FFF2-40B4-BE49-F238E27FC236}">
                <a16:creationId xmlns:a16="http://schemas.microsoft.com/office/drawing/2014/main" id="{AC3614C3-8A8F-4863-A792-D01FD27FE768}"/>
              </a:ext>
            </a:extLst>
          </p:cNvPr>
          <p:cNvPicPr preferRelativeResize="0"/>
          <p:nvPr/>
        </p:nvPicPr>
        <p:blipFill>
          <a:blip r:embed="rId20">
            <a:alphaModFix/>
          </a:blip>
          <a:stretch>
            <a:fillRect/>
          </a:stretch>
        </p:blipFill>
        <p:spPr>
          <a:xfrm>
            <a:off x="366735" y="3898277"/>
            <a:ext cx="1406004" cy="1406004"/>
          </a:xfrm>
          <a:prstGeom prst="rect">
            <a:avLst/>
          </a:prstGeom>
          <a:noFill/>
          <a:ln>
            <a:noFill/>
          </a:ln>
        </p:spPr>
      </p:pic>
      <p:cxnSp>
        <p:nvCxnSpPr>
          <p:cNvPr id="31" name="Google Shape;141;p17">
            <a:extLst>
              <a:ext uri="{FF2B5EF4-FFF2-40B4-BE49-F238E27FC236}">
                <a16:creationId xmlns:a16="http://schemas.microsoft.com/office/drawing/2014/main" id="{B79A647C-2EEC-4DB5-A23C-8453F0B86B92}"/>
              </a:ext>
            </a:extLst>
          </p:cNvPr>
          <p:cNvCxnSpPr>
            <a:cxnSpLocks/>
          </p:cNvCxnSpPr>
          <p:nvPr/>
        </p:nvCxnSpPr>
        <p:spPr>
          <a:xfrm>
            <a:off x="366735" y="4035896"/>
            <a:ext cx="1214623" cy="953124"/>
          </a:xfrm>
          <a:prstGeom prst="straightConnector1">
            <a:avLst/>
          </a:prstGeom>
          <a:noFill/>
          <a:ln w="114300" cap="flat" cmpd="sng">
            <a:solidFill>
              <a:srgbClr val="6C0AAB"/>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0"/>
          <p:cNvSpPr/>
          <p:nvPr/>
        </p:nvSpPr>
        <p:spPr>
          <a:xfrm>
            <a:off x="0" y="0"/>
            <a:ext cx="65043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txBox="1">
            <a:spLocks noGrp="1"/>
          </p:cNvSpPr>
          <p:nvPr>
            <p:ph type="title"/>
          </p:nvPr>
        </p:nvSpPr>
        <p:spPr>
          <a:xfrm>
            <a:off x="472425" y="284325"/>
            <a:ext cx="5737200" cy="971400"/>
          </a:xfrm>
          <a:prstGeom prst="rect">
            <a:avLst/>
          </a:prstGeom>
        </p:spPr>
        <p:txBody>
          <a:bodyPr spcFirstLastPara="1" wrap="square" lIns="121900" tIns="121900" rIns="121900" bIns="121900" anchor="t" anchorCtr="0">
            <a:noAutofit/>
          </a:bodyPr>
          <a:lstStyle/>
          <a:p>
            <a:pPr marL="101597" lvl="0" indent="0" algn="l" rtl="0">
              <a:lnSpc>
                <a:spcPct val="120000"/>
              </a:lnSpc>
              <a:spcBef>
                <a:spcPts val="1067"/>
              </a:spcBef>
              <a:spcAft>
                <a:spcPts val="0"/>
              </a:spcAft>
              <a:buNone/>
            </a:pPr>
            <a:r>
              <a:rPr lang="en-GB" sz="3400" b="1">
                <a:solidFill>
                  <a:schemeClr val="dk1"/>
                </a:solidFill>
                <a:latin typeface="Roboto"/>
                <a:ea typeface="Roboto"/>
                <a:cs typeface="Roboto"/>
                <a:sym typeface="Roboto"/>
              </a:rPr>
              <a:t>Reduce </a:t>
            </a:r>
            <a:r>
              <a:rPr lang="en-GB" sz="3400" b="1" u="sng">
                <a:solidFill>
                  <a:schemeClr val="hlink"/>
                </a:solidFill>
                <a:latin typeface="Roboto"/>
                <a:ea typeface="Roboto"/>
                <a:cs typeface="Roboto"/>
                <a:sym typeface="Roboto"/>
                <a:hlinkClick r:id="rId3"/>
              </a:rPr>
              <a:t>cognitive load</a:t>
            </a:r>
            <a:endParaRPr sz="3400" b="1">
              <a:solidFill>
                <a:schemeClr val="dk1"/>
              </a:solidFill>
              <a:latin typeface="Roboto"/>
              <a:ea typeface="Roboto"/>
              <a:cs typeface="Roboto"/>
              <a:sym typeface="Roboto"/>
            </a:endParaRPr>
          </a:p>
          <a:p>
            <a:pPr marL="457200" lvl="0" indent="-412750" algn="l" rtl="0">
              <a:spcBef>
                <a:spcPts val="1000"/>
              </a:spcBef>
              <a:spcAft>
                <a:spcPts val="0"/>
              </a:spcAft>
              <a:buClr>
                <a:srgbClr val="FFA700"/>
              </a:buClr>
              <a:buSzPts val="2900"/>
              <a:buFont typeface="Roboto"/>
              <a:buChar char="■"/>
            </a:pPr>
            <a:r>
              <a:rPr lang="en-GB" sz="3000">
                <a:solidFill>
                  <a:srgbClr val="434343"/>
                </a:solidFill>
                <a:latin typeface="Roboto"/>
                <a:ea typeface="Roboto"/>
                <a:cs typeface="Roboto"/>
                <a:sym typeface="Roboto"/>
              </a:rPr>
              <a:t>Deliver information in smaller chunks: revisit &amp; consolidate</a:t>
            </a:r>
            <a:endParaRPr sz="3000">
              <a:solidFill>
                <a:srgbClr val="434343"/>
              </a:solidFill>
              <a:latin typeface="Roboto"/>
              <a:ea typeface="Roboto"/>
              <a:cs typeface="Roboto"/>
              <a:sym typeface="Roboto"/>
            </a:endParaRPr>
          </a:p>
          <a:p>
            <a:pPr marL="457200" lvl="0" indent="-412750" algn="l" rtl="0">
              <a:spcBef>
                <a:spcPts val="1000"/>
              </a:spcBef>
              <a:spcAft>
                <a:spcPts val="0"/>
              </a:spcAft>
              <a:buClr>
                <a:srgbClr val="FFA700"/>
              </a:buClr>
              <a:buSzPts val="2900"/>
              <a:buFont typeface="Roboto"/>
              <a:buChar char="■"/>
            </a:pPr>
            <a:r>
              <a:rPr lang="en-GB" sz="3000">
                <a:solidFill>
                  <a:srgbClr val="434343"/>
                </a:solidFill>
                <a:latin typeface="Roboto"/>
                <a:ea typeface="Roboto"/>
                <a:cs typeface="Roboto"/>
                <a:sym typeface="Roboto"/>
              </a:rPr>
              <a:t>Use familiar contexts when introducing new concepts</a:t>
            </a:r>
            <a:endParaRPr sz="3000">
              <a:solidFill>
                <a:srgbClr val="434343"/>
              </a:solidFill>
              <a:latin typeface="Roboto"/>
              <a:ea typeface="Roboto"/>
              <a:cs typeface="Roboto"/>
              <a:sym typeface="Roboto"/>
            </a:endParaRPr>
          </a:p>
          <a:p>
            <a:pPr marL="457200" lvl="0" indent="-412750" algn="l" rtl="0">
              <a:spcBef>
                <a:spcPts val="1000"/>
              </a:spcBef>
              <a:spcAft>
                <a:spcPts val="0"/>
              </a:spcAft>
              <a:buClr>
                <a:srgbClr val="FFA700"/>
              </a:buClr>
              <a:buSzPts val="2900"/>
              <a:buFont typeface="Roboto"/>
              <a:buChar char="■"/>
            </a:pPr>
            <a:r>
              <a:rPr lang="en-GB" sz="3000">
                <a:solidFill>
                  <a:srgbClr val="434343"/>
                </a:solidFill>
                <a:latin typeface="Roboto"/>
                <a:ea typeface="Roboto"/>
                <a:cs typeface="Roboto"/>
                <a:sym typeface="Roboto"/>
              </a:rPr>
              <a:t>Teach key vocabulary explicitly and provide word lists</a:t>
            </a:r>
            <a:endParaRPr sz="3000">
              <a:solidFill>
                <a:srgbClr val="434343"/>
              </a:solidFill>
              <a:latin typeface="Roboto"/>
              <a:ea typeface="Roboto"/>
              <a:cs typeface="Roboto"/>
              <a:sym typeface="Roboto"/>
            </a:endParaRPr>
          </a:p>
          <a:p>
            <a:pPr marL="457200" lvl="0" indent="-412750" algn="l" rtl="0">
              <a:spcBef>
                <a:spcPts val="1000"/>
              </a:spcBef>
              <a:spcAft>
                <a:spcPts val="0"/>
              </a:spcAft>
              <a:buClr>
                <a:srgbClr val="FFA700"/>
              </a:buClr>
              <a:buSzPts val="2900"/>
              <a:buFont typeface="Roboto"/>
              <a:buChar char="■"/>
            </a:pPr>
            <a:r>
              <a:rPr lang="en-GB" sz="3000">
                <a:solidFill>
                  <a:srgbClr val="434343"/>
                </a:solidFill>
                <a:latin typeface="Roboto"/>
                <a:ea typeface="Roboto"/>
                <a:cs typeface="Roboto"/>
                <a:sym typeface="Roboto"/>
              </a:rPr>
              <a:t>Provide a checklist/image prompts for complex instructions</a:t>
            </a:r>
            <a:endParaRPr sz="3000">
              <a:solidFill>
                <a:srgbClr val="434343"/>
              </a:solidFill>
              <a:latin typeface="Roboto"/>
              <a:ea typeface="Roboto"/>
              <a:cs typeface="Roboto"/>
              <a:sym typeface="Roboto"/>
            </a:endParaRPr>
          </a:p>
          <a:p>
            <a:pPr marL="0" lvl="0" indent="0" algn="l" rtl="0">
              <a:spcBef>
                <a:spcPts val="1000"/>
              </a:spcBef>
              <a:spcAft>
                <a:spcPts val="0"/>
              </a:spcAft>
              <a:buNone/>
            </a:pPr>
            <a:endParaRPr sz="2400">
              <a:solidFill>
                <a:srgbClr val="3FAEA8"/>
              </a:solidFill>
              <a:latin typeface="Roboto"/>
              <a:ea typeface="Roboto"/>
              <a:cs typeface="Roboto"/>
              <a:sym typeface="Roboto"/>
            </a:endParaRPr>
          </a:p>
        </p:txBody>
      </p:sp>
      <p:grpSp>
        <p:nvGrpSpPr>
          <p:cNvPr id="87" name="Google Shape;87;p10"/>
          <p:cNvGrpSpPr/>
          <p:nvPr/>
        </p:nvGrpSpPr>
        <p:grpSpPr>
          <a:xfrm>
            <a:off x="7459752" y="531649"/>
            <a:ext cx="4064655" cy="5390432"/>
            <a:chOff x="7053434" y="448923"/>
            <a:chExt cx="4375301" cy="5835696"/>
          </a:xfrm>
        </p:grpSpPr>
        <p:pic>
          <p:nvPicPr>
            <p:cNvPr id="88" name="Google Shape;88;p10"/>
            <p:cNvPicPr preferRelativeResize="0"/>
            <p:nvPr/>
          </p:nvPicPr>
          <p:blipFill rotWithShape="1">
            <a:blip r:embed="rId4">
              <a:alphaModFix/>
            </a:blip>
            <a:srcRect/>
            <a:stretch/>
          </p:blipFill>
          <p:spPr>
            <a:xfrm>
              <a:off x="7053434" y="1909318"/>
              <a:ext cx="4375301" cy="4375301"/>
            </a:xfrm>
            <a:prstGeom prst="rect">
              <a:avLst/>
            </a:prstGeom>
            <a:noFill/>
            <a:ln>
              <a:noFill/>
            </a:ln>
          </p:spPr>
        </p:pic>
        <p:sp>
          <p:nvSpPr>
            <p:cNvPr id="89" name="Google Shape;89;p10"/>
            <p:cNvSpPr/>
            <p:nvPr/>
          </p:nvSpPr>
          <p:spPr>
            <a:xfrm rot="3211846">
              <a:off x="7125125" y="1157742"/>
              <a:ext cx="1347093" cy="751639"/>
            </a:xfrm>
            <a:prstGeom prst="rightArrow">
              <a:avLst>
                <a:gd name="adj1" fmla="val 50000"/>
                <a:gd name="adj2" fmla="val 50000"/>
              </a:avLst>
            </a:prstGeom>
            <a:solidFill>
              <a:srgbClr val="FFA700"/>
            </a:solidFill>
            <a:ln w="19050" cap="flat" cmpd="sng">
              <a:solidFill>
                <a:srgbClr val="FFA7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rgbClr val="00546C"/>
                </a:solidFill>
                <a:latin typeface="Calibri"/>
                <a:ea typeface="Calibri"/>
                <a:cs typeface="Calibri"/>
                <a:sym typeface="Calibri"/>
              </a:endParaRPr>
            </a:p>
          </p:txBody>
        </p:sp>
        <p:sp>
          <p:nvSpPr>
            <p:cNvPr id="90" name="Google Shape;90;p10"/>
            <p:cNvSpPr/>
            <p:nvPr/>
          </p:nvSpPr>
          <p:spPr>
            <a:xfrm rot="5638265">
              <a:off x="8567424" y="770976"/>
              <a:ext cx="1347235" cy="751794"/>
            </a:xfrm>
            <a:prstGeom prst="rightArrow">
              <a:avLst>
                <a:gd name="adj1" fmla="val 50000"/>
                <a:gd name="adj2" fmla="val 50000"/>
              </a:avLst>
            </a:prstGeom>
            <a:solidFill>
              <a:srgbClr val="FFA700"/>
            </a:solidFill>
            <a:ln w="19050" cap="flat" cmpd="sng">
              <a:solidFill>
                <a:srgbClr val="FFA7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rgbClr val="00546C"/>
                </a:solidFill>
                <a:latin typeface="Calibri"/>
                <a:ea typeface="Calibri"/>
                <a:cs typeface="Calibri"/>
                <a:sym typeface="Calibri"/>
              </a:endParaRPr>
            </a:p>
          </p:txBody>
        </p:sp>
        <p:sp>
          <p:nvSpPr>
            <p:cNvPr id="91" name="Google Shape;91;p10"/>
            <p:cNvSpPr/>
            <p:nvPr/>
          </p:nvSpPr>
          <p:spPr>
            <a:xfrm rot="8242976">
              <a:off x="9903261" y="1386026"/>
              <a:ext cx="1346930" cy="751603"/>
            </a:xfrm>
            <a:prstGeom prst="rightArrow">
              <a:avLst>
                <a:gd name="adj1" fmla="val 50000"/>
                <a:gd name="adj2" fmla="val 50000"/>
              </a:avLst>
            </a:prstGeom>
            <a:solidFill>
              <a:srgbClr val="FFA700"/>
            </a:solidFill>
            <a:ln w="19050" cap="flat" cmpd="sng">
              <a:solidFill>
                <a:srgbClr val="FFA7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rgbClr val="00546C"/>
                </a:solidFill>
                <a:latin typeface="Calibri"/>
                <a:ea typeface="Calibri"/>
                <a:cs typeface="Calibri"/>
                <a:sym typeface="Calibri"/>
              </a:endParaRPr>
            </a:p>
          </p:txBody>
        </p:sp>
      </p:grpSp>
      <p:cxnSp>
        <p:nvCxnSpPr>
          <p:cNvPr id="92" name="Google Shape;92;p10"/>
          <p:cNvCxnSpPr/>
          <p:nvPr/>
        </p:nvCxnSpPr>
        <p:spPr>
          <a:xfrm>
            <a:off x="6568050" y="-8100"/>
            <a:ext cx="0" cy="6874200"/>
          </a:xfrm>
          <a:prstGeom prst="straightConnector1">
            <a:avLst/>
          </a:prstGeom>
          <a:noFill/>
          <a:ln w="228600" cap="flat" cmpd="sng">
            <a:solidFill>
              <a:srgbClr val="6C0AAB"/>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1"/>
          <p:cNvSpPr/>
          <p:nvPr/>
        </p:nvSpPr>
        <p:spPr>
          <a:xfrm>
            <a:off x="0" y="0"/>
            <a:ext cx="66615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txBox="1">
            <a:spLocks noGrp="1"/>
          </p:cNvSpPr>
          <p:nvPr>
            <p:ph type="title"/>
          </p:nvPr>
        </p:nvSpPr>
        <p:spPr>
          <a:xfrm>
            <a:off x="472425" y="284329"/>
            <a:ext cx="5383200" cy="971400"/>
          </a:xfrm>
          <a:prstGeom prst="rect">
            <a:avLst/>
          </a:prstGeom>
        </p:spPr>
        <p:txBody>
          <a:bodyPr spcFirstLastPara="1" wrap="square" lIns="121900" tIns="121900" rIns="121900" bIns="121900" anchor="t" anchorCtr="0">
            <a:noAutofit/>
          </a:bodyPr>
          <a:lstStyle/>
          <a:p>
            <a:pPr marL="101597" lvl="0" indent="0" algn="l" rtl="0">
              <a:lnSpc>
                <a:spcPct val="120000"/>
              </a:lnSpc>
              <a:spcBef>
                <a:spcPts val="1067"/>
              </a:spcBef>
              <a:spcAft>
                <a:spcPts val="0"/>
              </a:spcAft>
              <a:buNone/>
            </a:pPr>
            <a:r>
              <a:rPr lang="en-GB" sz="3400" b="1">
                <a:solidFill>
                  <a:schemeClr val="dk1"/>
                </a:solidFill>
                <a:latin typeface="Roboto"/>
                <a:ea typeface="Roboto"/>
                <a:cs typeface="Roboto"/>
                <a:sym typeface="Roboto"/>
              </a:rPr>
              <a:t>Establish routines</a:t>
            </a:r>
            <a:endParaRPr sz="3400" b="1">
              <a:solidFill>
                <a:schemeClr val="dk1"/>
              </a:solidFill>
              <a:latin typeface="Roboto"/>
              <a:ea typeface="Roboto"/>
              <a:cs typeface="Roboto"/>
              <a:sym typeface="Roboto"/>
            </a:endParaRPr>
          </a:p>
          <a:p>
            <a:pPr marL="457200" lvl="0" indent="-406400" algn="l" rtl="0">
              <a:spcBef>
                <a:spcPts val="1000"/>
              </a:spcBef>
              <a:spcAft>
                <a:spcPts val="0"/>
              </a:spcAft>
              <a:buClr>
                <a:srgbClr val="FFA700"/>
              </a:buClr>
              <a:buSzPts val="2800"/>
              <a:buFont typeface="Roboto"/>
              <a:buChar char="■"/>
            </a:pPr>
            <a:r>
              <a:rPr lang="en-GB" sz="3000">
                <a:solidFill>
                  <a:srgbClr val="434343"/>
                </a:solidFill>
                <a:latin typeface="Roboto"/>
                <a:ea typeface="Roboto"/>
                <a:cs typeface="Roboto"/>
                <a:sym typeface="Roboto"/>
              </a:rPr>
              <a:t>Routines help to reduce anxiety</a:t>
            </a:r>
            <a:endParaRPr sz="3000">
              <a:solidFill>
                <a:srgbClr val="434343"/>
              </a:solidFill>
              <a:latin typeface="Roboto"/>
              <a:ea typeface="Roboto"/>
              <a:cs typeface="Roboto"/>
              <a:sym typeface="Roboto"/>
            </a:endParaRPr>
          </a:p>
          <a:p>
            <a:pPr marL="457200" lvl="0" indent="-406400" algn="l" rtl="0">
              <a:spcBef>
                <a:spcPts val="1000"/>
              </a:spcBef>
              <a:spcAft>
                <a:spcPts val="0"/>
              </a:spcAft>
              <a:buClr>
                <a:srgbClr val="FFA700"/>
              </a:buClr>
              <a:buSzPts val="2800"/>
              <a:buFont typeface="Roboto"/>
              <a:buChar char="■"/>
            </a:pPr>
            <a:r>
              <a:rPr lang="en-GB" sz="3000">
                <a:solidFill>
                  <a:srgbClr val="434343"/>
                </a:solidFill>
                <a:latin typeface="Roboto"/>
                <a:ea typeface="Roboto"/>
                <a:cs typeface="Roboto"/>
                <a:sym typeface="Roboto"/>
              </a:rPr>
              <a:t>Provide clear expectations around transition points </a:t>
            </a:r>
            <a:endParaRPr sz="3000">
              <a:solidFill>
                <a:srgbClr val="434343"/>
              </a:solidFill>
              <a:latin typeface="Roboto"/>
              <a:ea typeface="Roboto"/>
              <a:cs typeface="Roboto"/>
              <a:sym typeface="Roboto"/>
            </a:endParaRPr>
          </a:p>
          <a:p>
            <a:pPr marL="457200" lvl="0" indent="-406400" algn="l" rtl="0">
              <a:spcBef>
                <a:spcPts val="1000"/>
              </a:spcBef>
              <a:spcAft>
                <a:spcPts val="1000"/>
              </a:spcAft>
              <a:buClr>
                <a:srgbClr val="FFA700"/>
              </a:buClr>
              <a:buSzPts val="2800"/>
              <a:buFont typeface="Roboto"/>
              <a:buChar char="■"/>
            </a:pPr>
            <a:r>
              <a:rPr lang="en-GB" sz="3000">
                <a:solidFill>
                  <a:srgbClr val="434343"/>
                </a:solidFill>
                <a:latin typeface="Roboto"/>
                <a:ea typeface="Roboto"/>
                <a:cs typeface="Roboto"/>
                <a:sym typeface="Roboto"/>
              </a:rPr>
              <a:t>Routine also helps pupils to become more fluent in terms of key skills (logging on, saving work etc.)</a:t>
            </a:r>
            <a:endParaRPr sz="3000">
              <a:solidFill>
                <a:srgbClr val="434343"/>
              </a:solidFill>
              <a:latin typeface="Roboto"/>
              <a:ea typeface="Roboto"/>
              <a:cs typeface="Roboto"/>
              <a:sym typeface="Roboto"/>
            </a:endParaRPr>
          </a:p>
        </p:txBody>
      </p:sp>
      <p:pic>
        <p:nvPicPr>
          <p:cNvPr id="99" name="Google Shape;99;p11"/>
          <p:cNvPicPr preferRelativeResize="0"/>
          <p:nvPr/>
        </p:nvPicPr>
        <p:blipFill rotWithShape="1">
          <a:blip r:embed="rId3">
            <a:alphaModFix/>
          </a:blip>
          <a:srcRect/>
          <a:stretch/>
        </p:blipFill>
        <p:spPr>
          <a:xfrm>
            <a:off x="6767423" y="284315"/>
            <a:ext cx="5677786" cy="5677786"/>
          </a:xfrm>
          <a:prstGeom prst="rect">
            <a:avLst/>
          </a:prstGeom>
          <a:noFill/>
          <a:ln>
            <a:noFill/>
          </a:ln>
        </p:spPr>
      </p:pic>
      <p:cxnSp>
        <p:nvCxnSpPr>
          <p:cNvPr id="100" name="Google Shape;100;p11"/>
          <p:cNvCxnSpPr/>
          <p:nvPr/>
        </p:nvCxnSpPr>
        <p:spPr>
          <a:xfrm>
            <a:off x="6568050" y="-8100"/>
            <a:ext cx="0" cy="6874200"/>
          </a:xfrm>
          <a:prstGeom prst="straightConnector1">
            <a:avLst/>
          </a:prstGeom>
          <a:noFill/>
          <a:ln w="228600" cap="flat" cmpd="sng">
            <a:solidFill>
              <a:srgbClr val="6C0AAB"/>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2"/>
          <p:cNvSpPr txBox="1">
            <a:spLocks noGrp="1"/>
          </p:cNvSpPr>
          <p:nvPr>
            <p:ph type="title" idx="4294967295"/>
          </p:nvPr>
        </p:nvSpPr>
        <p:spPr>
          <a:xfrm>
            <a:off x="456350" y="370200"/>
            <a:ext cx="5624100" cy="6411600"/>
          </a:xfrm>
          <a:prstGeom prst="rect">
            <a:avLst/>
          </a:prstGeom>
        </p:spPr>
        <p:txBody>
          <a:bodyPr spcFirstLastPara="1" wrap="square" lIns="121900" tIns="121900" rIns="121900" bIns="121900" anchor="t" anchorCtr="0">
            <a:noAutofit/>
          </a:bodyPr>
          <a:lstStyle/>
          <a:p>
            <a:pPr marL="101597" lvl="0" indent="0" algn="l" rtl="0">
              <a:lnSpc>
                <a:spcPct val="120000"/>
              </a:lnSpc>
              <a:spcBef>
                <a:spcPts val="1067"/>
              </a:spcBef>
              <a:spcAft>
                <a:spcPts val="0"/>
              </a:spcAft>
              <a:buNone/>
            </a:pPr>
            <a:r>
              <a:rPr lang="en-GB" sz="3400" b="1">
                <a:solidFill>
                  <a:schemeClr val="dk1"/>
                </a:solidFill>
                <a:latin typeface="Roboto"/>
                <a:ea typeface="Roboto"/>
                <a:cs typeface="Roboto"/>
                <a:sym typeface="Roboto"/>
              </a:rPr>
              <a:t>Careful questioning</a:t>
            </a:r>
            <a:endParaRPr sz="3400" b="1">
              <a:solidFill>
                <a:schemeClr val="dk1"/>
              </a:solidFill>
              <a:latin typeface="Roboto"/>
              <a:ea typeface="Roboto"/>
              <a:cs typeface="Roboto"/>
              <a:sym typeface="Roboto"/>
            </a:endParaRPr>
          </a:p>
          <a:p>
            <a:pPr marL="457200" lvl="0" indent="-400050" algn="l" rtl="0">
              <a:spcBef>
                <a:spcPts val="1000"/>
              </a:spcBef>
              <a:spcAft>
                <a:spcPts val="0"/>
              </a:spcAft>
              <a:buClr>
                <a:srgbClr val="FFA700"/>
              </a:buClr>
              <a:buSzPts val="2700"/>
              <a:buChar char="■"/>
            </a:pPr>
            <a:r>
              <a:rPr lang="en-GB" sz="2900">
                <a:solidFill>
                  <a:srgbClr val="434343"/>
                </a:solidFill>
                <a:latin typeface="Roboto"/>
                <a:ea typeface="Roboto"/>
                <a:cs typeface="Roboto"/>
                <a:sym typeface="Roboto"/>
              </a:rPr>
              <a:t>Aim to reduce anxiety and include </a:t>
            </a:r>
            <a:r>
              <a:rPr lang="en-GB" sz="2900" u="sng">
                <a:solidFill>
                  <a:srgbClr val="434343"/>
                </a:solidFill>
                <a:latin typeface="Roboto"/>
                <a:ea typeface="Roboto"/>
                <a:cs typeface="Roboto"/>
                <a:sym typeface="Roboto"/>
              </a:rPr>
              <a:t>all</a:t>
            </a:r>
            <a:r>
              <a:rPr lang="en-GB" sz="2900">
                <a:solidFill>
                  <a:srgbClr val="434343"/>
                </a:solidFill>
                <a:latin typeface="Roboto"/>
                <a:ea typeface="Roboto"/>
                <a:cs typeface="Roboto"/>
                <a:sym typeface="Roboto"/>
              </a:rPr>
              <a:t> learners</a:t>
            </a:r>
            <a:endParaRPr sz="2900">
              <a:solidFill>
                <a:srgbClr val="434343"/>
              </a:solidFill>
              <a:latin typeface="Roboto"/>
              <a:ea typeface="Roboto"/>
              <a:cs typeface="Roboto"/>
              <a:sym typeface="Roboto"/>
            </a:endParaRPr>
          </a:p>
          <a:p>
            <a:pPr marL="457200" lvl="0" indent="-400050" algn="l" rtl="0">
              <a:spcBef>
                <a:spcPts val="1000"/>
              </a:spcBef>
              <a:spcAft>
                <a:spcPts val="0"/>
              </a:spcAft>
              <a:buClr>
                <a:srgbClr val="FFA700"/>
              </a:buClr>
              <a:buSzPts val="2700"/>
              <a:buChar char="■"/>
            </a:pPr>
            <a:r>
              <a:rPr lang="en-GB" sz="2900">
                <a:solidFill>
                  <a:srgbClr val="434343"/>
                </a:solidFill>
                <a:latin typeface="Roboto"/>
                <a:ea typeface="Roboto"/>
                <a:cs typeface="Roboto"/>
                <a:sym typeface="Roboto"/>
              </a:rPr>
              <a:t>Provide more time for pupils to answer questions</a:t>
            </a:r>
            <a:endParaRPr sz="2900">
              <a:solidFill>
                <a:srgbClr val="434343"/>
              </a:solidFill>
              <a:latin typeface="Roboto"/>
              <a:ea typeface="Roboto"/>
              <a:cs typeface="Roboto"/>
              <a:sym typeface="Roboto"/>
            </a:endParaRPr>
          </a:p>
          <a:p>
            <a:pPr marL="457200" lvl="0" indent="-400050" algn="l" rtl="0">
              <a:spcBef>
                <a:spcPts val="1000"/>
              </a:spcBef>
              <a:spcAft>
                <a:spcPts val="0"/>
              </a:spcAft>
              <a:buClr>
                <a:srgbClr val="FFA700"/>
              </a:buClr>
              <a:buSzPts val="2700"/>
              <a:buChar char="■"/>
            </a:pPr>
            <a:r>
              <a:rPr lang="en-GB" sz="2900">
                <a:solidFill>
                  <a:srgbClr val="434343"/>
                </a:solidFill>
                <a:latin typeface="Roboto"/>
                <a:ea typeface="Roboto"/>
                <a:cs typeface="Roboto"/>
                <a:sym typeface="Roboto"/>
              </a:rPr>
              <a:t>Use technology (</a:t>
            </a:r>
            <a:r>
              <a:rPr lang="en-GB" sz="2900" u="sng">
                <a:solidFill>
                  <a:srgbClr val="434343"/>
                </a:solidFill>
                <a:latin typeface="Roboto"/>
                <a:ea typeface="Roboto"/>
                <a:cs typeface="Roboto"/>
                <a:sym typeface="Roboto"/>
                <a:hlinkClick r:id="rId3">
                  <a:extLst>
                    <a:ext uri="{A12FA001-AC4F-418D-AE19-62706E023703}">
                      <ahyp:hlinkClr xmlns:ahyp="http://schemas.microsoft.com/office/drawing/2018/hyperlinkcolor" xmlns="" val="tx"/>
                    </a:ext>
                  </a:extLst>
                </a:hlinkClick>
              </a:rPr>
              <a:t>Plickers</a:t>
            </a:r>
            <a:r>
              <a:rPr lang="en-GB" sz="2900">
                <a:solidFill>
                  <a:srgbClr val="434343"/>
                </a:solidFill>
                <a:latin typeface="Roboto"/>
                <a:ea typeface="Roboto"/>
                <a:cs typeface="Roboto"/>
                <a:sym typeface="Roboto"/>
              </a:rPr>
              <a:t>, </a:t>
            </a:r>
            <a:r>
              <a:rPr lang="en-GB" sz="2900" u="sng">
                <a:solidFill>
                  <a:srgbClr val="434343"/>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Socrative</a:t>
            </a:r>
            <a:r>
              <a:rPr lang="en-GB" sz="2900">
                <a:solidFill>
                  <a:srgbClr val="434343"/>
                </a:solidFill>
                <a:latin typeface="Roboto"/>
                <a:ea typeface="Roboto"/>
                <a:cs typeface="Roboto"/>
                <a:sym typeface="Roboto"/>
              </a:rPr>
              <a:t>) to make answers anonymous</a:t>
            </a:r>
            <a:endParaRPr sz="2900">
              <a:solidFill>
                <a:srgbClr val="434343"/>
              </a:solidFill>
              <a:latin typeface="Roboto"/>
              <a:ea typeface="Roboto"/>
              <a:cs typeface="Roboto"/>
              <a:sym typeface="Roboto"/>
            </a:endParaRPr>
          </a:p>
          <a:p>
            <a:pPr marL="457200" lvl="0" indent="-400050" algn="l" rtl="0">
              <a:spcBef>
                <a:spcPts val="1000"/>
              </a:spcBef>
              <a:spcAft>
                <a:spcPts val="0"/>
              </a:spcAft>
              <a:buClr>
                <a:srgbClr val="FFA700"/>
              </a:buClr>
              <a:buSzPts val="2700"/>
              <a:buChar char="■"/>
            </a:pPr>
            <a:r>
              <a:rPr lang="en-GB" sz="2900">
                <a:solidFill>
                  <a:srgbClr val="434343"/>
                </a:solidFill>
                <a:latin typeface="Roboto"/>
                <a:ea typeface="Roboto"/>
                <a:cs typeface="Roboto"/>
                <a:sym typeface="Roboto"/>
              </a:rPr>
              <a:t>Try </a:t>
            </a:r>
            <a:r>
              <a:rPr lang="en-GB" sz="2900" u="sng">
                <a:solidFill>
                  <a:schemeClr val="hlink"/>
                </a:solidFill>
                <a:latin typeface="Roboto"/>
                <a:ea typeface="Roboto"/>
                <a:cs typeface="Roboto"/>
                <a:sym typeface="Roboto"/>
                <a:hlinkClick r:id="rId5"/>
              </a:rPr>
              <a:t>Peer Instruction</a:t>
            </a:r>
            <a:r>
              <a:rPr lang="en-GB" sz="2900">
                <a:solidFill>
                  <a:srgbClr val="434343"/>
                </a:solidFill>
                <a:latin typeface="Roboto"/>
                <a:ea typeface="Roboto"/>
                <a:cs typeface="Roboto"/>
                <a:sym typeface="Roboto"/>
              </a:rPr>
              <a:t> to involve all learners and explore misconceptions</a:t>
            </a:r>
            <a:endParaRPr sz="2900">
              <a:solidFill>
                <a:srgbClr val="434343"/>
              </a:solidFill>
              <a:latin typeface="Roboto"/>
              <a:ea typeface="Roboto"/>
              <a:cs typeface="Roboto"/>
              <a:sym typeface="Roboto"/>
            </a:endParaRPr>
          </a:p>
          <a:p>
            <a:pPr marL="0" lvl="0" indent="0" algn="l" rtl="0">
              <a:spcBef>
                <a:spcPts val="1000"/>
              </a:spcBef>
              <a:spcAft>
                <a:spcPts val="0"/>
              </a:spcAft>
              <a:buClr>
                <a:srgbClr val="002936"/>
              </a:buClr>
              <a:buSzPts val="1800"/>
              <a:buFont typeface="Arial"/>
              <a:buNone/>
            </a:pPr>
            <a:endParaRPr sz="3000">
              <a:solidFill>
                <a:schemeClr val="dk1"/>
              </a:solidFill>
              <a:latin typeface="Roboto"/>
              <a:ea typeface="Roboto"/>
              <a:cs typeface="Roboto"/>
              <a:sym typeface="Roboto"/>
            </a:endParaRPr>
          </a:p>
        </p:txBody>
      </p:sp>
      <p:pic>
        <p:nvPicPr>
          <p:cNvPr id="106" name="Google Shape;106;p12"/>
          <p:cNvPicPr preferRelativeResize="0"/>
          <p:nvPr/>
        </p:nvPicPr>
        <p:blipFill rotWithShape="1">
          <a:blip r:embed="rId6">
            <a:alphaModFix/>
          </a:blip>
          <a:srcRect/>
          <a:stretch/>
        </p:blipFill>
        <p:spPr>
          <a:xfrm>
            <a:off x="6979445" y="822120"/>
            <a:ext cx="5213766" cy="5213766"/>
          </a:xfrm>
          <a:prstGeom prst="rect">
            <a:avLst/>
          </a:prstGeom>
          <a:noFill/>
          <a:ln>
            <a:noFill/>
          </a:ln>
        </p:spPr>
      </p:pic>
      <p:cxnSp>
        <p:nvCxnSpPr>
          <p:cNvPr id="107" name="Google Shape;107;p12"/>
          <p:cNvCxnSpPr/>
          <p:nvPr/>
        </p:nvCxnSpPr>
        <p:spPr>
          <a:xfrm>
            <a:off x="6568050" y="-8100"/>
            <a:ext cx="0" cy="6874200"/>
          </a:xfrm>
          <a:prstGeom prst="straightConnector1">
            <a:avLst/>
          </a:prstGeom>
          <a:noFill/>
          <a:ln w="228600" cap="flat" cmpd="sng">
            <a:solidFill>
              <a:srgbClr val="6C0AAB"/>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3"/>
          <p:cNvSpPr txBox="1">
            <a:spLocks noGrp="1"/>
          </p:cNvSpPr>
          <p:nvPr>
            <p:ph type="title" idx="4294967295"/>
          </p:nvPr>
        </p:nvSpPr>
        <p:spPr>
          <a:xfrm>
            <a:off x="472425" y="284300"/>
            <a:ext cx="5471700" cy="6411600"/>
          </a:xfrm>
          <a:prstGeom prst="rect">
            <a:avLst/>
          </a:prstGeom>
        </p:spPr>
        <p:txBody>
          <a:bodyPr spcFirstLastPara="1" wrap="square" lIns="121900" tIns="121900" rIns="121900" bIns="121900" anchor="t" anchorCtr="0">
            <a:noAutofit/>
          </a:bodyPr>
          <a:lstStyle/>
          <a:p>
            <a:pPr marL="101597" lvl="0" indent="0" algn="l" rtl="0">
              <a:lnSpc>
                <a:spcPct val="120000"/>
              </a:lnSpc>
              <a:spcBef>
                <a:spcPts val="1067"/>
              </a:spcBef>
              <a:spcAft>
                <a:spcPts val="0"/>
              </a:spcAft>
              <a:buNone/>
            </a:pPr>
            <a:r>
              <a:rPr lang="en-GB" sz="3400" b="1">
                <a:solidFill>
                  <a:schemeClr val="dk1"/>
                </a:solidFill>
                <a:latin typeface="Roboto"/>
                <a:ea typeface="Roboto"/>
                <a:cs typeface="Roboto"/>
                <a:sym typeface="Roboto"/>
              </a:rPr>
              <a:t>Develop confidence</a:t>
            </a:r>
            <a:endParaRPr sz="3400" b="1">
              <a:solidFill>
                <a:schemeClr val="dk1"/>
              </a:solidFill>
              <a:latin typeface="Roboto"/>
              <a:ea typeface="Roboto"/>
              <a:cs typeface="Roboto"/>
              <a:sym typeface="Roboto"/>
            </a:endParaRPr>
          </a:p>
          <a:p>
            <a:pPr marL="457200" lvl="0" indent="-406400" algn="l" rtl="0">
              <a:spcBef>
                <a:spcPts val="1000"/>
              </a:spcBef>
              <a:spcAft>
                <a:spcPts val="0"/>
              </a:spcAft>
              <a:buClr>
                <a:srgbClr val="FFA700"/>
              </a:buClr>
              <a:buSzPts val="2800"/>
              <a:buFont typeface="Roboto"/>
              <a:buChar char="■"/>
            </a:pPr>
            <a:r>
              <a:rPr lang="en-GB" sz="3000">
                <a:solidFill>
                  <a:srgbClr val="434343"/>
                </a:solidFill>
                <a:latin typeface="Roboto"/>
                <a:ea typeface="Roboto"/>
                <a:cs typeface="Roboto"/>
                <a:sym typeface="Roboto"/>
              </a:rPr>
              <a:t>Allow for quick wins and guaranteed success early on (e.g. modify a template/working program)</a:t>
            </a:r>
            <a:endParaRPr sz="3000">
              <a:solidFill>
                <a:srgbClr val="434343"/>
              </a:solidFill>
              <a:latin typeface="Roboto"/>
              <a:ea typeface="Roboto"/>
              <a:cs typeface="Roboto"/>
              <a:sym typeface="Roboto"/>
            </a:endParaRPr>
          </a:p>
          <a:p>
            <a:pPr marL="457200" lvl="0" indent="-406400" algn="l" rtl="0">
              <a:spcBef>
                <a:spcPts val="1000"/>
              </a:spcBef>
              <a:spcAft>
                <a:spcPts val="0"/>
              </a:spcAft>
              <a:buClr>
                <a:srgbClr val="FFA700"/>
              </a:buClr>
              <a:buSzPts val="2800"/>
              <a:buFont typeface="Roboto"/>
              <a:buChar char="■"/>
            </a:pPr>
            <a:r>
              <a:rPr lang="en-GB" sz="3000">
                <a:solidFill>
                  <a:srgbClr val="434343"/>
                </a:solidFill>
                <a:latin typeface="Roboto"/>
                <a:ea typeface="Roboto"/>
                <a:cs typeface="Roboto"/>
                <a:sym typeface="Roboto"/>
              </a:rPr>
              <a:t>Praise and reward effort</a:t>
            </a:r>
            <a:endParaRPr sz="3000">
              <a:solidFill>
                <a:srgbClr val="434343"/>
              </a:solidFill>
              <a:latin typeface="Roboto"/>
              <a:ea typeface="Roboto"/>
              <a:cs typeface="Roboto"/>
              <a:sym typeface="Roboto"/>
            </a:endParaRPr>
          </a:p>
          <a:p>
            <a:pPr marL="457200" lvl="0" indent="-406400" algn="l" rtl="0">
              <a:spcBef>
                <a:spcPts val="1000"/>
              </a:spcBef>
              <a:spcAft>
                <a:spcPts val="0"/>
              </a:spcAft>
              <a:buClr>
                <a:srgbClr val="FFA700"/>
              </a:buClr>
              <a:buSzPts val="2800"/>
              <a:buFont typeface="Roboto"/>
              <a:buChar char="■"/>
            </a:pPr>
            <a:r>
              <a:rPr lang="en-GB" sz="3000">
                <a:solidFill>
                  <a:srgbClr val="434343"/>
                </a:solidFill>
                <a:latin typeface="Roboto"/>
                <a:ea typeface="Roboto"/>
                <a:cs typeface="Roboto"/>
                <a:sym typeface="Roboto"/>
              </a:rPr>
              <a:t>Acknowledge failure as key part of programming</a:t>
            </a:r>
            <a:endParaRPr sz="3000">
              <a:solidFill>
                <a:srgbClr val="434343"/>
              </a:solidFill>
              <a:latin typeface="Roboto"/>
              <a:ea typeface="Roboto"/>
              <a:cs typeface="Roboto"/>
              <a:sym typeface="Roboto"/>
            </a:endParaRPr>
          </a:p>
          <a:p>
            <a:pPr marL="457200" lvl="0" indent="-406400" algn="l" rtl="0">
              <a:spcBef>
                <a:spcPts val="1000"/>
              </a:spcBef>
              <a:spcAft>
                <a:spcPts val="0"/>
              </a:spcAft>
              <a:buClr>
                <a:srgbClr val="FFA700"/>
              </a:buClr>
              <a:buSzPts val="2800"/>
              <a:buFont typeface="Roboto"/>
              <a:buChar char="■"/>
            </a:pPr>
            <a:r>
              <a:rPr lang="en-GB" sz="3000">
                <a:solidFill>
                  <a:srgbClr val="434343"/>
                </a:solidFill>
                <a:latin typeface="Roboto"/>
                <a:ea typeface="Roboto"/>
                <a:cs typeface="Roboto"/>
                <a:sym typeface="Roboto"/>
              </a:rPr>
              <a:t>Enable pupils to practise debugging programs that aren’t their own</a:t>
            </a:r>
            <a:endParaRPr sz="3000">
              <a:solidFill>
                <a:srgbClr val="434343"/>
              </a:solidFill>
              <a:latin typeface="Roboto"/>
              <a:ea typeface="Roboto"/>
              <a:cs typeface="Roboto"/>
              <a:sym typeface="Roboto"/>
            </a:endParaRPr>
          </a:p>
          <a:p>
            <a:pPr marL="457200" lvl="0" indent="0" algn="l" rtl="0">
              <a:spcBef>
                <a:spcPts val="1000"/>
              </a:spcBef>
              <a:spcAft>
                <a:spcPts val="0"/>
              </a:spcAft>
              <a:buNone/>
            </a:pPr>
            <a:endParaRPr sz="3000">
              <a:solidFill>
                <a:schemeClr val="dk1"/>
              </a:solidFill>
              <a:latin typeface="Roboto"/>
              <a:ea typeface="Roboto"/>
              <a:cs typeface="Roboto"/>
              <a:sym typeface="Roboto"/>
            </a:endParaRPr>
          </a:p>
        </p:txBody>
      </p:sp>
      <p:pic>
        <p:nvPicPr>
          <p:cNvPr id="113" name="Google Shape;113;p13"/>
          <p:cNvPicPr preferRelativeResize="0"/>
          <p:nvPr/>
        </p:nvPicPr>
        <p:blipFill rotWithShape="1">
          <a:blip r:embed="rId3">
            <a:alphaModFix/>
          </a:blip>
          <a:srcRect/>
          <a:stretch/>
        </p:blipFill>
        <p:spPr>
          <a:xfrm>
            <a:off x="7191979" y="1227371"/>
            <a:ext cx="4525469" cy="4525467"/>
          </a:xfrm>
          <a:prstGeom prst="rect">
            <a:avLst/>
          </a:prstGeom>
          <a:noFill/>
          <a:ln>
            <a:noFill/>
          </a:ln>
        </p:spPr>
      </p:pic>
      <p:cxnSp>
        <p:nvCxnSpPr>
          <p:cNvPr id="114" name="Google Shape;114;p13"/>
          <p:cNvCxnSpPr/>
          <p:nvPr/>
        </p:nvCxnSpPr>
        <p:spPr>
          <a:xfrm>
            <a:off x="6568050" y="-8100"/>
            <a:ext cx="0" cy="6874200"/>
          </a:xfrm>
          <a:prstGeom prst="straightConnector1">
            <a:avLst/>
          </a:prstGeom>
          <a:noFill/>
          <a:ln w="228600" cap="flat" cmpd="sng">
            <a:solidFill>
              <a:srgbClr val="6C0AAB"/>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4"/>
          <p:cNvPicPr preferRelativeResize="0"/>
          <p:nvPr/>
        </p:nvPicPr>
        <p:blipFill rotWithShape="1">
          <a:blip r:embed="rId3">
            <a:alphaModFix/>
          </a:blip>
          <a:srcRect/>
          <a:stretch/>
        </p:blipFill>
        <p:spPr>
          <a:xfrm>
            <a:off x="7131868" y="854058"/>
            <a:ext cx="4671433" cy="4671433"/>
          </a:xfrm>
          <a:prstGeom prst="rect">
            <a:avLst/>
          </a:prstGeom>
          <a:noFill/>
          <a:ln>
            <a:noFill/>
          </a:ln>
        </p:spPr>
      </p:pic>
      <p:sp>
        <p:nvSpPr>
          <p:cNvPr id="120" name="Google Shape;120;p14"/>
          <p:cNvSpPr txBox="1">
            <a:spLocks noGrp="1"/>
          </p:cNvSpPr>
          <p:nvPr>
            <p:ph type="title" idx="4294967295"/>
          </p:nvPr>
        </p:nvSpPr>
        <p:spPr>
          <a:xfrm>
            <a:off x="472425" y="284300"/>
            <a:ext cx="5471700" cy="6411600"/>
          </a:xfrm>
          <a:prstGeom prst="rect">
            <a:avLst/>
          </a:prstGeom>
        </p:spPr>
        <p:txBody>
          <a:bodyPr spcFirstLastPara="1" wrap="square" lIns="121900" tIns="121900" rIns="121900" bIns="121900" anchor="t" anchorCtr="0">
            <a:noAutofit/>
          </a:bodyPr>
          <a:lstStyle/>
          <a:p>
            <a:pPr marL="101597" lvl="0" indent="0" algn="l" rtl="0">
              <a:lnSpc>
                <a:spcPct val="120000"/>
              </a:lnSpc>
              <a:spcBef>
                <a:spcPts val="1067"/>
              </a:spcBef>
              <a:spcAft>
                <a:spcPts val="0"/>
              </a:spcAft>
              <a:buNone/>
            </a:pPr>
            <a:r>
              <a:rPr lang="en-GB" sz="3400" b="1" dirty="0">
                <a:solidFill>
                  <a:schemeClr val="dk1"/>
                </a:solidFill>
                <a:latin typeface="Roboto"/>
                <a:ea typeface="Roboto"/>
                <a:cs typeface="Roboto"/>
                <a:sym typeface="Roboto"/>
              </a:rPr>
              <a:t>Harness multimedia</a:t>
            </a:r>
            <a:endParaRPr sz="3400" b="1" dirty="0">
              <a:solidFill>
                <a:schemeClr val="dk1"/>
              </a:solidFill>
              <a:latin typeface="Roboto"/>
              <a:ea typeface="Roboto"/>
              <a:cs typeface="Roboto"/>
              <a:sym typeface="Roboto"/>
            </a:endParaRPr>
          </a:p>
          <a:p>
            <a:pPr marL="457200" lvl="0" indent="-406400" algn="l" rtl="0">
              <a:spcBef>
                <a:spcPts val="1000"/>
              </a:spcBef>
              <a:spcAft>
                <a:spcPts val="0"/>
              </a:spcAft>
              <a:buClr>
                <a:schemeClr val="accent4"/>
              </a:buClr>
              <a:buSzPts val="2800"/>
              <a:buChar char="■"/>
            </a:pPr>
            <a:r>
              <a:rPr lang="en-GB" sz="3000" dirty="0">
                <a:solidFill>
                  <a:srgbClr val="434343"/>
                </a:solidFill>
                <a:latin typeface="Roboto"/>
                <a:ea typeface="Roboto"/>
                <a:cs typeface="Roboto"/>
                <a:sym typeface="Roboto"/>
              </a:rPr>
              <a:t>Provide content in a range of formats to make it more accessible</a:t>
            </a:r>
            <a:endParaRPr sz="3000" dirty="0">
              <a:solidFill>
                <a:srgbClr val="434343"/>
              </a:solidFill>
              <a:latin typeface="Roboto"/>
              <a:ea typeface="Roboto"/>
              <a:cs typeface="Roboto"/>
              <a:sym typeface="Roboto"/>
            </a:endParaRPr>
          </a:p>
          <a:p>
            <a:pPr marL="457200" lvl="0" indent="-406400" algn="l" rtl="0">
              <a:spcBef>
                <a:spcPts val="1000"/>
              </a:spcBef>
              <a:spcAft>
                <a:spcPts val="0"/>
              </a:spcAft>
              <a:buClr>
                <a:schemeClr val="accent4"/>
              </a:buClr>
              <a:buSzPts val="2800"/>
              <a:buChar char="■"/>
            </a:pPr>
            <a:r>
              <a:rPr lang="en-GB" sz="3000" dirty="0">
                <a:solidFill>
                  <a:srgbClr val="434343"/>
                </a:solidFill>
                <a:latin typeface="Roboto"/>
                <a:ea typeface="Roboto"/>
                <a:cs typeface="Roboto"/>
                <a:sym typeface="Roboto"/>
              </a:rPr>
              <a:t>Use images and audio to support reading </a:t>
            </a:r>
            <a:endParaRPr sz="3000" dirty="0">
              <a:solidFill>
                <a:srgbClr val="434343"/>
              </a:solidFill>
              <a:latin typeface="Roboto"/>
              <a:ea typeface="Roboto"/>
              <a:cs typeface="Roboto"/>
              <a:sym typeface="Roboto"/>
            </a:endParaRPr>
          </a:p>
          <a:p>
            <a:pPr marL="457200" lvl="0" indent="-406400" algn="l" rtl="0">
              <a:spcBef>
                <a:spcPts val="1000"/>
              </a:spcBef>
              <a:spcAft>
                <a:spcPts val="0"/>
              </a:spcAft>
              <a:buClr>
                <a:schemeClr val="accent4"/>
              </a:buClr>
              <a:buSzPts val="2800"/>
              <a:buChar char="■"/>
            </a:pPr>
            <a:r>
              <a:rPr lang="en-GB" sz="3000" dirty="0">
                <a:solidFill>
                  <a:srgbClr val="434343"/>
                </a:solidFill>
                <a:latin typeface="Roboto"/>
                <a:ea typeface="Roboto"/>
                <a:cs typeface="Roboto"/>
                <a:sym typeface="Roboto"/>
              </a:rPr>
              <a:t>Allow pupils to present their learning using audio, video and images</a:t>
            </a:r>
            <a:endParaRPr sz="3000" dirty="0">
              <a:solidFill>
                <a:srgbClr val="434343"/>
              </a:solidFill>
              <a:latin typeface="Roboto"/>
              <a:ea typeface="Roboto"/>
              <a:cs typeface="Roboto"/>
              <a:sym typeface="Roboto"/>
            </a:endParaRPr>
          </a:p>
          <a:p>
            <a:pPr marL="457200" lvl="0" indent="-419100" algn="l" rtl="0">
              <a:spcBef>
                <a:spcPts val="1000"/>
              </a:spcBef>
              <a:spcAft>
                <a:spcPts val="0"/>
              </a:spcAft>
              <a:buClr>
                <a:schemeClr val="accent4"/>
              </a:buClr>
              <a:buSzPts val="3000"/>
              <a:buFont typeface="Roboto"/>
              <a:buChar char="■"/>
            </a:pPr>
            <a:r>
              <a:rPr lang="en-GB" sz="3000" dirty="0">
                <a:solidFill>
                  <a:srgbClr val="434343"/>
                </a:solidFill>
                <a:latin typeface="Roboto"/>
                <a:ea typeface="Roboto"/>
                <a:cs typeface="Roboto"/>
                <a:sym typeface="Roboto"/>
              </a:rPr>
              <a:t>Use icons to signpost routine activities, e.g. make </a:t>
            </a:r>
            <a:r>
              <a:rPr lang="en-GB" sz="3000" dirty="0" smtClean="0">
                <a:solidFill>
                  <a:srgbClr val="434343"/>
                </a:solidFill>
                <a:latin typeface="Roboto"/>
                <a:ea typeface="Roboto"/>
                <a:cs typeface="Roboto"/>
                <a:sym typeface="Roboto"/>
              </a:rPr>
              <a:t>notes, watch a video</a:t>
            </a:r>
            <a:endParaRPr sz="3000" dirty="0">
              <a:solidFill>
                <a:srgbClr val="434343"/>
              </a:solidFill>
              <a:latin typeface="Roboto"/>
              <a:ea typeface="Roboto"/>
              <a:cs typeface="Roboto"/>
              <a:sym typeface="Roboto"/>
            </a:endParaRPr>
          </a:p>
          <a:p>
            <a:pPr marL="457200" lvl="0" indent="0" algn="l" rtl="0">
              <a:spcBef>
                <a:spcPts val="1000"/>
              </a:spcBef>
              <a:spcAft>
                <a:spcPts val="0"/>
              </a:spcAft>
              <a:buNone/>
            </a:pPr>
            <a:endParaRPr sz="3000" dirty="0">
              <a:solidFill>
                <a:srgbClr val="002936"/>
              </a:solidFill>
              <a:latin typeface="Roboto"/>
              <a:ea typeface="Roboto"/>
              <a:cs typeface="Roboto"/>
              <a:sym typeface="Roboto"/>
            </a:endParaRPr>
          </a:p>
          <a:p>
            <a:pPr marL="457200" lvl="0" indent="0" algn="l" rtl="0">
              <a:spcBef>
                <a:spcPts val="0"/>
              </a:spcBef>
              <a:spcAft>
                <a:spcPts val="0"/>
              </a:spcAft>
              <a:buNone/>
            </a:pPr>
            <a:endParaRPr sz="3000" dirty="0">
              <a:solidFill>
                <a:schemeClr val="dk1"/>
              </a:solidFill>
              <a:latin typeface="Roboto"/>
              <a:ea typeface="Roboto"/>
              <a:cs typeface="Roboto"/>
              <a:sym typeface="Roboto"/>
            </a:endParaRPr>
          </a:p>
        </p:txBody>
      </p:sp>
      <p:cxnSp>
        <p:nvCxnSpPr>
          <p:cNvPr id="121" name="Google Shape;121;p14"/>
          <p:cNvCxnSpPr/>
          <p:nvPr/>
        </p:nvCxnSpPr>
        <p:spPr>
          <a:xfrm>
            <a:off x="6568050" y="-8100"/>
            <a:ext cx="0" cy="6874200"/>
          </a:xfrm>
          <a:prstGeom prst="straightConnector1">
            <a:avLst/>
          </a:prstGeom>
          <a:noFill/>
          <a:ln w="228600" cap="flat" cmpd="sng">
            <a:solidFill>
              <a:srgbClr val="6C0AAB"/>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5"/>
          <p:cNvSpPr txBox="1">
            <a:spLocks noGrp="1"/>
          </p:cNvSpPr>
          <p:nvPr>
            <p:ph type="title" idx="4294967295"/>
          </p:nvPr>
        </p:nvSpPr>
        <p:spPr>
          <a:xfrm>
            <a:off x="336600" y="387350"/>
            <a:ext cx="5760000" cy="6726000"/>
          </a:xfrm>
          <a:prstGeom prst="rect">
            <a:avLst/>
          </a:prstGeom>
        </p:spPr>
        <p:txBody>
          <a:bodyPr spcFirstLastPara="1" wrap="square" lIns="121900" tIns="121900" rIns="121900" bIns="121900" anchor="t" anchorCtr="0">
            <a:noAutofit/>
          </a:bodyPr>
          <a:lstStyle/>
          <a:p>
            <a:pPr marL="101597" lvl="0" indent="0" algn="l" rtl="0">
              <a:lnSpc>
                <a:spcPct val="120000"/>
              </a:lnSpc>
              <a:spcBef>
                <a:spcPts val="1067"/>
              </a:spcBef>
              <a:spcAft>
                <a:spcPts val="0"/>
              </a:spcAft>
              <a:buNone/>
            </a:pPr>
            <a:r>
              <a:rPr lang="en-GB" sz="3400" b="1">
                <a:solidFill>
                  <a:schemeClr val="dk1"/>
                </a:solidFill>
                <a:latin typeface="Roboto"/>
                <a:ea typeface="Roboto"/>
                <a:cs typeface="Roboto"/>
                <a:sym typeface="Roboto"/>
              </a:rPr>
              <a:t>Accessible resources</a:t>
            </a:r>
            <a:endParaRPr sz="3400" b="1">
              <a:solidFill>
                <a:schemeClr val="dk1"/>
              </a:solidFill>
              <a:latin typeface="Roboto"/>
              <a:ea typeface="Roboto"/>
              <a:cs typeface="Roboto"/>
              <a:sym typeface="Roboto"/>
            </a:endParaRPr>
          </a:p>
          <a:p>
            <a:pPr marL="457200" lvl="0" indent="-381000" algn="l" rtl="0">
              <a:spcBef>
                <a:spcPts val="1000"/>
              </a:spcBef>
              <a:spcAft>
                <a:spcPts val="0"/>
              </a:spcAft>
              <a:buClr>
                <a:srgbClr val="FFA700"/>
              </a:buClr>
              <a:buSzPts val="2400"/>
              <a:buFont typeface="Roboto"/>
              <a:buChar char="◼"/>
            </a:pPr>
            <a:r>
              <a:rPr lang="en-GB" sz="2800">
                <a:solidFill>
                  <a:srgbClr val="434343"/>
                </a:solidFill>
                <a:latin typeface="Roboto"/>
                <a:ea typeface="Roboto"/>
                <a:cs typeface="Roboto"/>
                <a:sym typeface="Roboto"/>
              </a:rPr>
              <a:t>Use image and audio support</a:t>
            </a:r>
            <a:endParaRPr sz="2800">
              <a:solidFill>
                <a:srgbClr val="434343"/>
              </a:solidFill>
              <a:latin typeface="Roboto"/>
              <a:ea typeface="Roboto"/>
              <a:cs typeface="Roboto"/>
              <a:sym typeface="Roboto"/>
            </a:endParaRPr>
          </a:p>
          <a:p>
            <a:pPr marL="457200" lvl="0" indent="-381000" algn="l" rtl="0">
              <a:spcBef>
                <a:spcPts val="1000"/>
              </a:spcBef>
              <a:spcAft>
                <a:spcPts val="0"/>
              </a:spcAft>
              <a:buClr>
                <a:srgbClr val="FFA700"/>
              </a:buClr>
              <a:buSzPts val="2400"/>
              <a:buFont typeface="Roboto"/>
              <a:buChar char="◼"/>
            </a:pPr>
            <a:r>
              <a:rPr lang="en-GB" sz="2800">
                <a:solidFill>
                  <a:srgbClr val="434343"/>
                </a:solidFill>
                <a:latin typeface="Roboto"/>
                <a:ea typeface="Roboto"/>
                <a:cs typeface="Roboto"/>
                <a:sym typeface="Roboto"/>
              </a:rPr>
              <a:t>Consider typeface, font size, layout, and use of colour</a:t>
            </a:r>
            <a:endParaRPr sz="2800">
              <a:solidFill>
                <a:srgbClr val="434343"/>
              </a:solidFill>
              <a:latin typeface="Roboto"/>
              <a:ea typeface="Roboto"/>
              <a:cs typeface="Roboto"/>
              <a:sym typeface="Roboto"/>
            </a:endParaRPr>
          </a:p>
          <a:p>
            <a:pPr marL="457200" lvl="0" indent="-381000" algn="l" rtl="0">
              <a:spcBef>
                <a:spcPts val="1000"/>
              </a:spcBef>
              <a:spcAft>
                <a:spcPts val="0"/>
              </a:spcAft>
              <a:buClr>
                <a:srgbClr val="FFA700"/>
              </a:buClr>
              <a:buSzPts val="2400"/>
              <a:buFont typeface="Roboto"/>
              <a:buChar char="◼"/>
            </a:pPr>
            <a:r>
              <a:rPr lang="en-GB" sz="2800">
                <a:solidFill>
                  <a:srgbClr val="434343"/>
                </a:solidFill>
                <a:latin typeface="Roboto"/>
                <a:ea typeface="Roboto"/>
                <a:cs typeface="Roboto"/>
                <a:sym typeface="Roboto"/>
              </a:rPr>
              <a:t>Consider the reading age of text</a:t>
            </a:r>
            <a:endParaRPr sz="2800">
              <a:solidFill>
                <a:srgbClr val="434343"/>
              </a:solidFill>
              <a:latin typeface="Roboto"/>
              <a:ea typeface="Roboto"/>
              <a:cs typeface="Roboto"/>
              <a:sym typeface="Roboto"/>
            </a:endParaRPr>
          </a:p>
          <a:p>
            <a:pPr marL="457200" lvl="0" indent="-381000" algn="l" rtl="0">
              <a:spcBef>
                <a:spcPts val="1000"/>
              </a:spcBef>
              <a:spcAft>
                <a:spcPts val="0"/>
              </a:spcAft>
              <a:buClr>
                <a:srgbClr val="FFA700"/>
              </a:buClr>
              <a:buSzPts val="2400"/>
              <a:buFont typeface="Roboto"/>
              <a:buChar char="◼"/>
            </a:pPr>
            <a:r>
              <a:rPr lang="en-GB" sz="2800">
                <a:solidFill>
                  <a:srgbClr val="434343"/>
                </a:solidFill>
                <a:latin typeface="Roboto"/>
                <a:ea typeface="Roboto"/>
                <a:cs typeface="Roboto"/>
                <a:sym typeface="Roboto"/>
              </a:rPr>
              <a:t>Avoid italic, underline, metaphor</a:t>
            </a:r>
            <a:endParaRPr sz="2800">
              <a:solidFill>
                <a:srgbClr val="434343"/>
              </a:solidFill>
              <a:latin typeface="Roboto"/>
              <a:ea typeface="Roboto"/>
              <a:cs typeface="Roboto"/>
              <a:sym typeface="Roboto"/>
            </a:endParaRPr>
          </a:p>
          <a:p>
            <a:pPr marL="457200" lvl="0" indent="-381000" algn="l" rtl="0">
              <a:spcBef>
                <a:spcPts val="1000"/>
              </a:spcBef>
              <a:spcAft>
                <a:spcPts val="0"/>
              </a:spcAft>
              <a:buClr>
                <a:srgbClr val="FFA700"/>
              </a:buClr>
              <a:buSzPts val="2400"/>
              <a:buFont typeface="Roboto"/>
              <a:buChar char="◼"/>
            </a:pPr>
            <a:r>
              <a:rPr lang="en-GB" sz="2800">
                <a:solidFill>
                  <a:srgbClr val="434343"/>
                </a:solidFill>
                <a:latin typeface="Roboto"/>
                <a:ea typeface="Roboto"/>
                <a:cs typeface="Roboto"/>
                <a:sym typeface="Roboto"/>
              </a:rPr>
              <a:t>Use assistive technology (dictation, text to speech, large keyboards, Immersive Reader)</a:t>
            </a:r>
            <a:endParaRPr sz="2800">
              <a:solidFill>
                <a:srgbClr val="434343"/>
              </a:solidFill>
              <a:latin typeface="Roboto"/>
              <a:ea typeface="Roboto"/>
              <a:cs typeface="Roboto"/>
              <a:sym typeface="Roboto"/>
            </a:endParaRPr>
          </a:p>
          <a:p>
            <a:pPr marL="228600" lvl="0" indent="0" algn="l" rtl="0">
              <a:spcBef>
                <a:spcPts val="1000"/>
              </a:spcBef>
              <a:spcAft>
                <a:spcPts val="0"/>
              </a:spcAft>
              <a:buNone/>
            </a:pPr>
            <a:endParaRPr sz="2400">
              <a:solidFill>
                <a:srgbClr val="1C4587"/>
              </a:solidFill>
              <a:latin typeface="Calibri"/>
              <a:ea typeface="Calibri"/>
              <a:cs typeface="Calibri"/>
              <a:sym typeface="Calibri"/>
            </a:endParaRPr>
          </a:p>
          <a:p>
            <a:pPr marL="457200" lvl="0" indent="0" algn="l" rtl="0">
              <a:spcBef>
                <a:spcPts val="0"/>
              </a:spcBef>
              <a:spcAft>
                <a:spcPts val="0"/>
              </a:spcAft>
              <a:buNone/>
            </a:pPr>
            <a:endParaRPr sz="3000">
              <a:solidFill>
                <a:srgbClr val="002936"/>
              </a:solidFill>
              <a:latin typeface="Roboto"/>
              <a:ea typeface="Roboto"/>
              <a:cs typeface="Roboto"/>
              <a:sym typeface="Roboto"/>
            </a:endParaRPr>
          </a:p>
          <a:p>
            <a:pPr marL="457200" lvl="0" indent="0" algn="l" rtl="0">
              <a:spcBef>
                <a:spcPts val="0"/>
              </a:spcBef>
              <a:spcAft>
                <a:spcPts val="0"/>
              </a:spcAft>
              <a:buNone/>
            </a:pPr>
            <a:endParaRPr sz="3000">
              <a:solidFill>
                <a:srgbClr val="002936"/>
              </a:solidFill>
              <a:latin typeface="Roboto"/>
              <a:ea typeface="Roboto"/>
              <a:cs typeface="Roboto"/>
              <a:sym typeface="Roboto"/>
            </a:endParaRPr>
          </a:p>
          <a:p>
            <a:pPr marL="457200" lvl="0" indent="0" algn="l" rtl="0">
              <a:spcBef>
                <a:spcPts val="0"/>
              </a:spcBef>
              <a:spcAft>
                <a:spcPts val="0"/>
              </a:spcAft>
              <a:buNone/>
            </a:pPr>
            <a:endParaRPr sz="3000">
              <a:solidFill>
                <a:schemeClr val="dk1"/>
              </a:solidFill>
              <a:latin typeface="Roboto"/>
              <a:ea typeface="Roboto"/>
              <a:cs typeface="Roboto"/>
              <a:sym typeface="Roboto"/>
            </a:endParaRPr>
          </a:p>
        </p:txBody>
      </p:sp>
      <p:pic>
        <p:nvPicPr>
          <p:cNvPr id="127" name="Google Shape;127;p15"/>
          <p:cNvPicPr preferRelativeResize="0"/>
          <p:nvPr/>
        </p:nvPicPr>
        <p:blipFill rotWithShape="1">
          <a:blip r:embed="rId3">
            <a:alphaModFix/>
          </a:blip>
          <a:srcRect/>
          <a:stretch/>
        </p:blipFill>
        <p:spPr>
          <a:xfrm>
            <a:off x="6877226" y="616074"/>
            <a:ext cx="5096075" cy="5246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txBox="1">
            <a:spLocks noGrp="1"/>
          </p:cNvSpPr>
          <p:nvPr>
            <p:ph type="title" idx="4294967295"/>
          </p:nvPr>
        </p:nvSpPr>
        <p:spPr>
          <a:xfrm>
            <a:off x="409800" y="284300"/>
            <a:ext cx="5760000" cy="6411600"/>
          </a:xfrm>
          <a:prstGeom prst="rect">
            <a:avLst/>
          </a:prstGeom>
        </p:spPr>
        <p:txBody>
          <a:bodyPr spcFirstLastPara="1" wrap="square" lIns="121900" tIns="121900" rIns="121900" bIns="121900" anchor="t" anchorCtr="0">
            <a:noAutofit/>
          </a:bodyPr>
          <a:lstStyle/>
          <a:p>
            <a:pPr marL="101597" lvl="0" indent="0" algn="l" rtl="0">
              <a:lnSpc>
                <a:spcPct val="120000"/>
              </a:lnSpc>
              <a:spcBef>
                <a:spcPts val="1067"/>
              </a:spcBef>
              <a:spcAft>
                <a:spcPts val="0"/>
              </a:spcAft>
              <a:buNone/>
            </a:pPr>
            <a:r>
              <a:rPr lang="en-GB" sz="3400" b="1">
                <a:solidFill>
                  <a:schemeClr val="dk1"/>
                </a:solidFill>
                <a:latin typeface="Roboto"/>
                <a:ea typeface="Roboto"/>
                <a:cs typeface="Roboto"/>
                <a:sym typeface="Roboto"/>
              </a:rPr>
              <a:t>Physical computing</a:t>
            </a:r>
            <a:endParaRPr sz="3400" b="1">
              <a:solidFill>
                <a:schemeClr val="dk1"/>
              </a:solidFill>
              <a:latin typeface="Roboto"/>
              <a:ea typeface="Roboto"/>
              <a:cs typeface="Roboto"/>
              <a:sym typeface="Roboto"/>
            </a:endParaRPr>
          </a:p>
          <a:p>
            <a:pPr marL="457200" lvl="0" indent="-406400" algn="l" rtl="0">
              <a:spcBef>
                <a:spcPts val="1000"/>
              </a:spcBef>
              <a:spcAft>
                <a:spcPts val="0"/>
              </a:spcAft>
              <a:buClr>
                <a:srgbClr val="FFA700"/>
              </a:buClr>
              <a:buSzPts val="2800"/>
              <a:buFont typeface="Roboto"/>
              <a:buChar char="■"/>
            </a:pPr>
            <a:r>
              <a:rPr lang="en-GB" sz="2800">
                <a:solidFill>
                  <a:srgbClr val="434343"/>
                </a:solidFill>
                <a:latin typeface="Roboto"/>
                <a:ea typeface="Roboto"/>
                <a:cs typeface="Roboto"/>
                <a:sym typeface="Roboto"/>
              </a:rPr>
              <a:t>Can provide quick wins and immediate sensory output (sound, light, movement)</a:t>
            </a:r>
            <a:endParaRPr sz="2800">
              <a:solidFill>
                <a:srgbClr val="434343"/>
              </a:solidFill>
              <a:latin typeface="Roboto"/>
              <a:ea typeface="Roboto"/>
              <a:cs typeface="Roboto"/>
              <a:sym typeface="Roboto"/>
            </a:endParaRPr>
          </a:p>
          <a:p>
            <a:pPr marL="457200" lvl="0" indent="-406400" algn="l" rtl="0">
              <a:spcBef>
                <a:spcPts val="1000"/>
              </a:spcBef>
              <a:spcAft>
                <a:spcPts val="0"/>
              </a:spcAft>
              <a:buClr>
                <a:srgbClr val="FFA700"/>
              </a:buClr>
              <a:buSzPts val="2800"/>
              <a:buFont typeface="Roboto"/>
              <a:buChar char="■"/>
            </a:pPr>
            <a:r>
              <a:rPr lang="en-GB" sz="2800">
                <a:solidFill>
                  <a:srgbClr val="434343"/>
                </a:solidFill>
                <a:latin typeface="Roboto"/>
                <a:ea typeface="Roboto"/>
                <a:cs typeface="Roboto"/>
                <a:sym typeface="Roboto"/>
              </a:rPr>
              <a:t>A tangible device helps pupils make sense of abstract concepts</a:t>
            </a:r>
            <a:endParaRPr sz="2800">
              <a:solidFill>
                <a:srgbClr val="434343"/>
              </a:solidFill>
              <a:latin typeface="Roboto"/>
              <a:ea typeface="Roboto"/>
              <a:cs typeface="Roboto"/>
              <a:sym typeface="Roboto"/>
            </a:endParaRPr>
          </a:p>
          <a:p>
            <a:pPr marL="457200" lvl="0" indent="-406400" algn="l" rtl="0">
              <a:spcBef>
                <a:spcPts val="1000"/>
              </a:spcBef>
              <a:spcAft>
                <a:spcPts val="0"/>
              </a:spcAft>
              <a:buClr>
                <a:srgbClr val="FFA700"/>
              </a:buClr>
              <a:buSzPts val="2800"/>
              <a:buFont typeface="Roboto"/>
              <a:buChar char="■"/>
            </a:pPr>
            <a:r>
              <a:rPr lang="en-GB" sz="2800">
                <a:solidFill>
                  <a:srgbClr val="434343"/>
                </a:solidFill>
                <a:latin typeface="Roboto"/>
                <a:ea typeface="Roboto"/>
                <a:cs typeface="Roboto"/>
                <a:sym typeface="Roboto"/>
              </a:rPr>
              <a:t>Provide tinker time for pupils to explore technology</a:t>
            </a:r>
            <a:endParaRPr sz="2800">
              <a:solidFill>
                <a:srgbClr val="434343"/>
              </a:solidFill>
              <a:latin typeface="Roboto"/>
              <a:ea typeface="Roboto"/>
              <a:cs typeface="Roboto"/>
              <a:sym typeface="Roboto"/>
            </a:endParaRPr>
          </a:p>
          <a:p>
            <a:pPr marL="457200" lvl="0" indent="0" algn="l" rtl="0">
              <a:spcBef>
                <a:spcPts val="1000"/>
              </a:spcBef>
              <a:spcAft>
                <a:spcPts val="0"/>
              </a:spcAft>
              <a:buNone/>
            </a:pPr>
            <a:endParaRPr sz="3000">
              <a:solidFill>
                <a:srgbClr val="002936"/>
              </a:solidFill>
              <a:latin typeface="Roboto"/>
              <a:ea typeface="Roboto"/>
              <a:cs typeface="Roboto"/>
              <a:sym typeface="Roboto"/>
            </a:endParaRPr>
          </a:p>
          <a:p>
            <a:pPr marL="457200" lvl="0" indent="0" algn="l" rtl="0">
              <a:spcBef>
                <a:spcPts val="0"/>
              </a:spcBef>
              <a:spcAft>
                <a:spcPts val="0"/>
              </a:spcAft>
              <a:buNone/>
            </a:pPr>
            <a:endParaRPr sz="3000">
              <a:solidFill>
                <a:schemeClr val="dk1"/>
              </a:solidFill>
              <a:latin typeface="Roboto"/>
              <a:ea typeface="Roboto"/>
              <a:cs typeface="Roboto"/>
              <a:sym typeface="Roboto"/>
            </a:endParaRPr>
          </a:p>
        </p:txBody>
      </p:sp>
      <p:pic>
        <p:nvPicPr>
          <p:cNvPr id="133" name="Google Shape;133;p16"/>
          <p:cNvPicPr preferRelativeResize="0"/>
          <p:nvPr/>
        </p:nvPicPr>
        <p:blipFill>
          <a:blip r:embed="rId3">
            <a:alphaModFix/>
          </a:blip>
          <a:stretch>
            <a:fillRect/>
          </a:stretch>
        </p:blipFill>
        <p:spPr>
          <a:xfrm>
            <a:off x="7238175" y="1198087"/>
            <a:ext cx="4461824" cy="4461825"/>
          </a:xfrm>
          <a:prstGeom prst="rect">
            <a:avLst/>
          </a:prstGeom>
          <a:noFill/>
          <a:ln>
            <a:noFill/>
          </a:ln>
        </p:spPr>
      </p:pic>
    </p:spTree>
  </p:cSld>
  <p:clrMapOvr>
    <a:masterClrMapping/>
  </p:clrMapOvr>
</p:sld>
</file>

<file path=ppt/theme/theme1.xml><?xml version="1.0" encoding="utf-8"?>
<a:theme xmlns:a="http://schemas.openxmlformats.org/drawingml/2006/main" name="CAS Includ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482</Words>
  <Application>Microsoft Office PowerPoint</Application>
  <PresentationFormat>Custom</PresentationFormat>
  <Paragraphs>81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Amaranth</vt:lpstr>
      <vt:lpstr>Arial</vt:lpstr>
      <vt:lpstr>Roboto</vt:lpstr>
      <vt:lpstr>Calibri</vt:lpstr>
      <vt:lpstr>CAS Include</vt:lpstr>
      <vt:lpstr>10 Things to make your Computing Classroom more Inclusive</vt:lpstr>
      <vt:lpstr>PowerPoint Presentation</vt:lpstr>
      <vt:lpstr>Reduce cognitive load Deliver information in smaller chunks: revisit &amp; consolidate Use familiar contexts when introducing new concepts Teach key vocabulary explicitly and provide word lists Provide a checklist/image prompts for complex instructions </vt:lpstr>
      <vt:lpstr>Establish routines Routines help to reduce anxiety Provide clear expectations around transition points  Routine also helps pupils to become more fluent in terms of key skills (logging on, saving work etc.)</vt:lpstr>
      <vt:lpstr>Careful questioning Aim to reduce anxiety and include all learners Provide more time for pupils to answer questions Use technology (Plickers, Socrative) to make answers anonymous Try Peer Instruction to involve all learners and explore misconceptions </vt:lpstr>
      <vt:lpstr>Develop confidence Allow for quick wins and guaranteed success early on (e.g. modify a template/working program) Praise and reward effort Acknowledge failure as key part of programming Enable pupils to practise debugging programs that aren’t their own </vt:lpstr>
      <vt:lpstr>Harness multimedia Provide content in a range of formats to make it more accessible Use images and audio to support reading  Allow pupils to present their learning using audio, video and images Use icons to signpost routine activities, e.g. make notes, watch a video  </vt:lpstr>
      <vt:lpstr>Accessible resources Use image and audio support Consider typeface, font size, layout, and use of colour Consider the reading age of text Avoid italic, underline, metaphor Use assistive technology (dictation, text to speech, large keyboards, Immersive Reader)    </vt:lpstr>
      <vt:lpstr>Physical computing Can provide quick wins and immediate sensory output (sound, light, movement) A tangible device helps pupils make sense of abstract concepts Provide tinker time for pupils to explore technology  </vt:lpstr>
      <vt:lpstr>Unplugged activities Use familiar contexts – reduces cognitive load Involve sensory activities – movement, objects, music Ensure you make explicit links to programming tasks Use the technical vocabulary Consolidate learning in different contexts Consider the Semantic Wave </vt:lpstr>
      <vt:lpstr>Develop planning skills Use code cards to help pupils plan out simple programs (e.g. Bee-Bot or Scratch) Provide a planning template for more complex programs Plan away from the technology to reduce distractions  Supports decomposition, debugging and evaluation  </vt:lpstr>
      <vt:lpstr>Scaffold tasks Allow pupils to access the same project in multiple ways, at different levels of support using these approaches: Parson’s Problems (put code in order) Use-modify-create  PRIMM (predict - run - investigate - modify - make)     </vt:lpstr>
      <vt:lpstr>See also the Universal Design for Learning Framework: https://www.cast.org/impact/universal-design-for-learning-udl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Things to make your Computing Classroom more Inclusive</dc:title>
  <dc:creator>Catherine Elliott</dc:creator>
  <cp:lastModifiedBy>Catherine Elliott</cp:lastModifiedBy>
  <cp:revision>3</cp:revision>
  <dcterms:modified xsi:type="dcterms:W3CDTF">2021-10-08T13:06:31Z</dcterms:modified>
</cp:coreProperties>
</file>