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32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Amaranth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22" Type="http://schemas.openxmlformats.org/officeDocument/2006/relationships/font" Target="fonts/Amaranth-bold.fntdata"/><Relationship Id="rId10" Type="http://schemas.openxmlformats.org/officeDocument/2006/relationships/slide" Target="slides/slide6.xml"/><Relationship Id="rId21" Type="http://schemas.openxmlformats.org/officeDocument/2006/relationships/font" Target="fonts/Amaranth-regular.fntdata"/><Relationship Id="rId13" Type="http://schemas.openxmlformats.org/officeDocument/2006/relationships/slide" Target="slides/slide9.xml"/><Relationship Id="rId24" Type="http://schemas.openxmlformats.org/officeDocument/2006/relationships/font" Target="fonts/Amaranth-boldItalic.fntdata"/><Relationship Id="rId12" Type="http://schemas.openxmlformats.org/officeDocument/2006/relationships/slide" Target="slides/slide8.xml"/><Relationship Id="rId23" Type="http://schemas.openxmlformats.org/officeDocument/2006/relationships/font" Target="fonts/Amaranth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ncce.io/ks4-qr-pp" TargetMode="External"/><Relationship Id="rId3" Type="http://schemas.openxmlformats.org/officeDocument/2006/relationships/hyperlink" Target="https://ncce.io/quickreads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bit.ly/RoleModelPoster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ncce.io/tc05_16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raspberrypi.org/blog/culturally-relevant-computing-curriculum-guidelines-for-teachers/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876601597f_0_25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876601597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f563029f1_0_98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ef563029f1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f563029f1_0_106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ef563029f1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f563029f1_0_114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f563029f1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eb1eec6ea8_1_0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eb1eec6ea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f563029f1_0_0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f563029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2"/>
              </a:rPr>
              <a:t>https://ncce.io/ks4-qr-pp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https://ncce.io/quickreads</a:t>
            </a:r>
            <a:r>
              <a:rPr lang="en-GB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f563029f1_0_50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f563029f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2"/>
              </a:rPr>
              <a:t>https://bit.ly/RoleModelPoster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f563029f1_0_58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f563029f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f563029f1_0_66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f563029f1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2"/>
              </a:rPr>
              <a:t>https://ncce.io/tc05_16</a:t>
            </a:r>
            <a:r>
              <a:rPr lang="en-GB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f563029f1_0_74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f563029f1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2"/>
              </a:rPr>
              <a:t>https://www.raspberrypi.org/blog/culturally-relevant-computing-curriculum-guidelines-for-teachers/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f563029f1_0_82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f563029f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f563029f1_0_90:notes"/>
          <p:cNvSpPr/>
          <p:nvPr>
            <p:ph idx="2" type="sldImg"/>
          </p:nvPr>
        </p:nvSpPr>
        <p:spPr>
          <a:xfrm>
            <a:off x="381000" y="685800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f563029f1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6C0AAB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-200" y="5603500"/>
            <a:ext cx="12193200" cy="1254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546654" y="412700"/>
            <a:ext cx="9438600" cy="22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700">
              <a:solidFill>
                <a:srgbClr val="FFFFFF"/>
              </a:solidFill>
              <a:latin typeface="Amaranth"/>
              <a:ea typeface="Amaranth"/>
              <a:cs typeface="Amaranth"/>
              <a:sym typeface="Amaranth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546654" y="2776000"/>
            <a:ext cx="47313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DEC6EE"/>
              </a:solidFill>
              <a:latin typeface="Amaranth"/>
              <a:ea typeface="Amaranth"/>
              <a:cs typeface="Amaranth"/>
              <a:sym typeface="Amaranth"/>
            </a:endParaRPr>
          </a:p>
        </p:txBody>
      </p:sp>
      <p:grpSp>
        <p:nvGrpSpPr>
          <p:cNvPr id="16" name="Google Shape;16;p2"/>
          <p:cNvGrpSpPr/>
          <p:nvPr/>
        </p:nvGrpSpPr>
        <p:grpSpPr>
          <a:xfrm>
            <a:off x="9329552" y="5983534"/>
            <a:ext cx="2647321" cy="634518"/>
            <a:chOff x="6996650" y="4435075"/>
            <a:chExt cx="1985540" cy="475900"/>
          </a:xfrm>
        </p:grpSpPr>
        <p:pic>
          <p:nvPicPr>
            <p:cNvPr id="17" name="Google Shape;17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740034" y="4435075"/>
              <a:ext cx="1242156" cy="475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996650" y="4457689"/>
              <a:ext cx="576074" cy="4306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5-robots-binary1.png" id="19" name="Google Shape;19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645" y="5131283"/>
            <a:ext cx="2440009" cy="69233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>
            <p:ph type="title"/>
          </p:nvPr>
        </p:nvSpPr>
        <p:spPr>
          <a:xfrm>
            <a:off x="541253" y="417100"/>
            <a:ext cx="9449400" cy="2265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67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541253" y="2776000"/>
            <a:ext cx="9449400" cy="692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DEC6EE"/>
                </a:solidFill>
              </a:defRPr>
            </a:lvl1pPr>
            <a:lvl2pPr lvl="1">
              <a:spcBef>
                <a:spcPts val="21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1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1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1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1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1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1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100"/>
              </a:spcBef>
              <a:spcAft>
                <a:spcPts val="2100"/>
              </a:spcAft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0" y="33"/>
            <a:ext cx="6577500" cy="6858000"/>
          </a:xfrm>
          <a:prstGeom prst="rect">
            <a:avLst/>
          </a:prstGeom>
          <a:solidFill>
            <a:srgbClr val="6C0AAB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570823" y="1062533"/>
            <a:ext cx="5383200" cy="2107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15641" y="1536633"/>
            <a:ext cx="113619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1pPr>
            <a:lvl2pPr indent="-393700" lvl="1" marL="9144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indent="-393700" lvl="2" marL="13716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indent="-393700" lvl="3" marL="18288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indent="-393700" lvl="4" marL="22860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indent="-393700" lvl="5" marL="27432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indent="-393700" lvl="6" marL="32004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indent="-393700" lvl="7" marL="36576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indent="-393700" lvl="8" marL="41148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4"/>
          <p:cNvSpPr txBox="1"/>
          <p:nvPr>
            <p:ph idx="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415641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2800"/>
              <a:buChar char="■"/>
              <a:defRPr/>
            </a:lvl1pPr>
            <a:lvl2pPr indent="-393700" lvl="1" marL="9144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indent="-393700" lvl="2" marL="13716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indent="-393700" lvl="3" marL="18288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indent="-393700" lvl="4" marL="22860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indent="-393700" lvl="5" marL="27432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indent="-393700" lvl="6" marL="32004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indent="-393700" lvl="7" marL="36576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indent="-393700" lvl="8" marL="41148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6443834" y="1536633"/>
            <a:ext cx="5333700" cy="432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1pPr>
            <a:lvl2pPr indent="-393700" lvl="1" marL="9144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indent="-393700" lvl="2" marL="13716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indent="-393700" lvl="3" marL="18288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indent="-393700" lvl="4" marL="22860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indent="-393700" lvl="5" marL="27432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indent="-393700" lvl="6" marL="32004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indent="-393700" lvl="7" marL="36576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indent="-393700" lvl="8" marL="41148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11297722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5"/>
          <p:cNvSpPr txBox="1"/>
          <p:nvPr>
            <p:ph idx="3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FEF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41" y="593367"/>
            <a:ext cx="113619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C0AAB"/>
              </a:buClr>
              <a:buSzPts val="3700"/>
              <a:buFont typeface="Amaranth"/>
              <a:buNone/>
              <a:defRPr sz="3700">
                <a:solidFill>
                  <a:srgbClr val="6C0AAB"/>
                </a:solidFill>
                <a:latin typeface="Amaranth"/>
                <a:ea typeface="Amaranth"/>
                <a:cs typeface="Amaranth"/>
                <a:sym typeface="Amarant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41" y="1536633"/>
            <a:ext cx="11361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1pPr>
            <a:lvl2pPr indent="-393700" lvl="1" marL="914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2pPr>
            <a:lvl3pPr indent="-393700" lvl="2" marL="1371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3pPr>
            <a:lvl4pPr indent="-393700" lvl="3" marL="18288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4pPr>
            <a:lvl5pPr indent="-393700" lvl="4" marL="2286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5pPr>
            <a:lvl6pPr indent="-393700" lvl="5" marL="27432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6pPr>
            <a:lvl7pPr indent="-393700" lvl="6" marL="3200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7pPr>
            <a:lvl8pPr indent="-393700" lvl="7" marL="3657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8pPr>
            <a:lvl9pPr indent="-393700" lvl="8" marL="41148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8" name="Google Shape;8;p1"/>
          <p:cNvGrpSpPr/>
          <p:nvPr/>
        </p:nvGrpSpPr>
        <p:grpSpPr>
          <a:xfrm>
            <a:off x="9329552" y="5983534"/>
            <a:ext cx="2647321" cy="634518"/>
            <a:chOff x="6996650" y="4435075"/>
            <a:chExt cx="1985540" cy="475900"/>
          </a:xfrm>
        </p:grpSpPr>
        <p:pic>
          <p:nvPicPr>
            <p:cNvPr id="9" name="Google Shape;9;p1"/>
            <p:cNvPicPr preferRelativeResize="0"/>
            <p:nvPr/>
          </p:nvPicPr>
          <p:blipFill>
            <a:blip r:embed="rId1">
              <a:alphaModFix/>
            </a:blip>
            <a:stretch>
              <a:fillRect/>
            </a:stretch>
          </p:blipFill>
          <p:spPr>
            <a:xfrm>
              <a:off x="7740034" y="4435075"/>
              <a:ext cx="1242156" cy="475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10;p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996650" y="4457689"/>
              <a:ext cx="576074" cy="430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415651" y="61298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 sz="1900"/>
            </a:lvl1pPr>
            <a:lvl2pPr lvl="1" rtl="0">
              <a:buNone/>
              <a:defRPr sz="1900"/>
            </a:lvl2pPr>
            <a:lvl3pPr lvl="2" rtl="0">
              <a:buNone/>
              <a:defRPr sz="1900"/>
            </a:lvl3pPr>
            <a:lvl4pPr lvl="3" rtl="0">
              <a:buNone/>
              <a:defRPr sz="1900"/>
            </a:lvl4pPr>
            <a:lvl5pPr lvl="4" rtl="0">
              <a:buNone/>
              <a:defRPr sz="1900"/>
            </a:lvl5pPr>
            <a:lvl6pPr lvl="5" rtl="0">
              <a:buNone/>
              <a:defRPr sz="1900"/>
            </a:lvl6pPr>
            <a:lvl7pPr lvl="6" rtl="0">
              <a:buNone/>
              <a:defRPr sz="1900"/>
            </a:lvl7pPr>
            <a:lvl8pPr lvl="7" rtl="0">
              <a:buNone/>
              <a:defRPr sz="1900"/>
            </a:lvl8pPr>
            <a:lvl9pPr lvl="8" rtl="0">
              <a:buNone/>
              <a:defRPr sz="19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image" Target="../media/image1.png"/><Relationship Id="rId11" Type="http://schemas.openxmlformats.org/officeDocument/2006/relationships/slide" Target="/ppt/slides/slide8.xml"/><Relationship Id="rId22" Type="http://schemas.openxmlformats.org/officeDocument/2006/relationships/image" Target="../media/image10.png"/><Relationship Id="rId10" Type="http://schemas.openxmlformats.org/officeDocument/2006/relationships/slide" Target="/ppt/slides/slide9.xml"/><Relationship Id="rId21" Type="http://schemas.openxmlformats.org/officeDocument/2006/relationships/image" Target="../media/image7.png"/><Relationship Id="rId13" Type="http://schemas.openxmlformats.org/officeDocument/2006/relationships/image" Target="../media/image9.png"/><Relationship Id="rId12" Type="http://schemas.openxmlformats.org/officeDocument/2006/relationships/slide" Target="/ppt/slides/slide7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6.xml"/><Relationship Id="rId4" Type="http://schemas.openxmlformats.org/officeDocument/2006/relationships/slide" Target="/ppt/slides/slide12.xml"/><Relationship Id="rId9" Type="http://schemas.openxmlformats.org/officeDocument/2006/relationships/slide" Target="/ppt/slides/slide3.xml"/><Relationship Id="rId15" Type="http://schemas.openxmlformats.org/officeDocument/2006/relationships/image" Target="../media/image6.png"/><Relationship Id="rId14" Type="http://schemas.openxmlformats.org/officeDocument/2006/relationships/image" Target="../media/image8.png"/><Relationship Id="rId17" Type="http://schemas.openxmlformats.org/officeDocument/2006/relationships/image" Target="../media/image5.png"/><Relationship Id="rId16" Type="http://schemas.openxmlformats.org/officeDocument/2006/relationships/image" Target="../media/image4.png"/><Relationship Id="rId5" Type="http://schemas.openxmlformats.org/officeDocument/2006/relationships/slide" Target="/ppt/slides/slide4.xml"/><Relationship Id="rId19" Type="http://schemas.openxmlformats.org/officeDocument/2006/relationships/image" Target="../media/image2.png"/><Relationship Id="rId6" Type="http://schemas.openxmlformats.org/officeDocument/2006/relationships/slide" Target="/ppt/slides/slide5.xml"/><Relationship Id="rId18" Type="http://schemas.openxmlformats.org/officeDocument/2006/relationships/image" Target="../media/image3.png"/><Relationship Id="rId7" Type="http://schemas.openxmlformats.org/officeDocument/2006/relationships/slide" Target="/ppt/slides/slide11.xml"/><Relationship Id="rId8" Type="http://schemas.openxmlformats.org/officeDocument/2006/relationships/slide" Target="/ppt/slides/slide1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blog.teachcomputing.org/quick-read-pair-programming-supports-learners/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ommunity.computingatschool.org.uk/resources/4166/single" TargetMode="External"/><Relationship Id="rId4" Type="http://schemas.openxmlformats.org/officeDocument/2006/relationships/hyperlink" Target="http://ncce.io/alice_ashby" TargetMode="External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helloworld.raspberrypi.org/issues/11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raspberrypi.org/blog/culturally-relevant-computing-curriculum-guidelines-for-teachers/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gimp.org/" TargetMode="External"/><Relationship Id="rId4" Type="http://schemas.openxmlformats.org/officeDocument/2006/relationships/hyperlink" Target="https://inkscape.org/" TargetMode="External"/><Relationship Id="rId5" Type="http://schemas.openxmlformats.org/officeDocument/2006/relationships/hyperlink" Target="https://www.blender.org/" TargetMode="External"/><Relationship Id="rId6" Type="http://schemas.openxmlformats.org/officeDocument/2006/relationships/hyperlink" Target="https://scratch.mit.edu/" TargetMode="External"/><Relationship Id="rId7" Type="http://schemas.openxmlformats.org/officeDocument/2006/relationships/hyperlink" Target="https://isaaccomputerscience.org/" TargetMode="External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541253" y="417100"/>
            <a:ext cx="9449400" cy="2265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0"/>
              <a:t>10 a</a:t>
            </a:r>
            <a:r>
              <a:rPr lang="en-GB" sz="6500"/>
              <a:t>pproaches for encouraging diversity in your computing classroom</a:t>
            </a:r>
            <a:endParaRPr sz="6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Cover a broad Computing curriculum not just computer science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Showing learners the breadth and depth of the curriculum will give them more opportunities to ‘see themselves’ in the subject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1" name="Google Shape;131;p16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2" name="Google Shape;13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1100" y="883525"/>
            <a:ext cx="4676299" cy="4676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7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7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Do not enforce entry requirements for qualifications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With the right pedagogical approaches, </a:t>
            </a:r>
            <a:r>
              <a:rPr b="1"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all learners can achieve in computing</a:t>
            </a:r>
            <a:endParaRPr b="1"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Don’t exclude based on prior attainment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9" name="Google Shape;139;p17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0" name="Google Shape;14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8075" y="947700"/>
            <a:ext cx="4272525" cy="427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8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gender neutral and culturally sensitive language in your lessons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For example: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Use </a:t>
            </a:r>
            <a:r>
              <a:rPr b="1"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they/them</a:t>
            </a: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pronouns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‘A computer scientist … they need …’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Don’t assume learners all celebrate the same religious holidays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47" name="Google Shape;147;p18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8" name="Google Shape;14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774" y="966524"/>
            <a:ext cx="4572425" cy="457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2" type="body"/>
          </p:nvPr>
        </p:nvSpPr>
        <p:spPr>
          <a:xfrm>
            <a:off x="2332199" y="4013050"/>
            <a:ext cx="3102600" cy="660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3"/>
              </a:rPr>
              <a:t>Unconscious bias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729788" y="3307650"/>
            <a:ext cx="4258200" cy="699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4"/>
              </a:rPr>
              <a:t>Gender neutral language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3361225" y="1548550"/>
            <a:ext cx="2399400" cy="754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5"/>
              </a:rPr>
              <a:t>Role models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1405349" y="2833588"/>
            <a:ext cx="3874500" cy="754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6"/>
              </a:rPr>
              <a:t>A creative curriculum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 txBox="1"/>
          <p:nvPr>
            <p:ph idx="2" type="body"/>
          </p:nvPr>
        </p:nvSpPr>
        <p:spPr>
          <a:xfrm>
            <a:off x="8019150" y="4662125"/>
            <a:ext cx="4018800" cy="754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7"/>
              </a:rPr>
              <a:t>No entry requirements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8"/>
          <p:cNvSpPr txBox="1"/>
          <p:nvPr>
            <p:ph idx="2" type="body"/>
          </p:nvPr>
        </p:nvSpPr>
        <p:spPr>
          <a:xfrm>
            <a:off x="5652674" y="5981625"/>
            <a:ext cx="3284700" cy="754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8"/>
              </a:rPr>
              <a:t>A broad curriculum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1368076" y="306125"/>
            <a:ext cx="3284700" cy="754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9"/>
              </a:rPr>
              <a:t>Pair programming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8"/>
          <p:cNvSpPr txBox="1"/>
          <p:nvPr>
            <p:ph idx="2" type="body"/>
          </p:nvPr>
        </p:nvSpPr>
        <p:spPr>
          <a:xfrm>
            <a:off x="7608273" y="1706463"/>
            <a:ext cx="3943200" cy="754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10"/>
              </a:rPr>
              <a:t>Free and open source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8081074" y="306125"/>
            <a:ext cx="3784800" cy="754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11"/>
              </a:rPr>
              <a:t>Accessible homework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1435698" y="5331575"/>
            <a:ext cx="3284700" cy="754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800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action="ppaction://hlinksldjump" r:id="rId12"/>
              </a:rPr>
              <a:t>Culturally relevant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05492" y="3947103"/>
            <a:ext cx="1007232" cy="1007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791305" y="4517468"/>
            <a:ext cx="1146600" cy="114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939771" y="3140234"/>
            <a:ext cx="1222534" cy="1222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214626" y="1373928"/>
            <a:ext cx="1146600" cy="1146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91886" y="237233"/>
            <a:ext cx="930368" cy="930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7174816" y="227630"/>
            <a:ext cx="911734" cy="911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505505" y="1548557"/>
            <a:ext cx="1070634" cy="1070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91878" y="2607652"/>
            <a:ext cx="1222534" cy="1222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8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213130" y="5097692"/>
            <a:ext cx="1222566" cy="1222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194154" y="5708712"/>
            <a:ext cx="1458527" cy="14585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9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techniques, like paired-programming, to engage girls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3100"/>
              <a:buFont typeface="Roboto"/>
              <a:buChar char="■"/>
            </a:pP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/>
              </a:rPr>
              <a:t>Paired programming</a:t>
            </a: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and </a:t>
            </a:r>
            <a:r>
              <a:rPr b="1"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collaborative working</a:t>
            </a: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are known techniques to engage girls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5" name="Google Shape;75;p9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6" name="Google Shape;76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00480" y="932960"/>
            <a:ext cx="4274750" cy="427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0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Promote role models from diverse backgrounds, preferably alive!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3000"/>
              <a:buFont typeface="Roboto"/>
              <a:buChar char="■"/>
            </a:pPr>
            <a:r>
              <a:rPr b="1"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Representation matters!</a:t>
            </a:r>
            <a:endParaRPr b="1"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3000"/>
              <a:buFont typeface="Arial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Refer to a </a:t>
            </a:r>
            <a:r>
              <a:rPr b="1"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diverse</a:t>
            </a: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range of</a:t>
            </a:r>
            <a:r>
              <a:rPr lang="en-GB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/>
              </a:rPr>
              <a:t>role models</a:t>
            </a: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in your curriculum.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A700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See also from Isaac: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/>
              </a:rPr>
              <a:t>ncce.io/alice_ashby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3" name="Google Shape;83;p10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4" name="Google Shape;84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22825" y="1032349"/>
            <a:ext cx="4214024" cy="4214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1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Deliver a creative curriculum which includes a variety of projects and contexts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Bring theory to life through creative projects, such as: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Podcasts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Videos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App creation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Music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1" name="Google Shape;91;p11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2" name="Google Shape;92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3400" y="825400"/>
            <a:ext cx="4598125" cy="459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2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Become aware of your unconscious bias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Discover your own biases and learn how to change them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Find out more on page 48 of</a:t>
            </a:r>
            <a:r>
              <a:rPr lang="en-GB" sz="3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/>
              </a:rPr>
              <a:t>Hello World</a:t>
            </a: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: Issue 11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9" name="Google Shape;99;p12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0" name="Google Shape;100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6376" y="1013550"/>
            <a:ext cx="4826826" cy="4826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Deliver culturally relevant pedagogy which addresses issues that are important to learners and their communities.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Read the </a:t>
            </a: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/>
              </a:rPr>
              <a:t>report</a:t>
            </a: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from the Raspberry Pi Foundation to learn more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7" name="Google Shape;107;p13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8" name="Google Shape;10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5775" y="1070025"/>
            <a:ext cx="4473425" cy="447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Provide accessible homework opportunities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Roboto"/>
              <a:buChar char="■"/>
            </a:pPr>
            <a:r>
              <a:rPr lang="en-GB" sz="29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Create paper based homeworks that don’t rely on technology</a:t>
            </a:r>
            <a:endParaRPr sz="29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Roboto"/>
              <a:buChar char="■"/>
            </a:pPr>
            <a:r>
              <a:rPr lang="en-GB" sz="29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Provide free access to technology if it is required for the curriculum</a:t>
            </a:r>
            <a:endParaRPr sz="29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5" name="Google Shape;115;p14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6" name="Google Shape;11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3526" y="1157474"/>
            <a:ext cx="4299675" cy="429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/>
          <p:nvPr/>
        </p:nvSpPr>
        <p:spPr>
          <a:xfrm>
            <a:off x="0" y="0"/>
            <a:ext cx="65043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"/>
          <p:cNvSpPr txBox="1"/>
          <p:nvPr>
            <p:ph type="title"/>
          </p:nvPr>
        </p:nvSpPr>
        <p:spPr>
          <a:xfrm>
            <a:off x="472425" y="284325"/>
            <a:ext cx="5737200" cy="971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01597" rtl="0" algn="l">
              <a:lnSpc>
                <a:spcPct val="12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free and open source tools and resources, e.g. library books, wiki books and free software</a:t>
            </a:r>
            <a:endParaRPr b="1" sz="3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■"/>
            </a:pPr>
            <a:r>
              <a:rPr lang="en-GB" sz="3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Free and/or open source tools: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/>
              </a:rPr>
              <a:t>GIMP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/>
              </a:rPr>
              <a:t>Inkscape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/>
              </a:rPr>
              <a:t>Blender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6"/>
              </a:rPr>
              <a:t>Scratch</a:t>
            </a:r>
            <a:endParaRPr sz="3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oboto"/>
              <a:buChar char="-"/>
            </a:pPr>
            <a:r>
              <a:rPr lang="en-GB" sz="30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7"/>
              </a:rPr>
              <a:t>Isaac CS</a:t>
            </a:r>
            <a:endParaRPr sz="3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3" name="Google Shape;123;p15"/>
          <p:cNvCxnSpPr/>
          <p:nvPr/>
        </p:nvCxnSpPr>
        <p:spPr>
          <a:xfrm>
            <a:off x="6568050" y="-8100"/>
            <a:ext cx="0" cy="6874200"/>
          </a:xfrm>
          <a:prstGeom prst="straightConnector1">
            <a:avLst/>
          </a:prstGeom>
          <a:noFill/>
          <a:ln cap="flat" cmpd="sng" w="228600">
            <a:solidFill>
              <a:srgbClr val="6C0AA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4" name="Google Shape;124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45125" y="1076975"/>
            <a:ext cx="4228649" cy="4228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S Includ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15C66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