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9"/>
  </p:notesMasterIdLst>
  <p:sldIdLst>
    <p:sldId id="1154" r:id="rId2"/>
    <p:sldId id="1173" r:id="rId3"/>
    <p:sldId id="1156" r:id="rId4"/>
    <p:sldId id="1116" r:id="rId5"/>
    <p:sldId id="1158" r:id="rId6"/>
    <p:sldId id="969" r:id="rId7"/>
    <p:sldId id="815" r:id="rId8"/>
    <p:sldId id="1133" r:id="rId9"/>
    <p:sldId id="817" r:id="rId10"/>
    <p:sldId id="901" r:id="rId11"/>
    <p:sldId id="819" r:id="rId12"/>
    <p:sldId id="820" r:id="rId13"/>
    <p:sldId id="821" r:id="rId14"/>
    <p:sldId id="822" r:id="rId15"/>
    <p:sldId id="823" r:id="rId16"/>
    <p:sldId id="824" r:id="rId17"/>
    <p:sldId id="902" r:id="rId18"/>
    <p:sldId id="826" r:id="rId19"/>
    <p:sldId id="827" r:id="rId20"/>
    <p:sldId id="828" r:id="rId21"/>
    <p:sldId id="829" r:id="rId22"/>
    <p:sldId id="830" r:id="rId23"/>
    <p:sldId id="831" r:id="rId24"/>
    <p:sldId id="903" r:id="rId25"/>
    <p:sldId id="1129" r:id="rId26"/>
    <p:sldId id="840" r:id="rId27"/>
    <p:sldId id="841" r:id="rId28"/>
    <p:sldId id="842" r:id="rId29"/>
    <p:sldId id="904" r:id="rId30"/>
    <p:sldId id="844" r:id="rId31"/>
    <p:sldId id="906" r:id="rId32"/>
    <p:sldId id="845" r:id="rId33"/>
    <p:sldId id="846" r:id="rId34"/>
    <p:sldId id="847" r:id="rId35"/>
    <p:sldId id="848" r:id="rId36"/>
    <p:sldId id="908" r:id="rId37"/>
    <p:sldId id="909" r:id="rId38"/>
    <p:sldId id="911" r:id="rId39"/>
    <p:sldId id="912" r:id="rId40"/>
    <p:sldId id="851" r:id="rId41"/>
    <p:sldId id="913" r:id="rId42"/>
    <p:sldId id="914" r:id="rId43"/>
    <p:sldId id="916" r:id="rId44"/>
    <p:sldId id="854" r:id="rId45"/>
    <p:sldId id="855" r:id="rId46"/>
    <p:sldId id="917" r:id="rId47"/>
    <p:sldId id="860" r:id="rId48"/>
    <p:sldId id="861" r:id="rId49"/>
    <p:sldId id="862" r:id="rId50"/>
    <p:sldId id="918" r:id="rId51"/>
    <p:sldId id="921" r:id="rId52"/>
    <p:sldId id="864" r:id="rId53"/>
    <p:sldId id="865" r:id="rId54"/>
    <p:sldId id="924" r:id="rId55"/>
    <p:sldId id="922" r:id="rId56"/>
    <p:sldId id="926" r:id="rId57"/>
    <p:sldId id="836" r:id="rId58"/>
    <p:sldId id="929" r:id="rId59"/>
    <p:sldId id="930" r:id="rId60"/>
    <p:sldId id="931" r:id="rId61"/>
    <p:sldId id="873" r:id="rId62"/>
    <p:sldId id="874" r:id="rId63"/>
    <p:sldId id="876" r:id="rId64"/>
    <p:sldId id="877" r:id="rId65"/>
    <p:sldId id="878" r:id="rId66"/>
    <p:sldId id="928" r:id="rId67"/>
    <p:sldId id="932" r:id="rId68"/>
    <p:sldId id="933" r:id="rId69"/>
    <p:sldId id="883" r:id="rId70"/>
    <p:sldId id="934" r:id="rId71"/>
    <p:sldId id="935" r:id="rId72"/>
    <p:sldId id="1128" r:id="rId73"/>
    <p:sldId id="1168" r:id="rId74"/>
    <p:sldId id="1169" r:id="rId75"/>
    <p:sldId id="1170" r:id="rId76"/>
    <p:sldId id="1171" r:id="rId77"/>
    <p:sldId id="1172"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B0B"/>
    <a:srgbClr val="FFFF00"/>
    <a:srgbClr val="585858"/>
    <a:srgbClr val="0078C1"/>
    <a:srgbClr val="D45500"/>
    <a:srgbClr val="3A5065"/>
    <a:srgbClr val="003380"/>
    <a:srgbClr val="550000"/>
    <a:srgbClr val="DEDEDE"/>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69300" autoAdjust="0"/>
  </p:normalViewPr>
  <p:slideViewPr>
    <p:cSldViewPr snapToGrid="0">
      <p:cViewPr varScale="1">
        <p:scale>
          <a:sx n="51" d="100"/>
          <a:sy n="51" d="100"/>
        </p:scale>
        <p:origin x="1854" y="72"/>
      </p:cViewPr>
      <p:guideLst/>
    </p:cSldViewPr>
  </p:slideViewPr>
  <p:notesTextViewPr>
    <p:cViewPr>
      <p:scale>
        <a:sx n="1" d="1"/>
        <a:sy n="1" d="1"/>
      </p:scale>
      <p:origin x="0" y="-1242"/>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04/06/2017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chanting.robotclub.ab.ca/Abou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brief introduction outlining the purpose</a:t>
            </a:r>
            <a:r>
              <a:rPr lang="en-US" altLang="en-US" baseline="0" dirty="0" smtClean="0"/>
              <a:t> of the Tenderfoot project.</a:t>
            </a: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6BDF44-BAC6-4B3F-A27F-92D10597B52D}" type="slidenum">
              <a:rPr lang="en-US" altLang="en-US"/>
              <a:pPr/>
              <a:t>1</a:t>
            </a:fld>
            <a:endParaRPr lang="en-US" altLang="en-US"/>
          </a:p>
        </p:txBody>
      </p:sp>
    </p:spTree>
    <p:extLst>
      <p:ext uri="{BB962C8B-B14F-4D97-AF65-F5344CB8AC3E}">
        <p14:creationId xmlns:p14="http://schemas.microsoft.com/office/powerpoint/2010/main" val="4262879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Amazon</a:t>
            </a:r>
            <a:r>
              <a:rPr lang="en-GB" baseline="0" dirty="0" smtClean="0"/>
              <a:t> Robotics website has a very good video about the people working there. Useful for demonstrating the type of careers Computing may lead to. Later we’ll see a video of their warehouse in action.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a:t>
            </a:fld>
            <a:endParaRPr lang="en-GB"/>
          </a:p>
        </p:txBody>
      </p:sp>
    </p:spTree>
    <p:extLst>
      <p:ext uri="{BB962C8B-B14F-4D97-AF65-F5344CB8AC3E}">
        <p14:creationId xmlns:p14="http://schemas.microsoft.com/office/powerpoint/2010/main" val="2899412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Robo</a:t>
            </a:r>
            <a:r>
              <a:rPr lang="en-GB" dirty="0" smtClean="0"/>
              <a:t> is a small robot simulation.</a:t>
            </a:r>
            <a:r>
              <a:rPr lang="en-GB" baseline="0" dirty="0" smtClean="0"/>
              <a:t> It can move forward, back, left and right. It has the facility to ‘see’, pick things up and paint lines.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a:t>
            </a:fld>
            <a:endParaRPr lang="en-GB"/>
          </a:p>
        </p:txBody>
      </p:sp>
    </p:spTree>
    <p:extLst>
      <p:ext uri="{BB962C8B-B14F-4D97-AF65-F5344CB8AC3E}">
        <p14:creationId xmlns:p14="http://schemas.microsoft.com/office/powerpoint/2010/main" val="429301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students at the computer we can explain the environment it operates in. It moves from tile</a:t>
            </a:r>
            <a:r>
              <a:rPr lang="en-GB" baseline="0" dirty="0" smtClean="0"/>
              <a:t> to tile in it’s world – the highlighted area shows an overall map view of that world.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a:t>
            </a:fld>
            <a:endParaRPr lang="en-GB"/>
          </a:p>
        </p:txBody>
      </p:sp>
    </p:spTree>
    <p:extLst>
      <p:ext uri="{BB962C8B-B14F-4D97-AF65-F5344CB8AC3E}">
        <p14:creationId xmlns:p14="http://schemas.microsoft.com/office/powerpoint/2010/main" val="400008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the View</a:t>
            </a:r>
            <a:r>
              <a:rPr lang="en-GB" baseline="0" dirty="0" smtClean="0"/>
              <a:t> menu we can zoom in and out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a:p>
        </p:txBody>
      </p:sp>
    </p:spTree>
    <p:extLst>
      <p:ext uri="{BB962C8B-B14F-4D97-AF65-F5344CB8AC3E}">
        <p14:creationId xmlns:p14="http://schemas.microsoft.com/office/powerpoint/2010/main" val="1443607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From the Run menu, we have a</a:t>
            </a:r>
            <a:r>
              <a:rPr lang="en-GB" baseline="0" dirty="0" smtClean="0"/>
              <a:t> Remote Control option. This is rather like a toy and it is useful for children to experiment with this to see how </a:t>
            </a:r>
            <a:r>
              <a:rPr lang="en-GB" baseline="0" dirty="0" err="1" smtClean="0"/>
              <a:t>Robo</a:t>
            </a:r>
            <a:r>
              <a:rPr lang="en-GB" baseline="0" dirty="0" smtClean="0"/>
              <a:t> moves and how their clicks are translated into text based commands.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a:p>
        </p:txBody>
      </p:sp>
    </p:spTree>
    <p:extLst>
      <p:ext uri="{BB962C8B-B14F-4D97-AF65-F5344CB8AC3E}">
        <p14:creationId xmlns:p14="http://schemas.microsoft.com/office/powerpoint/2010/main" val="838992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Remote Control will generate a command for each step. We can tidy these up to, for example, backward (2)</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a:p>
        </p:txBody>
      </p:sp>
    </p:spTree>
    <p:extLst>
      <p:ext uri="{BB962C8B-B14F-4D97-AF65-F5344CB8AC3E}">
        <p14:creationId xmlns:p14="http://schemas.microsoft.com/office/powerpoint/2010/main" val="792652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ensures children can save and open files before embarking</a:t>
            </a:r>
            <a:r>
              <a:rPr lang="en-GB" baseline="0" dirty="0" smtClean="0"/>
              <a:t> on a full program.</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a:p>
        </p:txBody>
      </p:sp>
    </p:spTree>
    <p:extLst>
      <p:ext uri="{BB962C8B-B14F-4D97-AF65-F5344CB8AC3E}">
        <p14:creationId xmlns:p14="http://schemas.microsoft.com/office/powerpoint/2010/main" val="1172409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 to illustrate sequence.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a:p>
        </p:txBody>
      </p:sp>
    </p:spTree>
    <p:extLst>
      <p:ext uri="{BB962C8B-B14F-4D97-AF65-F5344CB8AC3E}">
        <p14:creationId xmlns:p14="http://schemas.microsoft.com/office/powerpoint/2010/main" val="1402146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What can we say about the sequence of commands in the box</a:t>
            </a:r>
            <a:r>
              <a:rPr lang="en-GB" baseline="0" dirty="0" smtClean="0"/>
              <a:t> (click) The two command sequence is repeatedly written 4 times. (click) This is an example where iteration would come in handy.</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a:p>
        </p:txBody>
      </p:sp>
    </p:spTree>
    <p:extLst>
      <p:ext uri="{BB962C8B-B14F-4D97-AF65-F5344CB8AC3E}">
        <p14:creationId xmlns:p14="http://schemas.microsoft.com/office/powerpoint/2010/main" val="141802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Syntax may be a new term – ensure they understand what it means.</a:t>
            </a:r>
          </a:p>
          <a:p>
            <a:r>
              <a:rPr lang="en-GB" baseline="0" dirty="0" smtClean="0"/>
              <a:t>We need to be absolutely clear about the ‘syntax’ for a repeat command (click). Emphasise the command and parameter( click), then the sequence of instructions to repeat within braces (click)</a:t>
            </a:r>
          </a:p>
          <a:p>
            <a:r>
              <a:rPr lang="en-GB" baseline="0" dirty="0" smtClean="0"/>
              <a:t>So this can be written (click) as shown. Notice how the braces are put on separate lines. Insisting on this layout is a key point to emphasise. It makes the code easier to read and debug.</a:t>
            </a:r>
          </a:p>
          <a:p>
            <a:r>
              <a:rPr lang="en-GB" baseline="0" dirty="0" smtClean="0"/>
              <a:t>There are 3 constructs in computer programs – this is an example of which? (click)</a:t>
            </a:r>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a:p>
        </p:txBody>
      </p:sp>
    </p:spTree>
    <p:extLst>
      <p:ext uri="{BB962C8B-B14F-4D97-AF65-F5344CB8AC3E}">
        <p14:creationId xmlns:p14="http://schemas.microsoft.com/office/powerpoint/2010/main" val="305125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Please</a:t>
            </a:r>
            <a:r>
              <a:rPr lang="en-GB" baseline="0" dirty="0" smtClean="0"/>
              <a:t> do </a:t>
            </a:r>
            <a:r>
              <a:rPr lang="en-GB" dirty="0" smtClean="0"/>
              <a:t>stress the ethos at the start: there is no them – only us! If our subject is to develop all practising teachers</a:t>
            </a:r>
            <a:r>
              <a:rPr lang="en-GB" baseline="0" dirty="0" smtClean="0"/>
              <a:t> have valuable contributions to make, regardless of prior experience. The CAS model recognises that good pedagogy is a process of discussion and development, facilitated through our Community of Practice. </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a:t>
            </a:fld>
            <a:endParaRPr lang="en-GB" dirty="0"/>
          </a:p>
        </p:txBody>
      </p:sp>
    </p:spTree>
    <p:extLst>
      <p:ext uri="{BB962C8B-B14F-4D97-AF65-F5344CB8AC3E}">
        <p14:creationId xmlns:p14="http://schemas.microsoft.com/office/powerpoint/2010/main" val="1590261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a:t>
            </a:r>
            <a:r>
              <a:rPr lang="en-GB" baseline="0" dirty="0" smtClean="0"/>
              <a:t> out the map and provide small wooden blocks for pupils to simulate </a:t>
            </a:r>
            <a:r>
              <a:rPr lang="en-GB" baseline="0" dirty="0" err="1" smtClean="0"/>
              <a:t>Robo</a:t>
            </a:r>
            <a:r>
              <a:rPr lang="en-GB" baseline="0" dirty="0" smtClean="0"/>
              <a:t>. (They may want to draw front /back/ left and right sides to remind them). Ask them to write down their solution. </a:t>
            </a:r>
          </a:p>
          <a:p>
            <a:endParaRPr lang="en-GB" baseline="0" dirty="0" smtClean="0"/>
          </a:p>
          <a:p>
            <a:r>
              <a:rPr lang="en-GB" baseline="0" dirty="0" smtClean="0"/>
              <a:t>(click) This is an exercise in decomposition. Work out a way to move one of the objects out of the way first. Jot the commands down.</a:t>
            </a:r>
          </a:p>
          <a:p>
            <a:r>
              <a:rPr lang="en-GB" baseline="0" dirty="0" smtClean="0"/>
              <a:t>Then do a similar thing for the second object, in a different column.</a:t>
            </a:r>
          </a:p>
          <a:p>
            <a:r>
              <a:rPr lang="en-GB" baseline="0" dirty="0" smtClean="0"/>
              <a:t>As they work through the actions they should become aware of a repeating sequence.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a:p>
        </p:txBody>
      </p:sp>
    </p:spTree>
    <p:extLst>
      <p:ext uri="{BB962C8B-B14F-4D97-AF65-F5344CB8AC3E}">
        <p14:creationId xmlns:p14="http://schemas.microsoft.com/office/powerpoint/2010/main" val="4259639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various ‘worlds’ included with the default installation of </a:t>
            </a:r>
            <a:r>
              <a:rPr lang="en-GB" dirty="0" err="1" smtClean="0"/>
              <a:t>RoboMind</a:t>
            </a:r>
            <a:r>
              <a:rPr lang="en-GB" dirty="0" smtClean="0"/>
              <a:t>. You can change </a:t>
            </a:r>
            <a:r>
              <a:rPr lang="en-GB" dirty="0" err="1" smtClean="0"/>
              <a:t>Robo’s</a:t>
            </a:r>
            <a:r>
              <a:rPr lang="en-GB" dirty="0" smtClean="0"/>
              <a:t> world by loading a different map file.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a:p>
        </p:txBody>
      </p:sp>
    </p:spTree>
    <p:extLst>
      <p:ext uri="{BB962C8B-B14F-4D97-AF65-F5344CB8AC3E}">
        <p14:creationId xmlns:p14="http://schemas.microsoft.com/office/powerpoint/2010/main" val="2111197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correct map and a solution already</a:t>
            </a:r>
            <a:r>
              <a:rPr lang="en-GB" baseline="0" dirty="0" smtClean="0"/>
              <a:t> sketched out</a:t>
            </a:r>
            <a:r>
              <a:rPr lang="en-GB" dirty="0" smtClean="0"/>
              <a:t> we can try the practical challenge. </a:t>
            </a:r>
          </a:p>
          <a:p>
            <a:endParaRPr lang="en-GB" dirty="0" smtClean="0"/>
          </a:p>
          <a:p>
            <a:r>
              <a:rPr lang="en-GB" dirty="0" smtClean="0"/>
              <a:t>The</a:t>
            </a:r>
            <a:r>
              <a:rPr lang="en-GB" baseline="0" dirty="0" smtClean="0"/>
              <a:t> purpose is to establish that children can recognise and lay out a loop correctly. It is often good to be explicit about the purpose of the exercise. (click) Finding repeating patterns is an example of generalisation or pattern recognition.</a:t>
            </a:r>
          </a:p>
          <a:p>
            <a:r>
              <a:rPr lang="en-GB" baseline="0" dirty="0" smtClean="0"/>
              <a:t>(click) The extension is challenging but if they focus on trying to spot repeating patterns they may manage it!</a:t>
            </a:r>
          </a:p>
          <a:p>
            <a:endParaRPr lang="en-GB" baseline="0" dirty="0" smtClean="0"/>
          </a:p>
          <a:p>
            <a:r>
              <a:rPr lang="en-GB" baseline="0" dirty="0" smtClean="0"/>
              <a:t>A solution is included.</a:t>
            </a:r>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a:p>
        </p:txBody>
      </p:sp>
    </p:spTree>
    <p:extLst>
      <p:ext uri="{BB962C8B-B14F-4D97-AF65-F5344CB8AC3E}">
        <p14:creationId xmlns:p14="http://schemas.microsoft.com/office/powerpoint/2010/main" val="2882061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Again, 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teaching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Try to draw out recognition of the challenge the syntax barrier poses.</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Restricted</a:t>
            </a:r>
            <a:r>
              <a:rPr lang="en-GB" baseline="0" dirty="0" smtClean="0"/>
              <a:t> environments, such as simple html </a:t>
            </a:r>
            <a:r>
              <a:rPr lang="en-GB" baseline="0" dirty="0" err="1" smtClean="0"/>
              <a:t>markup</a:t>
            </a:r>
            <a:r>
              <a:rPr lang="en-GB" baseline="0" dirty="0" smtClean="0"/>
              <a:t>, and </a:t>
            </a:r>
            <a:r>
              <a:rPr lang="en-GB" baseline="0" dirty="0" err="1" smtClean="0"/>
              <a:t>RoboMind</a:t>
            </a:r>
            <a:r>
              <a:rPr lang="en-GB" baseline="0" dirty="0" smtClean="0"/>
              <a:t> which has no variables, help focus on specifics and lower cognitive load.</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2330319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 are only three constructs for</a:t>
            </a:r>
            <a:r>
              <a:rPr lang="en-GB" baseline="0" dirty="0" smtClean="0"/>
              <a:t> building programs. In the surface that seems simple. But the real power of programs comes once constructs are combined together or nested within each other.</a:t>
            </a:r>
          </a:p>
          <a:p>
            <a:endParaRPr lang="en-GB" baseline="0" dirty="0" smtClean="0"/>
          </a:p>
          <a:p>
            <a:r>
              <a:rPr lang="en-GB" baseline="0" dirty="0" smtClean="0"/>
              <a:t>Once we start combining constructs many children will struggle to appreciate what is happening, and even those who do, may struggle to articulate it. (click)</a:t>
            </a:r>
          </a:p>
          <a:p>
            <a:endParaRPr lang="en-GB" baseline="0" dirty="0" smtClean="0"/>
          </a:p>
          <a:p>
            <a:r>
              <a:rPr lang="en-GB" baseline="0" dirty="0" smtClean="0"/>
              <a:t>Don’t try to get children to run, before they can walk. Good programming requires a very solid grasp of these basic constructs. Children need endless exposure to the simple, ‘one level’ constructs before they are firmly embedded. Don’t move on to more complex challenges unless you are confident this is the case. Even if children create code that works, asking them to explain it will reveal the true thought processes involved. </a:t>
            </a:r>
          </a:p>
          <a:p>
            <a:endParaRPr lang="en-GB" baseline="0" dirty="0" smtClean="0"/>
          </a:p>
          <a:p>
            <a:r>
              <a:rPr lang="en-GB" baseline="0" dirty="0" smtClean="0"/>
              <a:t>Reading code snippets, saying it aloud is a good precursor to writing code. Explaining why code doesn’t work is a good measure of the ability to articulate their logical processes. Asking children to read code examples and predict what will happen gives teachers an immediate measure of understanding.</a:t>
            </a:r>
          </a:p>
          <a:p>
            <a:endParaRPr lang="en-GB" baseline="0" dirty="0" smtClean="0"/>
          </a:p>
          <a:p>
            <a:r>
              <a:rPr lang="en-GB" baseline="0" dirty="0" smtClean="0"/>
              <a:t>Much scaffolding is required when introducing compound constructs, and establishing careful ways to lay code out helps enormously.</a:t>
            </a:r>
          </a:p>
          <a:p>
            <a:r>
              <a:rPr lang="en-GB" baseline="0" dirty="0" smtClean="0"/>
              <a:t>We’ll model this by considering how to get </a:t>
            </a:r>
            <a:r>
              <a:rPr lang="en-GB" baseline="0" dirty="0" err="1" smtClean="0"/>
              <a:t>Robo</a:t>
            </a:r>
            <a:r>
              <a:rPr lang="en-GB" baseline="0" dirty="0" smtClean="0"/>
              <a:t> to walk, introducing flowcharts as a way to visualise program flow.</a:t>
            </a:r>
          </a:p>
          <a:p>
            <a:endParaRPr lang="en-GB" dirty="0"/>
          </a:p>
        </p:txBody>
      </p:sp>
      <p:sp>
        <p:nvSpPr>
          <p:cNvPr id="4" name="Slide Number Placeholder 3"/>
          <p:cNvSpPr>
            <a:spLocks noGrp="1"/>
          </p:cNvSpPr>
          <p:nvPr>
            <p:ph type="sldNum" sz="quarter" idx="10"/>
          </p:nvPr>
        </p:nvSpPr>
        <p:spPr/>
        <p:txBody>
          <a:bodyPr/>
          <a:lstStyle/>
          <a:p>
            <a:fld id="{1598ED06-8BD9-418B-A292-DE9C9F686DF9}" type="slidenum">
              <a:rPr lang="en-GB" smtClean="0"/>
              <a:t>26</a:t>
            </a:fld>
            <a:endParaRPr lang="en-GB"/>
          </a:p>
        </p:txBody>
      </p:sp>
    </p:spTree>
    <p:extLst>
      <p:ext uri="{BB962C8B-B14F-4D97-AF65-F5344CB8AC3E}">
        <p14:creationId xmlns:p14="http://schemas.microsoft.com/office/powerpoint/2010/main" val="3523206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teach </a:t>
            </a:r>
            <a:r>
              <a:rPr lang="en-GB" dirty="0" err="1" smtClean="0"/>
              <a:t>Robo</a:t>
            </a:r>
            <a:r>
              <a:rPr lang="en-GB" dirty="0" smtClean="0"/>
              <a:t> how to walk,</a:t>
            </a:r>
            <a:r>
              <a:rPr lang="en-GB" baseline="0" dirty="0" smtClean="0"/>
              <a:t> paying particular attention to the structure of the code we build</a:t>
            </a:r>
            <a:r>
              <a:rPr lang="en-GB" dirty="0" smtClean="0"/>
              <a:t>.</a:t>
            </a:r>
          </a:p>
          <a:p>
            <a:r>
              <a:rPr lang="en-GB" dirty="0" smtClean="0"/>
              <a:t>As well as moving</a:t>
            </a:r>
            <a:r>
              <a:rPr lang="en-GB" baseline="0" dirty="0" smtClean="0"/>
              <a:t> and picking up/putting down, </a:t>
            </a:r>
            <a:r>
              <a:rPr lang="en-GB" baseline="0" dirty="0" err="1" smtClean="0"/>
              <a:t>Robo</a:t>
            </a:r>
            <a:r>
              <a:rPr lang="en-GB" baseline="0" dirty="0" smtClean="0"/>
              <a:t> can paint lines and also has some simple facilities to sense it’s surroundings – in other words to see. We’ll use both in the coming activities, but we’ll start by considering how it ‘sees’.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2767951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Robo</a:t>
            </a:r>
            <a:r>
              <a:rPr lang="en-GB" baseline="0" dirty="0" smtClean="0"/>
              <a:t> can see if the front, right or left is clear, white, black or contains an obstacle.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Notice we can list (and insert) all the commands </a:t>
            </a:r>
            <a:r>
              <a:rPr lang="en-GB" baseline="0" dirty="0" err="1" smtClean="0"/>
              <a:t>Robo</a:t>
            </a:r>
            <a:r>
              <a:rPr lang="en-GB" baseline="0" dirty="0" smtClean="0"/>
              <a:t> uses from the Insert menu. Encouraging the use of insert helps pupils avoid many of the syntax errors they would otherwise encounter.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By then editing and indenting, it helps them focus on structure, rather than syntax.</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Teaching </a:t>
            </a:r>
            <a:r>
              <a:rPr lang="en-GB" baseline="0" dirty="0" err="1" smtClean="0"/>
              <a:t>Robo</a:t>
            </a:r>
            <a:r>
              <a:rPr lang="en-GB" baseline="0" dirty="0" smtClean="0"/>
              <a:t> to walk provides a simple context for introducing selection constructs. (click) Selection allows a program to do different things depending on the condition. Notice the Conditions </a:t>
            </a:r>
            <a:r>
              <a:rPr lang="en-GB" baseline="0" dirty="0" err="1" smtClean="0"/>
              <a:t>sublist</a:t>
            </a:r>
            <a:r>
              <a:rPr lang="en-GB" baseline="0" dirty="0" smtClean="0"/>
              <a:t>, also part of the Insert menu (click)</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3775687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4 choices, for framing questions on which a decision can be made. We’ll start by considering how </a:t>
            </a:r>
            <a:r>
              <a:rPr lang="en-GB" baseline="0" dirty="0" err="1" smtClean="0"/>
              <a:t>Robo</a:t>
            </a:r>
            <a:r>
              <a:rPr lang="en-GB" baseline="0" dirty="0" smtClean="0"/>
              <a:t> might try to avoid an obstacle, using an IF – ELSE construct.</a:t>
            </a:r>
          </a:p>
          <a:p>
            <a:endParaRPr lang="en-GB" baseline="0" dirty="0" smtClean="0"/>
          </a:p>
          <a:p>
            <a:r>
              <a:rPr lang="en-GB" baseline="0" dirty="0" smtClean="0"/>
              <a:t>Can anyone suggest a way of combining a ‘see’ command, with the selection construct?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a:p>
        </p:txBody>
      </p:sp>
    </p:spTree>
    <p:extLst>
      <p:ext uri="{BB962C8B-B14F-4D97-AF65-F5344CB8AC3E}">
        <p14:creationId xmlns:p14="http://schemas.microsoft.com/office/powerpoint/2010/main" val="3594480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When we insert the IF statement, there</a:t>
            </a:r>
            <a:r>
              <a:rPr lang="en-US" altLang="en-US" baseline="0" dirty="0" smtClean="0"/>
              <a:t> are a lot of brackets and braces which can cause confusion. Take some time explaining how to arrange this statement over more separate lines, to make it easier to comprehend. </a:t>
            </a:r>
          </a:p>
          <a:p>
            <a:pPr eaLnBrk="1" hangingPunct="1">
              <a:spcBef>
                <a:spcPct val="0"/>
              </a:spcBef>
            </a:pPr>
            <a:endParaRPr lang="en-US" altLang="en-US" baseline="0" dirty="0" smtClean="0"/>
          </a:p>
          <a:p>
            <a:pPr eaLnBrk="1" hangingPunct="1">
              <a:spcBef>
                <a:spcPct val="0"/>
              </a:spcBef>
            </a:pPr>
            <a:r>
              <a:rPr lang="en-US" altLang="en-US" baseline="0" dirty="0" smtClean="0"/>
              <a:t>The IF statement goes on the first line (click), and the condition (question) goes inside the brackets.</a:t>
            </a:r>
          </a:p>
          <a:p>
            <a:pPr eaLnBrk="1" hangingPunct="1">
              <a:spcBef>
                <a:spcPct val="0"/>
              </a:spcBef>
            </a:pPr>
            <a:r>
              <a:rPr lang="en-US" altLang="en-US" baseline="0" dirty="0" smtClean="0"/>
              <a:t>The braces (click) are arranged on separate lines.</a:t>
            </a:r>
          </a:p>
          <a:p>
            <a:pPr eaLnBrk="1" hangingPunct="1">
              <a:spcBef>
                <a:spcPct val="0"/>
              </a:spcBef>
            </a:pPr>
            <a:r>
              <a:rPr lang="en-US" altLang="en-US" baseline="0" dirty="0" smtClean="0"/>
              <a:t>This makes clear that the actions associated with each condition can be inserted between the pairs of braces. (click)</a:t>
            </a:r>
          </a:p>
          <a:p>
            <a:pPr eaLnBrk="1" hangingPunct="1">
              <a:spcBef>
                <a:spcPct val="0"/>
              </a:spcBef>
            </a:pPr>
            <a:r>
              <a:rPr lang="en-US" altLang="en-US" baseline="0" dirty="0" smtClean="0"/>
              <a:t>Insisting on this sort of detail in layout is the key to clear comprehension of code.</a:t>
            </a:r>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6DDEC5-DEBE-482A-91E3-62FF8C7DA1CD}" type="slidenum">
              <a:rPr lang="en-US" altLang="en-US"/>
              <a:pPr eaLnBrk="1" hangingPunct="1"/>
              <a:t>30</a:t>
            </a:fld>
            <a:endParaRPr lang="en-US" altLang="en-US"/>
          </a:p>
        </p:txBody>
      </p:sp>
    </p:spTree>
    <p:extLst>
      <p:ext uri="{BB962C8B-B14F-4D97-AF65-F5344CB8AC3E}">
        <p14:creationId xmlns:p14="http://schemas.microsoft.com/office/powerpoint/2010/main" val="4017521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Before</a:t>
            </a:r>
            <a:r>
              <a:rPr lang="en-US" altLang="en-US" baseline="0" dirty="0" smtClean="0"/>
              <a:t> anyone creates the code, ask them to predict what will happen.</a:t>
            </a:r>
          </a:p>
          <a:p>
            <a:pPr eaLnBrk="1" hangingPunct="1">
              <a:spcBef>
                <a:spcPct val="0"/>
              </a:spcBef>
            </a:pPr>
            <a:r>
              <a:rPr lang="en-US" altLang="en-US" baseline="0" dirty="0" smtClean="0"/>
              <a:t>Building a mental model of what to expect is an essential part of understanding code.</a:t>
            </a:r>
          </a:p>
          <a:p>
            <a:pPr eaLnBrk="1" hangingPunct="1">
              <a:spcBef>
                <a:spcPct val="0"/>
              </a:spcBef>
            </a:pPr>
            <a:r>
              <a:rPr lang="en-US" altLang="en-US" baseline="0" dirty="0" smtClean="0"/>
              <a:t>Reading comes before writing.</a:t>
            </a:r>
          </a:p>
          <a:p>
            <a:pPr eaLnBrk="1" hangingPunct="1">
              <a:spcBef>
                <a:spcPct val="0"/>
              </a:spcBef>
            </a:pPr>
            <a:r>
              <a:rPr lang="en-US" altLang="en-US" baseline="0" dirty="0" smtClean="0"/>
              <a:t>When the code is run, real learning starts to happen if the observed behavior contradicts the expectation. </a:t>
            </a:r>
          </a:p>
          <a:p>
            <a:pPr eaLnBrk="1" hangingPunct="1">
              <a:spcBef>
                <a:spcPct val="0"/>
              </a:spcBef>
            </a:pPr>
            <a:r>
              <a:rPr lang="en-US" altLang="en-US" baseline="0" dirty="0" smtClean="0"/>
              <a:t>At that point, the student has to reach into their mental toolkit and reason about what they are observing. </a:t>
            </a:r>
          </a:p>
          <a:p>
            <a:pPr eaLnBrk="1" hangingPunct="1">
              <a:spcBef>
                <a:spcPct val="0"/>
              </a:spcBef>
            </a:pPr>
            <a:r>
              <a:rPr lang="en-US" altLang="en-US" baseline="0" dirty="0" smtClean="0"/>
              <a:t>Take time to explain this rationale – you are equipping children to learn how to learn (click)</a:t>
            </a:r>
          </a:p>
          <a:p>
            <a:pPr eaLnBrk="1" hangingPunct="1">
              <a:spcBef>
                <a:spcPct val="0"/>
              </a:spcBef>
            </a:pPr>
            <a:endParaRPr lang="en-US" altLang="en-US" baseline="0" dirty="0" smtClean="0"/>
          </a:p>
          <a:p>
            <a:pPr eaLnBrk="1" hangingPunct="1">
              <a:spcBef>
                <a:spcPct val="0"/>
              </a:spcBef>
            </a:pPr>
            <a:r>
              <a:rPr lang="en-US" altLang="en-US" baseline="0" dirty="0" smtClean="0"/>
              <a:t>The code will move </a:t>
            </a:r>
            <a:r>
              <a:rPr lang="en-US" altLang="en-US" baseline="0" dirty="0" err="1" smtClean="0"/>
              <a:t>Robo</a:t>
            </a:r>
            <a:r>
              <a:rPr lang="en-US" altLang="en-US" baseline="0" dirty="0" smtClean="0"/>
              <a:t> 1 step forward if the way ahead is clear, otherwise turn right. It does not repeat. (click)</a:t>
            </a:r>
          </a:p>
          <a:p>
            <a:pPr eaLnBrk="1" hangingPunct="1">
              <a:spcBef>
                <a:spcPct val="0"/>
              </a:spcBef>
            </a:pPr>
            <a:endParaRPr lang="en-US" altLang="en-US" baseline="0" dirty="0" smtClean="0"/>
          </a:p>
          <a:p>
            <a:pPr eaLnBrk="1" hangingPunct="1">
              <a:spcBef>
                <a:spcPct val="0"/>
              </a:spcBef>
            </a:pPr>
            <a:r>
              <a:rPr lang="en-US" altLang="en-US" baseline="0" dirty="0" smtClean="0"/>
              <a:t>Combining constructs is challenging for children, but building a more complex structure in this way makes it easier to comprehend. We now need to repeat the whole ‘one step’ process by putting it inside a loop construct. (click) Which one?</a:t>
            </a:r>
            <a:endParaRPr lang="en-US" altLang="en-US" dirty="0" smtClean="0"/>
          </a:p>
          <a:p>
            <a:pPr eaLnBrk="1" hangingPunct="1">
              <a:spcBef>
                <a:spcPct val="0"/>
              </a:spcBef>
            </a:pPr>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6DDEC5-DEBE-482A-91E3-62FF8C7DA1CD}" type="slidenum">
              <a:rPr lang="en-US" altLang="en-US"/>
              <a:pPr eaLnBrk="1" hangingPunct="1"/>
              <a:t>31</a:t>
            </a:fld>
            <a:endParaRPr lang="en-US" altLang="en-US"/>
          </a:p>
        </p:txBody>
      </p:sp>
    </p:spTree>
    <p:extLst>
      <p:ext uri="{BB962C8B-B14F-4D97-AF65-F5344CB8AC3E}">
        <p14:creationId xmlns:p14="http://schemas.microsoft.com/office/powerpoint/2010/main" val="2002141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a:t>
            </a:fld>
            <a:endParaRPr lang="en-GB" dirty="0"/>
          </a:p>
        </p:txBody>
      </p:sp>
    </p:spTree>
    <p:extLst>
      <p:ext uri="{BB962C8B-B14F-4D97-AF65-F5344CB8AC3E}">
        <p14:creationId xmlns:p14="http://schemas.microsoft.com/office/powerpoint/2010/main" val="1471647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students struggle</a:t>
            </a:r>
            <a:r>
              <a:rPr lang="en-GB" baseline="0" dirty="0" smtClean="0"/>
              <a:t> to grasp what is going on, another useful technique might be to develop a flow chart alongside reading the code, line by line from the screen.</a:t>
            </a:r>
          </a:p>
          <a:p>
            <a:r>
              <a:rPr lang="en-GB" baseline="0" dirty="0" smtClean="0"/>
              <a:t>A series of clicks takes you through the animation. Pause on click three, to emphasise that the step forward repeats many times until the way forward is no longer clear..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32</a:t>
            </a:fld>
            <a:endParaRPr lang="en-GB"/>
          </a:p>
        </p:txBody>
      </p:sp>
    </p:spTree>
    <p:extLst>
      <p:ext uri="{BB962C8B-B14F-4D97-AF65-F5344CB8AC3E}">
        <p14:creationId xmlns:p14="http://schemas.microsoft.com/office/powerpoint/2010/main" val="3416863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Decomposition applies at many levels.</a:t>
            </a:r>
          </a:p>
          <a:p>
            <a:r>
              <a:rPr lang="en-GB" dirty="0" smtClean="0"/>
              <a:t>Insist on children decomposing selection</a:t>
            </a:r>
            <a:r>
              <a:rPr lang="en-GB" baseline="0" dirty="0" smtClean="0"/>
              <a:t> and iteration structures into separate parts. (click)</a:t>
            </a:r>
          </a:p>
          <a:p>
            <a:r>
              <a:rPr lang="en-GB" baseline="0" dirty="0" smtClean="0"/>
              <a:t>Then further decomposing to lay the brackets out on separate lines. (click)</a:t>
            </a:r>
          </a:p>
          <a:p>
            <a:r>
              <a:rPr lang="en-GB" baseline="0" dirty="0" smtClean="0"/>
              <a:t>Finally, use indentation to make the layout as clear as possible. This is particularly important when developing constructs that are nested within each other.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33</a:t>
            </a:fld>
            <a:endParaRPr lang="en-GB"/>
          </a:p>
        </p:txBody>
      </p:sp>
    </p:spTree>
    <p:extLst>
      <p:ext uri="{BB962C8B-B14F-4D97-AF65-F5344CB8AC3E}">
        <p14:creationId xmlns:p14="http://schemas.microsoft.com/office/powerpoint/2010/main" val="3547361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Armed with the knowledge built so far, lets code </a:t>
            </a:r>
            <a:r>
              <a:rPr lang="en-GB" dirty="0" err="1" smtClean="0"/>
              <a:t>Robo</a:t>
            </a:r>
            <a:r>
              <a:rPr lang="en-GB" dirty="0" smtClean="0"/>
              <a:t> to go walkabout and</a:t>
            </a:r>
            <a:r>
              <a:rPr lang="en-GB" baseline="0" dirty="0" smtClean="0"/>
              <a:t> paint a trail as it goes. Once implemented, another problem should become obvious …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a:p>
        </p:txBody>
      </p:sp>
    </p:spTree>
    <p:extLst>
      <p:ext uri="{BB962C8B-B14F-4D97-AF65-F5344CB8AC3E}">
        <p14:creationId xmlns:p14="http://schemas.microsoft.com/office/powerpoint/2010/main" val="444991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Clearly </a:t>
            </a:r>
            <a:r>
              <a:rPr lang="en-GB" dirty="0" err="1" smtClean="0"/>
              <a:t>Robo</a:t>
            </a:r>
            <a:r>
              <a:rPr lang="en-GB" baseline="0" dirty="0" smtClean="0"/>
              <a:t> will continue forever.</a:t>
            </a:r>
          </a:p>
          <a:p>
            <a:endParaRPr lang="en-GB" baseline="0" dirty="0" smtClean="0"/>
          </a:p>
          <a:p>
            <a:r>
              <a:rPr lang="en-GB" baseline="0" dirty="0" smtClean="0"/>
              <a:t>(click) Encourage students to study the flowchart </a:t>
            </a:r>
          </a:p>
          <a:p>
            <a:r>
              <a:rPr lang="en-GB" baseline="0" dirty="0" smtClean="0"/>
              <a:t>(click) There is no obvious end, or termination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a:p>
        </p:txBody>
      </p:sp>
    </p:spTree>
    <p:extLst>
      <p:ext uri="{BB962C8B-B14F-4D97-AF65-F5344CB8AC3E}">
        <p14:creationId xmlns:p14="http://schemas.microsoft.com/office/powerpoint/2010/main" val="16655889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Set an extra challenge to stop </a:t>
            </a:r>
            <a:r>
              <a:rPr lang="en-GB" baseline="0" dirty="0" err="1" smtClean="0"/>
              <a:t>Robo</a:t>
            </a:r>
            <a:r>
              <a:rPr lang="en-GB" baseline="0" dirty="0" smtClean="0"/>
              <a:t> in the top right corner</a:t>
            </a:r>
          </a:p>
          <a:p>
            <a:r>
              <a:rPr lang="en-GB" baseline="0" dirty="0" smtClean="0"/>
              <a:t>Ask what and where we might insert further commands into the flowchart. If the students are struggling (click) give a hint to indicate the position.</a:t>
            </a:r>
          </a:p>
          <a:p>
            <a:r>
              <a:rPr lang="en-GB" baseline="0" dirty="0" smtClean="0"/>
              <a:t>If they are still struggling, further hints and solution on the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a:p>
        </p:txBody>
      </p:sp>
    </p:spTree>
    <p:extLst>
      <p:ext uri="{BB962C8B-B14F-4D97-AF65-F5344CB8AC3E}">
        <p14:creationId xmlns:p14="http://schemas.microsoft.com/office/powerpoint/2010/main" val="1829707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condition</a:t>
            </a:r>
            <a:r>
              <a:rPr lang="en-GB" baseline="0" dirty="0" smtClean="0"/>
              <a:t> could we set in the new decision box? </a:t>
            </a:r>
          </a:p>
          <a:p>
            <a:r>
              <a:rPr lang="en-GB" baseline="0" dirty="0" smtClean="0"/>
              <a:t>(click) adds the condition and end</a:t>
            </a:r>
          </a:p>
          <a:p>
            <a:r>
              <a:rPr lang="en-GB" baseline="0" dirty="0" smtClean="0"/>
              <a:t>(click) adds the iteration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3522318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good test of understanding might</a:t>
            </a:r>
            <a:r>
              <a:rPr lang="en-GB" baseline="0" dirty="0" smtClean="0"/>
              <a:t> be to do class activities from the front asking what the impact would be of moving the conditional. Often the answers will reveal how little understanding children gain ‘first time round’.</a:t>
            </a:r>
          </a:p>
          <a:p>
            <a:endParaRPr lang="en-GB" baseline="0" dirty="0" smtClean="0"/>
          </a:p>
          <a:p>
            <a:r>
              <a:rPr lang="en-GB" baseline="0" dirty="0" smtClean="0"/>
              <a:t>Answer on next slide.</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8811669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this case, we would want </a:t>
            </a:r>
            <a:r>
              <a:rPr lang="en-GB" baseline="0" dirty="0" err="1" smtClean="0"/>
              <a:t>Robo</a:t>
            </a:r>
            <a:r>
              <a:rPr lang="en-GB" baseline="0" dirty="0" smtClean="0"/>
              <a:t> to stop as soon as it senses white, so a check at the start of each iteration would make sense.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reveals the position.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adds the termination.</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3560626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Even</a:t>
            </a:r>
            <a:r>
              <a:rPr lang="en-GB" baseline="0" dirty="0" smtClean="0"/>
              <a:t> with a grasp of the logic behind the program flow, the challenge still remains to translate that logic into code. </a:t>
            </a:r>
          </a:p>
          <a:p>
            <a:r>
              <a:rPr lang="en-GB" baseline="0" dirty="0" smtClean="0"/>
              <a:t>Having correctly placed the selection construct, the condition must be determined. Again, ask the class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13540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again we can build up the code gradually. (click) shows</a:t>
            </a:r>
            <a:r>
              <a:rPr lang="en-GB" baseline="0" dirty="0" smtClean="0"/>
              <a:t> correct placement.</a:t>
            </a:r>
          </a:p>
          <a:p>
            <a:r>
              <a:rPr lang="en-GB" baseline="0" dirty="0" smtClean="0"/>
              <a:t>(click) asks what remains to be done.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2848541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pPr>
              <a:lnSpc>
                <a:spcPct val="100000"/>
              </a:lnSpc>
            </a:pPr>
            <a:r>
              <a:rPr lang="en-US" sz="1200" dirty="0" smtClean="0">
                <a:solidFill>
                  <a:schemeClr val="bg1">
                    <a:lumMod val="50000"/>
                  </a:schemeClr>
                </a:solidFill>
                <a:latin typeface="+mn-lt"/>
              </a:rPr>
              <a:t>Apply the key concepts required to write programs</a:t>
            </a:r>
          </a:p>
          <a:p>
            <a:pPr>
              <a:lnSpc>
                <a:spcPct val="100000"/>
              </a:lnSpc>
            </a:pPr>
            <a:r>
              <a:rPr lang="en-US" sz="1200" dirty="0" err="1" smtClean="0">
                <a:solidFill>
                  <a:schemeClr val="bg1">
                    <a:lumMod val="50000"/>
                  </a:schemeClr>
                </a:solidFill>
                <a:latin typeface="+mn-lt"/>
              </a:rPr>
              <a:t>Recognise</a:t>
            </a:r>
            <a:r>
              <a:rPr lang="en-US" sz="1200" dirty="0" smtClean="0">
                <a:solidFill>
                  <a:schemeClr val="bg1">
                    <a:lumMod val="50000"/>
                  </a:schemeClr>
                </a:solidFill>
                <a:latin typeface="+mn-lt"/>
              </a:rPr>
              <a:t> the three key constructs in every program</a:t>
            </a:r>
          </a:p>
          <a:p>
            <a:pPr>
              <a:lnSpc>
                <a:spcPct val="100000"/>
              </a:lnSpc>
            </a:pPr>
            <a:r>
              <a:rPr lang="en-US" sz="1200" dirty="0" smtClean="0">
                <a:solidFill>
                  <a:schemeClr val="bg1">
                    <a:lumMod val="50000"/>
                  </a:schemeClr>
                </a:solidFill>
                <a:latin typeface="+mn-lt"/>
              </a:rPr>
              <a:t>Become familiar with flowcharts articulating the constructs</a:t>
            </a:r>
          </a:p>
          <a:p>
            <a:pPr>
              <a:lnSpc>
                <a:spcPct val="100000"/>
              </a:lnSpc>
              <a:spcBef>
                <a:spcPts val="0"/>
              </a:spcBef>
              <a:defRPr/>
            </a:pPr>
            <a:r>
              <a:rPr lang="en-GB" sz="1200" dirty="0" smtClean="0">
                <a:solidFill>
                  <a:schemeClr val="bg1">
                    <a:lumMod val="50000"/>
                  </a:schemeClr>
                </a:solidFill>
                <a:latin typeface="+mn-lt"/>
              </a:rPr>
              <a:t>Have considered some challenges posed by text based coding</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a:t>
            </a:fld>
            <a:endParaRPr lang="en-GB" dirty="0"/>
          </a:p>
        </p:txBody>
      </p:sp>
    </p:spTree>
    <p:extLst>
      <p:ext uri="{BB962C8B-B14F-4D97-AF65-F5344CB8AC3E}">
        <p14:creationId xmlns:p14="http://schemas.microsoft.com/office/powerpoint/2010/main" val="2564538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(click)</a:t>
            </a:r>
            <a:r>
              <a:rPr lang="en-GB" baseline="0" dirty="0" smtClean="0"/>
              <a:t> gives answer and further (click) inserts in correct place.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a:p>
        </p:txBody>
      </p:sp>
    </p:spTree>
    <p:extLst>
      <p:ext uri="{BB962C8B-B14F-4D97-AF65-F5344CB8AC3E}">
        <p14:creationId xmlns:p14="http://schemas.microsoft.com/office/powerpoint/2010/main" val="782419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 this case, we would want </a:t>
            </a:r>
            <a:r>
              <a:rPr lang="en-GB" baseline="0" dirty="0" err="1" smtClean="0"/>
              <a:t>Robo</a:t>
            </a:r>
            <a:r>
              <a:rPr lang="en-GB" baseline="0" dirty="0" smtClean="0"/>
              <a:t> to stop as soon as it senses white, so a check at the start of each iteration would make sense.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reveals the position.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 adds the termination.</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a:p>
        </p:txBody>
      </p:sp>
    </p:spTree>
    <p:extLst>
      <p:ext uri="{BB962C8B-B14F-4D97-AF65-F5344CB8AC3E}">
        <p14:creationId xmlns:p14="http://schemas.microsoft.com/office/powerpoint/2010/main" val="2565399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 repeating theme of this presentation is that it takes time, often a long time for children to recognise and apply basic constructs in their programs. But some ‘get it’ quickly. Having other ‘low maintenance’ challenges and tasks on hand for these students is an essential part of differentiation.</a:t>
            </a:r>
          </a:p>
          <a:p>
            <a:endParaRPr lang="en-GB" baseline="0" dirty="0" smtClean="0"/>
          </a:p>
          <a:p>
            <a:r>
              <a:rPr lang="en-GB" baseline="0" dirty="0" smtClean="0"/>
              <a:t>Investigating how </a:t>
            </a:r>
            <a:r>
              <a:rPr lang="en-GB" baseline="0" dirty="0" err="1" smtClean="0"/>
              <a:t>Robo’s</a:t>
            </a:r>
            <a:r>
              <a:rPr lang="en-GB" baseline="0" dirty="0" smtClean="0"/>
              <a:t> maps are constructed is itself a good exercise in computational thinking.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1720947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taken the map file for granted. Load a map file and it displays a new world. But how does</a:t>
            </a:r>
            <a:r>
              <a:rPr lang="en-GB" baseline="0" dirty="0" smtClean="0"/>
              <a:t> it do it?</a:t>
            </a:r>
          </a:p>
          <a:p>
            <a:endParaRPr lang="en-GB" baseline="0" dirty="0" smtClean="0"/>
          </a:p>
          <a:p>
            <a:r>
              <a:rPr lang="en-GB" baseline="0" dirty="0" smtClean="0"/>
              <a:t>We can get ‘under the hood’ of the file by opening it in Notepad. (click)</a:t>
            </a:r>
          </a:p>
          <a:p>
            <a:r>
              <a:rPr lang="en-GB" baseline="0" dirty="0" smtClean="0"/>
              <a:t>Here is a description of the world in another language. Let able students study it without any prompts.</a:t>
            </a:r>
          </a:p>
          <a:p>
            <a:endParaRPr lang="en-GB" baseline="0" dirty="0" smtClean="0"/>
          </a:p>
          <a:p>
            <a:r>
              <a:rPr lang="en-GB" baseline="0" dirty="0" smtClean="0"/>
              <a:t>Some elements are intuitive, but it will take systematic investigation to identify all the elements involved.</a:t>
            </a:r>
          </a:p>
          <a:p>
            <a:endParaRPr lang="en-GB" baseline="0" dirty="0" smtClean="0"/>
          </a:p>
          <a:p>
            <a:r>
              <a:rPr lang="en-GB" baseline="0" dirty="0" smtClean="0"/>
              <a:t>In particular, the syntax involving for adding paint strokes (click) requires them to understand how the x and y co-ordinates are specified. </a:t>
            </a:r>
          </a:p>
          <a:p>
            <a:r>
              <a:rPr lang="en-GB" baseline="0" dirty="0" smtClean="0"/>
              <a:t>These are numbered from zero from the top left (click)</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4183182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map shown is included in the </a:t>
            </a:r>
            <a:r>
              <a:rPr lang="en-GB" baseline="0" dirty="0" err="1" smtClean="0"/>
              <a:t>RoboMind</a:t>
            </a:r>
            <a:r>
              <a:rPr lang="en-GB" baseline="0" dirty="0" smtClean="0"/>
              <a:t> installation: FindSpot1. (click) There is a second similar map which we shall use in the next exercise: FindSpot2 </a:t>
            </a:r>
          </a:p>
          <a:p>
            <a:r>
              <a:rPr lang="en-GB" baseline="0" dirty="0" smtClean="0"/>
              <a:t>As a challenge, students could study the maps and create two new variations (findSpot3 and 4) as shown.</a:t>
            </a:r>
          </a:p>
          <a:p>
            <a:r>
              <a:rPr lang="en-GB" baseline="0" dirty="0" smtClean="0"/>
              <a:t>Both are included in the resources as they will be used in the next exercise. Note the greater depth in the wall containing the spot.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a:p>
        </p:txBody>
      </p:sp>
    </p:spTree>
    <p:extLst>
      <p:ext uri="{BB962C8B-B14F-4D97-AF65-F5344CB8AC3E}">
        <p14:creationId xmlns:p14="http://schemas.microsoft.com/office/powerpoint/2010/main" val="3492795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 a group, you can challenge the students to flowchart</a:t>
            </a:r>
            <a:r>
              <a:rPr lang="en-GB" baseline="0" dirty="0" smtClean="0"/>
              <a:t> the sequence for </a:t>
            </a:r>
            <a:r>
              <a:rPr lang="en-GB" baseline="0" dirty="0" err="1" smtClean="0"/>
              <a:t>Robo</a:t>
            </a:r>
            <a:r>
              <a:rPr lang="en-GB" baseline="0" dirty="0" smtClean="0"/>
              <a:t> to find and move onto the spot.</a:t>
            </a:r>
          </a:p>
          <a:p>
            <a:endParaRPr lang="en-GB" baseline="0" dirty="0" smtClean="0"/>
          </a:p>
          <a:p>
            <a:r>
              <a:rPr lang="en-GB" baseline="0" dirty="0" smtClean="0"/>
              <a:t>They may come up with a fixed set of commands (</a:t>
            </a:r>
            <a:r>
              <a:rPr lang="en-GB" baseline="0" dirty="0" err="1" smtClean="0"/>
              <a:t>eg</a:t>
            </a:r>
            <a:r>
              <a:rPr lang="en-GB" baseline="0" dirty="0" smtClean="0"/>
              <a:t> forward(5)), so emphasise the fact that we want to use something similar to the walkabout code, which used selection and iteration. (click).</a:t>
            </a:r>
          </a:p>
          <a:p>
            <a:endParaRPr lang="en-GB" baseline="0" dirty="0" smtClean="0"/>
          </a:p>
          <a:p>
            <a:r>
              <a:rPr lang="en-GB" baseline="0" dirty="0" smtClean="0"/>
              <a:t>That way we can generalise our code to find the spot wherever it is. As a challenge, </a:t>
            </a:r>
            <a:r>
              <a:rPr lang="en-GB" baseline="0" dirty="0" err="1" smtClean="0"/>
              <a:t>Robo</a:t>
            </a:r>
            <a:r>
              <a:rPr lang="en-GB" baseline="0" dirty="0" smtClean="0"/>
              <a:t> should find the spot, regardless of which map (findSpot1 or findSpot2) is used.</a:t>
            </a:r>
          </a:p>
          <a:p>
            <a:endParaRPr lang="en-GB" baseline="0" dirty="0" smtClean="0"/>
          </a:p>
          <a:p>
            <a:r>
              <a:rPr lang="en-GB" baseline="0" dirty="0" smtClean="0"/>
              <a:t>The following slide builds up the flowchart.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a:p>
        </p:txBody>
      </p:sp>
    </p:spTree>
    <p:extLst>
      <p:ext uri="{BB962C8B-B14F-4D97-AF65-F5344CB8AC3E}">
        <p14:creationId xmlns:p14="http://schemas.microsoft.com/office/powerpoint/2010/main" val="29014595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this to talk through the sequence of events. On the following slide we consider the loop in more detail.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a:p>
        </p:txBody>
      </p:sp>
    </p:spTree>
    <p:extLst>
      <p:ext uri="{BB962C8B-B14F-4D97-AF65-F5344CB8AC3E}">
        <p14:creationId xmlns:p14="http://schemas.microsoft.com/office/powerpoint/2010/main" val="2119700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first time we have formally introduced a different kind of loop. Up to now, the loops have been counter controlled loops,</a:t>
            </a:r>
            <a:r>
              <a:rPr lang="en-GB" baseline="0" dirty="0" smtClean="0"/>
              <a:t> that is ‘For’ loops, or ‘Forever’ loops (in the absence of a number). This time we will use a ‘While’ loop; iterating whilst a condition remains true.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49</a:t>
            </a:fld>
            <a:endParaRPr lang="en-GB"/>
          </a:p>
        </p:txBody>
      </p:sp>
    </p:spTree>
    <p:extLst>
      <p:ext uri="{BB962C8B-B14F-4D97-AF65-F5344CB8AC3E}">
        <p14:creationId xmlns:p14="http://schemas.microsoft.com/office/powerpoint/2010/main" val="1068008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a:t>
            </a:r>
            <a:r>
              <a:rPr lang="en-GB" baseline="0" dirty="0" smtClean="0"/>
              <a:t> we can highlight the syntax and layout we require in the code.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50</a:t>
            </a:fld>
            <a:endParaRPr lang="en-GB"/>
          </a:p>
        </p:txBody>
      </p:sp>
    </p:spTree>
    <p:extLst>
      <p:ext uri="{BB962C8B-B14F-4D97-AF65-F5344CB8AC3E}">
        <p14:creationId xmlns:p14="http://schemas.microsoft.com/office/powerpoint/2010/main" val="29981290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It’s worth emphasising the two types of loop. Another little chant for the class. ‘There are 2 kinds of loop – what are they?’ (click) ‘Counter controlled and condition controlled’ comes back the reply.</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it can still be a source of confusion.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Students may have used a Repeat – Until, or Forever – If in Wacky Races, and it is worth highlighting these constructs. Neither uses ‘while’ but both use a condition to control the number of iterations.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75570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Whatever the</a:t>
            </a:r>
            <a:r>
              <a:rPr lang="en-GB" baseline="0" dirty="0" smtClean="0"/>
              <a:t> activity, there are some key concepts in Computer Science that occur again and again. </a:t>
            </a:r>
            <a:r>
              <a:rPr lang="en-GB" dirty="0" smtClean="0"/>
              <a:t>CAS</a:t>
            </a:r>
            <a:r>
              <a:rPr lang="en-GB" baseline="0" dirty="0" smtClean="0"/>
              <a:t> have produced a poster that highlights those key concepts - concepts that underpin computational thinking. Great for the classroom wall, so you can keep referring to them whenever the opportunity arises. We’ll be doing this throughout this session. The concepts are revealed on a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a:t>
            </a:fld>
            <a:endParaRPr lang="en-GB" dirty="0"/>
          </a:p>
        </p:txBody>
      </p:sp>
    </p:spTree>
    <p:extLst>
      <p:ext uri="{BB962C8B-B14F-4D97-AF65-F5344CB8AC3E}">
        <p14:creationId xmlns:p14="http://schemas.microsoft.com/office/powerpoint/2010/main" val="190490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students can now program the solution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3838585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and once they</a:t>
            </a:r>
            <a:r>
              <a:rPr lang="en-GB" baseline="0" dirty="0" smtClean="0"/>
              <a:t> succeed, get them to consider further generalising the code so it will work on the map findSpot3.</a:t>
            </a:r>
          </a:p>
          <a:p>
            <a:endParaRPr lang="en-GB" baseline="0" dirty="0" smtClean="0"/>
          </a:p>
          <a:p>
            <a:r>
              <a:rPr lang="en-GB" baseline="0" dirty="0" smtClean="0"/>
              <a:t>A further test would be to use findSpot4 (click) which should require no modification …</a:t>
            </a:r>
          </a:p>
          <a:p>
            <a:r>
              <a:rPr lang="en-GB" baseline="0" dirty="0" smtClean="0"/>
              <a:t>… and finally findSpot5 which requires considering a different starting position. This is quite tricky and should provoke a lot of thought and discussion. </a:t>
            </a:r>
          </a:p>
          <a:p>
            <a:endParaRPr lang="en-GB" baseline="0" dirty="0" smtClean="0"/>
          </a:p>
          <a:p>
            <a:r>
              <a:rPr lang="en-GB" baseline="0" dirty="0" smtClean="0"/>
              <a:t>The obvious solution is to program a starting routine that takes </a:t>
            </a:r>
            <a:r>
              <a:rPr lang="en-GB" baseline="0" dirty="0" err="1" smtClean="0"/>
              <a:t>Robo</a:t>
            </a:r>
            <a:r>
              <a:rPr lang="en-GB" baseline="0" dirty="0" smtClean="0"/>
              <a:t> forward until it reaches a wall, at which point it turns right, putting the wall on its left. The wall following routine can then be invoked. If this is the solution children find, consider findSpot6, which should get them to consider an obvious problem with wall following.</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a:p>
        </p:txBody>
      </p:sp>
    </p:spTree>
    <p:extLst>
      <p:ext uri="{BB962C8B-B14F-4D97-AF65-F5344CB8AC3E}">
        <p14:creationId xmlns:p14="http://schemas.microsoft.com/office/powerpoint/2010/main" val="35470255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the maze is simply connected (</a:t>
            </a:r>
            <a:r>
              <a:rPr lang="en-GB" dirty="0" err="1" smtClean="0"/>
              <a:t>ie</a:t>
            </a:r>
            <a:r>
              <a:rPr lang="en-GB" dirty="0" smtClean="0"/>
              <a:t> has no loops</a:t>
            </a:r>
            <a:r>
              <a:rPr lang="en-GB" baseline="0" dirty="0" smtClean="0"/>
              <a:t> or inaccessible areas) y</a:t>
            </a:r>
            <a:r>
              <a:rPr lang="en-GB" dirty="0" smtClean="0"/>
              <a:t>our wall following algorithm can provide the basis for solving the maze. This</a:t>
            </a:r>
            <a:r>
              <a:rPr lang="en-GB" baseline="0" dirty="0" smtClean="0"/>
              <a:t> is a ‘classic’ challenge and one that can leave a lasting impression on students. Unfortunately, too often, it is introduced without the necessary scaffolding. If your students have had the grounding we have just introduced, it shouldn’t present too much of a challenge.</a:t>
            </a:r>
          </a:p>
          <a:p>
            <a:endParaRPr lang="en-GB" baseline="0" dirty="0" smtClean="0"/>
          </a:p>
          <a:p>
            <a:r>
              <a:rPr lang="en-GB" baseline="0" dirty="0" smtClean="0"/>
              <a:t>The good folk at </a:t>
            </a:r>
            <a:r>
              <a:rPr lang="en-GB" baseline="0" dirty="0" err="1" smtClean="0"/>
              <a:t>RoboMind</a:t>
            </a:r>
            <a:r>
              <a:rPr lang="en-GB" baseline="0" dirty="0" smtClean="0"/>
              <a:t> have produced a nice handout about Maze Solving which you could use to encourage further research into maze solving algorithms (and types of mazes). For more able students, implementing </a:t>
            </a:r>
            <a:r>
              <a:rPr lang="en-GB" baseline="0" dirty="0" err="1" smtClean="0"/>
              <a:t>Tremaux’s</a:t>
            </a:r>
            <a:r>
              <a:rPr lang="en-GB" baseline="0" dirty="0" smtClean="0"/>
              <a:t> Algorithm would be a good challenge.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a:p>
        </p:txBody>
      </p:sp>
    </p:spTree>
    <p:extLst>
      <p:ext uri="{BB962C8B-B14F-4D97-AF65-F5344CB8AC3E}">
        <p14:creationId xmlns:p14="http://schemas.microsoft.com/office/powerpoint/2010/main" val="2761338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mentioned earlier A</a:t>
            </a:r>
            <a:r>
              <a:rPr lang="en-GB" dirty="0" smtClean="0"/>
              <a:t>mazon acquired</a:t>
            </a:r>
            <a:r>
              <a:rPr lang="en-GB" baseline="0" dirty="0" smtClean="0"/>
              <a:t> the robotics company Kiva Systems, this year (2015). They produce the robots that are used in the automated warehouses.  </a:t>
            </a:r>
          </a:p>
          <a:p>
            <a:endParaRPr lang="en-GB" baseline="0" dirty="0" smtClean="0"/>
          </a:p>
          <a:p>
            <a:r>
              <a:rPr lang="en-GB" baseline="0" dirty="0" smtClean="0"/>
              <a:t>Instead of the packers going to the shelves, the shelves come to the packers. The photo gives a sense of the scale involved. The Business Week video (3.30 </a:t>
            </a:r>
            <a:r>
              <a:rPr lang="en-GB" baseline="0" dirty="0" err="1" smtClean="0"/>
              <a:t>mins</a:t>
            </a:r>
            <a:r>
              <a:rPr lang="en-GB" baseline="0" dirty="0" smtClean="0"/>
              <a:t>) is well worth watching to give children a sense of how robots are used in the ‘real world’. They also look rather like the </a:t>
            </a:r>
            <a:r>
              <a:rPr lang="en-GB" baseline="0" dirty="0" err="1" smtClean="0"/>
              <a:t>Robo</a:t>
            </a:r>
            <a:r>
              <a:rPr lang="en-GB" baseline="0" dirty="0" smtClean="0"/>
              <a:t>!</a:t>
            </a:r>
          </a:p>
          <a:p>
            <a:endParaRPr lang="en-GB" baseline="0" dirty="0" smtClean="0"/>
          </a:p>
          <a:p>
            <a:r>
              <a:rPr lang="en-GB" baseline="0" dirty="0" smtClean="0"/>
              <a:t>After the video, ask pupils how the robots find their way around the warehouse. The complex software is obviously important, but the physical steering is accomplished by ‘line following’. You can see the tracks on the warehouse floor.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a:p>
        </p:txBody>
      </p:sp>
    </p:spTree>
    <p:extLst>
      <p:ext uri="{BB962C8B-B14F-4D97-AF65-F5344CB8AC3E}">
        <p14:creationId xmlns:p14="http://schemas.microsoft.com/office/powerpoint/2010/main" val="42934167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good folk at </a:t>
            </a:r>
            <a:r>
              <a:rPr lang="en-GB" baseline="0" dirty="0" err="1" smtClean="0"/>
              <a:t>RoboMind</a:t>
            </a:r>
            <a:r>
              <a:rPr lang="en-GB" baseline="0" dirty="0" smtClean="0"/>
              <a:t> have also produced a very good handout about Line Following. This includes a series of increasingly difficult challenges, from a simple line follower, to considering avoiding debris and walking grids. </a:t>
            </a:r>
          </a:p>
          <a:p>
            <a:endParaRPr lang="en-GB" baseline="0" dirty="0" smtClean="0"/>
          </a:p>
          <a:p>
            <a:r>
              <a:rPr lang="en-GB" baseline="0" dirty="0" smtClean="0"/>
              <a:t>To tackle the later challenges you would probably need to introduce procedures. A brief introduction, using our simple square example follows.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a:p>
        </p:txBody>
      </p:sp>
    </p:spTree>
    <p:extLst>
      <p:ext uri="{BB962C8B-B14F-4D97-AF65-F5344CB8AC3E}">
        <p14:creationId xmlns:p14="http://schemas.microsoft.com/office/powerpoint/2010/main" val="1133177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a:t>
            </a:r>
            <a:r>
              <a:rPr lang="en-GB" baseline="0" dirty="0" smtClean="0"/>
              <a:t> drawing simple shapes we are taking directly from the ideas of Seymour </a:t>
            </a:r>
            <a:r>
              <a:rPr lang="en-GB" baseline="0" dirty="0" err="1" smtClean="0"/>
              <a:t>Papert</a:t>
            </a:r>
            <a:r>
              <a:rPr lang="en-GB" baseline="0" dirty="0" smtClean="0"/>
              <a:t> and the sort of exploratory Logo activities he advocated in his book </a:t>
            </a:r>
            <a:r>
              <a:rPr lang="en-GB" baseline="0" dirty="0" err="1" smtClean="0"/>
              <a:t>Mindstorms</a:t>
            </a:r>
            <a:r>
              <a:rPr lang="en-GB" baseline="0" dirty="0" smtClean="0"/>
              <a:t>.</a:t>
            </a:r>
          </a:p>
          <a:p>
            <a:endParaRPr lang="en-GB" baseline="0" dirty="0" smtClean="0"/>
          </a:p>
          <a:p>
            <a:r>
              <a:rPr lang="en-GB" baseline="0" dirty="0" smtClean="0"/>
              <a:t>Drawing patterns and shapes is a very rich environment for early programming. The output is visual and the child can immediately see if their program works correctly. But it is not just the medium that is important, but the pedagogy too. You can get a flavour of this from this wonderful archive footage (click) starts video (2mins)</a:t>
            </a:r>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57</a:t>
            </a:fld>
            <a:endParaRPr lang="en-GB"/>
          </a:p>
        </p:txBody>
      </p:sp>
    </p:spTree>
    <p:extLst>
      <p:ext uri="{BB962C8B-B14F-4D97-AF65-F5344CB8AC3E}">
        <p14:creationId xmlns:p14="http://schemas.microsoft.com/office/powerpoint/2010/main" val="24912816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Asking</a:t>
            </a:r>
            <a:r>
              <a:rPr lang="en-GB" baseline="0" dirty="0" smtClean="0"/>
              <a:t> how </a:t>
            </a:r>
            <a:r>
              <a:rPr lang="en-GB" baseline="0" dirty="0" err="1" smtClean="0"/>
              <a:t>Robo</a:t>
            </a:r>
            <a:r>
              <a:rPr lang="en-GB" baseline="0" dirty="0" smtClean="0"/>
              <a:t> might create a window like this, with 4 quadrants should provoke some discussion amongst those new to programming. If they are struggling encourage them to decompose, or subdivide the problem.</a:t>
            </a:r>
          </a:p>
          <a:p>
            <a:endParaRPr lang="en-GB" baseline="0" dirty="0" smtClean="0"/>
          </a:p>
          <a:p>
            <a:r>
              <a:rPr lang="en-GB" baseline="0" dirty="0" smtClean="0"/>
              <a:t>As Seymour </a:t>
            </a:r>
            <a:r>
              <a:rPr lang="en-GB" baseline="0" dirty="0" err="1" smtClean="0"/>
              <a:t>Papert</a:t>
            </a:r>
            <a:r>
              <a:rPr lang="en-GB" baseline="0" dirty="0" smtClean="0"/>
              <a:t> says though, students will learn best through doing. Encourage people to try, then discuss the solution on the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58</a:t>
            </a:fld>
            <a:endParaRPr lang="en-GB"/>
          </a:p>
        </p:txBody>
      </p:sp>
    </p:spTree>
    <p:extLst>
      <p:ext uri="{BB962C8B-B14F-4D97-AF65-F5344CB8AC3E}">
        <p14:creationId xmlns:p14="http://schemas.microsoft.com/office/powerpoint/2010/main" val="1329703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students will recognise that this</a:t>
            </a:r>
            <a:r>
              <a:rPr lang="en-GB" baseline="0" dirty="0" smtClean="0"/>
              <a:t> is a repeat of a square. </a:t>
            </a:r>
          </a:p>
          <a:p>
            <a:r>
              <a:rPr lang="en-GB" baseline="0" dirty="0" smtClean="0"/>
              <a:t>Using the example above, point out the potential for confusion unless ‘nested loops’ are indented.</a:t>
            </a:r>
          </a:p>
          <a:p>
            <a:r>
              <a:rPr lang="en-GB" baseline="0" dirty="0" smtClean="0"/>
              <a:t>To reiterate - laying code out well is important for debugging. </a:t>
            </a:r>
          </a:p>
          <a:p>
            <a:r>
              <a:rPr lang="en-GB" baseline="0" dirty="0" smtClean="0"/>
              <a:t>(click) </a:t>
            </a:r>
          </a:p>
          <a:p>
            <a:r>
              <a:rPr lang="en-GB" baseline="0" dirty="0" smtClean="0"/>
              <a:t>What is wrong with this code? (click) for answer</a:t>
            </a:r>
          </a:p>
        </p:txBody>
      </p:sp>
      <p:sp>
        <p:nvSpPr>
          <p:cNvPr id="4" name="Slide Number Placeholder 3"/>
          <p:cNvSpPr>
            <a:spLocks noGrp="1"/>
          </p:cNvSpPr>
          <p:nvPr>
            <p:ph type="sldNum" sz="quarter" idx="10"/>
          </p:nvPr>
        </p:nvSpPr>
        <p:spPr/>
        <p:txBody>
          <a:bodyPr/>
          <a:lstStyle/>
          <a:p>
            <a:fld id="{D426D3B5-75D9-4B81-9605-012F6554737F}" type="slidenum">
              <a:rPr lang="en-GB" smtClean="0"/>
              <a:t>59</a:t>
            </a:fld>
            <a:endParaRPr lang="en-GB"/>
          </a:p>
        </p:txBody>
      </p:sp>
    </p:spTree>
    <p:extLst>
      <p:ext uri="{BB962C8B-B14F-4D97-AF65-F5344CB8AC3E}">
        <p14:creationId xmlns:p14="http://schemas.microsoft.com/office/powerpoint/2010/main" val="31223440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is best to avoid the</a:t>
            </a:r>
            <a:r>
              <a:rPr lang="en-GB" baseline="0" dirty="0" smtClean="0"/>
              <a:t> </a:t>
            </a:r>
            <a:r>
              <a:rPr lang="en-GB" dirty="0" smtClean="0"/>
              <a:t>complexity of nested iteration in early programming.</a:t>
            </a:r>
          </a:p>
          <a:p>
            <a:r>
              <a:rPr lang="en-GB" dirty="0" smtClean="0"/>
              <a:t>However</a:t>
            </a:r>
            <a:r>
              <a:rPr lang="en-GB" baseline="0" dirty="0" smtClean="0"/>
              <a:t> encapsulating nested code in procedures makes it much easier to comprehend, since we can abstract away the unnecessary detail – in this case, by creating a procedure to draw a square, to remove the detail of the inner loop.</a:t>
            </a:r>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a:p>
        </p:txBody>
      </p:sp>
    </p:spTree>
    <p:extLst>
      <p:ext uri="{BB962C8B-B14F-4D97-AF65-F5344CB8AC3E}">
        <p14:creationId xmlns:p14="http://schemas.microsoft.com/office/powerpoint/2010/main" val="9726322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can make a link with previous work in BYOB, which can help students understand a procedure definition.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a:p>
        </p:txBody>
      </p:sp>
    </p:spTree>
    <p:extLst>
      <p:ext uri="{BB962C8B-B14F-4D97-AF65-F5344CB8AC3E}">
        <p14:creationId xmlns:p14="http://schemas.microsoft.com/office/powerpoint/2010/main" val="117062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Once all students have some grounding in the concepts we can consider some of the barriers involved in transitioning to text based programming.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As before, we’ll try to emphasise 1 big idea, use practical activities to illustrate the 3 constructs and 4 concepts we want to bring out from all the activities, but text based programming offers up many potential pitfalls. </a:t>
            </a:r>
          </a:p>
          <a:p>
            <a:endParaRPr lang="en-GB" baseline="0" dirty="0" smtClean="0"/>
          </a:p>
          <a:p>
            <a:r>
              <a:rPr lang="en-GB" baseline="0" dirty="0" smtClean="0"/>
              <a:t>A staged approach can help avoid them … or at least help children over the biggest hurdle of all, commonly known as the ‘syntax barrier’.</a:t>
            </a:r>
          </a:p>
          <a:p>
            <a:endParaRPr lang="en-GB" baseline="0" dirty="0" smtClean="0"/>
          </a:p>
          <a:p>
            <a:r>
              <a:rPr lang="en-GB" baseline="0" dirty="0" smtClean="0"/>
              <a:t>First and foremost, the biggest barrier for most children is their inability to write / type accurately. Program environments are unforgiving. It must be one hundred percent accurate or it wont run. Different environments have different facilities to help with this, but an emphasis, right from the start on accuracy and attention to detail is essential.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a:t>
            </a:fld>
            <a:endParaRPr lang="en-GB"/>
          </a:p>
        </p:txBody>
      </p:sp>
    </p:spTree>
    <p:extLst>
      <p:ext uri="{BB962C8B-B14F-4D97-AF65-F5344CB8AC3E}">
        <p14:creationId xmlns:p14="http://schemas.microsoft.com/office/powerpoint/2010/main" val="8911352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BYOB, we encapsulated the code to draw one square in it’s own block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a:p>
        </p:txBody>
      </p:sp>
    </p:spTree>
    <p:extLst>
      <p:ext uri="{BB962C8B-B14F-4D97-AF65-F5344CB8AC3E}">
        <p14:creationId xmlns:p14="http://schemas.microsoft.com/office/powerpoint/2010/main" val="37529466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doing so, we made the code much easier to understand (click). We want to do the same thing in </a:t>
            </a:r>
            <a:r>
              <a:rPr lang="en-GB" dirty="0" err="1" smtClean="0"/>
              <a:t>Robo’s</a:t>
            </a:r>
            <a:r>
              <a:rPr lang="en-GB" dirty="0" smtClean="0"/>
              <a:t> code.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a:p>
        </p:txBody>
      </p:sp>
    </p:spTree>
    <p:extLst>
      <p:ext uri="{BB962C8B-B14F-4D97-AF65-F5344CB8AC3E}">
        <p14:creationId xmlns:p14="http://schemas.microsoft.com/office/powerpoint/2010/main" val="35005853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a:t>
            </a:r>
            <a:r>
              <a:rPr lang="en-GB" baseline="0" dirty="0" smtClean="0"/>
              <a:t> with BYOB, t</a:t>
            </a:r>
            <a:r>
              <a:rPr lang="en-GB" dirty="0" smtClean="0"/>
              <a:t>here are two stages,</a:t>
            </a:r>
            <a:r>
              <a:rPr lang="en-GB" baseline="0" dirty="0" smtClean="0"/>
              <a:t> procedure definition, and once defined procedure calls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a:p>
        </p:txBody>
      </p:sp>
    </p:spTree>
    <p:extLst>
      <p:ext uri="{BB962C8B-B14F-4D97-AF65-F5344CB8AC3E}">
        <p14:creationId xmlns:p14="http://schemas.microsoft.com/office/powerpoint/2010/main" val="17738281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a:t>
            </a:r>
            <a:r>
              <a:rPr lang="en-GB" baseline="0" dirty="0" smtClean="0"/>
              <a:t> define</a:t>
            </a:r>
            <a:r>
              <a:rPr lang="en-GB" dirty="0" smtClean="0"/>
              <a:t> can use the insert options to avoid syntax errors, but as before, we want to lay the code out on separate lines to make the</a:t>
            </a:r>
            <a:r>
              <a:rPr lang="en-GB" baseline="0" dirty="0" smtClean="0"/>
              <a:t> structure more obvious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66</a:t>
            </a:fld>
            <a:endParaRPr lang="en-GB"/>
          </a:p>
        </p:txBody>
      </p:sp>
    </p:spTree>
    <p:extLst>
      <p:ext uri="{BB962C8B-B14F-4D97-AF65-F5344CB8AC3E}">
        <p14:creationId xmlns:p14="http://schemas.microsoft.com/office/powerpoint/2010/main" val="29516000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here is the procedure definition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a:p>
        </p:txBody>
      </p:sp>
    </p:spTree>
    <p:extLst>
      <p:ext uri="{BB962C8B-B14F-4D97-AF65-F5344CB8AC3E}">
        <p14:creationId xmlns:p14="http://schemas.microsoft.com/office/powerpoint/2010/main" val="18064204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call the procedure we simply insert in our code, (click) just like in BYOB</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a:p>
        </p:txBody>
      </p:sp>
    </p:spTree>
    <p:extLst>
      <p:ext uri="{BB962C8B-B14F-4D97-AF65-F5344CB8AC3E}">
        <p14:creationId xmlns:p14="http://schemas.microsoft.com/office/powerpoint/2010/main" val="778038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procedure we have defined</a:t>
            </a:r>
            <a:r>
              <a:rPr lang="en-GB" baseline="0" dirty="0" smtClean="0"/>
              <a:t> draws a fixed size square, (click) but we can generalize the definition so it can be called with different values. </a:t>
            </a:r>
          </a:p>
          <a:p>
            <a:endParaRPr lang="en-GB" baseline="0" dirty="0" smtClean="0"/>
          </a:p>
          <a:p>
            <a:r>
              <a:rPr lang="en-GB" baseline="0" dirty="0" smtClean="0"/>
              <a:t>All squares have a similar set of commands, the only thing that differs is the length of the side.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69</a:t>
            </a:fld>
            <a:endParaRPr lang="en-GB"/>
          </a:p>
        </p:txBody>
      </p:sp>
    </p:spTree>
    <p:extLst>
      <p:ext uri="{BB962C8B-B14F-4D97-AF65-F5344CB8AC3E}">
        <p14:creationId xmlns:p14="http://schemas.microsoft.com/office/powerpoint/2010/main" val="21293527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 more</a:t>
            </a:r>
            <a:r>
              <a:rPr lang="en-GB" baseline="0" dirty="0" smtClean="0"/>
              <a:t> general procedure definition. Notice the parameter included in the procedure header, and referenced in the body.</a:t>
            </a:r>
          </a:p>
          <a:p>
            <a:endParaRPr lang="en-GB" baseline="0" dirty="0" smtClean="0"/>
          </a:p>
          <a:p>
            <a:r>
              <a:rPr lang="en-GB" baseline="0" dirty="0" smtClean="0"/>
              <a:t>We can now call the procedure with different values as the parameter.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70</a:t>
            </a:fld>
            <a:endParaRPr lang="en-GB"/>
          </a:p>
        </p:txBody>
      </p:sp>
    </p:spTree>
    <p:extLst>
      <p:ext uri="{BB962C8B-B14F-4D97-AF65-F5344CB8AC3E}">
        <p14:creationId xmlns:p14="http://schemas.microsoft.com/office/powerpoint/2010/main" val="21896236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 parameter is another new technical term. We can think of parameters as variables local to a procedure. </a:t>
            </a:r>
          </a:p>
          <a:p>
            <a:endParaRPr lang="en-GB" baseline="0" dirty="0" smtClean="0"/>
          </a:p>
          <a:p>
            <a:r>
              <a:rPr lang="en-GB" baseline="0" dirty="0" smtClean="0"/>
              <a:t>A box, named in the definition, into which we can put different values, when we call the procedure.</a:t>
            </a:r>
          </a:p>
        </p:txBody>
      </p:sp>
      <p:sp>
        <p:nvSpPr>
          <p:cNvPr id="4" name="Slide Number Placeholder 3"/>
          <p:cNvSpPr>
            <a:spLocks noGrp="1"/>
          </p:cNvSpPr>
          <p:nvPr>
            <p:ph type="sldNum" sz="quarter" idx="10"/>
          </p:nvPr>
        </p:nvSpPr>
        <p:spPr/>
        <p:txBody>
          <a:bodyPr/>
          <a:lstStyle/>
          <a:p>
            <a:fld id="{D426D3B5-75D9-4B81-9605-012F6554737F}" type="slidenum">
              <a:rPr lang="en-GB" smtClean="0"/>
              <a:t>71</a:t>
            </a:fld>
            <a:endParaRPr lang="en-GB"/>
          </a:p>
        </p:txBody>
      </p:sp>
    </p:spTree>
    <p:extLst>
      <p:ext uri="{BB962C8B-B14F-4D97-AF65-F5344CB8AC3E}">
        <p14:creationId xmlns:p14="http://schemas.microsoft.com/office/powerpoint/2010/main" val="33280736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at the end to encourage another short discussion and reflection on the wider pedagogy involved.</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Notice</a:t>
            </a:r>
            <a:r>
              <a:rPr lang="en-GB" baseline="0" dirty="0" smtClean="0"/>
              <a:t> that when introducing text based languages we have focused entirely on the algorithmic constructs.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None of our </a:t>
            </a:r>
            <a:r>
              <a:rPr lang="en-GB" baseline="0" dirty="0" err="1" smtClean="0"/>
              <a:t>Robo</a:t>
            </a:r>
            <a:r>
              <a:rPr lang="en-GB" baseline="0" dirty="0" smtClean="0"/>
              <a:t> scripts has involved variables (until the last slides looking at procedures with parameters). In fact the free version of </a:t>
            </a:r>
            <a:r>
              <a:rPr lang="en-GB" baseline="0" dirty="0" err="1" smtClean="0"/>
              <a:t>RoboMind</a:t>
            </a:r>
            <a:r>
              <a:rPr lang="en-GB" baseline="0" dirty="0" smtClean="0"/>
              <a:t> doesn’t allow variables to be defined (except as parameters).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cognitive load involved in getting to grips with programming is huge. Constructs, data structures and now syntax.</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key to handling complexity is to decompose the skillset into smaller parts, finding contexts that allow you to focus on a subset of the overall cognitive load.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72</a:t>
            </a:fld>
            <a:endParaRPr lang="en-GB"/>
          </a:p>
        </p:txBody>
      </p:sp>
    </p:spTree>
    <p:extLst>
      <p:ext uri="{BB962C8B-B14F-4D97-AF65-F5344CB8AC3E}">
        <p14:creationId xmlns:p14="http://schemas.microsoft.com/office/powerpoint/2010/main" val="159491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Many pupils will have some experience of creating html code. Exercises creating simple web pages in Notepad or Notepad++ can help instil the importance of syntactic accuracy.</a:t>
            </a:r>
          </a:p>
          <a:p>
            <a:endParaRPr lang="en-GB" dirty="0" smtClean="0"/>
          </a:p>
          <a:p>
            <a:r>
              <a:rPr lang="en-GB" dirty="0" smtClean="0"/>
              <a:t>Because html is a </a:t>
            </a:r>
            <a:r>
              <a:rPr lang="en-GB" dirty="0" err="1" smtClean="0"/>
              <a:t>markup</a:t>
            </a:r>
            <a:r>
              <a:rPr lang="en-GB" dirty="0" smtClean="0"/>
              <a:t> language,</a:t>
            </a:r>
            <a:r>
              <a:rPr lang="en-GB" baseline="0" dirty="0" smtClean="0"/>
              <a:t> pupils will get immediate feedback on the accuracy of their code. It either displays as expected, or it doesn’t. </a:t>
            </a:r>
          </a:p>
          <a:p>
            <a:endParaRPr lang="en-GB" baseline="0" dirty="0" smtClean="0"/>
          </a:p>
          <a:p>
            <a:r>
              <a:rPr lang="en-GB" baseline="0" dirty="0" smtClean="0"/>
              <a:t>Moreover, there is no extra cognitive load involved in trying to think through the logic of algorithms involving our selection and iteration constructs. A simple html document is merely a set of display commands, executed sequentially. </a:t>
            </a:r>
          </a:p>
          <a:p>
            <a:endParaRPr lang="en-GB" baseline="0" dirty="0" smtClean="0"/>
          </a:p>
          <a:p>
            <a:r>
              <a:rPr lang="en-GB" baseline="0" dirty="0" smtClean="0"/>
              <a:t>Given the motivational context and the ease of creation in a plain text editor, they provide an ideal introduction to the rigour of text based coding. Simple html exercises will be included in a different Tenderfoot module.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a:t>
            </a:fld>
            <a:endParaRPr lang="en-GB"/>
          </a:p>
        </p:txBody>
      </p:sp>
    </p:spTree>
    <p:extLst>
      <p:ext uri="{BB962C8B-B14F-4D97-AF65-F5344CB8AC3E}">
        <p14:creationId xmlns:p14="http://schemas.microsoft.com/office/powerpoint/2010/main" val="292896649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 Maybe the points you’ve just discussed might form the basis of some</a:t>
            </a:r>
            <a:r>
              <a:rPr lang="en-GB" baseline="0" dirty="0" smtClean="0"/>
              <a:t> action research?</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this!</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73</a:t>
            </a:fld>
            <a:endParaRPr lang="en-GB"/>
          </a:p>
        </p:txBody>
      </p:sp>
    </p:spTree>
    <p:extLst>
      <p:ext uri="{BB962C8B-B14F-4D97-AF65-F5344CB8AC3E}">
        <p14:creationId xmlns:p14="http://schemas.microsoft.com/office/powerpoint/2010/main" val="38594304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end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74</a:t>
            </a:fld>
            <a:endParaRPr lang="en-GB" dirty="0"/>
          </a:p>
        </p:txBody>
      </p:sp>
    </p:spTree>
    <p:extLst>
      <p:ext uri="{BB962C8B-B14F-4D97-AF65-F5344CB8AC3E}">
        <p14:creationId xmlns:p14="http://schemas.microsoft.com/office/powerpoint/2010/main" val="42380772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75</a:t>
            </a:fld>
            <a:endParaRPr lang="en-GB" dirty="0"/>
          </a:p>
        </p:txBody>
      </p:sp>
    </p:spTree>
    <p:extLst>
      <p:ext uri="{BB962C8B-B14F-4D97-AF65-F5344CB8AC3E}">
        <p14:creationId xmlns:p14="http://schemas.microsoft.com/office/powerpoint/2010/main" val="17197147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76</a:t>
            </a:fld>
            <a:endParaRPr lang="en-GB" dirty="0"/>
          </a:p>
        </p:txBody>
      </p:sp>
    </p:spTree>
    <p:extLst>
      <p:ext uri="{BB962C8B-B14F-4D97-AF65-F5344CB8AC3E}">
        <p14:creationId xmlns:p14="http://schemas.microsoft.com/office/powerpoint/2010/main" val="12990122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Promote CAS at 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77</a:t>
            </a:fld>
            <a:endParaRPr lang="en-GB" dirty="0"/>
          </a:p>
        </p:txBody>
      </p:sp>
    </p:spTree>
    <p:extLst>
      <p:ext uri="{BB962C8B-B14F-4D97-AF65-F5344CB8AC3E}">
        <p14:creationId xmlns:p14="http://schemas.microsoft.com/office/powerpoint/2010/main" val="393579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Given the extra</a:t>
            </a:r>
            <a:r>
              <a:rPr lang="en-GB" baseline="0" dirty="0" smtClean="0"/>
              <a:t> cognitive demands raised by text based programs, finding motivational contexts is important.</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Real robotics provides one example. Thanks</a:t>
            </a:r>
            <a:r>
              <a:rPr lang="en-GB" baseline="0" dirty="0" smtClean="0"/>
              <a:t> to the Raspberry Pi legacy, there</a:t>
            </a:r>
            <a:r>
              <a:rPr lang="en-GB" dirty="0" smtClean="0"/>
              <a:t> are now lots of cheap</a:t>
            </a:r>
            <a:r>
              <a:rPr lang="en-GB" baseline="0" dirty="0" smtClean="0"/>
              <a:t> devices available on which to develop simple programs. If you have any Lego NXT Mindstorms kits at school, Enchanting (free </a:t>
            </a:r>
            <a:r>
              <a:rPr lang="en-GB" sz="1200" dirty="0" smtClean="0">
                <a:hlinkClick r:id="rId3"/>
              </a:rPr>
              <a:t>http://enchanting.robotclub.ab.ca/About</a:t>
            </a:r>
            <a:r>
              <a:rPr lang="en-GB" baseline="0" dirty="0" smtClean="0"/>
              <a:t>) allows you to program them via a Scratch interface, allowing an easy way in.</a:t>
            </a:r>
          </a:p>
          <a:p>
            <a:endParaRPr lang="en-GB" baseline="0" dirty="0" smtClean="0"/>
          </a:p>
          <a:p>
            <a:r>
              <a:rPr lang="en-GB" baseline="0" dirty="0" smtClean="0"/>
              <a:t>There is scope for a discussion hear to see what devices different schools use. There are no shortage of offerings that allow simple text programs to be written in a variety of languages, but few match the robustness (or cost!) of Lego Mindstorms.</a:t>
            </a:r>
          </a:p>
          <a:p>
            <a:endParaRPr lang="en-GB" baseline="0" dirty="0" smtClean="0"/>
          </a:p>
          <a:p>
            <a:r>
              <a:rPr lang="en-GB" baseline="0" dirty="0" smtClean="0"/>
              <a:t>Whatever robotics kit schools use (if any), the point is to highlight this area as highly motivational and point out that the exercises that follow using a simple simulator can provide good grounding to developing more complex work with real hardware..</a:t>
            </a:r>
          </a:p>
          <a:p>
            <a:endParaRPr lang="en-GB" baseline="0" dirty="0" smtClean="0"/>
          </a:p>
          <a:p>
            <a:r>
              <a:rPr lang="en-GB" baseline="0" dirty="0" err="1" smtClean="0"/>
              <a:t>RoboMind</a:t>
            </a:r>
            <a:r>
              <a:rPr lang="en-GB" baseline="0" dirty="0" smtClean="0"/>
              <a:t> is a commercial offering. Earlier versions, with more limited functionality are available on a GPL license, </a:t>
            </a:r>
            <a:r>
              <a:rPr lang="en-GB" baseline="0" dirty="0" err="1" smtClean="0"/>
              <a:t>eg</a:t>
            </a:r>
            <a:r>
              <a:rPr lang="en-GB" baseline="0" dirty="0" smtClean="0"/>
              <a:t> free to download and use. </a:t>
            </a:r>
          </a:p>
          <a:p>
            <a:endParaRPr lang="en-GB" baseline="0" dirty="0" smtClean="0"/>
          </a:p>
          <a:p>
            <a:r>
              <a:rPr lang="en-GB" baseline="0" dirty="0" smtClean="0"/>
              <a:t>Developed at Amsterdam University, purpose built for education, version 2.6 can be downloaded from http://robomind.en.softonic.com/. A simple robot simulation, it provides an excellent way to transition to text based programming, and paves the way to further robotics exploration using industry standard languages.</a:t>
            </a:r>
          </a:p>
          <a:p>
            <a:endParaRPr lang="en-GB" baseline="0" dirty="0" smtClean="0"/>
          </a:p>
          <a:p>
            <a:r>
              <a:rPr lang="en-GB" baseline="0" dirty="0" smtClean="0"/>
              <a:t>The later commercial version also connects to Lego NXT.</a:t>
            </a:r>
          </a:p>
          <a:p>
            <a:endParaRPr lang="en-GB" baseline="0" dirty="0" smtClean="0"/>
          </a:p>
          <a:p>
            <a:r>
              <a:rPr lang="en-GB" baseline="0" dirty="0" smtClean="0"/>
              <a:t>We’ll use </a:t>
            </a:r>
            <a:r>
              <a:rPr lang="en-GB" baseline="0" dirty="0" smtClean="0"/>
              <a:t>the </a:t>
            </a:r>
            <a:r>
              <a:rPr lang="en-GB" baseline="0" smtClean="0"/>
              <a:t>free version </a:t>
            </a:r>
            <a:r>
              <a:rPr lang="en-GB" baseline="0" dirty="0" smtClean="0"/>
              <a:t>for our activities.</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a:t>
            </a:fld>
            <a:endParaRPr lang="en-GB"/>
          </a:p>
        </p:txBody>
      </p:sp>
    </p:spTree>
    <p:extLst>
      <p:ext uri="{BB962C8B-B14F-4D97-AF65-F5344CB8AC3E}">
        <p14:creationId xmlns:p14="http://schemas.microsoft.com/office/powerpoint/2010/main" val="2008329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GB" baseline="0" dirty="0" smtClean="0"/>
              <a:t>Looking at robots in the real world can provide a good introduction to the topic.</a:t>
            </a:r>
          </a:p>
          <a:p>
            <a:endParaRPr lang="en-GB" baseline="0" dirty="0" smtClean="0"/>
          </a:p>
          <a:p>
            <a:r>
              <a:rPr lang="en-GB" baseline="0" dirty="0" smtClean="0"/>
              <a:t>iRobot are a company producing robotic devices ranging from hoovering (right) to military robots for tasks such as bomb disposal (left). </a:t>
            </a:r>
          </a:p>
          <a:p>
            <a:endParaRPr lang="en-GB" baseline="0" dirty="0" smtClean="0"/>
          </a:p>
          <a:p>
            <a:r>
              <a:rPr lang="en-GB" baseline="0" dirty="0" smtClean="0"/>
              <a:t>(click) The iRobot advertising campaign (2013) for the Roomba vacuum provides a good introductory video to engage interest. Several exist on YouTube, the link is to one of them. (click)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a:t>
            </a:fld>
            <a:endParaRPr lang="en-GB"/>
          </a:p>
        </p:txBody>
      </p:sp>
    </p:spTree>
    <p:extLst>
      <p:ext uri="{BB962C8B-B14F-4D97-AF65-F5344CB8AC3E}">
        <p14:creationId xmlns:p14="http://schemas.microsoft.com/office/powerpoint/2010/main" val="157731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04/06/2017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04/06/2017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6382" y="1196535"/>
            <a:ext cx="3300120" cy="784665"/>
          </a:xfrm>
          <a:effectLst>
            <a:outerShdw blurRad="25400" dist="12700" dir="5400000">
              <a:srgbClr val="000000">
                <a:alpha val="13000"/>
              </a:srgbClr>
            </a:outerShdw>
          </a:effectLst>
        </p:spPr>
        <p:txBody>
          <a:bodyPr>
            <a:normAutofit/>
          </a:bodyPr>
          <a:lstStyle>
            <a:lvl1pPr>
              <a:defRPr sz="2200"/>
            </a:lvl1pPr>
          </a:lstStyle>
          <a:p>
            <a:r>
              <a:rPr lang="en-GB" dirty="0" smtClean="0"/>
              <a:t>Click to edit Master title style</a:t>
            </a:r>
            <a:endParaRPr lang="en-US" dirty="0"/>
          </a:p>
        </p:txBody>
      </p:sp>
      <p:sp>
        <p:nvSpPr>
          <p:cNvPr id="3" name="Content Placeholder 2"/>
          <p:cNvSpPr>
            <a:spLocks noGrp="1"/>
          </p:cNvSpPr>
          <p:nvPr>
            <p:ph idx="1"/>
          </p:nvPr>
        </p:nvSpPr>
        <p:spPr>
          <a:xfrm>
            <a:off x="196382" y="1981201"/>
            <a:ext cx="3300120" cy="4648199"/>
          </a:xfrm>
        </p:spPr>
        <p:txBody>
          <a:bodyPr>
            <a:normAutofit/>
          </a:bodyPr>
          <a:lstStyle>
            <a:lvl1pPr>
              <a:defRPr sz="2200"/>
            </a:lvl1pPr>
            <a:lvl2pPr>
              <a:defRPr sz="2200"/>
            </a:lvl2pPr>
            <a:lvl3pPr>
              <a:defRPr sz="2200"/>
            </a:lvl3pPr>
            <a:lvl4pPr>
              <a:defRPr sz="2200"/>
            </a:lvl4pPr>
            <a:lvl5pPr>
              <a:defRPr sz="2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5852810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6/4/2017</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04/06/2017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04/06/2017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04/06/2017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04/06/2017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04/06/2017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04/06/2017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04/06/2017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04/06/2017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amazonrobotics.com/#/vis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youtube.com/watch?v=6KRjuuEVEZ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slideLayout" Target="../slideLayouts/slideLayout2.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4.png"/></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robomind.en.softonic.com/" TargetMode="External"/><Relationship Id="rId4" Type="http://schemas.openxmlformats.org/officeDocument/2006/relationships/hyperlink" Target="http://www.robomind.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www.youtube.com/watch?v=mThf1LjWo1c"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65831" y="5802923"/>
            <a:ext cx="1178169" cy="10550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26240" t="19395" r="21108" b="25645"/>
          <a:stretch/>
        </p:blipFill>
        <p:spPr>
          <a:xfrm>
            <a:off x="831413" y="272999"/>
            <a:ext cx="7547428" cy="4429317"/>
          </a:xfrm>
          <a:prstGeom prst="rect">
            <a:avLst/>
          </a:prstGeom>
          <a:ln>
            <a:solidFill>
              <a:schemeClr val="bg1">
                <a:lumMod val="50000"/>
              </a:schemeClr>
            </a:solidFill>
          </a:ln>
        </p:spPr>
      </p:pic>
      <p:sp>
        <p:nvSpPr>
          <p:cNvPr id="3" name="TextBox 2"/>
          <p:cNvSpPr txBox="1"/>
          <p:nvPr/>
        </p:nvSpPr>
        <p:spPr>
          <a:xfrm>
            <a:off x="831413" y="4702316"/>
            <a:ext cx="7547428" cy="830997"/>
          </a:xfrm>
          <a:prstGeom prst="rect">
            <a:avLst/>
          </a:prstGeom>
          <a:noFill/>
        </p:spPr>
        <p:txBody>
          <a:bodyPr wrap="square" rtlCol="0">
            <a:spAutoFit/>
          </a:bodyPr>
          <a:lstStyle/>
          <a:p>
            <a:pPr algn="ctr"/>
            <a:r>
              <a:rPr lang="en-GB" sz="4800" spc="-150" dirty="0" smtClean="0">
                <a:solidFill>
                  <a:srgbClr val="828181"/>
                </a:solidFill>
              </a:rPr>
              <a:t>Developing a new generation of</a:t>
            </a:r>
            <a:endParaRPr lang="en-GB" sz="4800" spc="-150" dirty="0">
              <a:solidFill>
                <a:srgbClr val="828181"/>
              </a:solidFill>
            </a:endParaRPr>
          </a:p>
        </p:txBody>
      </p:sp>
      <p:sp>
        <p:nvSpPr>
          <p:cNvPr id="11" name="TextBox 10"/>
          <p:cNvSpPr txBox="1"/>
          <p:nvPr/>
        </p:nvSpPr>
        <p:spPr>
          <a:xfrm>
            <a:off x="831413" y="5117814"/>
            <a:ext cx="7701467" cy="1323439"/>
          </a:xfrm>
          <a:prstGeom prst="rect">
            <a:avLst/>
          </a:prstGeom>
          <a:noFill/>
        </p:spPr>
        <p:txBody>
          <a:bodyPr wrap="none" rtlCol="0">
            <a:spAutoFit/>
          </a:bodyPr>
          <a:lstStyle/>
          <a:p>
            <a:r>
              <a:rPr lang="en-GB" sz="8000" b="1" spc="-350" dirty="0" smtClean="0">
                <a:solidFill>
                  <a:srgbClr val="B21310"/>
                </a:solidFill>
              </a:rPr>
              <a:t>Curriculum Leaders</a:t>
            </a:r>
            <a:endParaRPr lang="en-GB" sz="8000" b="1" spc="-350" dirty="0">
              <a:solidFill>
                <a:srgbClr val="B21310"/>
              </a:solidFill>
            </a:endParaRPr>
          </a:p>
        </p:txBody>
      </p:sp>
    </p:spTree>
    <p:extLst>
      <p:ext uri="{BB962C8B-B14F-4D97-AF65-F5344CB8AC3E}">
        <p14:creationId xmlns:p14="http://schemas.microsoft.com/office/powerpoint/2010/main" val="3862925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9594"/>
          <a:stretch/>
        </p:blipFill>
        <p:spPr>
          <a:xfrm>
            <a:off x="0" y="1"/>
            <a:ext cx="9126071" cy="5737412"/>
          </a:xfrm>
          <a:prstGeom prst="rect">
            <a:avLst/>
          </a:prstGeom>
        </p:spPr>
      </p:pic>
      <p:sp>
        <p:nvSpPr>
          <p:cNvPr id="3" name="Rectangle 2"/>
          <p:cNvSpPr/>
          <p:nvPr/>
        </p:nvSpPr>
        <p:spPr>
          <a:xfrm>
            <a:off x="7924800" y="5737413"/>
            <a:ext cx="1201271" cy="112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6334780"/>
            <a:ext cx="6575454" cy="523220"/>
          </a:xfrm>
          <a:prstGeom prst="rect">
            <a:avLst/>
          </a:prstGeom>
        </p:spPr>
        <p:txBody>
          <a:bodyPr wrap="none">
            <a:spAutoFit/>
          </a:bodyPr>
          <a:lstStyle/>
          <a:p>
            <a:r>
              <a:rPr lang="en-GB" sz="2800" dirty="0">
                <a:hlinkClick r:id="rId4"/>
              </a:rPr>
              <a:t>https://www.amazonrobotics.com/#/</a:t>
            </a:r>
            <a:r>
              <a:rPr lang="en-GB" sz="2800" dirty="0" smtClean="0">
                <a:hlinkClick r:id="rId4"/>
              </a:rPr>
              <a:t>vision</a:t>
            </a:r>
            <a:r>
              <a:rPr lang="en-GB" sz="2800" dirty="0" smtClean="0"/>
              <a:t> </a:t>
            </a:r>
            <a:endParaRPr lang="en-GB" sz="2800" dirty="0"/>
          </a:p>
        </p:txBody>
      </p:sp>
    </p:spTree>
    <p:extLst>
      <p:ext uri="{BB962C8B-B14F-4D97-AF65-F5344CB8AC3E}">
        <p14:creationId xmlns:p14="http://schemas.microsoft.com/office/powerpoint/2010/main" val="2668978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496" y="24475"/>
            <a:ext cx="9108504" cy="120581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595959"/>
                </a:solidFill>
                <a:latin typeface="+mn-lt"/>
              </a:rPr>
              <a:t>A Robot’s World</a:t>
            </a:r>
            <a:endParaRPr lang="en-GB" sz="7200" b="1" dirty="0">
              <a:solidFill>
                <a:srgbClr val="595959"/>
              </a:solidFill>
              <a:latin typeface="+mn-lt"/>
            </a:endParaRPr>
          </a:p>
        </p:txBody>
      </p:sp>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72087"/>
          <a:stretch/>
        </p:blipFill>
        <p:spPr bwMode="auto">
          <a:xfrm>
            <a:off x="217489" y="3409950"/>
            <a:ext cx="2482304"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8"/>
          <p:cNvSpPr txBox="1">
            <a:spLocks noChangeArrowheads="1"/>
          </p:cNvSpPr>
          <p:nvPr/>
        </p:nvSpPr>
        <p:spPr bwMode="auto">
          <a:xfrm>
            <a:off x="1000795" y="6255593"/>
            <a:ext cx="1050925"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a:solidFill>
                  <a:srgbClr val="666699"/>
                </a:solidFill>
                <a:ea typeface="Lucida Sans Unicode" panose="020B0602030504020204" pitchFamily="34" charset="0"/>
                <a:cs typeface="Lucida Sans Unicode" panose="020B0602030504020204" pitchFamily="34" charset="0"/>
              </a:rPr>
              <a:t>Move</a:t>
            </a:r>
          </a:p>
        </p:txBody>
      </p:sp>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73282"/>
          <a:stretch/>
        </p:blipFill>
        <p:spPr bwMode="auto">
          <a:xfrm>
            <a:off x="2655205" y="3503613"/>
            <a:ext cx="2376103"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11"/>
          <p:cNvSpPr txBox="1">
            <a:spLocks noChangeArrowheads="1"/>
          </p:cNvSpPr>
          <p:nvPr/>
        </p:nvSpPr>
        <p:spPr bwMode="auto">
          <a:xfrm>
            <a:off x="3357481" y="6258400"/>
            <a:ext cx="971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a:solidFill>
                  <a:srgbClr val="666699"/>
                </a:solidFill>
                <a:ea typeface="Lucida Sans Unicode" panose="020B0602030504020204" pitchFamily="34" charset="0"/>
                <a:cs typeface="Lucida Sans Unicode" panose="020B0602030504020204" pitchFamily="34" charset="0"/>
              </a:rPr>
              <a:t>Grab</a:t>
            </a:r>
          </a:p>
        </p:txBody>
      </p:sp>
      <p:sp>
        <p:nvSpPr>
          <p:cNvPr id="9" name="Rectangle 8"/>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543292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799"/>
          <a:stretch/>
        </p:blipFill>
        <p:spPr>
          <a:xfrm>
            <a:off x="0" y="0"/>
            <a:ext cx="9144000" cy="4791456"/>
          </a:xfrm>
          <a:prstGeom prst="rect">
            <a:avLst/>
          </a:prstGeom>
        </p:spPr>
      </p:pic>
      <p:sp>
        <p:nvSpPr>
          <p:cNvPr id="4099" name="Rectangle 5"/>
          <p:cNvSpPr>
            <a:spLocks noChangeArrowheads="1"/>
          </p:cNvSpPr>
          <p:nvPr/>
        </p:nvSpPr>
        <p:spPr bwMode="auto">
          <a:xfrm>
            <a:off x="2502726" y="860171"/>
            <a:ext cx="1655762" cy="1295400"/>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solidFill>
                <a:srgbClr val="C00000"/>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59406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063" y="-19050"/>
            <a:ext cx="9152810" cy="4865370"/>
          </a:xfrm>
          <a:prstGeom prst="rect">
            <a:avLst/>
          </a:prstGeom>
        </p:spPr>
      </p:pic>
      <p:sp>
        <p:nvSpPr>
          <p:cNvPr id="3" name="Rectangle 2"/>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a:stretch>
            <a:fillRect/>
          </a:stretch>
        </p:blipFill>
        <p:spPr>
          <a:xfrm>
            <a:off x="0" y="-14287"/>
            <a:ext cx="9144000" cy="4857540"/>
          </a:xfrm>
          <a:prstGeom prst="rect">
            <a:avLst/>
          </a:prstGeom>
        </p:spPr>
      </p:pic>
    </p:spTree>
    <p:extLst>
      <p:ext uri="{BB962C8B-B14F-4D97-AF65-F5344CB8AC3E}">
        <p14:creationId xmlns:p14="http://schemas.microsoft.com/office/powerpoint/2010/main" val="74877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21953" y="0"/>
            <a:ext cx="9122047" cy="4842320"/>
          </a:xfrm>
          <a:prstGeom prst="rect">
            <a:avLst/>
          </a:prstGeom>
        </p:spPr>
      </p:pic>
      <p:cxnSp>
        <p:nvCxnSpPr>
          <p:cNvPr id="5" name="Straight Arrow Connector 4"/>
          <p:cNvCxnSpPr/>
          <p:nvPr/>
        </p:nvCxnSpPr>
        <p:spPr>
          <a:xfrm>
            <a:off x="1873770" y="1094282"/>
            <a:ext cx="1289155" cy="1319134"/>
          </a:xfrm>
          <a:prstGeom prst="straightConnector1">
            <a:avLst/>
          </a:prstGeom>
          <a:ln w="76200">
            <a:solidFill>
              <a:srgbClr val="C00B0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213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70" name="Rectangle 2"/>
          <p:cNvSpPr>
            <a:spLocks noGrp="1" noChangeArrowheads="1"/>
          </p:cNvSpPr>
          <p:nvPr>
            <p:ph type="title"/>
          </p:nvPr>
        </p:nvSpPr>
        <p:spPr>
          <a:xfrm>
            <a:off x="0" y="0"/>
            <a:ext cx="8686800" cy="1143000"/>
          </a:xfrm>
        </p:spPr>
        <p:txBody>
          <a:bodyPr>
            <a:normAutofit/>
          </a:bodyPr>
          <a:lstStyle/>
          <a:p>
            <a:pPr algn="l" eaLnBrk="1" hangingPunct="1"/>
            <a:r>
              <a:rPr lang="en-GB" altLang="en-US" b="1" dirty="0" smtClean="0"/>
              <a:t>Quick Challenge</a:t>
            </a:r>
            <a:endParaRPr lang="en-US" altLang="en-US" b="1" dirty="0" smtClean="0"/>
          </a:p>
        </p:txBody>
      </p:sp>
      <p:sp>
        <p:nvSpPr>
          <p:cNvPr id="7171" name="Rectangle 3"/>
          <p:cNvSpPr>
            <a:spLocks noGrp="1" noChangeArrowheads="1"/>
          </p:cNvSpPr>
          <p:nvPr>
            <p:ph type="body" idx="1"/>
          </p:nvPr>
        </p:nvSpPr>
        <p:spPr>
          <a:xfrm>
            <a:off x="0" y="1825625"/>
            <a:ext cx="8515350" cy="4351338"/>
          </a:xfrm>
        </p:spPr>
        <p:txBody>
          <a:bodyPr>
            <a:normAutofit/>
          </a:bodyPr>
          <a:lstStyle/>
          <a:p>
            <a:pPr marL="0" indent="0" eaLnBrk="1" hangingPunct="1">
              <a:buFontTx/>
              <a:buNone/>
            </a:pPr>
            <a:r>
              <a:rPr lang="en-GB" altLang="en-US" sz="3600" dirty="0" smtClean="0">
                <a:solidFill>
                  <a:srgbClr val="595959"/>
                </a:solidFill>
              </a:rPr>
              <a:t>Using the Remote Control to pick up the 2 objects and place at either end of the line.</a:t>
            </a:r>
            <a:endParaRPr lang="en-US" altLang="en-US" sz="3600" dirty="0" smtClean="0">
              <a:solidFill>
                <a:srgbClr val="595959"/>
              </a:solidFill>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l="55312" t="8437" r="21654" b="50937"/>
          <a:stretch>
            <a:fillRect/>
          </a:stretch>
        </p:blipFill>
        <p:spPr bwMode="auto">
          <a:xfrm>
            <a:off x="4561290" y="2926150"/>
            <a:ext cx="3363510" cy="3707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817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4864259"/>
          </a:xfrm>
          <a:prstGeom prst="rect">
            <a:avLst/>
          </a:prstGeom>
        </p:spPr>
      </p:pic>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7" name="Text Box 7"/>
          <p:cNvSpPr txBox="1">
            <a:spLocks noChangeArrowheads="1"/>
          </p:cNvSpPr>
          <p:nvPr/>
        </p:nvSpPr>
        <p:spPr bwMode="auto">
          <a:xfrm>
            <a:off x="0" y="5121773"/>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a:solidFill>
                  <a:srgbClr val="595959"/>
                </a:solidFill>
              </a:rPr>
              <a:t>Copy and Paste </a:t>
            </a:r>
            <a:r>
              <a:rPr lang="en-GB" altLang="en-US" sz="3600" dirty="0" smtClean="0">
                <a:solidFill>
                  <a:srgbClr val="595959"/>
                </a:solidFill>
              </a:rPr>
              <a:t>your</a:t>
            </a:r>
          </a:p>
          <a:p>
            <a:pPr eaLnBrk="1" hangingPunct="1"/>
            <a:r>
              <a:rPr lang="en-GB" altLang="en-US" sz="3600" dirty="0" smtClean="0">
                <a:solidFill>
                  <a:srgbClr val="595959"/>
                </a:solidFill>
              </a:rPr>
              <a:t>code </a:t>
            </a:r>
            <a:r>
              <a:rPr lang="en-GB" altLang="en-US" sz="3600" dirty="0">
                <a:solidFill>
                  <a:srgbClr val="595959"/>
                </a:solidFill>
              </a:rPr>
              <a:t>into the Editor.</a:t>
            </a:r>
            <a:endParaRPr lang="en-US" altLang="en-US" sz="3600" dirty="0">
              <a:solidFill>
                <a:srgbClr val="595959"/>
              </a:solidFill>
            </a:endParaRPr>
          </a:p>
        </p:txBody>
      </p:sp>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072" y="2035048"/>
            <a:ext cx="25717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Line 6"/>
          <p:cNvSpPr>
            <a:spLocks noChangeShapeType="1"/>
          </p:cNvSpPr>
          <p:nvPr/>
        </p:nvSpPr>
        <p:spPr bwMode="auto">
          <a:xfrm flipH="1" flipV="1">
            <a:off x="731517" y="1499616"/>
            <a:ext cx="5998466" cy="2898882"/>
          </a:xfrm>
          <a:prstGeom prst="line">
            <a:avLst/>
          </a:prstGeom>
          <a:noFill/>
          <a:ln w="1524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0241982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wipe(down)">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4864259"/>
          </a:xfrm>
          <a:prstGeom prst="rect">
            <a:avLst/>
          </a:prstGeom>
        </p:spPr>
      </p:pic>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7" name="Text Box 7"/>
          <p:cNvSpPr txBox="1">
            <a:spLocks noChangeArrowheads="1"/>
          </p:cNvSpPr>
          <p:nvPr/>
        </p:nvSpPr>
        <p:spPr bwMode="auto">
          <a:xfrm>
            <a:off x="0" y="5295941"/>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a:solidFill>
                  <a:srgbClr val="595959"/>
                </a:solidFill>
              </a:rPr>
              <a:t>Tidy up the code </a:t>
            </a:r>
            <a:r>
              <a:rPr lang="en-GB" altLang="en-US" sz="3600" dirty="0" smtClean="0">
                <a:solidFill>
                  <a:srgbClr val="595959"/>
                </a:solidFill>
              </a:rPr>
              <a:t>and</a:t>
            </a:r>
          </a:p>
          <a:p>
            <a:pPr eaLnBrk="1" hangingPunct="1"/>
            <a:r>
              <a:rPr lang="en-GB" altLang="en-US" sz="3600" dirty="0" smtClean="0">
                <a:solidFill>
                  <a:srgbClr val="595959"/>
                </a:solidFill>
              </a:rPr>
              <a:t>save it with a sensible filename.</a:t>
            </a:r>
            <a:endParaRPr lang="en-US" altLang="en-US" sz="3600" dirty="0">
              <a:solidFill>
                <a:srgbClr val="595959"/>
              </a:solidFill>
            </a:endParaRPr>
          </a:p>
        </p:txBody>
      </p:sp>
      <p:pic>
        <p:nvPicPr>
          <p:cNvPr id="81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4072" y="2035048"/>
            <a:ext cx="257175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5025" t="55245" r="32810" b="3094"/>
          <a:stretch/>
        </p:blipFill>
        <p:spPr bwMode="auto">
          <a:xfrm>
            <a:off x="276045" y="1085614"/>
            <a:ext cx="2398144" cy="283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5276" y="2570671"/>
            <a:ext cx="2070339" cy="931653"/>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1601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448175" cy="6893056"/>
          </a:xfrm>
          <a:prstGeom prst="rect">
            <a:avLst/>
          </a:prstGeom>
        </p:spPr>
      </p:pic>
      <p:sp>
        <p:nvSpPr>
          <p:cNvPr id="10243" name="Text Box 5"/>
          <p:cNvSpPr txBox="1">
            <a:spLocks noChangeArrowheads="1"/>
          </p:cNvSpPr>
          <p:nvPr/>
        </p:nvSpPr>
        <p:spPr bwMode="auto">
          <a:xfrm>
            <a:off x="4264025" y="11445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5" name="Line 7"/>
          <p:cNvSpPr>
            <a:spLocks noChangeShapeType="1"/>
          </p:cNvSpPr>
          <p:nvPr/>
        </p:nvSpPr>
        <p:spPr bwMode="auto">
          <a:xfrm flipH="1">
            <a:off x="707366" y="2302622"/>
            <a:ext cx="3956946" cy="4236201"/>
          </a:xfrm>
          <a:prstGeom prst="line">
            <a:avLst/>
          </a:prstGeom>
          <a:noFill/>
          <a:ln w="152400">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44" name="Text Box 6"/>
          <p:cNvSpPr txBox="1">
            <a:spLocks noChangeArrowheads="1"/>
          </p:cNvSpPr>
          <p:nvPr/>
        </p:nvSpPr>
        <p:spPr bwMode="auto">
          <a:xfrm>
            <a:off x="4620770" y="1511300"/>
            <a:ext cx="3690819" cy="2246769"/>
          </a:xfrm>
          <a:prstGeom prst="rect">
            <a:avLst/>
          </a:prstGeom>
          <a:solidFill>
            <a:schemeClr val="bg1"/>
          </a:solidFill>
          <a:ln>
            <a:solidFill>
              <a:srgbClr val="C00B0B"/>
            </a:solidFill>
          </a:ln>
          <a:effectLs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3600" dirty="0">
                <a:solidFill>
                  <a:srgbClr val="595959"/>
                </a:solidFill>
                <a:latin typeface="+mn-lt"/>
              </a:rPr>
              <a:t>Restart </a:t>
            </a:r>
            <a:r>
              <a:rPr lang="en-GB" altLang="en-US" sz="3600" dirty="0" err="1">
                <a:solidFill>
                  <a:srgbClr val="595959"/>
                </a:solidFill>
                <a:latin typeface="+mn-lt"/>
              </a:rPr>
              <a:t>RoboMind</a:t>
            </a:r>
            <a:r>
              <a:rPr lang="en-GB" altLang="en-US" sz="3600" dirty="0">
                <a:solidFill>
                  <a:srgbClr val="595959"/>
                </a:solidFill>
                <a:latin typeface="+mn-lt"/>
              </a:rPr>
              <a:t>.</a:t>
            </a:r>
          </a:p>
          <a:p>
            <a:pPr eaLnBrk="1" hangingPunct="1"/>
            <a:r>
              <a:rPr lang="en-GB" altLang="en-US" sz="3600" dirty="0">
                <a:solidFill>
                  <a:srgbClr val="595959"/>
                </a:solidFill>
                <a:latin typeface="+mn-lt"/>
              </a:rPr>
              <a:t>Open your file.</a:t>
            </a:r>
          </a:p>
          <a:p>
            <a:pPr eaLnBrk="1" hangingPunct="1"/>
            <a:r>
              <a:rPr lang="en-GB" altLang="en-US" sz="3600" dirty="0">
                <a:solidFill>
                  <a:srgbClr val="595959"/>
                </a:solidFill>
                <a:latin typeface="+mn-lt"/>
              </a:rPr>
              <a:t>Run it.</a:t>
            </a:r>
          </a:p>
          <a:p>
            <a:pPr eaLnBrk="1" hangingPunct="1"/>
            <a:endParaRPr lang="en-US" altLang="en-US" sz="3200" dirty="0"/>
          </a:p>
        </p:txBody>
      </p:sp>
    </p:spTree>
    <p:extLst>
      <p:ext uri="{BB962C8B-B14F-4D97-AF65-F5344CB8AC3E}">
        <p14:creationId xmlns:p14="http://schemas.microsoft.com/office/powerpoint/2010/main" val="3904480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wipe(up)">
                                      <p:cBhvr>
                                        <p:cTn id="7"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r="10628"/>
          <a:stretch/>
        </p:blipFill>
        <p:spPr>
          <a:xfrm>
            <a:off x="2773586" y="2151553"/>
            <a:ext cx="6353162" cy="4263954"/>
          </a:xfrm>
          <a:prstGeom prst="rect">
            <a:avLst/>
          </a:prstGeom>
        </p:spPr>
      </p:pic>
      <p:sp>
        <p:nvSpPr>
          <p:cNvPr id="5122" name="Rectangle 2"/>
          <p:cNvSpPr>
            <a:spLocks noGrp="1" noChangeArrowheads="1"/>
          </p:cNvSpPr>
          <p:nvPr>
            <p:ph type="title"/>
          </p:nvPr>
        </p:nvSpPr>
        <p:spPr>
          <a:xfrm>
            <a:off x="0" y="0"/>
            <a:ext cx="9144000" cy="1143000"/>
          </a:xfrm>
        </p:spPr>
        <p:txBody>
          <a:bodyPr>
            <a:noAutofit/>
          </a:bodyPr>
          <a:lstStyle/>
          <a:p>
            <a:pPr algn="l" eaLnBrk="1" hangingPunct="1"/>
            <a:r>
              <a:rPr lang="en-GB" altLang="en-US" dirty="0" smtClean="0"/>
              <a:t>Writing Instructions</a:t>
            </a:r>
            <a:endParaRPr lang="en-US" altLang="en-US" dirty="0" smtClean="0"/>
          </a:p>
        </p:txBody>
      </p:sp>
      <p:sp>
        <p:nvSpPr>
          <p:cNvPr id="5123" name="Rectangle 4"/>
          <p:cNvSpPr>
            <a:spLocks noChangeArrowheads="1"/>
          </p:cNvSpPr>
          <p:nvPr/>
        </p:nvSpPr>
        <p:spPr bwMode="auto">
          <a:xfrm>
            <a:off x="71438" y="1143000"/>
            <a:ext cx="9072562" cy="489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marL="431800" indent="-32385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defRPr>
            </a:lvl9pPr>
          </a:lstStyle>
          <a:p>
            <a:pPr eaLnBrk="1" hangingPunct="1">
              <a:spcBef>
                <a:spcPct val="20000"/>
              </a:spcBef>
            </a:pPr>
            <a:r>
              <a:rPr lang="en-GB" altLang="en-US" sz="3600" dirty="0">
                <a:solidFill>
                  <a:srgbClr val="595959"/>
                </a:solidFill>
              </a:rPr>
              <a:t>E</a:t>
            </a:r>
            <a:r>
              <a:rPr lang="en-GB" altLang="en-US" sz="3600" dirty="0" smtClean="0">
                <a:solidFill>
                  <a:srgbClr val="595959"/>
                </a:solidFill>
              </a:rPr>
              <a:t>ach instruction on a separate line: </a:t>
            </a:r>
          </a:p>
          <a:p>
            <a:pPr eaLnBrk="1" hangingPunct="1">
              <a:spcBef>
                <a:spcPct val="20000"/>
              </a:spcBef>
            </a:pPr>
            <a:r>
              <a:rPr lang="en-GB" altLang="en-US" sz="2800" b="1" dirty="0" smtClean="0">
                <a:solidFill>
                  <a:srgbClr val="C00B0B"/>
                </a:solidFill>
                <a:latin typeface="Courier New" panose="02070309020205020404" pitchFamily="49" charset="0"/>
              </a:rPr>
              <a:t>forward(1)</a:t>
            </a:r>
          </a:p>
          <a:p>
            <a:pPr eaLnBrk="1" hangingPunct="1">
              <a:spcBef>
                <a:spcPct val="20000"/>
              </a:spcBef>
            </a:pPr>
            <a:r>
              <a:rPr lang="en-GB" altLang="en-US" sz="2800" b="1" dirty="0">
                <a:solidFill>
                  <a:srgbClr val="C00B0B"/>
                </a:solidFill>
                <a:latin typeface="Courier New" panose="02070309020205020404" pitchFamily="49" charset="0"/>
              </a:rPr>
              <a:t>left</a:t>
            </a:r>
            <a:r>
              <a:rPr lang="en-GB" altLang="en-US" sz="2800" b="1" dirty="0" smtClean="0">
                <a:solidFill>
                  <a:srgbClr val="C00B0B"/>
                </a:solidFill>
                <a:latin typeface="Courier New" panose="02070309020205020404" pitchFamily="49" charset="0"/>
              </a:rPr>
              <a:t>()</a:t>
            </a:r>
          </a:p>
          <a:p>
            <a:pPr eaLnBrk="1" hangingPunct="1">
              <a:spcBef>
                <a:spcPct val="20000"/>
              </a:spcBef>
            </a:pPr>
            <a:r>
              <a:rPr lang="en-GB" altLang="en-US" sz="2800" b="1" dirty="0">
                <a:solidFill>
                  <a:srgbClr val="C00B0B"/>
                </a:solidFill>
                <a:latin typeface="Courier New" panose="02070309020205020404" pitchFamily="49" charset="0"/>
              </a:rPr>
              <a:t>forward(1)</a:t>
            </a:r>
          </a:p>
          <a:p>
            <a:pPr eaLnBrk="1" hangingPunct="1">
              <a:spcBef>
                <a:spcPct val="20000"/>
              </a:spcBef>
            </a:pPr>
            <a:r>
              <a:rPr lang="en-GB" altLang="en-US" sz="2800" b="1" dirty="0" smtClean="0">
                <a:solidFill>
                  <a:srgbClr val="C00B0B"/>
                </a:solidFill>
                <a:latin typeface="Courier New" panose="02070309020205020404" pitchFamily="49" charset="0"/>
              </a:rPr>
              <a:t>right</a:t>
            </a:r>
            <a:r>
              <a:rPr lang="en-GB" altLang="en-US" sz="2800" b="1" dirty="0">
                <a:solidFill>
                  <a:srgbClr val="C00B0B"/>
                </a:solidFill>
                <a:latin typeface="Courier New" panose="02070309020205020404" pitchFamily="49" charset="0"/>
              </a:rPr>
              <a:t>()</a:t>
            </a:r>
          </a:p>
        </p:txBody>
      </p:sp>
      <p:sp>
        <p:nvSpPr>
          <p:cNvPr id="5126" name="AutoShape 7"/>
          <p:cNvSpPr>
            <a:spLocks noChangeArrowheads="1"/>
          </p:cNvSpPr>
          <p:nvPr/>
        </p:nvSpPr>
        <p:spPr bwMode="auto">
          <a:xfrm>
            <a:off x="160895" y="5344610"/>
            <a:ext cx="2057400" cy="1143000"/>
          </a:xfrm>
          <a:prstGeom prst="wedgeRoundRectCallout">
            <a:avLst>
              <a:gd name="adj1" fmla="val 88152"/>
              <a:gd name="adj2" fmla="val 1656"/>
              <a:gd name="adj3" fmla="val 16667"/>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defTabSz="457200" eaLnBrk="0" hangingPunct="0">
              <a:tabLst>
                <a:tab pos="723900" algn="l"/>
                <a:tab pos="1447800" algn="l"/>
              </a:tabLst>
              <a:defRPr>
                <a:solidFill>
                  <a:schemeClr val="tx1"/>
                </a:solidFill>
                <a:latin typeface="Arial" panose="020B0604020202020204" pitchFamily="34" charset="0"/>
              </a:defRPr>
            </a:lvl1pPr>
            <a:lvl2pPr marL="742950" indent="-285750" defTabSz="457200" eaLnBrk="0" hangingPunct="0">
              <a:tabLst>
                <a:tab pos="723900" algn="l"/>
                <a:tab pos="14478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2. Click execute</a:t>
            </a:r>
          </a:p>
        </p:txBody>
      </p:sp>
      <p:sp>
        <p:nvSpPr>
          <p:cNvPr id="5127" name="AutoShape 8"/>
          <p:cNvSpPr>
            <a:spLocks noChangeArrowheads="1"/>
          </p:cNvSpPr>
          <p:nvPr/>
        </p:nvSpPr>
        <p:spPr bwMode="auto">
          <a:xfrm>
            <a:off x="7164833" y="5493754"/>
            <a:ext cx="1828800" cy="1143000"/>
          </a:xfrm>
          <a:prstGeom prst="wedgeRoundRectCallout">
            <a:avLst>
              <a:gd name="adj1" fmla="val -90568"/>
              <a:gd name="adj2" fmla="val -61080"/>
              <a:gd name="adj3" fmla="val 16667"/>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defTabSz="457200" eaLnBrk="0" hangingPunct="0">
              <a:tabLst>
                <a:tab pos="723900" algn="l"/>
                <a:tab pos="1447800" algn="l"/>
              </a:tabLst>
              <a:defRPr>
                <a:solidFill>
                  <a:schemeClr val="tx1"/>
                </a:solidFill>
                <a:latin typeface="Arial" panose="020B0604020202020204" pitchFamily="34" charset="0"/>
              </a:defRPr>
            </a:lvl1pPr>
            <a:lvl2pPr marL="742950" indent="-285750" defTabSz="457200" eaLnBrk="0" hangingPunct="0">
              <a:tabLst>
                <a:tab pos="723900" algn="l"/>
                <a:tab pos="14478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3. See the result</a:t>
            </a:r>
          </a:p>
        </p:txBody>
      </p:sp>
      <p:sp>
        <p:nvSpPr>
          <p:cNvPr id="5125" name="AutoShape 6"/>
          <p:cNvSpPr>
            <a:spLocks noChangeArrowheads="1"/>
          </p:cNvSpPr>
          <p:nvPr/>
        </p:nvSpPr>
        <p:spPr bwMode="auto">
          <a:xfrm>
            <a:off x="160895" y="4107959"/>
            <a:ext cx="2057400" cy="1143000"/>
          </a:xfrm>
          <a:prstGeom prst="wedgeRoundRectCallout">
            <a:avLst>
              <a:gd name="adj1" fmla="val 100014"/>
              <a:gd name="adj2" fmla="val 43829"/>
              <a:gd name="adj3" fmla="val 16667"/>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defTabSz="457200" eaLnBrk="0" hangingPunct="0">
              <a:tabLst>
                <a:tab pos="723900" algn="l"/>
                <a:tab pos="1447800" algn="l"/>
              </a:tabLst>
              <a:defRPr>
                <a:solidFill>
                  <a:schemeClr val="tx1"/>
                </a:solidFill>
                <a:latin typeface="Arial" panose="020B0604020202020204" pitchFamily="34" charset="0"/>
              </a:defRPr>
            </a:lvl1pPr>
            <a:lvl2pPr marL="742950" indent="-285750" defTabSz="457200" eaLnBrk="0" hangingPunct="0">
              <a:tabLst>
                <a:tab pos="723900" algn="l"/>
                <a:tab pos="14478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Lst>
              <a:defRPr>
                <a:solidFill>
                  <a:schemeClr val="tx1"/>
                </a:solidFill>
                <a:latin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1. Write instructions</a:t>
            </a:r>
          </a:p>
        </p:txBody>
      </p:sp>
    </p:spTree>
    <p:extLst>
      <p:ext uri="{BB962C8B-B14F-4D97-AF65-F5344CB8AC3E}">
        <p14:creationId xmlns:p14="http://schemas.microsoft.com/office/powerpoint/2010/main" val="2780777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fade">
                                      <p:cBhvr>
                                        <p:cTn id="12"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animBg="1"/>
      <p:bldP spid="51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p:cNvSpPr txBox="1">
            <a:spLocks/>
          </p:cNvSpPr>
          <p:nvPr/>
        </p:nvSpPr>
        <p:spPr>
          <a:xfrm>
            <a:off x="0" y="259752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spc="-150" dirty="0" smtClean="0">
                <a:solidFill>
                  <a:srgbClr val="C00000"/>
                </a:solidFill>
                <a:latin typeface="+mn-lt"/>
              </a:rPr>
              <a:t>Transitioning to Text  </a:t>
            </a:r>
            <a:endParaRPr lang="en-GB" sz="8000" b="1" spc="-150" dirty="0">
              <a:solidFill>
                <a:srgbClr val="C00000"/>
              </a:solidFill>
              <a:latin typeface="+mn-lt"/>
            </a:endParaRPr>
          </a:p>
        </p:txBody>
      </p:sp>
      <p:sp>
        <p:nvSpPr>
          <p:cNvPr id="11" name="Subtitle 2"/>
          <p:cNvSpPr txBox="1">
            <a:spLocks/>
          </p:cNvSpPr>
          <p:nvPr/>
        </p:nvSpPr>
        <p:spPr>
          <a:xfrm>
            <a:off x="0" y="2160097"/>
            <a:ext cx="9144000" cy="572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C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spc="-150" dirty="0">
                <a:solidFill>
                  <a:srgbClr val="585858"/>
                </a:solidFill>
              </a:rPr>
              <a:t>Laying Firm Foundations: A Conceptual Approach to Programming</a:t>
            </a:r>
          </a:p>
          <a:p>
            <a:endParaRPr lang="en-GB" sz="2800" b="1" dirty="0" smtClean="0">
              <a:solidFill>
                <a:srgbClr val="585858"/>
              </a:solidFill>
            </a:endParaRPr>
          </a:p>
        </p:txBody>
      </p:sp>
      <p:pic>
        <p:nvPicPr>
          <p:cNvPr id="12" name="Picture 11"/>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4217633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1410"/>
            <a:ext cx="8686800" cy="1143000"/>
          </a:xfrm>
        </p:spPr>
        <p:txBody>
          <a:bodyPr>
            <a:noAutofit/>
          </a:bodyPr>
          <a:lstStyle/>
          <a:p>
            <a:pPr algn="l" eaLnBrk="1" hangingPunct="1"/>
            <a:r>
              <a:rPr lang="en-GB" altLang="en-US" dirty="0" smtClean="0"/>
              <a:t>Efficiency Matters</a:t>
            </a:r>
            <a:endParaRPr lang="en-US" altLang="en-US" dirty="0" smtClean="0"/>
          </a:p>
        </p:txBody>
      </p:sp>
      <p:pic>
        <p:nvPicPr>
          <p:cNvPr id="61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4029075"/>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0" name="Line 8"/>
          <p:cNvSpPr>
            <a:spLocks noChangeShapeType="1"/>
          </p:cNvSpPr>
          <p:nvPr/>
        </p:nvSpPr>
        <p:spPr bwMode="auto">
          <a:xfrm flipV="1">
            <a:off x="5992813" y="3000375"/>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51" name="Line 9"/>
          <p:cNvSpPr>
            <a:spLocks noChangeShapeType="1"/>
          </p:cNvSpPr>
          <p:nvPr/>
        </p:nvSpPr>
        <p:spPr bwMode="auto">
          <a:xfrm>
            <a:off x="6221413" y="2773363"/>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52" name="Line 10"/>
          <p:cNvSpPr>
            <a:spLocks noChangeShapeType="1"/>
          </p:cNvSpPr>
          <p:nvPr/>
        </p:nvSpPr>
        <p:spPr bwMode="auto">
          <a:xfrm>
            <a:off x="8302625" y="3001963"/>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53" name="Line 11"/>
          <p:cNvSpPr>
            <a:spLocks noChangeShapeType="1"/>
          </p:cNvSpPr>
          <p:nvPr/>
        </p:nvSpPr>
        <p:spPr bwMode="auto">
          <a:xfrm flipH="1">
            <a:off x="6905625" y="5059363"/>
            <a:ext cx="1146175"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6154" name="Oval 12"/>
          <p:cNvSpPr>
            <a:spLocks noChangeArrowheads="1"/>
          </p:cNvSpPr>
          <p:nvPr/>
        </p:nvSpPr>
        <p:spPr bwMode="auto">
          <a:xfrm>
            <a:off x="5764213" y="2544763"/>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6155" name="Oval 13"/>
          <p:cNvSpPr>
            <a:spLocks noChangeArrowheads="1"/>
          </p:cNvSpPr>
          <p:nvPr/>
        </p:nvSpPr>
        <p:spPr bwMode="auto">
          <a:xfrm>
            <a:off x="8067675" y="2544763"/>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6156" name="Oval 14"/>
          <p:cNvSpPr>
            <a:spLocks noChangeArrowheads="1"/>
          </p:cNvSpPr>
          <p:nvPr/>
        </p:nvSpPr>
        <p:spPr bwMode="auto">
          <a:xfrm>
            <a:off x="8067675" y="4813300"/>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14" name="AutoShape 9"/>
          <p:cNvSpPr>
            <a:spLocks noChangeArrowheads="1"/>
          </p:cNvSpPr>
          <p:nvPr/>
        </p:nvSpPr>
        <p:spPr bwMode="auto">
          <a:xfrm>
            <a:off x="107950" y="3698875"/>
            <a:ext cx="2219325" cy="2959100"/>
          </a:xfrm>
          <a:prstGeom prst="roundRect">
            <a:avLst>
              <a:gd name="adj" fmla="val 69"/>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15" name="Text Box 10"/>
          <p:cNvSpPr txBox="1">
            <a:spLocks noChangeArrowheads="1"/>
          </p:cNvSpPr>
          <p:nvPr/>
        </p:nvSpPr>
        <p:spPr bwMode="auto">
          <a:xfrm>
            <a:off x="277813" y="3808413"/>
            <a:ext cx="2560637"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p:txBody>
      </p:sp>
      <p:sp>
        <p:nvSpPr>
          <p:cNvPr id="17" name="Rectangle 1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190500" y="3806081"/>
            <a:ext cx="2320688" cy="646955"/>
          </a:xfrm>
          <a:prstGeom prst="rect">
            <a:avLst/>
          </a:prstGeom>
          <a:noFill/>
          <a:ln w="762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37440" y="7327"/>
            <a:ext cx="4127097" cy="2181582"/>
          </a:xfrm>
          <a:prstGeom prst="rect">
            <a:avLst/>
          </a:prstGeom>
        </p:spPr>
      </p:pic>
    </p:spTree>
    <p:extLst>
      <p:ext uri="{BB962C8B-B14F-4D97-AF65-F5344CB8AC3E}">
        <p14:creationId xmlns:p14="http://schemas.microsoft.com/office/powerpoint/2010/main" val="2513303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013" y="4029075"/>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 name="Line 8"/>
          <p:cNvSpPr>
            <a:spLocks noChangeShapeType="1"/>
          </p:cNvSpPr>
          <p:nvPr/>
        </p:nvSpPr>
        <p:spPr bwMode="auto">
          <a:xfrm flipV="1">
            <a:off x="5992813" y="3000375"/>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 name="Line 9"/>
          <p:cNvSpPr>
            <a:spLocks noChangeShapeType="1"/>
          </p:cNvSpPr>
          <p:nvPr/>
        </p:nvSpPr>
        <p:spPr bwMode="auto">
          <a:xfrm>
            <a:off x="6221413" y="2773363"/>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 name="Line 10"/>
          <p:cNvSpPr>
            <a:spLocks noChangeShapeType="1"/>
          </p:cNvSpPr>
          <p:nvPr/>
        </p:nvSpPr>
        <p:spPr bwMode="auto">
          <a:xfrm>
            <a:off x="8302625" y="3001963"/>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3" name="Line 11"/>
          <p:cNvSpPr>
            <a:spLocks noChangeShapeType="1"/>
          </p:cNvSpPr>
          <p:nvPr/>
        </p:nvSpPr>
        <p:spPr bwMode="auto">
          <a:xfrm flipH="1">
            <a:off x="6905625" y="5059363"/>
            <a:ext cx="1146175"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 name="Oval 12"/>
          <p:cNvSpPr>
            <a:spLocks noChangeArrowheads="1"/>
          </p:cNvSpPr>
          <p:nvPr/>
        </p:nvSpPr>
        <p:spPr bwMode="auto">
          <a:xfrm>
            <a:off x="5764213" y="2544763"/>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5" name="Oval 13"/>
          <p:cNvSpPr>
            <a:spLocks noChangeArrowheads="1"/>
          </p:cNvSpPr>
          <p:nvPr/>
        </p:nvSpPr>
        <p:spPr bwMode="auto">
          <a:xfrm>
            <a:off x="8067675" y="2544763"/>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6" name="Oval 14"/>
          <p:cNvSpPr>
            <a:spLocks noChangeArrowheads="1"/>
          </p:cNvSpPr>
          <p:nvPr/>
        </p:nvSpPr>
        <p:spPr bwMode="auto">
          <a:xfrm>
            <a:off x="8067675" y="4813300"/>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171" name="Rectangle 4"/>
          <p:cNvSpPr>
            <a:spLocks noGrp="1" noChangeArrowheads="1"/>
          </p:cNvSpPr>
          <p:nvPr>
            <p:ph type="body" idx="1"/>
          </p:nvPr>
        </p:nvSpPr>
        <p:spPr>
          <a:xfrm>
            <a:off x="190500" y="1196752"/>
            <a:ext cx="8869363" cy="5259611"/>
          </a:xfrm>
          <a:noFill/>
          <a:extLst>
            <a:ext uri="{91240B29-F687-4F45-9708-019B960494DF}">
              <a14:hiddenLine xmlns:a14="http://schemas.microsoft.com/office/drawing/2010/main" w="9525">
                <a:solidFill>
                  <a:srgbClr val="000000"/>
                </a:solidFill>
                <a:round/>
                <a:headEnd/>
                <a:tailEnd/>
              </a14:hiddenLine>
            </a:ext>
          </a:extLst>
        </p:spPr>
        <p:txBody>
          <a:bodyPr lIns="0" tIns="0" rIns="0" bIns="0">
            <a:normAutofit/>
          </a:bodyPr>
          <a:lstStyle/>
          <a:p>
            <a:pPr marL="431800" indent="-323850" defTabSz="457200" eaLnBrk="1" hangingPunct="1">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4400" b="1" dirty="0" smtClean="0">
                <a:solidFill>
                  <a:srgbClr val="595959"/>
                </a:solidFill>
              </a:rPr>
              <a:t>Syntax:</a:t>
            </a:r>
          </a:p>
          <a:p>
            <a:pPr marL="431800" indent="-323850" defTabSz="457200" eaLnBrk="1" hangingPunct="1">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4400" b="1" dirty="0" smtClean="0">
                <a:solidFill>
                  <a:srgbClr val="595959"/>
                </a:solidFill>
              </a:rPr>
              <a:t>repeat(</a:t>
            </a:r>
            <a:r>
              <a:rPr lang="en-GB" altLang="en-US" sz="4400" b="1" i="1" dirty="0" smtClean="0">
                <a:solidFill>
                  <a:srgbClr val="595959"/>
                </a:solidFill>
              </a:rPr>
              <a:t>number</a:t>
            </a:r>
            <a:r>
              <a:rPr lang="en-GB" altLang="en-US" sz="4400" b="1" dirty="0" smtClean="0">
                <a:solidFill>
                  <a:srgbClr val="595959"/>
                </a:solidFill>
              </a:rPr>
              <a:t>){</a:t>
            </a:r>
            <a:r>
              <a:rPr lang="en-GB" altLang="en-US" sz="4400" b="1" i="1" dirty="0" smtClean="0">
                <a:solidFill>
                  <a:srgbClr val="595959"/>
                </a:solidFill>
              </a:rPr>
              <a:t>Instructions</a:t>
            </a:r>
            <a:r>
              <a:rPr lang="en-GB" altLang="en-US" sz="4400" b="1" dirty="0" smtClean="0">
                <a:solidFill>
                  <a:srgbClr val="595959"/>
                </a:solidFill>
              </a:rPr>
              <a:t>} </a:t>
            </a:r>
          </a:p>
        </p:txBody>
      </p:sp>
      <p:sp>
        <p:nvSpPr>
          <p:cNvPr id="7172" name="AutoShape 5"/>
          <p:cNvSpPr>
            <a:spLocks noChangeArrowheads="1"/>
          </p:cNvSpPr>
          <p:nvPr/>
        </p:nvSpPr>
        <p:spPr bwMode="auto">
          <a:xfrm>
            <a:off x="2659063" y="4132263"/>
            <a:ext cx="2647950" cy="2514600"/>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173" name="Text Box 6"/>
          <p:cNvSpPr txBox="1">
            <a:spLocks noChangeArrowheads="1"/>
          </p:cNvSpPr>
          <p:nvPr/>
        </p:nvSpPr>
        <p:spPr bwMode="auto">
          <a:xfrm>
            <a:off x="2887663" y="4276725"/>
            <a:ext cx="3430587"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p:txBody>
      </p:sp>
      <p:sp>
        <p:nvSpPr>
          <p:cNvPr id="7174" name="AutoShape 7"/>
          <p:cNvSpPr>
            <a:spLocks noChangeArrowheads="1"/>
          </p:cNvSpPr>
          <p:nvPr/>
        </p:nvSpPr>
        <p:spPr bwMode="auto">
          <a:xfrm>
            <a:off x="5554662" y="5023787"/>
            <a:ext cx="1993900" cy="1665939"/>
          </a:xfrm>
          <a:prstGeom prst="wedgeRoundRectCallout">
            <a:avLst>
              <a:gd name="adj1" fmla="val -75407"/>
              <a:gd name="adj2" fmla="val -29833"/>
              <a:gd name="adj3" fmla="val 16667"/>
            </a:avLst>
          </a:prstGeom>
          <a:solidFill>
            <a:srgbClr val="FFE07D"/>
          </a:solidFill>
          <a:ln w="9525">
            <a:solidFill>
              <a:srgbClr val="000000"/>
            </a:solidFill>
            <a:round/>
            <a:headEnd/>
            <a:tailEnd/>
          </a:ln>
          <a:effectLst/>
          <a:extLst/>
        </p:spPr>
        <p:txBody>
          <a:bodyPr lIns="90000" tIns="45000" rIns="90000" bIns="45000" anchor="ctr"/>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Same square,</a:t>
            </a:r>
          </a:p>
          <a:p>
            <a:pPr algn="ctr" eaLnBrk="1">
              <a:lnSpc>
                <a:spcPct val="93000"/>
              </a:lnSpc>
              <a:buClr>
                <a:srgbClr val="000000"/>
              </a:buClr>
              <a:buSzPct val="45000"/>
              <a:buFont typeface="Wingdings" panose="05000000000000000000" pitchFamily="2" charset="2"/>
              <a:buNone/>
            </a:pPr>
            <a:r>
              <a:rPr lang="en-GB" altLang="en-US" sz="2800" dirty="0">
                <a:solidFill>
                  <a:srgbClr val="000000"/>
                </a:solidFill>
                <a:latin typeface="+mn-lt"/>
                <a:ea typeface="Lucida Sans Unicode" panose="020B0602030504020204" pitchFamily="34" charset="0"/>
                <a:cs typeface="Lucida Sans Unicode" panose="020B0602030504020204" pitchFamily="34" charset="0"/>
              </a:rPr>
              <a:t>less work</a:t>
            </a:r>
          </a:p>
        </p:txBody>
      </p:sp>
      <p:sp>
        <p:nvSpPr>
          <p:cNvPr id="7176" name="AutoShape 9"/>
          <p:cNvSpPr>
            <a:spLocks noChangeArrowheads="1"/>
          </p:cNvSpPr>
          <p:nvPr/>
        </p:nvSpPr>
        <p:spPr bwMode="auto">
          <a:xfrm>
            <a:off x="107950" y="3698875"/>
            <a:ext cx="2219325" cy="2959100"/>
          </a:xfrm>
          <a:prstGeom prst="roundRect">
            <a:avLst>
              <a:gd name="adj" fmla="val 69"/>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177" name="Text Box 10"/>
          <p:cNvSpPr txBox="1">
            <a:spLocks noChangeArrowheads="1"/>
          </p:cNvSpPr>
          <p:nvPr/>
        </p:nvSpPr>
        <p:spPr bwMode="auto">
          <a:xfrm>
            <a:off x="277813" y="3808413"/>
            <a:ext cx="2560637"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forward(1)</a:t>
            </a:r>
          </a:p>
          <a:p>
            <a:pPr eaLnBrk="1">
              <a:lnSpc>
                <a:spcPct val="89000"/>
              </a:lnSpc>
              <a:buClr>
                <a:srgbClr val="000000"/>
              </a:buClr>
              <a:buSzPct val="45000"/>
              <a:buFont typeface="Wingdings" panose="05000000000000000000" pitchFamily="2" charset="2"/>
              <a:buNone/>
            </a:pPr>
            <a:r>
              <a:rPr lang="en-GB" altLang="en-US" sz="22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right()</a:t>
            </a:r>
          </a:p>
        </p:txBody>
      </p:sp>
      <p:sp>
        <p:nvSpPr>
          <p:cNvPr id="12" name="Rectangle 2"/>
          <p:cNvSpPr>
            <a:spLocks noGrp="1" noChangeArrowheads="1"/>
          </p:cNvSpPr>
          <p:nvPr>
            <p:ph type="title"/>
          </p:nvPr>
        </p:nvSpPr>
        <p:spPr>
          <a:xfrm>
            <a:off x="0" y="15843"/>
            <a:ext cx="8686800" cy="1143000"/>
          </a:xfrm>
        </p:spPr>
        <p:txBody>
          <a:bodyPr>
            <a:normAutofit/>
          </a:bodyPr>
          <a:lstStyle/>
          <a:p>
            <a:pPr algn="l" eaLnBrk="1" hangingPunct="1"/>
            <a:r>
              <a:rPr lang="en-GB" altLang="en-US" dirty="0" smtClean="0"/>
              <a:t>Efficiency Matters</a:t>
            </a:r>
            <a:endParaRPr lang="en-US" altLang="en-US" dirty="0" smtClean="0"/>
          </a:p>
        </p:txBody>
      </p:sp>
      <p:cxnSp>
        <p:nvCxnSpPr>
          <p:cNvPr id="4" name="Straight Arrow Connector 3"/>
          <p:cNvCxnSpPr/>
          <p:nvPr/>
        </p:nvCxnSpPr>
        <p:spPr>
          <a:xfrm flipV="1">
            <a:off x="1216861" y="2420888"/>
            <a:ext cx="0" cy="92616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776085" y="2420889"/>
            <a:ext cx="0" cy="94341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097064" y="2420889"/>
            <a:ext cx="0" cy="92616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148064" y="2420888"/>
            <a:ext cx="0" cy="943414"/>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86" name="Rectangle 7185"/>
          <p:cNvSpPr/>
          <p:nvPr/>
        </p:nvSpPr>
        <p:spPr>
          <a:xfrm>
            <a:off x="190500" y="3806081"/>
            <a:ext cx="2320688" cy="646955"/>
          </a:xfrm>
          <a:prstGeom prst="rect">
            <a:avLst/>
          </a:prstGeom>
          <a:noFill/>
          <a:ln w="76200">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88" name="Bent Arrow 7187"/>
          <p:cNvSpPr/>
          <p:nvPr/>
        </p:nvSpPr>
        <p:spPr>
          <a:xfrm flipV="1">
            <a:off x="2468445" y="4459193"/>
            <a:ext cx="327262" cy="568419"/>
          </a:xfrm>
          <a:prstGeom prst="bentArrow">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3" name="Bent Arrow 52"/>
          <p:cNvSpPr/>
          <p:nvPr/>
        </p:nvSpPr>
        <p:spPr>
          <a:xfrm flipV="1">
            <a:off x="2474913" y="4492326"/>
            <a:ext cx="317617" cy="1637011"/>
          </a:xfrm>
          <a:prstGeom prst="bentArrow">
            <a:avLst/>
          </a:prstGeom>
          <a:solidFill>
            <a:srgbClr val="5959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637440" y="23952"/>
            <a:ext cx="4127097" cy="2181582"/>
          </a:xfrm>
          <a:prstGeom prst="rect">
            <a:avLst/>
          </a:prstGeom>
        </p:spPr>
      </p:pic>
    </p:spTree>
    <p:extLst>
      <p:ext uri="{BB962C8B-B14F-4D97-AF65-F5344CB8AC3E}">
        <p14:creationId xmlns:p14="http://schemas.microsoft.com/office/powerpoint/2010/main" val="9943684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171">
                                            <p:txEl>
                                              <p:pRg st="1" end="1"/>
                                            </p:txEl>
                                          </p:spTgt>
                                        </p:tgtEl>
                                        <p:attrNameLst>
                                          <p:attrName>style.visibility</p:attrName>
                                        </p:attrNameLst>
                                      </p:cBhvr>
                                      <p:to>
                                        <p:strVal val="visible"/>
                                      </p:to>
                                    </p:set>
                                    <p:animEffect transition="in" filter="fade">
                                      <p:cBhvr>
                                        <p:cTn id="7" dur="500"/>
                                        <p:tgtEl>
                                          <p:spTgt spid="71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500"/>
                                        <p:tgtEl>
                                          <p:spTgt spid="71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fade">
                                      <p:cBhvr>
                                        <p:cTn id="37" dur="500"/>
                                        <p:tgtEl>
                                          <p:spTgt spid="7173"/>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ipe(up)">
                                      <p:cBhvr>
                                        <p:cTn id="41" dur="500"/>
                                        <p:tgtEl>
                                          <p:spTgt spid="53"/>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7188"/>
                                        </p:tgtEl>
                                        <p:attrNameLst>
                                          <p:attrName>style.visibility</p:attrName>
                                        </p:attrNameLst>
                                      </p:cBhvr>
                                      <p:to>
                                        <p:strVal val="visible"/>
                                      </p:to>
                                    </p:set>
                                    <p:animEffect transition="in" filter="wipe(up)">
                                      <p:cBhvr>
                                        <p:cTn id="44" dur="500"/>
                                        <p:tgtEl>
                                          <p:spTgt spid="718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174"/>
                                        </p:tgtEl>
                                        <p:attrNameLst>
                                          <p:attrName>style.visibility</p:attrName>
                                        </p:attrNameLst>
                                      </p:cBhvr>
                                      <p:to>
                                        <p:strVal val="visible"/>
                                      </p:to>
                                    </p:set>
                                    <p:animEffect transition="in" filter="fade">
                                      <p:cBhvr>
                                        <p:cTn id="47"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P spid="7172" grpId="0" animBg="1"/>
      <p:bldP spid="7173" grpId="0"/>
      <p:bldP spid="7174" grpId="0" animBg="1"/>
      <p:bldP spid="7188" grpId="0" animBg="1"/>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1" name="Rectangle 3"/>
          <p:cNvSpPr>
            <a:spLocks noGrp="1" noChangeArrowheads="1"/>
          </p:cNvSpPr>
          <p:nvPr>
            <p:ph type="body" idx="1"/>
          </p:nvPr>
        </p:nvSpPr>
        <p:spPr>
          <a:xfrm>
            <a:off x="0" y="16466"/>
            <a:ext cx="9144000" cy="4351338"/>
          </a:xfrm>
        </p:spPr>
        <p:txBody>
          <a:bodyPr>
            <a:normAutofit/>
          </a:bodyPr>
          <a:lstStyle/>
          <a:p>
            <a:pPr eaLnBrk="1" hangingPunct="1">
              <a:buFontTx/>
              <a:buNone/>
            </a:pPr>
            <a:r>
              <a:rPr lang="en-GB" altLang="en-US" sz="4400" b="1" dirty="0" smtClean="0"/>
              <a:t>How does </a:t>
            </a:r>
            <a:r>
              <a:rPr lang="en-GB" altLang="en-US" sz="4400" b="1" dirty="0" err="1" smtClean="0"/>
              <a:t>Robo</a:t>
            </a:r>
            <a:r>
              <a:rPr lang="en-GB" altLang="en-US" sz="4400" b="1" dirty="0" smtClean="0"/>
              <a:t> get to the white spot?</a:t>
            </a:r>
          </a:p>
        </p:txBody>
      </p:sp>
      <p:pic>
        <p:nvPicPr>
          <p:cNvPr id="1229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6744" t="23770" r="16444" b="46352"/>
          <a:stretch/>
        </p:blipFill>
        <p:spPr bwMode="auto">
          <a:xfrm>
            <a:off x="0" y="2224585"/>
            <a:ext cx="9143999" cy="4640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820923"/>
            <a:ext cx="5830250" cy="1200329"/>
          </a:xfrm>
          <a:prstGeom prst="rect">
            <a:avLst/>
          </a:prstGeom>
        </p:spPr>
        <p:txBody>
          <a:bodyPr wrap="none">
            <a:spAutoFit/>
          </a:bodyPr>
          <a:lstStyle/>
          <a:p>
            <a:r>
              <a:rPr lang="en-GB" altLang="en-US" sz="3600" dirty="0" smtClean="0">
                <a:solidFill>
                  <a:srgbClr val="595959"/>
                </a:solidFill>
              </a:rPr>
              <a:t>Use a printed map and sketch </a:t>
            </a:r>
          </a:p>
          <a:p>
            <a:r>
              <a:rPr lang="en-GB" altLang="en-US" sz="3600" dirty="0" smtClean="0">
                <a:solidFill>
                  <a:srgbClr val="595959"/>
                </a:solidFill>
              </a:rPr>
              <a:t>out the solution</a:t>
            </a:r>
            <a:endParaRPr lang="en-GB" altLang="en-US" sz="3600" dirty="0">
              <a:solidFill>
                <a:srgbClr val="59595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877455" y="778599"/>
            <a:ext cx="4604709" cy="2506235"/>
          </a:xfrm>
          <a:prstGeom prst="rect">
            <a:avLst/>
          </a:prstGeom>
        </p:spPr>
      </p:pic>
    </p:spTree>
    <p:extLst>
      <p:ext uri="{BB962C8B-B14F-4D97-AF65-F5344CB8AC3E}">
        <p14:creationId xmlns:p14="http://schemas.microsoft.com/office/powerpoint/2010/main" val="3775003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0" name="Rectangle 2"/>
          <p:cNvSpPr>
            <a:spLocks noGrp="1" noChangeArrowheads="1"/>
          </p:cNvSpPr>
          <p:nvPr>
            <p:ph type="title"/>
          </p:nvPr>
        </p:nvSpPr>
        <p:spPr>
          <a:xfrm>
            <a:off x="0" y="0"/>
            <a:ext cx="8686800" cy="1143000"/>
          </a:xfrm>
        </p:spPr>
        <p:txBody>
          <a:bodyPr/>
          <a:lstStyle/>
          <a:p>
            <a:pPr algn="l" eaLnBrk="1" hangingPunct="1"/>
            <a:r>
              <a:rPr lang="en-GB" altLang="en-US" dirty="0" smtClean="0"/>
              <a:t>Repeti</a:t>
            </a:r>
            <a:r>
              <a:rPr lang="en-GB" altLang="en-US" b="1" dirty="0" smtClean="0"/>
              <a:t>tion Practice</a:t>
            </a:r>
            <a:endParaRPr lang="en-US" altLang="en-US" b="1" dirty="0" smtClean="0"/>
          </a:p>
        </p:txBody>
      </p:sp>
      <p:sp>
        <p:nvSpPr>
          <p:cNvPr id="12291" name="Rectangle 3"/>
          <p:cNvSpPr>
            <a:spLocks noGrp="1" noChangeArrowheads="1"/>
          </p:cNvSpPr>
          <p:nvPr>
            <p:ph type="body" idx="1"/>
          </p:nvPr>
        </p:nvSpPr>
        <p:spPr>
          <a:xfrm>
            <a:off x="0" y="1151422"/>
            <a:ext cx="7886700" cy="4351338"/>
          </a:xfrm>
        </p:spPr>
        <p:txBody>
          <a:bodyPr>
            <a:normAutofit/>
          </a:bodyPr>
          <a:lstStyle/>
          <a:p>
            <a:pPr eaLnBrk="1" hangingPunct="1">
              <a:buFontTx/>
              <a:buNone/>
            </a:pPr>
            <a:r>
              <a:rPr lang="en-GB" altLang="en-US" sz="3600" dirty="0" smtClean="0">
                <a:solidFill>
                  <a:srgbClr val="595959"/>
                </a:solidFill>
              </a:rPr>
              <a:t>Load the Map – </a:t>
            </a:r>
            <a:r>
              <a:rPr lang="en-GB" altLang="en-US" sz="3600" dirty="0" err="1" smtClean="0">
                <a:solidFill>
                  <a:srgbClr val="595959"/>
                </a:solidFill>
              </a:rPr>
              <a:t>PassBeacons.map</a:t>
            </a:r>
            <a:endParaRPr lang="en-GB" altLang="en-US" sz="3600" dirty="0" smtClean="0">
              <a:solidFill>
                <a:srgbClr val="595959"/>
              </a:solidFill>
            </a:endParaRPr>
          </a:p>
        </p:txBody>
      </p:sp>
      <p:pic>
        <p:nvPicPr>
          <p:cNvPr id="3" name="Picture 2"/>
          <p:cNvPicPr>
            <a:picLocks noChangeAspect="1"/>
          </p:cNvPicPr>
          <p:nvPr/>
        </p:nvPicPr>
        <p:blipFill rotWithShape="1">
          <a:blip r:embed="rId3"/>
          <a:srcRect t="1" r="14400" b="20138"/>
          <a:stretch/>
        </p:blipFill>
        <p:spPr>
          <a:xfrm>
            <a:off x="0" y="2061673"/>
            <a:ext cx="9144000" cy="4796327"/>
          </a:xfrm>
          <a:prstGeom prst="rect">
            <a:avLst/>
          </a:prstGeom>
        </p:spPr>
      </p:pic>
      <p:sp>
        <p:nvSpPr>
          <p:cNvPr id="4" name="Rectangle 3"/>
          <p:cNvSpPr/>
          <p:nvPr/>
        </p:nvSpPr>
        <p:spPr>
          <a:xfrm>
            <a:off x="40944" y="3931920"/>
            <a:ext cx="1426464" cy="62179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6821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l="46744" t="22273" r="16444" b="44334"/>
          <a:stretch>
            <a:fillRect/>
          </a:stretch>
        </p:blipFill>
        <p:spPr bwMode="auto">
          <a:xfrm>
            <a:off x="5227093" y="2463951"/>
            <a:ext cx="3838716" cy="2177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90" name="Rectangle 2"/>
          <p:cNvSpPr>
            <a:spLocks noGrp="1" noChangeArrowheads="1"/>
          </p:cNvSpPr>
          <p:nvPr>
            <p:ph type="title"/>
          </p:nvPr>
        </p:nvSpPr>
        <p:spPr>
          <a:xfrm>
            <a:off x="0" y="0"/>
            <a:ext cx="8686800" cy="1143000"/>
          </a:xfrm>
        </p:spPr>
        <p:txBody>
          <a:bodyPr/>
          <a:lstStyle/>
          <a:p>
            <a:pPr algn="l" eaLnBrk="1" hangingPunct="1"/>
            <a:r>
              <a:rPr lang="en-GB" altLang="en-US" dirty="0" smtClean="0"/>
              <a:t>Repeti</a:t>
            </a:r>
            <a:r>
              <a:rPr lang="en-GB" altLang="en-US" b="1" dirty="0" smtClean="0"/>
              <a:t>tion Practice</a:t>
            </a:r>
            <a:endParaRPr lang="en-US" altLang="en-US" b="1" dirty="0" smtClean="0"/>
          </a:p>
        </p:txBody>
      </p:sp>
      <p:sp>
        <p:nvSpPr>
          <p:cNvPr id="12291" name="Rectangle 3"/>
          <p:cNvSpPr>
            <a:spLocks noGrp="1" noChangeArrowheads="1"/>
          </p:cNvSpPr>
          <p:nvPr>
            <p:ph type="body" idx="1"/>
          </p:nvPr>
        </p:nvSpPr>
        <p:spPr>
          <a:xfrm>
            <a:off x="0" y="1151421"/>
            <a:ext cx="9144000" cy="5706579"/>
          </a:xfrm>
        </p:spPr>
        <p:txBody>
          <a:bodyPr>
            <a:normAutofit/>
          </a:bodyPr>
          <a:lstStyle/>
          <a:p>
            <a:pPr marL="0" indent="0" eaLnBrk="1" hangingPunct="1">
              <a:buFontTx/>
              <a:buNone/>
            </a:pPr>
            <a:endParaRPr lang="en-GB" altLang="en-US" sz="3600" dirty="0" smtClean="0">
              <a:solidFill>
                <a:srgbClr val="595959"/>
              </a:solidFill>
            </a:endParaRPr>
          </a:p>
          <a:p>
            <a:pPr marL="0" indent="0" eaLnBrk="1" hangingPunct="1">
              <a:buFontTx/>
              <a:buNone/>
            </a:pPr>
            <a:endParaRPr lang="en-GB" altLang="en-US" sz="3600" dirty="0" smtClean="0">
              <a:solidFill>
                <a:srgbClr val="595959"/>
              </a:solidFill>
            </a:endParaRPr>
          </a:p>
          <a:p>
            <a:pPr marL="0" indent="0">
              <a:buNone/>
            </a:pPr>
            <a:r>
              <a:rPr lang="en-GB" altLang="en-US" sz="3600" dirty="0">
                <a:solidFill>
                  <a:srgbClr val="595959"/>
                </a:solidFill>
              </a:rPr>
              <a:t>Write </a:t>
            </a:r>
            <a:r>
              <a:rPr lang="en-GB" altLang="en-US" sz="3600" dirty="0" smtClean="0">
                <a:solidFill>
                  <a:srgbClr val="595959"/>
                </a:solidFill>
              </a:rPr>
              <a:t>the </a:t>
            </a:r>
            <a:r>
              <a:rPr lang="en-GB" altLang="en-US" sz="3600" dirty="0">
                <a:solidFill>
                  <a:srgbClr val="595959"/>
                </a:solidFill>
              </a:rPr>
              <a:t>program </a:t>
            </a:r>
            <a:r>
              <a:rPr lang="en-GB" altLang="en-US" sz="3600" dirty="0" smtClean="0">
                <a:solidFill>
                  <a:srgbClr val="595959"/>
                </a:solidFill>
              </a:rPr>
              <a:t>so </a:t>
            </a:r>
            <a:r>
              <a:rPr lang="en-GB" altLang="en-US" sz="3600" dirty="0" err="1" smtClean="0">
                <a:solidFill>
                  <a:srgbClr val="595959"/>
                </a:solidFill>
              </a:rPr>
              <a:t>Robo</a:t>
            </a:r>
            <a:endParaRPr lang="en-GB" altLang="en-US" sz="3600" dirty="0">
              <a:solidFill>
                <a:srgbClr val="595959"/>
              </a:solidFill>
            </a:endParaRPr>
          </a:p>
          <a:p>
            <a:pPr marL="0" indent="0">
              <a:buNone/>
            </a:pPr>
            <a:r>
              <a:rPr lang="en-GB" altLang="en-US" sz="3600" dirty="0" smtClean="0">
                <a:solidFill>
                  <a:srgbClr val="595959"/>
                </a:solidFill>
              </a:rPr>
              <a:t>stops on </a:t>
            </a:r>
            <a:r>
              <a:rPr lang="en-GB" altLang="en-US" sz="3600" dirty="0">
                <a:solidFill>
                  <a:srgbClr val="595959"/>
                </a:solidFill>
              </a:rPr>
              <a:t>the white </a:t>
            </a:r>
            <a:r>
              <a:rPr lang="en-GB" altLang="en-US" sz="3600" dirty="0" smtClean="0">
                <a:solidFill>
                  <a:srgbClr val="595959"/>
                </a:solidFill>
              </a:rPr>
              <a:t>spot</a:t>
            </a:r>
          </a:p>
          <a:p>
            <a:pPr marL="0" indent="0">
              <a:buNone/>
            </a:pPr>
            <a:endParaRPr lang="en-GB" altLang="en-US" sz="3600" dirty="0">
              <a:solidFill>
                <a:srgbClr val="595959"/>
              </a:solidFill>
            </a:endParaRPr>
          </a:p>
          <a:p>
            <a:pPr marL="0" indent="0">
              <a:buNone/>
            </a:pPr>
            <a:r>
              <a:rPr lang="en-GB" altLang="en-US" sz="3600" dirty="0">
                <a:solidFill>
                  <a:srgbClr val="595959"/>
                </a:solidFill>
              </a:rPr>
              <a:t>Extension: </a:t>
            </a:r>
            <a:endParaRPr lang="en-GB" altLang="en-US" sz="3600" dirty="0" smtClean="0">
              <a:solidFill>
                <a:srgbClr val="595959"/>
              </a:solidFill>
            </a:endParaRPr>
          </a:p>
          <a:p>
            <a:pPr marL="0" indent="0">
              <a:buNone/>
            </a:pPr>
            <a:r>
              <a:rPr lang="en-GB" altLang="en-US" sz="3600" dirty="0" smtClean="0">
                <a:solidFill>
                  <a:srgbClr val="595959"/>
                </a:solidFill>
              </a:rPr>
              <a:t>Modify </a:t>
            </a:r>
            <a:r>
              <a:rPr lang="en-GB" altLang="en-US" sz="3600" dirty="0">
                <a:solidFill>
                  <a:srgbClr val="595959"/>
                </a:solidFill>
              </a:rPr>
              <a:t>your program to </a:t>
            </a:r>
            <a:r>
              <a:rPr lang="en-GB" altLang="en-US" sz="3600" dirty="0" smtClean="0">
                <a:solidFill>
                  <a:srgbClr val="595959"/>
                </a:solidFill>
              </a:rPr>
              <a:t>put</a:t>
            </a:r>
          </a:p>
          <a:p>
            <a:pPr marL="0" indent="0">
              <a:buNone/>
            </a:pPr>
            <a:r>
              <a:rPr lang="en-GB" altLang="en-US" sz="3600" dirty="0" smtClean="0">
                <a:solidFill>
                  <a:srgbClr val="595959"/>
                </a:solidFill>
              </a:rPr>
              <a:t>the </a:t>
            </a:r>
            <a:r>
              <a:rPr lang="en-GB" altLang="en-US" sz="3600" dirty="0">
                <a:solidFill>
                  <a:srgbClr val="595959"/>
                </a:solidFill>
              </a:rPr>
              <a:t>beacons back </a:t>
            </a:r>
            <a:r>
              <a:rPr lang="en-GB" altLang="en-US" sz="3600" dirty="0" smtClean="0">
                <a:solidFill>
                  <a:srgbClr val="595959"/>
                </a:solidFill>
              </a:rPr>
              <a:t>before</a:t>
            </a:r>
          </a:p>
          <a:p>
            <a:pPr marL="0" indent="0">
              <a:buNone/>
            </a:pPr>
            <a:r>
              <a:rPr lang="en-GB" altLang="en-US" sz="3600" dirty="0" smtClean="0">
                <a:solidFill>
                  <a:srgbClr val="595959"/>
                </a:solidFill>
              </a:rPr>
              <a:t>you </a:t>
            </a:r>
            <a:r>
              <a:rPr lang="en-GB" altLang="en-US" sz="3600" dirty="0">
                <a:solidFill>
                  <a:srgbClr val="595959"/>
                </a:solidFill>
              </a:rPr>
              <a:t>finish on the spot</a:t>
            </a:r>
            <a:endParaRPr lang="en-US" altLang="en-US" sz="3600" dirty="0">
              <a:solidFill>
                <a:srgbClr val="595959"/>
              </a:solidFill>
            </a:endParaRPr>
          </a:p>
          <a:p>
            <a:pPr eaLnBrk="1" hangingPunct="1">
              <a:buFontTx/>
              <a:buNone/>
            </a:pPr>
            <a:endParaRPr lang="en-GB" altLang="en-US" sz="4400" dirty="0" smtClean="0">
              <a:solidFill>
                <a:srgbClr val="595959"/>
              </a:solidFill>
            </a:endParaRPr>
          </a:p>
        </p:txBody>
      </p:sp>
      <p:grpSp>
        <p:nvGrpSpPr>
          <p:cNvPr id="9" name="Group 8"/>
          <p:cNvGrpSpPr/>
          <p:nvPr/>
        </p:nvGrpSpPr>
        <p:grpSpPr>
          <a:xfrm>
            <a:off x="4481985" y="4290391"/>
            <a:ext cx="4583824" cy="2533529"/>
            <a:chOff x="4481985" y="4290391"/>
            <a:chExt cx="4583824" cy="2533529"/>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9248" y="4290391"/>
              <a:ext cx="2336561" cy="123611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4481985" y="4623590"/>
              <a:ext cx="4083812" cy="2200330"/>
            </a:xfrm>
            <a:prstGeom prst="rect">
              <a:avLst/>
            </a:prstGeom>
          </p:spPr>
        </p:pic>
      </p:gr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637440" y="7327"/>
            <a:ext cx="4127097" cy="2181582"/>
          </a:xfrm>
          <a:prstGeom prst="rect">
            <a:avLst/>
          </a:prstGeom>
        </p:spPr>
      </p:pic>
    </p:spTree>
    <p:extLst>
      <p:ext uri="{BB962C8B-B14F-4D97-AF65-F5344CB8AC3E}">
        <p14:creationId xmlns:p14="http://schemas.microsoft.com/office/powerpoint/2010/main" val="2688685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1">
                                            <p:txEl>
                                              <p:pRg st="5" end="5"/>
                                            </p:txEl>
                                          </p:spTgt>
                                        </p:tgtEl>
                                        <p:attrNameLst>
                                          <p:attrName>style.visibility</p:attrName>
                                        </p:attrNameLst>
                                      </p:cBhvr>
                                      <p:to>
                                        <p:strVal val="visible"/>
                                      </p:to>
                                    </p:set>
                                    <p:animEffect transition="in" filter="fade">
                                      <p:cBhvr>
                                        <p:cTn id="11" dur="500"/>
                                        <p:tgtEl>
                                          <p:spTgt spid="12291">
                                            <p:txEl>
                                              <p:pRg st="5" end="5"/>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12291">
                                            <p:txEl>
                                              <p:pRg st="6" end="6"/>
                                            </p:txEl>
                                          </p:spTgt>
                                        </p:tgtEl>
                                        <p:attrNameLst>
                                          <p:attrName>style.visibility</p:attrName>
                                        </p:attrNameLst>
                                      </p:cBhvr>
                                      <p:to>
                                        <p:strVal val="visible"/>
                                      </p:to>
                                    </p:set>
                                    <p:animEffect transition="in" filter="fade">
                                      <p:cBhvr>
                                        <p:cTn id="14" dur="500"/>
                                        <p:tgtEl>
                                          <p:spTgt spid="12291">
                                            <p:txEl>
                                              <p:pRg st="6" end="6"/>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2291">
                                            <p:txEl>
                                              <p:pRg st="7" end="7"/>
                                            </p:txEl>
                                          </p:spTgt>
                                        </p:tgtEl>
                                        <p:attrNameLst>
                                          <p:attrName>style.visibility</p:attrName>
                                        </p:attrNameLst>
                                      </p:cBhvr>
                                      <p:to>
                                        <p:strVal val="visible"/>
                                      </p:to>
                                    </p:set>
                                    <p:animEffect transition="in" filter="fade">
                                      <p:cBhvr>
                                        <p:cTn id="17" dur="500"/>
                                        <p:tgtEl>
                                          <p:spTgt spid="12291">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291">
                                            <p:txEl>
                                              <p:pRg st="8" end="8"/>
                                            </p:txEl>
                                          </p:spTgt>
                                        </p:tgtEl>
                                        <p:attrNameLst>
                                          <p:attrName>style.visibility</p:attrName>
                                        </p:attrNameLst>
                                      </p:cBhvr>
                                      <p:to>
                                        <p:strVal val="visible"/>
                                      </p:to>
                                    </p:set>
                                    <p:animEffect transition="in" filter="fade">
                                      <p:cBhvr>
                                        <p:cTn id="20" dur="500"/>
                                        <p:tgtEl>
                                          <p:spTgt spid="122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4278094"/>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rgbClr val="595959"/>
                </a:solidFill>
              </a:rPr>
              <a:t>What lies </a:t>
            </a:r>
            <a:r>
              <a:rPr lang="en-GB" sz="3600" dirty="0">
                <a:solidFill>
                  <a:srgbClr val="595959"/>
                </a:solidFill>
              </a:rPr>
              <a:t>behind the syntax barrier</a:t>
            </a:r>
            <a:r>
              <a:rPr lang="en-GB" sz="3600" dirty="0" smtClean="0">
                <a:solidFill>
                  <a:srgbClr val="595959"/>
                </a:solidFill>
              </a:rPr>
              <a:t>? </a:t>
            </a:r>
            <a:r>
              <a:rPr lang="en-GB" sz="3600" dirty="0">
                <a:solidFill>
                  <a:srgbClr val="595959"/>
                </a:solidFill>
              </a:rPr>
              <a:t>What facilities do ‘toy’ environments like </a:t>
            </a:r>
            <a:r>
              <a:rPr lang="en-GB" sz="3600" dirty="0" err="1">
                <a:solidFill>
                  <a:srgbClr val="595959"/>
                </a:solidFill>
              </a:rPr>
              <a:t>RoboMind</a:t>
            </a:r>
            <a:r>
              <a:rPr lang="en-GB" sz="3600" dirty="0">
                <a:solidFill>
                  <a:srgbClr val="595959"/>
                </a:solidFill>
              </a:rPr>
              <a:t> offer to help with the transition to text</a:t>
            </a:r>
            <a:r>
              <a:rPr lang="en-GB" sz="3600" dirty="0" smtClean="0">
                <a:solidFill>
                  <a:srgbClr val="595959"/>
                </a:solidFill>
              </a:rPr>
              <a:t>.</a:t>
            </a:r>
          </a:p>
          <a:p>
            <a:pPr eaLnBrk="0" fontAlgn="base" hangingPunct="0">
              <a:spcBef>
                <a:spcPct val="0"/>
              </a:spcBef>
              <a:spcAft>
                <a:spcPct val="0"/>
              </a:spcAft>
              <a:tabLst>
                <a:tab pos="457200" algn="l"/>
              </a:tabLst>
            </a:pPr>
            <a:r>
              <a:rPr lang="en-GB" sz="3600" dirty="0" smtClean="0">
                <a:solidFill>
                  <a:srgbClr val="595959"/>
                </a:solidFill>
              </a:rPr>
              <a:t>Can you suggest helpful tools in other languages?</a:t>
            </a:r>
            <a:endParaRPr lang="en-GB" sz="3600" dirty="0">
              <a:solidFill>
                <a:srgbClr val="595959"/>
              </a:solidFill>
            </a:endParaRPr>
          </a:p>
          <a:p>
            <a:pPr eaLnBrk="0" fontAlgn="base" hangingPunct="0">
              <a:spcBef>
                <a:spcPct val="0"/>
              </a:spcBef>
              <a:spcAft>
                <a:spcPct val="0"/>
              </a:spcAft>
              <a:tabLst>
                <a:tab pos="457200" algn="l"/>
              </a:tabLst>
            </a:pPr>
            <a:endParaRPr lang="en-GB" sz="2800" dirty="0">
              <a:solidFill>
                <a:srgbClr val="595959"/>
              </a:solidFill>
            </a:endParaRPr>
          </a:p>
          <a:p>
            <a:pPr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4784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713"/>
          <a:stretch/>
        </p:blipFill>
        <p:spPr>
          <a:xfrm>
            <a:off x="2583160" y="0"/>
            <a:ext cx="6560840" cy="6885384"/>
          </a:xfrm>
          <a:prstGeom prst="rect">
            <a:avLst/>
          </a:prstGeom>
        </p:spPr>
      </p:pic>
      <p:sp>
        <p:nvSpPr>
          <p:cNvPr id="3" name="Rectangle 2"/>
          <p:cNvSpPr/>
          <p:nvPr/>
        </p:nvSpPr>
        <p:spPr>
          <a:xfrm>
            <a:off x="2267744" y="0"/>
            <a:ext cx="1296144" cy="6858000"/>
          </a:xfrm>
          <a:prstGeom prst="rect">
            <a:avLst/>
          </a:prstGeom>
          <a:gradFill flip="none" rotWithShape="1">
            <a:gsLst>
              <a:gs pos="0">
                <a:srgbClr val="FFFFFF">
                  <a:alpha val="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72008" y="5085402"/>
            <a:ext cx="9108504"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smtClean="0">
                <a:solidFill>
                  <a:srgbClr val="C00B0B"/>
                </a:solidFill>
                <a:latin typeface="+mn-lt"/>
              </a:rPr>
              <a:t>Learning To Program</a:t>
            </a:r>
            <a:endParaRPr lang="en-GB" sz="7200" b="1" dirty="0">
              <a:solidFill>
                <a:srgbClr val="C00B0B"/>
              </a:solidFill>
              <a:latin typeface="+mn-lt"/>
            </a:endParaRPr>
          </a:p>
        </p:txBody>
      </p:sp>
      <p:sp>
        <p:nvSpPr>
          <p:cNvPr id="8" name="Title 1"/>
          <p:cNvSpPr txBox="1">
            <a:spLocks/>
          </p:cNvSpPr>
          <p:nvPr/>
        </p:nvSpPr>
        <p:spPr>
          <a:xfrm>
            <a:off x="0" y="5703391"/>
            <a:ext cx="918051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Don’t run before you can walk</a:t>
            </a:r>
            <a:endParaRPr lang="en-GB" dirty="0">
              <a:solidFill>
                <a:srgbClr val="595959"/>
              </a:solidFill>
              <a:latin typeface="+mn-l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310672" y="-3421"/>
            <a:ext cx="3554277" cy="195976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00000">
            <a:off x="-311661" y="1608165"/>
            <a:ext cx="3548424" cy="187940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294849" y="3201183"/>
            <a:ext cx="3673007" cy="1941550"/>
          </a:xfrm>
          <a:prstGeom prst="rect">
            <a:avLst/>
          </a:prstGeom>
        </p:spPr>
      </p:pic>
    </p:spTree>
    <p:extLst>
      <p:ext uri="{BB962C8B-B14F-4D97-AF65-F5344CB8AC3E}">
        <p14:creationId xmlns:p14="http://schemas.microsoft.com/office/powerpoint/2010/main" val="3874330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72087"/>
          <a:stretch/>
        </p:blipFill>
        <p:spPr bwMode="auto">
          <a:xfrm>
            <a:off x="217489" y="3409950"/>
            <a:ext cx="2482304"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8"/>
          <p:cNvSpPr txBox="1">
            <a:spLocks noChangeArrowheads="1"/>
          </p:cNvSpPr>
          <p:nvPr/>
        </p:nvSpPr>
        <p:spPr bwMode="auto">
          <a:xfrm>
            <a:off x="1000795" y="6255593"/>
            <a:ext cx="1050925"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a:solidFill>
                  <a:srgbClr val="666699"/>
                </a:solidFill>
                <a:ea typeface="Lucida Sans Unicode" panose="020B0602030504020204" pitchFamily="34" charset="0"/>
                <a:cs typeface="Lucida Sans Unicode" panose="020B0602030504020204" pitchFamily="34" charset="0"/>
              </a:rPr>
              <a:t>Move</a:t>
            </a:r>
          </a:p>
        </p:txBody>
      </p:sp>
      <p:pic>
        <p:nvPicPr>
          <p:cNvPr id="13" name="Picture 12"/>
          <p:cNvPicPr>
            <a:picLocks noChangeAspect="1" noChangeArrowheads="1"/>
          </p:cNvPicPr>
          <p:nvPr/>
        </p:nvPicPr>
        <p:blipFill rotWithShape="1">
          <a:blip r:embed="rId3">
            <a:extLst>
              <a:ext uri="{28A0092B-C50C-407E-A947-70E740481C1C}">
                <a14:useLocalDpi xmlns:a14="http://schemas.microsoft.com/office/drawing/2010/main" val="0"/>
              </a:ext>
            </a:extLst>
          </a:blip>
          <a:srcRect l="73282"/>
          <a:stretch/>
        </p:blipFill>
        <p:spPr bwMode="auto">
          <a:xfrm>
            <a:off x="2655205" y="3503613"/>
            <a:ext cx="2376103"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 Box 11"/>
          <p:cNvSpPr txBox="1">
            <a:spLocks noChangeArrowheads="1"/>
          </p:cNvSpPr>
          <p:nvPr/>
        </p:nvSpPr>
        <p:spPr bwMode="auto">
          <a:xfrm>
            <a:off x="3357481" y="6258400"/>
            <a:ext cx="971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a:solidFill>
                  <a:srgbClr val="666699"/>
                </a:solidFill>
                <a:ea typeface="Lucida Sans Unicode" panose="020B0602030504020204" pitchFamily="34" charset="0"/>
                <a:cs typeface="Lucida Sans Unicode" panose="020B0602030504020204" pitchFamily="34" charset="0"/>
              </a:rPr>
              <a:t>Grab</a:t>
            </a:r>
          </a:p>
        </p:txBody>
      </p:sp>
      <p:pic>
        <p:nvPicPr>
          <p:cNvPr id="9"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52325" r="23384"/>
          <a:stretch/>
        </p:blipFill>
        <p:spPr bwMode="auto">
          <a:xfrm>
            <a:off x="4901185" y="3461439"/>
            <a:ext cx="2191096" cy="32799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 Box 11"/>
          <p:cNvSpPr txBox="1">
            <a:spLocks noChangeArrowheads="1"/>
          </p:cNvSpPr>
          <p:nvPr/>
        </p:nvSpPr>
        <p:spPr bwMode="auto">
          <a:xfrm>
            <a:off x="5472658" y="6255593"/>
            <a:ext cx="971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smtClean="0">
                <a:solidFill>
                  <a:srgbClr val="666699"/>
                </a:solidFill>
                <a:ea typeface="Lucida Sans Unicode" panose="020B0602030504020204" pitchFamily="34" charset="0"/>
                <a:cs typeface="Lucida Sans Unicode" panose="020B0602030504020204" pitchFamily="34" charset="0"/>
              </a:rPr>
              <a:t>Paint</a:t>
            </a:r>
            <a:endParaRPr lang="en-GB" altLang="en-US" sz="2800" dirty="0">
              <a:solidFill>
                <a:srgbClr val="666699"/>
              </a:solidFill>
              <a:ea typeface="Lucida Sans Unicode" panose="020B0602030504020204" pitchFamily="34" charset="0"/>
              <a:cs typeface="Lucida Sans Unicode" panose="020B0602030504020204" pitchFamily="34" charset="0"/>
            </a:endParaRPr>
          </a:p>
        </p:txBody>
      </p:sp>
      <p:pic>
        <p:nvPicPr>
          <p:cNvPr id="1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27725" r="46364"/>
          <a:stretch/>
        </p:blipFill>
        <p:spPr bwMode="auto">
          <a:xfrm>
            <a:off x="6876256" y="3503613"/>
            <a:ext cx="2304256" cy="3233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11"/>
          <p:cNvSpPr txBox="1">
            <a:spLocks noChangeArrowheads="1"/>
          </p:cNvSpPr>
          <p:nvPr/>
        </p:nvSpPr>
        <p:spPr bwMode="auto">
          <a:xfrm>
            <a:off x="7488882" y="6255593"/>
            <a:ext cx="971550"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defTabSz="457200" eaLnBrk="0" hangingPunct="0">
              <a:tabLst>
                <a:tab pos="723900" algn="l"/>
              </a:tabLst>
              <a:defRPr>
                <a:solidFill>
                  <a:schemeClr val="tx1"/>
                </a:solidFill>
                <a:latin typeface="Arial" panose="020B0604020202020204" pitchFamily="34" charset="0"/>
              </a:defRPr>
            </a:lvl1pPr>
            <a:lvl2pPr marL="742950" indent="-285750" defTabSz="457200" eaLnBrk="0" hangingPunct="0">
              <a:tabLst>
                <a:tab pos="723900" algn="l"/>
              </a:tabLst>
              <a:defRPr>
                <a:solidFill>
                  <a:schemeClr val="tx1"/>
                </a:solidFill>
                <a:latin typeface="Arial" panose="020B0604020202020204" pitchFamily="34" charset="0"/>
              </a:defRPr>
            </a:lvl2pPr>
            <a:lvl3pPr marL="1143000" indent="-228600" defTabSz="457200" eaLnBrk="0" hangingPunct="0">
              <a:tabLst>
                <a:tab pos="723900" algn="l"/>
              </a:tabLst>
              <a:defRPr>
                <a:solidFill>
                  <a:schemeClr val="tx1"/>
                </a:solidFill>
                <a:latin typeface="Arial" panose="020B0604020202020204" pitchFamily="34" charset="0"/>
              </a:defRPr>
            </a:lvl3pPr>
            <a:lvl4pPr marL="1600200" indent="-228600" defTabSz="457200" eaLnBrk="0" hangingPunct="0">
              <a:tabLst>
                <a:tab pos="723900" algn="l"/>
              </a:tabLst>
              <a:defRPr>
                <a:solidFill>
                  <a:schemeClr val="tx1"/>
                </a:solidFill>
                <a:latin typeface="Arial" panose="020B0604020202020204" pitchFamily="34" charset="0"/>
              </a:defRPr>
            </a:lvl4pPr>
            <a:lvl5pPr marL="2057400" indent="-228600" defTabSz="457200" eaLnBrk="0" hangingPunct="0">
              <a:tabLst>
                <a:tab pos="7239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Lst>
              <a:defRPr>
                <a:solidFill>
                  <a:schemeClr val="tx1"/>
                </a:solidFill>
                <a:latin typeface="Arial" panose="020B0604020202020204" pitchFamily="34" charset="0"/>
              </a:defRPr>
            </a:lvl9pPr>
          </a:lstStyle>
          <a:p>
            <a:pPr eaLnBrk="1">
              <a:lnSpc>
                <a:spcPct val="93000"/>
              </a:lnSpc>
              <a:buClr>
                <a:srgbClr val="000000"/>
              </a:buClr>
              <a:buSzPct val="45000"/>
              <a:buFont typeface="Wingdings" panose="05000000000000000000" pitchFamily="2" charset="2"/>
              <a:buNone/>
            </a:pPr>
            <a:r>
              <a:rPr lang="en-GB" altLang="en-US" sz="2800" dirty="0" smtClean="0">
                <a:solidFill>
                  <a:srgbClr val="666699"/>
                </a:solidFill>
                <a:ea typeface="Lucida Sans Unicode" panose="020B0602030504020204" pitchFamily="34" charset="0"/>
                <a:cs typeface="Lucida Sans Unicode" panose="020B0602030504020204" pitchFamily="34" charset="0"/>
              </a:rPr>
              <a:t>See</a:t>
            </a:r>
            <a:endParaRPr lang="en-GB" altLang="en-US" sz="2800" dirty="0">
              <a:solidFill>
                <a:srgbClr val="666699"/>
              </a:solidFill>
              <a:ea typeface="Lucida Sans Unicode" panose="020B0602030504020204" pitchFamily="34" charset="0"/>
              <a:cs typeface="Lucida Sans Unicode" panose="020B0602030504020204" pitchFamily="34" charset="0"/>
            </a:endParaRPr>
          </a:p>
        </p:txBody>
      </p:sp>
      <p:sp>
        <p:nvSpPr>
          <p:cNvPr id="16" name="Title 1"/>
          <p:cNvSpPr txBox="1">
            <a:spLocks/>
          </p:cNvSpPr>
          <p:nvPr/>
        </p:nvSpPr>
        <p:spPr>
          <a:xfrm>
            <a:off x="-84" y="1763"/>
            <a:ext cx="9144083" cy="21454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7200" b="1" dirty="0" smtClean="0">
                <a:solidFill>
                  <a:srgbClr val="C00000"/>
                </a:solidFill>
                <a:latin typeface="+mn-lt"/>
              </a:rPr>
              <a:t>Teaching </a:t>
            </a:r>
            <a:r>
              <a:rPr lang="en-GB" sz="7200" b="1" dirty="0" err="1" smtClean="0">
                <a:solidFill>
                  <a:srgbClr val="C00000"/>
                </a:solidFill>
                <a:latin typeface="+mn-lt"/>
              </a:rPr>
              <a:t>Robo</a:t>
            </a:r>
            <a:r>
              <a:rPr lang="en-GB" sz="7200" b="1" dirty="0" smtClean="0">
                <a:solidFill>
                  <a:srgbClr val="C00000"/>
                </a:solidFill>
                <a:latin typeface="+mn-lt"/>
              </a:rPr>
              <a:t> </a:t>
            </a:r>
          </a:p>
          <a:p>
            <a:pPr algn="l"/>
            <a:r>
              <a:rPr lang="en-GB" sz="7200" b="1" dirty="0">
                <a:solidFill>
                  <a:srgbClr val="C00000"/>
                </a:solidFill>
                <a:latin typeface="+mn-lt"/>
              </a:rPr>
              <a:t>h</a:t>
            </a:r>
            <a:r>
              <a:rPr lang="en-GB" sz="7200" b="1" dirty="0" smtClean="0">
                <a:solidFill>
                  <a:srgbClr val="C00000"/>
                </a:solidFill>
                <a:latin typeface="+mn-lt"/>
              </a:rPr>
              <a:t>ow to walk</a:t>
            </a:r>
            <a:endParaRPr lang="en-GB" sz="7200" b="1" dirty="0">
              <a:solidFill>
                <a:srgbClr val="C00000"/>
              </a:solidFill>
              <a:latin typeface="+mn-lt"/>
            </a:endParaRPr>
          </a:p>
        </p:txBody>
      </p:sp>
    </p:spTree>
    <p:extLst>
      <p:ext uri="{BB962C8B-B14F-4D97-AF65-F5344CB8AC3E}">
        <p14:creationId xmlns:p14="http://schemas.microsoft.com/office/powerpoint/2010/main" val="4280985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7672" t="6876" r="55798" b="57593"/>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spTree>
    <p:extLst>
      <p:ext uri="{BB962C8B-B14F-4D97-AF65-F5344CB8AC3E}">
        <p14:creationId xmlns:p14="http://schemas.microsoft.com/office/powerpoint/2010/main" val="3489393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7531" t="6875" r="55844" b="57539"/>
          <a:stretch/>
        </p:blipFill>
        <p:spPr>
          <a:xfrm>
            <a:off x="-1" y="0"/>
            <a:ext cx="9144001"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sp>
        <p:nvSpPr>
          <p:cNvPr id="6" name="Rectangle 5"/>
          <p:cNvSpPr/>
          <p:nvPr/>
        </p:nvSpPr>
        <p:spPr>
          <a:xfrm>
            <a:off x="2015128" y="4650864"/>
            <a:ext cx="2879725" cy="80645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940033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itle 1"/>
          <p:cNvSpPr txBox="1">
            <a:spLocks/>
          </p:cNvSpPr>
          <p:nvPr/>
        </p:nvSpPr>
        <p:spPr>
          <a:xfrm>
            <a:off x="0" y="259752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8000" b="1" spc="-150" dirty="0" smtClean="0">
                <a:solidFill>
                  <a:srgbClr val="C00000"/>
                </a:solidFill>
                <a:latin typeface="+mn-lt"/>
              </a:rPr>
              <a:t>Transitioning to Text  </a:t>
            </a:r>
            <a:endParaRPr lang="en-GB" sz="8000" b="1" spc="-150" dirty="0">
              <a:solidFill>
                <a:srgbClr val="C00000"/>
              </a:solidFill>
              <a:latin typeface="+mn-lt"/>
            </a:endParaRPr>
          </a:p>
        </p:txBody>
      </p:sp>
      <p:sp>
        <p:nvSpPr>
          <p:cNvPr id="10" name="TextBox 9"/>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
        <p:nvSpPr>
          <p:cNvPr id="11" name="Subtitle 2"/>
          <p:cNvSpPr txBox="1">
            <a:spLocks/>
          </p:cNvSpPr>
          <p:nvPr/>
        </p:nvSpPr>
        <p:spPr>
          <a:xfrm>
            <a:off x="0" y="2160097"/>
            <a:ext cx="9144000" cy="5725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C0000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800" b="1" spc="-150" dirty="0">
                <a:solidFill>
                  <a:srgbClr val="585858"/>
                </a:solidFill>
              </a:rPr>
              <a:t>Laying Firm Foundations: A Conceptual Approach to Programming</a:t>
            </a:r>
          </a:p>
          <a:p>
            <a:endParaRPr lang="en-GB" sz="2800" b="1" dirty="0" smtClean="0">
              <a:solidFill>
                <a:srgbClr val="585858"/>
              </a:solidFill>
            </a:endParaRPr>
          </a:p>
        </p:txBody>
      </p:sp>
    </p:spTree>
    <p:extLst>
      <p:ext uri="{BB962C8B-B14F-4D97-AF65-F5344CB8AC3E}">
        <p14:creationId xmlns:p14="http://schemas.microsoft.com/office/powerpoint/2010/main" val="1067645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63"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542" t="35041" r="70068" b="62438"/>
          <a:stretch/>
        </p:blipFill>
        <p:spPr bwMode="auto">
          <a:xfrm>
            <a:off x="107504" y="2029968"/>
            <a:ext cx="3915856" cy="694944"/>
          </a:xfrm>
          <a:prstGeom prst="rect">
            <a:avLst/>
          </a:prstGeom>
          <a:noFill/>
          <a:ln w="12700">
            <a:solidFill>
              <a:srgbClr val="59595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107504" y="2029968"/>
            <a:ext cx="3915856" cy="694944"/>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0" name="Rectangle 3"/>
          <p:cNvSpPr>
            <a:spLocks noGrp="1" noChangeArrowheads="1"/>
          </p:cNvSpPr>
          <p:nvPr>
            <p:ph type="body" idx="1"/>
          </p:nvPr>
        </p:nvSpPr>
        <p:spPr>
          <a:xfrm>
            <a:off x="4572000" y="1268413"/>
            <a:ext cx="4511924" cy="5502275"/>
          </a:xfrm>
          <a:solidFill>
            <a:srgbClr val="FFE07D"/>
          </a:solidFill>
        </p:spPr>
        <p:txBody>
          <a:bodyPr>
            <a:normAutofit/>
          </a:bodyPr>
          <a:lstStyle/>
          <a:p>
            <a:pPr eaLnBrk="1" hangingPunct="1">
              <a:lnSpc>
                <a:spcPct val="80000"/>
              </a:lnSpc>
              <a:buFontTx/>
              <a:buNone/>
            </a:pPr>
            <a:endParaRPr lang="en-GB" altLang="en-US" sz="4000" b="1" dirty="0" smtClean="0">
              <a:solidFill>
                <a:schemeClr val="tx1"/>
              </a:solidFill>
            </a:endParaRP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if( </a:t>
            </a:r>
            <a:r>
              <a:rPr lang="en-GB" altLang="en-US" b="1" dirty="0" err="1" smtClean="0">
                <a:solidFill>
                  <a:schemeClr val="tx1"/>
                </a:solidFill>
                <a:latin typeface="Courier New" panose="02070309020205020404" pitchFamily="49" charset="0"/>
                <a:cs typeface="Courier New" panose="02070309020205020404" pitchFamily="49" charset="0"/>
              </a:rPr>
              <a:t>frontIsClear</a:t>
            </a: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forward(1)</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else</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a:solidFill>
                  <a:schemeClr val="tx1"/>
                </a:solidFill>
                <a:latin typeface="Courier New" panose="02070309020205020404" pitchFamily="49" charset="0"/>
                <a:cs typeface="Courier New" panose="02070309020205020404" pitchFamily="49" charset="0"/>
              </a:rPr>
              <a:t>	</a:t>
            </a:r>
            <a:r>
              <a:rPr lang="en-GB" altLang="en-US" b="1" dirty="0" smtClean="0">
                <a:solidFill>
                  <a:schemeClr val="tx1"/>
                </a:solidFill>
                <a:latin typeface="Courier New" panose="02070309020205020404" pitchFamily="49" charset="0"/>
                <a:cs typeface="Courier New" panose="02070309020205020404" pitchFamily="49" charset="0"/>
              </a:rPr>
              <a:t>right()</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a:t>
            </a:r>
            <a:endParaRPr lang="en-US" altLang="en-US" b="1" dirty="0" smtClean="0">
              <a:solidFill>
                <a:schemeClr val="tx1"/>
              </a:solidFill>
              <a:latin typeface="Courier New" panose="02070309020205020404" pitchFamily="49" charset="0"/>
              <a:cs typeface="Courier New" panose="02070309020205020404" pitchFamily="49" charset="0"/>
            </a:endParaRPr>
          </a:p>
        </p:txBody>
      </p:sp>
      <p:sp>
        <p:nvSpPr>
          <p:cNvPr id="14" name="Rectangle 13"/>
          <p:cNvSpPr/>
          <p:nvPr/>
        </p:nvSpPr>
        <p:spPr>
          <a:xfrm>
            <a:off x="4804108" y="2785144"/>
            <a:ext cx="2163620" cy="425669"/>
          </a:xfrm>
          <a:prstGeom prst="rect">
            <a:avLst/>
          </a:prstGeom>
          <a:solidFill>
            <a:srgbClr val="FFE07D"/>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p:cNvSpPr/>
          <p:nvPr/>
        </p:nvSpPr>
        <p:spPr>
          <a:xfrm>
            <a:off x="1200150" y="2506980"/>
            <a:ext cx="4876800" cy="822325"/>
          </a:xfrm>
          <a:custGeom>
            <a:avLst/>
            <a:gdLst>
              <a:gd name="connsiteX0" fmla="*/ 0 w 4876800"/>
              <a:gd name="connsiteY0" fmla="*/ 266700 h 1013091"/>
              <a:gd name="connsiteX1" fmla="*/ 2400300 w 4876800"/>
              <a:gd name="connsiteY1" fmla="*/ 1009650 h 1013091"/>
              <a:gd name="connsiteX2" fmla="*/ 4876800 w 4876800"/>
              <a:gd name="connsiteY2" fmla="*/ 0 h 1013091"/>
            </a:gdLst>
            <a:ahLst/>
            <a:cxnLst>
              <a:cxn ang="0">
                <a:pos x="connsiteX0" y="connsiteY0"/>
              </a:cxn>
              <a:cxn ang="0">
                <a:pos x="connsiteX1" y="connsiteY1"/>
              </a:cxn>
              <a:cxn ang="0">
                <a:pos x="connsiteX2" y="connsiteY2"/>
              </a:cxn>
            </a:cxnLst>
            <a:rect l="l" t="t" r="r" b="b"/>
            <a:pathLst>
              <a:path w="4876800" h="1013091">
                <a:moveTo>
                  <a:pt x="0" y="266700"/>
                </a:moveTo>
                <a:cubicBezTo>
                  <a:pt x="793750" y="660400"/>
                  <a:pt x="1587500" y="1054100"/>
                  <a:pt x="2400300" y="1009650"/>
                </a:cubicBezTo>
                <a:cubicBezTo>
                  <a:pt x="3213100" y="965200"/>
                  <a:pt x="4044950" y="482600"/>
                  <a:pt x="4876800" y="0"/>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360291" y="1682495"/>
            <a:ext cx="3346704" cy="745857"/>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pic>
        <p:nvPicPr>
          <p:cNvPr id="10"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5986" t="25496" r="65635" b="72189"/>
          <a:stretch/>
        </p:blipFill>
        <p:spPr bwMode="auto">
          <a:xfrm>
            <a:off x="154111" y="362133"/>
            <a:ext cx="3869249" cy="657042"/>
          </a:xfrm>
          <a:prstGeom prst="rect">
            <a:avLst/>
          </a:prstGeom>
          <a:noFill/>
          <a:ln w="12700">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07504" y="362133"/>
            <a:ext cx="3915856" cy="65704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041648" y="382924"/>
            <a:ext cx="2926080" cy="1299572"/>
          </a:xfrm>
          <a:custGeom>
            <a:avLst/>
            <a:gdLst>
              <a:gd name="connsiteX0" fmla="*/ 0 w 2926080"/>
              <a:gd name="connsiteY0" fmla="*/ 330308 h 1299572"/>
              <a:gd name="connsiteX1" fmla="*/ 1682496 w 2926080"/>
              <a:gd name="connsiteY1" fmla="*/ 55988 h 1299572"/>
              <a:gd name="connsiteX2" fmla="*/ 2926080 w 2926080"/>
              <a:gd name="connsiteY2" fmla="*/ 1299572 h 1299572"/>
            </a:gdLst>
            <a:ahLst/>
            <a:cxnLst>
              <a:cxn ang="0">
                <a:pos x="connsiteX0" y="connsiteY0"/>
              </a:cxn>
              <a:cxn ang="0">
                <a:pos x="connsiteX1" y="connsiteY1"/>
              </a:cxn>
              <a:cxn ang="0">
                <a:pos x="connsiteX2" y="connsiteY2"/>
              </a:cxn>
            </a:cxnLst>
            <a:rect l="l" t="t" r="r" b="b"/>
            <a:pathLst>
              <a:path w="2926080" h="1299572">
                <a:moveTo>
                  <a:pt x="0" y="330308"/>
                </a:moveTo>
                <a:cubicBezTo>
                  <a:pt x="597408" y="112376"/>
                  <a:pt x="1194816" y="-105556"/>
                  <a:pt x="1682496" y="55988"/>
                </a:cubicBezTo>
                <a:cubicBezTo>
                  <a:pt x="2170176" y="217532"/>
                  <a:pt x="2548128" y="758552"/>
                  <a:pt x="2926080" y="1299572"/>
                </a:cubicBezTo>
              </a:path>
            </a:pathLst>
          </a:custGeom>
          <a:noFill/>
          <a:ln w="76200">
            <a:solidFill>
              <a:srgbClr val="C00B0B"/>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809467" y="4683960"/>
            <a:ext cx="2163620" cy="425669"/>
          </a:xfrm>
          <a:prstGeom prst="rect">
            <a:avLst/>
          </a:prstGeom>
          <a:solidFill>
            <a:srgbClr val="FFE07D"/>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50768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460">
                                            <p:txEl>
                                              <p:pRg st="1" end="1"/>
                                            </p:txEl>
                                          </p:spTgt>
                                        </p:tgtEl>
                                        <p:attrNameLst>
                                          <p:attrName>style.visibility</p:attrName>
                                        </p:attrNameLst>
                                      </p:cBhvr>
                                      <p:to>
                                        <p:strVal val="visible"/>
                                      </p:to>
                                    </p:set>
                                    <p:animEffect transition="in" filter="fade">
                                      <p:cBhvr>
                                        <p:cTn id="15" dur="500"/>
                                        <p:tgtEl>
                                          <p:spTgt spid="19460">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2500"/>
                            </p:stCondLst>
                            <p:childTnLst>
                              <p:par>
                                <p:cTn id="25" presetID="10" presetClass="exit" presetSubtype="0" fill="hold" grpId="0"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460">
                                            <p:txEl>
                                              <p:pRg st="2" end="2"/>
                                            </p:txEl>
                                          </p:spTgt>
                                        </p:tgtEl>
                                        <p:attrNameLst>
                                          <p:attrName>style.visibility</p:attrName>
                                        </p:attrNameLst>
                                      </p:cBhvr>
                                      <p:to>
                                        <p:strVal val="visible"/>
                                      </p:to>
                                    </p:set>
                                    <p:animEffect transition="in" filter="fade">
                                      <p:cBhvr>
                                        <p:cTn id="32" dur="500"/>
                                        <p:tgtEl>
                                          <p:spTgt spid="19460">
                                            <p:txEl>
                                              <p:pRg st="2" end="2"/>
                                            </p:txEl>
                                          </p:spTgt>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9460">
                                            <p:txEl>
                                              <p:pRg st="3" end="3"/>
                                            </p:txEl>
                                          </p:spTgt>
                                        </p:tgtEl>
                                        <p:attrNameLst>
                                          <p:attrName>style.visibility</p:attrName>
                                        </p:attrNameLst>
                                      </p:cBhvr>
                                      <p:to>
                                        <p:strVal val="visible"/>
                                      </p:to>
                                    </p:set>
                                    <p:animEffect transition="in" filter="fade">
                                      <p:cBhvr>
                                        <p:cTn id="36" dur="500"/>
                                        <p:tgtEl>
                                          <p:spTgt spid="19460">
                                            <p:txEl>
                                              <p:pRg st="3" end="3"/>
                                            </p:txEl>
                                          </p:spTgt>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9460">
                                            <p:txEl>
                                              <p:pRg st="4" end="4"/>
                                            </p:txEl>
                                          </p:spTgt>
                                        </p:tgtEl>
                                        <p:attrNameLst>
                                          <p:attrName>style.visibility</p:attrName>
                                        </p:attrNameLst>
                                      </p:cBhvr>
                                      <p:to>
                                        <p:strVal val="visible"/>
                                      </p:to>
                                    </p:set>
                                    <p:animEffect transition="in" filter="fade">
                                      <p:cBhvr>
                                        <p:cTn id="40" dur="500"/>
                                        <p:tgtEl>
                                          <p:spTgt spid="19460">
                                            <p:txEl>
                                              <p:pRg st="4" end="4"/>
                                            </p:txEl>
                                          </p:spTgt>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19460">
                                            <p:txEl>
                                              <p:pRg st="5" end="5"/>
                                            </p:txEl>
                                          </p:spTgt>
                                        </p:tgtEl>
                                        <p:attrNameLst>
                                          <p:attrName>style.visibility</p:attrName>
                                        </p:attrNameLst>
                                      </p:cBhvr>
                                      <p:to>
                                        <p:strVal val="visible"/>
                                      </p:to>
                                    </p:set>
                                    <p:animEffect transition="in" filter="fade">
                                      <p:cBhvr>
                                        <p:cTn id="44" dur="500"/>
                                        <p:tgtEl>
                                          <p:spTgt spid="19460">
                                            <p:txEl>
                                              <p:pRg st="5" end="5"/>
                                            </p:txEl>
                                          </p:spTgt>
                                        </p:tgtEl>
                                      </p:cBhvr>
                                    </p:animEffec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9460">
                                            <p:txEl>
                                              <p:pRg st="6" end="6"/>
                                            </p:txEl>
                                          </p:spTgt>
                                        </p:tgtEl>
                                        <p:attrNameLst>
                                          <p:attrName>style.visibility</p:attrName>
                                        </p:attrNameLst>
                                      </p:cBhvr>
                                      <p:to>
                                        <p:strVal val="visible"/>
                                      </p:to>
                                    </p:set>
                                    <p:animEffect transition="in" filter="fade">
                                      <p:cBhvr>
                                        <p:cTn id="48" dur="500"/>
                                        <p:tgtEl>
                                          <p:spTgt spid="19460">
                                            <p:txEl>
                                              <p:pRg st="6" end="6"/>
                                            </p:txEl>
                                          </p:spTgt>
                                        </p:tgtEl>
                                      </p:cBhvr>
                                    </p:animEffect>
                                  </p:childTnLst>
                                </p:cTn>
                              </p:par>
                            </p:childTnLst>
                          </p:cTn>
                        </p:par>
                        <p:par>
                          <p:cTn id="49" fill="hold">
                            <p:stCondLst>
                              <p:cond delay="2500"/>
                            </p:stCondLst>
                            <p:childTnLst>
                              <p:par>
                                <p:cTn id="50" presetID="10" presetClass="entr" presetSubtype="0" fill="hold" grpId="0" nodeType="afterEffect">
                                  <p:stCondLst>
                                    <p:cond delay="0"/>
                                  </p:stCondLst>
                                  <p:childTnLst>
                                    <p:set>
                                      <p:cBhvr>
                                        <p:cTn id="51" dur="1" fill="hold">
                                          <p:stCondLst>
                                            <p:cond delay="0"/>
                                          </p:stCondLst>
                                        </p:cTn>
                                        <p:tgtEl>
                                          <p:spTgt spid="19460">
                                            <p:txEl>
                                              <p:pRg st="7" end="7"/>
                                            </p:txEl>
                                          </p:spTgt>
                                        </p:tgtEl>
                                        <p:attrNameLst>
                                          <p:attrName>style.visibility</p:attrName>
                                        </p:attrNameLst>
                                      </p:cBhvr>
                                      <p:to>
                                        <p:strVal val="visible"/>
                                      </p:to>
                                    </p:set>
                                    <p:animEffect transition="in" filter="fade">
                                      <p:cBhvr>
                                        <p:cTn id="52" dur="500"/>
                                        <p:tgtEl>
                                          <p:spTgt spid="19460">
                                            <p:txEl>
                                              <p:pRg st="7" end="7"/>
                                            </p:txEl>
                                          </p:spTgt>
                                        </p:tgtEl>
                                      </p:cBhvr>
                                    </p:animEffect>
                                  </p:childTnLst>
                                </p:cTn>
                              </p:par>
                            </p:childTnLst>
                          </p:cTn>
                        </p:par>
                        <p:par>
                          <p:cTn id="53" fill="hold">
                            <p:stCondLst>
                              <p:cond delay="3000"/>
                            </p:stCondLst>
                            <p:childTnLst>
                              <p:par>
                                <p:cTn id="54" presetID="10" presetClass="entr" presetSubtype="0" fill="hold" grpId="0" nodeType="afterEffect">
                                  <p:stCondLst>
                                    <p:cond delay="0"/>
                                  </p:stCondLst>
                                  <p:childTnLst>
                                    <p:set>
                                      <p:cBhvr>
                                        <p:cTn id="55" dur="1" fill="hold">
                                          <p:stCondLst>
                                            <p:cond delay="0"/>
                                          </p:stCondLst>
                                        </p:cTn>
                                        <p:tgtEl>
                                          <p:spTgt spid="19460">
                                            <p:txEl>
                                              <p:pRg st="8" end="8"/>
                                            </p:txEl>
                                          </p:spTgt>
                                        </p:tgtEl>
                                        <p:attrNameLst>
                                          <p:attrName>style.visibility</p:attrName>
                                        </p:attrNameLst>
                                      </p:cBhvr>
                                      <p:to>
                                        <p:strVal val="visible"/>
                                      </p:to>
                                    </p:set>
                                    <p:animEffect transition="in" filter="fade">
                                      <p:cBhvr>
                                        <p:cTn id="56" dur="500"/>
                                        <p:tgtEl>
                                          <p:spTgt spid="19460">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par>
                          <p:cTn id="62" fill="hold">
                            <p:stCondLst>
                              <p:cond delay="500"/>
                            </p:stCondLst>
                            <p:childTnLst>
                              <p:par>
                                <p:cTn id="63" presetID="10" presetClass="exit" presetSubtype="0" fill="hold" grpId="0" nodeType="after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460" grpId="0" uiExpand="1" build="p"/>
      <p:bldP spid="14" grpId="0" animBg="1"/>
      <p:bldP spid="6" grpId="0" animBg="1"/>
      <p:bldP spid="7" grpId="0" animBg="1"/>
      <p:bldP spid="9"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60" name="Rectangle 3"/>
          <p:cNvSpPr>
            <a:spLocks noGrp="1" noChangeArrowheads="1"/>
          </p:cNvSpPr>
          <p:nvPr>
            <p:ph type="body" idx="1"/>
          </p:nvPr>
        </p:nvSpPr>
        <p:spPr>
          <a:xfrm>
            <a:off x="4572000" y="1268413"/>
            <a:ext cx="4511924" cy="5502275"/>
          </a:xfrm>
          <a:solidFill>
            <a:srgbClr val="FFE07D"/>
          </a:solidFill>
        </p:spPr>
        <p:txBody>
          <a:bodyPr>
            <a:normAutofit/>
          </a:bodyPr>
          <a:lstStyle/>
          <a:p>
            <a:pPr eaLnBrk="1" hangingPunct="1">
              <a:lnSpc>
                <a:spcPct val="80000"/>
              </a:lnSpc>
              <a:buFontTx/>
              <a:buNone/>
            </a:pPr>
            <a:endParaRPr lang="en-GB" altLang="en-US" sz="4000" b="1" dirty="0" smtClean="0">
              <a:solidFill>
                <a:schemeClr val="tx1"/>
              </a:solidFill>
            </a:endParaRP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if( </a:t>
            </a:r>
            <a:r>
              <a:rPr lang="en-GB" altLang="en-US" b="1" dirty="0" err="1" smtClean="0">
                <a:solidFill>
                  <a:schemeClr val="tx1"/>
                </a:solidFill>
                <a:latin typeface="Courier New" panose="02070309020205020404" pitchFamily="49" charset="0"/>
                <a:cs typeface="Courier New" panose="02070309020205020404" pitchFamily="49" charset="0"/>
              </a:rPr>
              <a:t>frontIsClear</a:t>
            </a: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forward(1)</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else</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 </a:t>
            </a:r>
          </a:p>
          <a:p>
            <a:pPr eaLnBrk="1" hangingPunct="1">
              <a:lnSpc>
                <a:spcPct val="80000"/>
              </a:lnSpc>
              <a:buFontTx/>
              <a:buNone/>
            </a:pPr>
            <a:r>
              <a:rPr lang="en-GB" altLang="en-US" b="1" dirty="0">
                <a:solidFill>
                  <a:schemeClr val="tx1"/>
                </a:solidFill>
                <a:latin typeface="Courier New" panose="02070309020205020404" pitchFamily="49" charset="0"/>
                <a:cs typeface="Courier New" panose="02070309020205020404" pitchFamily="49" charset="0"/>
              </a:rPr>
              <a:t>	</a:t>
            </a:r>
            <a:r>
              <a:rPr lang="en-GB" altLang="en-US" b="1" dirty="0" smtClean="0">
                <a:solidFill>
                  <a:schemeClr val="tx1"/>
                </a:solidFill>
                <a:latin typeface="Courier New" panose="02070309020205020404" pitchFamily="49" charset="0"/>
                <a:cs typeface="Courier New" panose="02070309020205020404" pitchFamily="49" charset="0"/>
              </a:rPr>
              <a:t>right()</a:t>
            </a:r>
          </a:p>
          <a:p>
            <a:pPr eaLnBrk="1" hangingPunct="1">
              <a:lnSpc>
                <a:spcPct val="80000"/>
              </a:lnSpc>
              <a:buFontTx/>
              <a:buNone/>
            </a:pPr>
            <a:r>
              <a:rPr lang="en-GB" altLang="en-US" b="1" dirty="0" smtClean="0">
                <a:solidFill>
                  <a:schemeClr val="tx1"/>
                </a:solidFill>
                <a:latin typeface="Courier New" panose="02070309020205020404" pitchFamily="49" charset="0"/>
                <a:cs typeface="Courier New" panose="02070309020205020404" pitchFamily="49" charset="0"/>
              </a:rPr>
              <a:t>}</a:t>
            </a:r>
          </a:p>
          <a:p>
            <a:pPr eaLnBrk="1" hangingPunct="1">
              <a:lnSpc>
                <a:spcPct val="80000"/>
              </a:lnSpc>
              <a:buFontTx/>
              <a:buNone/>
            </a:pPr>
            <a:r>
              <a:rPr lang="en-GB" altLang="en-US" b="1" dirty="0">
                <a:solidFill>
                  <a:srgbClr val="C00B0B"/>
                </a:solidFill>
                <a:latin typeface="Courier New" panose="02070309020205020404" pitchFamily="49" charset="0"/>
                <a:cs typeface="Courier New" panose="02070309020205020404" pitchFamily="49" charset="0"/>
              </a:rPr>
              <a:t>}</a:t>
            </a:r>
            <a:endParaRPr lang="en-US" altLang="en-US" b="1" dirty="0" smtClean="0">
              <a:solidFill>
                <a:srgbClr val="C00B0B"/>
              </a:solidFill>
              <a:latin typeface="Courier New" panose="02070309020205020404" pitchFamily="49" charset="0"/>
              <a:cs typeface="Courier New" panose="02070309020205020404" pitchFamily="49" charset="0"/>
            </a:endParaRPr>
          </a:p>
        </p:txBody>
      </p:sp>
      <p:sp>
        <p:nvSpPr>
          <p:cNvPr id="6" name="Rectangle 5"/>
          <p:cNvSpPr/>
          <p:nvPr/>
        </p:nvSpPr>
        <p:spPr>
          <a:xfrm>
            <a:off x="4578096" y="774061"/>
            <a:ext cx="4505828" cy="1133570"/>
          </a:xfrm>
          <a:prstGeom prst="rect">
            <a:avLst/>
          </a:prstGeom>
          <a:solidFill>
            <a:srgbClr val="F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rgbClr val="C00B0B"/>
                </a:solidFill>
                <a:latin typeface="Courier New" panose="02070309020205020404" pitchFamily="49" charset="0"/>
                <a:cs typeface="Courier New" panose="02070309020205020404" pitchFamily="49" charset="0"/>
              </a:rPr>
              <a:t>r</a:t>
            </a:r>
            <a:r>
              <a:rPr lang="en-GB" sz="2800" b="1" dirty="0" smtClean="0">
                <a:solidFill>
                  <a:srgbClr val="C00B0B"/>
                </a:solidFill>
                <a:latin typeface="Courier New" panose="02070309020205020404" pitchFamily="49" charset="0"/>
                <a:cs typeface="Courier New" panose="02070309020205020404" pitchFamily="49" charset="0"/>
              </a:rPr>
              <a:t>epeat()</a:t>
            </a:r>
          </a:p>
          <a:p>
            <a:r>
              <a:rPr lang="en-GB" sz="2800" b="1" dirty="0">
                <a:solidFill>
                  <a:srgbClr val="C00B0B"/>
                </a:solidFill>
                <a:latin typeface="Courier New" panose="02070309020205020404" pitchFamily="49" charset="0"/>
                <a:cs typeface="Courier New" panose="02070309020205020404" pitchFamily="49" charset="0"/>
              </a:rPr>
              <a:t>{</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sp>
        <p:nvSpPr>
          <p:cNvPr id="15" name="Rectangle 14"/>
          <p:cNvSpPr/>
          <p:nvPr/>
        </p:nvSpPr>
        <p:spPr>
          <a:xfrm>
            <a:off x="48911" y="2887456"/>
            <a:ext cx="4169090" cy="3970318"/>
          </a:xfrm>
          <a:prstGeom prst="rect">
            <a:avLst/>
          </a:prstGeom>
        </p:spPr>
        <p:txBody>
          <a:bodyPr wrap="none">
            <a:spAutoFit/>
          </a:bodyPr>
          <a:lstStyle/>
          <a:p>
            <a:r>
              <a:rPr lang="en-GB" altLang="en-US" sz="3600" dirty="0" smtClean="0">
                <a:solidFill>
                  <a:srgbClr val="595959"/>
                </a:solidFill>
              </a:rPr>
              <a:t>What will happen </a:t>
            </a:r>
          </a:p>
          <a:p>
            <a:r>
              <a:rPr lang="en-GB" altLang="en-US" sz="3600" dirty="0" smtClean="0">
                <a:solidFill>
                  <a:srgbClr val="595959"/>
                </a:solidFill>
              </a:rPr>
              <a:t>when this code runs?</a:t>
            </a:r>
          </a:p>
          <a:p>
            <a:endParaRPr lang="en-GB" altLang="en-US" sz="3600" dirty="0">
              <a:solidFill>
                <a:srgbClr val="595959"/>
              </a:solidFill>
            </a:endParaRPr>
          </a:p>
          <a:p>
            <a:r>
              <a:rPr lang="en-GB" altLang="en-US" sz="3600" dirty="0" smtClean="0">
                <a:solidFill>
                  <a:srgbClr val="595959"/>
                </a:solidFill>
              </a:rPr>
              <a:t>Have a go!</a:t>
            </a:r>
          </a:p>
          <a:p>
            <a:endParaRPr lang="en-GB" altLang="en-US" sz="3600" dirty="0">
              <a:solidFill>
                <a:srgbClr val="595959"/>
              </a:solidFill>
            </a:endParaRPr>
          </a:p>
          <a:p>
            <a:r>
              <a:rPr lang="en-GB" altLang="en-US" sz="3600" dirty="0" smtClean="0">
                <a:solidFill>
                  <a:srgbClr val="595959"/>
                </a:solidFill>
              </a:rPr>
              <a:t>How can we turn this</a:t>
            </a:r>
          </a:p>
          <a:p>
            <a:r>
              <a:rPr lang="en-GB" altLang="en-US" sz="3600" dirty="0">
                <a:solidFill>
                  <a:srgbClr val="595959"/>
                </a:solidFill>
              </a:rPr>
              <a:t>i</a:t>
            </a:r>
            <a:r>
              <a:rPr lang="en-GB" altLang="en-US" sz="3600" dirty="0" smtClean="0">
                <a:solidFill>
                  <a:srgbClr val="595959"/>
                </a:solidFill>
              </a:rPr>
              <a:t>nto a walk?</a:t>
            </a:r>
          </a:p>
        </p:txBody>
      </p:sp>
      <p:pic>
        <p:nvPicPr>
          <p:cNvPr id="3" name="Picture 2"/>
          <p:cNvPicPr>
            <a:picLocks noChangeAspect="1"/>
          </p:cNvPicPr>
          <p:nvPr/>
        </p:nvPicPr>
        <p:blipFill rotWithShape="1">
          <a:blip r:embed="rId4"/>
          <a:srcRect l="17747" t="17633" r="68574" b="60045"/>
          <a:stretch/>
        </p:blipFill>
        <p:spPr>
          <a:xfrm>
            <a:off x="170599" y="7870"/>
            <a:ext cx="3031223" cy="2780939"/>
          </a:xfrm>
          <a:prstGeom prst="rect">
            <a:avLst/>
          </a:prstGeom>
        </p:spPr>
      </p:pic>
      <p:sp>
        <p:nvSpPr>
          <p:cNvPr id="5" name="Rectangle 4"/>
          <p:cNvSpPr/>
          <p:nvPr/>
        </p:nvSpPr>
        <p:spPr>
          <a:xfrm>
            <a:off x="1576552" y="-63064"/>
            <a:ext cx="1830228" cy="17815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921588" y="4813851"/>
            <a:ext cx="3673007" cy="1941550"/>
          </a:xfrm>
          <a:prstGeom prst="rect">
            <a:avLst/>
          </a:prstGeom>
        </p:spPr>
      </p:pic>
    </p:spTree>
    <p:extLst>
      <p:ext uri="{BB962C8B-B14F-4D97-AF65-F5344CB8AC3E}">
        <p14:creationId xmlns:p14="http://schemas.microsoft.com/office/powerpoint/2010/main" val="21488642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fade">
                                      <p:cBhvr>
                                        <p:cTn id="7" dur="500"/>
                                        <p:tgtEl>
                                          <p:spTgt spid="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5" end="5"/>
                                            </p:txEl>
                                          </p:spTgt>
                                        </p:tgtEl>
                                        <p:attrNameLst>
                                          <p:attrName>style.visibility</p:attrName>
                                        </p:attrNameLst>
                                      </p:cBhvr>
                                      <p:to>
                                        <p:strVal val="visible"/>
                                      </p:to>
                                    </p:set>
                                    <p:animEffect transition="in" filter="fade">
                                      <p:cBhvr>
                                        <p:cTn id="12" dur="500"/>
                                        <p:tgtEl>
                                          <p:spTgt spid="15">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animEffect transition="in" filter="fade">
                                      <p:cBhvr>
                                        <p:cTn id="15" dur="500"/>
                                        <p:tgtEl>
                                          <p:spTgt spid="15">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9460">
                                            <p:txEl>
                                              <p:pRg st="9" end="9"/>
                                            </p:txEl>
                                          </p:spTgt>
                                        </p:tgtEl>
                                        <p:attrNameLst>
                                          <p:attrName>style.visibility</p:attrName>
                                        </p:attrNameLst>
                                      </p:cBhvr>
                                      <p:to>
                                        <p:strVal val="visible"/>
                                      </p:to>
                                    </p:set>
                                    <p:animEffect transition="in" filter="fade">
                                      <p:cBhvr>
                                        <p:cTn id="28" dur="500"/>
                                        <p:tgtEl>
                                          <p:spTgt spid="19460">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9" name="AutoShape 13"/>
          <p:cNvSpPr>
            <a:spLocks noChangeArrowheads="1"/>
          </p:cNvSpPr>
          <p:nvPr/>
        </p:nvSpPr>
        <p:spPr bwMode="auto">
          <a:xfrm>
            <a:off x="6359525" y="16525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Start</a:t>
            </a:r>
            <a:endParaRPr lang="en-US" altLang="en-US"/>
          </a:p>
        </p:txBody>
      </p:sp>
      <p:sp>
        <p:nvSpPr>
          <p:cNvPr id="9230" name="Line 14"/>
          <p:cNvSpPr>
            <a:spLocks noChangeShapeType="1"/>
          </p:cNvSpPr>
          <p:nvPr/>
        </p:nvSpPr>
        <p:spPr bwMode="auto">
          <a:xfrm>
            <a:off x="7092950" y="2090738"/>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31" name="AutoShape 15"/>
          <p:cNvSpPr>
            <a:spLocks noChangeArrowheads="1"/>
          </p:cNvSpPr>
          <p:nvPr/>
        </p:nvSpPr>
        <p:spPr bwMode="auto">
          <a:xfrm>
            <a:off x="7557508" y="2595563"/>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sp>
        <p:nvSpPr>
          <p:cNvPr id="9233" name="AutoShape 17"/>
          <p:cNvSpPr>
            <a:spLocks noChangeArrowheads="1"/>
          </p:cNvSpPr>
          <p:nvPr/>
        </p:nvSpPr>
        <p:spPr bwMode="auto">
          <a:xfrm>
            <a:off x="6521450" y="4786313"/>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9248" name="Group 32"/>
          <p:cNvGrpSpPr>
            <a:grpSpLocks/>
          </p:cNvGrpSpPr>
          <p:nvPr/>
        </p:nvGrpSpPr>
        <p:grpSpPr bwMode="auto">
          <a:xfrm>
            <a:off x="7797800" y="3557588"/>
            <a:ext cx="581025" cy="314325"/>
            <a:chOff x="1984" y="2241"/>
            <a:chExt cx="366" cy="198"/>
          </a:xfrm>
        </p:grpSpPr>
        <p:sp>
          <p:nvSpPr>
            <p:cNvPr id="9235"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9234"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9236" name="Line 20"/>
          <p:cNvSpPr>
            <a:spLocks noChangeShapeType="1"/>
          </p:cNvSpPr>
          <p:nvPr/>
        </p:nvSpPr>
        <p:spPr bwMode="auto">
          <a:xfrm flipV="1">
            <a:off x="8350252" y="3159126"/>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37" name="Line 21"/>
          <p:cNvSpPr>
            <a:spLocks noChangeShapeType="1"/>
          </p:cNvSpPr>
          <p:nvPr/>
        </p:nvSpPr>
        <p:spPr bwMode="auto">
          <a:xfrm flipH="1">
            <a:off x="7100889" y="2357438"/>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9247" name="Group 31"/>
          <p:cNvGrpSpPr>
            <a:grpSpLocks/>
          </p:cNvGrpSpPr>
          <p:nvPr/>
        </p:nvGrpSpPr>
        <p:grpSpPr bwMode="auto">
          <a:xfrm>
            <a:off x="7081838" y="4286250"/>
            <a:ext cx="496887" cy="500063"/>
            <a:chOff x="1533" y="2700"/>
            <a:chExt cx="313" cy="315"/>
          </a:xfrm>
        </p:grpSpPr>
        <p:sp>
          <p:nvSpPr>
            <p:cNvPr id="9243"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38"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9239" name="Line 23"/>
          <p:cNvSpPr>
            <a:spLocks noChangeShapeType="1"/>
          </p:cNvSpPr>
          <p:nvPr/>
        </p:nvSpPr>
        <p:spPr bwMode="auto">
          <a:xfrm flipH="1">
            <a:off x="5949950" y="5691188"/>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40" name="Line 24"/>
          <p:cNvSpPr>
            <a:spLocks noChangeShapeType="1"/>
          </p:cNvSpPr>
          <p:nvPr/>
        </p:nvSpPr>
        <p:spPr bwMode="auto">
          <a:xfrm flipV="1">
            <a:off x="5949950" y="2338388"/>
            <a:ext cx="0" cy="33718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41" name="Line 25"/>
          <p:cNvSpPr>
            <a:spLocks noChangeShapeType="1"/>
          </p:cNvSpPr>
          <p:nvPr/>
        </p:nvSpPr>
        <p:spPr bwMode="auto">
          <a:xfrm>
            <a:off x="5949950" y="2357438"/>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44" name="Line 28"/>
          <p:cNvSpPr>
            <a:spLocks noChangeShapeType="1"/>
          </p:cNvSpPr>
          <p:nvPr/>
        </p:nvSpPr>
        <p:spPr bwMode="auto">
          <a:xfrm>
            <a:off x="7075488" y="5181600"/>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232" name="AutoShape 16"/>
          <p:cNvSpPr>
            <a:spLocks noChangeArrowheads="1"/>
          </p:cNvSpPr>
          <p:nvPr/>
        </p:nvSpPr>
        <p:spPr bwMode="auto">
          <a:xfrm>
            <a:off x="6388100" y="3284984"/>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pic>
        <p:nvPicPr>
          <p:cNvPr id="9251" name="Picture 35"/>
          <p:cNvPicPr>
            <a:picLocks noChangeAspect="1" noChangeArrowheads="1"/>
          </p:cNvPicPr>
          <p:nvPr/>
        </p:nvPicPr>
        <p:blipFill rotWithShape="1">
          <a:blip r:embed="rId3">
            <a:extLst>
              <a:ext uri="{28A0092B-C50C-407E-A947-70E740481C1C}">
                <a14:useLocalDpi xmlns:a14="http://schemas.microsoft.com/office/drawing/2010/main" val="0"/>
              </a:ext>
            </a:extLst>
          </a:blip>
          <a:srcRect l="29531" t="1999" r="2470" b="15284"/>
          <a:stretch/>
        </p:blipFill>
        <p:spPr bwMode="auto">
          <a:xfrm>
            <a:off x="-16330" y="2203820"/>
            <a:ext cx="5300183" cy="463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
          <p:cNvSpPr txBox="1">
            <a:spLocks noChangeArrowheads="1"/>
          </p:cNvSpPr>
          <p:nvPr/>
        </p:nvSpPr>
        <p:spPr>
          <a:xfrm>
            <a:off x="74302" y="2866541"/>
            <a:ext cx="4511924" cy="383954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500"/>
              </a:spcBef>
              <a:buNone/>
            </a:pPr>
            <a:r>
              <a:rPr lang="en-GB" sz="2400" b="1" dirty="0" smtClean="0">
                <a:solidFill>
                  <a:schemeClr val="bg1"/>
                </a:solidFill>
                <a:latin typeface="Courier New" panose="02070309020205020404" pitchFamily="49" charset="0"/>
                <a:cs typeface="Courier New" panose="02070309020205020404" pitchFamily="49" charset="0"/>
              </a:rPr>
              <a:t>repeat</a:t>
            </a:r>
            <a:r>
              <a:rPr lang="en-GB" sz="2400" b="1" dirty="0">
                <a:solidFill>
                  <a:schemeClr val="bg1"/>
                </a:solidFill>
                <a:latin typeface="Courier New" panose="02070309020205020404" pitchFamily="49" charset="0"/>
                <a:cs typeface="Courier New" panose="02070309020205020404" pitchFamily="49" charset="0"/>
              </a:rPr>
              <a:t>()</a:t>
            </a:r>
          </a:p>
          <a:p>
            <a:pPr marL="0" indent="0">
              <a:spcBef>
                <a:spcPts val="500"/>
              </a:spcBef>
              <a:buNone/>
            </a:pPr>
            <a:r>
              <a:rPr lang="en-GB" sz="2400" b="1" dirty="0">
                <a:solidFill>
                  <a:schemeClr val="bg1"/>
                </a:solidFill>
                <a:latin typeface="Courier New" panose="02070309020205020404" pitchFamily="49" charset="0"/>
                <a:cs typeface="Courier New" panose="02070309020205020404" pitchFamily="49" charset="0"/>
              </a:rPr>
              <a:t>{</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if( </a:t>
            </a:r>
            <a:r>
              <a:rPr lang="en-GB" altLang="en-US" sz="2400" b="1" dirty="0" err="1" smtClean="0">
                <a:solidFill>
                  <a:schemeClr val="bg1"/>
                </a:solidFill>
                <a:latin typeface="Courier New" panose="02070309020205020404" pitchFamily="49" charset="0"/>
                <a:cs typeface="Courier New" panose="02070309020205020404" pitchFamily="49" charset="0"/>
              </a:rPr>
              <a:t>frontIsClear</a:t>
            </a:r>
            <a:r>
              <a:rPr lang="en-GB" altLang="en-US" sz="2400" b="1" dirty="0" smtClean="0">
                <a:solidFill>
                  <a:schemeClr val="bg1"/>
                </a:solidFill>
                <a:latin typeface="Courier New" panose="02070309020205020404" pitchFamily="49" charset="0"/>
                <a:cs typeface="Courier New" panose="02070309020205020404" pitchFamily="49" charset="0"/>
              </a:rPr>
              <a:t>()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forward(1)</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else</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right()</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	}</a:t>
            </a:r>
          </a:p>
          <a:p>
            <a:pPr>
              <a:lnSpc>
                <a:spcPct val="80000"/>
              </a:lnSpc>
              <a:spcBef>
                <a:spcPts val="500"/>
              </a:spcBef>
              <a:buFontTx/>
              <a:buNone/>
            </a:pPr>
            <a:r>
              <a:rPr lang="en-GB"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smtClean="0">
              <a:solidFill>
                <a:schemeClr val="bg1"/>
              </a:solidFill>
              <a:latin typeface="Courier New" panose="02070309020205020404" pitchFamily="49" charset="0"/>
              <a:cs typeface="Courier New" panose="02070309020205020404" pitchFamily="49" charset="0"/>
            </a:endParaRPr>
          </a:p>
        </p:txBody>
      </p:sp>
      <p:sp>
        <p:nvSpPr>
          <p:cNvPr id="9259" name="Line 43"/>
          <p:cNvSpPr>
            <a:spLocks noChangeShapeType="1"/>
          </p:cNvSpPr>
          <p:nvPr/>
        </p:nvSpPr>
        <p:spPr bwMode="auto">
          <a:xfrm flipV="1">
            <a:off x="1554909" y="3284983"/>
            <a:ext cx="0" cy="1400437"/>
          </a:xfrm>
          <a:prstGeom prst="line">
            <a:avLst/>
          </a:prstGeom>
          <a:noFill/>
          <a:ln w="1270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260" name="Line 44"/>
          <p:cNvSpPr>
            <a:spLocks noChangeShapeType="1"/>
          </p:cNvSpPr>
          <p:nvPr/>
        </p:nvSpPr>
        <p:spPr bwMode="auto">
          <a:xfrm>
            <a:off x="1796144" y="3065986"/>
            <a:ext cx="2558710" cy="14833"/>
          </a:xfrm>
          <a:prstGeom prst="line">
            <a:avLst/>
          </a:prstGeom>
          <a:noFill/>
          <a:ln w="1270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925312" y="-153425"/>
            <a:ext cx="3761338" cy="1992171"/>
          </a:xfrm>
          <a:prstGeom prst="rect">
            <a:avLst/>
          </a:prstGeom>
        </p:spPr>
      </p:pic>
      <p:sp>
        <p:nvSpPr>
          <p:cNvPr id="30" name="Rectangle 29"/>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Line 20"/>
          <p:cNvSpPr>
            <a:spLocks noChangeShapeType="1"/>
          </p:cNvSpPr>
          <p:nvPr/>
        </p:nvSpPr>
        <p:spPr bwMode="auto">
          <a:xfrm flipV="1">
            <a:off x="8361364" y="2352675"/>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2814713" y="-27727"/>
            <a:ext cx="3673007" cy="1941550"/>
          </a:xfrm>
          <a:prstGeom prst="rect">
            <a:avLst/>
          </a:prstGeom>
        </p:spPr>
      </p:pic>
    </p:spTree>
    <p:extLst>
      <p:ext uri="{BB962C8B-B14F-4D97-AF65-F5344CB8AC3E}">
        <p14:creationId xmlns:p14="http://schemas.microsoft.com/office/powerpoint/2010/main" val="3370253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48"/>
                                        </p:tgtEl>
                                        <p:attrNameLst>
                                          <p:attrName>style.visibility</p:attrName>
                                        </p:attrNameLst>
                                      </p:cBhvr>
                                      <p:to>
                                        <p:strVal val="visible"/>
                                      </p:to>
                                    </p:set>
                                    <p:animEffect transition="in" filter="wipe(left)">
                                      <p:cBhvr>
                                        <p:cTn id="7" dur="500"/>
                                        <p:tgtEl>
                                          <p:spTgt spid="924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236"/>
                                        </p:tgtEl>
                                        <p:attrNameLst>
                                          <p:attrName>style.visibility</p:attrName>
                                        </p:attrNameLst>
                                      </p:cBhvr>
                                      <p:to>
                                        <p:strVal val="visible"/>
                                      </p:to>
                                    </p:set>
                                    <p:animEffect transition="in" filter="wipe(down)">
                                      <p:cBhvr>
                                        <p:cTn id="11" dur="500"/>
                                        <p:tgtEl>
                                          <p:spTgt spid="9236"/>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231"/>
                                        </p:tgtEl>
                                        <p:attrNameLst>
                                          <p:attrName>style.visibility</p:attrName>
                                        </p:attrNameLst>
                                      </p:cBhvr>
                                      <p:to>
                                        <p:strVal val="visible"/>
                                      </p:to>
                                    </p:set>
                                    <p:animEffect transition="in" filter="fade">
                                      <p:cBhvr>
                                        <p:cTn id="15" dur="500"/>
                                        <p:tgtEl>
                                          <p:spTgt spid="92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animEffect transition="in" filter="fade">
                                      <p:cBhvr>
                                        <p:cTn id="19" dur="500"/>
                                        <p:tgtEl>
                                          <p:spTgt spid="32">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2">
                                            <p:txEl>
                                              <p:pRg st="4" end="4"/>
                                            </p:txEl>
                                          </p:spTgt>
                                        </p:tgtEl>
                                        <p:attrNameLst>
                                          <p:attrName>style.visibility</p:attrName>
                                        </p:attrNameLst>
                                      </p:cBhvr>
                                      <p:to>
                                        <p:strVal val="visible"/>
                                      </p:to>
                                    </p:set>
                                    <p:animEffect transition="in" filter="fade">
                                      <p:cBhvr>
                                        <p:cTn id="22" dur="500"/>
                                        <p:tgtEl>
                                          <p:spTgt spid="3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2">
                                            <p:txEl>
                                              <p:pRg st="5" end="5"/>
                                            </p:txEl>
                                          </p:spTgt>
                                        </p:tgtEl>
                                        <p:attrNameLst>
                                          <p:attrName>style.visibility</p:attrName>
                                        </p:attrNameLst>
                                      </p:cBhvr>
                                      <p:to>
                                        <p:strVal val="visible"/>
                                      </p:to>
                                    </p:set>
                                    <p:animEffect transition="in" filter="fade">
                                      <p:cBhvr>
                                        <p:cTn id="25" dur="500"/>
                                        <p:tgtEl>
                                          <p:spTgt spid="3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9237"/>
                                        </p:tgtEl>
                                        <p:attrNameLst>
                                          <p:attrName>style.visibility</p:attrName>
                                        </p:attrNameLst>
                                      </p:cBhvr>
                                      <p:to>
                                        <p:strVal val="visible"/>
                                      </p:to>
                                    </p:set>
                                    <p:animEffect transition="in" filter="wipe(right)">
                                      <p:cBhvr>
                                        <p:cTn id="37" dur="500"/>
                                        <p:tgtEl>
                                          <p:spTgt spid="92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259"/>
                                        </p:tgtEl>
                                        <p:attrNameLst>
                                          <p:attrName>style.visibility</p:attrName>
                                        </p:attrNameLst>
                                      </p:cBhvr>
                                      <p:to>
                                        <p:strVal val="visible"/>
                                      </p:to>
                                    </p:set>
                                    <p:animEffect transition="in" filter="wipe(down)">
                                      <p:cBhvr>
                                        <p:cTn id="42" dur="500"/>
                                        <p:tgtEl>
                                          <p:spTgt spid="925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9247"/>
                                        </p:tgtEl>
                                        <p:attrNameLst>
                                          <p:attrName>style.visibility</p:attrName>
                                        </p:attrNameLst>
                                      </p:cBhvr>
                                      <p:to>
                                        <p:strVal val="visible"/>
                                      </p:to>
                                    </p:set>
                                    <p:animEffect transition="in" filter="wipe(up)">
                                      <p:cBhvr>
                                        <p:cTn id="47" dur="500"/>
                                        <p:tgtEl>
                                          <p:spTgt spid="9247"/>
                                        </p:tgtEl>
                                      </p:cBhvr>
                                    </p:animEffect>
                                  </p:childTnLst>
                                </p:cTn>
                              </p:par>
                            </p:childTnLst>
                          </p:cTn>
                        </p:par>
                        <p:par>
                          <p:cTn id="48" fill="hold" nodeType="withGroup">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9233"/>
                                        </p:tgtEl>
                                        <p:attrNameLst>
                                          <p:attrName>style.visibility</p:attrName>
                                        </p:attrNameLst>
                                      </p:cBhvr>
                                      <p:to>
                                        <p:strVal val="visible"/>
                                      </p:to>
                                    </p:set>
                                    <p:animEffect transition="in" filter="fade">
                                      <p:cBhvr>
                                        <p:cTn id="51" dur="500"/>
                                        <p:tgtEl>
                                          <p:spTgt spid="9233"/>
                                        </p:tgtEl>
                                      </p:cBhvr>
                                    </p:animEffect>
                                  </p:childTnLst>
                                </p:cTn>
                              </p:par>
                            </p:childTnLst>
                          </p:cTn>
                        </p:par>
                        <p:par>
                          <p:cTn id="52" fill="hold" nodeType="withGroup">
                            <p:stCondLst>
                              <p:cond delay="1000"/>
                            </p:stCondLst>
                            <p:childTnLst>
                              <p:par>
                                <p:cTn id="53" presetID="10" presetClass="entr" presetSubtype="0" fill="hold" nodeType="afterEffect">
                                  <p:stCondLst>
                                    <p:cond delay="0"/>
                                  </p:stCondLst>
                                  <p:childTnLst>
                                    <p:set>
                                      <p:cBhvr>
                                        <p:cTn id="54" dur="1" fill="hold">
                                          <p:stCondLst>
                                            <p:cond delay="0"/>
                                          </p:stCondLst>
                                        </p:cTn>
                                        <p:tgtEl>
                                          <p:spTgt spid="32">
                                            <p:txEl>
                                              <p:pRg st="6" end="6"/>
                                            </p:txEl>
                                          </p:spTgt>
                                        </p:tgtEl>
                                        <p:attrNameLst>
                                          <p:attrName>style.visibility</p:attrName>
                                        </p:attrNameLst>
                                      </p:cBhvr>
                                      <p:to>
                                        <p:strVal val="visible"/>
                                      </p:to>
                                    </p:set>
                                    <p:animEffect transition="in" filter="fade">
                                      <p:cBhvr>
                                        <p:cTn id="55" dur="500"/>
                                        <p:tgtEl>
                                          <p:spTgt spid="32">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xEl>
                                              <p:pRg st="7" end="7"/>
                                            </p:txEl>
                                          </p:spTgt>
                                        </p:tgtEl>
                                        <p:attrNameLst>
                                          <p:attrName>style.visibility</p:attrName>
                                        </p:attrNameLst>
                                      </p:cBhvr>
                                      <p:to>
                                        <p:strVal val="visible"/>
                                      </p:to>
                                    </p:set>
                                    <p:animEffect transition="in" filter="fade">
                                      <p:cBhvr>
                                        <p:cTn id="58" dur="500"/>
                                        <p:tgtEl>
                                          <p:spTgt spid="32">
                                            <p:txEl>
                                              <p:pRg st="7" end="7"/>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2">
                                            <p:txEl>
                                              <p:pRg st="8" end="8"/>
                                            </p:txEl>
                                          </p:spTgt>
                                        </p:tgtEl>
                                        <p:attrNameLst>
                                          <p:attrName>style.visibility</p:attrName>
                                        </p:attrNameLst>
                                      </p:cBhvr>
                                      <p:to>
                                        <p:strVal val="visible"/>
                                      </p:to>
                                    </p:set>
                                    <p:animEffect transition="in" filter="fade">
                                      <p:cBhvr>
                                        <p:cTn id="61" dur="500"/>
                                        <p:tgtEl>
                                          <p:spTgt spid="32">
                                            <p:txEl>
                                              <p:pRg st="8" end="8"/>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32">
                                            <p:txEl>
                                              <p:pRg st="9" end="9"/>
                                            </p:txEl>
                                          </p:spTgt>
                                        </p:tgtEl>
                                        <p:attrNameLst>
                                          <p:attrName>style.visibility</p:attrName>
                                        </p:attrNameLst>
                                      </p:cBhvr>
                                      <p:to>
                                        <p:strVal val="visible"/>
                                      </p:to>
                                    </p:set>
                                    <p:animEffect transition="in" filter="fade">
                                      <p:cBhvr>
                                        <p:cTn id="64" dur="500"/>
                                        <p:tgtEl>
                                          <p:spTgt spid="32">
                                            <p:txEl>
                                              <p:pRg st="9" end="9"/>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9244"/>
                                        </p:tgtEl>
                                        <p:attrNameLst>
                                          <p:attrName>style.visibility</p:attrName>
                                        </p:attrNameLst>
                                      </p:cBhvr>
                                      <p:to>
                                        <p:strVal val="visible"/>
                                      </p:to>
                                    </p:set>
                                    <p:animEffect transition="in" filter="wipe(up)">
                                      <p:cBhvr>
                                        <p:cTn id="69" dur="500"/>
                                        <p:tgtEl>
                                          <p:spTgt spid="9244"/>
                                        </p:tgtEl>
                                      </p:cBhvr>
                                    </p:animEffect>
                                  </p:childTnLst>
                                </p:cTn>
                              </p:par>
                            </p:childTnLst>
                          </p:cTn>
                        </p:par>
                        <p:par>
                          <p:cTn id="70" fill="hold" nodeType="withGroup">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9239"/>
                                        </p:tgtEl>
                                        <p:attrNameLst>
                                          <p:attrName>style.visibility</p:attrName>
                                        </p:attrNameLst>
                                      </p:cBhvr>
                                      <p:to>
                                        <p:strVal val="visible"/>
                                      </p:to>
                                    </p:set>
                                    <p:animEffect transition="in" filter="wipe(right)">
                                      <p:cBhvr>
                                        <p:cTn id="73" dur="500"/>
                                        <p:tgtEl>
                                          <p:spTgt spid="9239"/>
                                        </p:tgtEl>
                                      </p:cBhvr>
                                    </p:animEffect>
                                  </p:childTnLst>
                                </p:cTn>
                              </p:par>
                            </p:childTnLst>
                          </p:cTn>
                        </p:par>
                        <p:par>
                          <p:cTn id="74" fill="hold">
                            <p:stCondLst>
                              <p:cond delay="1000"/>
                            </p:stCondLst>
                            <p:childTnLst>
                              <p:par>
                                <p:cTn id="75" presetID="22" presetClass="entr" presetSubtype="4" fill="hold" grpId="0" nodeType="afterEffect">
                                  <p:stCondLst>
                                    <p:cond delay="0"/>
                                  </p:stCondLst>
                                  <p:childTnLst>
                                    <p:set>
                                      <p:cBhvr>
                                        <p:cTn id="76" dur="1" fill="hold">
                                          <p:stCondLst>
                                            <p:cond delay="0"/>
                                          </p:stCondLst>
                                        </p:cTn>
                                        <p:tgtEl>
                                          <p:spTgt spid="9240"/>
                                        </p:tgtEl>
                                        <p:attrNameLst>
                                          <p:attrName>style.visibility</p:attrName>
                                        </p:attrNameLst>
                                      </p:cBhvr>
                                      <p:to>
                                        <p:strVal val="visible"/>
                                      </p:to>
                                    </p:set>
                                    <p:animEffect transition="in" filter="wipe(down)">
                                      <p:cBhvr>
                                        <p:cTn id="77" dur="500"/>
                                        <p:tgtEl>
                                          <p:spTgt spid="9240"/>
                                        </p:tgtEl>
                                      </p:cBhvr>
                                    </p:animEffect>
                                  </p:childTnLst>
                                </p:cTn>
                              </p:par>
                            </p:childTnLst>
                          </p:cTn>
                        </p:par>
                        <p:par>
                          <p:cTn id="78" fill="hold">
                            <p:stCondLst>
                              <p:cond delay="1500"/>
                            </p:stCondLst>
                            <p:childTnLst>
                              <p:par>
                                <p:cTn id="79" presetID="22" presetClass="entr" presetSubtype="8" fill="hold" grpId="0" nodeType="afterEffect">
                                  <p:stCondLst>
                                    <p:cond delay="0"/>
                                  </p:stCondLst>
                                  <p:childTnLst>
                                    <p:set>
                                      <p:cBhvr>
                                        <p:cTn id="80" dur="1" fill="hold">
                                          <p:stCondLst>
                                            <p:cond delay="0"/>
                                          </p:stCondLst>
                                        </p:cTn>
                                        <p:tgtEl>
                                          <p:spTgt spid="9241"/>
                                        </p:tgtEl>
                                        <p:attrNameLst>
                                          <p:attrName>style.visibility</p:attrName>
                                        </p:attrNameLst>
                                      </p:cBhvr>
                                      <p:to>
                                        <p:strVal val="visible"/>
                                      </p:to>
                                    </p:set>
                                    <p:animEffect transition="in" filter="wipe(left)">
                                      <p:cBhvr>
                                        <p:cTn id="81" dur="500"/>
                                        <p:tgtEl>
                                          <p:spTgt spid="9241"/>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9260"/>
                                        </p:tgtEl>
                                        <p:attrNameLst>
                                          <p:attrName>style.visibility</p:attrName>
                                        </p:attrNameLst>
                                      </p:cBhvr>
                                      <p:to>
                                        <p:strVal val="visible"/>
                                      </p:to>
                                    </p:set>
                                    <p:animEffect transition="in" filter="wipe(left)">
                                      <p:cBhvr>
                                        <p:cTn id="86" dur="500"/>
                                        <p:tgtEl>
                                          <p:spTgt spid="9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animBg="1"/>
      <p:bldP spid="9233" grpId="0" animBg="1"/>
      <p:bldP spid="9236" grpId="0" animBg="1"/>
      <p:bldP spid="9237" grpId="0" animBg="1"/>
      <p:bldP spid="9239" grpId="0" animBg="1"/>
      <p:bldP spid="9240" grpId="0" animBg="1"/>
      <p:bldP spid="9241" grpId="0" animBg="1"/>
      <p:bldP spid="9244" grpId="0" animBg="1"/>
      <p:bldP spid="9259" grpId="0" animBg="1"/>
      <p:bldP spid="9260" grpId="0" animBg="1"/>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0" y="1309138"/>
            <a:ext cx="8964488" cy="5422737"/>
          </a:xfrm>
        </p:spPr>
        <p:txBody>
          <a:bodyPr>
            <a:normAutofit/>
          </a:bodyPr>
          <a:lstStyle/>
          <a:p>
            <a:pPr indent="0" eaLnBrk="1" hangingPunct="1">
              <a:spcBef>
                <a:spcPts val="0"/>
              </a:spcBef>
              <a:buFontTx/>
              <a:buNone/>
            </a:pPr>
            <a:r>
              <a:rPr lang="en-GB" altLang="en-US" dirty="0" smtClean="0">
                <a:solidFill>
                  <a:srgbClr val="595959"/>
                </a:solidFill>
              </a:rPr>
              <a:t>Key rule 1:</a:t>
            </a:r>
          </a:p>
          <a:p>
            <a:pPr indent="0" eaLnBrk="1" hangingPunct="1">
              <a:spcBef>
                <a:spcPts val="0"/>
              </a:spcBef>
              <a:buFontTx/>
              <a:buNone/>
            </a:pPr>
            <a:r>
              <a:rPr lang="en-GB" altLang="en-US" sz="4400" dirty="0" smtClean="0">
                <a:solidFill>
                  <a:srgbClr val="595959"/>
                </a:solidFill>
              </a:rPr>
              <a:t>Put separate steps </a:t>
            </a:r>
          </a:p>
          <a:p>
            <a:pPr indent="0" eaLnBrk="1" hangingPunct="1">
              <a:spcBef>
                <a:spcPts val="0"/>
              </a:spcBef>
              <a:buFontTx/>
              <a:buNone/>
            </a:pPr>
            <a:r>
              <a:rPr lang="en-GB" altLang="en-US" sz="4400" dirty="0" smtClean="0">
                <a:solidFill>
                  <a:srgbClr val="595959"/>
                </a:solidFill>
              </a:rPr>
              <a:t>on different lines.</a:t>
            </a:r>
          </a:p>
          <a:p>
            <a:pPr indent="0" eaLnBrk="1" hangingPunct="1">
              <a:spcBef>
                <a:spcPts val="0"/>
              </a:spcBef>
              <a:buFontTx/>
              <a:buNone/>
            </a:pPr>
            <a:endParaRPr lang="en-GB" altLang="en-US" dirty="0" smtClean="0">
              <a:solidFill>
                <a:srgbClr val="595959"/>
              </a:solidFill>
            </a:endParaRPr>
          </a:p>
          <a:p>
            <a:pPr indent="0" eaLnBrk="1" hangingPunct="1">
              <a:spcBef>
                <a:spcPts val="0"/>
              </a:spcBef>
              <a:buFontTx/>
              <a:buNone/>
            </a:pPr>
            <a:r>
              <a:rPr lang="en-GB" altLang="en-US" dirty="0" smtClean="0">
                <a:solidFill>
                  <a:srgbClr val="595959"/>
                </a:solidFill>
              </a:rPr>
              <a:t>Key rule 2:</a:t>
            </a:r>
          </a:p>
          <a:p>
            <a:pPr indent="0" eaLnBrk="1" hangingPunct="1">
              <a:spcBef>
                <a:spcPts val="0"/>
              </a:spcBef>
              <a:buFontTx/>
              <a:buNone/>
            </a:pPr>
            <a:r>
              <a:rPr lang="en-GB" altLang="en-US" sz="4400" dirty="0" smtClean="0">
                <a:solidFill>
                  <a:srgbClr val="595959"/>
                </a:solidFill>
              </a:rPr>
              <a:t>Put brackets on separate lines and check they are in pairs.</a:t>
            </a:r>
          </a:p>
          <a:p>
            <a:pPr indent="0">
              <a:spcBef>
                <a:spcPts val="0"/>
              </a:spcBef>
              <a:buNone/>
            </a:pPr>
            <a:endParaRPr lang="en-GB" altLang="en-US" sz="3000" dirty="0" smtClean="0">
              <a:solidFill>
                <a:srgbClr val="595959"/>
              </a:solidFill>
            </a:endParaRPr>
          </a:p>
          <a:p>
            <a:pPr indent="0">
              <a:spcBef>
                <a:spcPts val="0"/>
              </a:spcBef>
              <a:buNone/>
            </a:pPr>
            <a:r>
              <a:rPr lang="en-GB" altLang="en-US" sz="3000" dirty="0" smtClean="0">
                <a:solidFill>
                  <a:srgbClr val="595959"/>
                </a:solidFill>
              </a:rPr>
              <a:t>Key </a:t>
            </a:r>
            <a:r>
              <a:rPr lang="en-GB" altLang="en-US" sz="3000" dirty="0">
                <a:solidFill>
                  <a:srgbClr val="595959"/>
                </a:solidFill>
              </a:rPr>
              <a:t>rule </a:t>
            </a:r>
            <a:r>
              <a:rPr lang="en-GB" altLang="en-US" sz="3000" dirty="0" smtClean="0">
                <a:solidFill>
                  <a:srgbClr val="595959"/>
                </a:solidFill>
              </a:rPr>
              <a:t>3:</a:t>
            </a:r>
            <a:endParaRPr lang="en-GB" altLang="en-US" sz="3000" dirty="0">
              <a:solidFill>
                <a:srgbClr val="595959"/>
              </a:solidFill>
            </a:endParaRPr>
          </a:p>
          <a:p>
            <a:pPr indent="0" eaLnBrk="1" hangingPunct="1">
              <a:spcBef>
                <a:spcPts val="0"/>
              </a:spcBef>
              <a:buFontTx/>
              <a:buNone/>
            </a:pPr>
            <a:r>
              <a:rPr lang="en-GB" altLang="en-US" sz="4400" dirty="0" smtClean="0">
                <a:solidFill>
                  <a:srgbClr val="595959"/>
                </a:solidFill>
              </a:rPr>
              <a:t>Indent chunks of code for clarity.</a:t>
            </a:r>
          </a:p>
          <a:p>
            <a:pPr eaLnBrk="1" hangingPunct="1">
              <a:buFontTx/>
              <a:buNone/>
            </a:pPr>
            <a:endParaRPr lang="en-US" altLang="en-US" dirty="0" smtClean="0"/>
          </a:p>
        </p:txBody>
      </p:sp>
      <p:sp>
        <p:nvSpPr>
          <p:cNvPr id="4" name="Title 1"/>
          <p:cNvSpPr txBox="1">
            <a:spLocks/>
          </p:cNvSpPr>
          <p:nvPr/>
        </p:nvSpPr>
        <p:spPr>
          <a:xfrm>
            <a:off x="0" y="0"/>
            <a:ext cx="867645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Decomposition Rules!</a:t>
            </a:r>
            <a:endParaRPr lang="en-GB" b="1" dirty="0">
              <a:solidFill>
                <a:srgbClr val="C00000"/>
              </a:solidFill>
              <a:latin typeface="+mn-lt"/>
            </a:endParaRPr>
          </a:p>
        </p:txBody>
      </p:sp>
      <p:sp>
        <p:nvSpPr>
          <p:cNvPr id="2" name="Rectangle 1"/>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4689178" y="807911"/>
            <a:ext cx="4696798" cy="2556357"/>
          </a:xfrm>
          <a:prstGeom prst="rect">
            <a:avLst/>
          </a:prstGeom>
        </p:spPr>
      </p:pic>
    </p:spTree>
    <p:extLst>
      <p:ext uri="{BB962C8B-B14F-4D97-AF65-F5344CB8AC3E}">
        <p14:creationId xmlns:p14="http://schemas.microsoft.com/office/powerpoint/2010/main" val="2454782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4" end="4"/>
                                            </p:txEl>
                                          </p:spTgt>
                                        </p:tgtEl>
                                        <p:attrNameLst>
                                          <p:attrName>style.visibility</p:attrName>
                                        </p:attrNameLst>
                                      </p:cBhvr>
                                      <p:to>
                                        <p:strVal val="visible"/>
                                      </p:to>
                                    </p:set>
                                    <p:animEffect transition="in" filter="fade">
                                      <p:cBhvr>
                                        <p:cTn id="7" dur="500"/>
                                        <p:tgtEl>
                                          <p:spTgt spid="512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123">
                                            <p:txEl>
                                              <p:pRg st="5" end="5"/>
                                            </p:txEl>
                                          </p:spTgt>
                                        </p:tgtEl>
                                        <p:attrNameLst>
                                          <p:attrName>style.visibility</p:attrName>
                                        </p:attrNameLst>
                                      </p:cBhvr>
                                      <p:to>
                                        <p:strVal val="visible"/>
                                      </p:to>
                                    </p:set>
                                    <p:animEffect transition="in" filter="fade">
                                      <p:cBhvr>
                                        <p:cTn id="10" dur="500"/>
                                        <p:tgtEl>
                                          <p:spTgt spid="512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3">
                                            <p:txEl>
                                              <p:pRg st="7" end="7"/>
                                            </p:txEl>
                                          </p:spTgt>
                                        </p:tgtEl>
                                        <p:attrNameLst>
                                          <p:attrName>style.visibility</p:attrName>
                                        </p:attrNameLst>
                                      </p:cBhvr>
                                      <p:to>
                                        <p:strVal val="visible"/>
                                      </p:to>
                                    </p:set>
                                    <p:animEffect transition="in" filter="fade">
                                      <p:cBhvr>
                                        <p:cTn id="15" dur="500"/>
                                        <p:tgtEl>
                                          <p:spTgt spid="512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123">
                                            <p:txEl>
                                              <p:pRg st="8" end="8"/>
                                            </p:txEl>
                                          </p:spTgt>
                                        </p:tgtEl>
                                        <p:attrNameLst>
                                          <p:attrName>style.visibility</p:attrName>
                                        </p:attrNameLst>
                                      </p:cBhvr>
                                      <p:to>
                                        <p:strVal val="visible"/>
                                      </p:to>
                                    </p:set>
                                    <p:animEffect transition="in" filter="fade">
                                      <p:cBhvr>
                                        <p:cTn id="18"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82" name="Rectangle 2"/>
          <p:cNvSpPr>
            <a:spLocks noGrp="1" noChangeArrowheads="1"/>
          </p:cNvSpPr>
          <p:nvPr>
            <p:ph type="title"/>
          </p:nvPr>
        </p:nvSpPr>
        <p:spPr>
          <a:xfrm>
            <a:off x="228600" y="6093295"/>
            <a:ext cx="8686800" cy="742249"/>
          </a:xfrm>
        </p:spPr>
        <p:txBody>
          <a:bodyPr>
            <a:normAutofit/>
          </a:bodyPr>
          <a:lstStyle/>
          <a:p>
            <a:pPr algn="r" eaLnBrk="1" hangingPunct="1"/>
            <a:r>
              <a:rPr lang="en-GB" altLang="en-US" b="0" dirty="0" smtClean="0">
                <a:solidFill>
                  <a:srgbClr val="595959"/>
                </a:solidFill>
              </a:rPr>
              <a:t>……paint a trail as you go</a:t>
            </a:r>
            <a:endParaRPr lang="en-US" altLang="en-US" b="0" dirty="0" smtClean="0">
              <a:solidFill>
                <a:srgbClr val="595959"/>
              </a:solidFill>
            </a:endParaRPr>
          </a:p>
        </p:txBody>
      </p:sp>
      <p:pic>
        <p:nvPicPr>
          <p:cNvPr id="20483" name="Picture 4"/>
          <p:cNvPicPr>
            <a:picLocks noChangeAspect="1" noChangeArrowheads="1"/>
          </p:cNvPicPr>
          <p:nvPr/>
        </p:nvPicPr>
        <p:blipFill>
          <a:blip r:embed="rId3">
            <a:extLst>
              <a:ext uri="{28A0092B-C50C-407E-A947-70E740481C1C}">
                <a14:useLocalDpi xmlns:a14="http://schemas.microsoft.com/office/drawing/2010/main" val="0"/>
              </a:ext>
            </a:extLst>
          </a:blip>
          <a:srcRect l="41731" t="14084" r="18698" b="39604"/>
          <a:stretch>
            <a:fillRect/>
          </a:stretch>
        </p:blipFill>
        <p:spPr bwMode="auto">
          <a:xfrm>
            <a:off x="940018" y="868180"/>
            <a:ext cx="7272338" cy="531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Line 5"/>
          <p:cNvSpPr>
            <a:spLocks noChangeShapeType="1"/>
          </p:cNvSpPr>
          <p:nvPr/>
        </p:nvSpPr>
        <p:spPr bwMode="auto">
          <a:xfrm flipV="1">
            <a:off x="4540468" y="1907774"/>
            <a:ext cx="0" cy="1439863"/>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2" name="Line 6"/>
          <p:cNvSpPr>
            <a:spLocks noChangeShapeType="1"/>
          </p:cNvSpPr>
          <p:nvPr/>
        </p:nvSpPr>
        <p:spPr bwMode="auto">
          <a:xfrm>
            <a:off x="4787900" y="1844710"/>
            <a:ext cx="2305050" cy="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3" name="Line 7"/>
          <p:cNvSpPr>
            <a:spLocks noChangeShapeType="1"/>
          </p:cNvSpPr>
          <p:nvPr/>
        </p:nvSpPr>
        <p:spPr bwMode="auto">
          <a:xfrm flipV="1">
            <a:off x="7164388" y="1997546"/>
            <a:ext cx="0" cy="3097213"/>
          </a:xfrm>
          <a:prstGeom prst="line">
            <a:avLst/>
          </a:prstGeom>
          <a:noFill/>
          <a:ln w="762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4" name="Line 8"/>
          <p:cNvSpPr>
            <a:spLocks noChangeShapeType="1"/>
          </p:cNvSpPr>
          <p:nvPr/>
        </p:nvSpPr>
        <p:spPr bwMode="auto">
          <a:xfrm>
            <a:off x="2051050" y="5276558"/>
            <a:ext cx="5041900" cy="0"/>
          </a:xfrm>
          <a:prstGeom prst="line">
            <a:avLst/>
          </a:prstGeom>
          <a:noFill/>
          <a:ln w="762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5" name="Line 9"/>
          <p:cNvSpPr>
            <a:spLocks noChangeShapeType="1"/>
          </p:cNvSpPr>
          <p:nvPr/>
        </p:nvSpPr>
        <p:spPr bwMode="auto">
          <a:xfrm flipV="1">
            <a:off x="1979613" y="1955072"/>
            <a:ext cx="0" cy="3097213"/>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706" name="Line 10"/>
          <p:cNvSpPr>
            <a:spLocks noChangeShapeType="1"/>
          </p:cNvSpPr>
          <p:nvPr/>
        </p:nvSpPr>
        <p:spPr bwMode="auto">
          <a:xfrm>
            <a:off x="2124075" y="1828944"/>
            <a:ext cx="2305050" cy="0"/>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Rectangle 2"/>
          <p:cNvSpPr txBox="1">
            <a:spLocks noChangeArrowheads="1"/>
          </p:cNvSpPr>
          <p:nvPr/>
        </p:nvSpPr>
        <p:spPr>
          <a:xfrm>
            <a:off x="152400" y="-67791"/>
            <a:ext cx="8686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altLang="en-US" dirty="0" smtClean="0">
                <a:solidFill>
                  <a:srgbClr val="595959"/>
                </a:solidFill>
                <a:latin typeface="+mn-lt"/>
              </a:rPr>
              <a:t>Let’s go walkabout</a:t>
            </a:r>
            <a:endParaRPr lang="en-US" altLang="en-US" dirty="0" smtClean="0">
              <a:solidFill>
                <a:srgbClr val="595959"/>
              </a:solidFill>
              <a:latin typeface="+mn-lt"/>
            </a:endParaRPr>
          </a:p>
        </p:txBody>
      </p:sp>
    </p:spTree>
    <p:extLst>
      <p:ext uri="{BB962C8B-B14F-4D97-AF65-F5344CB8AC3E}">
        <p14:creationId xmlns:p14="http://schemas.microsoft.com/office/powerpoint/2010/main" val="222281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wipe(down)">
                                      <p:cBhvr>
                                        <p:cTn id="7" dur="500"/>
                                        <p:tgtEl>
                                          <p:spTgt spid="2970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702"/>
                                        </p:tgtEl>
                                        <p:attrNameLst>
                                          <p:attrName>style.visibility</p:attrName>
                                        </p:attrNameLst>
                                      </p:cBhvr>
                                      <p:to>
                                        <p:strVal val="visible"/>
                                      </p:to>
                                    </p:set>
                                    <p:animEffect transition="in" filter="wipe(left)">
                                      <p:cBhvr>
                                        <p:cTn id="11" dur="500"/>
                                        <p:tgtEl>
                                          <p:spTgt spid="2970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9703"/>
                                        </p:tgtEl>
                                        <p:attrNameLst>
                                          <p:attrName>style.visibility</p:attrName>
                                        </p:attrNameLst>
                                      </p:cBhvr>
                                      <p:to>
                                        <p:strVal val="visible"/>
                                      </p:to>
                                    </p:set>
                                    <p:animEffect transition="in" filter="wipe(up)">
                                      <p:cBhvr>
                                        <p:cTn id="15" dur="500"/>
                                        <p:tgtEl>
                                          <p:spTgt spid="29703"/>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29704"/>
                                        </p:tgtEl>
                                        <p:attrNameLst>
                                          <p:attrName>style.visibility</p:attrName>
                                        </p:attrNameLst>
                                      </p:cBhvr>
                                      <p:to>
                                        <p:strVal val="visible"/>
                                      </p:to>
                                    </p:set>
                                    <p:animEffect transition="in" filter="wipe(right)">
                                      <p:cBhvr>
                                        <p:cTn id="19" dur="500"/>
                                        <p:tgtEl>
                                          <p:spTgt spid="29704"/>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9705"/>
                                        </p:tgtEl>
                                        <p:attrNameLst>
                                          <p:attrName>style.visibility</p:attrName>
                                        </p:attrNameLst>
                                      </p:cBhvr>
                                      <p:to>
                                        <p:strVal val="visible"/>
                                      </p:to>
                                    </p:set>
                                    <p:animEffect transition="in" filter="wipe(down)">
                                      <p:cBhvr>
                                        <p:cTn id="23" dur="500"/>
                                        <p:tgtEl>
                                          <p:spTgt spid="29705"/>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9706"/>
                                        </p:tgtEl>
                                        <p:attrNameLst>
                                          <p:attrName>style.visibility</p:attrName>
                                        </p:attrNameLst>
                                      </p:cBhvr>
                                      <p:to>
                                        <p:strVal val="visible"/>
                                      </p:to>
                                    </p:set>
                                    <p:animEffect transition="in" filter="wipe(left)">
                                      <p:cBhvr>
                                        <p:cTn id="27" dur="5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04" grpId="0" animBg="1"/>
      <p:bldP spid="29705" grpId="0" animBg="1"/>
      <p:bldP spid="2970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373" name="Text Box 5"/>
          <p:cNvSpPr txBox="1">
            <a:spLocks noChangeArrowheads="1"/>
          </p:cNvSpPr>
          <p:nvPr/>
        </p:nvSpPr>
        <p:spPr bwMode="auto">
          <a:xfrm>
            <a:off x="2963917" y="6014523"/>
            <a:ext cx="6180083" cy="905033"/>
          </a:xfrm>
          <a:prstGeom prst="rect">
            <a:avLst/>
          </a:prstGeom>
          <a:solidFill>
            <a:schemeClr val="bg1"/>
          </a:solidFill>
          <a:ln>
            <a:noFill/>
          </a:ln>
          <a:effectLst/>
        </p:spPr>
        <p:txBody>
          <a:bodyPr wrap="square" bIns="180000">
            <a:spAutoFit/>
          </a:bodyPr>
          <a:lstStyle/>
          <a:p>
            <a:pPr>
              <a:spcBef>
                <a:spcPct val="50000"/>
              </a:spcBef>
            </a:pPr>
            <a:r>
              <a:rPr lang="en-GB" altLang="en-US" sz="4400" dirty="0" smtClean="0">
                <a:solidFill>
                  <a:srgbClr val="595959"/>
                </a:solidFill>
              </a:rPr>
              <a:t>Now what’s the problem?</a:t>
            </a:r>
            <a:endParaRPr lang="en-US" altLang="en-US" sz="4400" u="sng" dirty="0">
              <a:solidFill>
                <a:srgbClr val="595959"/>
              </a:solidFil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7984202" cy="6124827"/>
          </a:xfrm>
          <a:prstGeom prst="rect">
            <a:avLst/>
          </a:prstGeom>
          <a:gradFill flip="none" rotWithShape="1">
            <a:gsLst>
              <a:gs pos="76000">
                <a:schemeClr val="bg1">
                  <a:alpha val="0"/>
                </a:schemeClr>
              </a:gs>
              <a:gs pos="44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753836" y="854297"/>
            <a:ext cx="3158546" cy="4057650"/>
            <a:chOff x="5949950" y="1652588"/>
            <a:chExt cx="3158546" cy="4057650"/>
          </a:xfrm>
        </p:grpSpPr>
        <p:sp>
          <p:nvSpPr>
            <p:cNvPr id="10" name="AutoShape 13"/>
            <p:cNvSpPr>
              <a:spLocks noChangeArrowheads="1"/>
            </p:cNvSpPr>
            <p:nvPr/>
          </p:nvSpPr>
          <p:spPr bwMode="auto">
            <a:xfrm>
              <a:off x="6359525" y="16525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7092950" y="2090738"/>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7557508" y="2595563"/>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6521450" y="4786313"/>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7797800" y="3557588"/>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8350252" y="3159126"/>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7100889" y="2357438"/>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7081838" y="4286250"/>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5949950" y="5691188"/>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5949950" y="2338388"/>
              <a:ext cx="0" cy="33718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5949950" y="2357438"/>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7075488" y="5181600"/>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6388100" y="3284984"/>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8361364" y="2352675"/>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28" name="Rectangle 4"/>
          <p:cNvSpPr txBox="1">
            <a:spLocks noChangeArrowheads="1"/>
          </p:cNvSpPr>
          <p:nvPr/>
        </p:nvSpPr>
        <p:spPr>
          <a:xfrm>
            <a:off x="-26810" y="0"/>
            <a:ext cx="9170810" cy="1262062"/>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altLang="en-US" sz="4400" dirty="0" smtClean="0">
                <a:solidFill>
                  <a:srgbClr val="595959"/>
                </a:solidFill>
              </a:rPr>
              <a:t>There was no ‘end’ to our flowchart</a:t>
            </a:r>
            <a:endParaRPr lang="en-US" altLang="en-US" sz="4400" u="sng" dirty="0">
              <a:solidFill>
                <a:srgbClr val="595959"/>
              </a:solidFill>
            </a:endParaRPr>
          </a:p>
        </p:txBody>
      </p:sp>
    </p:spTree>
    <p:extLst>
      <p:ext uri="{BB962C8B-B14F-4D97-AF65-F5344CB8AC3E}">
        <p14:creationId xmlns:p14="http://schemas.microsoft.com/office/powerpoint/2010/main" val="1258427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7984202" cy="6124827"/>
          </a:xfrm>
          <a:prstGeom prst="rect">
            <a:avLst/>
          </a:prstGeom>
          <a:gradFill flip="none" rotWithShape="1">
            <a:gsLst>
              <a:gs pos="76000">
                <a:schemeClr val="bg1">
                  <a:alpha val="0"/>
                </a:schemeClr>
              </a:gs>
              <a:gs pos="44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753836" y="854297"/>
            <a:ext cx="3158546" cy="4057650"/>
            <a:chOff x="5949950" y="1652588"/>
            <a:chExt cx="3158546" cy="4057650"/>
          </a:xfrm>
        </p:grpSpPr>
        <p:sp>
          <p:nvSpPr>
            <p:cNvPr id="10" name="AutoShape 13"/>
            <p:cNvSpPr>
              <a:spLocks noChangeArrowheads="1"/>
            </p:cNvSpPr>
            <p:nvPr/>
          </p:nvSpPr>
          <p:spPr bwMode="auto">
            <a:xfrm>
              <a:off x="6359525" y="16525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7092950" y="2090738"/>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7557508" y="2595563"/>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6521450" y="4786313"/>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7797800" y="3557588"/>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8350252" y="3159126"/>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7100889" y="2357438"/>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7081838" y="4286250"/>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5949950" y="5691188"/>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5949950" y="2338388"/>
              <a:ext cx="0" cy="33718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5949950" y="2357438"/>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7075488" y="5181600"/>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6388100" y="3284984"/>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8361364" y="2352675"/>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6" name="Text Box 5"/>
          <p:cNvSpPr txBox="1">
            <a:spLocks noChangeArrowheads="1"/>
          </p:cNvSpPr>
          <p:nvPr/>
        </p:nvSpPr>
        <p:spPr bwMode="auto">
          <a:xfrm>
            <a:off x="0" y="-1642"/>
            <a:ext cx="9144000" cy="905033"/>
          </a:xfrm>
          <a:prstGeom prst="rect">
            <a:avLst/>
          </a:prstGeom>
          <a:noFill/>
          <a:ln>
            <a:noFill/>
          </a:ln>
          <a:effectLst/>
        </p:spPr>
        <p:txBody>
          <a:bodyPr wrap="square" bIns="180000">
            <a:spAutoFit/>
          </a:bodyPr>
          <a:lstStyle/>
          <a:p>
            <a:pPr>
              <a:spcBef>
                <a:spcPct val="50000"/>
              </a:spcBef>
            </a:pPr>
            <a:r>
              <a:rPr lang="en-GB" altLang="en-US" sz="4400" dirty="0" smtClean="0">
                <a:solidFill>
                  <a:srgbClr val="595959"/>
                </a:solidFill>
              </a:rPr>
              <a:t>Can you make </a:t>
            </a:r>
            <a:r>
              <a:rPr lang="en-GB" altLang="en-US" sz="4400" dirty="0" err="1" smtClean="0">
                <a:solidFill>
                  <a:srgbClr val="595959"/>
                </a:solidFill>
              </a:rPr>
              <a:t>Robo</a:t>
            </a:r>
            <a:r>
              <a:rPr lang="en-GB" altLang="en-US" sz="4400" dirty="0" smtClean="0">
                <a:solidFill>
                  <a:srgbClr val="595959"/>
                </a:solidFill>
              </a:rPr>
              <a:t> halt here?</a:t>
            </a:r>
            <a:endParaRPr lang="en-US" altLang="en-US" sz="4400" u="sng" dirty="0">
              <a:solidFill>
                <a:srgbClr val="595959"/>
              </a:solidFill>
            </a:endParaRPr>
          </a:p>
        </p:txBody>
      </p:sp>
      <p:sp>
        <p:nvSpPr>
          <p:cNvPr id="2" name="Oval 1"/>
          <p:cNvSpPr/>
          <p:nvPr/>
        </p:nvSpPr>
        <p:spPr>
          <a:xfrm>
            <a:off x="6734631" y="1727201"/>
            <a:ext cx="478971" cy="478971"/>
          </a:xfrm>
          <a:prstGeom prst="ellipse">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Box 66"/>
          <p:cNvSpPr txBox="1">
            <a:spLocks noChangeArrowheads="1"/>
          </p:cNvSpPr>
          <p:nvPr/>
        </p:nvSpPr>
        <p:spPr bwMode="auto">
          <a:xfrm>
            <a:off x="1163411" y="4679271"/>
            <a:ext cx="1438275" cy="677108"/>
          </a:xfrm>
          <a:prstGeom prst="rect">
            <a:avLst/>
          </a:prstGeom>
          <a:solidFill>
            <a:srgbClr val="FFC000"/>
          </a:solidFill>
          <a:ln w="76200">
            <a:solidFill>
              <a:srgbClr val="C00B0B"/>
            </a:solidFill>
          </a:ln>
          <a:effectLst/>
          <a:extLst/>
        </p:spPr>
        <p:txBody>
          <a:bodyPr wrap="square" tIns="0" bIns="0">
            <a:spAutoFit/>
          </a:bodyPr>
          <a:lstStyle/>
          <a:p>
            <a:pPr algn="ctr">
              <a:spcBef>
                <a:spcPct val="50000"/>
              </a:spcBef>
            </a:pPr>
            <a:r>
              <a:rPr lang="en-GB" altLang="en-US" sz="4400" b="1" dirty="0">
                <a:solidFill>
                  <a:srgbClr val="C00B0B"/>
                </a:solidFill>
              </a:rPr>
              <a:t>??</a:t>
            </a:r>
            <a:endParaRPr lang="en-US" altLang="en-US" sz="4400" b="1" u="sng" dirty="0">
              <a:solidFill>
                <a:srgbClr val="C00B0B"/>
              </a:solidFill>
            </a:endParaRPr>
          </a:p>
        </p:txBody>
      </p:sp>
    </p:spTree>
    <p:extLst>
      <p:ext uri="{BB962C8B-B14F-4D97-AF65-F5344CB8AC3E}">
        <p14:creationId xmlns:p14="http://schemas.microsoft.com/office/powerpoint/2010/main" val="4015617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0"/>
            <a:ext cx="7984202" cy="6124827"/>
          </a:xfrm>
          <a:prstGeom prst="rect">
            <a:avLst/>
          </a:prstGeom>
          <a:gradFill flip="none" rotWithShape="1">
            <a:gsLst>
              <a:gs pos="76000">
                <a:schemeClr val="bg1">
                  <a:alpha val="0"/>
                </a:schemeClr>
              </a:gs>
              <a:gs pos="53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13"/>
          <p:cNvSpPr>
            <a:spLocks noChangeArrowheads="1"/>
          </p:cNvSpPr>
          <p:nvPr/>
        </p:nvSpPr>
        <p:spPr bwMode="auto">
          <a:xfrm>
            <a:off x="1163411"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1896836" y="1292447"/>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2361394" y="1797272"/>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1325336" y="3988022"/>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2601686" y="2759297"/>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3154138" y="2360835"/>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1904775"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1885724" y="3487959"/>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753836" y="5154149"/>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753836" y="1540097"/>
            <a:ext cx="0" cy="36140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753836" y="154415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1879374" y="4383309"/>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1191986" y="2486693"/>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3165250" y="1554384"/>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6" name="Text Box 5"/>
          <p:cNvSpPr txBox="1">
            <a:spLocks noChangeArrowheads="1"/>
          </p:cNvSpPr>
          <p:nvPr/>
        </p:nvSpPr>
        <p:spPr bwMode="auto">
          <a:xfrm>
            <a:off x="0" y="-1642"/>
            <a:ext cx="9144000" cy="905033"/>
          </a:xfrm>
          <a:prstGeom prst="rect">
            <a:avLst/>
          </a:prstGeom>
          <a:noFill/>
          <a:ln>
            <a:noFill/>
          </a:ln>
          <a:effectLst/>
        </p:spPr>
        <p:txBody>
          <a:bodyPr wrap="square" bIns="180000">
            <a:spAutoFit/>
          </a:bodyPr>
          <a:lstStyle/>
          <a:p>
            <a:pPr>
              <a:spcBef>
                <a:spcPct val="50000"/>
              </a:spcBef>
            </a:pPr>
            <a:r>
              <a:rPr lang="en-GB" altLang="en-US" sz="4400" dirty="0" smtClean="0">
                <a:solidFill>
                  <a:srgbClr val="595959"/>
                </a:solidFill>
              </a:rPr>
              <a:t>What condition could we set here?</a:t>
            </a:r>
            <a:endParaRPr lang="en-US" altLang="en-US" sz="4400" u="sng" dirty="0">
              <a:solidFill>
                <a:srgbClr val="595959"/>
              </a:solidFill>
            </a:endParaRPr>
          </a:p>
        </p:txBody>
      </p:sp>
      <p:sp>
        <p:nvSpPr>
          <p:cNvPr id="2" name="Oval 1"/>
          <p:cNvSpPr/>
          <p:nvPr/>
        </p:nvSpPr>
        <p:spPr>
          <a:xfrm>
            <a:off x="6734631" y="1727201"/>
            <a:ext cx="478971" cy="478971"/>
          </a:xfrm>
          <a:prstGeom prst="ellipse">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AutoShape 57"/>
          <p:cNvSpPr>
            <a:spLocks noChangeArrowheads="1"/>
          </p:cNvSpPr>
          <p:nvPr/>
        </p:nvSpPr>
        <p:spPr bwMode="auto">
          <a:xfrm>
            <a:off x="1127545" y="613818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31" name="AutoShape 58"/>
          <p:cNvSpPr>
            <a:spLocks noChangeArrowheads="1"/>
          </p:cNvSpPr>
          <p:nvPr/>
        </p:nvSpPr>
        <p:spPr bwMode="auto">
          <a:xfrm>
            <a:off x="1165645" y="4652287"/>
            <a:ext cx="1409700" cy="1000125"/>
          </a:xfrm>
          <a:prstGeom prst="flowChartDecision">
            <a:avLst/>
          </a:prstGeom>
          <a:solidFill>
            <a:srgbClr val="FFFFFF"/>
          </a:solidFill>
          <a:ln w="28575">
            <a:solidFill>
              <a:srgbClr val="C00B0B"/>
            </a:solidFill>
            <a:miter lim="800000"/>
            <a:headEnd/>
            <a:tailEnd/>
          </a:ln>
        </p:spPr>
        <p:txBody>
          <a:bodyPr/>
          <a:lstStyle/>
          <a:p>
            <a:pPr algn="ctr"/>
            <a:endParaRPr lang="en-US" altLang="en-US"/>
          </a:p>
        </p:txBody>
      </p:sp>
      <p:sp>
        <p:nvSpPr>
          <p:cNvPr id="33" name="Line 61"/>
          <p:cNvSpPr>
            <a:spLocks noChangeShapeType="1"/>
          </p:cNvSpPr>
          <p:nvPr/>
        </p:nvSpPr>
        <p:spPr bwMode="auto">
          <a:xfrm>
            <a:off x="1857795" y="5655587"/>
            <a:ext cx="0" cy="4857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4" name="Rectangle 64"/>
          <p:cNvSpPr>
            <a:spLocks noChangeArrowheads="1"/>
          </p:cNvSpPr>
          <p:nvPr/>
        </p:nvSpPr>
        <p:spPr bwMode="auto">
          <a:xfrm>
            <a:off x="1282018" y="4893807"/>
            <a:ext cx="1157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400" b="1" dirty="0">
                <a:solidFill>
                  <a:srgbClr val="C00B0B"/>
                </a:solidFill>
              </a:rPr>
              <a:t>Is </a:t>
            </a:r>
            <a:r>
              <a:rPr lang="en-GB" altLang="en-US" sz="1400" b="1" dirty="0">
                <a:solidFill>
                  <a:srgbClr val="C00B0B"/>
                </a:solidFill>
                <a:latin typeface="Gill Sans MT" panose="020B0502020104020203" pitchFamily="34" charset="0"/>
              </a:rPr>
              <a:t>front</a:t>
            </a:r>
            <a:r>
              <a:rPr lang="en-GB" altLang="en-US" sz="1400" b="1" dirty="0">
                <a:solidFill>
                  <a:srgbClr val="C00B0B"/>
                </a:solidFill>
              </a:rPr>
              <a:t> white?</a:t>
            </a:r>
            <a:endParaRPr lang="en-US" altLang="en-US" sz="1400" b="1" dirty="0">
              <a:solidFill>
                <a:srgbClr val="C00B0B"/>
              </a:solidFill>
            </a:endParaRPr>
          </a:p>
        </p:txBody>
      </p:sp>
      <p:sp>
        <p:nvSpPr>
          <p:cNvPr id="36" name="Text Box 19"/>
          <p:cNvSpPr txBox="1">
            <a:spLocks noChangeArrowheads="1"/>
          </p:cNvSpPr>
          <p:nvPr/>
        </p:nvSpPr>
        <p:spPr bwMode="auto">
          <a:xfrm>
            <a:off x="1907268" y="5727370"/>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38" name="Text Box 22"/>
          <p:cNvSpPr txBox="1">
            <a:spLocks noChangeArrowheads="1"/>
          </p:cNvSpPr>
          <p:nvPr/>
        </p:nvSpPr>
        <p:spPr bwMode="auto">
          <a:xfrm>
            <a:off x="849297" y="4746056"/>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spTree>
    <p:extLst>
      <p:ext uri="{BB962C8B-B14F-4D97-AF65-F5344CB8AC3E}">
        <p14:creationId xmlns:p14="http://schemas.microsoft.com/office/powerpoint/2010/main" val="940682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9" grpId="0" animBg="1"/>
      <p:bldP spid="33" grpId="0" animBg="1"/>
      <p:bldP spid="34" grpId="0"/>
      <p:bldP spid="36"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807"/>
            <a:ext cx="7984202" cy="6124827"/>
          </a:xfrm>
          <a:prstGeom prst="rect">
            <a:avLst/>
          </a:prstGeom>
          <a:gradFill flip="none" rotWithShape="1">
            <a:gsLst>
              <a:gs pos="69000">
                <a:schemeClr val="bg1">
                  <a:alpha val="0"/>
                </a:schemeClr>
              </a:gs>
              <a:gs pos="36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13"/>
          <p:cNvSpPr>
            <a:spLocks noChangeArrowheads="1"/>
          </p:cNvSpPr>
          <p:nvPr/>
        </p:nvSpPr>
        <p:spPr bwMode="auto">
          <a:xfrm>
            <a:off x="1163411"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1896836" y="1292446"/>
            <a:ext cx="0" cy="18327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2361394" y="2435888"/>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1325336" y="4626638"/>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2601686" y="3397913"/>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3154138" y="2999451"/>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1904775"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1885724" y="4126575"/>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753836" y="5531513"/>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753836" y="1540097"/>
            <a:ext cx="0" cy="399141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753836" y="155914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1879374" y="5021925"/>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1191986" y="3125309"/>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3165250" y="1554384"/>
            <a:ext cx="0" cy="8815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8" name="Rectangle 4"/>
          <p:cNvSpPr txBox="1">
            <a:spLocks noChangeArrowheads="1"/>
          </p:cNvSpPr>
          <p:nvPr/>
        </p:nvSpPr>
        <p:spPr>
          <a:xfrm>
            <a:off x="-26810" y="0"/>
            <a:ext cx="9170810" cy="728438"/>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altLang="en-US" sz="4400" dirty="0" smtClean="0">
                <a:solidFill>
                  <a:srgbClr val="595959"/>
                </a:solidFill>
              </a:rPr>
              <a:t>What if we wanted to stop here?</a:t>
            </a:r>
            <a:endParaRPr lang="en-US" altLang="en-US" sz="4400" u="sng" dirty="0">
              <a:solidFill>
                <a:srgbClr val="595959"/>
              </a:solidFill>
            </a:endParaRPr>
          </a:p>
        </p:txBody>
      </p:sp>
      <p:sp>
        <p:nvSpPr>
          <p:cNvPr id="29" name="Text Box 5"/>
          <p:cNvSpPr txBox="1">
            <a:spLocks noChangeArrowheads="1"/>
          </p:cNvSpPr>
          <p:nvPr/>
        </p:nvSpPr>
        <p:spPr bwMode="auto">
          <a:xfrm>
            <a:off x="1" y="6014523"/>
            <a:ext cx="9144000" cy="905033"/>
          </a:xfrm>
          <a:prstGeom prst="rect">
            <a:avLst/>
          </a:prstGeom>
          <a:solidFill>
            <a:schemeClr val="bg1"/>
          </a:solidFill>
          <a:ln>
            <a:noFill/>
          </a:ln>
          <a:effectLst/>
        </p:spPr>
        <p:txBody>
          <a:bodyPr wrap="square" bIns="180000">
            <a:spAutoFit/>
          </a:bodyPr>
          <a:lstStyle/>
          <a:p>
            <a:pPr algn="r">
              <a:spcBef>
                <a:spcPct val="50000"/>
              </a:spcBef>
            </a:pPr>
            <a:r>
              <a:rPr lang="en-GB" altLang="en-US" sz="4400" dirty="0" smtClean="0">
                <a:solidFill>
                  <a:srgbClr val="595959"/>
                </a:solidFill>
              </a:rPr>
              <a:t>Where would the conditional go now?</a:t>
            </a:r>
            <a:endParaRPr lang="en-US" altLang="en-US" sz="4400" u="sng" dirty="0">
              <a:solidFill>
                <a:srgbClr val="595959"/>
              </a:solidFill>
            </a:endParaRPr>
          </a:p>
        </p:txBody>
      </p:sp>
      <p:sp>
        <p:nvSpPr>
          <p:cNvPr id="30" name="Oval 29"/>
          <p:cNvSpPr/>
          <p:nvPr/>
        </p:nvSpPr>
        <p:spPr>
          <a:xfrm>
            <a:off x="4298238" y="1610891"/>
            <a:ext cx="478971" cy="478971"/>
          </a:xfrm>
          <a:prstGeom prst="ellipse">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4296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807"/>
            <a:ext cx="7984202" cy="6124827"/>
          </a:xfrm>
          <a:prstGeom prst="rect">
            <a:avLst/>
          </a:prstGeom>
          <a:gradFill flip="none" rotWithShape="1">
            <a:gsLst>
              <a:gs pos="69000">
                <a:schemeClr val="bg1">
                  <a:alpha val="0"/>
                </a:schemeClr>
              </a:gs>
              <a:gs pos="36000">
                <a:srgbClr val="FFFF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13"/>
          <p:cNvSpPr>
            <a:spLocks noChangeArrowheads="1"/>
          </p:cNvSpPr>
          <p:nvPr/>
        </p:nvSpPr>
        <p:spPr bwMode="auto">
          <a:xfrm>
            <a:off x="1163411"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1896836" y="1292446"/>
            <a:ext cx="0" cy="18327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2361394" y="2435888"/>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1325336" y="4626638"/>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2601686" y="3397913"/>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3154138" y="2999451"/>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1904775"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1885724" y="4126575"/>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753836" y="5531513"/>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753836" y="1540097"/>
            <a:ext cx="0" cy="399141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753836" y="155914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1879374" y="5021925"/>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1191986" y="3125309"/>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3165250" y="1554384"/>
            <a:ext cx="0" cy="8815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8" name="Rectangle 4"/>
          <p:cNvSpPr txBox="1">
            <a:spLocks noChangeArrowheads="1"/>
          </p:cNvSpPr>
          <p:nvPr/>
        </p:nvSpPr>
        <p:spPr>
          <a:xfrm>
            <a:off x="-26810" y="0"/>
            <a:ext cx="9170810" cy="1262062"/>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GB" altLang="en-US" sz="4400" dirty="0" smtClean="0">
                <a:solidFill>
                  <a:srgbClr val="595959"/>
                </a:solidFill>
              </a:rPr>
              <a:t>What if we wanted to stop here?</a:t>
            </a:r>
            <a:endParaRPr lang="en-US" altLang="en-US" sz="4400" u="sng" dirty="0">
              <a:solidFill>
                <a:srgbClr val="595959"/>
              </a:solidFill>
            </a:endParaRPr>
          </a:p>
        </p:txBody>
      </p:sp>
      <p:sp>
        <p:nvSpPr>
          <p:cNvPr id="29" name="Text Box 5"/>
          <p:cNvSpPr txBox="1">
            <a:spLocks noChangeArrowheads="1"/>
          </p:cNvSpPr>
          <p:nvPr/>
        </p:nvSpPr>
        <p:spPr bwMode="auto">
          <a:xfrm>
            <a:off x="1" y="6014523"/>
            <a:ext cx="9144000" cy="905033"/>
          </a:xfrm>
          <a:prstGeom prst="rect">
            <a:avLst/>
          </a:prstGeom>
          <a:solidFill>
            <a:schemeClr val="bg1"/>
          </a:solidFill>
          <a:ln>
            <a:noFill/>
          </a:ln>
          <a:effectLst/>
        </p:spPr>
        <p:txBody>
          <a:bodyPr wrap="square" bIns="180000">
            <a:spAutoFit/>
          </a:bodyPr>
          <a:lstStyle/>
          <a:p>
            <a:pPr algn="r">
              <a:spcBef>
                <a:spcPct val="50000"/>
              </a:spcBef>
            </a:pPr>
            <a:r>
              <a:rPr lang="en-GB" altLang="en-US" sz="4400" dirty="0" smtClean="0">
                <a:solidFill>
                  <a:srgbClr val="595959"/>
                </a:solidFill>
              </a:rPr>
              <a:t>Where would the conditional go now?</a:t>
            </a:r>
            <a:endParaRPr lang="en-US" altLang="en-US" sz="4400" u="sng" dirty="0">
              <a:solidFill>
                <a:srgbClr val="595959"/>
              </a:solidFill>
            </a:endParaRPr>
          </a:p>
        </p:txBody>
      </p:sp>
      <p:sp>
        <p:nvSpPr>
          <p:cNvPr id="30" name="Oval 29"/>
          <p:cNvSpPr/>
          <p:nvPr/>
        </p:nvSpPr>
        <p:spPr>
          <a:xfrm>
            <a:off x="4298238" y="1610891"/>
            <a:ext cx="478971" cy="478971"/>
          </a:xfrm>
          <a:prstGeom prst="ellipse">
            <a:avLst/>
          </a:prstGeom>
          <a:solidFill>
            <a:srgbClr val="C00B0B"/>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Line 23"/>
          <p:cNvSpPr>
            <a:spLocks noChangeShapeType="1"/>
          </p:cNvSpPr>
          <p:nvPr/>
        </p:nvSpPr>
        <p:spPr bwMode="auto">
          <a:xfrm flipH="1">
            <a:off x="921415" y="2178726"/>
            <a:ext cx="88833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 name="AutoShape 58"/>
          <p:cNvSpPr>
            <a:spLocks noChangeArrowheads="1"/>
          </p:cNvSpPr>
          <p:nvPr/>
        </p:nvSpPr>
        <p:spPr bwMode="auto">
          <a:xfrm>
            <a:off x="1180159" y="1676864"/>
            <a:ext cx="1409700" cy="1000125"/>
          </a:xfrm>
          <a:prstGeom prst="flowChartDecision">
            <a:avLst/>
          </a:prstGeom>
          <a:solidFill>
            <a:srgbClr val="FFFFFF"/>
          </a:solidFill>
          <a:ln w="28575">
            <a:solidFill>
              <a:srgbClr val="C00B0B"/>
            </a:solidFill>
            <a:miter lim="800000"/>
            <a:headEnd/>
            <a:tailEnd/>
          </a:ln>
        </p:spPr>
        <p:txBody>
          <a:bodyPr/>
          <a:lstStyle/>
          <a:p>
            <a:pPr algn="ctr"/>
            <a:endParaRPr lang="en-US" altLang="en-US"/>
          </a:p>
        </p:txBody>
      </p:sp>
      <p:sp>
        <p:nvSpPr>
          <p:cNvPr id="33" name="Rectangle 64"/>
          <p:cNvSpPr>
            <a:spLocks noChangeArrowheads="1"/>
          </p:cNvSpPr>
          <p:nvPr/>
        </p:nvSpPr>
        <p:spPr bwMode="auto">
          <a:xfrm>
            <a:off x="1296532" y="1918384"/>
            <a:ext cx="1157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400" b="1" dirty="0">
                <a:solidFill>
                  <a:srgbClr val="C00B0B"/>
                </a:solidFill>
              </a:rPr>
              <a:t>Is </a:t>
            </a:r>
            <a:r>
              <a:rPr lang="en-GB" altLang="en-US" sz="1400" b="1" dirty="0">
                <a:solidFill>
                  <a:srgbClr val="C00B0B"/>
                </a:solidFill>
                <a:latin typeface="Gill Sans MT" panose="020B0502020104020203" pitchFamily="34" charset="0"/>
              </a:rPr>
              <a:t>front</a:t>
            </a:r>
            <a:r>
              <a:rPr lang="en-GB" altLang="en-US" sz="1400" b="1" dirty="0">
                <a:solidFill>
                  <a:srgbClr val="C00B0B"/>
                </a:solidFill>
              </a:rPr>
              <a:t> white?</a:t>
            </a:r>
            <a:endParaRPr lang="en-US" altLang="en-US" sz="1400" b="1" dirty="0">
              <a:solidFill>
                <a:srgbClr val="C00B0B"/>
              </a:solidFill>
            </a:endParaRPr>
          </a:p>
        </p:txBody>
      </p:sp>
      <p:sp>
        <p:nvSpPr>
          <p:cNvPr id="34" name="Text Box 22"/>
          <p:cNvSpPr txBox="1">
            <a:spLocks noChangeArrowheads="1"/>
          </p:cNvSpPr>
          <p:nvPr/>
        </p:nvSpPr>
        <p:spPr bwMode="auto">
          <a:xfrm>
            <a:off x="965409" y="1785147"/>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smtClean="0">
                <a:solidFill>
                  <a:srgbClr val="C00B0B"/>
                </a:solidFill>
                <a:latin typeface="Gill Sans MT" panose="020B0502020104020203" pitchFamily="34" charset="0"/>
              </a:rPr>
              <a:t>Yes</a:t>
            </a:r>
            <a:endParaRPr lang="en-US" altLang="en-US" dirty="0">
              <a:solidFill>
                <a:srgbClr val="C00B0B"/>
              </a:solidFill>
            </a:endParaRPr>
          </a:p>
        </p:txBody>
      </p:sp>
      <p:sp>
        <p:nvSpPr>
          <p:cNvPr id="35" name="AutoShape 57"/>
          <p:cNvSpPr>
            <a:spLocks noChangeArrowheads="1"/>
          </p:cNvSpPr>
          <p:nvPr/>
        </p:nvSpPr>
        <p:spPr bwMode="auto">
          <a:xfrm>
            <a:off x="-409164" y="19530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37" name="Text Box 22"/>
          <p:cNvSpPr txBox="1">
            <a:spLocks noChangeArrowheads="1"/>
          </p:cNvSpPr>
          <p:nvPr/>
        </p:nvSpPr>
        <p:spPr bwMode="auto">
          <a:xfrm>
            <a:off x="1495179" y="2721318"/>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spTree>
    <p:extLst>
      <p:ext uri="{BB962C8B-B14F-4D97-AF65-F5344CB8AC3E}">
        <p14:creationId xmlns:p14="http://schemas.microsoft.com/office/powerpoint/2010/main" val="3549394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right)">
                                      <p:cBhvr>
                                        <p:cTn id="22" dur="500"/>
                                        <p:tgtEl>
                                          <p:spTgt spid="31"/>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right)">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p:bldP spid="34" grpId="0"/>
      <p:bldP spid="35" grpId="0"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Transitioning To Text</a:t>
            </a:r>
            <a:endParaRPr lang="en-GB" sz="4400" b="1" spc="-150" dirty="0">
              <a:solidFill>
                <a:schemeClr val="bg1">
                  <a:lumMod val="50000"/>
                </a:schemeClr>
              </a:solidFill>
            </a:endParaRPr>
          </a:p>
        </p:txBody>
      </p:sp>
      <p:sp>
        <p:nvSpPr>
          <p:cNvPr id="8" name="Title 1"/>
          <p:cNvSpPr txBox="1">
            <a:spLocks/>
          </p:cNvSpPr>
          <p:nvPr/>
        </p:nvSpPr>
        <p:spPr>
          <a:xfrm>
            <a:off x="19182" y="1514033"/>
            <a:ext cx="912481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the session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Apply the key concepts required to write programs</a:t>
            </a:r>
          </a:p>
          <a:p>
            <a:pPr>
              <a:lnSpc>
                <a:spcPct val="100000"/>
              </a:lnSpc>
            </a:pPr>
            <a:r>
              <a:rPr lang="en-US" sz="2800" dirty="0" err="1" smtClean="0">
                <a:solidFill>
                  <a:schemeClr val="bg1">
                    <a:lumMod val="50000"/>
                  </a:schemeClr>
                </a:solidFill>
                <a:latin typeface="+mn-lt"/>
              </a:rPr>
              <a:t>Recognise</a:t>
            </a:r>
            <a:r>
              <a:rPr lang="en-US" sz="2800" dirty="0" smtClean="0">
                <a:solidFill>
                  <a:schemeClr val="bg1">
                    <a:lumMod val="50000"/>
                  </a:schemeClr>
                </a:solidFill>
                <a:latin typeface="+mn-lt"/>
              </a:rPr>
              <a:t> the three key constructs in every program</a:t>
            </a:r>
          </a:p>
          <a:p>
            <a:pPr>
              <a:lnSpc>
                <a:spcPct val="100000"/>
              </a:lnSpc>
            </a:pPr>
            <a:r>
              <a:rPr lang="en-US" sz="2800" dirty="0" smtClean="0">
                <a:solidFill>
                  <a:schemeClr val="bg1">
                    <a:lumMod val="50000"/>
                  </a:schemeClr>
                </a:solidFill>
                <a:latin typeface="+mn-lt"/>
              </a:rPr>
              <a:t>Become familiar with flowcharts articulating the constructs</a:t>
            </a:r>
          </a:p>
          <a:p>
            <a:pPr>
              <a:lnSpc>
                <a:spcPct val="100000"/>
              </a:lnSpc>
              <a:spcBef>
                <a:spcPts val="0"/>
              </a:spcBef>
              <a:defRPr/>
            </a:pPr>
            <a:r>
              <a:rPr lang="en-GB" sz="2800" dirty="0" smtClean="0">
                <a:solidFill>
                  <a:schemeClr val="bg1">
                    <a:lumMod val="50000"/>
                  </a:schemeClr>
                </a:solidFill>
                <a:latin typeface="+mn-lt"/>
              </a:rPr>
              <a:t>Have considered some challenges posed by text based coding</a:t>
            </a:r>
          </a:p>
          <a:p>
            <a:pPr>
              <a:lnSpc>
                <a:spcPct val="100000"/>
              </a:lnSpc>
              <a:spcBef>
                <a:spcPts val="0"/>
              </a:spcBef>
              <a:defRPr/>
            </a:pPr>
            <a:endParaRPr lang="en-GB" sz="2800" dirty="0">
              <a:solidFill>
                <a:schemeClr val="bg1">
                  <a:lumMod val="50000"/>
                </a:schemeClr>
              </a:solidFill>
              <a:latin typeface="+mn-lt"/>
            </a:endParaRPr>
          </a:p>
          <a:p>
            <a:pPr>
              <a:lnSpc>
                <a:spcPct val="100000"/>
              </a:lnSpc>
              <a:spcBef>
                <a:spcPts val="0"/>
              </a:spcBef>
              <a:defRPr/>
            </a:pPr>
            <a:r>
              <a:rPr lang="en-GB" sz="2800" dirty="0" smtClean="0">
                <a:solidFill>
                  <a:schemeClr val="bg1">
                    <a:lumMod val="50000"/>
                  </a:schemeClr>
                </a:solidFill>
                <a:latin typeface="+mn-lt"/>
              </a:rPr>
              <a:t>Have explored a couple of activities for introducing these programming concepts at KS3</a:t>
            </a: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1450743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GB" altLang="en-US"/>
              <a:t>Challenge 1</a:t>
            </a:r>
            <a:endParaRPr lang="en-US" altLang="en-US"/>
          </a:p>
        </p:txBody>
      </p:sp>
      <p:sp>
        <p:nvSpPr>
          <p:cNvPr id="57347" name="Rectangle 3"/>
          <p:cNvSpPr>
            <a:spLocks noChangeArrowheads="1"/>
          </p:cNvSpPr>
          <p:nvPr/>
        </p:nvSpPr>
        <p:spPr bwMode="auto">
          <a:xfrm>
            <a:off x="158750" y="152400"/>
            <a:ext cx="8789988" cy="1058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8" name="Rectangle 4"/>
          <p:cNvSpPr>
            <a:spLocks noChangeArrowheads="1"/>
          </p:cNvSpPr>
          <p:nvPr/>
        </p:nvSpPr>
        <p:spPr bwMode="auto">
          <a:xfrm>
            <a:off x="971550" y="219075"/>
            <a:ext cx="566738" cy="632301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9" name="Rectangle 5"/>
          <p:cNvSpPr>
            <a:spLocks noChangeArrowheads="1"/>
          </p:cNvSpPr>
          <p:nvPr/>
        </p:nvSpPr>
        <p:spPr bwMode="auto">
          <a:xfrm>
            <a:off x="1538288" y="222250"/>
            <a:ext cx="6389687" cy="6321425"/>
          </a:xfrm>
          <a:prstGeom prst="rect">
            <a:avLst/>
          </a:prstGeom>
          <a:solidFill>
            <a:srgbClr val="33445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0" name="Rectangle 6"/>
          <p:cNvSpPr>
            <a:spLocks noChangeArrowheads="1"/>
          </p:cNvSpPr>
          <p:nvPr/>
        </p:nvSpPr>
        <p:spPr bwMode="auto">
          <a:xfrm>
            <a:off x="869950" y="46038"/>
            <a:ext cx="765175" cy="6565900"/>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GB" altLang="en-US" sz="2400">
                <a:solidFill>
                  <a:srgbClr val="B2B2B2"/>
                </a:solidFill>
              </a:rPr>
              <a:t>1</a:t>
            </a:r>
          </a:p>
          <a:p>
            <a:r>
              <a:rPr lang="en-GB" altLang="en-US" sz="2400">
                <a:solidFill>
                  <a:srgbClr val="B2B2B2"/>
                </a:solidFill>
              </a:rPr>
              <a:t>2</a:t>
            </a:r>
          </a:p>
          <a:p>
            <a:r>
              <a:rPr lang="en-GB" altLang="en-US" sz="2400">
                <a:solidFill>
                  <a:srgbClr val="B2B2B2"/>
                </a:solidFill>
              </a:rPr>
              <a:t>3</a:t>
            </a:r>
          </a:p>
          <a:p>
            <a:r>
              <a:rPr lang="en-GB" altLang="en-US" sz="2400">
                <a:solidFill>
                  <a:srgbClr val="B2B2B2"/>
                </a:solidFill>
              </a:rPr>
              <a:t>4</a:t>
            </a:r>
          </a:p>
          <a:p>
            <a:r>
              <a:rPr lang="en-GB" altLang="en-US" sz="2400">
                <a:solidFill>
                  <a:srgbClr val="B2B2B2"/>
                </a:solidFill>
              </a:rPr>
              <a:t>5</a:t>
            </a:r>
          </a:p>
          <a:p>
            <a:r>
              <a:rPr lang="en-GB" altLang="en-US" sz="2400">
                <a:solidFill>
                  <a:srgbClr val="B2B2B2"/>
                </a:solidFill>
              </a:rPr>
              <a:t>6</a:t>
            </a:r>
          </a:p>
          <a:p>
            <a:r>
              <a:rPr lang="en-GB" altLang="en-US" sz="2400">
                <a:solidFill>
                  <a:srgbClr val="B2B2B2"/>
                </a:solidFill>
              </a:rPr>
              <a:t>7</a:t>
            </a:r>
          </a:p>
          <a:p>
            <a:r>
              <a:rPr lang="en-GB" altLang="en-US" sz="2400">
                <a:solidFill>
                  <a:srgbClr val="B2B2B2"/>
                </a:solidFill>
              </a:rPr>
              <a:t>8</a:t>
            </a:r>
          </a:p>
          <a:p>
            <a:r>
              <a:rPr lang="en-GB" altLang="en-US" sz="2400">
                <a:solidFill>
                  <a:srgbClr val="B2B2B2"/>
                </a:solidFill>
              </a:rPr>
              <a:t>9</a:t>
            </a:r>
          </a:p>
          <a:p>
            <a:r>
              <a:rPr lang="en-GB" altLang="en-US" sz="2400">
                <a:solidFill>
                  <a:srgbClr val="B2B2B2"/>
                </a:solidFill>
              </a:rPr>
              <a:t>10</a:t>
            </a:r>
          </a:p>
          <a:p>
            <a:r>
              <a:rPr lang="en-GB" altLang="en-US" sz="2400">
                <a:solidFill>
                  <a:srgbClr val="B2B2B2"/>
                </a:solidFill>
              </a:rPr>
              <a:t>11</a:t>
            </a:r>
          </a:p>
          <a:p>
            <a:r>
              <a:rPr lang="en-GB" altLang="en-US" sz="2400">
                <a:solidFill>
                  <a:srgbClr val="B2B2B2"/>
                </a:solidFill>
              </a:rPr>
              <a:t>12</a:t>
            </a:r>
          </a:p>
          <a:p>
            <a:r>
              <a:rPr lang="en-GB" altLang="en-US" sz="2400">
                <a:solidFill>
                  <a:srgbClr val="B2B2B2"/>
                </a:solidFill>
              </a:rPr>
              <a:t>13</a:t>
            </a:r>
          </a:p>
          <a:p>
            <a:r>
              <a:rPr lang="en-GB" altLang="en-US" sz="2400">
                <a:solidFill>
                  <a:srgbClr val="B2B2B2"/>
                </a:solidFill>
              </a:rPr>
              <a:t>14</a:t>
            </a:r>
          </a:p>
          <a:p>
            <a:r>
              <a:rPr lang="en-GB" altLang="en-US" sz="2400">
                <a:solidFill>
                  <a:srgbClr val="B2B2B2"/>
                </a:solidFill>
              </a:rPr>
              <a:t>15</a:t>
            </a:r>
          </a:p>
          <a:p>
            <a:r>
              <a:rPr lang="en-GB" altLang="en-US" sz="2400">
                <a:solidFill>
                  <a:srgbClr val="B2B2B2"/>
                </a:solidFill>
              </a:rPr>
              <a:t>16</a:t>
            </a:r>
          </a:p>
          <a:p>
            <a:r>
              <a:rPr lang="en-GB" altLang="en-US" sz="2400">
                <a:solidFill>
                  <a:srgbClr val="B2B2B2"/>
                </a:solidFill>
              </a:rPr>
              <a:t>17</a:t>
            </a:r>
            <a:endParaRPr lang="en-US" altLang="en-US" sz="2400">
              <a:solidFill>
                <a:srgbClr val="B2B2B2"/>
              </a:solidFill>
            </a:endParaRPr>
          </a:p>
        </p:txBody>
      </p:sp>
      <p:sp>
        <p:nvSpPr>
          <p:cNvPr id="57351" name="Rectangle 7"/>
          <p:cNvSpPr>
            <a:spLocks noChangeArrowheads="1"/>
          </p:cNvSpPr>
          <p:nvPr/>
        </p:nvSpPr>
        <p:spPr bwMode="auto">
          <a:xfrm>
            <a:off x="1628775" y="38100"/>
            <a:ext cx="6029325" cy="6642158"/>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US" altLang="en-US" sz="2400" b="1" dirty="0" err="1">
                <a:solidFill>
                  <a:schemeClr val="bg1"/>
                </a:solidFill>
                <a:latin typeface="Courier New" panose="02070309020205020404" pitchFamily="49" charset="0"/>
                <a:cs typeface="Courier New" panose="02070309020205020404" pitchFamily="49" charset="0"/>
              </a:rPr>
              <a:t>paintWhite</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repeat()</a:t>
            </a:r>
          </a:p>
          <a:p>
            <a:r>
              <a:rPr lang="en-US" altLang="en-US" sz="2400" b="1" dirty="0" smtClean="0">
                <a:solidFill>
                  <a:schemeClr val="bg1"/>
                </a:solidFill>
                <a:latin typeface="Courier New" panose="02070309020205020404" pitchFamily="49" charset="0"/>
                <a:cs typeface="Courier New" panose="02070309020205020404" pitchFamily="49" charset="0"/>
              </a:rPr>
              <a:t>{</a:t>
            </a:r>
          </a:p>
          <a:p>
            <a:r>
              <a:rPr lang="en-US" altLang="en-US" sz="2400" b="1" dirty="0" smtClean="0">
                <a:solidFill>
                  <a:srgbClr val="FFFF00"/>
                </a:solidFill>
                <a:latin typeface="Courier New" panose="02070309020205020404" pitchFamily="49" charset="0"/>
                <a:cs typeface="Courier New" panose="02070309020205020404" pitchFamily="49" charset="0"/>
              </a:rPr>
              <a:t>	</a:t>
            </a:r>
            <a:r>
              <a:rPr lang="en-US" altLang="en-US" sz="2400" b="1" dirty="0" smtClean="0">
                <a:solidFill>
                  <a:srgbClr val="FFC000"/>
                </a:solidFill>
                <a:latin typeface="Courier New" panose="02070309020205020404" pitchFamily="49" charset="0"/>
                <a:cs typeface="Courier New" panose="02070309020205020404" pitchFamily="49" charset="0"/>
              </a:rPr>
              <a:t>if</a:t>
            </a:r>
            <a:r>
              <a:rPr lang="en-US" altLang="en-US" sz="2400" b="1" dirty="0">
                <a:solidFill>
                  <a:srgbClr val="FFC000"/>
                </a:solidFill>
                <a:latin typeface="Courier New" panose="02070309020205020404" pitchFamily="49" charset="0"/>
                <a:cs typeface="Courier New" panose="02070309020205020404" pitchFamily="49" charset="0"/>
              </a:rPr>
              <a:t>()</a:t>
            </a:r>
          </a:p>
          <a:p>
            <a:r>
              <a:rPr lang="en-US" altLang="en-US" sz="2400" b="1" dirty="0">
                <a:solidFill>
                  <a:srgbClr val="FFC000"/>
                </a:solidFill>
                <a:latin typeface="Courier New" panose="02070309020205020404" pitchFamily="49" charset="0"/>
                <a:cs typeface="Courier New" panose="02070309020205020404" pitchFamily="49" charset="0"/>
              </a:rPr>
              <a:t>	{   </a:t>
            </a:r>
          </a:p>
          <a:p>
            <a:r>
              <a:rPr lang="en-US" altLang="en-US" sz="2400" b="1" dirty="0">
                <a:solidFill>
                  <a:srgbClr val="FFC000"/>
                </a:solidFill>
                <a:latin typeface="Courier New" panose="02070309020205020404" pitchFamily="49" charset="0"/>
                <a:cs typeface="Courier New" panose="02070309020205020404" pitchFamily="49" charset="0"/>
              </a:rPr>
              <a:t>		</a:t>
            </a:r>
          </a:p>
          <a:p>
            <a:r>
              <a:rPr lang="en-US" altLang="en-US" sz="2400" b="1" dirty="0">
                <a:solidFill>
                  <a:srgbClr val="FFC000"/>
                </a:solidFill>
                <a:latin typeface="Courier New" panose="02070309020205020404" pitchFamily="49" charset="0"/>
                <a:cs typeface="Courier New" panose="02070309020205020404" pitchFamily="49" charset="0"/>
              </a:rPr>
              <a:t>	}</a:t>
            </a:r>
          </a:p>
          <a:p>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a:solidFill>
                  <a:schemeClr val="bg1"/>
                </a:solidFill>
                <a:latin typeface="Courier New" panose="02070309020205020404" pitchFamily="49" charset="0"/>
                <a:cs typeface="Courier New" panose="02070309020205020404" pitchFamily="49" charset="0"/>
              </a:rPr>
              <a:t>	if(</a:t>
            </a:r>
            <a:r>
              <a:rPr lang="en-US" altLang="en-US" sz="2400" b="1" dirty="0" err="1">
                <a:solidFill>
                  <a:schemeClr val="bg1"/>
                </a:solidFill>
                <a:latin typeface="Courier New" panose="02070309020205020404" pitchFamily="49" charset="0"/>
                <a:cs typeface="Courier New" panose="02070309020205020404" pitchFamily="49" charset="0"/>
              </a:rPr>
              <a:t>frontIsClear</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	{   </a:t>
            </a:r>
          </a:p>
          <a:p>
            <a:r>
              <a:rPr lang="en-US" altLang="en-US" sz="2400" b="1" dirty="0">
                <a:solidFill>
                  <a:schemeClr val="bg1"/>
                </a:solidFill>
                <a:latin typeface="Courier New" panose="02070309020205020404" pitchFamily="49" charset="0"/>
                <a:cs typeface="Courier New" panose="02070309020205020404" pitchFamily="49" charset="0"/>
              </a:rPr>
              <a:t>		forward(1)</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else</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right()</a:t>
            </a:r>
          </a:p>
          <a:p>
            <a:r>
              <a:rPr lang="en-US" altLang="en-US" sz="2400" b="1" dirty="0">
                <a:solidFill>
                  <a:schemeClr val="bg1"/>
                </a:solidFill>
                <a:latin typeface="Courier New" panose="02070309020205020404" pitchFamily="49" charset="0"/>
                <a:cs typeface="Courier New" panose="02070309020205020404" pitchFamily="49" charset="0"/>
              </a:rPr>
              <a:t>	</a:t>
            </a:r>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p:txBody>
      </p:sp>
      <p:sp>
        <p:nvSpPr>
          <p:cNvPr id="57352" name="Rectangle 8"/>
          <p:cNvSpPr>
            <a:spLocks noChangeArrowheads="1"/>
          </p:cNvSpPr>
          <p:nvPr/>
        </p:nvSpPr>
        <p:spPr bwMode="auto">
          <a:xfrm>
            <a:off x="5686424" y="2132856"/>
            <a:ext cx="3262314" cy="3598522"/>
          </a:xfrm>
          <a:prstGeom prst="rect">
            <a:avLst/>
          </a:prstGeom>
          <a:solidFill>
            <a:schemeClr val="bg1"/>
          </a:solidFill>
          <a:ln>
            <a:solidFill>
              <a:srgbClr val="C00000"/>
            </a:solidFill>
          </a:ln>
          <a:effectLst/>
        </p:spPr>
        <p:txBody>
          <a:bodyPr wrap="square" bIns="216000">
            <a:spAutoFit/>
          </a:bodyPr>
          <a:lstStyle/>
          <a:p>
            <a:pPr>
              <a:lnSpc>
                <a:spcPts val="6500"/>
              </a:lnSpc>
            </a:pPr>
            <a:r>
              <a:rPr lang="en-GB" altLang="en-US" sz="6500" b="1" dirty="0">
                <a:solidFill>
                  <a:srgbClr val="C00000"/>
                </a:solidFill>
                <a:latin typeface="Courier New" panose="02070309020205020404" pitchFamily="49" charset="0"/>
                <a:cs typeface="Courier New" panose="02070309020205020404" pitchFamily="49" charset="0"/>
              </a:rPr>
              <a:t>if()</a:t>
            </a:r>
          </a:p>
          <a:p>
            <a:pPr>
              <a:lnSpc>
                <a:spcPts val="6500"/>
              </a:lnSpc>
            </a:pPr>
            <a:r>
              <a:rPr lang="en-GB" altLang="en-US" sz="6500" b="1" dirty="0">
                <a:solidFill>
                  <a:srgbClr val="C00000"/>
                </a:solidFill>
                <a:latin typeface="Courier New" panose="02070309020205020404" pitchFamily="49" charset="0"/>
                <a:cs typeface="Courier New" panose="02070309020205020404" pitchFamily="49" charset="0"/>
              </a:rPr>
              <a:t>{</a:t>
            </a:r>
          </a:p>
          <a:p>
            <a:pPr>
              <a:lnSpc>
                <a:spcPts val="6500"/>
              </a:lnSpc>
            </a:pPr>
            <a:endParaRPr lang="en-GB" altLang="en-US" sz="6500" b="1" dirty="0">
              <a:solidFill>
                <a:srgbClr val="C00000"/>
              </a:solidFill>
              <a:latin typeface="Courier New" panose="02070309020205020404" pitchFamily="49" charset="0"/>
              <a:cs typeface="Courier New" panose="02070309020205020404" pitchFamily="49" charset="0"/>
            </a:endParaRPr>
          </a:p>
          <a:p>
            <a:pPr>
              <a:lnSpc>
                <a:spcPts val="6500"/>
              </a:lnSpc>
            </a:pPr>
            <a:r>
              <a:rPr lang="en-GB" altLang="en-US" sz="6500" b="1" dirty="0">
                <a:solidFill>
                  <a:srgbClr val="C00000"/>
                </a:solidFill>
                <a:latin typeface="Courier New" panose="02070309020205020404" pitchFamily="49" charset="0"/>
                <a:cs typeface="Courier New" panose="02070309020205020404" pitchFamily="49" charset="0"/>
              </a:rPr>
              <a:t>}</a:t>
            </a:r>
            <a:endParaRPr lang="en-US" altLang="en-US" sz="6500" b="1" dirty="0">
              <a:solidFill>
                <a:srgbClr val="C00000"/>
              </a:solidFill>
              <a:latin typeface="Courier New" panose="02070309020205020404" pitchFamily="49" charset="0"/>
              <a:cs typeface="Courier New" panose="02070309020205020404" pitchFamily="49" charset="0"/>
            </a:endParaRPr>
          </a:p>
        </p:txBody>
      </p:sp>
      <p:sp>
        <p:nvSpPr>
          <p:cNvPr id="11" name="Rectangle 10"/>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a:off x="3265714" y="2307771"/>
            <a:ext cx="2220686" cy="0"/>
          </a:xfrm>
          <a:prstGeom prst="straightConnector1">
            <a:avLst/>
          </a:prstGeom>
          <a:ln w="152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476296" y="930939"/>
            <a:ext cx="3441391" cy="1200329"/>
          </a:xfrm>
          <a:prstGeom prst="rect">
            <a:avLst/>
          </a:prstGeom>
          <a:noFill/>
        </p:spPr>
        <p:txBody>
          <a:bodyPr wrap="none" rtlCol="0">
            <a:spAutoFit/>
          </a:bodyPr>
          <a:lstStyle/>
          <a:p>
            <a:r>
              <a:rPr lang="en-GB" sz="7200" b="1" dirty="0" smtClean="0">
                <a:solidFill>
                  <a:srgbClr val="FFFFFF"/>
                </a:solidFill>
              </a:rPr>
              <a:t>IF what?</a:t>
            </a:r>
            <a:endParaRPr lang="en-GB" sz="7200" b="1" dirty="0">
              <a:solidFill>
                <a:srgbClr val="FFFFFF"/>
              </a:solidFill>
            </a:endParaRPr>
          </a:p>
        </p:txBody>
      </p:sp>
    </p:spTree>
    <p:extLst>
      <p:ext uri="{BB962C8B-B14F-4D97-AF65-F5344CB8AC3E}">
        <p14:creationId xmlns:p14="http://schemas.microsoft.com/office/powerpoint/2010/main" val="110116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352"/>
                                        </p:tgtEl>
                                        <p:attrNameLst>
                                          <p:attrName>style.visibility</p:attrName>
                                        </p:attrNameLst>
                                      </p:cBhvr>
                                      <p:to>
                                        <p:strVal val="visible"/>
                                      </p:to>
                                    </p:set>
                                    <p:animEffect transition="in" filter="fade">
                                      <p:cBhvr>
                                        <p:cTn id="11" dur="500"/>
                                        <p:tgtEl>
                                          <p:spTgt spid="5735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animBg="1"/>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GB" altLang="en-US"/>
              <a:t>Challenge 1</a:t>
            </a:r>
            <a:endParaRPr lang="en-US" altLang="en-US"/>
          </a:p>
        </p:txBody>
      </p:sp>
      <p:sp>
        <p:nvSpPr>
          <p:cNvPr id="57347" name="Rectangle 3"/>
          <p:cNvSpPr>
            <a:spLocks noChangeArrowheads="1"/>
          </p:cNvSpPr>
          <p:nvPr/>
        </p:nvSpPr>
        <p:spPr bwMode="auto">
          <a:xfrm>
            <a:off x="158750" y="152400"/>
            <a:ext cx="8789988" cy="1058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8" name="Rectangle 4"/>
          <p:cNvSpPr>
            <a:spLocks noChangeArrowheads="1"/>
          </p:cNvSpPr>
          <p:nvPr/>
        </p:nvSpPr>
        <p:spPr bwMode="auto">
          <a:xfrm>
            <a:off x="971550" y="219075"/>
            <a:ext cx="566738" cy="632301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9" name="Rectangle 5"/>
          <p:cNvSpPr>
            <a:spLocks noChangeArrowheads="1"/>
          </p:cNvSpPr>
          <p:nvPr/>
        </p:nvSpPr>
        <p:spPr bwMode="auto">
          <a:xfrm>
            <a:off x="1538288" y="222250"/>
            <a:ext cx="6389687" cy="6321425"/>
          </a:xfrm>
          <a:prstGeom prst="rect">
            <a:avLst/>
          </a:prstGeom>
          <a:solidFill>
            <a:srgbClr val="33445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0" name="Rectangle 6"/>
          <p:cNvSpPr>
            <a:spLocks noChangeArrowheads="1"/>
          </p:cNvSpPr>
          <p:nvPr/>
        </p:nvSpPr>
        <p:spPr bwMode="auto">
          <a:xfrm>
            <a:off x="869950" y="46038"/>
            <a:ext cx="765175" cy="6565900"/>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GB" altLang="en-US" sz="2400">
                <a:solidFill>
                  <a:srgbClr val="B2B2B2"/>
                </a:solidFill>
              </a:rPr>
              <a:t>1</a:t>
            </a:r>
          </a:p>
          <a:p>
            <a:r>
              <a:rPr lang="en-GB" altLang="en-US" sz="2400">
                <a:solidFill>
                  <a:srgbClr val="B2B2B2"/>
                </a:solidFill>
              </a:rPr>
              <a:t>2</a:t>
            </a:r>
          </a:p>
          <a:p>
            <a:r>
              <a:rPr lang="en-GB" altLang="en-US" sz="2400">
                <a:solidFill>
                  <a:srgbClr val="B2B2B2"/>
                </a:solidFill>
              </a:rPr>
              <a:t>3</a:t>
            </a:r>
          </a:p>
          <a:p>
            <a:r>
              <a:rPr lang="en-GB" altLang="en-US" sz="2400">
                <a:solidFill>
                  <a:srgbClr val="B2B2B2"/>
                </a:solidFill>
              </a:rPr>
              <a:t>4</a:t>
            </a:r>
          </a:p>
          <a:p>
            <a:r>
              <a:rPr lang="en-GB" altLang="en-US" sz="2400">
                <a:solidFill>
                  <a:srgbClr val="B2B2B2"/>
                </a:solidFill>
              </a:rPr>
              <a:t>5</a:t>
            </a:r>
          </a:p>
          <a:p>
            <a:r>
              <a:rPr lang="en-GB" altLang="en-US" sz="2400">
                <a:solidFill>
                  <a:srgbClr val="B2B2B2"/>
                </a:solidFill>
              </a:rPr>
              <a:t>6</a:t>
            </a:r>
          </a:p>
          <a:p>
            <a:r>
              <a:rPr lang="en-GB" altLang="en-US" sz="2400">
                <a:solidFill>
                  <a:srgbClr val="B2B2B2"/>
                </a:solidFill>
              </a:rPr>
              <a:t>7</a:t>
            </a:r>
          </a:p>
          <a:p>
            <a:r>
              <a:rPr lang="en-GB" altLang="en-US" sz="2400">
                <a:solidFill>
                  <a:srgbClr val="B2B2B2"/>
                </a:solidFill>
              </a:rPr>
              <a:t>8</a:t>
            </a:r>
          </a:p>
          <a:p>
            <a:r>
              <a:rPr lang="en-GB" altLang="en-US" sz="2400">
                <a:solidFill>
                  <a:srgbClr val="B2B2B2"/>
                </a:solidFill>
              </a:rPr>
              <a:t>9</a:t>
            </a:r>
          </a:p>
          <a:p>
            <a:r>
              <a:rPr lang="en-GB" altLang="en-US" sz="2400">
                <a:solidFill>
                  <a:srgbClr val="B2B2B2"/>
                </a:solidFill>
              </a:rPr>
              <a:t>10</a:t>
            </a:r>
          </a:p>
          <a:p>
            <a:r>
              <a:rPr lang="en-GB" altLang="en-US" sz="2400">
                <a:solidFill>
                  <a:srgbClr val="B2B2B2"/>
                </a:solidFill>
              </a:rPr>
              <a:t>11</a:t>
            </a:r>
          </a:p>
          <a:p>
            <a:r>
              <a:rPr lang="en-GB" altLang="en-US" sz="2400">
                <a:solidFill>
                  <a:srgbClr val="B2B2B2"/>
                </a:solidFill>
              </a:rPr>
              <a:t>12</a:t>
            </a:r>
          </a:p>
          <a:p>
            <a:r>
              <a:rPr lang="en-GB" altLang="en-US" sz="2400">
                <a:solidFill>
                  <a:srgbClr val="B2B2B2"/>
                </a:solidFill>
              </a:rPr>
              <a:t>13</a:t>
            </a:r>
          </a:p>
          <a:p>
            <a:r>
              <a:rPr lang="en-GB" altLang="en-US" sz="2400">
                <a:solidFill>
                  <a:srgbClr val="B2B2B2"/>
                </a:solidFill>
              </a:rPr>
              <a:t>14</a:t>
            </a:r>
          </a:p>
          <a:p>
            <a:r>
              <a:rPr lang="en-GB" altLang="en-US" sz="2400">
                <a:solidFill>
                  <a:srgbClr val="B2B2B2"/>
                </a:solidFill>
              </a:rPr>
              <a:t>15</a:t>
            </a:r>
          </a:p>
          <a:p>
            <a:r>
              <a:rPr lang="en-GB" altLang="en-US" sz="2400">
                <a:solidFill>
                  <a:srgbClr val="B2B2B2"/>
                </a:solidFill>
              </a:rPr>
              <a:t>16</a:t>
            </a:r>
          </a:p>
          <a:p>
            <a:r>
              <a:rPr lang="en-GB" altLang="en-US" sz="2400">
                <a:solidFill>
                  <a:srgbClr val="B2B2B2"/>
                </a:solidFill>
              </a:rPr>
              <a:t>17</a:t>
            </a:r>
            <a:endParaRPr lang="en-US" altLang="en-US" sz="2400">
              <a:solidFill>
                <a:srgbClr val="B2B2B2"/>
              </a:solidFill>
            </a:endParaRPr>
          </a:p>
        </p:txBody>
      </p:sp>
      <p:sp>
        <p:nvSpPr>
          <p:cNvPr id="57351" name="Rectangle 7"/>
          <p:cNvSpPr>
            <a:spLocks noChangeArrowheads="1"/>
          </p:cNvSpPr>
          <p:nvPr/>
        </p:nvSpPr>
        <p:spPr bwMode="auto">
          <a:xfrm>
            <a:off x="1628775" y="38100"/>
            <a:ext cx="6029325" cy="6642158"/>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US" altLang="en-US" sz="2400" b="1" dirty="0" err="1">
                <a:solidFill>
                  <a:schemeClr val="bg1"/>
                </a:solidFill>
                <a:latin typeface="Courier New" panose="02070309020205020404" pitchFamily="49" charset="0"/>
                <a:cs typeface="Courier New" panose="02070309020205020404" pitchFamily="49" charset="0"/>
              </a:rPr>
              <a:t>paintWhite</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repeat()</a:t>
            </a:r>
          </a:p>
          <a:p>
            <a:r>
              <a:rPr lang="en-US" altLang="en-US" sz="2400" b="1" dirty="0" smtClean="0">
                <a:solidFill>
                  <a:schemeClr val="bg1"/>
                </a:solidFill>
                <a:latin typeface="Courier New" panose="02070309020205020404" pitchFamily="49" charset="0"/>
                <a:cs typeface="Courier New" panose="02070309020205020404" pitchFamily="49" charset="0"/>
              </a:rPr>
              <a:t>{</a:t>
            </a:r>
          </a:p>
          <a:p>
            <a:r>
              <a:rPr lang="en-US" altLang="en-US" sz="2400" b="1" dirty="0" smtClean="0">
                <a:solidFill>
                  <a:srgbClr val="FFFF00"/>
                </a:solidFill>
                <a:latin typeface="Courier New" panose="02070309020205020404" pitchFamily="49" charset="0"/>
                <a:cs typeface="Courier New" panose="02070309020205020404" pitchFamily="49" charset="0"/>
              </a:rPr>
              <a:t>	</a:t>
            </a:r>
            <a:r>
              <a:rPr lang="en-US" altLang="en-US" sz="2400" b="1" dirty="0" smtClean="0">
                <a:solidFill>
                  <a:srgbClr val="FFFFFF"/>
                </a:solidFill>
                <a:latin typeface="Courier New" panose="02070309020205020404" pitchFamily="49" charset="0"/>
                <a:cs typeface="Courier New" panose="02070309020205020404" pitchFamily="49" charset="0"/>
              </a:rPr>
              <a:t>if(</a:t>
            </a:r>
            <a:r>
              <a:rPr lang="en-US" altLang="en-US" sz="2400" b="1" dirty="0" err="1" smtClean="0">
                <a:solidFill>
                  <a:srgbClr val="FFC000"/>
                </a:solidFill>
                <a:latin typeface="Courier New" panose="02070309020205020404" pitchFamily="49" charset="0"/>
                <a:cs typeface="Courier New" panose="02070309020205020404" pitchFamily="49" charset="0"/>
              </a:rPr>
              <a:t>frontIsWhite</a:t>
            </a:r>
            <a:r>
              <a:rPr lang="en-US" altLang="en-US" sz="2400" b="1" dirty="0" smtClean="0">
                <a:solidFill>
                  <a:srgbClr val="FFC000"/>
                </a:solidFill>
                <a:latin typeface="Courier New" panose="02070309020205020404" pitchFamily="49" charset="0"/>
                <a:cs typeface="Courier New" panose="02070309020205020404" pitchFamily="49" charset="0"/>
              </a:rPr>
              <a:t>()</a:t>
            </a:r>
            <a:r>
              <a:rPr lang="en-US" altLang="en-US" sz="2400" b="1" dirty="0" smtClean="0">
                <a:solidFill>
                  <a:srgbClr val="FFFFFF"/>
                </a:solidFill>
                <a:latin typeface="Courier New" panose="02070309020205020404" pitchFamily="49" charset="0"/>
                <a:cs typeface="Courier New" panose="02070309020205020404" pitchFamily="49" charset="0"/>
              </a:rPr>
              <a:t>)</a:t>
            </a:r>
            <a:endParaRPr lang="en-US" altLang="en-US" sz="2400" b="1" dirty="0">
              <a:solidFill>
                <a:srgbClr val="FFFFFF"/>
              </a:solidFill>
              <a:latin typeface="Courier New" panose="02070309020205020404" pitchFamily="49" charset="0"/>
              <a:cs typeface="Courier New" panose="02070309020205020404" pitchFamily="49" charset="0"/>
            </a:endParaRPr>
          </a:p>
          <a:p>
            <a:r>
              <a:rPr lang="en-US" altLang="en-US" sz="2400" b="1" dirty="0">
                <a:solidFill>
                  <a:srgbClr val="FFFFFF"/>
                </a:solidFill>
                <a:latin typeface="Courier New" panose="02070309020205020404" pitchFamily="49" charset="0"/>
                <a:cs typeface="Courier New" panose="02070309020205020404" pitchFamily="49" charset="0"/>
              </a:rPr>
              <a:t>	{   </a:t>
            </a:r>
          </a:p>
          <a:p>
            <a:r>
              <a:rPr lang="en-US" altLang="en-US" sz="2400" b="1" dirty="0">
                <a:solidFill>
                  <a:srgbClr val="FFFFFF"/>
                </a:solidFill>
                <a:latin typeface="Courier New" panose="02070309020205020404" pitchFamily="49" charset="0"/>
                <a:cs typeface="Courier New" panose="02070309020205020404" pitchFamily="49" charset="0"/>
              </a:rPr>
              <a:t>		</a:t>
            </a:r>
          </a:p>
          <a:p>
            <a:r>
              <a:rPr lang="en-US" altLang="en-US" sz="2400" b="1" dirty="0">
                <a:solidFill>
                  <a:srgbClr val="FFFFFF"/>
                </a:solidFill>
                <a:latin typeface="Courier New" panose="02070309020205020404" pitchFamily="49" charset="0"/>
                <a:cs typeface="Courier New" panose="02070309020205020404" pitchFamily="49" charset="0"/>
              </a:rPr>
              <a:t>	}</a:t>
            </a:r>
          </a:p>
          <a:p>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a:solidFill>
                  <a:schemeClr val="bg1"/>
                </a:solidFill>
                <a:latin typeface="Courier New" panose="02070309020205020404" pitchFamily="49" charset="0"/>
                <a:cs typeface="Courier New" panose="02070309020205020404" pitchFamily="49" charset="0"/>
              </a:rPr>
              <a:t>	if(</a:t>
            </a:r>
            <a:r>
              <a:rPr lang="en-US" altLang="en-US" sz="2400" b="1" dirty="0" err="1">
                <a:solidFill>
                  <a:schemeClr val="bg1"/>
                </a:solidFill>
                <a:latin typeface="Courier New" panose="02070309020205020404" pitchFamily="49" charset="0"/>
                <a:cs typeface="Courier New" panose="02070309020205020404" pitchFamily="49" charset="0"/>
              </a:rPr>
              <a:t>frontIsClear</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	{   </a:t>
            </a:r>
          </a:p>
          <a:p>
            <a:r>
              <a:rPr lang="en-US" altLang="en-US" sz="2400" b="1" dirty="0">
                <a:solidFill>
                  <a:schemeClr val="bg1"/>
                </a:solidFill>
                <a:latin typeface="Courier New" panose="02070309020205020404" pitchFamily="49" charset="0"/>
                <a:cs typeface="Courier New" panose="02070309020205020404" pitchFamily="49" charset="0"/>
              </a:rPr>
              <a:t>		forward(1)</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else</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right()</a:t>
            </a:r>
          </a:p>
          <a:p>
            <a:r>
              <a:rPr lang="en-US" altLang="en-US" sz="2400" b="1" dirty="0">
                <a:solidFill>
                  <a:schemeClr val="bg1"/>
                </a:solidFill>
                <a:latin typeface="Courier New" panose="02070309020205020404" pitchFamily="49" charset="0"/>
                <a:cs typeface="Courier New" panose="02070309020205020404" pitchFamily="49" charset="0"/>
              </a:rPr>
              <a:t>	</a:t>
            </a:r>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p:txBody>
      </p:sp>
      <p:sp>
        <p:nvSpPr>
          <p:cNvPr id="11" name="Rectangle 10"/>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8"/>
          <p:cNvSpPr>
            <a:spLocks noChangeArrowheads="1"/>
          </p:cNvSpPr>
          <p:nvPr/>
        </p:nvSpPr>
        <p:spPr bwMode="auto">
          <a:xfrm>
            <a:off x="1818598" y="1010563"/>
            <a:ext cx="7180262" cy="1264550"/>
          </a:xfrm>
          <a:prstGeom prst="rect">
            <a:avLst/>
          </a:prstGeom>
          <a:solidFill>
            <a:schemeClr val="bg1"/>
          </a:solidFill>
          <a:ln w="9525">
            <a:solidFill>
              <a:srgbClr val="C00000"/>
            </a:solidFill>
            <a:miter lim="800000"/>
            <a:headEnd/>
            <a:tailEnd/>
          </a:ln>
          <a:effectLst/>
        </p:spPr>
        <p:txBody>
          <a:bodyPr wrap="square" bIns="216000">
            <a:spAutoFit/>
          </a:bodyPr>
          <a:lstStyle/>
          <a:p>
            <a:r>
              <a:rPr lang="en-GB" altLang="en-US" sz="6500" b="1" dirty="0" err="1">
                <a:solidFill>
                  <a:srgbClr val="C00000"/>
                </a:solidFill>
                <a:latin typeface="Courier New" panose="02070309020205020404" pitchFamily="49" charset="0"/>
                <a:cs typeface="Courier New" panose="02070309020205020404" pitchFamily="49" charset="0"/>
              </a:rPr>
              <a:t>frontIsWhite</a:t>
            </a:r>
            <a:r>
              <a:rPr lang="en-GB" altLang="en-US" sz="6500" b="1" dirty="0">
                <a:solidFill>
                  <a:srgbClr val="C00000"/>
                </a:solidFill>
                <a:latin typeface="Courier New" panose="02070309020205020404" pitchFamily="49" charset="0"/>
                <a:cs typeface="Courier New" panose="02070309020205020404" pitchFamily="49" charset="0"/>
              </a:rPr>
              <a:t>()</a:t>
            </a:r>
            <a:endParaRPr lang="en-US" altLang="en-US" sz="6500" b="1" dirty="0">
              <a:solidFill>
                <a:srgbClr val="C00000"/>
              </a:solidFill>
              <a:latin typeface="Courier New" panose="02070309020205020404" pitchFamily="49" charset="0"/>
              <a:cs typeface="Courier New" panose="02070309020205020404" pitchFamily="49" charset="0"/>
            </a:endParaRPr>
          </a:p>
        </p:txBody>
      </p:sp>
      <p:sp>
        <p:nvSpPr>
          <p:cNvPr id="13" name="TextBox 12"/>
          <p:cNvSpPr txBox="1"/>
          <p:nvPr/>
        </p:nvSpPr>
        <p:spPr>
          <a:xfrm>
            <a:off x="1417412" y="5622802"/>
            <a:ext cx="6591356" cy="1015663"/>
          </a:xfrm>
          <a:prstGeom prst="rect">
            <a:avLst/>
          </a:prstGeom>
          <a:noFill/>
        </p:spPr>
        <p:txBody>
          <a:bodyPr wrap="none" rtlCol="0">
            <a:spAutoFit/>
          </a:bodyPr>
          <a:lstStyle/>
          <a:p>
            <a:r>
              <a:rPr lang="en-GB" sz="6000" b="1" dirty="0" smtClean="0">
                <a:solidFill>
                  <a:schemeClr val="bg1"/>
                </a:solidFill>
              </a:rPr>
              <a:t>Is anything missing?</a:t>
            </a:r>
            <a:endParaRPr lang="en-GB" sz="6000" b="1" dirty="0">
              <a:solidFill>
                <a:schemeClr val="bg1"/>
              </a:solidFill>
            </a:endParaRPr>
          </a:p>
        </p:txBody>
      </p:sp>
    </p:spTree>
    <p:extLst>
      <p:ext uri="{BB962C8B-B14F-4D97-AF65-F5344CB8AC3E}">
        <p14:creationId xmlns:p14="http://schemas.microsoft.com/office/powerpoint/2010/main" val="2140826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GB" altLang="en-US"/>
              <a:t>Challenge 1</a:t>
            </a:r>
            <a:endParaRPr lang="en-US" altLang="en-US"/>
          </a:p>
        </p:txBody>
      </p:sp>
      <p:sp>
        <p:nvSpPr>
          <p:cNvPr id="57347" name="Rectangle 3"/>
          <p:cNvSpPr>
            <a:spLocks noChangeArrowheads="1"/>
          </p:cNvSpPr>
          <p:nvPr/>
        </p:nvSpPr>
        <p:spPr bwMode="auto">
          <a:xfrm>
            <a:off x="158750" y="152400"/>
            <a:ext cx="8789988" cy="10588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8" name="Rectangle 4"/>
          <p:cNvSpPr>
            <a:spLocks noChangeArrowheads="1"/>
          </p:cNvSpPr>
          <p:nvPr/>
        </p:nvSpPr>
        <p:spPr bwMode="auto">
          <a:xfrm>
            <a:off x="971550" y="219075"/>
            <a:ext cx="566738" cy="6323013"/>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49" name="Rectangle 5"/>
          <p:cNvSpPr>
            <a:spLocks noChangeArrowheads="1"/>
          </p:cNvSpPr>
          <p:nvPr/>
        </p:nvSpPr>
        <p:spPr bwMode="auto">
          <a:xfrm>
            <a:off x="1538288" y="222250"/>
            <a:ext cx="6389687" cy="6321425"/>
          </a:xfrm>
          <a:prstGeom prst="rect">
            <a:avLst/>
          </a:prstGeom>
          <a:solidFill>
            <a:srgbClr val="33445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350" name="Rectangle 6"/>
          <p:cNvSpPr>
            <a:spLocks noChangeArrowheads="1"/>
          </p:cNvSpPr>
          <p:nvPr/>
        </p:nvSpPr>
        <p:spPr bwMode="auto">
          <a:xfrm>
            <a:off x="869950" y="46038"/>
            <a:ext cx="765175" cy="6565900"/>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GB" altLang="en-US" sz="2400">
                <a:solidFill>
                  <a:srgbClr val="B2B2B2"/>
                </a:solidFill>
              </a:rPr>
              <a:t>1</a:t>
            </a:r>
          </a:p>
          <a:p>
            <a:r>
              <a:rPr lang="en-GB" altLang="en-US" sz="2400">
                <a:solidFill>
                  <a:srgbClr val="B2B2B2"/>
                </a:solidFill>
              </a:rPr>
              <a:t>2</a:t>
            </a:r>
          </a:p>
          <a:p>
            <a:r>
              <a:rPr lang="en-GB" altLang="en-US" sz="2400">
                <a:solidFill>
                  <a:srgbClr val="B2B2B2"/>
                </a:solidFill>
              </a:rPr>
              <a:t>3</a:t>
            </a:r>
          </a:p>
          <a:p>
            <a:r>
              <a:rPr lang="en-GB" altLang="en-US" sz="2400">
                <a:solidFill>
                  <a:srgbClr val="B2B2B2"/>
                </a:solidFill>
              </a:rPr>
              <a:t>4</a:t>
            </a:r>
          </a:p>
          <a:p>
            <a:r>
              <a:rPr lang="en-GB" altLang="en-US" sz="2400">
                <a:solidFill>
                  <a:srgbClr val="B2B2B2"/>
                </a:solidFill>
              </a:rPr>
              <a:t>5</a:t>
            </a:r>
          </a:p>
          <a:p>
            <a:r>
              <a:rPr lang="en-GB" altLang="en-US" sz="2400">
                <a:solidFill>
                  <a:srgbClr val="B2B2B2"/>
                </a:solidFill>
              </a:rPr>
              <a:t>6</a:t>
            </a:r>
          </a:p>
          <a:p>
            <a:r>
              <a:rPr lang="en-GB" altLang="en-US" sz="2400">
                <a:solidFill>
                  <a:srgbClr val="B2B2B2"/>
                </a:solidFill>
              </a:rPr>
              <a:t>7</a:t>
            </a:r>
          </a:p>
          <a:p>
            <a:r>
              <a:rPr lang="en-GB" altLang="en-US" sz="2400">
                <a:solidFill>
                  <a:srgbClr val="B2B2B2"/>
                </a:solidFill>
              </a:rPr>
              <a:t>8</a:t>
            </a:r>
          </a:p>
          <a:p>
            <a:r>
              <a:rPr lang="en-GB" altLang="en-US" sz="2400">
                <a:solidFill>
                  <a:srgbClr val="B2B2B2"/>
                </a:solidFill>
              </a:rPr>
              <a:t>9</a:t>
            </a:r>
          </a:p>
          <a:p>
            <a:r>
              <a:rPr lang="en-GB" altLang="en-US" sz="2400">
                <a:solidFill>
                  <a:srgbClr val="B2B2B2"/>
                </a:solidFill>
              </a:rPr>
              <a:t>10</a:t>
            </a:r>
          </a:p>
          <a:p>
            <a:r>
              <a:rPr lang="en-GB" altLang="en-US" sz="2400">
                <a:solidFill>
                  <a:srgbClr val="B2B2B2"/>
                </a:solidFill>
              </a:rPr>
              <a:t>11</a:t>
            </a:r>
          </a:p>
          <a:p>
            <a:r>
              <a:rPr lang="en-GB" altLang="en-US" sz="2400">
                <a:solidFill>
                  <a:srgbClr val="B2B2B2"/>
                </a:solidFill>
              </a:rPr>
              <a:t>12</a:t>
            </a:r>
          </a:p>
          <a:p>
            <a:r>
              <a:rPr lang="en-GB" altLang="en-US" sz="2400">
                <a:solidFill>
                  <a:srgbClr val="B2B2B2"/>
                </a:solidFill>
              </a:rPr>
              <a:t>13</a:t>
            </a:r>
          </a:p>
          <a:p>
            <a:r>
              <a:rPr lang="en-GB" altLang="en-US" sz="2400">
                <a:solidFill>
                  <a:srgbClr val="B2B2B2"/>
                </a:solidFill>
              </a:rPr>
              <a:t>14</a:t>
            </a:r>
          </a:p>
          <a:p>
            <a:r>
              <a:rPr lang="en-GB" altLang="en-US" sz="2400">
                <a:solidFill>
                  <a:srgbClr val="B2B2B2"/>
                </a:solidFill>
              </a:rPr>
              <a:t>15</a:t>
            </a:r>
          </a:p>
          <a:p>
            <a:r>
              <a:rPr lang="en-GB" altLang="en-US" sz="2400">
                <a:solidFill>
                  <a:srgbClr val="B2B2B2"/>
                </a:solidFill>
              </a:rPr>
              <a:t>16</a:t>
            </a:r>
          </a:p>
          <a:p>
            <a:r>
              <a:rPr lang="en-GB" altLang="en-US" sz="2400">
                <a:solidFill>
                  <a:srgbClr val="B2B2B2"/>
                </a:solidFill>
              </a:rPr>
              <a:t>17</a:t>
            </a:r>
            <a:endParaRPr lang="en-US" altLang="en-US" sz="2400">
              <a:solidFill>
                <a:srgbClr val="B2B2B2"/>
              </a:solidFill>
            </a:endParaRPr>
          </a:p>
        </p:txBody>
      </p:sp>
      <p:sp>
        <p:nvSpPr>
          <p:cNvPr id="57351" name="Rectangle 7"/>
          <p:cNvSpPr>
            <a:spLocks noChangeArrowheads="1"/>
          </p:cNvSpPr>
          <p:nvPr/>
        </p:nvSpPr>
        <p:spPr bwMode="auto">
          <a:xfrm>
            <a:off x="1628775" y="38100"/>
            <a:ext cx="6029325" cy="6642158"/>
          </a:xfrm>
          <a:prstGeom prst="rect">
            <a:avLst/>
          </a:prstGeom>
          <a:noFill/>
          <a:ln>
            <a:noFill/>
          </a:ln>
          <a:effectLst/>
          <a:extLst>
            <a:ext uri="{909E8E84-426E-40DD-AFC4-6F175D3DCCD1}">
              <a14:hiddenFill xmlns:a14="http://schemas.microsoft.com/office/drawing/2010/main">
                <a:solidFill>
                  <a:srgbClr val="33445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180000" bIns="180000">
            <a:spAutoFit/>
          </a:bodyPr>
          <a:lstStyle/>
          <a:p>
            <a:r>
              <a:rPr lang="en-US" altLang="en-US" sz="2400" b="1" dirty="0" err="1">
                <a:solidFill>
                  <a:schemeClr val="bg1"/>
                </a:solidFill>
                <a:latin typeface="Courier New" panose="02070309020205020404" pitchFamily="49" charset="0"/>
                <a:cs typeface="Courier New" panose="02070309020205020404" pitchFamily="49" charset="0"/>
              </a:rPr>
              <a:t>paintWhite</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repeat()</a:t>
            </a:r>
          </a:p>
          <a:p>
            <a:r>
              <a:rPr lang="en-US" altLang="en-US" sz="2400" b="1" dirty="0" smtClean="0">
                <a:solidFill>
                  <a:schemeClr val="bg1"/>
                </a:solidFill>
                <a:latin typeface="Courier New" panose="02070309020205020404" pitchFamily="49" charset="0"/>
                <a:cs typeface="Courier New" panose="02070309020205020404" pitchFamily="49" charset="0"/>
              </a:rPr>
              <a:t>{</a:t>
            </a:r>
          </a:p>
          <a:p>
            <a:r>
              <a:rPr lang="en-US" altLang="en-US" sz="2400" b="1" dirty="0" smtClean="0">
                <a:solidFill>
                  <a:srgbClr val="FFFF00"/>
                </a:solidFill>
                <a:latin typeface="Courier New" panose="02070309020205020404" pitchFamily="49" charset="0"/>
                <a:cs typeface="Courier New" panose="02070309020205020404" pitchFamily="49" charset="0"/>
              </a:rPr>
              <a:t>	</a:t>
            </a:r>
            <a:r>
              <a:rPr lang="en-US" altLang="en-US" sz="2400" b="1" dirty="0" smtClean="0">
                <a:solidFill>
                  <a:schemeClr val="bg1"/>
                </a:solidFill>
                <a:latin typeface="Courier New" panose="02070309020205020404" pitchFamily="49" charset="0"/>
                <a:cs typeface="Courier New" panose="02070309020205020404" pitchFamily="49" charset="0"/>
              </a:rPr>
              <a:t>if(</a:t>
            </a:r>
            <a:r>
              <a:rPr lang="en-US" altLang="en-US" sz="2400" b="1" dirty="0" err="1" smtClean="0">
                <a:solidFill>
                  <a:schemeClr val="bg1"/>
                </a:solidFill>
                <a:latin typeface="Courier New" panose="02070309020205020404" pitchFamily="49" charset="0"/>
                <a:cs typeface="Courier New" panose="02070309020205020404" pitchFamily="49" charset="0"/>
              </a:rPr>
              <a:t>frontIsWhite</a:t>
            </a:r>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a:solidFill>
                  <a:srgbClr val="FFFFFF"/>
                </a:solidFill>
                <a:latin typeface="Courier New" panose="02070309020205020404" pitchFamily="49" charset="0"/>
                <a:cs typeface="Courier New" panose="02070309020205020404" pitchFamily="49" charset="0"/>
              </a:rPr>
              <a:t>	{   </a:t>
            </a:r>
          </a:p>
          <a:p>
            <a:r>
              <a:rPr lang="en-US" altLang="en-US" sz="2400" b="1" dirty="0">
                <a:solidFill>
                  <a:srgbClr val="FFFFFF"/>
                </a:solidFill>
                <a:latin typeface="Courier New" panose="02070309020205020404" pitchFamily="49" charset="0"/>
                <a:cs typeface="Courier New" panose="02070309020205020404" pitchFamily="49" charset="0"/>
              </a:rPr>
              <a:t>		</a:t>
            </a:r>
            <a:r>
              <a:rPr lang="en-US" altLang="en-US" sz="2400" b="1" dirty="0" smtClean="0">
                <a:solidFill>
                  <a:srgbClr val="FFC000"/>
                </a:solidFill>
                <a:latin typeface="Courier New" panose="02070309020205020404" pitchFamily="49" charset="0"/>
                <a:cs typeface="Courier New" panose="02070309020205020404" pitchFamily="49" charset="0"/>
              </a:rPr>
              <a:t>end</a:t>
            </a:r>
            <a:endParaRPr lang="en-US" altLang="en-US" sz="2400" b="1" dirty="0">
              <a:solidFill>
                <a:srgbClr val="FFC000"/>
              </a:solidFill>
              <a:latin typeface="Courier New" panose="02070309020205020404" pitchFamily="49" charset="0"/>
              <a:cs typeface="Courier New" panose="02070309020205020404" pitchFamily="49" charset="0"/>
            </a:endParaRPr>
          </a:p>
          <a:p>
            <a:r>
              <a:rPr lang="en-US" altLang="en-US" sz="2400" b="1" dirty="0">
                <a:solidFill>
                  <a:srgbClr val="FFFFFF"/>
                </a:solidFill>
                <a:latin typeface="Courier New" panose="02070309020205020404" pitchFamily="49" charset="0"/>
                <a:cs typeface="Courier New" panose="02070309020205020404" pitchFamily="49" charset="0"/>
              </a:rPr>
              <a:t>	}</a:t>
            </a:r>
          </a:p>
          <a:p>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a:solidFill>
                  <a:schemeClr val="bg1"/>
                </a:solidFill>
                <a:latin typeface="Courier New" panose="02070309020205020404" pitchFamily="49" charset="0"/>
                <a:cs typeface="Courier New" panose="02070309020205020404" pitchFamily="49" charset="0"/>
              </a:rPr>
              <a:t>	if(</a:t>
            </a:r>
            <a:r>
              <a:rPr lang="en-US" altLang="en-US" sz="2400" b="1" dirty="0" err="1">
                <a:solidFill>
                  <a:schemeClr val="bg1"/>
                </a:solidFill>
                <a:latin typeface="Courier New" panose="02070309020205020404" pitchFamily="49" charset="0"/>
                <a:cs typeface="Courier New" panose="02070309020205020404" pitchFamily="49" charset="0"/>
              </a:rPr>
              <a:t>frontIsClear</a:t>
            </a:r>
            <a:r>
              <a:rPr lang="en-US" altLang="en-US" sz="2400" b="1" dirty="0">
                <a:solidFill>
                  <a:schemeClr val="bg1"/>
                </a:solidFill>
                <a:latin typeface="Courier New" panose="02070309020205020404" pitchFamily="49" charset="0"/>
                <a:cs typeface="Courier New" panose="02070309020205020404" pitchFamily="49" charset="0"/>
              </a:rPr>
              <a:t>())</a:t>
            </a:r>
          </a:p>
          <a:p>
            <a:r>
              <a:rPr lang="en-US" altLang="en-US" sz="2400" b="1" dirty="0">
                <a:solidFill>
                  <a:schemeClr val="bg1"/>
                </a:solidFill>
                <a:latin typeface="Courier New" panose="02070309020205020404" pitchFamily="49" charset="0"/>
                <a:cs typeface="Courier New" panose="02070309020205020404" pitchFamily="49" charset="0"/>
              </a:rPr>
              <a:t>	{   </a:t>
            </a:r>
          </a:p>
          <a:p>
            <a:r>
              <a:rPr lang="en-US" altLang="en-US" sz="2400" b="1" dirty="0">
                <a:solidFill>
                  <a:schemeClr val="bg1"/>
                </a:solidFill>
                <a:latin typeface="Courier New" panose="02070309020205020404" pitchFamily="49" charset="0"/>
                <a:cs typeface="Courier New" panose="02070309020205020404" pitchFamily="49" charset="0"/>
              </a:rPr>
              <a:t>		forward(1)</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else</a:t>
            </a:r>
          </a:p>
          <a:p>
            <a:r>
              <a:rPr lang="en-US" altLang="en-US" sz="2400" b="1" dirty="0">
                <a:solidFill>
                  <a:schemeClr val="bg1"/>
                </a:solidFill>
                <a:latin typeface="Courier New" panose="02070309020205020404" pitchFamily="49" charset="0"/>
                <a:cs typeface="Courier New" panose="02070309020205020404" pitchFamily="49" charset="0"/>
              </a:rPr>
              <a:t>	{</a:t>
            </a:r>
          </a:p>
          <a:p>
            <a:r>
              <a:rPr lang="en-US" altLang="en-US" sz="2400" b="1" dirty="0">
                <a:solidFill>
                  <a:schemeClr val="bg1"/>
                </a:solidFill>
                <a:latin typeface="Courier New" panose="02070309020205020404" pitchFamily="49" charset="0"/>
                <a:cs typeface="Courier New" panose="02070309020205020404" pitchFamily="49" charset="0"/>
              </a:rPr>
              <a:t>		right()</a:t>
            </a:r>
          </a:p>
          <a:p>
            <a:r>
              <a:rPr lang="en-US" altLang="en-US" sz="2400" b="1" dirty="0">
                <a:solidFill>
                  <a:schemeClr val="bg1"/>
                </a:solidFill>
                <a:latin typeface="Courier New" panose="02070309020205020404" pitchFamily="49" charset="0"/>
                <a:cs typeface="Courier New" panose="02070309020205020404" pitchFamily="49" charset="0"/>
              </a:rPr>
              <a:t>	</a:t>
            </a:r>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a:p>
            <a:r>
              <a:rPr lang="en-US" altLang="en-US" sz="2400" b="1" dirty="0" smtClean="0">
                <a:solidFill>
                  <a:schemeClr val="bg1"/>
                </a:solidFill>
                <a:latin typeface="Courier New" panose="02070309020205020404" pitchFamily="49" charset="0"/>
                <a:cs typeface="Courier New" panose="02070309020205020404" pitchFamily="49" charset="0"/>
              </a:rPr>
              <a:t>}</a:t>
            </a:r>
            <a:endParaRPr lang="en-US" altLang="en-US" sz="2400" b="1" dirty="0">
              <a:solidFill>
                <a:schemeClr val="bg1"/>
              </a:solidFill>
              <a:latin typeface="Courier New" panose="02070309020205020404" pitchFamily="49" charset="0"/>
              <a:cs typeface="Courier New" panose="02070309020205020404" pitchFamily="49" charset="0"/>
            </a:endParaRPr>
          </a:p>
        </p:txBody>
      </p:sp>
      <p:sp>
        <p:nvSpPr>
          <p:cNvPr id="11" name="Rectangle 10"/>
          <p:cNvSpPr/>
          <p:nvPr/>
        </p:nvSpPr>
        <p:spPr>
          <a:xfrm>
            <a:off x="7935686" y="5910943"/>
            <a:ext cx="1208314" cy="9470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1417412" y="5622802"/>
            <a:ext cx="6591356" cy="1015663"/>
          </a:xfrm>
          <a:prstGeom prst="rect">
            <a:avLst/>
          </a:prstGeom>
          <a:noFill/>
        </p:spPr>
        <p:txBody>
          <a:bodyPr wrap="none" rtlCol="0">
            <a:spAutoFit/>
          </a:bodyPr>
          <a:lstStyle/>
          <a:p>
            <a:r>
              <a:rPr lang="en-GB" sz="6000" b="1" dirty="0" smtClean="0">
                <a:solidFill>
                  <a:schemeClr val="bg1"/>
                </a:solidFill>
              </a:rPr>
              <a:t>Is anything missing?</a:t>
            </a:r>
            <a:endParaRPr lang="en-GB" sz="6000" b="1" dirty="0">
              <a:solidFill>
                <a:schemeClr val="bg1"/>
              </a:solidFill>
            </a:endParaRPr>
          </a:p>
        </p:txBody>
      </p:sp>
      <p:sp>
        <p:nvSpPr>
          <p:cNvPr id="14" name="Rectangle 8"/>
          <p:cNvSpPr>
            <a:spLocks noChangeArrowheads="1"/>
          </p:cNvSpPr>
          <p:nvPr/>
        </p:nvSpPr>
        <p:spPr bwMode="auto">
          <a:xfrm>
            <a:off x="5728409" y="1736837"/>
            <a:ext cx="1970087" cy="1279939"/>
          </a:xfrm>
          <a:prstGeom prst="rect">
            <a:avLst/>
          </a:prstGeom>
          <a:solidFill>
            <a:schemeClr val="bg1"/>
          </a:solidFill>
          <a:ln>
            <a:solidFill>
              <a:srgbClr val="C00000"/>
            </a:solidFill>
          </a:ln>
          <a:effectLst/>
        </p:spPr>
        <p:txBody>
          <a:bodyPr bIns="216000">
            <a:spAutoFit/>
          </a:bodyPr>
          <a:lstStyle/>
          <a:p>
            <a:r>
              <a:rPr lang="en-GB" altLang="en-US" sz="6600" b="1" dirty="0">
                <a:solidFill>
                  <a:srgbClr val="C00000"/>
                </a:solidFill>
                <a:latin typeface="Courier New" panose="02070309020205020404" pitchFamily="49" charset="0"/>
                <a:cs typeface="Courier New" panose="02070309020205020404" pitchFamily="49" charset="0"/>
              </a:rPr>
              <a:t>end</a:t>
            </a:r>
            <a:endParaRPr lang="en-US" altLang="en-US" sz="6600" b="1" dirty="0">
              <a:solidFill>
                <a:srgbClr val="C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717055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351">
                                            <p:txEl>
                                              <p:pRg st="5" end="5"/>
                                            </p:txEl>
                                          </p:spTgt>
                                        </p:tgtEl>
                                        <p:attrNameLst>
                                          <p:attrName>style.visibility</p:attrName>
                                        </p:attrNameLst>
                                      </p:cBhvr>
                                      <p:to>
                                        <p:strVal val="visible"/>
                                      </p:to>
                                    </p:set>
                                    <p:animEffect transition="in" filter="fade">
                                      <p:cBhvr>
                                        <p:cTn id="12" dur="500"/>
                                        <p:tgtEl>
                                          <p:spTgt spid="57351">
                                            <p:txEl>
                                              <p:pRg st="5" end="5"/>
                                            </p:txEl>
                                          </p:spTgt>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988" y="1018144"/>
            <a:ext cx="6851214" cy="510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807"/>
            <a:ext cx="9144000" cy="6124827"/>
          </a:xfrm>
          <a:prstGeom prst="rect">
            <a:avLst/>
          </a:prstGeom>
          <a:gradFill flip="none" rotWithShape="1">
            <a:gsLst>
              <a:gs pos="50000">
                <a:schemeClr val="bg1">
                  <a:alpha val="0"/>
                </a:schemeClr>
              </a:gs>
              <a:gs pos="67000">
                <a:srgbClr val="FFFFFF"/>
              </a:gs>
              <a:gs pos="39000">
                <a:srgbClr val="FFFFFF">
                  <a:shade val="100000"/>
                  <a:satMod val="115000"/>
                </a:srgb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utoShape 13"/>
          <p:cNvSpPr>
            <a:spLocks noChangeArrowheads="1"/>
          </p:cNvSpPr>
          <p:nvPr/>
        </p:nvSpPr>
        <p:spPr bwMode="auto">
          <a:xfrm>
            <a:off x="1163411"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11" name="Line 14"/>
          <p:cNvSpPr>
            <a:spLocks noChangeShapeType="1"/>
          </p:cNvSpPr>
          <p:nvPr/>
        </p:nvSpPr>
        <p:spPr bwMode="auto">
          <a:xfrm>
            <a:off x="1896836" y="1292446"/>
            <a:ext cx="0" cy="18327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2" name="AutoShape 15"/>
          <p:cNvSpPr>
            <a:spLocks noChangeArrowheads="1"/>
          </p:cNvSpPr>
          <p:nvPr/>
        </p:nvSpPr>
        <p:spPr bwMode="auto">
          <a:xfrm>
            <a:off x="2361394" y="2435888"/>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13" name="AutoShape 17"/>
          <p:cNvSpPr>
            <a:spLocks noChangeArrowheads="1"/>
          </p:cNvSpPr>
          <p:nvPr/>
        </p:nvSpPr>
        <p:spPr bwMode="auto">
          <a:xfrm>
            <a:off x="1325336" y="4626638"/>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14" name="Group 32"/>
          <p:cNvGrpSpPr>
            <a:grpSpLocks/>
          </p:cNvGrpSpPr>
          <p:nvPr/>
        </p:nvGrpSpPr>
        <p:grpSpPr bwMode="auto">
          <a:xfrm>
            <a:off x="2601686" y="3397913"/>
            <a:ext cx="581025" cy="314325"/>
            <a:chOff x="1984" y="2241"/>
            <a:chExt cx="366" cy="198"/>
          </a:xfrm>
        </p:grpSpPr>
        <p:sp>
          <p:nvSpPr>
            <p:cNvPr id="26"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27"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15" name="Line 20"/>
          <p:cNvSpPr>
            <a:spLocks noChangeShapeType="1"/>
          </p:cNvSpPr>
          <p:nvPr/>
        </p:nvSpPr>
        <p:spPr bwMode="auto">
          <a:xfrm flipV="1">
            <a:off x="3154138" y="2999451"/>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6" name="Line 21"/>
          <p:cNvSpPr>
            <a:spLocks noChangeShapeType="1"/>
          </p:cNvSpPr>
          <p:nvPr/>
        </p:nvSpPr>
        <p:spPr bwMode="auto">
          <a:xfrm flipH="1">
            <a:off x="1904775"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17" name="Group 31"/>
          <p:cNvGrpSpPr>
            <a:grpSpLocks/>
          </p:cNvGrpSpPr>
          <p:nvPr/>
        </p:nvGrpSpPr>
        <p:grpSpPr bwMode="auto">
          <a:xfrm>
            <a:off x="1885724" y="4126575"/>
            <a:ext cx="496887" cy="500063"/>
            <a:chOff x="1533" y="2700"/>
            <a:chExt cx="313" cy="315"/>
          </a:xfrm>
        </p:grpSpPr>
        <p:sp>
          <p:nvSpPr>
            <p:cNvPr id="24"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5"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18" name="Line 23"/>
          <p:cNvSpPr>
            <a:spLocks noChangeShapeType="1"/>
          </p:cNvSpPr>
          <p:nvPr/>
        </p:nvSpPr>
        <p:spPr bwMode="auto">
          <a:xfrm flipH="1">
            <a:off x="753836" y="5531513"/>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9" name="Line 24"/>
          <p:cNvSpPr>
            <a:spLocks noChangeShapeType="1"/>
          </p:cNvSpPr>
          <p:nvPr/>
        </p:nvSpPr>
        <p:spPr bwMode="auto">
          <a:xfrm flipV="1">
            <a:off x="753836" y="1540097"/>
            <a:ext cx="0" cy="3991416"/>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0" name="Line 25"/>
          <p:cNvSpPr>
            <a:spLocks noChangeShapeType="1"/>
          </p:cNvSpPr>
          <p:nvPr/>
        </p:nvSpPr>
        <p:spPr bwMode="auto">
          <a:xfrm>
            <a:off x="753836" y="155914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21" name="Line 28"/>
          <p:cNvSpPr>
            <a:spLocks noChangeShapeType="1"/>
          </p:cNvSpPr>
          <p:nvPr/>
        </p:nvSpPr>
        <p:spPr bwMode="auto">
          <a:xfrm>
            <a:off x="1879374" y="5021925"/>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2" name="AutoShape 16"/>
          <p:cNvSpPr>
            <a:spLocks noChangeArrowheads="1"/>
          </p:cNvSpPr>
          <p:nvPr/>
        </p:nvSpPr>
        <p:spPr bwMode="auto">
          <a:xfrm>
            <a:off x="1191986" y="3125309"/>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23" name="Line 20"/>
          <p:cNvSpPr>
            <a:spLocks noChangeShapeType="1"/>
          </p:cNvSpPr>
          <p:nvPr/>
        </p:nvSpPr>
        <p:spPr bwMode="auto">
          <a:xfrm flipV="1">
            <a:off x="3165250" y="1554384"/>
            <a:ext cx="0" cy="881504"/>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8" name="Rectangle 4"/>
          <p:cNvSpPr txBox="1">
            <a:spLocks noChangeArrowheads="1"/>
          </p:cNvSpPr>
          <p:nvPr/>
        </p:nvSpPr>
        <p:spPr>
          <a:xfrm>
            <a:off x="-26810" y="0"/>
            <a:ext cx="9170810" cy="1262062"/>
          </a:xfrm>
          <a:prstGeom prst="rect">
            <a:avLst/>
          </a:prstGeom>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Tx/>
              <a:buNone/>
            </a:pPr>
            <a:r>
              <a:rPr lang="en-GB" altLang="en-US" sz="4400" dirty="0" smtClean="0">
                <a:solidFill>
                  <a:srgbClr val="595959"/>
                </a:solidFill>
              </a:rPr>
              <a:t>Can you code both examples…</a:t>
            </a:r>
            <a:endParaRPr lang="en-US" altLang="en-US" sz="4400" u="sng" dirty="0">
              <a:solidFill>
                <a:srgbClr val="595959"/>
              </a:solidFill>
            </a:endParaRPr>
          </a:p>
        </p:txBody>
      </p:sp>
      <p:sp>
        <p:nvSpPr>
          <p:cNvPr id="29" name="Text Box 5"/>
          <p:cNvSpPr txBox="1">
            <a:spLocks noChangeArrowheads="1"/>
          </p:cNvSpPr>
          <p:nvPr/>
        </p:nvSpPr>
        <p:spPr bwMode="auto">
          <a:xfrm>
            <a:off x="1" y="6014523"/>
            <a:ext cx="9144000" cy="905033"/>
          </a:xfrm>
          <a:prstGeom prst="rect">
            <a:avLst/>
          </a:prstGeom>
          <a:solidFill>
            <a:schemeClr val="bg1"/>
          </a:solidFill>
          <a:ln>
            <a:noFill/>
          </a:ln>
          <a:effectLst/>
        </p:spPr>
        <p:txBody>
          <a:bodyPr wrap="square" bIns="180000">
            <a:spAutoFit/>
          </a:bodyPr>
          <a:lstStyle/>
          <a:p>
            <a:pPr>
              <a:spcBef>
                <a:spcPct val="50000"/>
              </a:spcBef>
            </a:pPr>
            <a:r>
              <a:rPr lang="en-GB" altLang="en-US" sz="4400" dirty="0" smtClean="0">
                <a:solidFill>
                  <a:srgbClr val="595959"/>
                </a:solidFill>
              </a:rPr>
              <a:t>…to see the difference</a:t>
            </a:r>
            <a:endParaRPr lang="en-US" altLang="en-US" sz="4400" u="sng" dirty="0">
              <a:solidFill>
                <a:srgbClr val="595959"/>
              </a:solidFill>
            </a:endParaRPr>
          </a:p>
        </p:txBody>
      </p:sp>
      <p:sp>
        <p:nvSpPr>
          <p:cNvPr id="31" name="Line 23"/>
          <p:cNvSpPr>
            <a:spLocks noChangeShapeType="1"/>
          </p:cNvSpPr>
          <p:nvPr/>
        </p:nvSpPr>
        <p:spPr bwMode="auto">
          <a:xfrm flipH="1">
            <a:off x="921415" y="2178726"/>
            <a:ext cx="88833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2" name="AutoShape 58"/>
          <p:cNvSpPr>
            <a:spLocks noChangeArrowheads="1"/>
          </p:cNvSpPr>
          <p:nvPr/>
        </p:nvSpPr>
        <p:spPr bwMode="auto">
          <a:xfrm>
            <a:off x="1180159" y="1676864"/>
            <a:ext cx="1409700" cy="1000125"/>
          </a:xfrm>
          <a:prstGeom prst="flowChartDecision">
            <a:avLst/>
          </a:prstGeom>
          <a:solidFill>
            <a:srgbClr val="FFFFFF"/>
          </a:solidFill>
          <a:ln w="28575">
            <a:solidFill>
              <a:srgbClr val="C00B0B"/>
            </a:solidFill>
            <a:miter lim="800000"/>
            <a:headEnd/>
            <a:tailEnd/>
          </a:ln>
        </p:spPr>
        <p:txBody>
          <a:bodyPr/>
          <a:lstStyle/>
          <a:p>
            <a:pPr algn="ctr"/>
            <a:endParaRPr lang="en-US" altLang="en-US"/>
          </a:p>
        </p:txBody>
      </p:sp>
      <p:sp>
        <p:nvSpPr>
          <p:cNvPr id="33" name="Rectangle 64"/>
          <p:cNvSpPr>
            <a:spLocks noChangeArrowheads="1"/>
          </p:cNvSpPr>
          <p:nvPr/>
        </p:nvSpPr>
        <p:spPr bwMode="auto">
          <a:xfrm>
            <a:off x="1296532" y="1918384"/>
            <a:ext cx="1157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400" b="1" dirty="0">
                <a:solidFill>
                  <a:srgbClr val="C00B0B"/>
                </a:solidFill>
              </a:rPr>
              <a:t>Is </a:t>
            </a:r>
            <a:r>
              <a:rPr lang="en-GB" altLang="en-US" sz="1400" b="1" dirty="0">
                <a:solidFill>
                  <a:srgbClr val="C00B0B"/>
                </a:solidFill>
                <a:latin typeface="Gill Sans MT" panose="020B0502020104020203" pitchFamily="34" charset="0"/>
              </a:rPr>
              <a:t>front</a:t>
            </a:r>
            <a:r>
              <a:rPr lang="en-GB" altLang="en-US" sz="1400" b="1" dirty="0">
                <a:solidFill>
                  <a:srgbClr val="C00B0B"/>
                </a:solidFill>
              </a:rPr>
              <a:t> white?</a:t>
            </a:r>
            <a:endParaRPr lang="en-US" altLang="en-US" sz="1400" b="1" dirty="0">
              <a:solidFill>
                <a:srgbClr val="C00B0B"/>
              </a:solidFill>
            </a:endParaRPr>
          </a:p>
        </p:txBody>
      </p:sp>
      <p:sp>
        <p:nvSpPr>
          <p:cNvPr id="34" name="Text Box 22"/>
          <p:cNvSpPr txBox="1">
            <a:spLocks noChangeArrowheads="1"/>
          </p:cNvSpPr>
          <p:nvPr/>
        </p:nvSpPr>
        <p:spPr bwMode="auto">
          <a:xfrm>
            <a:off x="965409" y="1785147"/>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smtClean="0">
                <a:solidFill>
                  <a:srgbClr val="C00B0B"/>
                </a:solidFill>
                <a:latin typeface="Gill Sans MT" panose="020B0502020104020203" pitchFamily="34" charset="0"/>
              </a:rPr>
              <a:t>Yes</a:t>
            </a:r>
            <a:endParaRPr lang="en-US" altLang="en-US" dirty="0">
              <a:solidFill>
                <a:srgbClr val="C00B0B"/>
              </a:solidFill>
            </a:endParaRPr>
          </a:p>
        </p:txBody>
      </p:sp>
      <p:sp>
        <p:nvSpPr>
          <p:cNvPr id="35" name="AutoShape 57"/>
          <p:cNvSpPr>
            <a:spLocks noChangeArrowheads="1"/>
          </p:cNvSpPr>
          <p:nvPr/>
        </p:nvSpPr>
        <p:spPr bwMode="auto">
          <a:xfrm>
            <a:off x="-409164" y="1953088"/>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37" name="Text Box 22"/>
          <p:cNvSpPr txBox="1">
            <a:spLocks noChangeArrowheads="1"/>
          </p:cNvSpPr>
          <p:nvPr/>
        </p:nvSpPr>
        <p:spPr bwMode="auto">
          <a:xfrm>
            <a:off x="1495179" y="2721318"/>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sp>
        <p:nvSpPr>
          <p:cNvPr id="36" name="AutoShape 13"/>
          <p:cNvSpPr>
            <a:spLocks noChangeArrowheads="1"/>
          </p:cNvSpPr>
          <p:nvPr/>
        </p:nvSpPr>
        <p:spPr bwMode="auto">
          <a:xfrm>
            <a:off x="6199869" y="85429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dirty="0">
                <a:latin typeface="Gill Sans MT" panose="020B0502020104020203" pitchFamily="34" charset="0"/>
              </a:rPr>
              <a:t>Start</a:t>
            </a:r>
            <a:endParaRPr lang="en-US" altLang="en-US" dirty="0"/>
          </a:p>
        </p:txBody>
      </p:sp>
      <p:sp>
        <p:nvSpPr>
          <p:cNvPr id="38" name="Line 14"/>
          <p:cNvSpPr>
            <a:spLocks noChangeShapeType="1"/>
          </p:cNvSpPr>
          <p:nvPr/>
        </p:nvSpPr>
        <p:spPr bwMode="auto">
          <a:xfrm>
            <a:off x="6933294" y="1292447"/>
            <a:ext cx="0" cy="12382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9" name="AutoShape 15"/>
          <p:cNvSpPr>
            <a:spLocks noChangeArrowheads="1"/>
          </p:cNvSpPr>
          <p:nvPr/>
        </p:nvSpPr>
        <p:spPr bwMode="auto">
          <a:xfrm>
            <a:off x="7397852" y="1797272"/>
            <a:ext cx="1550988" cy="563562"/>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dirty="0">
                <a:latin typeface="Gill Sans MT" panose="020B0502020104020203" pitchFamily="34" charset="0"/>
              </a:rPr>
              <a:t>Go forward </a:t>
            </a:r>
          </a:p>
          <a:p>
            <a:pPr algn="ctr"/>
            <a:r>
              <a:rPr lang="en-GB" altLang="en-US" sz="1200" b="1" dirty="0">
                <a:latin typeface="Gill Sans MT" panose="020B0502020104020203" pitchFamily="34" charset="0"/>
              </a:rPr>
              <a:t>one step</a:t>
            </a:r>
            <a:endParaRPr lang="en-US" altLang="en-US" dirty="0"/>
          </a:p>
        </p:txBody>
      </p:sp>
      <p:sp>
        <p:nvSpPr>
          <p:cNvPr id="40" name="AutoShape 17"/>
          <p:cNvSpPr>
            <a:spLocks noChangeArrowheads="1"/>
          </p:cNvSpPr>
          <p:nvPr/>
        </p:nvSpPr>
        <p:spPr bwMode="auto">
          <a:xfrm>
            <a:off x="6361794" y="3988022"/>
            <a:ext cx="11334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right</a:t>
            </a:r>
            <a:endParaRPr lang="en-US" altLang="en-US"/>
          </a:p>
        </p:txBody>
      </p:sp>
      <p:grpSp>
        <p:nvGrpSpPr>
          <p:cNvPr id="41" name="Group 32"/>
          <p:cNvGrpSpPr>
            <a:grpSpLocks/>
          </p:cNvGrpSpPr>
          <p:nvPr/>
        </p:nvGrpSpPr>
        <p:grpSpPr bwMode="auto">
          <a:xfrm>
            <a:off x="7638144" y="2759297"/>
            <a:ext cx="581025" cy="314325"/>
            <a:chOff x="1984" y="2241"/>
            <a:chExt cx="366" cy="198"/>
          </a:xfrm>
        </p:grpSpPr>
        <p:sp>
          <p:nvSpPr>
            <p:cNvPr id="42" name="Text Box 19"/>
            <p:cNvSpPr txBox="1">
              <a:spLocks noChangeArrowheads="1"/>
            </p:cNvSpPr>
            <p:nvPr/>
          </p:nvSpPr>
          <p:spPr bwMode="auto">
            <a:xfrm>
              <a:off x="2008" y="2241"/>
              <a:ext cx="34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43" name="Line 18"/>
            <p:cNvSpPr>
              <a:spLocks noChangeShapeType="1"/>
            </p:cNvSpPr>
            <p:nvPr/>
          </p:nvSpPr>
          <p:spPr bwMode="auto">
            <a:xfrm>
              <a:off x="1984" y="2421"/>
              <a:ext cx="348"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44" name="Line 20"/>
          <p:cNvSpPr>
            <a:spLocks noChangeShapeType="1"/>
          </p:cNvSpPr>
          <p:nvPr/>
        </p:nvSpPr>
        <p:spPr bwMode="auto">
          <a:xfrm flipV="1">
            <a:off x="8190596" y="2360835"/>
            <a:ext cx="0" cy="6937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5" name="Line 21"/>
          <p:cNvSpPr>
            <a:spLocks noChangeShapeType="1"/>
          </p:cNvSpPr>
          <p:nvPr/>
        </p:nvSpPr>
        <p:spPr bwMode="auto">
          <a:xfrm flipH="1">
            <a:off x="6941233" y="1559147"/>
            <a:ext cx="1277938"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grpSp>
        <p:nvGrpSpPr>
          <p:cNvPr id="46" name="Group 31"/>
          <p:cNvGrpSpPr>
            <a:grpSpLocks/>
          </p:cNvGrpSpPr>
          <p:nvPr/>
        </p:nvGrpSpPr>
        <p:grpSpPr bwMode="auto">
          <a:xfrm>
            <a:off x="6922182" y="3487959"/>
            <a:ext cx="496887" cy="500063"/>
            <a:chOff x="1533" y="2700"/>
            <a:chExt cx="313" cy="315"/>
          </a:xfrm>
        </p:grpSpPr>
        <p:sp>
          <p:nvSpPr>
            <p:cNvPr id="47" name="Line 27"/>
            <p:cNvSpPr>
              <a:spLocks noChangeShapeType="1"/>
            </p:cNvSpPr>
            <p:nvPr/>
          </p:nvSpPr>
          <p:spPr bwMode="auto">
            <a:xfrm>
              <a:off x="1533" y="2700"/>
              <a:ext cx="0" cy="31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48" name="Text Box 22"/>
            <p:cNvSpPr txBox="1">
              <a:spLocks noChangeArrowheads="1"/>
            </p:cNvSpPr>
            <p:nvPr/>
          </p:nvSpPr>
          <p:spPr bwMode="auto">
            <a:xfrm>
              <a:off x="1552" y="2733"/>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49" name="Line 23"/>
          <p:cNvSpPr>
            <a:spLocks noChangeShapeType="1"/>
          </p:cNvSpPr>
          <p:nvPr/>
        </p:nvSpPr>
        <p:spPr bwMode="auto">
          <a:xfrm flipH="1">
            <a:off x="5790294" y="5154149"/>
            <a:ext cx="1143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0" name="Line 24"/>
          <p:cNvSpPr>
            <a:spLocks noChangeShapeType="1"/>
          </p:cNvSpPr>
          <p:nvPr/>
        </p:nvSpPr>
        <p:spPr bwMode="auto">
          <a:xfrm flipV="1">
            <a:off x="5790294" y="1540097"/>
            <a:ext cx="0" cy="361405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1" name="Line 25"/>
          <p:cNvSpPr>
            <a:spLocks noChangeShapeType="1"/>
          </p:cNvSpPr>
          <p:nvPr/>
        </p:nvSpPr>
        <p:spPr bwMode="auto">
          <a:xfrm>
            <a:off x="5790294" y="1559147"/>
            <a:ext cx="1143000"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52" name="Line 28"/>
          <p:cNvSpPr>
            <a:spLocks noChangeShapeType="1"/>
          </p:cNvSpPr>
          <p:nvPr/>
        </p:nvSpPr>
        <p:spPr bwMode="auto">
          <a:xfrm>
            <a:off x="6915832" y="4383309"/>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3" name="AutoShape 16"/>
          <p:cNvSpPr>
            <a:spLocks noChangeArrowheads="1"/>
          </p:cNvSpPr>
          <p:nvPr/>
        </p:nvSpPr>
        <p:spPr bwMode="auto">
          <a:xfrm>
            <a:off x="6228444" y="2486693"/>
            <a:ext cx="1409700" cy="1132409"/>
          </a:xfrm>
          <a:prstGeom prst="flowChartDecision">
            <a:avLst/>
          </a:prstGeom>
          <a:solidFill>
            <a:srgbClr val="FFFFFF"/>
          </a:solidFill>
          <a:ln w="28575">
            <a:solidFill>
              <a:srgbClr val="C00B0B"/>
            </a:solidFill>
            <a:miter lim="800000"/>
            <a:headEnd/>
            <a:tailEnd/>
          </a:ln>
        </p:spPr>
        <p:txBody>
          <a:bodyPr wrap="none" tIns="0" bIns="216000"/>
          <a:lstStyle/>
          <a:p>
            <a:pPr algn="ctr"/>
            <a:r>
              <a:rPr lang="en-GB" altLang="en-US" sz="1400" b="1" dirty="0">
                <a:solidFill>
                  <a:srgbClr val="C00B0B"/>
                </a:solidFill>
                <a:latin typeface="Gill Sans MT" panose="020B0502020104020203" pitchFamily="34" charset="0"/>
              </a:rPr>
              <a:t>Is </a:t>
            </a:r>
            <a:r>
              <a:rPr lang="en-GB" altLang="en-US" sz="1400" b="1" dirty="0" smtClean="0">
                <a:solidFill>
                  <a:srgbClr val="C00B0B"/>
                </a:solidFill>
                <a:latin typeface="Gill Sans MT" panose="020B0502020104020203" pitchFamily="34" charset="0"/>
              </a:rPr>
              <a:t>front </a:t>
            </a:r>
          </a:p>
          <a:p>
            <a:pPr algn="ctr"/>
            <a:r>
              <a:rPr lang="en-GB" altLang="en-US" sz="1400" b="1" dirty="0">
                <a:solidFill>
                  <a:srgbClr val="C00B0B"/>
                </a:solidFill>
                <a:latin typeface="Gill Sans MT" panose="020B0502020104020203" pitchFamily="34" charset="0"/>
              </a:rPr>
              <a:t>c</a:t>
            </a:r>
            <a:r>
              <a:rPr lang="en-GB" altLang="en-US" sz="1400" b="1" dirty="0" smtClean="0">
                <a:solidFill>
                  <a:srgbClr val="C00B0B"/>
                </a:solidFill>
                <a:latin typeface="Gill Sans MT" panose="020B0502020104020203" pitchFamily="34" charset="0"/>
              </a:rPr>
              <a:t>lear</a:t>
            </a:r>
          </a:p>
          <a:p>
            <a:pPr algn="ctr"/>
            <a:r>
              <a:rPr lang="en-GB" altLang="en-US" sz="1400" b="1" dirty="0" smtClean="0">
                <a:solidFill>
                  <a:srgbClr val="C00B0B"/>
                </a:solidFill>
                <a:latin typeface="Gill Sans MT" panose="020B0502020104020203" pitchFamily="34" charset="0"/>
              </a:rPr>
              <a:t>?</a:t>
            </a:r>
            <a:endParaRPr lang="en-US" altLang="en-US" dirty="0">
              <a:solidFill>
                <a:srgbClr val="C00B0B"/>
              </a:solidFill>
            </a:endParaRPr>
          </a:p>
        </p:txBody>
      </p:sp>
      <p:sp>
        <p:nvSpPr>
          <p:cNvPr id="54" name="Line 20"/>
          <p:cNvSpPr>
            <a:spLocks noChangeShapeType="1"/>
          </p:cNvSpPr>
          <p:nvPr/>
        </p:nvSpPr>
        <p:spPr bwMode="auto">
          <a:xfrm flipV="1">
            <a:off x="8201708" y="1554384"/>
            <a:ext cx="0" cy="2333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 name="AutoShape 57"/>
          <p:cNvSpPr>
            <a:spLocks noChangeArrowheads="1"/>
          </p:cNvSpPr>
          <p:nvPr/>
        </p:nvSpPr>
        <p:spPr bwMode="auto">
          <a:xfrm>
            <a:off x="6164003" y="6138187"/>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56" name="AutoShape 58"/>
          <p:cNvSpPr>
            <a:spLocks noChangeArrowheads="1"/>
          </p:cNvSpPr>
          <p:nvPr/>
        </p:nvSpPr>
        <p:spPr bwMode="auto">
          <a:xfrm>
            <a:off x="6202103" y="4652287"/>
            <a:ext cx="1409700" cy="1000125"/>
          </a:xfrm>
          <a:prstGeom prst="flowChartDecision">
            <a:avLst/>
          </a:prstGeom>
          <a:solidFill>
            <a:srgbClr val="FFFFFF"/>
          </a:solidFill>
          <a:ln w="28575">
            <a:solidFill>
              <a:srgbClr val="C00B0B"/>
            </a:solidFill>
            <a:miter lim="800000"/>
            <a:headEnd/>
            <a:tailEnd/>
          </a:ln>
        </p:spPr>
        <p:txBody>
          <a:bodyPr/>
          <a:lstStyle/>
          <a:p>
            <a:pPr algn="ctr"/>
            <a:endParaRPr lang="en-US" altLang="en-US"/>
          </a:p>
        </p:txBody>
      </p:sp>
      <p:sp>
        <p:nvSpPr>
          <p:cNvPr id="57" name="Line 61"/>
          <p:cNvSpPr>
            <a:spLocks noChangeShapeType="1"/>
          </p:cNvSpPr>
          <p:nvPr/>
        </p:nvSpPr>
        <p:spPr bwMode="auto">
          <a:xfrm>
            <a:off x="6894253" y="5655587"/>
            <a:ext cx="0" cy="4857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8" name="Rectangle 64"/>
          <p:cNvSpPr>
            <a:spLocks noChangeArrowheads="1"/>
          </p:cNvSpPr>
          <p:nvPr/>
        </p:nvSpPr>
        <p:spPr bwMode="auto">
          <a:xfrm>
            <a:off x="6318476" y="4893807"/>
            <a:ext cx="11572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altLang="en-US" sz="1400" b="1" dirty="0">
                <a:solidFill>
                  <a:srgbClr val="C00B0B"/>
                </a:solidFill>
              </a:rPr>
              <a:t>Is </a:t>
            </a:r>
            <a:r>
              <a:rPr lang="en-GB" altLang="en-US" sz="1400" b="1" dirty="0">
                <a:solidFill>
                  <a:srgbClr val="C00B0B"/>
                </a:solidFill>
                <a:latin typeface="Gill Sans MT" panose="020B0502020104020203" pitchFamily="34" charset="0"/>
              </a:rPr>
              <a:t>front</a:t>
            </a:r>
            <a:r>
              <a:rPr lang="en-GB" altLang="en-US" sz="1400" b="1" dirty="0">
                <a:solidFill>
                  <a:srgbClr val="C00B0B"/>
                </a:solidFill>
              </a:rPr>
              <a:t> white?</a:t>
            </a:r>
            <a:endParaRPr lang="en-US" altLang="en-US" sz="1400" b="1" dirty="0">
              <a:solidFill>
                <a:srgbClr val="C00B0B"/>
              </a:solidFill>
            </a:endParaRPr>
          </a:p>
        </p:txBody>
      </p:sp>
      <p:sp>
        <p:nvSpPr>
          <p:cNvPr id="59" name="Text Box 19"/>
          <p:cNvSpPr txBox="1">
            <a:spLocks noChangeArrowheads="1"/>
          </p:cNvSpPr>
          <p:nvPr/>
        </p:nvSpPr>
        <p:spPr bwMode="auto">
          <a:xfrm>
            <a:off x="6943726" y="5727370"/>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60" name="Text Box 22"/>
          <p:cNvSpPr txBox="1">
            <a:spLocks noChangeArrowheads="1"/>
          </p:cNvSpPr>
          <p:nvPr/>
        </p:nvSpPr>
        <p:spPr bwMode="auto">
          <a:xfrm>
            <a:off x="5885755" y="4746056"/>
            <a:ext cx="4667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spTree>
    <p:extLst>
      <p:ext uri="{BB962C8B-B14F-4D97-AF65-F5344CB8AC3E}">
        <p14:creationId xmlns:p14="http://schemas.microsoft.com/office/powerpoint/2010/main" val="1976864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08504" cy="1248229"/>
          </a:xfrm>
        </p:spPr>
        <p:txBody>
          <a:bodyPr>
            <a:normAutofit/>
          </a:bodyPr>
          <a:lstStyle/>
          <a:p>
            <a:pPr algn="r"/>
            <a:r>
              <a:rPr lang="en-GB" sz="7200" dirty="0" err="1" smtClean="0"/>
              <a:t>Robo’s</a:t>
            </a:r>
            <a:r>
              <a:rPr lang="en-GB" sz="7200" dirty="0" smtClean="0"/>
              <a:t> World</a:t>
            </a:r>
            <a:endParaRPr lang="en-GB" sz="7200" b="1" dirty="0"/>
          </a:p>
        </p:txBody>
      </p:sp>
      <p:sp>
        <p:nvSpPr>
          <p:cNvPr id="5" name="Title 1"/>
          <p:cNvSpPr txBox="1">
            <a:spLocks/>
          </p:cNvSpPr>
          <p:nvPr/>
        </p:nvSpPr>
        <p:spPr>
          <a:xfrm>
            <a:off x="1553552" y="624114"/>
            <a:ext cx="756084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Under the hood</a:t>
            </a:r>
            <a:endParaRPr lang="en-GB" dirty="0">
              <a:solidFill>
                <a:srgbClr val="595959"/>
              </a:solidFill>
              <a:latin typeface="+mn-lt"/>
            </a:endParaRPr>
          </a:p>
        </p:txBody>
      </p:sp>
      <p:sp>
        <p:nvSpPr>
          <p:cNvPr id="3" name="Rectangle 2"/>
          <p:cNvSpPr/>
          <p:nvPr/>
        </p:nvSpPr>
        <p:spPr>
          <a:xfrm>
            <a:off x="218168" y="3645024"/>
            <a:ext cx="8712968" cy="584775"/>
          </a:xfrm>
          <a:prstGeom prst="rect">
            <a:avLst/>
          </a:prstGeom>
        </p:spPr>
        <p:txBody>
          <a:bodyPr wrap="square">
            <a:spAutoFit/>
          </a:bodyPr>
          <a:lstStyle/>
          <a:p>
            <a:endParaRPr lang="en-GB" sz="3200" dirty="0"/>
          </a:p>
        </p:txBody>
      </p:sp>
      <p:sp>
        <p:nvSpPr>
          <p:cNvPr id="4" name="TextBox 3"/>
          <p:cNvSpPr txBox="1"/>
          <p:nvPr/>
        </p:nvSpPr>
        <p:spPr>
          <a:xfrm>
            <a:off x="72572" y="6007616"/>
            <a:ext cx="7018716" cy="769441"/>
          </a:xfrm>
          <a:prstGeom prst="rect">
            <a:avLst/>
          </a:prstGeom>
          <a:noFill/>
        </p:spPr>
        <p:txBody>
          <a:bodyPr wrap="none" rtlCol="0">
            <a:spAutoFit/>
          </a:bodyPr>
          <a:lstStyle/>
          <a:p>
            <a:r>
              <a:rPr lang="en-GB" sz="4400" dirty="0" smtClean="0">
                <a:solidFill>
                  <a:srgbClr val="595959"/>
                </a:solidFill>
              </a:rPr>
              <a:t>An interlude for able students</a:t>
            </a:r>
            <a:endParaRPr lang="en-GB" sz="4400" dirty="0">
              <a:solidFill>
                <a:srgbClr val="595959"/>
              </a:solidFill>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1871464" y="1211292"/>
            <a:ext cx="3462508" cy="48398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095190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23270" y="0"/>
            <a:ext cx="4116682" cy="57542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 name="Picture 1"/>
          <p:cNvPicPr>
            <a:picLocks noChangeAspect="1"/>
          </p:cNvPicPr>
          <p:nvPr/>
        </p:nvPicPr>
        <p:blipFill>
          <a:blip r:embed="rId4"/>
          <a:stretch>
            <a:fillRect/>
          </a:stretch>
        </p:blipFill>
        <p:spPr>
          <a:xfrm>
            <a:off x="3588366" y="576064"/>
            <a:ext cx="5544451" cy="6093296"/>
          </a:xfrm>
          <a:prstGeom prst="rect">
            <a:avLst/>
          </a:prstGeom>
        </p:spPr>
      </p:pic>
      <p:sp>
        <p:nvSpPr>
          <p:cNvPr id="4" name="TextBox 3"/>
          <p:cNvSpPr txBox="1"/>
          <p:nvPr/>
        </p:nvSpPr>
        <p:spPr>
          <a:xfrm>
            <a:off x="42123" y="0"/>
            <a:ext cx="4224233" cy="523220"/>
          </a:xfrm>
          <a:prstGeom prst="rect">
            <a:avLst/>
          </a:prstGeom>
          <a:noFill/>
        </p:spPr>
        <p:txBody>
          <a:bodyPr wrap="none" rtlCol="0">
            <a:spAutoFit/>
          </a:bodyPr>
          <a:lstStyle/>
          <a:p>
            <a:r>
              <a:rPr lang="en-GB" sz="2800" b="1" spc="-100" dirty="0" smtClean="0">
                <a:solidFill>
                  <a:schemeClr val="bg1"/>
                </a:solidFill>
                <a:latin typeface="Courier New" panose="02070309020205020404" pitchFamily="49" charset="0"/>
                <a:cs typeface="Courier New" panose="02070309020205020404" pitchFamily="49" charset="0"/>
              </a:rPr>
              <a:t>0 1 2 3 4 5 6 7 8 9 </a:t>
            </a:r>
            <a:endParaRPr lang="en-GB" sz="2800" b="1" spc="-100" dirty="0">
              <a:solidFill>
                <a:schemeClr val="bg1"/>
              </a:solidFill>
              <a:latin typeface="Courier New" panose="02070309020205020404" pitchFamily="49" charset="0"/>
              <a:cs typeface="Courier New" panose="02070309020205020404" pitchFamily="49" charset="0"/>
            </a:endParaRPr>
          </a:p>
        </p:txBody>
      </p:sp>
      <p:sp>
        <p:nvSpPr>
          <p:cNvPr id="5" name="TextBox 4"/>
          <p:cNvSpPr txBox="1"/>
          <p:nvPr/>
        </p:nvSpPr>
        <p:spPr>
          <a:xfrm>
            <a:off x="35496" y="404664"/>
            <a:ext cx="399468" cy="3790781"/>
          </a:xfrm>
          <a:prstGeom prst="rect">
            <a:avLst/>
          </a:prstGeom>
          <a:noFill/>
        </p:spPr>
        <p:txBody>
          <a:bodyPr wrap="none" rtlCol="0">
            <a:spAutoFit/>
          </a:bodyPr>
          <a:lstStyle/>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1</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2</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3</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4</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5</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6</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7</a:t>
            </a:r>
          </a:p>
          <a:p>
            <a:pPr>
              <a:lnSpc>
                <a:spcPts val="3200"/>
              </a:lnSpc>
            </a:pPr>
            <a:r>
              <a:rPr lang="en-GB" sz="2800" b="1" dirty="0" smtClean="0">
                <a:solidFill>
                  <a:schemeClr val="bg1"/>
                </a:solidFill>
                <a:latin typeface="Courier New" panose="02070309020205020404" pitchFamily="49" charset="0"/>
                <a:cs typeface="Courier New" panose="02070309020205020404" pitchFamily="49" charset="0"/>
              </a:rPr>
              <a:t>8</a:t>
            </a:r>
          </a:p>
          <a:p>
            <a:pPr>
              <a:lnSpc>
                <a:spcPts val="3200"/>
              </a:lnSpc>
            </a:pPr>
            <a:r>
              <a:rPr lang="en-GB" sz="2800" b="1" dirty="0">
                <a:solidFill>
                  <a:schemeClr val="bg1"/>
                </a:solidFill>
                <a:latin typeface="Courier New" panose="02070309020205020404" pitchFamily="49" charset="0"/>
                <a:cs typeface="Courier New" panose="02070309020205020404" pitchFamily="49" charset="0"/>
              </a:rPr>
              <a:t>9</a:t>
            </a:r>
          </a:p>
        </p:txBody>
      </p:sp>
      <p:sp>
        <p:nvSpPr>
          <p:cNvPr id="6" name="Rectangle 5"/>
          <p:cNvSpPr/>
          <p:nvPr/>
        </p:nvSpPr>
        <p:spPr>
          <a:xfrm>
            <a:off x="3588366" y="3717032"/>
            <a:ext cx="1199658" cy="47841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5721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23270" y="0"/>
            <a:ext cx="4116682" cy="57542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p:cNvPicPr>
            <a:picLocks noChangeAspect="1"/>
          </p:cNvPicPr>
          <p:nvPr/>
        </p:nvPicPr>
        <p:blipFill rotWithShape="1">
          <a:blip r:embed="rId4"/>
          <a:srcRect l="59867" t="21043" r="25381" b="42335"/>
          <a:stretch/>
        </p:blipFill>
        <p:spPr>
          <a:xfrm>
            <a:off x="5021096" y="1"/>
            <a:ext cx="4122903" cy="5754266"/>
          </a:xfrm>
          <a:prstGeom prst="rect">
            <a:avLst/>
          </a:prstGeom>
        </p:spPr>
      </p:pic>
      <p:sp>
        <p:nvSpPr>
          <p:cNvPr id="9" name="TextBox 8"/>
          <p:cNvSpPr txBox="1"/>
          <p:nvPr/>
        </p:nvSpPr>
        <p:spPr>
          <a:xfrm>
            <a:off x="42123" y="0"/>
            <a:ext cx="2204450" cy="523220"/>
          </a:xfrm>
          <a:prstGeom prst="rect">
            <a:avLst/>
          </a:prstGeom>
          <a:noFill/>
        </p:spPr>
        <p:txBody>
          <a:bodyPr wrap="none" rtlCol="0">
            <a:spAutoFit/>
          </a:bodyPr>
          <a:lstStyle/>
          <a:p>
            <a:r>
              <a:rPr lang="en-GB" sz="2800" b="1" spc="-100" dirty="0" smtClean="0">
                <a:solidFill>
                  <a:schemeClr val="bg1"/>
                </a:solidFill>
                <a:latin typeface="Courier New" panose="02070309020205020404" pitchFamily="49" charset="0"/>
                <a:cs typeface="Courier New" panose="02070309020205020404" pitchFamily="49" charset="0"/>
              </a:rPr>
              <a:t>findSpot1 </a:t>
            </a:r>
            <a:endParaRPr lang="en-GB" sz="2800" b="1" spc="-100" dirty="0">
              <a:solidFill>
                <a:schemeClr val="bg1"/>
              </a:solidFill>
              <a:latin typeface="Courier New" panose="02070309020205020404" pitchFamily="49" charset="0"/>
              <a:cs typeface="Courier New" panose="02070309020205020404" pitchFamily="49" charset="0"/>
            </a:endParaRPr>
          </a:p>
        </p:txBody>
      </p:sp>
      <p:sp>
        <p:nvSpPr>
          <p:cNvPr id="10" name="TextBox 9"/>
          <p:cNvSpPr txBox="1"/>
          <p:nvPr/>
        </p:nvSpPr>
        <p:spPr>
          <a:xfrm>
            <a:off x="5006714" y="0"/>
            <a:ext cx="2204450" cy="523220"/>
          </a:xfrm>
          <a:prstGeom prst="rect">
            <a:avLst/>
          </a:prstGeom>
          <a:noFill/>
        </p:spPr>
        <p:txBody>
          <a:bodyPr wrap="none" rtlCol="0">
            <a:spAutoFit/>
          </a:bodyPr>
          <a:lstStyle/>
          <a:p>
            <a:r>
              <a:rPr lang="en-GB" sz="2800" b="1" spc="-100" dirty="0" smtClean="0">
                <a:solidFill>
                  <a:schemeClr val="bg1"/>
                </a:solidFill>
                <a:latin typeface="Courier New" panose="02070309020205020404" pitchFamily="49" charset="0"/>
                <a:cs typeface="Courier New" panose="02070309020205020404" pitchFamily="49" charset="0"/>
              </a:rPr>
              <a:t>findSpot2 </a:t>
            </a:r>
            <a:endParaRPr lang="en-GB" sz="2800" b="1" spc="-100" dirty="0">
              <a:solidFill>
                <a:schemeClr val="bg1"/>
              </a:solidFill>
              <a:latin typeface="Courier New" panose="02070309020205020404" pitchFamily="49" charset="0"/>
              <a:cs typeface="Courier New" panose="02070309020205020404" pitchFamily="49" charset="0"/>
            </a:endParaRPr>
          </a:p>
        </p:txBody>
      </p:sp>
      <p:pic>
        <p:nvPicPr>
          <p:cNvPr id="13" name="Picture 12"/>
          <p:cNvPicPr>
            <a:picLocks noChangeAspect="1"/>
          </p:cNvPicPr>
          <p:nvPr/>
        </p:nvPicPr>
        <p:blipFill rotWithShape="1">
          <a:blip r:embed="rId5"/>
          <a:srcRect l="59562" t="25269" r="24193" b="38064"/>
          <a:stretch/>
        </p:blipFill>
        <p:spPr>
          <a:xfrm>
            <a:off x="4665178" y="2713220"/>
            <a:ext cx="3177481" cy="4032354"/>
          </a:xfrm>
          <a:prstGeom prst="rect">
            <a:avLst/>
          </a:prstGeom>
          <a:ln w="38100">
            <a:solidFill>
              <a:schemeClr val="bg1"/>
            </a:solidFill>
          </a:ln>
        </p:spPr>
      </p:pic>
      <p:pic>
        <p:nvPicPr>
          <p:cNvPr id="14" name="Picture 13"/>
          <p:cNvPicPr>
            <a:picLocks noChangeAspect="1"/>
          </p:cNvPicPr>
          <p:nvPr/>
        </p:nvPicPr>
        <p:blipFill rotWithShape="1">
          <a:blip r:embed="rId6"/>
          <a:srcRect l="61291" t="23412" r="23962" b="37449"/>
          <a:stretch/>
        </p:blipFill>
        <p:spPr>
          <a:xfrm>
            <a:off x="1798822" y="2698230"/>
            <a:ext cx="2710160" cy="4044066"/>
          </a:xfrm>
          <a:prstGeom prst="rect">
            <a:avLst/>
          </a:prstGeom>
          <a:ln w="38100">
            <a:solidFill>
              <a:schemeClr val="bg1"/>
            </a:solidFill>
          </a:ln>
        </p:spPr>
      </p:pic>
    </p:spTree>
    <p:extLst>
      <p:ext uri="{BB962C8B-B14F-4D97-AF65-F5344CB8AC3E}">
        <p14:creationId xmlns:p14="http://schemas.microsoft.com/office/powerpoint/2010/main" val="3406232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271687" y="806057"/>
            <a:ext cx="4116682" cy="57542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l="59845" t="21124" r="25496" b="42252"/>
          <a:stretch>
            <a:fillRect/>
          </a:stretch>
        </p:blipFill>
        <p:spPr bwMode="auto">
          <a:xfrm>
            <a:off x="4643510" y="807271"/>
            <a:ext cx="4104954" cy="57689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4"/>
          <p:cNvSpPr txBox="1">
            <a:spLocks noChangeArrowheads="1"/>
          </p:cNvSpPr>
          <p:nvPr/>
        </p:nvSpPr>
        <p:spPr>
          <a:xfrm>
            <a:off x="0" y="0"/>
            <a:ext cx="9144000" cy="1262062"/>
          </a:xfrm>
          <a:prstGeom prst="rect">
            <a:avLst/>
          </a:prstGeom>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altLang="en-US" sz="4400" b="1" dirty="0" smtClean="0">
                <a:solidFill>
                  <a:srgbClr val="C00B0B"/>
                </a:solidFill>
              </a:rPr>
              <a:t>Challenge: Flowchart the solution</a:t>
            </a:r>
            <a:endParaRPr lang="en-US" altLang="en-US" sz="4400" b="1" u="sng" dirty="0">
              <a:solidFill>
                <a:srgbClr val="C00B0B"/>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358389" y="4786840"/>
            <a:ext cx="3890961" cy="2096423"/>
          </a:xfrm>
          <a:prstGeom prst="rect">
            <a:avLst/>
          </a:prstGeom>
        </p:spPr>
      </p:pic>
    </p:spTree>
    <p:extLst>
      <p:ext uri="{BB962C8B-B14F-4D97-AF65-F5344CB8AC3E}">
        <p14:creationId xmlns:p14="http://schemas.microsoft.com/office/powerpoint/2010/main" val="38708091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374"/>
          <a:stretch/>
        </p:blipFill>
        <p:spPr bwMode="auto">
          <a:xfrm>
            <a:off x="603250" y="1319133"/>
            <a:ext cx="3341688" cy="460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4003" name="Group 35"/>
          <p:cNvGrpSpPr>
            <a:grpSpLocks/>
          </p:cNvGrpSpPr>
          <p:nvPr/>
        </p:nvGrpSpPr>
        <p:grpSpPr bwMode="auto">
          <a:xfrm>
            <a:off x="5103813" y="1340768"/>
            <a:ext cx="1447800" cy="1303338"/>
            <a:chOff x="3215" y="366"/>
            <a:chExt cx="912" cy="821"/>
          </a:xfrm>
        </p:grpSpPr>
        <p:sp>
          <p:nvSpPr>
            <p:cNvPr id="83978" name="AutoShape 10"/>
            <p:cNvSpPr>
              <a:spLocks noChangeArrowheads="1"/>
            </p:cNvSpPr>
            <p:nvPr/>
          </p:nvSpPr>
          <p:spPr bwMode="auto">
            <a:xfrm>
              <a:off x="3215" y="366"/>
              <a:ext cx="912" cy="282"/>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Start</a:t>
              </a:r>
              <a:endParaRPr lang="en-US" altLang="en-US"/>
            </a:p>
          </p:txBody>
        </p:sp>
        <p:sp>
          <p:nvSpPr>
            <p:cNvPr id="83979" name="Line 11"/>
            <p:cNvSpPr>
              <a:spLocks noChangeShapeType="1"/>
            </p:cNvSpPr>
            <p:nvPr/>
          </p:nvSpPr>
          <p:spPr bwMode="auto">
            <a:xfrm>
              <a:off x="3677" y="642"/>
              <a:ext cx="0" cy="5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grpSp>
        <p:nvGrpSpPr>
          <p:cNvPr id="4" name="Group 3"/>
          <p:cNvGrpSpPr/>
          <p:nvPr/>
        </p:nvGrpSpPr>
        <p:grpSpPr>
          <a:xfrm>
            <a:off x="6529388" y="2763168"/>
            <a:ext cx="646112" cy="314325"/>
            <a:chOff x="6529388" y="2763168"/>
            <a:chExt cx="646112" cy="314325"/>
          </a:xfrm>
        </p:grpSpPr>
        <p:sp>
          <p:nvSpPr>
            <p:cNvPr id="83983" name="Text Box 15"/>
            <p:cNvSpPr txBox="1">
              <a:spLocks noChangeArrowheads="1"/>
            </p:cNvSpPr>
            <p:nvPr/>
          </p:nvSpPr>
          <p:spPr bwMode="auto">
            <a:xfrm>
              <a:off x="6567488" y="2763168"/>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a:solidFill>
                    <a:srgbClr val="C00B0B"/>
                  </a:solidFill>
                  <a:latin typeface="Gill Sans MT" panose="020B0502020104020203" pitchFamily="34" charset="0"/>
                </a:rPr>
                <a:t>Yes</a:t>
              </a:r>
              <a:endParaRPr lang="en-US" altLang="en-US">
                <a:solidFill>
                  <a:srgbClr val="C00B0B"/>
                </a:solidFill>
              </a:endParaRPr>
            </a:p>
          </p:txBody>
        </p:sp>
        <p:sp>
          <p:nvSpPr>
            <p:cNvPr id="83984" name="Line 16"/>
            <p:cNvSpPr>
              <a:spLocks noChangeShapeType="1"/>
            </p:cNvSpPr>
            <p:nvPr/>
          </p:nvSpPr>
          <p:spPr bwMode="auto">
            <a:xfrm>
              <a:off x="6529388" y="3048918"/>
              <a:ext cx="646112" cy="0"/>
            </a:xfrm>
            <a:prstGeom prst="line">
              <a:avLst/>
            </a:prstGeom>
            <a:noFill/>
            <a:ln w="28575">
              <a:solidFill>
                <a:srgbClr val="C00B0B"/>
              </a:solidFill>
              <a:round/>
              <a:headEnd/>
              <a:tailEnd/>
            </a:ln>
            <a:extLst>
              <a:ext uri="{909E8E84-426E-40DD-AFC4-6F175D3DCCD1}">
                <a14:hiddenFill xmlns:a14="http://schemas.microsoft.com/office/drawing/2010/main">
                  <a:noFill/>
                </a14:hiddenFill>
              </a:ext>
            </a:extLst>
          </p:spPr>
          <p:txBody>
            <a:bodyPr/>
            <a:lstStyle/>
            <a:p>
              <a:endParaRPr lang="en-GB">
                <a:solidFill>
                  <a:srgbClr val="C00B0B"/>
                </a:solidFill>
              </a:endParaRPr>
            </a:p>
          </p:txBody>
        </p:sp>
      </p:grpSp>
      <p:grpSp>
        <p:nvGrpSpPr>
          <p:cNvPr id="84004" name="Group 36"/>
          <p:cNvGrpSpPr>
            <a:grpSpLocks/>
          </p:cNvGrpSpPr>
          <p:nvPr/>
        </p:nvGrpSpPr>
        <p:grpSpPr bwMode="auto">
          <a:xfrm>
            <a:off x="5827713" y="3533106"/>
            <a:ext cx="482600" cy="695325"/>
            <a:chOff x="3671" y="1747"/>
            <a:chExt cx="304" cy="438"/>
          </a:xfrm>
        </p:grpSpPr>
        <p:sp>
          <p:nvSpPr>
            <p:cNvPr id="83989" name="Line 21"/>
            <p:cNvSpPr>
              <a:spLocks noChangeShapeType="1"/>
            </p:cNvSpPr>
            <p:nvPr/>
          </p:nvSpPr>
          <p:spPr bwMode="auto">
            <a:xfrm>
              <a:off x="3671" y="1747"/>
              <a:ext cx="0" cy="43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990" name="Text Box 22"/>
            <p:cNvSpPr txBox="1">
              <a:spLocks noChangeArrowheads="1"/>
            </p:cNvSpPr>
            <p:nvPr/>
          </p:nvSpPr>
          <p:spPr bwMode="auto">
            <a:xfrm>
              <a:off x="3681" y="1798"/>
              <a:ext cx="294"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No</a:t>
              </a:r>
              <a:endParaRPr lang="en-US" altLang="en-US" dirty="0">
                <a:solidFill>
                  <a:srgbClr val="C00B0B"/>
                </a:solidFill>
              </a:endParaRPr>
            </a:p>
          </p:txBody>
        </p:sp>
      </p:grpSp>
      <p:sp>
        <p:nvSpPr>
          <p:cNvPr id="83995" name="Line 27"/>
          <p:cNvSpPr>
            <a:spLocks noChangeShapeType="1"/>
          </p:cNvSpPr>
          <p:nvPr/>
        </p:nvSpPr>
        <p:spPr bwMode="auto">
          <a:xfrm>
            <a:off x="5837238" y="4695156"/>
            <a:ext cx="0" cy="5000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996" name="AutoShape 28"/>
          <p:cNvSpPr>
            <a:spLocks noChangeArrowheads="1"/>
          </p:cNvSpPr>
          <p:nvPr/>
        </p:nvSpPr>
        <p:spPr bwMode="auto">
          <a:xfrm>
            <a:off x="5133975" y="2548856"/>
            <a:ext cx="1409700" cy="1000125"/>
          </a:xfrm>
          <a:prstGeom prst="flowChartDecision">
            <a:avLst/>
          </a:prstGeom>
          <a:solidFill>
            <a:srgbClr val="FFFFFF"/>
          </a:solidFill>
          <a:ln w="28575">
            <a:solidFill>
              <a:srgbClr val="C00B0B"/>
            </a:solidFill>
            <a:miter lim="800000"/>
            <a:headEnd/>
            <a:tailEnd/>
          </a:ln>
        </p:spPr>
        <p:txBody>
          <a:bodyPr/>
          <a:lstStyle/>
          <a:p>
            <a:pPr algn="ctr"/>
            <a:r>
              <a:rPr lang="en-GB" altLang="en-US" sz="1400" b="1" dirty="0">
                <a:solidFill>
                  <a:srgbClr val="C00B0B"/>
                </a:solidFill>
                <a:latin typeface="Gill Sans MT" panose="020B0502020104020203" pitchFamily="34" charset="0"/>
              </a:rPr>
              <a:t>Is left wall?</a:t>
            </a:r>
            <a:endParaRPr lang="en-US" altLang="en-US" dirty="0">
              <a:solidFill>
                <a:srgbClr val="C00B0B"/>
              </a:solidFill>
            </a:endParaRPr>
          </a:p>
        </p:txBody>
      </p:sp>
      <p:sp>
        <p:nvSpPr>
          <p:cNvPr id="83980" name="AutoShape 12"/>
          <p:cNvSpPr>
            <a:spLocks noChangeArrowheads="1"/>
          </p:cNvSpPr>
          <p:nvPr/>
        </p:nvSpPr>
        <p:spPr bwMode="auto">
          <a:xfrm>
            <a:off x="7148513" y="2758406"/>
            <a:ext cx="1550987" cy="563562"/>
          </a:xfrm>
          <a:prstGeom prst="flowChartProcess">
            <a:avLst/>
          </a:prstGeom>
          <a:solidFill>
            <a:schemeClr val="bg1"/>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sp>
        <p:nvSpPr>
          <p:cNvPr id="83977" name="Line 9"/>
          <p:cNvSpPr>
            <a:spLocks noChangeShapeType="1"/>
          </p:cNvSpPr>
          <p:nvPr/>
        </p:nvSpPr>
        <p:spPr bwMode="auto">
          <a:xfrm>
            <a:off x="7961313" y="2167856"/>
            <a:ext cx="0" cy="6159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997" name="Line 29"/>
          <p:cNvSpPr>
            <a:spLocks noChangeShapeType="1"/>
          </p:cNvSpPr>
          <p:nvPr/>
        </p:nvSpPr>
        <p:spPr bwMode="auto">
          <a:xfrm>
            <a:off x="5811838" y="2182144"/>
            <a:ext cx="2130425" cy="3175"/>
          </a:xfrm>
          <a:prstGeom prst="line">
            <a:avLst/>
          </a:prstGeom>
          <a:noFill/>
          <a:ln w="28575">
            <a:solidFill>
              <a:srgbClr val="000000"/>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GB"/>
          </a:p>
        </p:txBody>
      </p:sp>
      <p:sp>
        <p:nvSpPr>
          <p:cNvPr id="83998" name="AutoShape 30"/>
          <p:cNvSpPr>
            <a:spLocks noChangeArrowheads="1"/>
          </p:cNvSpPr>
          <p:nvPr/>
        </p:nvSpPr>
        <p:spPr bwMode="auto">
          <a:xfrm>
            <a:off x="5078413" y="5185693"/>
            <a:ext cx="1550987" cy="563563"/>
          </a:xfrm>
          <a:prstGeom prst="flowChartProcess">
            <a:avLst/>
          </a:prstGeom>
          <a:solidFill>
            <a:schemeClr val="bg1"/>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sp>
        <p:nvSpPr>
          <p:cNvPr id="83999" name="AutoShape 31"/>
          <p:cNvSpPr>
            <a:spLocks noChangeArrowheads="1"/>
          </p:cNvSpPr>
          <p:nvPr/>
        </p:nvSpPr>
        <p:spPr bwMode="auto">
          <a:xfrm>
            <a:off x="5095875" y="6303293"/>
            <a:ext cx="1447800" cy="447675"/>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End</a:t>
            </a:r>
            <a:endParaRPr lang="en-US" altLang="en-US"/>
          </a:p>
        </p:txBody>
      </p:sp>
      <p:sp>
        <p:nvSpPr>
          <p:cNvPr id="84000" name="Line 32"/>
          <p:cNvSpPr>
            <a:spLocks noChangeShapeType="1"/>
          </p:cNvSpPr>
          <p:nvPr/>
        </p:nvSpPr>
        <p:spPr bwMode="auto">
          <a:xfrm>
            <a:off x="5830888" y="5785768"/>
            <a:ext cx="0" cy="50006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3981" name="AutoShape 13"/>
          <p:cNvSpPr>
            <a:spLocks noChangeArrowheads="1"/>
          </p:cNvSpPr>
          <p:nvPr/>
        </p:nvSpPr>
        <p:spPr bwMode="auto">
          <a:xfrm>
            <a:off x="5072063" y="4257006"/>
            <a:ext cx="1552575" cy="419100"/>
          </a:xfrm>
          <a:prstGeom prst="flowChartProcess">
            <a:avLst/>
          </a:prstGeom>
          <a:solidFill>
            <a:srgbClr val="FFFFFF"/>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Turn left</a:t>
            </a:r>
            <a:endParaRPr lang="en-US" altLang="en-US"/>
          </a:p>
        </p:txBody>
      </p:sp>
      <p:sp>
        <p:nvSpPr>
          <p:cNvPr id="84002" name="Line 34"/>
          <p:cNvSpPr>
            <a:spLocks noChangeShapeType="1"/>
          </p:cNvSpPr>
          <p:nvPr/>
        </p:nvSpPr>
        <p:spPr bwMode="auto">
          <a:xfrm flipH="1" flipV="1">
            <a:off x="1290638" y="4703763"/>
            <a:ext cx="392112" cy="12700"/>
          </a:xfrm>
          <a:prstGeom prst="line">
            <a:avLst/>
          </a:prstGeom>
          <a:noFill/>
          <a:ln w="1270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005" name="Line 37"/>
          <p:cNvSpPr>
            <a:spLocks noChangeShapeType="1"/>
          </p:cNvSpPr>
          <p:nvPr/>
        </p:nvSpPr>
        <p:spPr bwMode="auto">
          <a:xfrm flipH="1" flipV="1">
            <a:off x="1831975" y="4110038"/>
            <a:ext cx="0" cy="352425"/>
          </a:xfrm>
          <a:prstGeom prst="line">
            <a:avLst/>
          </a:prstGeom>
          <a:noFill/>
          <a:ln w="1270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84009"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8" y="4584700"/>
            <a:ext cx="242887" cy="24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08" name="Picture 40"/>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7200" y="4611688"/>
            <a:ext cx="244475"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11" name="Picture 4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938" y="3054350"/>
            <a:ext cx="29845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010" name="Picture 4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11325" y="3068638"/>
            <a:ext cx="249238"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itle 1"/>
          <p:cNvSpPr txBox="1">
            <a:spLocks/>
          </p:cNvSpPr>
          <p:nvPr/>
        </p:nvSpPr>
        <p:spPr>
          <a:xfrm>
            <a:off x="0" y="5865"/>
            <a:ext cx="86764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C00000"/>
                </a:solidFill>
                <a:latin typeface="+mn-lt"/>
              </a:rPr>
              <a:t>R</a:t>
            </a:r>
            <a:r>
              <a:rPr lang="en-GB" b="1" dirty="0" smtClean="0">
                <a:solidFill>
                  <a:srgbClr val="C00000"/>
                </a:solidFill>
                <a:latin typeface="+mn-lt"/>
              </a:rPr>
              <a:t>epetition Again!</a:t>
            </a:r>
            <a:endParaRPr lang="en-GB" b="1" dirty="0">
              <a:solidFill>
                <a:srgbClr val="C00000"/>
              </a:solidFill>
              <a:latin typeface="+mn-lt"/>
            </a:endParaRPr>
          </a:p>
        </p:txBody>
      </p:sp>
      <p:sp>
        <p:nvSpPr>
          <p:cNvPr id="34" name="Rectangle 3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0000">
            <a:off x="5827650" y="-5953"/>
            <a:ext cx="3859853" cy="2040317"/>
          </a:xfrm>
          <a:prstGeom prst="rect">
            <a:avLst/>
          </a:prstGeom>
        </p:spPr>
      </p:pic>
    </p:spTree>
    <p:extLst>
      <p:ext uri="{BB962C8B-B14F-4D97-AF65-F5344CB8AC3E}">
        <p14:creationId xmlns:p14="http://schemas.microsoft.com/office/powerpoint/2010/main" val="1770577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4003"/>
                                        </p:tgtEl>
                                        <p:attrNameLst>
                                          <p:attrName>style.visibility</p:attrName>
                                        </p:attrNameLst>
                                      </p:cBhvr>
                                      <p:to>
                                        <p:strVal val="visible"/>
                                      </p:to>
                                    </p:set>
                                    <p:animEffect transition="in" filter="fade">
                                      <p:cBhvr>
                                        <p:cTn id="7" dur="500"/>
                                        <p:tgtEl>
                                          <p:spTgt spid="84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996"/>
                                        </p:tgtEl>
                                        <p:attrNameLst>
                                          <p:attrName>style.visibility</p:attrName>
                                        </p:attrNameLst>
                                      </p:cBhvr>
                                      <p:to>
                                        <p:strVal val="visible"/>
                                      </p:to>
                                    </p:set>
                                    <p:animEffect transition="in" filter="fade">
                                      <p:cBhvr>
                                        <p:cTn id="12" dur="500"/>
                                        <p:tgtEl>
                                          <p:spTgt spid="8399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4002"/>
                                        </p:tgtEl>
                                        <p:attrNameLst>
                                          <p:attrName>style.visibility</p:attrName>
                                        </p:attrNameLst>
                                      </p:cBhvr>
                                      <p:to>
                                        <p:strVal val="visible"/>
                                      </p:to>
                                    </p:set>
                                    <p:animEffect transition="in" filter="fade">
                                      <p:cBhvr>
                                        <p:cTn id="16" dur="500"/>
                                        <p:tgtEl>
                                          <p:spTgt spid="84002"/>
                                        </p:tgtEl>
                                      </p:cBhvr>
                                    </p:animEffect>
                                  </p:childTnLst>
                                  <p:subTnLst>
                                    <p:set>
                                      <p:cBhvr override="childStyle">
                                        <p:cTn dur="1" fill="hold" display="0" masterRel="nextClick" afterEffect="1"/>
                                        <p:tgtEl>
                                          <p:spTgt spid="84002"/>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3980"/>
                                        </p:tgtEl>
                                        <p:attrNameLst>
                                          <p:attrName>style.visibility</p:attrName>
                                        </p:attrNameLst>
                                      </p:cBhvr>
                                      <p:to>
                                        <p:strVal val="visible"/>
                                      </p:to>
                                    </p:set>
                                    <p:animEffect transition="in" filter="fade">
                                      <p:cBhvr>
                                        <p:cTn id="25" dur="500"/>
                                        <p:tgtEl>
                                          <p:spTgt spid="8398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4005"/>
                                        </p:tgtEl>
                                        <p:attrNameLst>
                                          <p:attrName>style.visibility</p:attrName>
                                        </p:attrNameLst>
                                      </p:cBhvr>
                                      <p:to>
                                        <p:strVal val="visible"/>
                                      </p:to>
                                    </p:set>
                                    <p:animEffect transition="in" filter="fade">
                                      <p:cBhvr>
                                        <p:cTn id="28" dur="500"/>
                                        <p:tgtEl>
                                          <p:spTgt spid="84005"/>
                                        </p:tgtEl>
                                      </p:cBhvr>
                                    </p:animEffect>
                                  </p:childTnLst>
                                  <p:subTnLst>
                                    <p:set>
                                      <p:cBhvr override="childStyle">
                                        <p:cTn dur="1" fill="hold" display="0" masterRel="nextClick" afterEffect="1"/>
                                        <p:tgtEl>
                                          <p:spTgt spid="84005"/>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3977"/>
                                        </p:tgtEl>
                                        <p:attrNameLst>
                                          <p:attrName>style.visibility</p:attrName>
                                        </p:attrNameLst>
                                      </p:cBhvr>
                                      <p:to>
                                        <p:strVal val="visible"/>
                                      </p:to>
                                    </p:set>
                                    <p:animEffect transition="in" filter="wipe(down)">
                                      <p:cBhvr>
                                        <p:cTn id="33" dur="500"/>
                                        <p:tgtEl>
                                          <p:spTgt spid="83977"/>
                                        </p:tgtEl>
                                      </p:cBhvr>
                                    </p:animEffect>
                                  </p:childTnLst>
                                </p:cTn>
                              </p:par>
                            </p:childTnLst>
                          </p:cTn>
                        </p:par>
                        <p:par>
                          <p:cTn id="34" fill="hold">
                            <p:stCondLst>
                              <p:cond delay="500"/>
                            </p:stCondLst>
                            <p:childTnLst>
                              <p:par>
                                <p:cTn id="35" presetID="22" presetClass="entr" presetSubtype="2" fill="hold" grpId="0" nodeType="afterEffect">
                                  <p:stCondLst>
                                    <p:cond delay="0"/>
                                  </p:stCondLst>
                                  <p:childTnLst>
                                    <p:set>
                                      <p:cBhvr>
                                        <p:cTn id="36" dur="1" fill="hold">
                                          <p:stCondLst>
                                            <p:cond delay="0"/>
                                          </p:stCondLst>
                                        </p:cTn>
                                        <p:tgtEl>
                                          <p:spTgt spid="83997"/>
                                        </p:tgtEl>
                                        <p:attrNameLst>
                                          <p:attrName>style.visibility</p:attrName>
                                        </p:attrNameLst>
                                      </p:cBhvr>
                                      <p:to>
                                        <p:strVal val="visible"/>
                                      </p:to>
                                    </p:set>
                                    <p:animEffect transition="in" filter="wipe(right)">
                                      <p:cBhvr>
                                        <p:cTn id="37" dur="500"/>
                                        <p:tgtEl>
                                          <p:spTgt spid="83997"/>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84009"/>
                                        </p:tgtEl>
                                        <p:attrNameLst>
                                          <p:attrName>style.visibility</p:attrName>
                                        </p:attrNameLst>
                                      </p:cBhvr>
                                      <p:to>
                                        <p:strVal val="visible"/>
                                      </p:to>
                                    </p:set>
                                    <p:animEffect transition="in" filter="fade">
                                      <p:cBhvr>
                                        <p:cTn id="41" dur="500"/>
                                        <p:tgtEl>
                                          <p:spTgt spid="84009"/>
                                        </p:tgtEl>
                                      </p:cBhvr>
                                    </p:animEffect>
                                  </p:childTnLst>
                                </p:cTn>
                              </p:par>
                              <p:par>
                                <p:cTn id="42" presetID="64" presetClass="path" presetSubtype="0" accel="50000" decel="50000" fill="hold" nodeType="withEffect">
                                  <p:stCondLst>
                                    <p:cond delay="0"/>
                                  </p:stCondLst>
                                  <p:childTnLst>
                                    <p:animMotion origin="layout" path="M 3.05556E-6 4.07407E-6 L -0.00139 -0.22477 " pathEditMode="relative" rAng="0" ptsTypes="AA">
                                      <p:cBhvr>
                                        <p:cTn id="43" dur="2000" fill="hold"/>
                                        <p:tgtEl>
                                          <p:spTgt spid="84008"/>
                                        </p:tgtEl>
                                        <p:attrNameLst>
                                          <p:attrName>ppt_x</p:attrName>
                                          <p:attrName>ppt_y</p:attrName>
                                        </p:attrNameLst>
                                      </p:cBhvr>
                                      <p:rCtr x="-69" y="-11250"/>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84008"/>
                                        </p:tgtEl>
                                        <p:attrNameLst>
                                          <p:attrName>style.visibility</p:attrName>
                                        </p:attrNameLst>
                                      </p:cBhvr>
                                      <p:to>
                                        <p:strVal val="visible"/>
                                      </p:to>
                                    </p:set>
                                    <p:animEffect transition="in" filter="fade">
                                      <p:cBhvr>
                                        <p:cTn id="48" dur="500"/>
                                        <p:tgtEl>
                                          <p:spTgt spid="84008"/>
                                        </p:tgtEl>
                                      </p:cBhvr>
                                    </p:animEffect>
                                  </p:childTnLst>
                                </p:cTn>
                              </p:par>
                            </p:childTnLst>
                          </p:cTn>
                        </p:par>
                        <p:par>
                          <p:cTn id="49" fill="hold" nodeType="withGroup">
                            <p:stCondLst>
                              <p:cond delay="500"/>
                            </p:stCondLst>
                            <p:childTnLst>
                              <p:par>
                                <p:cTn id="50" presetID="22" presetClass="entr" presetSubtype="1" fill="hold" nodeType="afterEffect">
                                  <p:stCondLst>
                                    <p:cond delay="0"/>
                                  </p:stCondLst>
                                  <p:childTnLst>
                                    <p:set>
                                      <p:cBhvr>
                                        <p:cTn id="51" dur="1" fill="hold">
                                          <p:stCondLst>
                                            <p:cond delay="0"/>
                                          </p:stCondLst>
                                        </p:cTn>
                                        <p:tgtEl>
                                          <p:spTgt spid="84004"/>
                                        </p:tgtEl>
                                        <p:attrNameLst>
                                          <p:attrName>style.visibility</p:attrName>
                                        </p:attrNameLst>
                                      </p:cBhvr>
                                      <p:to>
                                        <p:strVal val="visible"/>
                                      </p:to>
                                    </p:set>
                                    <p:animEffect transition="in" filter="wipe(up)">
                                      <p:cBhvr>
                                        <p:cTn id="52" dur="500"/>
                                        <p:tgtEl>
                                          <p:spTgt spid="84004"/>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83981"/>
                                        </p:tgtEl>
                                        <p:attrNameLst>
                                          <p:attrName>style.visibility</p:attrName>
                                        </p:attrNameLst>
                                      </p:cBhvr>
                                      <p:to>
                                        <p:strVal val="visible"/>
                                      </p:to>
                                    </p:set>
                                    <p:animEffect transition="in" filter="fade">
                                      <p:cBhvr>
                                        <p:cTn id="56" dur="500"/>
                                        <p:tgtEl>
                                          <p:spTgt spid="83981"/>
                                        </p:tgtEl>
                                      </p:cBhvr>
                                    </p:animEffect>
                                  </p:childTnLst>
                                </p:cTn>
                              </p:par>
                            </p:childTnLst>
                          </p:cTn>
                        </p:par>
                        <p:par>
                          <p:cTn id="57" fill="hold" nodeType="withGroup">
                            <p:stCondLst>
                              <p:cond delay="1500"/>
                            </p:stCondLst>
                            <p:childTnLst>
                              <p:par>
                                <p:cTn id="58" presetID="10" presetClass="entr" presetSubtype="0" fill="hold" nodeType="afterEffect">
                                  <p:stCondLst>
                                    <p:cond delay="0"/>
                                  </p:stCondLst>
                                  <p:childTnLst>
                                    <p:set>
                                      <p:cBhvr>
                                        <p:cTn id="59" dur="1" fill="hold">
                                          <p:stCondLst>
                                            <p:cond delay="0"/>
                                          </p:stCondLst>
                                        </p:cTn>
                                        <p:tgtEl>
                                          <p:spTgt spid="84011"/>
                                        </p:tgtEl>
                                        <p:attrNameLst>
                                          <p:attrName>style.visibility</p:attrName>
                                        </p:attrNameLst>
                                      </p:cBhvr>
                                      <p:to>
                                        <p:strVal val="visible"/>
                                      </p:to>
                                    </p:set>
                                    <p:animEffect transition="in" filter="fade">
                                      <p:cBhvr>
                                        <p:cTn id="60" dur="500"/>
                                        <p:tgtEl>
                                          <p:spTgt spid="84011"/>
                                        </p:tgtEl>
                                      </p:cBhvr>
                                    </p:animEffect>
                                  </p:childTnLst>
                                </p:cTn>
                              </p:par>
                            </p:childTnLst>
                          </p:cTn>
                        </p:par>
                        <p:par>
                          <p:cTn id="61" fill="hold" nodeType="withGroup">
                            <p:stCondLst>
                              <p:cond delay="2000"/>
                            </p:stCondLst>
                            <p:childTnLst>
                              <p:par>
                                <p:cTn id="62" presetID="10" presetClass="entr" presetSubtype="0" fill="hold" nodeType="afterEffect">
                                  <p:stCondLst>
                                    <p:cond delay="0"/>
                                  </p:stCondLst>
                                  <p:childTnLst>
                                    <p:set>
                                      <p:cBhvr>
                                        <p:cTn id="63" dur="1" fill="hold">
                                          <p:stCondLst>
                                            <p:cond delay="0"/>
                                          </p:stCondLst>
                                        </p:cTn>
                                        <p:tgtEl>
                                          <p:spTgt spid="84010"/>
                                        </p:tgtEl>
                                        <p:attrNameLst>
                                          <p:attrName>style.visibility</p:attrName>
                                        </p:attrNameLst>
                                      </p:cBhvr>
                                      <p:to>
                                        <p:strVal val="visible"/>
                                      </p:to>
                                    </p:set>
                                    <p:animEffect transition="in" filter="fade">
                                      <p:cBhvr>
                                        <p:cTn id="64" dur="500"/>
                                        <p:tgtEl>
                                          <p:spTgt spid="8401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3995"/>
                                        </p:tgtEl>
                                        <p:attrNameLst>
                                          <p:attrName>style.visibility</p:attrName>
                                        </p:attrNameLst>
                                      </p:cBhvr>
                                      <p:to>
                                        <p:strVal val="visible"/>
                                      </p:to>
                                    </p:set>
                                    <p:animEffect transition="in" filter="wipe(up)">
                                      <p:cBhvr>
                                        <p:cTn id="69" dur="500"/>
                                        <p:tgtEl>
                                          <p:spTgt spid="83995"/>
                                        </p:tgtEl>
                                      </p:cBhvr>
                                    </p:animEffect>
                                  </p:childTnLst>
                                </p:cTn>
                              </p:par>
                            </p:childTnLst>
                          </p:cTn>
                        </p:par>
                        <p:par>
                          <p:cTn id="70" fill="hold" nodeType="withGroup">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83998"/>
                                        </p:tgtEl>
                                        <p:attrNameLst>
                                          <p:attrName>style.visibility</p:attrName>
                                        </p:attrNameLst>
                                      </p:cBhvr>
                                      <p:to>
                                        <p:strVal val="visible"/>
                                      </p:to>
                                    </p:set>
                                    <p:animEffect transition="in" filter="fade">
                                      <p:cBhvr>
                                        <p:cTn id="73" dur="500"/>
                                        <p:tgtEl>
                                          <p:spTgt spid="83998"/>
                                        </p:tgtEl>
                                      </p:cBhvr>
                                    </p:animEffect>
                                  </p:childTnLst>
                                </p:cTn>
                              </p:par>
                            </p:childTnLst>
                          </p:cTn>
                        </p:par>
                        <p:par>
                          <p:cTn id="74" fill="hold">
                            <p:stCondLst>
                              <p:cond delay="1000"/>
                            </p:stCondLst>
                            <p:childTnLst>
                              <p:par>
                                <p:cTn id="75" presetID="35" presetClass="path" presetSubtype="0" accel="50000" decel="50000" fill="hold" nodeType="afterEffect">
                                  <p:stCondLst>
                                    <p:cond delay="0"/>
                                  </p:stCondLst>
                                  <p:childTnLst>
                                    <p:animMotion origin="layout" path="M 0.00017 -0.00394 L -0.03819 -0.00371 " pathEditMode="relative" rAng="0" ptsTypes="AA">
                                      <p:cBhvr>
                                        <p:cTn id="76" dur="2000" fill="hold"/>
                                        <p:tgtEl>
                                          <p:spTgt spid="84010"/>
                                        </p:tgtEl>
                                        <p:attrNameLst>
                                          <p:attrName>ppt_x</p:attrName>
                                          <p:attrName>ppt_y</p:attrName>
                                        </p:attrNameLst>
                                      </p:cBhvr>
                                      <p:rCtr x="-1927" y="0"/>
                                    </p:animMotion>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1" fill="hold" grpId="0" nodeType="clickEffect">
                                  <p:stCondLst>
                                    <p:cond delay="0"/>
                                  </p:stCondLst>
                                  <p:childTnLst>
                                    <p:set>
                                      <p:cBhvr>
                                        <p:cTn id="80" dur="1" fill="hold">
                                          <p:stCondLst>
                                            <p:cond delay="0"/>
                                          </p:stCondLst>
                                        </p:cTn>
                                        <p:tgtEl>
                                          <p:spTgt spid="84000"/>
                                        </p:tgtEl>
                                        <p:attrNameLst>
                                          <p:attrName>style.visibility</p:attrName>
                                        </p:attrNameLst>
                                      </p:cBhvr>
                                      <p:to>
                                        <p:strVal val="visible"/>
                                      </p:to>
                                    </p:set>
                                    <p:animEffect transition="in" filter="wipe(up)">
                                      <p:cBhvr>
                                        <p:cTn id="81" dur="500"/>
                                        <p:tgtEl>
                                          <p:spTgt spid="84000"/>
                                        </p:tgtEl>
                                      </p:cBhvr>
                                    </p:animEffect>
                                  </p:childTnLst>
                                </p:cTn>
                              </p:par>
                            </p:childTnLst>
                          </p:cTn>
                        </p:par>
                        <p:par>
                          <p:cTn id="82" fill="hold" nodeType="withGroup">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83999"/>
                                        </p:tgtEl>
                                        <p:attrNameLst>
                                          <p:attrName>style.visibility</p:attrName>
                                        </p:attrNameLst>
                                      </p:cBhvr>
                                      <p:to>
                                        <p:strVal val="visible"/>
                                      </p:to>
                                    </p:set>
                                    <p:animEffect transition="in" filter="fade">
                                      <p:cBhvr>
                                        <p:cTn id="85" dur="500"/>
                                        <p:tgtEl>
                                          <p:spTgt spid="83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95" grpId="0" animBg="1"/>
      <p:bldP spid="83996" grpId="0" animBg="1"/>
      <p:bldP spid="83980" grpId="0" animBg="1"/>
      <p:bldP spid="83977" grpId="0" animBg="1"/>
      <p:bldP spid="83997" grpId="0" animBg="1"/>
      <p:bldP spid="83998" grpId="0" animBg="1"/>
      <p:bldP spid="83999" grpId="0" animBg="1"/>
      <p:bldP spid="84000" grpId="0" animBg="1"/>
      <p:bldP spid="83981" grpId="0" animBg="1"/>
      <p:bldP spid="84002" grpId="0" animBg="1"/>
      <p:bldP spid="8400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5" name="Group 5"/>
          <p:cNvGrpSpPr>
            <a:grpSpLocks/>
          </p:cNvGrpSpPr>
          <p:nvPr/>
        </p:nvGrpSpPr>
        <p:grpSpPr bwMode="auto">
          <a:xfrm>
            <a:off x="4786313" y="1571625"/>
            <a:ext cx="1447800" cy="1303338"/>
            <a:chOff x="3215" y="366"/>
            <a:chExt cx="912" cy="821"/>
          </a:xfrm>
        </p:grpSpPr>
        <p:sp>
          <p:nvSpPr>
            <p:cNvPr id="87046" name="AutoShape 6"/>
            <p:cNvSpPr>
              <a:spLocks noChangeArrowheads="1"/>
            </p:cNvSpPr>
            <p:nvPr/>
          </p:nvSpPr>
          <p:spPr bwMode="auto">
            <a:xfrm>
              <a:off x="3215" y="366"/>
              <a:ext cx="912" cy="282"/>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Start</a:t>
              </a:r>
              <a:endParaRPr lang="en-US" altLang="en-US"/>
            </a:p>
          </p:txBody>
        </p:sp>
        <p:sp>
          <p:nvSpPr>
            <p:cNvPr id="87047" name="Line 7"/>
            <p:cNvSpPr>
              <a:spLocks noChangeShapeType="1"/>
            </p:cNvSpPr>
            <p:nvPr/>
          </p:nvSpPr>
          <p:spPr bwMode="auto">
            <a:xfrm>
              <a:off x="3677" y="642"/>
              <a:ext cx="0" cy="5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7051" name="AutoShape 11"/>
          <p:cNvSpPr>
            <a:spLocks noChangeArrowheads="1"/>
          </p:cNvSpPr>
          <p:nvPr/>
        </p:nvSpPr>
        <p:spPr bwMode="auto">
          <a:xfrm>
            <a:off x="4816475" y="2779713"/>
            <a:ext cx="1409700" cy="1000125"/>
          </a:xfrm>
          <a:prstGeom prst="flowChartDecision">
            <a:avLst/>
          </a:prstGeom>
          <a:solidFill>
            <a:srgbClr val="FFFFFF"/>
          </a:solidFill>
          <a:ln w="28575">
            <a:solidFill>
              <a:srgbClr val="C00B0B"/>
            </a:solidFill>
            <a:miter lim="800000"/>
            <a:headEnd/>
            <a:tailEnd/>
          </a:ln>
        </p:spPr>
        <p:txBody>
          <a:bodyPr/>
          <a:lstStyle/>
          <a:p>
            <a:pPr algn="ctr"/>
            <a:r>
              <a:rPr lang="en-GB" altLang="en-US" sz="1400" b="1" dirty="0">
                <a:solidFill>
                  <a:srgbClr val="C00B0B"/>
                </a:solidFill>
                <a:latin typeface="Gill Sans MT" panose="020B0502020104020203" pitchFamily="34" charset="0"/>
              </a:rPr>
              <a:t>Is left wall?</a:t>
            </a:r>
            <a:endParaRPr lang="en-US" altLang="en-US" dirty="0">
              <a:solidFill>
                <a:srgbClr val="C00B0B"/>
              </a:solidFill>
            </a:endParaRPr>
          </a:p>
        </p:txBody>
      </p:sp>
      <p:sp>
        <p:nvSpPr>
          <p:cNvPr id="28" name="Rectangle 27"/>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4214813"/>
            <a:ext cx="3667125"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6211888" y="2994025"/>
            <a:ext cx="646112" cy="314325"/>
            <a:chOff x="6211888" y="2994025"/>
            <a:chExt cx="646112" cy="314325"/>
          </a:xfrm>
        </p:grpSpPr>
        <p:sp>
          <p:nvSpPr>
            <p:cNvPr id="87049" name="Text Box 9"/>
            <p:cNvSpPr txBox="1">
              <a:spLocks noChangeArrowheads="1"/>
            </p:cNvSpPr>
            <p:nvPr/>
          </p:nvSpPr>
          <p:spPr bwMode="auto">
            <a:xfrm>
              <a:off x="6249988" y="2994025"/>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87050" name="Line 10"/>
            <p:cNvSpPr>
              <a:spLocks noChangeShapeType="1"/>
            </p:cNvSpPr>
            <p:nvPr/>
          </p:nvSpPr>
          <p:spPr bwMode="auto">
            <a:xfrm>
              <a:off x="6211888" y="3279775"/>
              <a:ext cx="646112" cy="0"/>
            </a:xfrm>
            <a:prstGeom prst="line">
              <a:avLst/>
            </a:prstGeom>
            <a:noFill/>
            <a:ln w="28575">
              <a:solidFill>
                <a:srgbClr val="C00B0B"/>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7052" name="AutoShape 12"/>
          <p:cNvSpPr>
            <a:spLocks noChangeArrowheads="1"/>
          </p:cNvSpPr>
          <p:nvPr/>
        </p:nvSpPr>
        <p:spPr bwMode="auto">
          <a:xfrm>
            <a:off x="6831013" y="2989263"/>
            <a:ext cx="1550987" cy="563562"/>
          </a:xfrm>
          <a:prstGeom prst="flowChartProcess">
            <a:avLst/>
          </a:prstGeom>
          <a:solidFill>
            <a:schemeClr val="bg1"/>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grpSp>
        <p:nvGrpSpPr>
          <p:cNvPr id="87053" name="Group 13"/>
          <p:cNvGrpSpPr>
            <a:grpSpLocks/>
          </p:cNvGrpSpPr>
          <p:nvPr/>
        </p:nvGrpSpPr>
        <p:grpSpPr bwMode="auto">
          <a:xfrm>
            <a:off x="5494338" y="2398713"/>
            <a:ext cx="2149475" cy="615950"/>
            <a:chOff x="3661" y="887"/>
            <a:chExt cx="1354" cy="388"/>
          </a:xfrm>
        </p:grpSpPr>
        <p:sp>
          <p:nvSpPr>
            <p:cNvPr id="87054" name="Line 14"/>
            <p:cNvSpPr>
              <a:spLocks noChangeShapeType="1"/>
            </p:cNvSpPr>
            <p:nvPr/>
          </p:nvSpPr>
          <p:spPr bwMode="auto">
            <a:xfrm>
              <a:off x="5015" y="887"/>
              <a:ext cx="0" cy="3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055" name="Line 15"/>
            <p:cNvSpPr>
              <a:spLocks noChangeShapeType="1"/>
            </p:cNvSpPr>
            <p:nvPr/>
          </p:nvSpPr>
          <p:spPr bwMode="auto">
            <a:xfrm>
              <a:off x="3661" y="896"/>
              <a:ext cx="1342" cy="2"/>
            </a:xfrm>
            <a:prstGeom prst="line">
              <a:avLst/>
            </a:prstGeom>
            <a:noFill/>
            <a:ln w="28575">
              <a:solidFill>
                <a:srgbClr val="000000"/>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GB"/>
            </a:p>
          </p:txBody>
        </p:sp>
      </p:grpSp>
      <p:sp>
        <p:nvSpPr>
          <p:cNvPr id="87058" name="Text Box 18"/>
          <p:cNvSpPr txBox="1">
            <a:spLocks noChangeArrowheads="1"/>
          </p:cNvSpPr>
          <p:nvPr/>
        </p:nvSpPr>
        <p:spPr bwMode="auto">
          <a:xfrm>
            <a:off x="78232" y="925576"/>
            <a:ext cx="4033838" cy="5909310"/>
          </a:xfrm>
          <a:prstGeom prst="rect">
            <a:avLst/>
          </a:prstGeom>
          <a:solidFill>
            <a:schemeClr val="bg1"/>
          </a:solidFill>
          <a:ln>
            <a:noFill/>
          </a:ln>
          <a:effectLst/>
        </p:spPr>
        <p:txBody>
          <a:bodyPr>
            <a:spAutoFit/>
          </a:bodyPr>
          <a:lstStyle/>
          <a:p>
            <a:pPr>
              <a:spcBef>
                <a:spcPct val="50000"/>
              </a:spcBef>
            </a:pPr>
            <a:r>
              <a:rPr lang="en-GB" altLang="en-US" sz="3600" dirty="0">
                <a:solidFill>
                  <a:srgbClr val="595959"/>
                </a:solidFill>
                <a:latin typeface="Calibri" panose="020F0502020204030204" pitchFamily="34" charset="0"/>
              </a:rPr>
              <a:t>L</a:t>
            </a:r>
            <a:r>
              <a:rPr lang="en-GB" altLang="en-US" sz="3600" dirty="0" smtClean="0">
                <a:solidFill>
                  <a:srgbClr val="595959"/>
                </a:solidFill>
                <a:latin typeface="Calibri" panose="020F0502020204030204" pitchFamily="34" charset="0"/>
              </a:rPr>
              <a:t>et’s </a:t>
            </a:r>
            <a:r>
              <a:rPr lang="en-GB" altLang="en-US" sz="3600" dirty="0">
                <a:solidFill>
                  <a:srgbClr val="595959"/>
                </a:solidFill>
                <a:latin typeface="Calibri" panose="020F0502020204030204" pitchFamily="34" charset="0"/>
              </a:rPr>
              <a:t>program this first </a:t>
            </a:r>
            <a:r>
              <a:rPr lang="en-GB" altLang="en-US" sz="3600" dirty="0" smtClean="0">
                <a:solidFill>
                  <a:srgbClr val="595959"/>
                </a:solidFill>
                <a:latin typeface="Calibri" panose="020F0502020204030204" pitchFamily="34" charset="0"/>
              </a:rPr>
              <a:t>section.</a:t>
            </a:r>
          </a:p>
          <a:p>
            <a:pPr>
              <a:spcBef>
                <a:spcPct val="50000"/>
              </a:spcBef>
            </a:pPr>
            <a:r>
              <a:rPr lang="en-GB" altLang="en-US" sz="3600" dirty="0" smtClean="0">
                <a:solidFill>
                  <a:srgbClr val="595959"/>
                </a:solidFill>
                <a:latin typeface="Calibri" panose="020F0502020204030204" pitchFamily="34" charset="0"/>
              </a:rPr>
              <a:t>What </a:t>
            </a:r>
            <a:r>
              <a:rPr lang="en-GB" altLang="en-US" sz="3600" dirty="0">
                <a:solidFill>
                  <a:srgbClr val="595959"/>
                </a:solidFill>
                <a:latin typeface="Calibri" panose="020F0502020204030204" pitchFamily="34" charset="0"/>
              </a:rPr>
              <a:t>do we need</a:t>
            </a:r>
            <a:r>
              <a:rPr lang="en-GB" altLang="en-US" sz="3600" dirty="0" smtClean="0">
                <a:solidFill>
                  <a:srgbClr val="595959"/>
                </a:solidFill>
                <a:latin typeface="Calibri" panose="020F0502020204030204" pitchFamily="34" charset="0"/>
              </a:rPr>
              <a:t>?</a:t>
            </a:r>
          </a:p>
          <a:p>
            <a:pPr>
              <a:spcBef>
                <a:spcPct val="50000"/>
              </a:spcBef>
            </a:pPr>
            <a:r>
              <a:rPr lang="en-GB" altLang="en-US" sz="3600" dirty="0">
                <a:solidFill>
                  <a:srgbClr val="595959"/>
                </a:solidFill>
                <a:latin typeface="Calibri" panose="020F0502020204030204" pitchFamily="34" charset="0"/>
              </a:rPr>
              <a:t>A Loop</a:t>
            </a:r>
            <a:r>
              <a:rPr lang="en-GB" altLang="en-US" sz="3600" dirty="0" smtClean="0">
                <a:solidFill>
                  <a:srgbClr val="595959"/>
                </a:solidFill>
                <a:latin typeface="Calibri" panose="020F0502020204030204" pitchFamily="34" charset="0"/>
              </a:rPr>
              <a:t>!</a:t>
            </a:r>
          </a:p>
          <a:p>
            <a:pPr>
              <a:spcBef>
                <a:spcPct val="50000"/>
              </a:spcBef>
            </a:pPr>
            <a:r>
              <a:rPr lang="en-GB" altLang="en-US" sz="3600" dirty="0">
                <a:solidFill>
                  <a:srgbClr val="595959"/>
                </a:solidFill>
                <a:latin typeface="Calibri" panose="020F0502020204030204" pitchFamily="34" charset="0"/>
              </a:rPr>
              <a:t>But what else</a:t>
            </a:r>
            <a:r>
              <a:rPr lang="en-GB" altLang="en-US" sz="3600" dirty="0" smtClean="0">
                <a:solidFill>
                  <a:srgbClr val="595959"/>
                </a:solidFill>
                <a:latin typeface="Calibri" panose="020F0502020204030204" pitchFamily="34" charset="0"/>
              </a:rPr>
              <a:t>?</a:t>
            </a:r>
            <a:endParaRPr lang="en-US" altLang="en-US" sz="3600" dirty="0" smtClean="0">
              <a:solidFill>
                <a:srgbClr val="595959"/>
              </a:solidFill>
              <a:latin typeface="Calibri" panose="020F0502020204030204" pitchFamily="34" charset="0"/>
            </a:endParaRPr>
          </a:p>
          <a:p>
            <a:pPr>
              <a:spcBef>
                <a:spcPct val="50000"/>
              </a:spcBef>
            </a:pPr>
            <a:r>
              <a:rPr lang="en-GB" altLang="en-US" sz="3600" dirty="0">
                <a:solidFill>
                  <a:srgbClr val="595959"/>
                </a:solidFill>
                <a:latin typeface="Calibri" panose="020F0502020204030204" pitchFamily="34" charset="0"/>
              </a:rPr>
              <a:t>A </a:t>
            </a:r>
            <a:r>
              <a:rPr lang="en-GB" altLang="en-US" sz="3600" dirty="0" smtClean="0">
                <a:solidFill>
                  <a:srgbClr val="595959"/>
                </a:solidFill>
                <a:latin typeface="Calibri" panose="020F0502020204030204" pitchFamily="34" charset="0"/>
              </a:rPr>
              <a:t>Condition</a:t>
            </a:r>
          </a:p>
          <a:p>
            <a:pPr>
              <a:spcBef>
                <a:spcPct val="50000"/>
              </a:spcBef>
            </a:pPr>
            <a:r>
              <a:rPr lang="en-GB" altLang="en-US" sz="3600" dirty="0">
                <a:solidFill>
                  <a:srgbClr val="595959"/>
                </a:solidFill>
                <a:latin typeface="Calibri" panose="020F0502020204030204" pitchFamily="34" charset="0"/>
              </a:rPr>
              <a:t>So what instruction should we use</a:t>
            </a:r>
            <a:r>
              <a:rPr lang="en-GB" altLang="en-US" sz="3600" dirty="0" smtClean="0">
                <a:solidFill>
                  <a:srgbClr val="595959"/>
                </a:solidFill>
                <a:latin typeface="Calibri" panose="020F0502020204030204" pitchFamily="34" charset="0"/>
              </a:rPr>
              <a:t>?</a:t>
            </a:r>
            <a:endParaRPr lang="en-US" altLang="en-US" sz="3600" dirty="0">
              <a:solidFill>
                <a:srgbClr val="595959"/>
              </a:solidFill>
              <a:latin typeface="Calibri" panose="020F0502020204030204" pitchFamily="34" charset="0"/>
            </a:endParaRPr>
          </a:p>
        </p:txBody>
      </p:sp>
      <p:sp>
        <p:nvSpPr>
          <p:cNvPr id="87062" name="Freeform 22"/>
          <p:cNvSpPr>
            <a:spLocks/>
          </p:cNvSpPr>
          <p:nvPr/>
        </p:nvSpPr>
        <p:spPr bwMode="auto">
          <a:xfrm>
            <a:off x="5466830" y="2390775"/>
            <a:ext cx="2176983" cy="587375"/>
          </a:xfrm>
          <a:custGeom>
            <a:avLst/>
            <a:gdLst>
              <a:gd name="T0" fmla="*/ 1342 w 1342"/>
              <a:gd name="T1" fmla="*/ 370 h 370"/>
              <a:gd name="T2" fmla="*/ 1333 w 1342"/>
              <a:gd name="T3" fmla="*/ 0 h 370"/>
              <a:gd name="T4" fmla="*/ 0 w 1342"/>
              <a:gd name="T5" fmla="*/ 8 h 370"/>
            </a:gdLst>
            <a:ahLst/>
            <a:cxnLst>
              <a:cxn ang="0">
                <a:pos x="T0" y="T1"/>
              </a:cxn>
              <a:cxn ang="0">
                <a:pos x="T2" y="T3"/>
              </a:cxn>
              <a:cxn ang="0">
                <a:pos x="T4" y="T5"/>
              </a:cxn>
            </a:cxnLst>
            <a:rect l="0" t="0" r="r" b="b"/>
            <a:pathLst>
              <a:path w="1342" h="370">
                <a:moveTo>
                  <a:pt x="1342" y="370"/>
                </a:moveTo>
                <a:lnTo>
                  <a:pt x="1333" y="0"/>
                </a:lnTo>
                <a:lnTo>
                  <a:pt x="0" y="8"/>
                </a:lnTo>
              </a:path>
            </a:pathLst>
          </a:custGeom>
          <a:noFill/>
          <a:ln w="127000" cmpd="sng">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7065" name="AutoShape 25"/>
          <p:cNvSpPr>
            <a:spLocks noChangeArrowheads="1"/>
          </p:cNvSpPr>
          <p:nvPr/>
        </p:nvSpPr>
        <p:spPr bwMode="auto">
          <a:xfrm>
            <a:off x="4805363" y="2743200"/>
            <a:ext cx="1450975" cy="1069975"/>
          </a:xfrm>
          <a:prstGeom prst="flowChartDecision">
            <a:avLst/>
          </a:prstGeom>
          <a:noFill/>
          <a:ln w="127000">
            <a:solidFill>
              <a:srgbClr val="C00B0B"/>
            </a:solidFill>
            <a:miter lim="800000"/>
            <a:headEnd/>
            <a:tailEnd/>
          </a:ln>
          <a:effectLst/>
          <a:extLst/>
        </p:spPr>
        <p:txBody>
          <a:bodyPr wrap="none" anchor="ctr"/>
          <a:lstStyle/>
          <a:p>
            <a:endParaRPr lang="en-GB"/>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827650" y="-5953"/>
            <a:ext cx="3859853" cy="2040317"/>
          </a:xfrm>
          <a:prstGeom prst="rect">
            <a:avLst/>
          </a:prstGeom>
        </p:spPr>
      </p:pic>
      <p:sp>
        <p:nvSpPr>
          <p:cNvPr id="21" name="Title 1"/>
          <p:cNvSpPr txBox="1">
            <a:spLocks/>
          </p:cNvSpPr>
          <p:nvPr/>
        </p:nvSpPr>
        <p:spPr>
          <a:xfrm>
            <a:off x="0" y="5865"/>
            <a:ext cx="86764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C00000"/>
                </a:solidFill>
                <a:latin typeface="+mn-lt"/>
              </a:rPr>
              <a:t>R</a:t>
            </a:r>
            <a:r>
              <a:rPr lang="en-GB" b="1" dirty="0" smtClean="0">
                <a:solidFill>
                  <a:srgbClr val="C00000"/>
                </a:solidFill>
                <a:latin typeface="+mn-lt"/>
              </a:rPr>
              <a:t>epetition Again!</a:t>
            </a:r>
            <a:endParaRPr lang="en-GB" b="1" dirty="0">
              <a:solidFill>
                <a:srgbClr val="C00000"/>
              </a:solidFill>
              <a:latin typeface="+mn-lt"/>
            </a:endParaRPr>
          </a:p>
        </p:txBody>
      </p:sp>
    </p:spTree>
    <p:extLst>
      <p:ext uri="{BB962C8B-B14F-4D97-AF65-F5344CB8AC3E}">
        <p14:creationId xmlns:p14="http://schemas.microsoft.com/office/powerpoint/2010/main" val="2973149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70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87058">
                                            <p:txEl>
                                              <p:pRg st="2" end="2"/>
                                            </p:txEl>
                                          </p:spTgt>
                                        </p:tgtEl>
                                        <p:attrNameLst>
                                          <p:attrName>style.visibility</p:attrName>
                                        </p:attrNameLst>
                                      </p:cBhvr>
                                      <p:to>
                                        <p:strVal val="visible"/>
                                      </p:to>
                                    </p:set>
                                    <p:animEffect transition="in" filter="fade">
                                      <p:cBhvr>
                                        <p:cTn id="11" dur="500"/>
                                        <p:tgtEl>
                                          <p:spTgt spid="87058">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7058">
                                            <p:txEl>
                                              <p:pRg st="3" end="3"/>
                                            </p:txEl>
                                          </p:spTgt>
                                        </p:tgtEl>
                                        <p:attrNameLst>
                                          <p:attrName>style.visibility</p:attrName>
                                        </p:attrNameLst>
                                      </p:cBhvr>
                                      <p:to>
                                        <p:strVal val="visible"/>
                                      </p:to>
                                    </p:set>
                                    <p:animEffect transition="in" filter="fade">
                                      <p:cBhvr>
                                        <p:cTn id="16" dur="500"/>
                                        <p:tgtEl>
                                          <p:spTgt spid="87058">
                                            <p:txEl>
                                              <p:pRg st="3" end="3"/>
                                            </p:txEl>
                                          </p:spTgt>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87065"/>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87058">
                                            <p:txEl>
                                              <p:pRg st="4" end="4"/>
                                            </p:txEl>
                                          </p:spTgt>
                                        </p:tgtEl>
                                        <p:attrNameLst>
                                          <p:attrName>style.visibility</p:attrName>
                                        </p:attrNameLst>
                                      </p:cBhvr>
                                      <p:to>
                                        <p:strVal val="visible"/>
                                      </p:to>
                                    </p:set>
                                    <p:animEffect transition="in" filter="fade">
                                      <p:cBhvr>
                                        <p:cTn id="24" dur="500"/>
                                        <p:tgtEl>
                                          <p:spTgt spid="8705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7044"/>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87058">
                                            <p:txEl>
                                              <p:pRg st="5" end="5"/>
                                            </p:txEl>
                                          </p:spTgt>
                                        </p:tgtEl>
                                        <p:attrNameLst>
                                          <p:attrName>style.visibility</p:attrName>
                                        </p:attrNameLst>
                                      </p:cBhvr>
                                      <p:to>
                                        <p:strVal val="visible"/>
                                      </p:to>
                                    </p:set>
                                    <p:animEffect transition="in" filter="fade">
                                      <p:cBhvr>
                                        <p:cTn id="31" dur="500"/>
                                        <p:tgtEl>
                                          <p:spTgt spid="870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62" grpId="0" animBg="1"/>
      <p:bldP spid="870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p:cNvSpPr/>
          <p:nvPr/>
        </p:nvSpPr>
        <p:spPr>
          <a:xfrm>
            <a:off x="-31531" y="772534"/>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p:cNvSpPr/>
          <p:nvPr/>
        </p:nvSpPr>
        <p:spPr>
          <a:xfrm>
            <a:off x="19182" y="5682635"/>
            <a:ext cx="9124818" cy="769441"/>
          </a:xfrm>
          <a:prstGeom prst="rect">
            <a:avLst/>
          </a:prstGeom>
        </p:spPr>
        <p:txBody>
          <a:bodyPr wrap="square">
            <a:spAutoFit/>
          </a:bodyPr>
          <a:lstStyle/>
          <a:p>
            <a:pPr>
              <a:lnSpc>
                <a:spcPct val="100000"/>
              </a:lnSpc>
            </a:pPr>
            <a:r>
              <a:rPr lang="en-US" sz="4400" b="1" spc="-120" dirty="0" smtClean="0">
                <a:solidFill>
                  <a:srgbClr val="C00000"/>
                </a:solidFill>
              </a:rPr>
              <a:t>Computational thinking concepts are key</a:t>
            </a:r>
            <a:endParaRPr lang="en-US" sz="4400" b="1" spc="-120" dirty="0">
              <a:solidFill>
                <a:srgbClr val="C00000"/>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42234"/>
          <a:stretch/>
        </p:blipFill>
        <p:spPr>
          <a:xfrm>
            <a:off x="-31531" y="1017201"/>
            <a:ext cx="9175531" cy="3964702"/>
          </a:xfrm>
          <a:prstGeom prst="rect">
            <a:avLst/>
          </a:prstGeom>
        </p:spPr>
      </p:pic>
      <p:sp>
        <p:nvSpPr>
          <p:cNvPr id="2" name="Rectangle 1"/>
          <p:cNvSpPr/>
          <p:nvPr/>
        </p:nvSpPr>
        <p:spPr>
          <a:xfrm>
            <a:off x="6637283" y="772534"/>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1531" y="3169672"/>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826469" y="3172984"/>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120284" y="1624651"/>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454358" y="1084356"/>
            <a:ext cx="2221230"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5714509" y="1659494"/>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149399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childTnLst>
                          </p:cTn>
                        </p:par>
                        <p:par>
                          <p:cTn id="12" fill="hold">
                            <p:stCondLst>
                              <p:cond delay="1000"/>
                            </p:stCondLst>
                            <p:childTnLst>
                              <p:par>
                                <p:cTn id="13" presetID="10" presetClass="exit" presetSubtype="0" fill="hold" grpId="0" nodeType="after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1500"/>
                            </p:stCondLst>
                            <p:childTnLst>
                              <p:par>
                                <p:cTn id="17" presetID="10" presetClass="exit" presetSubtype="0" fill="hold" grpId="0" nodeType="after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par>
                          <p:cTn id="20" fill="hold">
                            <p:stCondLst>
                              <p:cond delay="2000"/>
                            </p:stCondLst>
                            <p:childTnLst>
                              <p:par>
                                <p:cTn id="21" presetID="10" presetClass="exit" presetSubtype="0" fill="hold" grpId="0" nodeType="after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5" name="Group 5"/>
          <p:cNvGrpSpPr>
            <a:grpSpLocks/>
          </p:cNvGrpSpPr>
          <p:nvPr/>
        </p:nvGrpSpPr>
        <p:grpSpPr bwMode="auto">
          <a:xfrm>
            <a:off x="4786313" y="1571625"/>
            <a:ext cx="1447800" cy="1303338"/>
            <a:chOff x="3215" y="366"/>
            <a:chExt cx="912" cy="821"/>
          </a:xfrm>
        </p:grpSpPr>
        <p:sp>
          <p:nvSpPr>
            <p:cNvPr id="87046" name="AutoShape 6"/>
            <p:cNvSpPr>
              <a:spLocks noChangeArrowheads="1"/>
            </p:cNvSpPr>
            <p:nvPr/>
          </p:nvSpPr>
          <p:spPr bwMode="auto">
            <a:xfrm>
              <a:off x="3215" y="366"/>
              <a:ext cx="912" cy="282"/>
            </a:xfrm>
            <a:prstGeom prst="flowChartTerminator">
              <a:avLst/>
            </a:prstGeom>
            <a:solidFill>
              <a:srgbClr val="FFFFFF"/>
            </a:solidFill>
            <a:ln w="28575">
              <a:solidFill>
                <a:srgbClr val="000000"/>
              </a:solidFill>
              <a:miter lim="800000"/>
              <a:headEnd/>
              <a:tailEnd/>
            </a:ln>
          </p:spPr>
          <p:txBody>
            <a:bodyPr/>
            <a:lstStyle/>
            <a:p>
              <a:pPr algn="ctr"/>
              <a:r>
                <a:rPr lang="en-GB" altLang="en-US" b="1">
                  <a:latin typeface="Gill Sans MT" panose="020B0502020104020203" pitchFamily="34" charset="0"/>
                </a:rPr>
                <a:t>Start</a:t>
              </a:r>
              <a:endParaRPr lang="en-US" altLang="en-US"/>
            </a:p>
          </p:txBody>
        </p:sp>
        <p:sp>
          <p:nvSpPr>
            <p:cNvPr id="87047" name="Line 7"/>
            <p:cNvSpPr>
              <a:spLocks noChangeShapeType="1"/>
            </p:cNvSpPr>
            <p:nvPr/>
          </p:nvSpPr>
          <p:spPr bwMode="auto">
            <a:xfrm>
              <a:off x="3677" y="642"/>
              <a:ext cx="0" cy="54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7051" name="AutoShape 11"/>
          <p:cNvSpPr>
            <a:spLocks noChangeArrowheads="1"/>
          </p:cNvSpPr>
          <p:nvPr/>
        </p:nvSpPr>
        <p:spPr bwMode="auto">
          <a:xfrm>
            <a:off x="4816475" y="2779713"/>
            <a:ext cx="1409700" cy="1000125"/>
          </a:xfrm>
          <a:prstGeom prst="flowChartDecision">
            <a:avLst/>
          </a:prstGeom>
          <a:solidFill>
            <a:srgbClr val="FFFFFF"/>
          </a:solidFill>
          <a:ln w="28575">
            <a:solidFill>
              <a:srgbClr val="C00B0B"/>
            </a:solidFill>
            <a:miter lim="800000"/>
            <a:headEnd/>
            <a:tailEnd/>
          </a:ln>
        </p:spPr>
        <p:txBody>
          <a:bodyPr/>
          <a:lstStyle/>
          <a:p>
            <a:pPr algn="ctr"/>
            <a:r>
              <a:rPr lang="en-GB" altLang="en-US" sz="1400" b="1" dirty="0">
                <a:solidFill>
                  <a:srgbClr val="C00B0B"/>
                </a:solidFill>
                <a:latin typeface="Gill Sans MT" panose="020B0502020104020203" pitchFamily="34" charset="0"/>
              </a:rPr>
              <a:t>Is left wall?</a:t>
            </a:r>
            <a:endParaRPr lang="en-US" altLang="en-US" dirty="0">
              <a:solidFill>
                <a:srgbClr val="C00B0B"/>
              </a:solidFill>
            </a:endParaRPr>
          </a:p>
        </p:txBody>
      </p:sp>
      <p:sp>
        <p:nvSpPr>
          <p:cNvPr id="28" name="Rectangle 27"/>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3" y="4214813"/>
            <a:ext cx="3667125" cy="166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6211888" y="2994025"/>
            <a:ext cx="646112" cy="314325"/>
            <a:chOff x="6211888" y="2994025"/>
            <a:chExt cx="646112" cy="314325"/>
          </a:xfrm>
        </p:grpSpPr>
        <p:sp>
          <p:nvSpPr>
            <p:cNvPr id="87049" name="Text Box 9"/>
            <p:cNvSpPr txBox="1">
              <a:spLocks noChangeArrowheads="1"/>
            </p:cNvSpPr>
            <p:nvPr/>
          </p:nvSpPr>
          <p:spPr bwMode="auto">
            <a:xfrm>
              <a:off x="6249988" y="2994025"/>
              <a:ext cx="5429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p>
              <a:r>
                <a:rPr lang="en-GB" altLang="en-US" sz="1400" b="1" dirty="0">
                  <a:solidFill>
                    <a:srgbClr val="C00B0B"/>
                  </a:solidFill>
                  <a:latin typeface="Gill Sans MT" panose="020B0502020104020203" pitchFamily="34" charset="0"/>
                </a:rPr>
                <a:t>Yes</a:t>
              </a:r>
              <a:endParaRPr lang="en-US" altLang="en-US" dirty="0">
                <a:solidFill>
                  <a:srgbClr val="C00B0B"/>
                </a:solidFill>
              </a:endParaRPr>
            </a:p>
          </p:txBody>
        </p:sp>
        <p:sp>
          <p:nvSpPr>
            <p:cNvPr id="87050" name="Line 10"/>
            <p:cNvSpPr>
              <a:spLocks noChangeShapeType="1"/>
            </p:cNvSpPr>
            <p:nvPr/>
          </p:nvSpPr>
          <p:spPr bwMode="auto">
            <a:xfrm>
              <a:off x="6211888" y="3279775"/>
              <a:ext cx="646112" cy="0"/>
            </a:xfrm>
            <a:prstGeom prst="line">
              <a:avLst/>
            </a:prstGeom>
            <a:noFill/>
            <a:ln w="28575">
              <a:solidFill>
                <a:srgbClr val="C00B0B"/>
              </a:solidFill>
              <a:round/>
              <a:headEnd/>
              <a:tailEnd/>
            </a:ln>
            <a:extLst>
              <a:ext uri="{909E8E84-426E-40DD-AFC4-6F175D3DCCD1}">
                <a14:hiddenFill xmlns:a14="http://schemas.microsoft.com/office/drawing/2010/main">
                  <a:noFill/>
                </a14:hiddenFill>
              </a:ext>
            </a:extLst>
          </p:spPr>
          <p:txBody>
            <a:bodyPr/>
            <a:lstStyle/>
            <a:p>
              <a:endParaRPr lang="en-GB"/>
            </a:p>
          </p:txBody>
        </p:sp>
      </p:grpSp>
      <p:sp>
        <p:nvSpPr>
          <p:cNvPr id="87052" name="AutoShape 12"/>
          <p:cNvSpPr>
            <a:spLocks noChangeArrowheads="1"/>
          </p:cNvSpPr>
          <p:nvPr/>
        </p:nvSpPr>
        <p:spPr bwMode="auto">
          <a:xfrm>
            <a:off x="6831013" y="2989263"/>
            <a:ext cx="1550987" cy="563562"/>
          </a:xfrm>
          <a:prstGeom prst="flowChartProcess">
            <a:avLst/>
          </a:prstGeom>
          <a:solidFill>
            <a:schemeClr val="bg1"/>
          </a:solidFill>
          <a:ln w="28575">
            <a:solidFill>
              <a:srgbClr val="000000"/>
            </a:solidFill>
            <a:miter lim="800000"/>
            <a:headEnd/>
            <a:tailEnd/>
          </a:ln>
        </p:spPr>
        <p:txBody>
          <a:bodyPr tIns="72000"/>
          <a:lstStyle/>
          <a:p>
            <a:pPr algn="ctr"/>
            <a:r>
              <a:rPr lang="en-GB" altLang="en-US" sz="1200" b="1">
                <a:latin typeface="Gill Sans MT" panose="020B0502020104020203" pitchFamily="34" charset="0"/>
              </a:rPr>
              <a:t>Go forward </a:t>
            </a:r>
          </a:p>
          <a:p>
            <a:pPr algn="ctr"/>
            <a:r>
              <a:rPr lang="en-GB" altLang="en-US" sz="1200" b="1">
                <a:latin typeface="Gill Sans MT" panose="020B0502020104020203" pitchFamily="34" charset="0"/>
              </a:rPr>
              <a:t>one step</a:t>
            </a:r>
            <a:endParaRPr lang="en-US" altLang="en-US"/>
          </a:p>
        </p:txBody>
      </p:sp>
      <p:grpSp>
        <p:nvGrpSpPr>
          <p:cNvPr id="87053" name="Group 13"/>
          <p:cNvGrpSpPr>
            <a:grpSpLocks/>
          </p:cNvGrpSpPr>
          <p:nvPr/>
        </p:nvGrpSpPr>
        <p:grpSpPr bwMode="auto">
          <a:xfrm>
            <a:off x="5494338" y="2398713"/>
            <a:ext cx="2149475" cy="615950"/>
            <a:chOff x="3661" y="887"/>
            <a:chExt cx="1354" cy="388"/>
          </a:xfrm>
        </p:grpSpPr>
        <p:sp>
          <p:nvSpPr>
            <p:cNvPr id="87054" name="Line 14"/>
            <p:cNvSpPr>
              <a:spLocks noChangeShapeType="1"/>
            </p:cNvSpPr>
            <p:nvPr/>
          </p:nvSpPr>
          <p:spPr bwMode="auto">
            <a:xfrm>
              <a:off x="5015" y="887"/>
              <a:ext cx="0" cy="3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7055" name="Line 15"/>
            <p:cNvSpPr>
              <a:spLocks noChangeShapeType="1"/>
            </p:cNvSpPr>
            <p:nvPr/>
          </p:nvSpPr>
          <p:spPr bwMode="auto">
            <a:xfrm>
              <a:off x="3661" y="896"/>
              <a:ext cx="1342" cy="2"/>
            </a:xfrm>
            <a:prstGeom prst="line">
              <a:avLst/>
            </a:prstGeom>
            <a:noFill/>
            <a:ln w="28575">
              <a:solidFill>
                <a:srgbClr val="000000"/>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GB"/>
            </a:p>
          </p:txBody>
        </p:sp>
      </p:grpSp>
      <p:sp>
        <p:nvSpPr>
          <p:cNvPr id="87058" name="Text Box 18"/>
          <p:cNvSpPr txBox="1">
            <a:spLocks noChangeArrowheads="1"/>
          </p:cNvSpPr>
          <p:nvPr/>
        </p:nvSpPr>
        <p:spPr bwMode="auto">
          <a:xfrm>
            <a:off x="78232" y="925576"/>
            <a:ext cx="4033838" cy="646331"/>
          </a:xfrm>
          <a:prstGeom prst="rect">
            <a:avLst/>
          </a:prstGeom>
          <a:solidFill>
            <a:schemeClr val="bg1"/>
          </a:solidFill>
          <a:ln>
            <a:noFill/>
          </a:ln>
          <a:effectLst/>
        </p:spPr>
        <p:txBody>
          <a:bodyPr>
            <a:spAutoFit/>
          </a:bodyPr>
          <a:lstStyle/>
          <a:p>
            <a:pPr>
              <a:spcBef>
                <a:spcPct val="50000"/>
              </a:spcBef>
            </a:pPr>
            <a:endParaRPr lang="en-US" altLang="en-US" sz="3600" dirty="0">
              <a:solidFill>
                <a:srgbClr val="595959"/>
              </a:solidFill>
              <a:latin typeface="Calibri" panose="020F0502020204030204" pitchFamily="34" charset="0"/>
            </a:endParaRPr>
          </a:p>
        </p:txBody>
      </p:sp>
      <p:sp>
        <p:nvSpPr>
          <p:cNvPr id="87065" name="AutoShape 25"/>
          <p:cNvSpPr>
            <a:spLocks noChangeArrowheads="1"/>
          </p:cNvSpPr>
          <p:nvPr/>
        </p:nvSpPr>
        <p:spPr bwMode="auto">
          <a:xfrm>
            <a:off x="4805363" y="2743200"/>
            <a:ext cx="1450975" cy="1069975"/>
          </a:xfrm>
          <a:prstGeom prst="flowChartDecision">
            <a:avLst/>
          </a:prstGeom>
          <a:noFill/>
          <a:ln w="127000">
            <a:solidFill>
              <a:srgbClr val="C00B0B"/>
            </a:solidFill>
            <a:miter lim="800000"/>
            <a:headEnd/>
            <a:tailEnd/>
          </a:ln>
          <a:effectLst/>
          <a:extLst/>
        </p:spPr>
        <p:txBody>
          <a:bodyPr wrap="none" anchor="ctr"/>
          <a:lstStyle/>
          <a:p>
            <a:endParaRPr lang="en-GB"/>
          </a:p>
        </p:txBody>
      </p:sp>
      <p:sp>
        <p:nvSpPr>
          <p:cNvPr id="20" name="Rectangle 3"/>
          <p:cNvSpPr txBox="1">
            <a:spLocks noChangeArrowheads="1"/>
          </p:cNvSpPr>
          <p:nvPr/>
        </p:nvSpPr>
        <p:spPr>
          <a:xfrm>
            <a:off x="0" y="1401577"/>
            <a:ext cx="8964488" cy="4713288"/>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GB" altLang="en-US" sz="3600" dirty="0" smtClean="0">
                <a:solidFill>
                  <a:srgbClr val="595959"/>
                </a:solidFill>
              </a:rPr>
              <a:t>Condition controlled </a:t>
            </a:r>
          </a:p>
          <a:p>
            <a:pPr>
              <a:buFontTx/>
              <a:buNone/>
            </a:pPr>
            <a:r>
              <a:rPr lang="en-GB" altLang="en-US" sz="3600" dirty="0" smtClean="0">
                <a:solidFill>
                  <a:srgbClr val="595959"/>
                </a:solidFill>
              </a:rPr>
              <a:t>loops</a:t>
            </a:r>
          </a:p>
          <a:p>
            <a:pPr>
              <a:buFontTx/>
              <a:buNone/>
            </a:pPr>
            <a:endParaRPr lang="en-GB" altLang="en-US" b="1" dirty="0"/>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lang="en-GB" altLang="en-US" b="1" dirty="0" smtClean="0">
              <a:solidFill>
                <a:srgbClr val="C00000"/>
              </a:solidFill>
            </a:endParaRP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smtClean="0">
                <a:solidFill>
                  <a:srgbClr val="C00000"/>
                </a:solidFill>
                <a:latin typeface="Courier New" panose="02070309020205020404" pitchFamily="49" charset="0"/>
                <a:cs typeface="Courier New" panose="02070309020205020404" pitchFamily="49" charset="0"/>
              </a:rPr>
              <a:t>Syntax</a:t>
            </a:r>
            <a:r>
              <a:rPr lang="en-GB" altLang="en-US" sz="2800" b="1" dirty="0">
                <a:solidFill>
                  <a:srgbClr val="C00000"/>
                </a:solidFill>
                <a:latin typeface="Courier New" panose="02070309020205020404" pitchFamily="49" charset="0"/>
                <a:cs typeface="Courier New" panose="02070309020205020404" pitchFamily="49" charset="0"/>
              </a:rPr>
              <a:t>:</a:t>
            </a: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err="1" smtClean="0">
                <a:solidFill>
                  <a:srgbClr val="C00000"/>
                </a:solidFill>
                <a:latin typeface="Courier New" panose="02070309020205020404" pitchFamily="49" charset="0"/>
                <a:cs typeface="Courier New" panose="02070309020205020404" pitchFamily="49" charset="0"/>
              </a:rPr>
              <a:t>repeatWhile</a:t>
            </a:r>
            <a:r>
              <a:rPr lang="en-GB" altLang="en-US" sz="2800" b="1" dirty="0" smtClean="0">
                <a:solidFill>
                  <a:srgbClr val="C00000"/>
                </a:solidFill>
                <a:latin typeface="Courier New" panose="02070309020205020404" pitchFamily="49" charset="0"/>
                <a:cs typeface="Courier New" panose="02070309020205020404" pitchFamily="49" charset="0"/>
              </a:rPr>
              <a:t>(condition)</a:t>
            </a: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smtClean="0">
                <a:solidFill>
                  <a:srgbClr val="C00000"/>
                </a:solidFill>
                <a:latin typeface="Courier New" panose="02070309020205020404" pitchFamily="49" charset="0"/>
                <a:cs typeface="Courier New" panose="02070309020205020404" pitchFamily="49" charset="0"/>
              </a:rPr>
              <a:t>{</a:t>
            </a: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smtClean="0">
                <a:solidFill>
                  <a:srgbClr val="C00000"/>
                </a:solidFill>
                <a:latin typeface="Courier New" panose="02070309020205020404" pitchFamily="49" charset="0"/>
                <a:cs typeface="Courier New" panose="02070309020205020404" pitchFamily="49" charset="0"/>
              </a:rPr>
              <a:t>Instructions</a:t>
            </a:r>
          </a:p>
          <a:p>
            <a:pPr marL="431800" indent="-323850" defTabSz="45720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altLang="en-US" sz="2800" b="1" dirty="0" smtClean="0">
                <a:solidFill>
                  <a:srgbClr val="C00000"/>
                </a:solidFill>
                <a:latin typeface="Courier New" panose="02070309020205020404" pitchFamily="49" charset="0"/>
                <a:cs typeface="Courier New" panose="02070309020205020404" pitchFamily="49" charset="0"/>
              </a:rPr>
              <a:t>} </a:t>
            </a:r>
            <a:endParaRPr lang="en-GB" altLang="en-US" sz="2800" b="1" dirty="0">
              <a:solidFill>
                <a:srgbClr val="C00000"/>
              </a:solidFill>
              <a:latin typeface="Courier New" panose="02070309020205020404" pitchFamily="49" charset="0"/>
              <a:cs typeface="Courier New" panose="02070309020205020404" pitchFamily="49" charset="0"/>
            </a:endParaRPr>
          </a:p>
          <a:p>
            <a:pPr>
              <a:buFontTx/>
              <a:buNone/>
            </a:pPr>
            <a:endParaRPr lang="en-GB" altLang="en-US" b="1" dirty="0" smtClean="0"/>
          </a:p>
        </p:txBody>
      </p:sp>
      <p:sp>
        <p:nvSpPr>
          <p:cNvPr id="21" name="Freeform 22"/>
          <p:cNvSpPr>
            <a:spLocks/>
          </p:cNvSpPr>
          <p:nvPr/>
        </p:nvSpPr>
        <p:spPr bwMode="auto">
          <a:xfrm>
            <a:off x="5466830" y="2390775"/>
            <a:ext cx="2176983" cy="587375"/>
          </a:xfrm>
          <a:custGeom>
            <a:avLst/>
            <a:gdLst>
              <a:gd name="T0" fmla="*/ 1342 w 1342"/>
              <a:gd name="T1" fmla="*/ 370 h 370"/>
              <a:gd name="T2" fmla="*/ 1333 w 1342"/>
              <a:gd name="T3" fmla="*/ 0 h 370"/>
              <a:gd name="T4" fmla="*/ 0 w 1342"/>
              <a:gd name="T5" fmla="*/ 8 h 370"/>
            </a:gdLst>
            <a:ahLst/>
            <a:cxnLst>
              <a:cxn ang="0">
                <a:pos x="T0" y="T1"/>
              </a:cxn>
              <a:cxn ang="0">
                <a:pos x="T2" y="T3"/>
              </a:cxn>
              <a:cxn ang="0">
                <a:pos x="T4" y="T5"/>
              </a:cxn>
            </a:cxnLst>
            <a:rect l="0" t="0" r="r" b="b"/>
            <a:pathLst>
              <a:path w="1342" h="370">
                <a:moveTo>
                  <a:pt x="1342" y="370"/>
                </a:moveTo>
                <a:lnTo>
                  <a:pt x="1333" y="0"/>
                </a:lnTo>
                <a:lnTo>
                  <a:pt x="0" y="8"/>
                </a:lnTo>
              </a:path>
            </a:pathLst>
          </a:custGeom>
          <a:noFill/>
          <a:ln w="127000" cmpd="sng">
            <a:solidFill>
              <a:schemeClr val="tx1"/>
            </a:solidFill>
            <a:round/>
            <a:headEn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827650" y="-5953"/>
            <a:ext cx="3859853" cy="2040317"/>
          </a:xfrm>
          <a:prstGeom prst="rect">
            <a:avLst/>
          </a:prstGeom>
        </p:spPr>
      </p:pic>
      <p:sp>
        <p:nvSpPr>
          <p:cNvPr id="23" name="Title 1"/>
          <p:cNvSpPr txBox="1">
            <a:spLocks/>
          </p:cNvSpPr>
          <p:nvPr/>
        </p:nvSpPr>
        <p:spPr>
          <a:xfrm>
            <a:off x="0" y="5865"/>
            <a:ext cx="86764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a:solidFill>
                  <a:srgbClr val="C00000"/>
                </a:solidFill>
                <a:latin typeface="+mn-lt"/>
              </a:rPr>
              <a:t>R</a:t>
            </a:r>
            <a:r>
              <a:rPr lang="en-GB" b="1" dirty="0" smtClean="0">
                <a:solidFill>
                  <a:srgbClr val="C00000"/>
                </a:solidFill>
                <a:latin typeface="+mn-lt"/>
              </a:rPr>
              <a:t>epetition Again!</a:t>
            </a:r>
            <a:endParaRPr lang="en-GB" b="1" dirty="0">
              <a:solidFill>
                <a:srgbClr val="C00000"/>
              </a:solidFill>
              <a:latin typeface="+mn-lt"/>
            </a:endParaRPr>
          </a:p>
        </p:txBody>
      </p:sp>
    </p:spTree>
    <p:extLst>
      <p:ext uri="{BB962C8B-B14F-4D97-AF65-F5344CB8AC3E}">
        <p14:creationId xmlns:p14="http://schemas.microsoft.com/office/powerpoint/2010/main" val="4975053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3"/>
          <p:cNvSpPr txBox="1">
            <a:spLocks noChangeArrowheads="1"/>
          </p:cNvSpPr>
          <p:nvPr/>
        </p:nvSpPr>
        <p:spPr>
          <a:xfrm>
            <a:off x="179512" y="1355083"/>
            <a:ext cx="8964488" cy="4713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FontTx/>
              <a:buNone/>
            </a:pPr>
            <a:r>
              <a:rPr lang="en-GB" altLang="en-US" sz="3600" dirty="0" smtClean="0">
                <a:solidFill>
                  <a:srgbClr val="595959"/>
                </a:solidFill>
              </a:rPr>
              <a:t>Counter controlled </a:t>
            </a:r>
          </a:p>
          <a:p>
            <a:pPr algn="r">
              <a:buFontTx/>
              <a:buNone/>
            </a:pPr>
            <a:r>
              <a:rPr lang="en-GB" altLang="en-US" sz="3600" dirty="0" smtClean="0">
                <a:solidFill>
                  <a:srgbClr val="595959"/>
                </a:solidFill>
              </a:rPr>
              <a:t>loops</a:t>
            </a:r>
          </a:p>
          <a:p>
            <a:pPr>
              <a:buFontTx/>
              <a:buNone/>
            </a:pPr>
            <a:endParaRPr lang="en-GB" altLang="en-US" b="1" dirty="0"/>
          </a:p>
          <a:p>
            <a:pPr>
              <a:buFontTx/>
              <a:buNone/>
            </a:pPr>
            <a:endParaRPr lang="en-GB" altLang="en-US" b="1" dirty="0" smtClean="0"/>
          </a:p>
        </p:txBody>
      </p:sp>
      <p:sp>
        <p:nvSpPr>
          <p:cNvPr id="28" name="Rectangle 27"/>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p:cNvSpPr txBox="1">
            <a:spLocks/>
          </p:cNvSpPr>
          <p:nvPr/>
        </p:nvSpPr>
        <p:spPr>
          <a:xfrm>
            <a:off x="0" y="5865"/>
            <a:ext cx="867645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b="1" dirty="0" smtClean="0">
                <a:solidFill>
                  <a:srgbClr val="C00000"/>
                </a:solidFill>
                <a:latin typeface="+mn-lt"/>
              </a:rPr>
              <a:t>Two Types of Loop</a:t>
            </a:r>
            <a:endParaRPr lang="en-GB" b="1" dirty="0">
              <a:solidFill>
                <a:srgbClr val="C00000"/>
              </a:solidFill>
              <a:latin typeface="+mn-lt"/>
            </a:endParaRPr>
          </a:p>
        </p:txBody>
      </p:sp>
      <p:sp>
        <p:nvSpPr>
          <p:cNvPr id="20" name="Rectangle 3"/>
          <p:cNvSpPr txBox="1">
            <a:spLocks noChangeArrowheads="1"/>
          </p:cNvSpPr>
          <p:nvPr/>
        </p:nvSpPr>
        <p:spPr>
          <a:xfrm>
            <a:off x="0" y="1355083"/>
            <a:ext cx="8964488" cy="4713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pPr>
            <a:r>
              <a:rPr lang="en-GB" altLang="en-US" sz="3600" dirty="0" smtClean="0">
                <a:solidFill>
                  <a:srgbClr val="595959"/>
                </a:solidFill>
              </a:rPr>
              <a:t>Condition controlled </a:t>
            </a:r>
          </a:p>
          <a:p>
            <a:pPr>
              <a:buFontTx/>
              <a:buNone/>
            </a:pPr>
            <a:r>
              <a:rPr lang="en-GB" altLang="en-US" sz="3600" dirty="0" smtClean="0">
                <a:solidFill>
                  <a:srgbClr val="595959"/>
                </a:solidFill>
              </a:rPr>
              <a:t>loops</a:t>
            </a:r>
          </a:p>
          <a:p>
            <a:pPr>
              <a:buFontTx/>
              <a:buNone/>
            </a:pPr>
            <a:endParaRPr lang="en-GB" altLang="en-US" b="1" dirty="0"/>
          </a:p>
          <a:p>
            <a:pPr>
              <a:buFontTx/>
              <a:buNone/>
            </a:pPr>
            <a:endParaRPr lang="en-GB" altLang="en-US" b="1"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589" y="3315866"/>
            <a:ext cx="5692446" cy="307122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3770366" y="3792699"/>
            <a:ext cx="5531169" cy="29783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7693" y="1367058"/>
            <a:ext cx="5332476" cy="2818745"/>
          </a:xfrm>
          <a:prstGeom prst="rect">
            <a:avLst/>
          </a:prstGeom>
        </p:spPr>
      </p:pic>
    </p:spTree>
    <p:extLst>
      <p:ext uri="{BB962C8B-B14F-4D97-AF65-F5344CB8AC3E}">
        <p14:creationId xmlns:p14="http://schemas.microsoft.com/office/powerpoint/2010/main" val="3595831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6165" t="4982" r="8371" b="4529"/>
          <a:stretch>
            <a:fillRect/>
          </a:stretch>
        </p:blipFill>
        <p:spPr bwMode="auto">
          <a:xfrm>
            <a:off x="271687" y="611187"/>
            <a:ext cx="4116682" cy="57542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l="59845" t="21124" r="25496" b="42252"/>
          <a:stretch>
            <a:fillRect/>
          </a:stretch>
        </p:blipFill>
        <p:spPr bwMode="auto">
          <a:xfrm>
            <a:off x="4643510" y="612401"/>
            <a:ext cx="4104954" cy="57689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4"/>
          <p:cNvSpPr txBox="1">
            <a:spLocks noChangeArrowheads="1"/>
          </p:cNvSpPr>
          <p:nvPr/>
        </p:nvSpPr>
        <p:spPr>
          <a:xfrm>
            <a:off x="183183" y="-84849"/>
            <a:ext cx="5468938" cy="1262062"/>
          </a:xfrm>
          <a:prstGeom prst="rect">
            <a:avLst/>
          </a:prstGeom>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altLang="en-US" sz="4400" b="1" dirty="0" smtClean="0">
                <a:solidFill>
                  <a:srgbClr val="C00000"/>
                </a:solidFill>
              </a:rPr>
              <a:t>Program the solution</a:t>
            </a:r>
            <a:endParaRPr lang="en-US" altLang="en-US" sz="4400" b="1" u="sng" dirty="0">
              <a:solidFill>
                <a:srgbClr val="C00000"/>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358389" y="4786840"/>
            <a:ext cx="3890961" cy="209642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827650" y="-5953"/>
            <a:ext cx="3859853" cy="2040317"/>
          </a:xfrm>
          <a:prstGeom prst="rect">
            <a:avLst/>
          </a:prstGeom>
        </p:spPr>
      </p:pic>
    </p:spTree>
    <p:extLst>
      <p:ext uri="{BB962C8B-B14F-4D97-AF65-F5344CB8AC3E}">
        <p14:creationId xmlns:p14="http://schemas.microsoft.com/office/powerpoint/2010/main" val="2851050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76393" y="556318"/>
            <a:ext cx="4795776" cy="6107727"/>
            <a:chOff x="7064551" y="556318"/>
            <a:chExt cx="4795776" cy="6107727"/>
          </a:xfrm>
        </p:grpSpPr>
        <p:pic>
          <p:nvPicPr>
            <p:cNvPr id="10" name="Picture 9"/>
            <p:cNvPicPr>
              <a:picLocks noChangeAspect="1"/>
            </p:cNvPicPr>
            <p:nvPr/>
          </p:nvPicPr>
          <p:blipFill rotWithShape="1">
            <a:blip r:embed="rId3"/>
            <a:srcRect l="59562" t="25269" r="24193" b="38064"/>
            <a:stretch/>
          </p:blipFill>
          <p:spPr>
            <a:xfrm>
              <a:off x="7064551" y="578008"/>
              <a:ext cx="4795776" cy="6086037"/>
            </a:xfrm>
            <a:prstGeom prst="rect">
              <a:avLst/>
            </a:prstGeom>
            <a:ln w="38100">
              <a:solidFill>
                <a:schemeClr val="bg1"/>
              </a:solidFill>
            </a:ln>
          </p:spPr>
        </p:pic>
        <p:sp>
          <p:nvSpPr>
            <p:cNvPr id="13" name="TextBox 12"/>
            <p:cNvSpPr txBox="1"/>
            <p:nvPr/>
          </p:nvSpPr>
          <p:spPr>
            <a:xfrm>
              <a:off x="7303869" y="556318"/>
              <a:ext cx="2000869" cy="646331"/>
            </a:xfrm>
            <a:prstGeom prst="rect">
              <a:avLst/>
            </a:prstGeom>
            <a:noFill/>
          </p:spPr>
          <p:txBody>
            <a:bodyPr wrap="none" rtlCol="0">
              <a:spAutoFit/>
            </a:bodyPr>
            <a:lstStyle/>
            <a:p>
              <a:r>
                <a:rPr lang="en-GB" sz="3600" dirty="0" smtClean="0">
                  <a:solidFill>
                    <a:schemeClr val="bg1"/>
                  </a:solidFill>
                </a:rPr>
                <a:t>findSpot4</a:t>
              </a:r>
              <a:endParaRPr lang="en-GB" sz="3600" dirty="0">
                <a:solidFill>
                  <a:schemeClr val="bg1"/>
                </a:solidFill>
              </a:endParaRPr>
            </a:p>
          </p:txBody>
        </p:sp>
      </p:grpSp>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l="61171" t="26231" r="24448" b="34682"/>
          <a:stretch>
            <a:fillRect/>
          </a:stretch>
        </p:blipFill>
        <p:spPr bwMode="auto">
          <a:xfrm>
            <a:off x="185676" y="578010"/>
            <a:ext cx="3981631" cy="60860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Rectangle 4"/>
          <p:cNvSpPr txBox="1">
            <a:spLocks noChangeArrowheads="1"/>
          </p:cNvSpPr>
          <p:nvPr/>
        </p:nvSpPr>
        <p:spPr>
          <a:xfrm>
            <a:off x="183183" y="-84849"/>
            <a:ext cx="5468938" cy="1262062"/>
          </a:xfrm>
          <a:prstGeom prst="rect">
            <a:avLst/>
          </a:prstGeom>
          <a:noFill/>
          <a:ln/>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GB" altLang="en-US" sz="4400" b="1" dirty="0" smtClean="0">
                <a:solidFill>
                  <a:srgbClr val="C00000"/>
                </a:solidFill>
              </a:rPr>
              <a:t>Program the solution</a:t>
            </a:r>
            <a:endParaRPr lang="en-US" altLang="en-US" sz="4400" b="1" u="sng" dirty="0">
              <a:solidFill>
                <a:srgbClr val="C00000"/>
              </a:solidFill>
            </a:endParaRPr>
          </a:p>
        </p:txBody>
      </p:sp>
      <p:sp>
        <p:nvSpPr>
          <p:cNvPr id="3" name="TextBox 2"/>
          <p:cNvSpPr txBox="1"/>
          <p:nvPr/>
        </p:nvSpPr>
        <p:spPr>
          <a:xfrm>
            <a:off x="225733" y="578008"/>
            <a:ext cx="2000869" cy="646331"/>
          </a:xfrm>
          <a:prstGeom prst="rect">
            <a:avLst/>
          </a:prstGeom>
          <a:noFill/>
        </p:spPr>
        <p:txBody>
          <a:bodyPr wrap="none" rtlCol="0">
            <a:spAutoFit/>
          </a:bodyPr>
          <a:lstStyle/>
          <a:p>
            <a:r>
              <a:rPr lang="en-GB" sz="3600" dirty="0" smtClean="0">
                <a:solidFill>
                  <a:schemeClr val="bg1"/>
                </a:solidFill>
              </a:rPr>
              <a:t>findSpot3</a:t>
            </a:r>
            <a:endParaRPr lang="en-GB" sz="3600" dirty="0">
              <a:solidFill>
                <a:schemeClr val="bg1"/>
              </a:solidFill>
            </a:endParaRPr>
          </a:p>
        </p:txBody>
      </p:sp>
      <p:grpSp>
        <p:nvGrpSpPr>
          <p:cNvPr id="11" name="Group 10"/>
          <p:cNvGrpSpPr/>
          <p:nvPr/>
        </p:nvGrpSpPr>
        <p:grpSpPr>
          <a:xfrm>
            <a:off x="4270021" y="578008"/>
            <a:ext cx="4767397" cy="6086038"/>
            <a:chOff x="4270021" y="578008"/>
            <a:chExt cx="4767397" cy="6086038"/>
          </a:xfrm>
        </p:grpSpPr>
        <p:pic>
          <p:nvPicPr>
            <p:cNvPr id="2" name="Picture 1"/>
            <p:cNvPicPr>
              <a:picLocks noChangeAspect="1"/>
            </p:cNvPicPr>
            <p:nvPr/>
          </p:nvPicPr>
          <p:blipFill rotWithShape="1">
            <a:blip r:embed="rId5"/>
            <a:srcRect l="56913" t="28330" r="26843" b="34785"/>
            <a:stretch/>
          </p:blipFill>
          <p:spPr>
            <a:xfrm>
              <a:off x="4270021" y="578009"/>
              <a:ext cx="4767397" cy="6086037"/>
            </a:xfrm>
            <a:prstGeom prst="rect">
              <a:avLst/>
            </a:prstGeom>
          </p:spPr>
        </p:pic>
        <p:sp>
          <p:nvSpPr>
            <p:cNvPr id="12" name="TextBox 11"/>
            <p:cNvSpPr txBox="1"/>
            <p:nvPr/>
          </p:nvSpPr>
          <p:spPr>
            <a:xfrm>
              <a:off x="4363577" y="578008"/>
              <a:ext cx="2000869" cy="646331"/>
            </a:xfrm>
            <a:prstGeom prst="rect">
              <a:avLst/>
            </a:prstGeom>
            <a:noFill/>
          </p:spPr>
          <p:txBody>
            <a:bodyPr wrap="none" rtlCol="0">
              <a:spAutoFit/>
            </a:bodyPr>
            <a:lstStyle/>
            <a:p>
              <a:r>
                <a:rPr lang="en-GB" sz="3600" dirty="0" smtClean="0">
                  <a:solidFill>
                    <a:schemeClr val="bg1"/>
                  </a:solidFill>
                </a:rPr>
                <a:t>findSpot5</a:t>
              </a:r>
              <a:endParaRPr lang="en-GB" sz="3600" dirty="0">
                <a:solidFill>
                  <a:schemeClr val="bg1"/>
                </a:solidFill>
              </a:endParaRPr>
            </a:p>
          </p:txBody>
        </p:sp>
      </p:gr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358389" y="4786840"/>
            <a:ext cx="3890961" cy="2096423"/>
          </a:xfrm>
          <a:prstGeom prst="rect">
            <a:avLst/>
          </a:prstGeom>
        </p:spPr>
      </p:pic>
    </p:spTree>
    <p:extLst>
      <p:ext uri="{BB962C8B-B14F-4D97-AF65-F5344CB8AC3E}">
        <p14:creationId xmlns:p14="http://schemas.microsoft.com/office/powerpoint/2010/main" val="1217934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00" y="1124744"/>
            <a:ext cx="9108504" cy="1470025"/>
          </a:xfrm>
        </p:spPr>
        <p:txBody>
          <a:bodyPr>
            <a:normAutofit/>
          </a:bodyPr>
          <a:lstStyle/>
          <a:p>
            <a:r>
              <a:rPr lang="en-GB" sz="7200" b="1" dirty="0" smtClean="0"/>
              <a:t>Two Big Challenges (1)</a:t>
            </a:r>
            <a:endParaRPr lang="en-GB" sz="7200" b="1" dirty="0"/>
          </a:p>
        </p:txBody>
      </p:sp>
      <p:sp>
        <p:nvSpPr>
          <p:cNvPr id="5" name="Title 1"/>
          <p:cNvSpPr txBox="1">
            <a:spLocks/>
          </p:cNvSpPr>
          <p:nvPr/>
        </p:nvSpPr>
        <p:spPr>
          <a:xfrm>
            <a:off x="3687580" y="2060848"/>
            <a:ext cx="5174443"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Walking a maze</a:t>
            </a:r>
            <a:endParaRPr lang="en-GB" dirty="0">
              <a:solidFill>
                <a:srgbClr val="595959"/>
              </a:solidFill>
              <a:latin typeface="+mn-lt"/>
            </a:endParaRPr>
          </a:p>
        </p:txBody>
      </p:sp>
      <p:sp>
        <p:nvSpPr>
          <p:cNvPr id="3" name="Rectangle 2"/>
          <p:cNvSpPr/>
          <p:nvPr/>
        </p:nvSpPr>
        <p:spPr>
          <a:xfrm>
            <a:off x="218168" y="3645024"/>
            <a:ext cx="8712968" cy="584775"/>
          </a:xfrm>
          <a:prstGeom prst="rect">
            <a:avLst/>
          </a:prstGeom>
        </p:spPr>
        <p:txBody>
          <a:bodyPr wrap="square">
            <a:spAutoFit/>
          </a:bodyPr>
          <a:lstStyle/>
          <a:p>
            <a:endParaRPr lang="en-GB" sz="3200" dirty="0"/>
          </a:p>
        </p:txBody>
      </p:sp>
      <p:pic>
        <p:nvPicPr>
          <p:cNvPr id="6"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482" y="3530873"/>
            <a:ext cx="4652422" cy="334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srcRect l="43912" t="11610" r="25096" b="10625"/>
          <a:stretch/>
        </p:blipFill>
        <p:spPr>
          <a:xfrm rot="943998">
            <a:off x="-124465" y="3312487"/>
            <a:ext cx="4032448" cy="5688632"/>
          </a:xfrm>
          <a:prstGeom prst="rect">
            <a:avLst/>
          </a:prstGeom>
          <a:ln>
            <a:solidFill>
              <a:schemeClr val="tx1">
                <a:lumMod val="85000"/>
                <a:lumOff val="15000"/>
              </a:schemeClr>
            </a:solidFill>
          </a:ln>
        </p:spPr>
      </p:pic>
    </p:spTree>
    <p:extLst>
      <p:ext uri="{BB962C8B-B14F-4D97-AF65-F5344CB8AC3E}">
        <p14:creationId xmlns:p14="http://schemas.microsoft.com/office/powerpoint/2010/main" val="39696329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924800" y="5737413"/>
            <a:ext cx="1201271" cy="1120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stretch>
            <a:fillRect/>
          </a:stretch>
        </p:blipFill>
        <p:spPr>
          <a:xfrm>
            <a:off x="99636" y="523220"/>
            <a:ext cx="2635624" cy="1183859"/>
          </a:xfrm>
          <a:prstGeom prst="rect">
            <a:avLst/>
          </a:prstGeom>
        </p:spPr>
      </p:pic>
      <p:sp>
        <p:nvSpPr>
          <p:cNvPr id="9" name="Rectangle 8"/>
          <p:cNvSpPr/>
          <p:nvPr/>
        </p:nvSpPr>
        <p:spPr>
          <a:xfrm>
            <a:off x="1708897" y="0"/>
            <a:ext cx="7646894" cy="523220"/>
          </a:xfrm>
          <a:prstGeom prst="rect">
            <a:avLst/>
          </a:prstGeom>
        </p:spPr>
        <p:txBody>
          <a:bodyPr wrap="square">
            <a:spAutoFit/>
          </a:bodyPr>
          <a:lstStyle/>
          <a:p>
            <a:r>
              <a:rPr lang="en-GB" sz="2800" dirty="0">
                <a:hlinkClick r:id="rId4"/>
              </a:rPr>
              <a:t>https://</a:t>
            </a:r>
            <a:r>
              <a:rPr lang="en-GB" sz="2800" dirty="0" smtClean="0">
                <a:hlinkClick r:id="rId4"/>
              </a:rPr>
              <a:t>www.youtube.com/watch?v=6KRjuuEVEZs</a:t>
            </a:r>
            <a:r>
              <a:rPr lang="en-GB" sz="2800" dirty="0" smtClean="0"/>
              <a:t> </a:t>
            </a:r>
            <a:endParaRPr lang="en-GB" sz="28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173506"/>
            <a:ext cx="9152579" cy="372104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7448" y="1277263"/>
            <a:ext cx="4444444" cy="2653968"/>
          </a:xfrm>
          <a:prstGeom prst="rect">
            <a:avLst/>
          </a:prstGeom>
        </p:spPr>
      </p:pic>
    </p:spTree>
    <p:extLst>
      <p:ext uri="{BB962C8B-B14F-4D97-AF65-F5344CB8AC3E}">
        <p14:creationId xmlns:p14="http://schemas.microsoft.com/office/powerpoint/2010/main" val="32254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00" y="1124744"/>
            <a:ext cx="9108504" cy="1470025"/>
          </a:xfrm>
        </p:spPr>
        <p:txBody>
          <a:bodyPr>
            <a:normAutofit/>
          </a:bodyPr>
          <a:lstStyle/>
          <a:p>
            <a:r>
              <a:rPr lang="en-GB" sz="7200" b="1" dirty="0" smtClean="0"/>
              <a:t>Two Big Challenges (2)</a:t>
            </a:r>
            <a:endParaRPr lang="en-GB" sz="7200" b="1" dirty="0"/>
          </a:p>
        </p:txBody>
      </p:sp>
      <p:sp>
        <p:nvSpPr>
          <p:cNvPr id="5" name="Title 1"/>
          <p:cNvSpPr txBox="1">
            <a:spLocks/>
          </p:cNvSpPr>
          <p:nvPr/>
        </p:nvSpPr>
        <p:spPr>
          <a:xfrm>
            <a:off x="3687580" y="2060848"/>
            <a:ext cx="5174443"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dirty="0" smtClean="0">
                <a:solidFill>
                  <a:srgbClr val="595959"/>
                </a:solidFill>
                <a:latin typeface="+mn-lt"/>
              </a:rPr>
              <a:t>Walking the line</a:t>
            </a:r>
            <a:endParaRPr lang="en-GB" dirty="0">
              <a:solidFill>
                <a:srgbClr val="595959"/>
              </a:solidFill>
              <a:latin typeface="+mn-lt"/>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3902" t="33278" r="15069" b="24754"/>
          <a:stretch/>
        </p:blipFill>
        <p:spPr>
          <a:xfrm>
            <a:off x="4772478" y="3530873"/>
            <a:ext cx="4356527" cy="3342208"/>
          </a:xfrm>
          <a:prstGeom prst="rect">
            <a:avLst/>
          </a:prstGeom>
        </p:spPr>
      </p:pic>
      <p:sp>
        <p:nvSpPr>
          <p:cNvPr id="3" name="Rectangle 2"/>
          <p:cNvSpPr/>
          <p:nvPr/>
        </p:nvSpPr>
        <p:spPr>
          <a:xfrm>
            <a:off x="218168" y="3645024"/>
            <a:ext cx="8712968" cy="584775"/>
          </a:xfrm>
          <a:prstGeom prst="rect">
            <a:avLst/>
          </a:prstGeom>
        </p:spPr>
        <p:txBody>
          <a:bodyPr wrap="square">
            <a:spAutoFit/>
          </a:bodyPr>
          <a:lstStyle/>
          <a:p>
            <a:endParaRPr lang="en-GB" sz="3200" dirty="0"/>
          </a:p>
        </p:txBody>
      </p:sp>
      <p:pic>
        <p:nvPicPr>
          <p:cNvPr id="7" name="Picture 6"/>
          <p:cNvPicPr>
            <a:picLocks noChangeAspect="1"/>
          </p:cNvPicPr>
          <p:nvPr/>
        </p:nvPicPr>
        <p:blipFill>
          <a:blip r:embed="rId4"/>
          <a:stretch>
            <a:fillRect/>
          </a:stretch>
        </p:blipFill>
        <p:spPr>
          <a:xfrm rot="939686">
            <a:off x="-196935" y="3356121"/>
            <a:ext cx="4062022" cy="5550721"/>
          </a:xfrm>
          <a:prstGeom prst="rect">
            <a:avLst/>
          </a:prstGeom>
          <a:ln>
            <a:solidFill>
              <a:srgbClr val="595959"/>
            </a:solidFill>
          </a:ln>
        </p:spPr>
      </p:pic>
      <p:sp>
        <p:nvSpPr>
          <p:cNvPr id="9" name="Rectangle 8"/>
          <p:cNvSpPr/>
          <p:nvPr/>
        </p:nvSpPr>
        <p:spPr>
          <a:xfrm>
            <a:off x="4643829" y="3530873"/>
            <a:ext cx="737639" cy="3342208"/>
          </a:xfrm>
          <a:prstGeom prst="rect">
            <a:avLst/>
          </a:prstGeom>
          <a:gradFill flip="none" rotWithShape="1">
            <a:gsLst>
              <a:gs pos="16000">
                <a:schemeClr val="bg1">
                  <a:lumMod val="0"/>
                  <a:lumOff val="100000"/>
                  <a:alpha val="0"/>
                </a:schemeClr>
              </a:gs>
              <a:gs pos="64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8683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l="52946" t="30856" r="23421" b="44666"/>
          <a:stretch>
            <a:fillRect/>
          </a:stretch>
        </p:blipFill>
        <p:spPr bwMode="auto">
          <a:xfrm>
            <a:off x="3365272" y="3741809"/>
            <a:ext cx="3043772" cy="23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descr="mindstorm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94972">
            <a:off x="5888926" y="1272502"/>
            <a:ext cx="2531078" cy="38287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00PapertPedagog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6749" y="83693"/>
            <a:ext cx="4468029" cy="3574423"/>
          </a:xfrm>
          <a:prstGeom prst="rect">
            <a:avLst/>
          </a:prstGeom>
        </p:spPr>
      </p:pic>
      <p:sp>
        <p:nvSpPr>
          <p:cNvPr id="3" name="Rectangle 2"/>
          <p:cNvSpPr/>
          <p:nvPr/>
        </p:nvSpPr>
        <p:spPr>
          <a:xfrm>
            <a:off x="0" y="0"/>
            <a:ext cx="4709493" cy="3849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6" descr="papertwithTurtle"/>
          <p:cNvPicPr>
            <a:picLocks noChangeAspect="1" noChangeArrowheads="1"/>
          </p:cNvPicPr>
          <p:nvPr/>
        </p:nvPicPr>
        <p:blipFill>
          <a:blip r:embed="rId8" cstate="print">
            <a:extLst>
              <a:ext uri="{28A0092B-C50C-407E-A947-70E740481C1C}">
                <a14:useLocalDpi xmlns:a14="http://schemas.microsoft.com/office/drawing/2010/main" val="0"/>
              </a:ext>
            </a:extLst>
          </a:blip>
          <a:srcRect r="3697"/>
          <a:stretch>
            <a:fillRect/>
          </a:stretch>
        </p:blipFill>
        <p:spPr bwMode="auto">
          <a:xfrm>
            <a:off x="161980" y="157159"/>
            <a:ext cx="2423067" cy="34198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1980" y="130246"/>
            <a:ext cx="1680843" cy="369332"/>
          </a:xfrm>
          <a:prstGeom prst="rect">
            <a:avLst/>
          </a:prstGeom>
          <a:noFill/>
        </p:spPr>
        <p:txBody>
          <a:bodyPr wrap="square" rtlCol="0">
            <a:spAutoFit/>
          </a:bodyPr>
          <a:lstStyle/>
          <a:p>
            <a:r>
              <a:rPr lang="en-GB" dirty="0" smtClean="0">
                <a:solidFill>
                  <a:srgbClr val="C00000"/>
                </a:solidFill>
              </a:rPr>
              <a:t>Seymour </a:t>
            </a:r>
            <a:r>
              <a:rPr lang="en-GB" dirty="0" err="1" smtClean="0">
                <a:solidFill>
                  <a:srgbClr val="C00000"/>
                </a:solidFill>
              </a:rPr>
              <a:t>Papert</a:t>
            </a:r>
            <a:endParaRPr lang="en-GB" dirty="0">
              <a:solidFill>
                <a:srgbClr val="C00000"/>
              </a:solidFill>
            </a:endParaRPr>
          </a:p>
        </p:txBody>
      </p:sp>
    </p:spTree>
    <p:extLst>
      <p:ext uri="{BB962C8B-B14F-4D97-AF65-F5344CB8AC3E}">
        <p14:creationId xmlns:p14="http://schemas.microsoft.com/office/powerpoint/2010/main" val="26538186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par>
                          <p:cTn id="26" fill="hold">
                            <p:stCondLst>
                              <p:cond delay="500"/>
                            </p:stCondLst>
                            <p:childTnLst>
                              <p:par>
                                <p:cTn id="27" presetID="1" presetClass="mediacall" presetSubtype="0" fill="hold" nodeType="afterEffect">
                                  <p:stCondLst>
                                    <p:cond delay="0"/>
                                  </p:stCondLst>
                                  <p:childTnLst>
                                    <p:cmd type="call" cmd="playFrom(0.0)">
                                      <p:cBhvr>
                                        <p:cTn id="28" dur="130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P spid="18" grpId="0"/>
      <p:bldP spid="18"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8"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About Repetition</a:t>
            </a:r>
            <a:endParaRPr lang="en-US" altLang="en-US" dirty="0" smtClean="0"/>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578" y="2727349"/>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Line 5"/>
          <p:cNvSpPr>
            <a:spLocks noChangeShapeType="1"/>
          </p:cNvSpPr>
          <p:nvPr/>
        </p:nvSpPr>
        <p:spPr bwMode="auto">
          <a:xfrm flipV="1">
            <a:off x="6000378" y="1698649"/>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1" name="Line 6"/>
          <p:cNvSpPr>
            <a:spLocks noChangeShapeType="1"/>
          </p:cNvSpPr>
          <p:nvPr/>
        </p:nvSpPr>
        <p:spPr bwMode="auto">
          <a:xfrm>
            <a:off x="6228978"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2" name="Line 7"/>
          <p:cNvSpPr>
            <a:spLocks noChangeShapeType="1"/>
          </p:cNvSpPr>
          <p:nvPr/>
        </p:nvSpPr>
        <p:spPr bwMode="auto">
          <a:xfrm>
            <a:off x="8310190" y="1700237"/>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3" name="Line 8"/>
          <p:cNvSpPr>
            <a:spLocks noChangeShapeType="1"/>
          </p:cNvSpPr>
          <p:nvPr/>
        </p:nvSpPr>
        <p:spPr bwMode="auto">
          <a:xfrm flipH="1">
            <a:off x="6913190" y="3757637"/>
            <a:ext cx="1146175" cy="1587"/>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4" name="Oval 9"/>
          <p:cNvSpPr>
            <a:spLocks noChangeArrowheads="1"/>
          </p:cNvSpPr>
          <p:nvPr/>
        </p:nvSpPr>
        <p:spPr bwMode="auto">
          <a:xfrm>
            <a:off x="5771778"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5" name="Oval 10"/>
          <p:cNvSpPr>
            <a:spLocks noChangeArrowheads="1"/>
          </p:cNvSpPr>
          <p:nvPr/>
        </p:nvSpPr>
        <p:spPr bwMode="auto">
          <a:xfrm>
            <a:off x="8075240"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6" name="Oval 11"/>
          <p:cNvSpPr>
            <a:spLocks noChangeArrowheads="1"/>
          </p:cNvSpPr>
          <p:nvPr/>
        </p:nvSpPr>
        <p:spPr bwMode="auto">
          <a:xfrm>
            <a:off x="8075240"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7" name="Line 13"/>
          <p:cNvSpPr>
            <a:spLocks noChangeShapeType="1"/>
          </p:cNvSpPr>
          <p:nvPr/>
        </p:nvSpPr>
        <p:spPr bwMode="auto">
          <a:xfrm>
            <a:off x="3876303"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8" name="Line 14"/>
          <p:cNvSpPr>
            <a:spLocks noChangeShapeType="1"/>
          </p:cNvSpPr>
          <p:nvPr/>
        </p:nvSpPr>
        <p:spPr bwMode="auto">
          <a:xfrm>
            <a:off x="3701678" y="1657374"/>
            <a:ext cx="0" cy="1914525"/>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9" name="Oval 16"/>
          <p:cNvSpPr>
            <a:spLocks noChangeArrowheads="1"/>
          </p:cNvSpPr>
          <p:nvPr/>
        </p:nvSpPr>
        <p:spPr bwMode="auto">
          <a:xfrm>
            <a:off x="3419103"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0" name="Oval 18"/>
          <p:cNvSpPr>
            <a:spLocks noChangeArrowheads="1"/>
          </p:cNvSpPr>
          <p:nvPr/>
        </p:nvSpPr>
        <p:spPr bwMode="auto">
          <a:xfrm>
            <a:off x="3466728"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1" name="Line 19"/>
          <p:cNvSpPr>
            <a:spLocks noChangeShapeType="1"/>
          </p:cNvSpPr>
          <p:nvPr/>
        </p:nvSpPr>
        <p:spPr bwMode="auto">
          <a:xfrm>
            <a:off x="8310190" y="3943374"/>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2" name="Oval 21"/>
          <p:cNvSpPr>
            <a:spLocks noChangeArrowheads="1"/>
          </p:cNvSpPr>
          <p:nvPr/>
        </p:nvSpPr>
        <p:spPr bwMode="auto">
          <a:xfrm>
            <a:off x="8075240" y="57547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3" name="Line 22"/>
          <p:cNvSpPr>
            <a:spLocks noChangeShapeType="1"/>
          </p:cNvSpPr>
          <p:nvPr/>
        </p:nvSpPr>
        <p:spPr bwMode="auto">
          <a:xfrm>
            <a:off x="6227390" y="59960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4" name="Oval 23"/>
          <p:cNvSpPr>
            <a:spLocks noChangeArrowheads="1"/>
          </p:cNvSpPr>
          <p:nvPr/>
        </p:nvSpPr>
        <p:spPr bwMode="auto">
          <a:xfrm>
            <a:off x="5770190" y="57674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5" name="Line 24"/>
          <p:cNvSpPr>
            <a:spLocks noChangeShapeType="1"/>
          </p:cNvSpPr>
          <p:nvPr/>
        </p:nvSpPr>
        <p:spPr bwMode="auto">
          <a:xfrm flipV="1">
            <a:off x="6011490" y="4340249"/>
            <a:ext cx="0" cy="1295400"/>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6" name="Line 25"/>
          <p:cNvSpPr>
            <a:spLocks noChangeShapeType="1"/>
          </p:cNvSpPr>
          <p:nvPr/>
        </p:nvSpPr>
        <p:spPr bwMode="auto">
          <a:xfrm>
            <a:off x="3923928" y="60087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7" name="Oval 26"/>
          <p:cNvSpPr>
            <a:spLocks noChangeArrowheads="1"/>
          </p:cNvSpPr>
          <p:nvPr/>
        </p:nvSpPr>
        <p:spPr bwMode="auto">
          <a:xfrm>
            <a:off x="3466728" y="57801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8" name="Line 28"/>
          <p:cNvSpPr>
            <a:spLocks noChangeShapeType="1"/>
          </p:cNvSpPr>
          <p:nvPr/>
        </p:nvSpPr>
        <p:spPr bwMode="auto">
          <a:xfrm>
            <a:off x="3701678" y="3951312"/>
            <a:ext cx="1587" cy="1828800"/>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9" name="Line 30"/>
          <p:cNvSpPr>
            <a:spLocks noChangeShapeType="1"/>
          </p:cNvSpPr>
          <p:nvPr/>
        </p:nvSpPr>
        <p:spPr bwMode="auto">
          <a:xfrm flipH="1">
            <a:off x="3995365" y="3762399"/>
            <a:ext cx="1146175" cy="1588"/>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 name="Rectangle 1"/>
          <p:cNvSpPr/>
          <p:nvPr/>
        </p:nvSpPr>
        <p:spPr>
          <a:xfrm>
            <a:off x="48911" y="2335654"/>
            <a:ext cx="4490653" cy="4524315"/>
          </a:xfrm>
          <a:prstGeom prst="rect">
            <a:avLst/>
          </a:prstGeom>
        </p:spPr>
        <p:txBody>
          <a:bodyPr wrap="none">
            <a:spAutoFit/>
          </a:bodyPr>
          <a:lstStyle/>
          <a:p>
            <a:r>
              <a:rPr lang="en-GB" altLang="en-US" sz="3600" dirty="0" smtClean="0">
                <a:solidFill>
                  <a:srgbClr val="595959"/>
                </a:solidFill>
              </a:rPr>
              <a:t>How might </a:t>
            </a:r>
            <a:r>
              <a:rPr lang="en-GB" altLang="en-US" sz="3600" dirty="0" err="1" smtClean="0">
                <a:solidFill>
                  <a:srgbClr val="595959"/>
                </a:solidFill>
              </a:rPr>
              <a:t>Robo</a:t>
            </a:r>
            <a:r>
              <a:rPr lang="en-GB" altLang="en-US" sz="3600" dirty="0" smtClean="0">
                <a:solidFill>
                  <a:srgbClr val="595959"/>
                </a:solidFill>
              </a:rPr>
              <a:t> </a:t>
            </a:r>
          </a:p>
          <a:p>
            <a:r>
              <a:rPr lang="en-GB" altLang="en-US" sz="3600" dirty="0" smtClean="0">
                <a:solidFill>
                  <a:srgbClr val="595959"/>
                </a:solidFill>
              </a:rPr>
              <a:t>draw a window </a:t>
            </a:r>
          </a:p>
          <a:p>
            <a:r>
              <a:rPr lang="en-GB" altLang="en-US" sz="3600" dirty="0" smtClean="0">
                <a:solidFill>
                  <a:srgbClr val="595959"/>
                </a:solidFill>
              </a:rPr>
              <a:t>like this?</a:t>
            </a:r>
          </a:p>
          <a:p>
            <a:endParaRPr lang="en-GB" altLang="en-US" sz="3600" dirty="0">
              <a:solidFill>
                <a:srgbClr val="595959"/>
              </a:solidFill>
            </a:endParaRPr>
          </a:p>
          <a:p>
            <a:endParaRPr lang="en-GB" altLang="en-US" sz="3600" dirty="0" smtClean="0">
              <a:solidFill>
                <a:srgbClr val="595959"/>
              </a:solidFill>
            </a:endParaRPr>
          </a:p>
          <a:p>
            <a:endParaRPr lang="en-GB" altLang="en-US" sz="3600" dirty="0">
              <a:solidFill>
                <a:srgbClr val="595959"/>
              </a:solidFill>
            </a:endParaRPr>
          </a:p>
          <a:p>
            <a:r>
              <a:rPr lang="en-GB" altLang="en-US" sz="3600" dirty="0" smtClean="0">
                <a:solidFill>
                  <a:srgbClr val="595959"/>
                </a:solidFill>
              </a:rPr>
              <a:t>Have a go!</a:t>
            </a:r>
          </a:p>
          <a:p>
            <a:r>
              <a:rPr lang="en-GB" altLang="en-US" sz="3600" dirty="0" smtClean="0">
                <a:solidFill>
                  <a:srgbClr val="595959"/>
                </a:solidFill>
              </a:rPr>
              <a:t>Use </a:t>
            </a:r>
            <a:r>
              <a:rPr lang="en-GB" altLang="en-US" sz="3600" dirty="0">
                <a:solidFill>
                  <a:srgbClr val="595959"/>
                </a:solidFill>
              </a:rPr>
              <a:t>the </a:t>
            </a:r>
            <a:r>
              <a:rPr lang="en-GB" altLang="en-US" sz="3600" dirty="0" err="1">
                <a:solidFill>
                  <a:srgbClr val="595959"/>
                </a:solidFill>
              </a:rPr>
              <a:t>openArea</a:t>
            </a:r>
            <a:r>
              <a:rPr lang="en-GB" altLang="en-US" sz="3600" dirty="0">
                <a:solidFill>
                  <a:srgbClr val="595959"/>
                </a:solidFill>
              </a:rPr>
              <a:t> </a:t>
            </a:r>
            <a:r>
              <a:rPr lang="en-GB" altLang="en-US" sz="3600" dirty="0" smtClean="0">
                <a:solidFill>
                  <a:srgbClr val="595959"/>
                </a:solidFill>
              </a:rPr>
              <a:t>map</a:t>
            </a:r>
            <a:endParaRPr lang="en-GB" altLang="en-US" sz="3600" dirty="0">
              <a:solidFill>
                <a:srgbClr val="595959"/>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491918" y="5471167"/>
            <a:ext cx="2509925" cy="1366093"/>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329304" y="-87645"/>
            <a:ext cx="2873333" cy="1518843"/>
          </a:xfrm>
          <a:prstGeom prst="rect">
            <a:avLst/>
          </a:prstGeom>
        </p:spPr>
      </p:pic>
    </p:spTree>
    <p:extLst>
      <p:ext uri="{BB962C8B-B14F-4D97-AF65-F5344CB8AC3E}">
        <p14:creationId xmlns:p14="http://schemas.microsoft.com/office/powerpoint/2010/main" val="1941469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6" end="6"/>
                                            </p:txEl>
                                          </p:spTgt>
                                        </p:tgtEl>
                                        <p:attrNameLst>
                                          <p:attrName>style.visibility</p:attrName>
                                        </p:attrNameLst>
                                      </p:cBhvr>
                                      <p:to>
                                        <p:strVal val="visible"/>
                                      </p:to>
                                    </p:set>
                                    <p:animEffect transition="in" filter="fade">
                                      <p:cBhvr>
                                        <p:cTn id="10" dur="500"/>
                                        <p:tgtEl>
                                          <p:spTgt spid="2">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Effect transition="in" filter="fade">
                                      <p:cBhvr>
                                        <p:cTn id="1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578" y="2727349"/>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Line 5"/>
          <p:cNvSpPr>
            <a:spLocks noChangeShapeType="1"/>
          </p:cNvSpPr>
          <p:nvPr/>
        </p:nvSpPr>
        <p:spPr bwMode="auto">
          <a:xfrm flipV="1">
            <a:off x="6000378" y="1698649"/>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1" name="Line 6"/>
          <p:cNvSpPr>
            <a:spLocks noChangeShapeType="1"/>
          </p:cNvSpPr>
          <p:nvPr/>
        </p:nvSpPr>
        <p:spPr bwMode="auto">
          <a:xfrm>
            <a:off x="6228978"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2" name="Line 7"/>
          <p:cNvSpPr>
            <a:spLocks noChangeShapeType="1"/>
          </p:cNvSpPr>
          <p:nvPr/>
        </p:nvSpPr>
        <p:spPr bwMode="auto">
          <a:xfrm>
            <a:off x="8310190" y="1700237"/>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3" name="Line 8"/>
          <p:cNvSpPr>
            <a:spLocks noChangeShapeType="1"/>
          </p:cNvSpPr>
          <p:nvPr/>
        </p:nvSpPr>
        <p:spPr bwMode="auto">
          <a:xfrm flipH="1">
            <a:off x="6913190" y="3757637"/>
            <a:ext cx="1146175" cy="1587"/>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4" name="Oval 9"/>
          <p:cNvSpPr>
            <a:spLocks noChangeArrowheads="1"/>
          </p:cNvSpPr>
          <p:nvPr/>
        </p:nvSpPr>
        <p:spPr bwMode="auto">
          <a:xfrm>
            <a:off x="5771778"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5" name="Oval 10"/>
          <p:cNvSpPr>
            <a:spLocks noChangeArrowheads="1"/>
          </p:cNvSpPr>
          <p:nvPr/>
        </p:nvSpPr>
        <p:spPr bwMode="auto">
          <a:xfrm>
            <a:off x="8075240"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6" name="Oval 11"/>
          <p:cNvSpPr>
            <a:spLocks noChangeArrowheads="1"/>
          </p:cNvSpPr>
          <p:nvPr/>
        </p:nvSpPr>
        <p:spPr bwMode="auto">
          <a:xfrm>
            <a:off x="8075240"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7" name="Line 13"/>
          <p:cNvSpPr>
            <a:spLocks noChangeShapeType="1"/>
          </p:cNvSpPr>
          <p:nvPr/>
        </p:nvSpPr>
        <p:spPr bwMode="auto">
          <a:xfrm>
            <a:off x="3876303"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8" name="Line 14"/>
          <p:cNvSpPr>
            <a:spLocks noChangeShapeType="1"/>
          </p:cNvSpPr>
          <p:nvPr/>
        </p:nvSpPr>
        <p:spPr bwMode="auto">
          <a:xfrm>
            <a:off x="3701678" y="1657374"/>
            <a:ext cx="0" cy="1914525"/>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9" name="Oval 16"/>
          <p:cNvSpPr>
            <a:spLocks noChangeArrowheads="1"/>
          </p:cNvSpPr>
          <p:nvPr/>
        </p:nvSpPr>
        <p:spPr bwMode="auto">
          <a:xfrm>
            <a:off x="3419103"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0" name="Oval 18"/>
          <p:cNvSpPr>
            <a:spLocks noChangeArrowheads="1"/>
          </p:cNvSpPr>
          <p:nvPr/>
        </p:nvSpPr>
        <p:spPr bwMode="auto">
          <a:xfrm>
            <a:off x="3466728"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1" name="Line 19"/>
          <p:cNvSpPr>
            <a:spLocks noChangeShapeType="1"/>
          </p:cNvSpPr>
          <p:nvPr/>
        </p:nvSpPr>
        <p:spPr bwMode="auto">
          <a:xfrm>
            <a:off x="8310190" y="3943374"/>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2" name="Oval 21"/>
          <p:cNvSpPr>
            <a:spLocks noChangeArrowheads="1"/>
          </p:cNvSpPr>
          <p:nvPr/>
        </p:nvSpPr>
        <p:spPr bwMode="auto">
          <a:xfrm>
            <a:off x="8075240" y="57547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3" name="Line 22"/>
          <p:cNvSpPr>
            <a:spLocks noChangeShapeType="1"/>
          </p:cNvSpPr>
          <p:nvPr/>
        </p:nvSpPr>
        <p:spPr bwMode="auto">
          <a:xfrm>
            <a:off x="6227390" y="59960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4" name="Oval 23"/>
          <p:cNvSpPr>
            <a:spLocks noChangeArrowheads="1"/>
          </p:cNvSpPr>
          <p:nvPr/>
        </p:nvSpPr>
        <p:spPr bwMode="auto">
          <a:xfrm>
            <a:off x="5770190" y="57674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5" name="Line 24"/>
          <p:cNvSpPr>
            <a:spLocks noChangeShapeType="1"/>
          </p:cNvSpPr>
          <p:nvPr/>
        </p:nvSpPr>
        <p:spPr bwMode="auto">
          <a:xfrm flipV="1">
            <a:off x="6011490" y="4340249"/>
            <a:ext cx="0" cy="1295400"/>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6" name="Line 25"/>
          <p:cNvSpPr>
            <a:spLocks noChangeShapeType="1"/>
          </p:cNvSpPr>
          <p:nvPr/>
        </p:nvSpPr>
        <p:spPr bwMode="auto">
          <a:xfrm>
            <a:off x="3923928" y="60087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7" name="Oval 26"/>
          <p:cNvSpPr>
            <a:spLocks noChangeArrowheads="1"/>
          </p:cNvSpPr>
          <p:nvPr/>
        </p:nvSpPr>
        <p:spPr bwMode="auto">
          <a:xfrm>
            <a:off x="3466728" y="57801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8" name="Line 28"/>
          <p:cNvSpPr>
            <a:spLocks noChangeShapeType="1"/>
          </p:cNvSpPr>
          <p:nvPr/>
        </p:nvSpPr>
        <p:spPr bwMode="auto">
          <a:xfrm>
            <a:off x="3701678" y="3951312"/>
            <a:ext cx="1587" cy="1828800"/>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9" name="Line 30"/>
          <p:cNvSpPr>
            <a:spLocks noChangeShapeType="1"/>
          </p:cNvSpPr>
          <p:nvPr/>
        </p:nvSpPr>
        <p:spPr bwMode="auto">
          <a:xfrm flipH="1">
            <a:off x="3995365" y="3762399"/>
            <a:ext cx="1146175" cy="1588"/>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a:t>
            </a: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smtClean="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endPar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endParaRP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00000">
            <a:off x="6491918" y="5471167"/>
            <a:ext cx="2509925" cy="1366093"/>
          </a:xfrm>
          <a:prstGeom prst="rect">
            <a:avLst/>
          </a:prstGeom>
        </p:spPr>
      </p:pic>
      <p:sp>
        <p:nvSpPr>
          <p:cNvPr id="2" name="TextBox 1"/>
          <p:cNvSpPr txBox="1"/>
          <p:nvPr/>
        </p:nvSpPr>
        <p:spPr>
          <a:xfrm>
            <a:off x="41179" y="6043891"/>
            <a:ext cx="2996526" cy="646331"/>
          </a:xfrm>
          <a:prstGeom prst="rect">
            <a:avLst/>
          </a:prstGeom>
          <a:noFill/>
        </p:spPr>
        <p:txBody>
          <a:bodyPr wrap="none" rtlCol="0">
            <a:spAutoFit/>
          </a:bodyPr>
          <a:lstStyle/>
          <a:p>
            <a:r>
              <a:rPr lang="en-GB" sz="3600" dirty="0" smtClean="0">
                <a:solidFill>
                  <a:srgbClr val="585858"/>
                </a:solidFill>
              </a:rPr>
              <a:t>What’s wrong?</a:t>
            </a:r>
            <a:endParaRPr lang="en-GB" sz="3600" dirty="0">
              <a:solidFill>
                <a:srgbClr val="585858"/>
              </a:solidFill>
            </a:endParaRPr>
          </a:p>
        </p:txBody>
      </p:sp>
      <p:sp>
        <p:nvSpPr>
          <p:cNvPr id="31"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About Repetition</a:t>
            </a:r>
            <a:endParaRPr lang="en-US" altLang="en-US" dirty="0" smtClean="0"/>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329304" y="-87645"/>
            <a:ext cx="2873333" cy="1518843"/>
          </a:xfrm>
          <a:prstGeom prst="rect">
            <a:avLst/>
          </a:prstGeom>
        </p:spPr>
      </p:pic>
    </p:spTree>
    <p:extLst>
      <p:ext uri="{BB962C8B-B14F-4D97-AF65-F5344CB8AC3E}">
        <p14:creationId xmlns:p14="http://schemas.microsoft.com/office/powerpoint/2010/main" val="2408937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24223"/>
          <a:stretch/>
        </p:blipFill>
        <p:spPr>
          <a:xfrm>
            <a:off x="-1" y="1661160"/>
            <a:ext cx="9144001" cy="5196840"/>
          </a:xfrm>
          <a:prstGeom prst="rect">
            <a:avLst/>
          </a:prstGeom>
        </p:spPr>
      </p:pic>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4400" b="1" spc="-150" dirty="0" smtClean="0"/>
              <a:t>A Conceptual Approach to Programming </a:t>
            </a:r>
            <a:endParaRPr lang="en-GB" sz="4400" b="1" spc="-150" dirty="0"/>
          </a:p>
        </p:txBody>
      </p:sp>
      <p:sp>
        <p:nvSpPr>
          <p:cNvPr id="7" name="Title 1"/>
          <p:cNvSpPr txBox="1">
            <a:spLocks/>
          </p:cNvSpPr>
          <p:nvPr/>
        </p:nvSpPr>
        <p:spPr>
          <a:xfrm>
            <a:off x="786384" y="358857"/>
            <a:ext cx="834252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7200" b="1" dirty="0" smtClean="0">
                <a:solidFill>
                  <a:srgbClr val="595959"/>
                </a:solidFill>
                <a:latin typeface="+mn-lt"/>
              </a:rPr>
              <a:t>Transitioning to Text</a:t>
            </a:r>
            <a:endParaRPr lang="en-GB" sz="7200" b="1" dirty="0">
              <a:solidFill>
                <a:srgbClr val="595959"/>
              </a:solidFill>
              <a:latin typeface="+mn-lt"/>
            </a:endParaRPr>
          </a:p>
        </p:txBody>
      </p:sp>
      <p:sp>
        <p:nvSpPr>
          <p:cNvPr id="9" name="Rectangle 8"/>
          <p:cNvSpPr/>
          <p:nvPr/>
        </p:nvSpPr>
        <p:spPr>
          <a:xfrm rot="16200000">
            <a:off x="3976536" y="-2342599"/>
            <a:ext cx="1175838" cy="9159097"/>
          </a:xfrm>
          <a:prstGeom prst="rect">
            <a:avLst/>
          </a:prstGeom>
          <a:gradFill>
            <a:gsLst>
              <a:gs pos="0">
                <a:schemeClr val="bg1">
                  <a:alpha val="0"/>
                </a:schemeClr>
              </a:gs>
              <a:gs pos="100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2226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578" y="2727349"/>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Line 5"/>
          <p:cNvSpPr>
            <a:spLocks noChangeShapeType="1"/>
          </p:cNvSpPr>
          <p:nvPr/>
        </p:nvSpPr>
        <p:spPr bwMode="auto">
          <a:xfrm flipV="1">
            <a:off x="6000378" y="1698649"/>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1" name="Line 6"/>
          <p:cNvSpPr>
            <a:spLocks noChangeShapeType="1"/>
          </p:cNvSpPr>
          <p:nvPr/>
        </p:nvSpPr>
        <p:spPr bwMode="auto">
          <a:xfrm>
            <a:off x="6228978"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2" name="Line 7"/>
          <p:cNvSpPr>
            <a:spLocks noChangeShapeType="1"/>
          </p:cNvSpPr>
          <p:nvPr/>
        </p:nvSpPr>
        <p:spPr bwMode="auto">
          <a:xfrm>
            <a:off x="8310190" y="1700237"/>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3" name="Line 8"/>
          <p:cNvSpPr>
            <a:spLocks noChangeShapeType="1"/>
          </p:cNvSpPr>
          <p:nvPr/>
        </p:nvSpPr>
        <p:spPr bwMode="auto">
          <a:xfrm flipH="1">
            <a:off x="6913190" y="3757637"/>
            <a:ext cx="1146175" cy="1587"/>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4" name="Oval 9"/>
          <p:cNvSpPr>
            <a:spLocks noChangeArrowheads="1"/>
          </p:cNvSpPr>
          <p:nvPr/>
        </p:nvSpPr>
        <p:spPr bwMode="auto">
          <a:xfrm>
            <a:off x="5771778"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5" name="Oval 10"/>
          <p:cNvSpPr>
            <a:spLocks noChangeArrowheads="1"/>
          </p:cNvSpPr>
          <p:nvPr/>
        </p:nvSpPr>
        <p:spPr bwMode="auto">
          <a:xfrm>
            <a:off x="8075240"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6" name="Oval 11"/>
          <p:cNvSpPr>
            <a:spLocks noChangeArrowheads="1"/>
          </p:cNvSpPr>
          <p:nvPr/>
        </p:nvSpPr>
        <p:spPr bwMode="auto">
          <a:xfrm>
            <a:off x="8075240"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7" name="Line 13"/>
          <p:cNvSpPr>
            <a:spLocks noChangeShapeType="1"/>
          </p:cNvSpPr>
          <p:nvPr/>
        </p:nvSpPr>
        <p:spPr bwMode="auto">
          <a:xfrm>
            <a:off x="3876303"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8" name="Line 14"/>
          <p:cNvSpPr>
            <a:spLocks noChangeShapeType="1"/>
          </p:cNvSpPr>
          <p:nvPr/>
        </p:nvSpPr>
        <p:spPr bwMode="auto">
          <a:xfrm>
            <a:off x="3701678" y="1657374"/>
            <a:ext cx="0" cy="1914525"/>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9" name="Oval 16"/>
          <p:cNvSpPr>
            <a:spLocks noChangeArrowheads="1"/>
          </p:cNvSpPr>
          <p:nvPr/>
        </p:nvSpPr>
        <p:spPr bwMode="auto">
          <a:xfrm>
            <a:off x="3419103"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0" name="Oval 18"/>
          <p:cNvSpPr>
            <a:spLocks noChangeArrowheads="1"/>
          </p:cNvSpPr>
          <p:nvPr/>
        </p:nvSpPr>
        <p:spPr bwMode="auto">
          <a:xfrm>
            <a:off x="3466728"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1" name="Line 19"/>
          <p:cNvSpPr>
            <a:spLocks noChangeShapeType="1"/>
          </p:cNvSpPr>
          <p:nvPr/>
        </p:nvSpPr>
        <p:spPr bwMode="auto">
          <a:xfrm>
            <a:off x="8310190" y="3943374"/>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2" name="Oval 21"/>
          <p:cNvSpPr>
            <a:spLocks noChangeArrowheads="1"/>
          </p:cNvSpPr>
          <p:nvPr/>
        </p:nvSpPr>
        <p:spPr bwMode="auto">
          <a:xfrm>
            <a:off x="8075240" y="57547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3" name="Line 22"/>
          <p:cNvSpPr>
            <a:spLocks noChangeShapeType="1"/>
          </p:cNvSpPr>
          <p:nvPr/>
        </p:nvSpPr>
        <p:spPr bwMode="auto">
          <a:xfrm>
            <a:off x="6227390" y="59960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4" name="Oval 23"/>
          <p:cNvSpPr>
            <a:spLocks noChangeArrowheads="1"/>
          </p:cNvSpPr>
          <p:nvPr/>
        </p:nvSpPr>
        <p:spPr bwMode="auto">
          <a:xfrm>
            <a:off x="5770190" y="57674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5" name="Line 24"/>
          <p:cNvSpPr>
            <a:spLocks noChangeShapeType="1"/>
          </p:cNvSpPr>
          <p:nvPr/>
        </p:nvSpPr>
        <p:spPr bwMode="auto">
          <a:xfrm flipV="1">
            <a:off x="6011490" y="4340249"/>
            <a:ext cx="0" cy="1295400"/>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6" name="Line 25"/>
          <p:cNvSpPr>
            <a:spLocks noChangeShapeType="1"/>
          </p:cNvSpPr>
          <p:nvPr/>
        </p:nvSpPr>
        <p:spPr bwMode="auto">
          <a:xfrm>
            <a:off x="3923928" y="60087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7" name="Oval 26"/>
          <p:cNvSpPr>
            <a:spLocks noChangeArrowheads="1"/>
          </p:cNvSpPr>
          <p:nvPr/>
        </p:nvSpPr>
        <p:spPr bwMode="auto">
          <a:xfrm>
            <a:off x="3466728" y="57801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8" name="Line 28"/>
          <p:cNvSpPr>
            <a:spLocks noChangeShapeType="1"/>
          </p:cNvSpPr>
          <p:nvPr/>
        </p:nvSpPr>
        <p:spPr bwMode="auto">
          <a:xfrm>
            <a:off x="3701678" y="3951312"/>
            <a:ext cx="1587" cy="1828800"/>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9" name="Line 30"/>
          <p:cNvSpPr>
            <a:spLocks noChangeShapeType="1"/>
          </p:cNvSpPr>
          <p:nvPr/>
        </p:nvSpPr>
        <p:spPr bwMode="auto">
          <a:xfrm flipH="1">
            <a:off x="3995365" y="3762399"/>
            <a:ext cx="1146175" cy="1588"/>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0000">
            <a:off x="6491918" y="5471167"/>
            <a:ext cx="2509925" cy="1366093"/>
          </a:xfrm>
          <a:prstGeom prst="rect">
            <a:avLst/>
          </a:prstGeom>
        </p:spPr>
      </p:pic>
      <p:sp>
        <p:nvSpPr>
          <p:cNvPr id="30"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About Repetition</a:t>
            </a:r>
            <a:endParaRPr lang="en-US" altLang="en-US" dirty="0" smtClean="0"/>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6329304" y="-87645"/>
            <a:ext cx="2873333" cy="1518843"/>
          </a:xfrm>
          <a:prstGeom prst="rect">
            <a:avLst/>
          </a:prstGeom>
        </p:spPr>
      </p:pic>
    </p:spTree>
    <p:extLst>
      <p:ext uri="{BB962C8B-B14F-4D97-AF65-F5344CB8AC3E}">
        <p14:creationId xmlns:p14="http://schemas.microsoft.com/office/powerpoint/2010/main" val="47043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8"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 Bit More About Repetition</a:t>
            </a:r>
            <a:endParaRPr lang="en-US" altLang="en-US" dirty="0" smtClean="0"/>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578" y="2727349"/>
            <a:ext cx="1423987" cy="1487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Line 5"/>
          <p:cNvSpPr>
            <a:spLocks noChangeShapeType="1"/>
          </p:cNvSpPr>
          <p:nvPr/>
        </p:nvSpPr>
        <p:spPr bwMode="auto">
          <a:xfrm flipV="1">
            <a:off x="6000378" y="1698649"/>
            <a:ext cx="1587" cy="917575"/>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1" name="Line 6"/>
          <p:cNvSpPr>
            <a:spLocks noChangeShapeType="1"/>
          </p:cNvSpPr>
          <p:nvPr/>
        </p:nvSpPr>
        <p:spPr bwMode="auto">
          <a:xfrm>
            <a:off x="6228978"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2" name="Line 7"/>
          <p:cNvSpPr>
            <a:spLocks noChangeShapeType="1"/>
          </p:cNvSpPr>
          <p:nvPr/>
        </p:nvSpPr>
        <p:spPr bwMode="auto">
          <a:xfrm>
            <a:off x="8310190" y="1700237"/>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3" name="Line 8"/>
          <p:cNvSpPr>
            <a:spLocks noChangeShapeType="1"/>
          </p:cNvSpPr>
          <p:nvPr/>
        </p:nvSpPr>
        <p:spPr bwMode="auto">
          <a:xfrm flipH="1">
            <a:off x="6913190" y="3757637"/>
            <a:ext cx="1146175" cy="1587"/>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4" name="Oval 9"/>
          <p:cNvSpPr>
            <a:spLocks noChangeArrowheads="1"/>
          </p:cNvSpPr>
          <p:nvPr/>
        </p:nvSpPr>
        <p:spPr bwMode="auto">
          <a:xfrm>
            <a:off x="5771778"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5" name="Oval 10"/>
          <p:cNvSpPr>
            <a:spLocks noChangeArrowheads="1"/>
          </p:cNvSpPr>
          <p:nvPr/>
        </p:nvSpPr>
        <p:spPr bwMode="auto">
          <a:xfrm>
            <a:off x="8075240"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6" name="Oval 11"/>
          <p:cNvSpPr>
            <a:spLocks noChangeArrowheads="1"/>
          </p:cNvSpPr>
          <p:nvPr/>
        </p:nvSpPr>
        <p:spPr bwMode="auto">
          <a:xfrm>
            <a:off x="8075240"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27" name="Line 13"/>
          <p:cNvSpPr>
            <a:spLocks noChangeShapeType="1"/>
          </p:cNvSpPr>
          <p:nvPr/>
        </p:nvSpPr>
        <p:spPr bwMode="auto">
          <a:xfrm>
            <a:off x="3876303" y="1471637"/>
            <a:ext cx="1828800" cy="1587"/>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8" name="Line 14"/>
          <p:cNvSpPr>
            <a:spLocks noChangeShapeType="1"/>
          </p:cNvSpPr>
          <p:nvPr/>
        </p:nvSpPr>
        <p:spPr bwMode="auto">
          <a:xfrm>
            <a:off x="3701678" y="1657374"/>
            <a:ext cx="0" cy="1914525"/>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29" name="Oval 16"/>
          <p:cNvSpPr>
            <a:spLocks noChangeArrowheads="1"/>
          </p:cNvSpPr>
          <p:nvPr/>
        </p:nvSpPr>
        <p:spPr bwMode="auto">
          <a:xfrm>
            <a:off x="3419103" y="1243037"/>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0" name="Oval 18"/>
          <p:cNvSpPr>
            <a:spLocks noChangeArrowheads="1"/>
          </p:cNvSpPr>
          <p:nvPr/>
        </p:nvSpPr>
        <p:spPr bwMode="auto">
          <a:xfrm>
            <a:off x="3466728" y="3511574"/>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1" name="Line 19"/>
          <p:cNvSpPr>
            <a:spLocks noChangeShapeType="1"/>
          </p:cNvSpPr>
          <p:nvPr/>
        </p:nvSpPr>
        <p:spPr bwMode="auto">
          <a:xfrm>
            <a:off x="8310190" y="3943374"/>
            <a:ext cx="1588" cy="1828800"/>
          </a:xfrm>
          <a:prstGeom prst="line">
            <a:avLst/>
          </a:prstGeom>
          <a:noFill/>
          <a:ln w="9144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2" name="Oval 21"/>
          <p:cNvSpPr>
            <a:spLocks noChangeArrowheads="1"/>
          </p:cNvSpPr>
          <p:nvPr/>
        </p:nvSpPr>
        <p:spPr bwMode="auto">
          <a:xfrm>
            <a:off x="8075240" y="57547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3" name="Line 22"/>
          <p:cNvSpPr>
            <a:spLocks noChangeShapeType="1"/>
          </p:cNvSpPr>
          <p:nvPr/>
        </p:nvSpPr>
        <p:spPr bwMode="auto">
          <a:xfrm>
            <a:off x="6227390" y="59960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4" name="Oval 23"/>
          <p:cNvSpPr>
            <a:spLocks noChangeArrowheads="1"/>
          </p:cNvSpPr>
          <p:nvPr/>
        </p:nvSpPr>
        <p:spPr bwMode="auto">
          <a:xfrm>
            <a:off x="5770190" y="57674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5" name="Line 24"/>
          <p:cNvSpPr>
            <a:spLocks noChangeShapeType="1"/>
          </p:cNvSpPr>
          <p:nvPr/>
        </p:nvSpPr>
        <p:spPr bwMode="auto">
          <a:xfrm flipV="1">
            <a:off x="6011490" y="4340249"/>
            <a:ext cx="0" cy="1295400"/>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6" name="Line 25"/>
          <p:cNvSpPr>
            <a:spLocks noChangeShapeType="1"/>
          </p:cNvSpPr>
          <p:nvPr/>
        </p:nvSpPr>
        <p:spPr bwMode="auto">
          <a:xfrm>
            <a:off x="3923928" y="6008712"/>
            <a:ext cx="1828800" cy="1587"/>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7" name="Oval 26"/>
          <p:cNvSpPr>
            <a:spLocks noChangeArrowheads="1"/>
          </p:cNvSpPr>
          <p:nvPr/>
        </p:nvSpPr>
        <p:spPr bwMode="auto">
          <a:xfrm>
            <a:off x="3466728" y="5780112"/>
            <a:ext cx="457200" cy="457200"/>
          </a:xfrm>
          <a:prstGeom prst="ellipse">
            <a:avLst/>
          </a:prstGeom>
          <a:solidFill>
            <a:srgbClr val="00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9238" name="Line 28"/>
          <p:cNvSpPr>
            <a:spLocks noChangeShapeType="1"/>
          </p:cNvSpPr>
          <p:nvPr/>
        </p:nvSpPr>
        <p:spPr bwMode="auto">
          <a:xfrm>
            <a:off x="3701678" y="3951312"/>
            <a:ext cx="1587" cy="1828800"/>
          </a:xfrm>
          <a:prstGeom prst="line">
            <a:avLst/>
          </a:prstGeom>
          <a:noFill/>
          <a:ln w="91440">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9239" name="Line 30"/>
          <p:cNvSpPr>
            <a:spLocks noChangeShapeType="1"/>
          </p:cNvSpPr>
          <p:nvPr/>
        </p:nvSpPr>
        <p:spPr bwMode="auto">
          <a:xfrm flipH="1">
            <a:off x="3995365" y="3762399"/>
            <a:ext cx="1146175" cy="1588"/>
          </a:xfrm>
          <a:prstGeom prst="line">
            <a:avLst/>
          </a:prstGeom>
          <a:noFill/>
          <a:ln w="91440">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Tree>
    <p:extLst>
      <p:ext uri="{BB962C8B-B14F-4D97-AF65-F5344CB8AC3E}">
        <p14:creationId xmlns:p14="http://schemas.microsoft.com/office/powerpoint/2010/main" val="914613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2" name="Picture 1"/>
          <p:cNvPicPr>
            <a:picLocks noChangeAspect="1"/>
          </p:cNvPicPr>
          <p:nvPr/>
        </p:nvPicPr>
        <p:blipFill rotWithShape="1">
          <a:blip r:embed="rId3"/>
          <a:srcRect l="33397" t="37095" r="53874" b="45078"/>
          <a:stretch/>
        </p:blipFill>
        <p:spPr>
          <a:xfrm>
            <a:off x="3722335" y="1700212"/>
            <a:ext cx="4847577" cy="3817018"/>
          </a:xfrm>
          <a:prstGeom prst="rect">
            <a:avLst/>
          </a:prstGeom>
        </p:spPr>
      </p:pic>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
        <p:nvSpPr>
          <p:cNvPr id="9"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 Bit More About Repetition</a:t>
            </a:r>
            <a:endParaRPr lang="en-US" altLang="en-US" dirty="0" smtClean="0"/>
          </a:p>
        </p:txBody>
      </p:sp>
    </p:spTree>
    <p:extLst>
      <p:ext uri="{BB962C8B-B14F-4D97-AF65-F5344CB8AC3E}">
        <p14:creationId xmlns:p14="http://schemas.microsoft.com/office/powerpoint/2010/main" val="3468584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43" t="21247" r="24069" b="5000"/>
          <a:stretch/>
        </p:blipFill>
        <p:spPr bwMode="auto">
          <a:xfrm>
            <a:off x="0" y="507948"/>
            <a:ext cx="9144000" cy="6377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3"/>
          <p:cNvSpPr>
            <a:spLocks noChangeShapeType="1"/>
          </p:cNvSpPr>
          <p:nvPr/>
        </p:nvSpPr>
        <p:spPr bwMode="auto">
          <a:xfrm flipH="1">
            <a:off x="684212" y="1988840"/>
            <a:ext cx="3455739" cy="4319885"/>
          </a:xfrm>
          <a:prstGeom prst="line">
            <a:avLst/>
          </a:prstGeom>
          <a:noFill/>
          <a:ln w="76200">
            <a:solidFill>
              <a:srgbClr val="C00B0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extLst>
      <p:ext uri="{BB962C8B-B14F-4D97-AF65-F5344CB8AC3E}">
        <p14:creationId xmlns:p14="http://schemas.microsoft.com/office/powerpoint/2010/main" val="4056057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07" name="AutoShape 31"/>
          <p:cNvSpPr>
            <a:spLocks noChangeArrowheads="1"/>
          </p:cNvSpPr>
          <p:nvPr/>
        </p:nvSpPr>
        <p:spPr bwMode="auto">
          <a:xfrm>
            <a:off x="75456" y="1700212"/>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24608" name="Text Box 32"/>
          <p:cNvSpPr txBox="1">
            <a:spLocks noChangeArrowheads="1"/>
          </p:cNvSpPr>
          <p:nvPr/>
        </p:nvSpPr>
        <p:spPr bwMode="auto">
          <a:xfrm>
            <a:off x="228600" y="1844675"/>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repeat (4)</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forward(1)</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right()</a:t>
            </a:r>
          </a:p>
          <a:p>
            <a:pPr eaLnBrk="1">
              <a:lnSpc>
                <a:spcPct val="89000"/>
              </a:lnSpc>
              <a:buClr>
                <a:srgbClr val="000000"/>
              </a:buClr>
              <a:buSzPct val="45000"/>
              <a:buFont typeface="Wingdings" panose="05000000000000000000" pitchFamily="2" charset="2"/>
              <a:buNone/>
            </a:pPr>
            <a:r>
              <a:rPr lang="en-GB" altLang="en-US" sz="2800" b="1" dirty="0">
                <a:solidFill>
                  <a:srgbClr val="C00B0B"/>
                </a:solidFill>
                <a:latin typeface="Courier New" panose="02070309020205020404" pitchFamily="49" charset="0"/>
                <a:ea typeface="Lucida Sans Unicode" panose="020B0602030504020204" pitchFamily="34" charset="0"/>
                <a:cs typeface="Lucida Sans Unicode" panose="020B0602030504020204" pitchFamily="34" charset="0"/>
              </a:rPr>
              <a:t>	}</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right()</a:t>
            </a: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2" name="Picture 1"/>
          <p:cNvPicPr>
            <a:picLocks noChangeAspect="1"/>
          </p:cNvPicPr>
          <p:nvPr/>
        </p:nvPicPr>
        <p:blipFill rotWithShape="1">
          <a:blip r:embed="rId3"/>
          <a:srcRect l="33397" t="37095" r="53874" b="45078"/>
          <a:stretch/>
        </p:blipFill>
        <p:spPr>
          <a:xfrm>
            <a:off x="3722335" y="1700212"/>
            <a:ext cx="4847577" cy="3817018"/>
          </a:xfrm>
          <a:prstGeom prst="rect">
            <a:avLst/>
          </a:prstGeom>
        </p:spPr>
      </p:pic>
      <p:pic>
        <p:nvPicPr>
          <p:cNvPr id="3" name="Picture 2"/>
          <p:cNvPicPr>
            <a:picLocks noChangeAspect="1"/>
          </p:cNvPicPr>
          <p:nvPr/>
        </p:nvPicPr>
        <p:blipFill rotWithShape="1">
          <a:blip r:embed="rId4"/>
          <a:srcRect l="33397" t="37329" r="54981" b="50984"/>
          <a:stretch/>
        </p:blipFill>
        <p:spPr>
          <a:xfrm>
            <a:off x="3726197" y="1700212"/>
            <a:ext cx="4839852" cy="2736304"/>
          </a:xfrm>
          <a:prstGeom prst="rect">
            <a:avLst/>
          </a:prstGeom>
        </p:spPr>
      </p:pic>
      <p:sp>
        <p:nvSpPr>
          <p:cNvPr id="4" name="Rectangle 3"/>
          <p:cNvSpPr/>
          <p:nvPr/>
        </p:nvSpPr>
        <p:spPr>
          <a:xfrm>
            <a:off x="228600" y="2668249"/>
            <a:ext cx="2904344" cy="1828227"/>
          </a:xfrm>
          <a:prstGeom prst="rect">
            <a:avLst/>
          </a:prstGeom>
          <a:solidFill>
            <a:srgbClr val="4A6C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ourier New" panose="02070309020205020404" pitchFamily="49" charset="0"/>
                <a:cs typeface="Courier New" panose="02070309020205020404" pitchFamily="49" charset="0"/>
              </a:rPr>
              <a:t>s</a:t>
            </a:r>
            <a:r>
              <a:rPr lang="en-GB" sz="2800" b="1" dirty="0" smtClean="0">
                <a:solidFill>
                  <a:schemeClr val="bg1"/>
                </a:solidFill>
                <a:latin typeface="Courier New" panose="02070309020205020404" pitchFamily="49" charset="0"/>
                <a:cs typeface="Courier New" panose="02070309020205020404" pitchFamily="49" charset="0"/>
              </a:rPr>
              <a:t>quare()</a:t>
            </a:r>
            <a:endParaRPr lang="en-GB" sz="2800" b="1" dirty="0">
              <a:solidFill>
                <a:schemeClr val="bg1"/>
              </a:solidFill>
              <a:latin typeface="Courier New" panose="02070309020205020404" pitchFamily="49" charset="0"/>
              <a:cs typeface="Courier New" panose="02070309020205020404" pitchFamily="49"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
        <p:nvSpPr>
          <p:cNvPr id="9" name="Rectangle 8"/>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2"/>
          <p:cNvSpPr>
            <a:spLocks noGrp="1" noChangeArrowheads="1"/>
          </p:cNvSpPr>
          <p:nvPr>
            <p:ph type="title"/>
          </p:nvPr>
        </p:nvSpPr>
        <p:spPr>
          <a:xfrm>
            <a:off x="0" y="0"/>
            <a:ext cx="9144000" cy="1143000"/>
          </a:xfrm>
        </p:spPr>
        <p:txBody>
          <a:bodyPr>
            <a:normAutofit/>
          </a:bodyPr>
          <a:lstStyle/>
          <a:p>
            <a:pPr algn="l" eaLnBrk="1" hangingPunct="1"/>
            <a:r>
              <a:rPr lang="en-GB" altLang="en-US" dirty="0" smtClean="0"/>
              <a:t>Thinking A Bit More About Repetition</a:t>
            </a:r>
            <a:endParaRPr lang="en-US" altLang="en-US" dirty="0" smtClean="0"/>
          </a:p>
        </p:txBody>
      </p:sp>
    </p:spTree>
    <p:extLst>
      <p:ext uri="{BB962C8B-B14F-4D97-AF65-F5344CB8AC3E}">
        <p14:creationId xmlns:p14="http://schemas.microsoft.com/office/powerpoint/2010/main" val="800397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686800" cy="1143000"/>
          </a:xfrm>
        </p:spPr>
        <p:txBody>
          <a:bodyPr>
            <a:normAutofit/>
          </a:bodyPr>
          <a:lstStyle/>
          <a:p>
            <a:pPr algn="l" eaLnBrk="1" hangingPunct="1"/>
            <a:r>
              <a:rPr lang="en-GB" altLang="en-US" dirty="0" smtClean="0">
                <a:solidFill>
                  <a:srgbClr val="C00000"/>
                </a:solidFill>
              </a:rPr>
              <a:t>Two Stages</a:t>
            </a:r>
            <a:endParaRPr lang="en-US" altLang="en-US" dirty="0" smtClean="0">
              <a:solidFill>
                <a:srgbClr val="C00000"/>
              </a:solidFill>
            </a:endParaRPr>
          </a:p>
        </p:txBody>
      </p:sp>
      <p:sp>
        <p:nvSpPr>
          <p:cNvPr id="5" name="Content Placeholder 4"/>
          <p:cNvSpPr>
            <a:spLocks noGrp="1"/>
          </p:cNvSpPr>
          <p:nvPr>
            <p:ph idx="1"/>
          </p:nvPr>
        </p:nvSpPr>
        <p:spPr>
          <a:xfrm>
            <a:off x="457200" y="1150494"/>
            <a:ext cx="8686800" cy="4525963"/>
          </a:xfrm>
        </p:spPr>
        <p:txBody>
          <a:bodyPr>
            <a:normAutofit/>
          </a:bodyPr>
          <a:lstStyle/>
          <a:p>
            <a:pPr marL="0" indent="0">
              <a:buFontTx/>
              <a:buNone/>
            </a:pPr>
            <a:r>
              <a:rPr lang="en-GB" altLang="en-US" sz="4400" dirty="0" smtClean="0">
                <a:solidFill>
                  <a:srgbClr val="595959"/>
                </a:solidFill>
              </a:rPr>
              <a:t>Define the procedure</a:t>
            </a:r>
            <a:endParaRPr lang="en-GB" altLang="en-US" sz="4400" dirty="0">
              <a:solidFill>
                <a:srgbClr val="595959"/>
              </a:solidFill>
            </a:endParaRPr>
          </a:p>
          <a:p>
            <a:pPr marL="0" indent="0">
              <a:buFontTx/>
              <a:buNone/>
            </a:pPr>
            <a:r>
              <a:rPr lang="en-GB" altLang="en-US" sz="4400" dirty="0" smtClean="0">
                <a:solidFill>
                  <a:srgbClr val="595959"/>
                </a:solidFill>
              </a:rPr>
              <a:t>Call it in your script</a:t>
            </a:r>
            <a:endParaRPr lang="en-US" altLang="en-US" sz="4400" dirty="0" smtClean="0">
              <a:solidFill>
                <a:srgbClr val="595959"/>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Tree>
    <p:extLst>
      <p:ext uri="{BB962C8B-B14F-4D97-AF65-F5344CB8AC3E}">
        <p14:creationId xmlns:p14="http://schemas.microsoft.com/office/powerpoint/2010/main" val="3008756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686800" cy="1143000"/>
          </a:xfrm>
        </p:spPr>
        <p:txBody>
          <a:bodyPr>
            <a:normAutofit/>
          </a:bodyPr>
          <a:lstStyle/>
          <a:p>
            <a:pPr algn="l" eaLnBrk="1" hangingPunct="1"/>
            <a:r>
              <a:rPr lang="en-GB" altLang="en-US" dirty="0" smtClean="0">
                <a:solidFill>
                  <a:srgbClr val="C00000"/>
                </a:solidFill>
              </a:rPr>
              <a:t>Two Stages</a:t>
            </a:r>
            <a:endParaRPr lang="en-US" altLang="en-US" dirty="0" smtClean="0">
              <a:solidFill>
                <a:srgbClr val="C00000"/>
              </a:solidFill>
            </a:endParaRPr>
          </a:p>
        </p:txBody>
      </p:sp>
      <p:sp>
        <p:nvSpPr>
          <p:cNvPr id="5" name="Content Placeholder 4"/>
          <p:cNvSpPr>
            <a:spLocks noGrp="1"/>
          </p:cNvSpPr>
          <p:nvPr>
            <p:ph idx="1"/>
          </p:nvPr>
        </p:nvSpPr>
        <p:spPr>
          <a:xfrm>
            <a:off x="457200" y="1150494"/>
            <a:ext cx="8686800" cy="4525963"/>
          </a:xfrm>
        </p:spPr>
        <p:txBody>
          <a:bodyPr>
            <a:normAutofit/>
          </a:bodyPr>
          <a:lstStyle/>
          <a:p>
            <a:pPr marL="0" indent="0">
              <a:buFontTx/>
              <a:buNone/>
            </a:pPr>
            <a:r>
              <a:rPr lang="en-GB" altLang="en-US" sz="4400" dirty="0" smtClean="0">
                <a:solidFill>
                  <a:srgbClr val="595959"/>
                </a:solidFill>
              </a:rPr>
              <a:t>Define the procedure</a:t>
            </a:r>
            <a:endParaRPr lang="en-GB" altLang="en-US" sz="4400" dirty="0">
              <a:solidFill>
                <a:srgbClr val="595959"/>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0" y="1722853"/>
            <a:ext cx="3629364" cy="5135147"/>
            <a:chOff x="0" y="1722853"/>
            <a:chExt cx="3629364" cy="5135147"/>
          </a:xfrm>
        </p:grpSpPr>
        <p:pic>
          <p:nvPicPr>
            <p:cNvPr id="2" name="Picture 1"/>
            <p:cNvPicPr>
              <a:picLocks noChangeAspect="1"/>
            </p:cNvPicPr>
            <p:nvPr/>
          </p:nvPicPr>
          <p:blipFill rotWithShape="1">
            <a:blip r:embed="rId3"/>
            <a:srcRect l="17741" t="7018" r="68088" b="57380"/>
            <a:stretch/>
          </p:blipFill>
          <p:spPr>
            <a:xfrm>
              <a:off x="0" y="1730347"/>
              <a:ext cx="3614374" cy="5105168"/>
            </a:xfrm>
            <a:prstGeom prst="rect">
              <a:avLst/>
            </a:prstGeom>
          </p:spPr>
        </p:pic>
        <p:sp>
          <p:nvSpPr>
            <p:cNvPr id="3" name="Rectangle 2"/>
            <p:cNvSpPr/>
            <p:nvPr/>
          </p:nvSpPr>
          <p:spPr>
            <a:xfrm>
              <a:off x="1603947" y="6475751"/>
              <a:ext cx="2025417" cy="382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603947" y="1722853"/>
              <a:ext cx="2025417" cy="3890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991850" y="1730347"/>
              <a:ext cx="762000" cy="1487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2616655" y="6027802"/>
            <a:ext cx="5803897" cy="769441"/>
          </a:xfrm>
          <a:prstGeom prst="rect">
            <a:avLst/>
          </a:prstGeom>
          <a:solidFill>
            <a:schemeClr val="bg1"/>
          </a:solidFill>
          <a:ln w="38100">
            <a:solidFill>
              <a:srgbClr val="C00000"/>
            </a:solidFill>
          </a:ln>
        </p:spPr>
        <p:txBody>
          <a:bodyPr wrap="none" rtlCol="0">
            <a:spAutoFit/>
          </a:bodyPr>
          <a:lstStyle/>
          <a:p>
            <a:r>
              <a:rPr lang="en-GB" sz="4400" b="1" dirty="0">
                <a:solidFill>
                  <a:srgbClr val="595959"/>
                </a:solidFill>
              </a:rPr>
              <a:t>s</a:t>
            </a:r>
            <a:r>
              <a:rPr lang="en-GB" sz="4400" b="1" dirty="0" smtClean="0">
                <a:solidFill>
                  <a:srgbClr val="595959"/>
                </a:solidFill>
              </a:rPr>
              <a:t>yntax: procedure p( ){ }</a:t>
            </a:r>
            <a:endParaRPr lang="en-GB" sz="4400" b="1" dirty="0">
              <a:solidFill>
                <a:srgbClr val="595959"/>
              </a:solidFill>
            </a:endParaRPr>
          </a:p>
        </p:txBody>
      </p:sp>
      <p:sp>
        <p:nvSpPr>
          <p:cNvPr id="12" name="TextBox 11"/>
          <p:cNvSpPr txBox="1"/>
          <p:nvPr/>
        </p:nvSpPr>
        <p:spPr>
          <a:xfrm>
            <a:off x="2158585" y="1976828"/>
            <a:ext cx="6922918" cy="2585323"/>
          </a:xfrm>
          <a:prstGeom prst="rect">
            <a:avLst/>
          </a:prstGeom>
          <a:noFill/>
        </p:spPr>
        <p:txBody>
          <a:bodyPr wrap="square" rtlCol="0">
            <a:spAutoFit/>
          </a:bodyPr>
          <a:lstStyle/>
          <a:p>
            <a:r>
              <a:rPr lang="fr-FR" altLang="en-US" sz="3600" b="1" dirty="0" err="1" smtClean="0">
                <a:solidFill>
                  <a:srgbClr val="C00000"/>
                </a:solidFill>
                <a:latin typeface="Courier New" panose="02070309020205020404" pitchFamily="49" charset="0"/>
                <a:cs typeface="Courier New" panose="02070309020205020404" pitchFamily="49" charset="0"/>
              </a:rPr>
              <a:t>procedure</a:t>
            </a:r>
            <a:r>
              <a:rPr lang="fr-FR" altLang="en-US" sz="3600" b="1" dirty="0" smtClean="0">
                <a:solidFill>
                  <a:srgbClr val="C00000"/>
                </a:solidFill>
                <a:latin typeface="Courier New" panose="02070309020205020404" pitchFamily="49" charset="0"/>
                <a:cs typeface="Courier New" panose="02070309020205020404" pitchFamily="49" charset="0"/>
              </a:rPr>
              <a:t> </a:t>
            </a:r>
            <a:r>
              <a:rPr lang="fr-FR" altLang="en-US" sz="3600" b="1" dirty="0" err="1" smtClean="0">
                <a:solidFill>
                  <a:srgbClr val="C00000"/>
                </a:solidFill>
                <a:latin typeface="Courier New" panose="02070309020205020404" pitchFamily="49" charset="0"/>
                <a:cs typeface="Courier New" panose="02070309020205020404" pitchFamily="49" charset="0"/>
              </a:rPr>
              <a:t>name</a:t>
            </a:r>
            <a:r>
              <a:rPr lang="fr-FR" altLang="en-US" sz="3600" b="1" dirty="0" smtClean="0">
                <a:solidFill>
                  <a:srgbClr val="C00000"/>
                </a:solidFill>
                <a:latin typeface="Courier New" panose="02070309020205020404" pitchFamily="49" charset="0"/>
                <a:cs typeface="Courier New" panose="02070309020205020404" pitchFamily="49" charset="0"/>
              </a:rPr>
              <a:t>( )</a:t>
            </a:r>
          </a:p>
          <a:p>
            <a:r>
              <a:rPr lang="fr-FR" altLang="en-US" sz="3600" b="1" dirty="0" smtClean="0">
                <a:solidFill>
                  <a:srgbClr val="C00000"/>
                </a:solidFill>
                <a:latin typeface="Courier New" panose="02070309020205020404" pitchFamily="49" charset="0"/>
                <a:cs typeface="Courier New" panose="02070309020205020404" pitchFamily="49" charset="0"/>
              </a:rPr>
              <a:t>{</a:t>
            </a:r>
          </a:p>
          <a:p>
            <a:r>
              <a:rPr lang="fr-FR" altLang="en-US" sz="3600" b="1" dirty="0" smtClean="0">
                <a:solidFill>
                  <a:srgbClr val="C00000"/>
                </a:solidFill>
                <a:latin typeface="Courier New" panose="02070309020205020404" pitchFamily="49" charset="0"/>
                <a:cs typeface="Courier New" panose="02070309020205020404" pitchFamily="49" charset="0"/>
              </a:rPr>
              <a:t>...instructions...</a:t>
            </a:r>
          </a:p>
          <a:p>
            <a:r>
              <a:rPr lang="fr-FR" altLang="en-US" sz="3600" b="1" dirty="0" smtClean="0">
                <a:solidFill>
                  <a:srgbClr val="C00000"/>
                </a:solidFill>
                <a:latin typeface="Courier New" panose="02070309020205020404" pitchFamily="49" charset="0"/>
                <a:cs typeface="Courier New" panose="02070309020205020404" pitchFamily="49" charset="0"/>
              </a:rPr>
              <a:t>}</a:t>
            </a:r>
            <a:endParaRPr lang="en-GB" altLang="en-US" sz="3600" b="1" dirty="0" smtClean="0">
              <a:solidFill>
                <a:srgbClr val="C00000"/>
              </a:solidFill>
              <a:latin typeface="Courier New" panose="02070309020205020404" pitchFamily="49" charset="0"/>
              <a:cs typeface="Courier New" panose="02070309020205020404" pitchFamily="49" charset="0"/>
            </a:endParaRPr>
          </a:p>
          <a:p>
            <a:endParaRPr lang="en-GB" dirty="0"/>
          </a:p>
        </p:txBody>
      </p:sp>
    </p:spTree>
    <p:extLst>
      <p:ext uri="{BB962C8B-B14F-4D97-AF65-F5344CB8AC3E}">
        <p14:creationId xmlns:p14="http://schemas.microsoft.com/office/powerpoint/2010/main" val="358169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686800" cy="1143000"/>
          </a:xfrm>
        </p:spPr>
        <p:txBody>
          <a:bodyPr>
            <a:normAutofit/>
          </a:bodyPr>
          <a:lstStyle/>
          <a:p>
            <a:pPr algn="l" eaLnBrk="1" hangingPunct="1"/>
            <a:r>
              <a:rPr lang="en-GB" altLang="en-US" dirty="0" smtClean="0">
                <a:solidFill>
                  <a:srgbClr val="C00000"/>
                </a:solidFill>
              </a:rPr>
              <a:t>Two Stages</a:t>
            </a:r>
            <a:endParaRPr lang="en-US" altLang="en-US" dirty="0" smtClean="0">
              <a:solidFill>
                <a:srgbClr val="C00000"/>
              </a:solidFill>
            </a:endParaRPr>
          </a:p>
        </p:txBody>
      </p:sp>
      <p:sp>
        <p:nvSpPr>
          <p:cNvPr id="5" name="Content Placeholder 4"/>
          <p:cNvSpPr>
            <a:spLocks noGrp="1"/>
          </p:cNvSpPr>
          <p:nvPr>
            <p:ph idx="1"/>
          </p:nvPr>
        </p:nvSpPr>
        <p:spPr>
          <a:xfrm>
            <a:off x="457200" y="1150494"/>
            <a:ext cx="8686800" cy="4525963"/>
          </a:xfrm>
        </p:spPr>
        <p:txBody>
          <a:bodyPr>
            <a:normAutofit/>
          </a:bodyPr>
          <a:lstStyle/>
          <a:p>
            <a:pPr marL="0" indent="0">
              <a:buFontTx/>
              <a:buNone/>
            </a:pPr>
            <a:r>
              <a:rPr lang="en-GB" altLang="en-US" sz="4400" dirty="0" smtClean="0">
                <a:solidFill>
                  <a:srgbClr val="595959"/>
                </a:solidFill>
              </a:rPr>
              <a:t>Define the procedure</a:t>
            </a:r>
            <a:endParaRPr lang="en-GB" altLang="en-US" sz="4400" dirty="0">
              <a:solidFill>
                <a:srgbClr val="595959"/>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158585" y="1976828"/>
            <a:ext cx="6922918" cy="4801314"/>
          </a:xfrm>
          <a:prstGeom prst="rect">
            <a:avLst/>
          </a:prstGeom>
          <a:noFill/>
        </p:spPr>
        <p:txBody>
          <a:bodyPr wrap="square" rtlCol="0">
            <a:spAutoFit/>
          </a:bodyPr>
          <a:lstStyle/>
          <a:p>
            <a:r>
              <a:rPr lang="fr-FR" altLang="en-US" sz="3600" b="1" dirty="0" err="1" smtClean="0">
                <a:solidFill>
                  <a:srgbClr val="C00000"/>
                </a:solidFill>
                <a:latin typeface="Courier New" panose="02070309020205020404" pitchFamily="49" charset="0"/>
                <a:cs typeface="Courier New" panose="02070309020205020404" pitchFamily="49" charset="0"/>
              </a:rPr>
              <a:t>procedure</a:t>
            </a:r>
            <a:r>
              <a:rPr lang="fr-FR" altLang="en-US" sz="3600" b="1" dirty="0">
                <a:solidFill>
                  <a:srgbClr val="C00000"/>
                </a:solidFill>
                <a:latin typeface="Courier New" panose="02070309020205020404" pitchFamily="49" charset="0"/>
                <a:cs typeface="Courier New" panose="02070309020205020404" pitchFamily="49" charset="0"/>
              </a:rPr>
              <a:t> </a:t>
            </a:r>
            <a:r>
              <a:rPr lang="fr-FR" altLang="en-US" sz="3600" b="1" dirty="0" smtClean="0">
                <a:solidFill>
                  <a:srgbClr val="C00000"/>
                </a:solidFill>
                <a:latin typeface="Courier New" panose="02070309020205020404" pitchFamily="49" charset="0"/>
                <a:cs typeface="Courier New" panose="02070309020205020404" pitchFamily="49" charset="0"/>
              </a:rPr>
              <a:t>square( </a:t>
            </a:r>
            <a:r>
              <a:rPr lang="fr-FR" altLang="en-US" sz="3600" b="1" dirty="0">
                <a:solidFill>
                  <a:srgbClr val="C00000"/>
                </a:solidFill>
                <a:latin typeface="Courier New" panose="02070309020205020404" pitchFamily="49" charset="0"/>
                <a:cs typeface="Courier New" panose="02070309020205020404" pitchFamily="49" charset="0"/>
              </a:rPr>
              <a:t>)</a:t>
            </a:r>
          </a:p>
          <a:p>
            <a:r>
              <a:rPr lang="fr-FR" altLang="en-US" sz="3600" b="1" dirty="0">
                <a:solidFill>
                  <a:srgbClr val="C00000"/>
                </a:solidFill>
                <a:latin typeface="Courier New" panose="02070309020205020404" pitchFamily="49" charset="0"/>
                <a:cs typeface="Courier New" panose="02070309020205020404" pitchFamily="49" charset="0"/>
              </a:rPr>
              <a:t>{</a:t>
            </a:r>
          </a:p>
          <a:p>
            <a:r>
              <a:rPr lang="fr-FR" altLang="en-US" sz="3600" b="1" dirty="0" err="1">
                <a:solidFill>
                  <a:srgbClr val="C00000"/>
                </a:solidFill>
                <a:latin typeface="Courier New" panose="02070309020205020404" pitchFamily="49" charset="0"/>
                <a:cs typeface="Courier New" panose="02070309020205020404" pitchFamily="49" charset="0"/>
              </a:rPr>
              <a:t>r</a:t>
            </a:r>
            <a:r>
              <a:rPr lang="fr-FR" altLang="en-US" sz="3600" b="1" dirty="0" err="1" smtClean="0">
                <a:solidFill>
                  <a:srgbClr val="C00000"/>
                </a:solidFill>
                <a:latin typeface="Courier New" panose="02070309020205020404" pitchFamily="49" charset="0"/>
                <a:cs typeface="Courier New" panose="02070309020205020404" pitchFamily="49" charset="0"/>
              </a:rPr>
              <a:t>epeat</a:t>
            </a:r>
            <a:r>
              <a:rPr lang="fr-FR" altLang="en-US" sz="3600" b="1" dirty="0" smtClean="0">
                <a:solidFill>
                  <a:srgbClr val="C00000"/>
                </a:solidFill>
                <a:latin typeface="Courier New" panose="02070309020205020404" pitchFamily="49" charset="0"/>
                <a:cs typeface="Courier New" panose="02070309020205020404" pitchFamily="49" charset="0"/>
              </a:rPr>
              <a:t>(4)</a:t>
            </a:r>
          </a:p>
          <a:p>
            <a:r>
              <a:rPr lang="fr-FR" altLang="en-US" sz="3600" b="1" dirty="0" smtClean="0">
                <a:solidFill>
                  <a:srgbClr val="C00000"/>
                </a:solidFill>
                <a:latin typeface="Courier New" panose="02070309020205020404" pitchFamily="49" charset="0"/>
                <a:cs typeface="Courier New" panose="02070309020205020404" pitchFamily="49" charset="0"/>
              </a:rPr>
              <a:t>	{</a:t>
            </a:r>
          </a:p>
          <a:p>
            <a:r>
              <a:rPr lang="fr-FR" altLang="en-US" sz="3600" b="1" dirty="0" smtClean="0">
                <a:solidFill>
                  <a:srgbClr val="C00000"/>
                </a:solidFill>
                <a:latin typeface="Courier New" panose="02070309020205020404" pitchFamily="49" charset="0"/>
                <a:cs typeface="Courier New" panose="02070309020205020404" pitchFamily="49" charset="0"/>
              </a:rPr>
              <a:t>	</a:t>
            </a:r>
            <a:r>
              <a:rPr lang="fr-FR" altLang="en-US" sz="3600" b="1" dirty="0" err="1" smtClean="0">
                <a:solidFill>
                  <a:srgbClr val="C00000"/>
                </a:solidFill>
                <a:latin typeface="Courier New" panose="02070309020205020404" pitchFamily="49" charset="0"/>
                <a:cs typeface="Courier New" panose="02070309020205020404" pitchFamily="49" charset="0"/>
              </a:rPr>
              <a:t>forward</a:t>
            </a:r>
            <a:r>
              <a:rPr lang="fr-FR" altLang="en-US" sz="3600" b="1" dirty="0" smtClean="0">
                <a:solidFill>
                  <a:srgbClr val="C00000"/>
                </a:solidFill>
                <a:latin typeface="Courier New" panose="02070309020205020404" pitchFamily="49" charset="0"/>
                <a:cs typeface="Courier New" panose="02070309020205020404" pitchFamily="49" charset="0"/>
              </a:rPr>
              <a:t>(1)</a:t>
            </a:r>
          </a:p>
          <a:p>
            <a:r>
              <a:rPr lang="fr-FR" altLang="en-US" sz="3600" b="1" dirty="0" smtClean="0">
                <a:solidFill>
                  <a:srgbClr val="C00000"/>
                </a:solidFill>
                <a:latin typeface="Courier New" panose="02070309020205020404" pitchFamily="49" charset="0"/>
                <a:cs typeface="Courier New" panose="02070309020205020404" pitchFamily="49" charset="0"/>
              </a:rPr>
              <a:t>	right()</a:t>
            </a:r>
          </a:p>
          <a:p>
            <a:r>
              <a:rPr lang="fr-FR" altLang="en-US" sz="3600" b="1" dirty="0" smtClean="0">
                <a:solidFill>
                  <a:srgbClr val="C00000"/>
                </a:solidFill>
                <a:latin typeface="Courier New" panose="02070309020205020404" pitchFamily="49" charset="0"/>
                <a:cs typeface="Courier New" panose="02070309020205020404" pitchFamily="49" charset="0"/>
              </a:rPr>
              <a:t>	}</a:t>
            </a:r>
            <a:endParaRPr lang="fr-FR" altLang="en-US" sz="3600" b="1" dirty="0">
              <a:solidFill>
                <a:srgbClr val="C00000"/>
              </a:solidFill>
              <a:latin typeface="Courier New" panose="02070309020205020404" pitchFamily="49" charset="0"/>
              <a:cs typeface="Courier New" panose="02070309020205020404" pitchFamily="49" charset="0"/>
            </a:endParaRPr>
          </a:p>
          <a:p>
            <a:r>
              <a:rPr lang="fr-FR" altLang="en-US" sz="3600" b="1" dirty="0">
                <a:solidFill>
                  <a:srgbClr val="C00000"/>
                </a:solidFill>
                <a:latin typeface="Courier New" panose="02070309020205020404" pitchFamily="49" charset="0"/>
                <a:cs typeface="Courier New" panose="02070309020205020404" pitchFamily="49" charset="0"/>
              </a:rPr>
              <a:t>}</a:t>
            </a:r>
            <a:endParaRPr lang="en-GB" altLang="en-US" sz="3600" b="1" dirty="0">
              <a:solidFill>
                <a:srgbClr val="C00000"/>
              </a:solidFill>
              <a:latin typeface="Courier New" panose="02070309020205020404" pitchFamily="49" charset="0"/>
              <a:cs typeface="Courier New" panose="02070309020205020404" pitchFamily="49" charset="0"/>
            </a:endParaRPr>
          </a:p>
          <a:p>
            <a:endParaRPr lang="en-GB" dirty="0"/>
          </a:p>
        </p:txBody>
      </p:sp>
    </p:spTree>
    <p:extLst>
      <p:ext uri="{BB962C8B-B14F-4D97-AF65-F5344CB8AC3E}">
        <p14:creationId xmlns:p14="http://schemas.microsoft.com/office/powerpoint/2010/main" val="1245050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8686800" cy="1143000"/>
          </a:xfrm>
        </p:spPr>
        <p:txBody>
          <a:bodyPr>
            <a:normAutofit/>
          </a:bodyPr>
          <a:lstStyle/>
          <a:p>
            <a:pPr algn="l" eaLnBrk="1" hangingPunct="1"/>
            <a:r>
              <a:rPr lang="en-GB" altLang="en-US" dirty="0" smtClean="0">
                <a:solidFill>
                  <a:srgbClr val="C00000"/>
                </a:solidFill>
              </a:rPr>
              <a:t>Two Stages</a:t>
            </a:r>
            <a:endParaRPr lang="en-US" altLang="en-US" dirty="0" smtClean="0">
              <a:solidFill>
                <a:srgbClr val="C00000"/>
              </a:solidFill>
            </a:endParaRPr>
          </a:p>
        </p:txBody>
      </p:sp>
      <p:sp>
        <p:nvSpPr>
          <p:cNvPr id="5" name="Content Placeholder 4"/>
          <p:cNvSpPr>
            <a:spLocks noGrp="1"/>
          </p:cNvSpPr>
          <p:nvPr>
            <p:ph idx="1"/>
          </p:nvPr>
        </p:nvSpPr>
        <p:spPr>
          <a:xfrm>
            <a:off x="457200" y="1150494"/>
            <a:ext cx="8686800" cy="4525963"/>
          </a:xfrm>
        </p:spPr>
        <p:txBody>
          <a:bodyPr>
            <a:normAutofit/>
          </a:bodyPr>
          <a:lstStyle/>
          <a:p>
            <a:pPr marL="0" indent="0">
              <a:buFontTx/>
              <a:buNone/>
            </a:pPr>
            <a:r>
              <a:rPr lang="en-GB" altLang="en-US" sz="4400" dirty="0" smtClean="0">
                <a:solidFill>
                  <a:srgbClr val="595959"/>
                </a:solidFill>
              </a:rPr>
              <a:t>Define the procedure</a:t>
            </a:r>
            <a:endParaRPr lang="en-GB" altLang="en-US" sz="4400" dirty="0">
              <a:solidFill>
                <a:srgbClr val="595959"/>
              </a:solidFill>
            </a:endParaRPr>
          </a:p>
          <a:p>
            <a:pPr marL="0" indent="0">
              <a:buFontTx/>
              <a:buNone/>
            </a:pPr>
            <a:r>
              <a:rPr lang="en-GB" altLang="en-US" sz="4400" dirty="0" smtClean="0">
                <a:solidFill>
                  <a:srgbClr val="595959"/>
                </a:solidFill>
              </a:rPr>
              <a:t>Call it in your script</a:t>
            </a:r>
            <a:endParaRPr lang="en-US" altLang="en-US" sz="4400" dirty="0" smtClean="0">
              <a:solidFill>
                <a:srgbClr val="595959"/>
              </a:solidFill>
            </a:endParaRP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utoShape 31"/>
          <p:cNvSpPr>
            <a:spLocks noChangeArrowheads="1"/>
          </p:cNvSpPr>
          <p:nvPr/>
        </p:nvSpPr>
        <p:spPr bwMode="auto">
          <a:xfrm>
            <a:off x="480186" y="2719538"/>
            <a:ext cx="3200400" cy="3817019"/>
          </a:xfrm>
          <a:prstGeom prst="roundRect">
            <a:avLst>
              <a:gd name="adj" fmla="val 60"/>
            </a:avLst>
          </a:prstGeom>
          <a:solidFill>
            <a:srgbClr val="CCCCF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7" name="Text Box 32"/>
          <p:cNvSpPr txBox="1">
            <a:spLocks noChangeArrowheads="1"/>
          </p:cNvSpPr>
          <p:nvPr/>
        </p:nvSpPr>
        <p:spPr bwMode="auto">
          <a:xfrm>
            <a:off x="633330" y="2864001"/>
            <a:ext cx="3430588" cy="2370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defTabSz="457200" eaLnBrk="0" hangingPunct="0">
              <a:tabLst>
                <a:tab pos="723900" algn="l"/>
                <a:tab pos="1447800" algn="l"/>
                <a:tab pos="2171700" algn="l"/>
                <a:tab pos="2895600" algn="l"/>
              </a:tabLst>
              <a:defRPr>
                <a:solidFill>
                  <a:schemeClr val="tx1"/>
                </a:solidFill>
                <a:latin typeface="Arial" panose="020B0604020202020204" pitchFamily="34" charset="0"/>
              </a:defRPr>
            </a:lvl1pPr>
            <a:lvl2pPr marL="742950" indent="-285750" defTabSz="457200" eaLnBrk="0" hangingPunct="0">
              <a:tabLst>
                <a:tab pos="723900" algn="l"/>
                <a:tab pos="1447800" algn="l"/>
                <a:tab pos="2171700" algn="l"/>
                <a:tab pos="2895600" algn="l"/>
              </a:tabLst>
              <a:defRPr>
                <a:solidFill>
                  <a:schemeClr val="tx1"/>
                </a:solidFill>
                <a:latin typeface="Arial" panose="020B0604020202020204" pitchFamily="34" charset="0"/>
              </a:defRPr>
            </a:lvl2pPr>
            <a:lvl3pPr marL="11430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3pPr>
            <a:lvl4pPr marL="16002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4pPr>
            <a:lvl5pPr marL="2057400" indent="-228600" defTabSz="457200" eaLnBrk="0" hangingPunct="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defRPr>
            </a:lvl9pPr>
          </a:lstStyle>
          <a:p>
            <a:pPr eaLnBrk="1">
              <a:lnSpc>
                <a:spcPct val="89000"/>
              </a:lnSpc>
              <a:buClr>
                <a:srgbClr val="000000"/>
              </a:buClr>
              <a:buSzPct val="45000"/>
              <a:buFont typeface="Wingdings" panose="05000000000000000000" pitchFamily="2" charset="2"/>
              <a:buNone/>
            </a:pPr>
            <a:r>
              <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rPr>
              <a:t>repeat(4)</a:t>
            </a:r>
          </a:p>
          <a:p>
            <a:pPr eaLnBrk="1">
              <a:lnSpc>
                <a:spcPct val="89000"/>
              </a:lnSpc>
              <a:buClr>
                <a:srgbClr val="000000"/>
              </a:buClr>
              <a:buSzPct val="45000"/>
              <a:buFont typeface="Wingdings" panose="05000000000000000000" pitchFamily="2" charset="2"/>
              <a:buNone/>
            </a:pPr>
            <a:r>
              <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rPr>
              <a:t>{</a:t>
            </a:r>
            <a:endPar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endParaRPr>
          </a:p>
          <a:p>
            <a:pPr eaLnBrk="1">
              <a:lnSpc>
                <a:spcPct val="89000"/>
              </a:lnSpc>
              <a:buClr>
                <a:srgbClr val="000000"/>
              </a:buClr>
              <a:buSzPct val="45000"/>
              <a:buFont typeface="Wingdings" panose="05000000000000000000" pitchFamily="2" charset="2"/>
              <a:buNone/>
            </a:pP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s</a:t>
            </a:r>
            <a:r>
              <a:rPr lang="en-GB" altLang="en-US" sz="2800" b="1" dirty="0" smtClean="0">
                <a:latin typeface="Courier New" panose="02070309020205020404" pitchFamily="49" charset="0"/>
                <a:ea typeface="Lucida Sans Unicode" panose="020B0602030504020204" pitchFamily="34" charset="0"/>
                <a:cs typeface="Lucida Sans Unicode" panose="020B0602030504020204" pitchFamily="34" charset="0"/>
              </a:rPr>
              <a:t>quare</a:t>
            </a:r>
          </a:p>
          <a:p>
            <a:pPr eaLnBrk="1">
              <a:lnSpc>
                <a:spcPct val="89000"/>
              </a:lnSpc>
              <a:buClr>
                <a:srgbClr val="000000"/>
              </a:buClr>
              <a:buSzPct val="45000"/>
              <a:buFont typeface="Wingdings" panose="05000000000000000000" pitchFamily="2" charset="2"/>
              <a:buNone/>
            </a:pPr>
            <a:r>
              <a:rPr lang="en-GB" altLang="en-US" sz="2800" b="1" dirty="0" smtClean="0">
                <a:latin typeface="Courier New" panose="02070309020205020404" pitchFamily="49" charset="0"/>
                <a:ea typeface="Lucida Sans Unicode" panose="020B0602030504020204" pitchFamily="34" charset="0"/>
                <a:cs typeface="Lucida Sans Unicode" panose="020B0602030504020204" pitchFamily="34" charset="0"/>
              </a:rPr>
              <a:t>right</a:t>
            </a:r>
            <a:r>
              <a:rPr lang="en-GB" altLang="en-US" sz="2800" b="1" dirty="0">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r>
              <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rPr>
              <a:t>}</a:t>
            </a:r>
          </a:p>
          <a:p>
            <a:pPr eaLnBrk="1">
              <a:lnSpc>
                <a:spcPct val="89000"/>
              </a:lnSpc>
              <a:buClr>
                <a:srgbClr val="000000"/>
              </a:buClr>
              <a:buSzPct val="45000"/>
              <a:buFont typeface="Wingdings" panose="05000000000000000000" pitchFamily="2" charset="2"/>
              <a:buNone/>
            </a:pPr>
            <a:endParaRPr lang="en-GB" altLang="en-US" sz="2800" b="1" dirty="0">
              <a:solidFill>
                <a:srgbClr val="000000"/>
              </a:solidFill>
              <a:latin typeface="Courier New" panose="02070309020205020404" pitchFamily="49" charset="0"/>
              <a:ea typeface="Lucida Sans Unicode" panose="020B0602030504020204" pitchFamily="34" charset="0"/>
              <a:cs typeface="Lucida Sans Unicode" panose="020B0602030504020204" pitchFamily="34" charset="0"/>
            </a:endParaRPr>
          </a:p>
        </p:txBody>
      </p:sp>
      <p:pic>
        <p:nvPicPr>
          <p:cNvPr id="8" name="Picture 7"/>
          <p:cNvPicPr>
            <a:picLocks noChangeAspect="1"/>
          </p:cNvPicPr>
          <p:nvPr/>
        </p:nvPicPr>
        <p:blipFill rotWithShape="1">
          <a:blip r:embed="rId3"/>
          <a:srcRect l="33397" t="37329" r="54981" b="50984"/>
          <a:stretch/>
        </p:blipFill>
        <p:spPr>
          <a:xfrm>
            <a:off x="4130927" y="2719538"/>
            <a:ext cx="4839852" cy="27363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441800" y="4331704"/>
            <a:ext cx="4543400" cy="2447953"/>
          </a:xfrm>
          <a:prstGeom prst="rect">
            <a:avLst/>
          </a:prstGeom>
        </p:spPr>
      </p:pic>
    </p:spTree>
    <p:extLst>
      <p:ext uri="{BB962C8B-B14F-4D97-AF65-F5344CB8AC3E}">
        <p14:creationId xmlns:p14="http://schemas.microsoft.com/office/powerpoint/2010/main" val="2634233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7886700" cy="998979"/>
          </a:xfrm>
        </p:spPr>
        <p:txBody>
          <a:bodyPr>
            <a:normAutofit/>
          </a:bodyPr>
          <a:lstStyle/>
          <a:p>
            <a:pPr eaLnBrk="1" hangingPunct="1"/>
            <a:r>
              <a:rPr lang="en-GB" altLang="en-US" b="1" dirty="0" smtClean="0"/>
              <a:t>A Quick Challenge</a:t>
            </a:r>
            <a:endParaRPr lang="en-US" altLang="en-US" b="1" dirty="0" smtClean="0"/>
          </a:p>
        </p:txBody>
      </p:sp>
      <p:sp>
        <p:nvSpPr>
          <p:cNvPr id="13315" name="Content Placeholder 4"/>
          <p:cNvSpPr>
            <a:spLocks noGrp="1"/>
          </p:cNvSpPr>
          <p:nvPr>
            <p:ph idx="1"/>
          </p:nvPr>
        </p:nvSpPr>
        <p:spPr>
          <a:xfrm>
            <a:off x="328847" y="1106096"/>
            <a:ext cx="7886700" cy="5751903"/>
          </a:xfrm>
        </p:spPr>
        <p:txBody>
          <a:bodyPr>
            <a:normAutofit/>
          </a:bodyPr>
          <a:lstStyle/>
          <a:p>
            <a:pPr marL="0" indent="0">
              <a:spcBef>
                <a:spcPts val="0"/>
              </a:spcBef>
              <a:buFontTx/>
              <a:buNone/>
            </a:pPr>
            <a:r>
              <a:rPr lang="en-GB" altLang="en-US" sz="4400" dirty="0" smtClean="0">
                <a:solidFill>
                  <a:srgbClr val="595959"/>
                </a:solidFill>
              </a:rPr>
              <a:t>We can save lines of</a:t>
            </a:r>
          </a:p>
          <a:p>
            <a:pPr marL="0" indent="0">
              <a:spcBef>
                <a:spcPts val="0"/>
              </a:spcBef>
              <a:buFontTx/>
              <a:buNone/>
            </a:pPr>
            <a:r>
              <a:rPr lang="en-GB" altLang="en-US" sz="4400" dirty="0" smtClean="0">
                <a:solidFill>
                  <a:srgbClr val="595959"/>
                </a:solidFill>
              </a:rPr>
              <a:t>repetitive code by creating procedures and calling them many times.</a:t>
            </a:r>
          </a:p>
          <a:p>
            <a:pPr marL="0" indent="0">
              <a:spcBef>
                <a:spcPts val="0"/>
              </a:spcBef>
              <a:buFontTx/>
              <a:buNone/>
            </a:pPr>
            <a:endParaRPr lang="en-GB" altLang="en-US" sz="4400" dirty="0">
              <a:solidFill>
                <a:srgbClr val="595959"/>
              </a:solidFill>
            </a:endParaRPr>
          </a:p>
          <a:p>
            <a:pPr marL="0" indent="0">
              <a:spcBef>
                <a:spcPts val="0"/>
              </a:spcBef>
              <a:buFontTx/>
              <a:buNone/>
            </a:pPr>
            <a:r>
              <a:rPr lang="en-GB" altLang="en-US" sz="4400" dirty="0" smtClean="0"/>
              <a:t>		Use </a:t>
            </a:r>
            <a:r>
              <a:rPr lang="en-GB" altLang="en-US" sz="4400" dirty="0"/>
              <a:t>4 calls </a:t>
            </a:r>
          </a:p>
          <a:p>
            <a:pPr marL="0" indent="0">
              <a:spcBef>
                <a:spcPts val="0"/>
              </a:spcBef>
              <a:buFontTx/>
              <a:buNone/>
            </a:pPr>
            <a:r>
              <a:rPr lang="en-GB" altLang="en-US" sz="4400" dirty="0" smtClean="0"/>
              <a:t>		of ‘square’ </a:t>
            </a:r>
            <a:endParaRPr lang="en-GB" altLang="en-US" sz="4400" dirty="0"/>
          </a:p>
          <a:p>
            <a:pPr marL="0" indent="0">
              <a:spcBef>
                <a:spcPts val="0"/>
              </a:spcBef>
              <a:buFontTx/>
              <a:buNone/>
            </a:pPr>
            <a:r>
              <a:rPr lang="en-GB" altLang="en-US" sz="4400" dirty="0" smtClean="0"/>
              <a:t>		so </a:t>
            </a:r>
            <a:r>
              <a:rPr lang="en-GB" altLang="en-US" sz="4400" dirty="0" err="1" smtClean="0"/>
              <a:t>Robo</a:t>
            </a:r>
            <a:endParaRPr lang="en-GB" altLang="en-US" sz="4400" dirty="0"/>
          </a:p>
          <a:p>
            <a:pPr marL="0" indent="0">
              <a:spcBef>
                <a:spcPts val="0"/>
              </a:spcBef>
              <a:buFontTx/>
              <a:buNone/>
            </a:pPr>
            <a:r>
              <a:rPr lang="en-GB" altLang="en-US" sz="4400" dirty="0" smtClean="0"/>
              <a:t>		produces this.</a:t>
            </a:r>
            <a:endParaRPr lang="en-GB" altLang="en-US" sz="4400" dirty="0"/>
          </a:p>
          <a:p>
            <a:pPr marL="0" indent="0">
              <a:buFontTx/>
              <a:buNone/>
            </a:pPr>
            <a:endParaRPr lang="en-GB" altLang="en-US" sz="4400" dirty="0" smtClean="0">
              <a:solidFill>
                <a:srgbClr val="595959"/>
              </a:solidFill>
            </a:endParaRPr>
          </a:p>
          <a:p>
            <a:pPr marL="0" indent="0">
              <a:buFontTx/>
              <a:buNone/>
            </a:pPr>
            <a:endParaRPr lang="en-US" altLang="en-US" sz="4400" dirty="0" smtClean="0"/>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251" t="9895" r="20206" b="23177"/>
          <a:stretch/>
        </p:blipFill>
        <p:spPr bwMode="auto">
          <a:xfrm>
            <a:off x="5666286" y="3125898"/>
            <a:ext cx="3249847" cy="354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420788" y="-58734"/>
            <a:ext cx="3926233" cy="2115427"/>
          </a:xfrm>
          <a:prstGeom prst="rect">
            <a:avLst/>
          </a:prstGeom>
        </p:spPr>
      </p:pic>
    </p:spTree>
    <p:extLst>
      <p:ext uri="{BB962C8B-B14F-4D97-AF65-F5344CB8AC3E}">
        <p14:creationId xmlns:p14="http://schemas.microsoft.com/office/powerpoint/2010/main" val="3830193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xEl>
                                              <p:pRg st="3" end="3"/>
                                            </p:txEl>
                                          </p:spTgt>
                                        </p:tgtEl>
                                        <p:attrNameLst>
                                          <p:attrName>style.visibility</p:attrName>
                                        </p:attrNameLst>
                                      </p:cBhvr>
                                      <p:to>
                                        <p:strVal val="visible"/>
                                      </p:to>
                                    </p:set>
                                    <p:animEffect transition="in" filter="fade">
                                      <p:cBhvr>
                                        <p:cTn id="7" dur="500"/>
                                        <p:tgtEl>
                                          <p:spTgt spid="1331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315">
                                            <p:txEl>
                                              <p:pRg st="4" end="4"/>
                                            </p:txEl>
                                          </p:spTgt>
                                        </p:tgtEl>
                                        <p:attrNameLst>
                                          <p:attrName>style.visibility</p:attrName>
                                        </p:attrNameLst>
                                      </p:cBhvr>
                                      <p:to>
                                        <p:strVal val="visible"/>
                                      </p:to>
                                    </p:set>
                                    <p:animEffect transition="in" filter="fade">
                                      <p:cBhvr>
                                        <p:cTn id="10" dur="500"/>
                                        <p:tgtEl>
                                          <p:spTgt spid="1331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3315">
                                            <p:txEl>
                                              <p:pRg st="5" end="5"/>
                                            </p:txEl>
                                          </p:spTgt>
                                        </p:tgtEl>
                                        <p:attrNameLst>
                                          <p:attrName>style.visibility</p:attrName>
                                        </p:attrNameLst>
                                      </p:cBhvr>
                                      <p:to>
                                        <p:strVal val="visible"/>
                                      </p:to>
                                    </p:set>
                                    <p:animEffect transition="in" filter="fade">
                                      <p:cBhvr>
                                        <p:cTn id="13" dur="500"/>
                                        <p:tgtEl>
                                          <p:spTgt spid="1331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3315">
                                            <p:txEl>
                                              <p:pRg st="6" end="6"/>
                                            </p:txEl>
                                          </p:spTgt>
                                        </p:tgtEl>
                                        <p:attrNameLst>
                                          <p:attrName>style.visibility</p:attrName>
                                        </p:attrNameLst>
                                      </p:cBhvr>
                                      <p:to>
                                        <p:strVal val="visible"/>
                                      </p:to>
                                    </p:set>
                                    <p:animEffect transition="in" filter="fade">
                                      <p:cBhvr>
                                        <p:cTn id="16" dur="500"/>
                                        <p:tgtEl>
                                          <p:spTgt spid="13315">
                                            <p:txEl>
                                              <p:pRg st="6" end="6"/>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solidFill>
              </a:rPr>
              <a:t>A staged approach </a:t>
            </a:r>
            <a:endParaRPr lang="en-GB" sz="4400" b="1" spc="-150" dirty="0">
              <a:solidFill>
                <a:schemeClr val="bg1"/>
              </a:solidFill>
            </a:endParaRPr>
          </a:p>
        </p:txBody>
      </p:sp>
    </p:spTree>
    <p:extLst>
      <p:ext uri="{BB962C8B-B14F-4D97-AF65-F5344CB8AC3E}">
        <p14:creationId xmlns:p14="http://schemas.microsoft.com/office/powerpoint/2010/main" val="2021371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7886700" cy="998979"/>
          </a:xfrm>
        </p:spPr>
        <p:txBody>
          <a:bodyPr>
            <a:normAutofit/>
          </a:bodyPr>
          <a:lstStyle/>
          <a:p>
            <a:pPr eaLnBrk="1" hangingPunct="1"/>
            <a:r>
              <a:rPr lang="en-GB" altLang="en-US" b="1" dirty="0" smtClean="0"/>
              <a:t>A Quick Challenge</a:t>
            </a:r>
            <a:endParaRPr lang="en-US" altLang="en-US" b="1" dirty="0" smtClean="0"/>
          </a:p>
        </p:txBody>
      </p:sp>
      <p:sp>
        <p:nvSpPr>
          <p:cNvPr id="13315" name="Content Placeholder 4"/>
          <p:cNvSpPr>
            <a:spLocks noGrp="1"/>
          </p:cNvSpPr>
          <p:nvPr>
            <p:ph idx="1"/>
          </p:nvPr>
        </p:nvSpPr>
        <p:spPr>
          <a:xfrm>
            <a:off x="133977" y="1840610"/>
            <a:ext cx="7886700" cy="5036412"/>
          </a:xfrm>
        </p:spPr>
        <p:txBody>
          <a:bodyPr>
            <a:normAutofit/>
          </a:bodyPr>
          <a:lstStyle/>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procedure </a:t>
            </a:r>
            <a:r>
              <a:rPr lang="en-GB" altLang="en-US" sz="3600" b="1" dirty="0" smtClean="0">
                <a:solidFill>
                  <a:srgbClr val="595959"/>
                </a:solidFill>
                <a:latin typeface="Courier New" panose="02070309020205020404" pitchFamily="49" charset="0"/>
                <a:cs typeface="Courier New" panose="02070309020205020404" pitchFamily="49" charset="0"/>
              </a:rPr>
              <a:t>square(width</a:t>
            </a:r>
            <a:r>
              <a:rPr lang="en-GB" altLang="en-US" sz="3600" b="1" dirty="0">
                <a:solidFill>
                  <a:srgbClr val="595959"/>
                </a:solidFill>
                <a:latin typeface="Courier New" panose="02070309020205020404" pitchFamily="49" charset="0"/>
                <a:cs typeface="Courier New" panose="02070309020205020404" pitchFamily="49" charset="0"/>
              </a:rPr>
              <a: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repeat(4)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forward(width)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right()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a:t>
            </a: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5251" t="9895" r="20206" b="23177"/>
          <a:stretch/>
        </p:blipFill>
        <p:spPr bwMode="auto">
          <a:xfrm>
            <a:off x="5666286" y="3125898"/>
            <a:ext cx="3249847" cy="354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420788" y="-58734"/>
            <a:ext cx="3926233" cy="2115427"/>
          </a:xfrm>
          <a:prstGeom prst="rect">
            <a:avLst/>
          </a:prstGeom>
        </p:spPr>
      </p:pic>
      <p:sp>
        <p:nvSpPr>
          <p:cNvPr id="3" name="Rectangle 2"/>
          <p:cNvSpPr/>
          <p:nvPr/>
        </p:nvSpPr>
        <p:spPr>
          <a:xfrm>
            <a:off x="4557010" y="1678898"/>
            <a:ext cx="2113613" cy="125616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975550" y="4158831"/>
            <a:ext cx="2113613" cy="854440"/>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710437" y="2429838"/>
            <a:ext cx="1716817" cy="523220"/>
          </a:xfrm>
          <a:prstGeom prst="rect">
            <a:avLst/>
          </a:prstGeom>
          <a:noFill/>
        </p:spPr>
        <p:txBody>
          <a:bodyPr wrap="none" rtlCol="0">
            <a:spAutoFit/>
          </a:bodyPr>
          <a:lstStyle/>
          <a:p>
            <a:r>
              <a:rPr lang="en-GB" sz="2800" dirty="0" smtClean="0">
                <a:solidFill>
                  <a:srgbClr val="C00000"/>
                </a:solidFill>
              </a:rPr>
              <a:t>parameter</a:t>
            </a:r>
            <a:endParaRPr lang="en-GB" sz="2800" dirty="0">
              <a:solidFill>
                <a:srgbClr val="C00000"/>
              </a:solidFill>
            </a:endParaRPr>
          </a:p>
        </p:txBody>
      </p:sp>
    </p:spTree>
    <p:extLst>
      <p:ext uri="{BB962C8B-B14F-4D97-AF65-F5344CB8AC3E}">
        <p14:creationId xmlns:p14="http://schemas.microsoft.com/office/powerpoint/2010/main" val="984646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7886700" cy="998979"/>
          </a:xfrm>
        </p:spPr>
        <p:txBody>
          <a:bodyPr>
            <a:normAutofit/>
          </a:bodyPr>
          <a:lstStyle/>
          <a:p>
            <a:pPr eaLnBrk="1" hangingPunct="1"/>
            <a:r>
              <a:rPr lang="en-GB" altLang="en-US" b="1" dirty="0" smtClean="0"/>
              <a:t>A Quick Challenge</a:t>
            </a:r>
            <a:endParaRPr lang="en-US" altLang="en-US" b="1" dirty="0" smtClean="0"/>
          </a:p>
        </p:txBody>
      </p:sp>
      <p:sp>
        <p:nvSpPr>
          <p:cNvPr id="13315" name="Content Placeholder 4"/>
          <p:cNvSpPr>
            <a:spLocks noGrp="1"/>
          </p:cNvSpPr>
          <p:nvPr>
            <p:ph idx="1"/>
          </p:nvPr>
        </p:nvSpPr>
        <p:spPr>
          <a:xfrm>
            <a:off x="133977" y="1840610"/>
            <a:ext cx="7886700" cy="5036412"/>
          </a:xfrm>
        </p:spPr>
        <p:txBody>
          <a:bodyPr>
            <a:normAutofit/>
          </a:bodyPr>
          <a:lstStyle/>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procedure </a:t>
            </a:r>
            <a:r>
              <a:rPr lang="en-GB" altLang="en-US" sz="3600" b="1" dirty="0" smtClean="0">
                <a:solidFill>
                  <a:srgbClr val="595959"/>
                </a:solidFill>
                <a:latin typeface="Courier New" panose="02070309020205020404" pitchFamily="49" charset="0"/>
                <a:cs typeface="Courier New" panose="02070309020205020404" pitchFamily="49" charset="0"/>
              </a:rPr>
              <a:t>square(width</a:t>
            </a:r>
            <a:r>
              <a:rPr lang="en-GB" altLang="en-US" sz="3600" b="1" dirty="0">
                <a:solidFill>
                  <a:srgbClr val="595959"/>
                </a:solidFill>
                <a:latin typeface="Courier New" panose="02070309020205020404" pitchFamily="49" charset="0"/>
                <a:cs typeface="Courier New" panose="02070309020205020404" pitchFamily="49" charset="0"/>
              </a:rPr>
              <a: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repeat(4)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forward(width)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right()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 </a:t>
            </a:r>
          </a:p>
          <a:p>
            <a:pPr marL="0" indent="0">
              <a:buNone/>
            </a:pPr>
            <a:r>
              <a:rPr lang="en-GB" altLang="en-US" sz="3600" b="1" dirty="0">
                <a:solidFill>
                  <a:srgbClr val="595959"/>
                </a:solidFill>
                <a:latin typeface="Courier New" panose="02070309020205020404" pitchFamily="49" charset="0"/>
                <a:cs typeface="Courier New" panose="02070309020205020404" pitchFamily="49" charset="0"/>
              </a:rPr>
              <a:t>} </a:t>
            </a:r>
          </a:p>
        </p:txBody>
      </p:sp>
      <p:sp>
        <p:nvSpPr>
          <p:cNvPr id="4" name="Rectangle 3"/>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5420788" y="-58734"/>
            <a:ext cx="3926233" cy="2115427"/>
          </a:xfrm>
          <a:prstGeom prst="rect">
            <a:avLst/>
          </a:prstGeom>
        </p:spPr>
      </p:pic>
      <p:sp>
        <p:nvSpPr>
          <p:cNvPr id="3" name="Rectangle 2"/>
          <p:cNvSpPr/>
          <p:nvPr/>
        </p:nvSpPr>
        <p:spPr>
          <a:xfrm>
            <a:off x="4557010" y="1678898"/>
            <a:ext cx="2113613" cy="1256162"/>
          </a:xfrm>
          <a:prstGeom prst="rect">
            <a:avLst/>
          </a:prstGeom>
          <a:noFill/>
          <a:ln w="76200">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710437" y="2429838"/>
            <a:ext cx="1716817" cy="523220"/>
          </a:xfrm>
          <a:prstGeom prst="rect">
            <a:avLst/>
          </a:prstGeom>
          <a:noFill/>
        </p:spPr>
        <p:txBody>
          <a:bodyPr wrap="none" rtlCol="0">
            <a:spAutoFit/>
          </a:bodyPr>
          <a:lstStyle/>
          <a:p>
            <a:r>
              <a:rPr lang="en-GB" sz="2800" dirty="0" smtClean="0">
                <a:solidFill>
                  <a:srgbClr val="C00000"/>
                </a:solidFill>
              </a:rPr>
              <a:t>parameter</a:t>
            </a:r>
            <a:endParaRPr lang="en-GB" sz="2800" dirty="0">
              <a:solidFill>
                <a:srgbClr val="C00000"/>
              </a:solidFill>
            </a:endParaRPr>
          </a:p>
        </p:txBody>
      </p:sp>
      <p:pic>
        <p:nvPicPr>
          <p:cNvPr id="14" name="Picture 2" descr="http://spittalstreet.com/wp-content/uploads/2012/05/Box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50" t="9976" r="8013"/>
          <a:stretch/>
        </p:blipFill>
        <p:spPr bwMode="auto">
          <a:xfrm>
            <a:off x="5375357" y="3053058"/>
            <a:ext cx="3543791" cy="38143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118927" y="4820138"/>
            <a:ext cx="857864" cy="369332"/>
          </a:xfrm>
          <a:prstGeom prst="rect">
            <a:avLst/>
          </a:prstGeom>
          <a:noFill/>
        </p:spPr>
        <p:txBody>
          <a:bodyPr wrap="none" rtlCol="0">
            <a:spAutoFit/>
          </a:bodyPr>
          <a:lstStyle/>
          <a:p>
            <a:r>
              <a:rPr lang="en-GB" b="1" dirty="0" smtClean="0">
                <a:solidFill>
                  <a:srgbClr val="C00B0B"/>
                </a:solidFill>
              </a:rPr>
              <a:t>WIDTH</a:t>
            </a:r>
            <a:endParaRPr lang="en-GB" b="1" dirty="0">
              <a:solidFill>
                <a:srgbClr val="C00B0B"/>
              </a:solidFill>
            </a:endParaRPr>
          </a:p>
        </p:txBody>
      </p:sp>
      <p:sp>
        <p:nvSpPr>
          <p:cNvPr id="17" name="Freeform 16"/>
          <p:cNvSpPr/>
          <p:nvPr/>
        </p:nvSpPr>
        <p:spPr>
          <a:xfrm>
            <a:off x="5467595" y="3202958"/>
            <a:ext cx="2027487" cy="1159179"/>
          </a:xfrm>
          <a:custGeom>
            <a:avLst/>
            <a:gdLst>
              <a:gd name="connsiteX0" fmla="*/ 0 w 1349829"/>
              <a:gd name="connsiteY0" fmla="*/ 261162 h 2133505"/>
              <a:gd name="connsiteX1" fmla="*/ 957943 w 1349829"/>
              <a:gd name="connsiteY1" fmla="*/ 159562 h 2133505"/>
              <a:gd name="connsiteX2" fmla="*/ 1349829 w 1349829"/>
              <a:gd name="connsiteY2" fmla="*/ 2133505 h 2133505"/>
            </a:gdLst>
            <a:ahLst/>
            <a:cxnLst>
              <a:cxn ang="0">
                <a:pos x="connsiteX0" y="connsiteY0"/>
              </a:cxn>
              <a:cxn ang="0">
                <a:pos x="connsiteX1" y="connsiteY1"/>
              </a:cxn>
              <a:cxn ang="0">
                <a:pos x="connsiteX2" y="connsiteY2"/>
              </a:cxn>
            </a:cxnLst>
            <a:rect l="l" t="t" r="r" b="b"/>
            <a:pathLst>
              <a:path w="1349829" h="2133505">
                <a:moveTo>
                  <a:pt x="0" y="261162"/>
                </a:moveTo>
                <a:cubicBezTo>
                  <a:pt x="366485" y="54333"/>
                  <a:pt x="732971" y="-152495"/>
                  <a:pt x="957943" y="159562"/>
                </a:cubicBezTo>
                <a:cubicBezTo>
                  <a:pt x="1182915" y="471619"/>
                  <a:pt x="1284515" y="1802095"/>
                  <a:pt x="1349829" y="2133505"/>
                </a:cubicBezTo>
              </a:path>
            </a:pathLst>
          </a:custGeom>
          <a:noFill/>
          <a:ln w="762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4204908" y="3333893"/>
            <a:ext cx="1307657" cy="369332"/>
          </a:xfrm>
          <a:prstGeom prst="rect">
            <a:avLst/>
          </a:prstGeom>
          <a:solidFill>
            <a:schemeClr val="bg1"/>
          </a:solidFill>
          <a:ln w="38100">
            <a:solidFill>
              <a:srgbClr val="C00000"/>
            </a:solidFill>
          </a:ln>
        </p:spPr>
        <p:txBody>
          <a:bodyPr wrap="square" rtlCol="0">
            <a:spAutoFit/>
          </a:bodyPr>
          <a:lstStyle/>
          <a:p>
            <a:pPr algn="ctr"/>
            <a:r>
              <a:rPr lang="en-GB" b="1" dirty="0" smtClean="0">
                <a:solidFill>
                  <a:srgbClr val="C00B0B"/>
                </a:solidFill>
              </a:rPr>
              <a:t>VALUE</a:t>
            </a:r>
            <a:endParaRPr lang="en-GB" b="1" dirty="0">
              <a:solidFill>
                <a:srgbClr val="C00B0B"/>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862343" y="5585306"/>
            <a:ext cx="2409665" cy="1383062"/>
          </a:xfrm>
          <a:prstGeom prst="rect">
            <a:avLst/>
          </a:prstGeom>
        </p:spPr>
      </p:pic>
    </p:spTree>
    <p:extLst>
      <p:ext uri="{BB962C8B-B14F-4D97-AF65-F5344CB8AC3E}">
        <p14:creationId xmlns:p14="http://schemas.microsoft.com/office/powerpoint/2010/main" val="1712106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77898" y="2213523"/>
            <a:ext cx="7808159" cy="2739211"/>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cs typeface="Times New Roman" panose="02020603050405020304" pitchFamily="18" charset="0"/>
              </a:rPr>
              <a:t>Learning to program is challenging.</a:t>
            </a:r>
          </a:p>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cs typeface="Times New Roman" panose="02020603050405020304" pitchFamily="18" charset="0"/>
              </a:rPr>
              <a:t>Can we decompose that challenge?</a:t>
            </a:r>
          </a:p>
          <a:p>
            <a:pPr eaLnBrk="0" fontAlgn="base" hangingPunct="0">
              <a:spcBef>
                <a:spcPct val="0"/>
              </a:spcBef>
              <a:spcAft>
                <a:spcPct val="0"/>
              </a:spcAft>
              <a:tabLst>
                <a:tab pos="457200" algn="l"/>
              </a:tabLst>
            </a:pPr>
            <a:r>
              <a:rPr lang="en-GB" altLang="en-US" sz="3600" dirty="0" smtClean="0">
                <a:solidFill>
                  <a:schemeClr val="tx1">
                    <a:lumMod val="65000"/>
                    <a:lumOff val="35000"/>
                  </a:schemeClr>
                </a:solidFill>
                <a:latin typeface="Calibri" panose="020F0502020204030204" pitchFamily="34" charset="0"/>
                <a:cs typeface="Times New Roman" panose="02020603050405020304" pitchFamily="18" charset="0"/>
              </a:rPr>
              <a:t>What different elements contribute to the cognitive load? </a:t>
            </a:r>
            <a:endParaRPr kumimoji="0" lang="en-GB" altLang="ja-JP" sz="3600" b="0" i="0" u="none" strike="noStrike" cap="none" normalizeH="0" baseline="0" dirty="0" smtClean="0">
              <a:ln>
                <a:noFill/>
              </a:ln>
              <a:solidFill>
                <a:schemeClr val="tx1">
                  <a:lumMod val="65000"/>
                  <a:lumOff val="35000"/>
                </a:schemeClr>
              </a:solidFill>
              <a:effectLst/>
            </a:endParaRPr>
          </a:p>
          <a:p>
            <a:pPr lvl="0" eaLnBrk="0" fontAlgn="base" hangingPunct="0">
              <a:spcBef>
                <a:spcPct val="0"/>
              </a:spcBef>
              <a:spcAft>
                <a:spcPct val="0"/>
              </a:spcAft>
              <a:tabLst>
                <a:tab pos="457200" algn="l"/>
              </a:tabLst>
            </a:pPr>
            <a:endParaRPr kumimoji="0" lang="en-GB" altLang="ja-JP" sz="2800" b="0" i="0" u="none" strike="noStrike" cap="none" normalizeH="0" baseline="0" dirty="0" smtClean="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7020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1116239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3398049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developing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2162921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smtClean="0">
                <a:solidFill>
                  <a:schemeClr val="bg1">
                    <a:lumMod val="85000"/>
                  </a:schemeClr>
                </a:solidFill>
                <a:latin typeface="+mn-lt"/>
              </a:rPr>
              <a:t>Computing is about developing a</a:t>
            </a:r>
          </a:p>
          <a:p>
            <a:pPr>
              <a:lnSpc>
                <a:spcPct val="100000"/>
              </a:lnSpc>
            </a:pPr>
            <a:r>
              <a:rPr lang="en-US" b="1" dirty="0" smtClean="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sp>
        <p:nvSpPr>
          <p:cNvPr id="2" name="Rectangle 1"/>
          <p:cNvSpPr/>
          <p:nvPr/>
        </p:nvSpPr>
        <p:spPr>
          <a:xfrm>
            <a:off x="19182" y="5390369"/>
            <a:ext cx="9124818" cy="1446550"/>
          </a:xfrm>
          <a:prstGeom prst="rect">
            <a:avLst/>
          </a:prstGeom>
        </p:spPr>
        <p:txBody>
          <a:bodyPr wrap="square">
            <a:spAutoFit/>
          </a:bodyPr>
          <a:lstStyle/>
          <a:p>
            <a:pPr>
              <a:lnSpc>
                <a:spcPct val="100000"/>
              </a:lnSpc>
            </a:pPr>
            <a:r>
              <a:rPr lang="en-US" sz="4400" b="1" dirty="0" smtClean="0">
                <a:solidFill>
                  <a:srgbClr val="C00000"/>
                </a:solidFill>
              </a:rPr>
              <a:t>Computing concepts provide ways to tackle many proble</a:t>
            </a:r>
            <a:r>
              <a:rPr lang="en-US" sz="4400" b="1" dirty="0">
                <a:solidFill>
                  <a:srgbClr val="C00000"/>
                </a:solidFill>
              </a:rPr>
              <a:t>m</a:t>
            </a:r>
            <a:r>
              <a:rPr lang="en-US" sz="4400" b="1" dirty="0" smtClean="0">
                <a:solidFill>
                  <a:srgbClr val="C00000"/>
                </a:solidFill>
              </a:rPr>
              <a:t> contexts </a:t>
            </a:r>
            <a:endParaRPr lang="en-US" sz="4400" b="1" dirty="0">
              <a:solidFill>
                <a:srgbClr val="C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2032922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
        <p:nvSpPr>
          <p:cNvPr id="6" name="Rectangle 5"/>
          <p:cNvSpPr/>
          <p:nvPr/>
        </p:nvSpPr>
        <p:spPr>
          <a:xfrm>
            <a:off x="7686675" y="5820508"/>
            <a:ext cx="1457325" cy="103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303848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578"/>
            <a:ext cx="9108504" cy="1034886"/>
          </a:xfrm>
        </p:spPr>
        <p:txBody>
          <a:bodyPr>
            <a:normAutofit fontScale="90000"/>
          </a:bodyPr>
          <a:lstStyle/>
          <a:p>
            <a:pPr algn="l"/>
            <a:r>
              <a:rPr lang="en-GB" sz="7200" b="1" dirty="0" smtClean="0"/>
              <a:t>Learning by </a:t>
            </a:r>
            <a:r>
              <a:rPr lang="en-GB" sz="7200" dirty="0"/>
              <a:t>d</a:t>
            </a:r>
            <a:r>
              <a:rPr lang="en-GB" sz="7200" b="1" dirty="0" smtClean="0"/>
              <a:t>oing</a:t>
            </a:r>
            <a:endParaRPr lang="en-GB" sz="7200" b="1" dirty="0"/>
          </a:p>
        </p:txBody>
      </p:sp>
      <p:sp>
        <p:nvSpPr>
          <p:cNvPr id="5" name="Title 1"/>
          <p:cNvSpPr txBox="1">
            <a:spLocks/>
          </p:cNvSpPr>
          <p:nvPr/>
        </p:nvSpPr>
        <p:spPr>
          <a:xfrm>
            <a:off x="1547664" y="815885"/>
            <a:ext cx="7560840" cy="10455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b="1" dirty="0" smtClean="0">
                <a:solidFill>
                  <a:srgbClr val="595959"/>
                </a:solidFill>
                <a:latin typeface="+mn-lt"/>
              </a:rPr>
              <a:t>Motivational contexts</a:t>
            </a:r>
            <a:endParaRPr lang="en-GB" b="1" dirty="0">
              <a:solidFill>
                <a:srgbClr val="595959"/>
              </a:solidFill>
              <a:latin typeface="+mn-lt"/>
            </a:endParaRPr>
          </a:p>
        </p:txBody>
      </p:sp>
      <p:sp>
        <p:nvSpPr>
          <p:cNvPr id="6" name="Rectangle 5"/>
          <p:cNvSpPr/>
          <p:nvPr/>
        </p:nvSpPr>
        <p:spPr>
          <a:xfrm>
            <a:off x="7924800" y="5665694"/>
            <a:ext cx="1219200" cy="119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descr="RoboMind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692" y="2492896"/>
            <a:ext cx="2724766" cy="466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6288838"/>
            <a:ext cx="4324261" cy="523220"/>
          </a:xfrm>
          <a:prstGeom prst="rect">
            <a:avLst/>
          </a:prstGeom>
        </p:spPr>
        <p:txBody>
          <a:bodyPr wrap="none">
            <a:spAutoFit/>
          </a:bodyPr>
          <a:lstStyle/>
          <a:p>
            <a:r>
              <a:rPr lang="en-GB" sz="2800" dirty="0">
                <a:hlinkClick r:id="rId4"/>
              </a:rPr>
              <a:t>http://</a:t>
            </a:r>
            <a:r>
              <a:rPr lang="en-GB" sz="2800" dirty="0" smtClean="0">
                <a:hlinkClick r:id="rId4"/>
              </a:rPr>
              <a:t>www.robomind.net/</a:t>
            </a:r>
            <a:r>
              <a:rPr lang="en-GB" sz="2800" dirty="0" smtClean="0"/>
              <a:t>  </a:t>
            </a:r>
            <a:endParaRPr lang="en-GB" sz="2800" dirty="0"/>
          </a:p>
        </p:txBody>
      </p:sp>
      <p:sp>
        <p:nvSpPr>
          <p:cNvPr id="4" name="TextBox 3"/>
          <p:cNvSpPr txBox="1"/>
          <p:nvPr/>
        </p:nvSpPr>
        <p:spPr>
          <a:xfrm>
            <a:off x="0" y="2165142"/>
            <a:ext cx="7586949" cy="954107"/>
          </a:xfrm>
          <a:prstGeom prst="rect">
            <a:avLst/>
          </a:prstGeom>
          <a:noFill/>
        </p:spPr>
        <p:txBody>
          <a:bodyPr wrap="none" rtlCol="0">
            <a:spAutoFit/>
          </a:bodyPr>
          <a:lstStyle/>
          <a:p>
            <a:r>
              <a:rPr lang="en-GB" sz="2800" dirty="0" smtClean="0">
                <a:solidFill>
                  <a:srgbClr val="595959"/>
                </a:solidFill>
              </a:rPr>
              <a:t>General Public License (GPL) version available from</a:t>
            </a:r>
          </a:p>
          <a:p>
            <a:r>
              <a:rPr lang="en-GB" sz="2800" dirty="0">
                <a:solidFill>
                  <a:srgbClr val="595959"/>
                </a:solidFill>
                <a:hlinkClick r:id="rId5"/>
              </a:rPr>
              <a:t>http://robomind.en.softonic.com</a:t>
            </a:r>
            <a:r>
              <a:rPr lang="en-GB" sz="2800" dirty="0" smtClean="0">
                <a:solidFill>
                  <a:srgbClr val="595959"/>
                </a:solidFill>
                <a:hlinkClick r:id="rId5"/>
              </a:rPr>
              <a:t>/</a:t>
            </a:r>
            <a:r>
              <a:rPr lang="en-GB" sz="2800" dirty="0" smtClean="0">
                <a:solidFill>
                  <a:srgbClr val="595959"/>
                </a:solidFill>
              </a:rPr>
              <a:t>  </a:t>
            </a:r>
            <a:endParaRPr lang="en-GB" sz="2800" dirty="0">
              <a:solidFill>
                <a:srgbClr val="595959"/>
              </a:solidFill>
            </a:endParaRPr>
          </a:p>
        </p:txBody>
      </p:sp>
      <p:sp>
        <p:nvSpPr>
          <p:cNvPr id="3" name="Down Arrow 2"/>
          <p:cNvSpPr/>
          <p:nvPr/>
        </p:nvSpPr>
        <p:spPr>
          <a:xfrm flipV="1">
            <a:off x="1813560" y="3154679"/>
            <a:ext cx="2042160" cy="1005787"/>
          </a:xfrm>
          <a:prstGeom prst="downArrow">
            <a:avLst/>
          </a:prstGeom>
          <a:solidFill>
            <a:srgbClr val="C00000"/>
          </a:solidFill>
          <a:ln>
            <a:solidFill>
              <a:srgbClr val="C00B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255520" y="3514136"/>
            <a:ext cx="1158240" cy="646331"/>
          </a:xfrm>
          <a:prstGeom prst="rect">
            <a:avLst/>
          </a:prstGeom>
          <a:noFill/>
        </p:spPr>
        <p:txBody>
          <a:bodyPr wrap="square" rtlCol="0">
            <a:spAutoFit/>
          </a:bodyPr>
          <a:lstStyle/>
          <a:p>
            <a:pPr algn="ctr"/>
            <a:r>
              <a:rPr lang="en-GB" sz="3600" b="1" dirty="0" smtClean="0">
                <a:solidFill>
                  <a:schemeClr val="bg1"/>
                </a:solidFill>
              </a:rPr>
              <a:t>Free</a:t>
            </a:r>
            <a:endParaRPr lang="en-GB" sz="3600" b="1" dirty="0">
              <a:solidFill>
                <a:schemeClr val="bg1"/>
              </a:solidFill>
            </a:endParaRPr>
          </a:p>
        </p:txBody>
      </p:sp>
    </p:spTree>
    <p:extLst>
      <p:ext uri="{BB962C8B-B14F-4D97-AF65-F5344CB8AC3E}">
        <p14:creationId xmlns:p14="http://schemas.microsoft.com/office/powerpoint/2010/main" val="3066025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33187" y="5678129"/>
            <a:ext cx="1699447" cy="1179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18453" t="16532" r="20116" b="42444"/>
          <a:stretch/>
        </p:blipFill>
        <p:spPr>
          <a:xfrm>
            <a:off x="0" y="1"/>
            <a:ext cx="9132634" cy="34289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1365" y="4811944"/>
            <a:ext cx="3142635" cy="204605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33" y="3405918"/>
            <a:ext cx="4980915" cy="3476680"/>
          </a:xfrm>
          <a:prstGeom prst="rect">
            <a:avLst/>
          </a:prstGeom>
        </p:spPr>
      </p:pic>
      <p:pic>
        <p:nvPicPr>
          <p:cNvPr id="3" name="Picture 2"/>
          <p:cNvPicPr>
            <a:picLocks noChangeAspect="1"/>
          </p:cNvPicPr>
          <p:nvPr/>
        </p:nvPicPr>
        <p:blipFill>
          <a:blip r:embed="rId6"/>
          <a:stretch>
            <a:fillRect/>
          </a:stretch>
        </p:blipFill>
        <p:spPr>
          <a:xfrm>
            <a:off x="1027465" y="1548579"/>
            <a:ext cx="7079226" cy="3982065"/>
          </a:xfrm>
          <a:prstGeom prst="rect">
            <a:avLst/>
          </a:prstGeom>
          <a:ln w="152400">
            <a:solidFill>
              <a:schemeClr val="bg1"/>
            </a:solidFill>
          </a:ln>
          <a:effectLst>
            <a:softEdge rad="317500"/>
          </a:effectLst>
        </p:spPr>
      </p:pic>
      <p:sp>
        <p:nvSpPr>
          <p:cNvPr id="7" name="Rectangle 6"/>
          <p:cNvSpPr/>
          <p:nvPr/>
        </p:nvSpPr>
        <p:spPr>
          <a:xfrm>
            <a:off x="23133" y="5671102"/>
            <a:ext cx="9109501" cy="523220"/>
          </a:xfrm>
          <a:prstGeom prst="rect">
            <a:avLst/>
          </a:prstGeom>
        </p:spPr>
        <p:txBody>
          <a:bodyPr wrap="square">
            <a:spAutoFit/>
          </a:bodyPr>
          <a:lstStyle/>
          <a:p>
            <a:pPr algn="ctr"/>
            <a:r>
              <a:rPr lang="en-GB" sz="2800" dirty="0">
                <a:hlinkClick r:id="rId7"/>
              </a:rPr>
              <a:t>https://</a:t>
            </a:r>
            <a:r>
              <a:rPr lang="en-GB" sz="2800" dirty="0" smtClean="0">
                <a:hlinkClick r:id="rId7"/>
              </a:rPr>
              <a:t>www.youtube.com/watch?v=mThf1LjWo1c</a:t>
            </a:r>
            <a:r>
              <a:rPr lang="en-GB" sz="2800" dirty="0" smtClean="0"/>
              <a:t> </a:t>
            </a:r>
            <a:endParaRPr lang="en-GB" sz="2800" dirty="0"/>
          </a:p>
        </p:txBody>
      </p:sp>
    </p:spTree>
    <p:extLst>
      <p:ext uri="{BB962C8B-B14F-4D97-AF65-F5344CB8AC3E}">
        <p14:creationId xmlns:p14="http://schemas.microsoft.com/office/powerpoint/2010/main" val="31661418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Custom 10">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585858"/>
      </a:hlink>
      <a:folHlink>
        <a:srgbClr val="D8D8D8"/>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21223</TotalTime>
  <Words>6079</Words>
  <Application>Microsoft Office PowerPoint</Application>
  <PresentationFormat>On-screen Show (4:3)</PresentationFormat>
  <Paragraphs>911</Paragraphs>
  <Slides>77</Slides>
  <Notes>74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77</vt:i4>
      </vt:variant>
    </vt:vector>
  </HeadingPairs>
  <TitlesOfParts>
    <vt:vector size="86" baseType="lpstr">
      <vt:lpstr>ＭＳ Ｐゴシック</vt:lpstr>
      <vt:lpstr>Arial</vt:lpstr>
      <vt:lpstr>Calibri</vt:lpstr>
      <vt:lpstr>Courier New</vt:lpstr>
      <vt:lpstr>Gill Sans MT</vt:lpstr>
      <vt:lpstr>Lucida Sans Unicode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by doing</vt:lpstr>
      <vt:lpstr>PowerPoint Presentation</vt:lpstr>
      <vt:lpstr>PowerPoint Presentation</vt:lpstr>
      <vt:lpstr>PowerPoint Presentation</vt:lpstr>
      <vt:lpstr>PowerPoint Presentation</vt:lpstr>
      <vt:lpstr>PowerPoint Presentation</vt:lpstr>
      <vt:lpstr>PowerPoint Presentation</vt:lpstr>
      <vt:lpstr>Quick Challenge</vt:lpstr>
      <vt:lpstr>PowerPoint Presentation</vt:lpstr>
      <vt:lpstr>PowerPoint Presentation</vt:lpstr>
      <vt:lpstr>PowerPoint Presentation</vt:lpstr>
      <vt:lpstr>Writing Instructions</vt:lpstr>
      <vt:lpstr>Efficiency Matters</vt:lpstr>
      <vt:lpstr>Efficiency Matters</vt:lpstr>
      <vt:lpstr>PowerPoint Presentation</vt:lpstr>
      <vt:lpstr>Repetition Practice</vt:lpstr>
      <vt:lpstr>Repetition Practice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……paint a trail as you go</vt:lpstr>
      <vt:lpstr>PowerPoint Presentation</vt:lpstr>
      <vt:lpstr>PowerPoint Presentation</vt:lpstr>
      <vt:lpstr>PowerPoint Presentation</vt:lpstr>
      <vt:lpstr>PowerPoint Presentation</vt:lpstr>
      <vt:lpstr>PowerPoint Presentation</vt:lpstr>
      <vt:lpstr>Challenge 1</vt:lpstr>
      <vt:lpstr>Challenge 1</vt:lpstr>
      <vt:lpstr>Challenge 1</vt:lpstr>
      <vt:lpstr>PowerPoint Presentation</vt:lpstr>
      <vt:lpstr>Robo’s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Big Challenges (1)</vt:lpstr>
      <vt:lpstr>PowerPoint Presentation</vt:lpstr>
      <vt:lpstr>Two Big Challenges (2)</vt:lpstr>
      <vt:lpstr>PowerPoint Presentation</vt:lpstr>
      <vt:lpstr>Thinking About Repetition</vt:lpstr>
      <vt:lpstr>Thinking About Repetition</vt:lpstr>
      <vt:lpstr>Thinking About Repetition</vt:lpstr>
      <vt:lpstr>Thinking A Bit More About Repetition</vt:lpstr>
      <vt:lpstr>Thinking A Bit More About Repetition</vt:lpstr>
      <vt:lpstr>PowerPoint Presentation</vt:lpstr>
      <vt:lpstr>Thinking A Bit More About Repetition</vt:lpstr>
      <vt:lpstr>Two Stages</vt:lpstr>
      <vt:lpstr>Two Stages</vt:lpstr>
      <vt:lpstr>Two Stages</vt:lpstr>
      <vt:lpstr>Two Stages</vt:lpstr>
      <vt:lpstr>A Quick Challenge</vt:lpstr>
      <vt:lpstr>A Quick Challenge</vt:lpstr>
      <vt:lpstr>A Quick Challenge</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1000</cp:revision>
  <dcterms:created xsi:type="dcterms:W3CDTF">2013-10-17T07:30:44Z</dcterms:created>
  <dcterms:modified xsi:type="dcterms:W3CDTF">2017-06-04T08:57:25Z</dcterms:modified>
</cp:coreProperties>
</file>