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6"/>
  </p:notesMasterIdLst>
  <p:sldIdLst>
    <p:sldId id="702" r:id="rId2"/>
    <p:sldId id="705" r:id="rId3"/>
    <p:sldId id="856" r:id="rId4"/>
    <p:sldId id="844" r:id="rId5"/>
    <p:sldId id="667" r:id="rId6"/>
    <p:sldId id="706" r:id="rId7"/>
    <p:sldId id="707" r:id="rId8"/>
    <p:sldId id="464" r:id="rId9"/>
    <p:sldId id="483" r:id="rId10"/>
    <p:sldId id="708" r:id="rId11"/>
    <p:sldId id="714" r:id="rId12"/>
    <p:sldId id="715" r:id="rId13"/>
    <p:sldId id="716" r:id="rId14"/>
    <p:sldId id="709" r:id="rId15"/>
    <p:sldId id="674" r:id="rId16"/>
    <p:sldId id="718" r:id="rId17"/>
    <p:sldId id="720" r:id="rId18"/>
    <p:sldId id="673" r:id="rId19"/>
    <p:sldId id="717" r:id="rId20"/>
    <p:sldId id="675" r:id="rId21"/>
    <p:sldId id="676" r:id="rId22"/>
    <p:sldId id="677" r:id="rId23"/>
    <p:sldId id="678" r:id="rId24"/>
    <p:sldId id="679" r:id="rId25"/>
    <p:sldId id="680" r:id="rId26"/>
    <p:sldId id="721" r:id="rId27"/>
    <p:sldId id="722" r:id="rId28"/>
    <p:sldId id="682" r:id="rId29"/>
    <p:sldId id="724" r:id="rId30"/>
    <p:sldId id="723" r:id="rId31"/>
    <p:sldId id="851" r:id="rId32"/>
    <p:sldId id="726" r:id="rId33"/>
    <p:sldId id="728" r:id="rId34"/>
    <p:sldId id="729" r:id="rId35"/>
    <p:sldId id="730" r:id="rId36"/>
    <p:sldId id="731" r:id="rId37"/>
    <p:sldId id="732" r:id="rId38"/>
    <p:sldId id="734" r:id="rId39"/>
    <p:sldId id="733" r:id="rId40"/>
    <p:sldId id="739" r:id="rId41"/>
    <p:sldId id="740" r:id="rId42"/>
    <p:sldId id="741" r:id="rId43"/>
    <p:sldId id="735" r:id="rId44"/>
    <p:sldId id="736" r:id="rId45"/>
    <p:sldId id="737" r:id="rId46"/>
    <p:sldId id="738" r:id="rId47"/>
    <p:sldId id="725" r:id="rId48"/>
    <p:sldId id="747" r:id="rId49"/>
    <p:sldId id="850" r:id="rId50"/>
    <p:sldId id="852" r:id="rId51"/>
    <p:sldId id="742" r:id="rId52"/>
    <p:sldId id="744" r:id="rId53"/>
    <p:sldId id="745" r:id="rId54"/>
    <p:sldId id="746" r:id="rId55"/>
    <p:sldId id="748" r:id="rId56"/>
    <p:sldId id="749" r:id="rId57"/>
    <p:sldId id="753" r:id="rId58"/>
    <p:sldId id="751" r:id="rId59"/>
    <p:sldId id="754" r:id="rId60"/>
    <p:sldId id="755" r:id="rId61"/>
    <p:sldId id="756" r:id="rId62"/>
    <p:sldId id="758" r:id="rId63"/>
    <p:sldId id="842" r:id="rId64"/>
    <p:sldId id="757" r:id="rId65"/>
    <p:sldId id="760" r:id="rId66"/>
    <p:sldId id="759" r:id="rId67"/>
    <p:sldId id="761" r:id="rId68"/>
    <p:sldId id="764" r:id="rId69"/>
    <p:sldId id="765" r:id="rId70"/>
    <p:sldId id="767" r:id="rId71"/>
    <p:sldId id="768" r:id="rId72"/>
    <p:sldId id="762" r:id="rId73"/>
    <p:sldId id="769" r:id="rId74"/>
    <p:sldId id="771" r:id="rId75"/>
    <p:sldId id="772" r:id="rId76"/>
    <p:sldId id="773" r:id="rId77"/>
    <p:sldId id="775" r:id="rId78"/>
    <p:sldId id="776" r:id="rId79"/>
    <p:sldId id="778" r:id="rId80"/>
    <p:sldId id="779" r:id="rId81"/>
    <p:sldId id="783" r:id="rId82"/>
    <p:sldId id="784" r:id="rId83"/>
    <p:sldId id="785" r:id="rId84"/>
    <p:sldId id="787" r:id="rId85"/>
    <p:sldId id="786" r:id="rId86"/>
    <p:sldId id="793" r:id="rId87"/>
    <p:sldId id="792" r:id="rId88"/>
    <p:sldId id="794" r:id="rId89"/>
    <p:sldId id="788" r:id="rId90"/>
    <p:sldId id="853" r:id="rId91"/>
    <p:sldId id="711" r:id="rId92"/>
    <p:sldId id="795" r:id="rId93"/>
    <p:sldId id="797" r:id="rId94"/>
    <p:sldId id="800" r:id="rId95"/>
    <p:sldId id="801" r:id="rId96"/>
    <p:sldId id="803" r:id="rId97"/>
    <p:sldId id="688" r:id="rId98"/>
    <p:sldId id="804" r:id="rId99"/>
    <p:sldId id="689" r:id="rId100"/>
    <p:sldId id="805" r:id="rId101"/>
    <p:sldId id="806" r:id="rId102"/>
    <p:sldId id="807" r:id="rId103"/>
    <p:sldId id="808" r:id="rId104"/>
    <p:sldId id="809" r:id="rId105"/>
    <p:sldId id="810" r:id="rId106"/>
    <p:sldId id="811" r:id="rId107"/>
    <p:sldId id="812" r:id="rId108"/>
    <p:sldId id="813" r:id="rId109"/>
    <p:sldId id="815" r:id="rId110"/>
    <p:sldId id="814" r:id="rId111"/>
    <p:sldId id="816" r:id="rId112"/>
    <p:sldId id="864" r:id="rId113"/>
    <p:sldId id="857" r:id="rId114"/>
    <p:sldId id="858" r:id="rId115"/>
    <p:sldId id="859" r:id="rId116"/>
    <p:sldId id="860" r:id="rId117"/>
    <p:sldId id="861" r:id="rId118"/>
    <p:sldId id="862" r:id="rId119"/>
    <p:sldId id="863" r:id="rId120"/>
    <p:sldId id="672" r:id="rId121"/>
    <p:sldId id="817" r:id="rId122"/>
    <p:sldId id="818" r:id="rId123"/>
    <p:sldId id="819" r:id="rId124"/>
    <p:sldId id="821" r:id="rId125"/>
    <p:sldId id="822" r:id="rId126"/>
    <p:sldId id="820" r:id="rId127"/>
    <p:sldId id="823" r:id="rId128"/>
    <p:sldId id="825" r:id="rId129"/>
    <p:sldId id="824" r:id="rId130"/>
    <p:sldId id="699" r:id="rId131"/>
    <p:sldId id="827" r:id="rId132"/>
    <p:sldId id="828" r:id="rId133"/>
    <p:sldId id="826" r:id="rId134"/>
    <p:sldId id="829" r:id="rId135"/>
    <p:sldId id="830" r:id="rId136"/>
    <p:sldId id="831" r:id="rId137"/>
    <p:sldId id="832" r:id="rId138"/>
    <p:sldId id="833" r:id="rId139"/>
    <p:sldId id="834" r:id="rId140"/>
    <p:sldId id="835" r:id="rId141"/>
    <p:sldId id="836" r:id="rId142"/>
    <p:sldId id="837" r:id="rId143"/>
    <p:sldId id="838" r:id="rId144"/>
    <p:sldId id="839" r:id="rId145"/>
    <p:sldId id="840" r:id="rId146"/>
    <p:sldId id="841" r:id="rId147"/>
    <p:sldId id="843" r:id="rId148"/>
    <p:sldId id="847" r:id="rId149"/>
    <p:sldId id="846" r:id="rId150"/>
    <p:sldId id="848" r:id="rId151"/>
    <p:sldId id="849" r:id="rId152"/>
    <p:sldId id="696" r:id="rId153"/>
    <p:sldId id="697" r:id="rId154"/>
    <p:sldId id="440" r:id="rId1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80"/>
    <a:srgbClr val="FFC000"/>
    <a:srgbClr val="FFFFFF"/>
    <a:srgbClr val="0469B3"/>
    <a:srgbClr val="E1F5E1"/>
    <a:srgbClr val="F6F5F1"/>
    <a:srgbClr val="232323"/>
    <a:srgbClr val="DEDEDE"/>
    <a:srgbClr val="F9F58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43" autoAdjust="0"/>
    <p:restoredTop sz="89228" autoAdjust="0"/>
  </p:normalViewPr>
  <p:slideViewPr>
    <p:cSldViewPr snapToGrid="0">
      <p:cViewPr varScale="1">
        <p:scale>
          <a:sx n="66" d="100"/>
          <a:sy n="66" d="100"/>
        </p:scale>
        <p:origin x="1068" y="96"/>
      </p:cViewPr>
      <p:guideLst/>
    </p:cSldViewPr>
  </p:slideViewPr>
  <p:outlineViewPr>
    <p:cViewPr>
      <p:scale>
        <a:sx n="33" d="100"/>
        <a:sy n="33" d="100"/>
      </p:scale>
      <p:origin x="0" y="-18786"/>
    </p:cViewPr>
  </p:outlineViewPr>
  <p:notesTextViewPr>
    <p:cViewPr>
      <p:scale>
        <a:sx n="100" d="100"/>
        <a:sy n="100" d="100"/>
      </p:scale>
      <p:origin x="0" y="-318"/>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B4E03-DB6C-4210-AA1B-167BB1F46911}" type="datetimeFigureOut">
              <a:rPr lang="en-GB" smtClean="0"/>
              <a:t>11/05/2016</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26D3B5-75D9-4B81-9605-012F6554737F}" type="slidenum">
              <a:rPr lang="en-GB" smtClean="0"/>
              <a:t>‹#›</a:t>
            </a:fld>
            <a:endParaRPr lang="en-GB" dirty="0"/>
          </a:p>
        </p:txBody>
      </p:sp>
    </p:spTree>
    <p:extLst>
      <p:ext uri="{BB962C8B-B14F-4D97-AF65-F5344CB8AC3E}">
        <p14:creationId xmlns:p14="http://schemas.microsoft.com/office/powerpoint/2010/main" val="2875170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Introductory slides that establish a common format to the start of a Master Teacher session. The newsletter graphic is there to remind them to have them at sessions and promote them – and to stress the ethos at the start: there is no them – only us!</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a:t>
            </a:fld>
            <a:endParaRPr lang="en-GB" dirty="0"/>
          </a:p>
        </p:txBody>
      </p:sp>
    </p:spTree>
    <p:extLst>
      <p:ext uri="{BB962C8B-B14F-4D97-AF65-F5344CB8AC3E}">
        <p14:creationId xmlns:p14="http://schemas.microsoft.com/office/powerpoint/2010/main" val="2011435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CAS</a:t>
            </a:r>
            <a:r>
              <a:rPr lang="en-GB" baseline="0" dirty="0" smtClean="0"/>
              <a:t> have produced a poster that highlights the key concepts that underpin computational thinking  – great for the classroom wall, so you can keep referring to them whenever the opportunity arises. We’ll be doing this throughout these sessions. They are … each will be revealed on a click.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a:t>
            </a:fld>
            <a:endParaRPr lang="en-GB" dirty="0"/>
          </a:p>
        </p:txBody>
      </p:sp>
    </p:spTree>
    <p:extLst>
      <p:ext uri="{BB962C8B-B14F-4D97-AF65-F5344CB8AC3E}">
        <p14:creationId xmlns:p14="http://schemas.microsoft.com/office/powerpoint/2010/main" val="18873472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new state appears in your diagram.</a:t>
            </a:r>
          </a:p>
          <a:p>
            <a:r>
              <a:rPr lang="en-GB" baseline="0" dirty="0" smtClean="0"/>
              <a:t>(click)</a:t>
            </a:r>
          </a:p>
          <a:p>
            <a:r>
              <a:rPr lang="en-GB" baseline="0" dirty="0" smtClean="0"/>
              <a:t>If you hover the mouse over the state, with the MIDDLE highlighted, you can move it.</a:t>
            </a:r>
          </a:p>
          <a:p>
            <a:r>
              <a:rPr lang="en-GB" baseline="0" dirty="0" smtClean="0"/>
              <a:t>Move it into the centre of the diagram and make it the Start State, by selecting that option on the left.</a:t>
            </a:r>
          </a:p>
          <a:p>
            <a:r>
              <a:rPr lang="en-GB" baseline="0" dirty="0" smtClean="0"/>
              <a:t>(click)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100</a:t>
            </a:fld>
            <a:endParaRPr lang="en-GB" dirty="0"/>
          </a:p>
        </p:txBody>
      </p:sp>
    </p:spTree>
    <p:extLst>
      <p:ext uri="{BB962C8B-B14F-4D97-AF65-F5344CB8AC3E}">
        <p14:creationId xmlns:p14="http://schemas.microsoft.com/office/powerpoint/2010/main" val="2973959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a:t>
            </a:r>
            <a:r>
              <a:rPr lang="en-GB" baseline="0" dirty="0" smtClean="0"/>
              <a:t> should look something like this.</a:t>
            </a:r>
          </a:p>
          <a:p>
            <a:r>
              <a:rPr lang="en-GB" baseline="0" dirty="0" smtClean="0"/>
              <a:t>(click)</a:t>
            </a:r>
          </a:p>
          <a:p>
            <a:r>
              <a:rPr lang="en-GB" baseline="0" dirty="0" smtClean="0"/>
              <a:t>With the mouse over the EDGE of the state, we can draw our transitions.</a:t>
            </a:r>
          </a:p>
          <a:p>
            <a:r>
              <a:rPr lang="en-GB" baseline="0" dirty="0" smtClean="0"/>
              <a:t>Initially, just draw a line, back to itself, as shown.</a:t>
            </a:r>
          </a:p>
          <a:p>
            <a:r>
              <a:rPr lang="en-GB" baseline="0" dirty="0" smtClean="0"/>
              <a:t>(click)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101</a:t>
            </a:fld>
            <a:endParaRPr lang="en-GB" dirty="0"/>
          </a:p>
        </p:txBody>
      </p:sp>
    </p:spTree>
    <p:extLst>
      <p:ext uri="{BB962C8B-B14F-4D97-AF65-F5344CB8AC3E}">
        <p14:creationId xmlns:p14="http://schemas.microsoft.com/office/powerpoint/2010/main" val="39673989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 lower half of the window, the transition has been recorded.</a:t>
            </a:r>
          </a:p>
          <a:p>
            <a:r>
              <a:rPr lang="en-GB" dirty="0" smtClean="0"/>
              <a:t>Note the tab,</a:t>
            </a:r>
            <a:r>
              <a:rPr lang="en-GB" baseline="0" dirty="0" smtClean="0"/>
              <a:t> which indicates which state we have selected.</a:t>
            </a:r>
          </a:p>
          <a:p>
            <a:r>
              <a:rPr lang="en-GB" baseline="0" dirty="0" smtClean="0"/>
              <a:t>Notice the ‘Next State’, which indicates we remain in S1.</a:t>
            </a:r>
          </a:p>
          <a:p>
            <a:r>
              <a:rPr lang="en-GB" baseline="0" dirty="0" smtClean="0"/>
              <a:t>Experiment with changing that to Stop. The diagram will redraw.</a:t>
            </a:r>
          </a:p>
          <a:p>
            <a:endParaRPr lang="en-GB" baseline="0" dirty="0" smtClean="0"/>
          </a:p>
          <a:p>
            <a:r>
              <a:rPr lang="en-GB" baseline="0" dirty="0" smtClean="0"/>
              <a:t>For the moment, leave it as shown, returning to S1 and consider the ‘Kara Executes’ column.</a:t>
            </a:r>
          </a:p>
          <a:p>
            <a:r>
              <a:rPr lang="en-GB" baseline="0" dirty="0" smtClean="0"/>
              <a:t>The red cross indicates Kara currently does nothing on the transition.</a:t>
            </a:r>
          </a:p>
          <a:p>
            <a:r>
              <a:rPr lang="en-GB" baseline="0" dirty="0" smtClean="0"/>
              <a:t>(click)</a:t>
            </a:r>
          </a:p>
          <a:p>
            <a:r>
              <a:rPr lang="en-GB" baseline="0" dirty="0" smtClean="0"/>
              <a:t>Look at the options on the left.</a:t>
            </a:r>
          </a:p>
          <a:p>
            <a:r>
              <a:rPr lang="en-GB" baseline="0" dirty="0" smtClean="0"/>
              <a:t>These allow Kara to move forward, turn left and right, pick up or put down an object.</a:t>
            </a:r>
          </a:p>
          <a:p>
            <a:r>
              <a:rPr lang="en-GB" baseline="0" dirty="0" smtClean="0"/>
              <a:t>Let’s add a move forward command to the transition definition. Simply drag it across.</a:t>
            </a:r>
          </a:p>
          <a:p>
            <a:r>
              <a:rPr lang="en-GB" baseline="0" dirty="0" smtClean="0"/>
              <a:t>(click)</a:t>
            </a:r>
          </a:p>
        </p:txBody>
      </p:sp>
      <p:sp>
        <p:nvSpPr>
          <p:cNvPr id="4" name="Slide Number Placeholder 3"/>
          <p:cNvSpPr>
            <a:spLocks noGrp="1"/>
          </p:cNvSpPr>
          <p:nvPr>
            <p:ph type="sldNum" sz="quarter" idx="10"/>
          </p:nvPr>
        </p:nvSpPr>
        <p:spPr/>
        <p:txBody>
          <a:bodyPr/>
          <a:lstStyle/>
          <a:p>
            <a:fld id="{D426D3B5-75D9-4B81-9605-012F6554737F}" type="slidenum">
              <a:rPr lang="en-GB" smtClean="0"/>
              <a:t>102</a:t>
            </a:fld>
            <a:endParaRPr lang="en-GB" dirty="0"/>
          </a:p>
        </p:txBody>
      </p:sp>
    </p:spTree>
    <p:extLst>
      <p:ext uri="{BB962C8B-B14F-4D97-AF65-F5344CB8AC3E}">
        <p14:creationId xmlns:p14="http://schemas.microsoft.com/office/powerpoint/2010/main" val="721494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If we execute this Finite State Machine, what do you think Kara will do?</a:t>
            </a:r>
          </a:p>
          <a:p>
            <a:r>
              <a:rPr lang="en-GB" baseline="0" dirty="0" smtClean="0"/>
              <a:t>(She will move forward one square, return to S1, move forward again, return to S1 and so on, moving forward continually.)</a:t>
            </a:r>
          </a:p>
          <a:p>
            <a:r>
              <a:rPr lang="en-GB" baseline="0" dirty="0" smtClean="0"/>
              <a:t>(click)</a:t>
            </a:r>
          </a:p>
          <a:p>
            <a:r>
              <a:rPr lang="en-GB" baseline="0" dirty="0" smtClean="0"/>
              <a:t>Returning to Kara’s world we can run the program using the controls shown.</a:t>
            </a:r>
          </a:p>
          <a:p>
            <a:r>
              <a:rPr lang="en-GB" baseline="0" dirty="0" smtClean="0"/>
              <a:t>Experiment with these and the Speed of execution slider.</a:t>
            </a:r>
          </a:p>
          <a:p>
            <a:endParaRPr lang="en-GB" baseline="0" dirty="0" smtClean="0"/>
          </a:p>
          <a:p>
            <a:r>
              <a:rPr lang="en-GB" baseline="0" dirty="0" smtClean="0"/>
              <a:t>(click)</a:t>
            </a:r>
          </a:p>
          <a:p>
            <a:r>
              <a:rPr lang="en-GB" baseline="0" dirty="0" smtClean="0"/>
              <a:t>There are only 3 constructs in programming: Sequence, Selection and Repetition.</a:t>
            </a:r>
          </a:p>
          <a:p>
            <a:r>
              <a:rPr lang="en-GB" baseline="0" dirty="0" smtClean="0"/>
              <a:t>We’ve written our first program, expressed as a Finite State Machine, which implements a continuous loop.</a:t>
            </a:r>
          </a:p>
        </p:txBody>
      </p:sp>
      <p:sp>
        <p:nvSpPr>
          <p:cNvPr id="4" name="Slide Number Placeholder 3"/>
          <p:cNvSpPr>
            <a:spLocks noGrp="1"/>
          </p:cNvSpPr>
          <p:nvPr>
            <p:ph type="sldNum" sz="quarter" idx="10"/>
          </p:nvPr>
        </p:nvSpPr>
        <p:spPr/>
        <p:txBody>
          <a:bodyPr/>
          <a:lstStyle/>
          <a:p>
            <a:fld id="{D426D3B5-75D9-4B81-9605-012F6554737F}" type="slidenum">
              <a:rPr lang="en-GB" smtClean="0"/>
              <a:t>103</a:t>
            </a:fld>
            <a:endParaRPr lang="en-GB" dirty="0"/>
          </a:p>
        </p:txBody>
      </p:sp>
    </p:spTree>
    <p:extLst>
      <p:ext uri="{BB962C8B-B14F-4D97-AF65-F5344CB8AC3E}">
        <p14:creationId xmlns:p14="http://schemas.microsoft.com/office/powerpoint/2010/main" val="387913778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Let’s make Kara’s world a little more exciting by adding a mushroom!</a:t>
            </a:r>
          </a:p>
          <a:p>
            <a:r>
              <a:rPr lang="en-GB" baseline="0" dirty="0" smtClean="0"/>
              <a:t>We want Kara to continue moving forward until she bumps into a mushroom. Then she should stop.</a:t>
            </a:r>
          </a:p>
          <a:p>
            <a:r>
              <a:rPr lang="en-GB" baseline="0" dirty="0" smtClean="0"/>
              <a:t>How might we express this in the FSM?</a:t>
            </a:r>
          </a:p>
          <a:p>
            <a:r>
              <a:rPr lang="en-GB" baseline="0" dirty="0" smtClean="0"/>
              <a:t>The discussion should draw out the need for a transition to the Stop state, but also the need to test for a mushroom at S1. </a:t>
            </a:r>
          </a:p>
          <a:p>
            <a:endParaRPr lang="en-GB" baseline="0" dirty="0" smtClean="0"/>
          </a:p>
          <a:p>
            <a:r>
              <a:rPr lang="en-GB" baseline="0" dirty="0" smtClean="0"/>
              <a:t>We need to add a sensor, the input from which will determine which transition to take.</a:t>
            </a:r>
          </a:p>
          <a:p>
            <a:r>
              <a:rPr lang="en-GB" baseline="0" dirty="0" smtClean="0"/>
              <a:t>(click)</a:t>
            </a:r>
          </a:p>
          <a:p>
            <a:r>
              <a:rPr lang="en-GB" baseline="0" dirty="0" smtClean="0"/>
              <a:t>With S1 selected, activate the Edit State option.</a:t>
            </a:r>
          </a:p>
          <a:p>
            <a:r>
              <a:rPr lang="en-GB" baseline="0" dirty="0" smtClean="0"/>
              <a:t>(click)</a:t>
            </a:r>
          </a:p>
          <a:p>
            <a:r>
              <a:rPr lang="en-GB" baseline="0" dirty="0" smtClean="0"/>
              <a:t>And add a mushroom sensor to this state and tick.</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104</a:t>
            </a:fld>
            <a:endParaRPr lang="en-GB" dirty="0"/>
          </a:p>
        </p:txBody>
      </p:sp>
    </p:spTree>
    <p:extLst>
      <p:ext uri="{BB962C8B-B14F-4D97-AF65-F5344CB8AC3E}">
        <p14:creationId xmlns:p14="http://schemas.microsoft.com/office/powerpoint/2010/main" val="188099750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When you return to the Programming window, notice how the sensor has been added to the state definition.</a:t>
            </a:r>
          </a:p>
          <a:p>
            <a:r>
              <a:rPr lang="en-GB" baseline="0" dirty="0" smtClean="0"/>
              <a:t>(click)</a:t>
            </a:r>
          </a:p>
          <a:p>
            <a:r>
              <a:rPr lang="en-GB" baseline="0" dirty="0" smtClean="0"/>
              <a:t>We can now set different actions in answer to the condition by selecting the Yes or No option, and adding a second statement moving Kara to the Stop state.</a:t>
            </a:r>
          </a:p>
          <a:p>
            <a:r>
              <a:rPr lang="en-GB" baseline="0" dirty="0" smtClean="0"/>
              <a:t>Thinking again about our programming constructs, we’ve now implemented an IF statement, or selection.</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105</a:t>
            </a:fld>
            <a:endParaRPr lang="en-GB" dirty="0"/>
          </a:p>
        </p:txBody>
      </p:sp>
    </p:spTree>
    <p:extLst>
      <p:ext uri="{BB962C8B-B14F-4D97-AF65-F5344CB8AC3E}">
        <p14:creationId xmlns:p14="http://schemas.microsoft.com/office/powerpoint/2010/main" val="11891853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state diagram will update,</a:t>
            </a:r>
          </a:p>
          <a:p>
            <a:r>
              <a:rPr lang="en-GB" baseline="0" dirty="0" smtClean="0"/>
              <a:t>And when the program is executed Kara should stop at the mushroom.</a:t>
            </a:r>
          </a:p>
        </p:txBody>
      </p:sp>
      <p:sp>
        <p:nvSpPr>
          <p:cNvPr id="4" name="Slide Number Placeholder 3"/>
          <p:cNvSpPr>
            <a:spLocks noGrp="1"/>
          </p:cNvSpPr>
          <p:nvPr>
            <p:ph type="sldNum" sz="quarter" idx="10"/>
          </p:nvPr>
        </p:nvSpPr>
        <p:spPr/>
        <p:txBody>
          <a:bodyPr/>
          <a:lstStyle/>
          <a:p>
            <a:fld id="{D426D3B5-75D9-4B81-9605-012F6554737F}" type="slidenum">
              <a:rPr lang="en-GB" smtClean="0"/>
              <a:t>106</a:t>
            </a:fld>
            <a:endParaRPr lang="en-GB" dirty="0"/>
          </a:p>
        </p:txBody>
      </p:sp>
    </p:spTree>
    <p:extLst>
      <p:ext uri="{BB962C8B-B14F-4D97-AF65-F5344CB8AC3E}">
        <p14:creationId xmlns:p14="http://schemas.microsoft.com/office/powerpoint/2010/main" val="146874665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Finally, let’s add a tree into Kara’s path.</a:t>
            </a:r>
          </a:p>
          <a:p>
            <a:r>
              <a:rPr lang="en-GB" baseline="0" dirty="0" smtClean="0"/>
              <a:t>When Kara detects a tree, we want her to go round it, before continuing on her way.</a:t>
            </a:r>
          </a:p>
          <a:p>
            <a:r>
              <a:rPr lang="en-GB" baseline="0" dirty="0" smtClean="0"/>
              <a:t>Check the students can recount the steps involved. They are revealed on a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107</a:t>
            </a:fld>
            <a:endParaRPr lang="en-GB" dirty="0"/>
          </a:p>
        </p:txBody>
      </p:sp>
    </p:spTree>
    <p:extLst>
      <p:ext uri="{BB962C8B-B14F-4D97-AF65-F5344CB8AC3E}">
        <p14:creationId xmlns:p14="http://schemas.microsoft.com/office/powerpoint/2010/main" val="223873609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With two sensors there are four possible combinations.</a:t>
            </a:r>
          </a:p>
          <a:p>
            <a:r>
              <a:rPr lang="en-GB" baseline="0" dirty="0" smtClean="0"/>
              <a:t>In this case, we don’t need to consider what would happen if Kara sensed both a tree and a mushroom in front because only one element can be on one square. </a:t>
            </a:r>
          </a:p>
          <a:p>
            <a:r>
              <a:rPr lang="en-GB" baseline="0" dirty="0" smtClean="0"/>
              <a:t>However, students will need to consider all combinations when trees are detected to the side, whilst mushrooms are in front. </a:t>
            </a:r>
          </a:p>
          <a:p>
            <a:r>
              <a:rPr lang="en-GB" baseline="0" dirty="0" smtClean="0"/>
              <a:t>Similarly with leaves, which are detected underneath Kara.</a:t>
            </a:r>
          </a:p>
          <a:p>
            <a:r>
              <a:rPr lang="en-GB" baseline="0" dirty="0" smtClean="0"/>
              <a:t>These are encountered in the tasks, and can be linked to work with students developing truth tables.</a:t>
            </a:r>
          </a:p>
          <a:p>
            <a:r>
              <a:rPr lang="en-GB" baseline="0" dirty="0" smtClean="0"/>
              <a:t>(click)</a:t>
            </a:r>
          </a:p>
          <a:p>
            <a:r>
              <a:rPr lang="en-GB" baseline="0" dirty="0" smtClean="0"/>
              <a:t>Notice here how we have a sequence of actions triggered by a condition, the third of our key programming constructs. </a:t>
            </a:r>
          </a:p>
        </p:txBody>
      </p:sp>
      <p:sp>
        <p:nvSpPr>
          <p:cNvPr id="4" name="Slide Number Placeholder 3"/>
          <p:cNvSpPr>
            <a:spLocks noGrp="1"/>
          </p:cNvSpPr>
          <p:nvPr>
            <p:ph type="sldNum" sz="quarter" idx="10"/>
          </p:nvPr>
        </p:nvSpPr>
        <p:spPr/>
        <p:txBody>
          <a:bodyPr/>
          <a:lstStyle/>
          <a:p>
            <a:fld id="{D426D3B5-75D9-4B81-9605-012F6554737F}" type="slidenum">
              <a:rPr lang="en-GB" smtClean="0"/>
              <a:t>108</a:t>
            </a:fld>
            <a:endParaRPr lang="en-GB" dirty="0"/>
          </a:p>
        </p:txBody>
      </p:sp>
    </p:spTree>
    <p:extLst>
      <p:ext uri="{BB962C8B-B14F-4D97-AF65-F5344CB8AC3E}">
        <p14:creationId xmlns:p14="http://schemas.microsoft.com/office/powerpoint/2010/main" val="42311321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Finally, once you are happy with your program you can save it using the usual icon.</a:t>
            </a:r>
          </a:p>
          <a:p>
            <a:r>
              <a:rPr lang="en-GB" baseline="0" dirty="0" smtClean="0"/>
              <a:t>This will save you Finite State Machine as a file with a .kara extension.</a:t>
            </a:r>
          </a:p>
          <a:p>
            <a:r>
              <a:rPr lang="en-GB" baseline="0" dirty="0" smtClean="0"/>
              <a:t>(click)</a:t>
            </a:r>
          </a:p>
          <a:p>
            <a:r>
              <a:rPr lang="en-GB" baseline="0" dirty="0" smtClean="0"/>
              <a:t>Note that it will not save the world you have configured.</a:t>
            </a:r>
          </a:p>
          <a:p>
            <a:r>
              <a:rPr lang="en-GB" baseline="0" dirty="0" smtClean="0"/>
              <a:t>To do that, you will need to use the same icon in Kara’s world.</a:t>
            </a:r>
          </a:p>
          <a:p>
            <a:r>
              <a:rPr lang="en-GB" baseline="0" dirty="0" smtClean="0"/>
              <a:t>These are saved as files with a .world extension</a:t>
            </a:r>
          </a:p>
        </p:txBody>
      </p:sp>
      <p:sp>
        <p:nvSpPr>
          <p:cNvPr id="4" name="Slide Number Placeholder 3"/>
          <p:cNvSpPr>
            <a:spLocks noGrp="1"/>
          </p:cNvSpPr>
          <p:nvPr>
            <p:ph type="sldNum" sz="quarter" idx="10"/>
          </p:nvPr>
        </p:nvSpPr>
        <p:spPr/>
        <p:txBody>
          <a:bodyPr/>
          <a:lstStyle/>
          <a:p>
            <a:fld id="{D426D3B5-75D9-4B81-9605-012F6554737F}" type="slidenum">
              <a:rPr lang="en-GB" smtClean="0"/>
              <a:t>109</a:t>
            </a:fld>
            <a:endParaRPr lang="en-GB" dirty="0"/>
          </a:p>
        </p:txBody>
      </p:sp>
    </p:spTree>
    <p:extLst>
      <p:ext uri="{BB962C8B-B14F-4D97-AF65-F5344CB8AC3E}">
        <p14:creationId xmlns:p14="http://schemas.microsoft.com/office/powerpoint/2010/main" val="2953881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Open</a:t>
            </a:r>
            <a:r>
              <a:rPr lang="en-GB" baseline="0" dirty="0" smtClean="0"/>
              <a:t> any gcse textbook and you will see something similar to the diagram above.</a:t>
            </a:r>
          </a:p>
          <a:p>
            <a:endParaRPr lang="en-GB" baseline="0" dirty="0" smtClean="0"/>
          </a:p>
          <a:p>
            <a:r>
              <a:rPr lang="en-GB" baseline="0" dirty="0" smtClean="0"/>
              <a:t>It is a convenient starting point for a discussion.</a:t>
            </a:r>
          </a:p>
          <a:p>
            <a:r>
              <a:rPr lang="en-GB" baseline="0" dirty="0" smtClean="0"/>
              <a:t>Ask the question; ‘What is a computer?’ You’ll receive a variety of answers.</a:t>
            </a:r>
          </a:p>
          <a:p>
            <a:r>
              <a:rPr lang="en-GB" baseline="0" dirty="0" smtClean="0"/>
              <a:t>Some will focus on a physical description – it has a screen and keyboard.</a:t>
            </a:r>
          </a:p>
          <a:p>
            <a:r>
              <a:rPr lang="en-GB" baseline="0" dirty="0" smtClean="0"/>
              <a:t>Others may try to be more specific  – an electronic or digital machine perhaps.</a:t>
            </a:r>
          </a:p>
          <a:p>
            <a:r>
              <a:rPr lang="en-GB" baseline="0" dirty="0" smtClean="0"/>
              <a:t>Some might try to explain how a computer works, naming internal components perhaps.</a:t>
            </a:r>
          </a:p>
          <a:p>
            <a:r>
              <a:rPr lang="en-GB" baseline="0" dirty="0" smtClean="0"/>
              <a:t>Students usually start by describing hardware, but as computers become more ubiquitous, there are endless varieties.</a:t>
            </a:r>
          </a:p>
          <a:p>
            <a:r>
              <a:rPr lang="en-GB" baseline="0" dirty="0" smtClean="0"/>
              <a:t>Others might suggest that it is a machine that can be programmed to do different things.</a:t>
            </a:r>
          </a:p>
          <a:p>
            <a:r>
              <a:rPr lang="en-GB" baseline="0" dirty="0" smtClean="0"/>
              <a:t>This gets closer to an answer – it suggests software. But there are countless varieties of software – can they provide a definition?</a:t>
            </a:r>
          </a:p>
          <a:p>
            <a:r>
              <a:rPr lang="en-GB" baseline="0" dirty="0" smtClean="0"/>
              <a:t>(click)</a:t>
            </a:r>
          </a:p>
          <a:p>
            <a:r>
              <a:rPr lang="en-GB" baseline="0" dirty="0" smtClean="0"/>
              <a:t>What we need is a model – an abstraction that removes all the superfluous detail and tries to capture the essence of a computer.</a:t>
            </a:r>
          </a:p>
          <a:p>
            <a:endParaRPr lang="en-GB" baseline="0" dirty="0" smtClean="0"/>
          </a:p>
          <a:p>
            <a:r>
              <a:rPr lang="en-GB" baseline="0" dirty="0" smtClean="0"/>
              <a:t>This model is a good starting point – it captures the general behaviour of the hardware, taking input, doing something with it and displaying output.</a:t>
            </a:r>
          </a:p>
          <a:p>
            <a:endParaRPr lang="en-GB" baseline="0" dirty="0" smtClean="0"/>
          </a:p>
          <a:p>
            <a:r>
              <a:rPr lang="en-GB" baseline="0" dirty="0" smtClean="0"/>
              <a:t>But it also captures the software – programs also take data and do something to it before outputting the results. </a:t>
            </a:r>
          </a:p>
          <a:p>
            <a:r>
              <a:rPr lang="en-GB" baseline="0" dirty="0" smtClean="0"/>
              <a:t>We can call this a general model of how something is computed.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a:t>
            </a:fld>
            <a:endParaRPr lang="en-GB" dirty="0"/>
          </a:p>
        </p:txBody>
      </p:sp>
    </p:spTree>
    <p:extLst>
      <p:ext uri="{BB962C8B-B14F-4D97-AF65-F5344CB8AC3E}">
        <p14:creationId xmlns:p14="http://schemas.microsoft.com/office/powerpoint/2010/main" val="52763433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Kara comes with a series of graded exercises built in.</a:t>
            </a:r>
          </a:p>
          <a:p>
            <a:r>
              <a:rPr lang="en-GB" dirty="0" smtClean="0"/>
              <a:t>(click)</a:t>
            </a:r>
          </a:p>
          <a:p>
            <a:r>
              <a:rPr lang="en-GB" dirty="0" smtClean="0"/>
              <a:t>The drop down list reveals</a:t>
            </a:r>
            <a:r>
              <a:rPr lang="en-GB" baseline="0" dirty="0" smtClean="0"/>
              <a:t> what is available.</a:t>
            </a:r>
          </a:p>
          <a:p>
            <a:r>
              <a:rPr lang="en-GB" baseline="0" dirty="0" smtClean="0"/>
              <a:t>The easy challenges should be accessible to KS3 children, whilst the harder challenges provide plenty of scope for differentiation and extension work.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110</a:t>
            </a:fld>
            <a:endParaRPr lang="en-GB" dirty="0"/>
          </a:p>
        </p:txBody>
      </p:sp>
    </p:spTree>
    <p:extLst>
      <p:ext uri="{BB962C8B-B14F-4D97-AF65-F5344CB8AC3E}">
        <p14:creationId xmlns:p14="http://schemas.microsoft.com/office/powerpoint/2010/main" val="256909893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a:t>
            </a:r>
            <a:r>
              <a:rPr lang="en-GB" baseline="0" dirty="0" smtClean="0"/>
              <a:t> well as the explanation of the task, each challenge comes with several preconfigured worlds to try your solution.</a:t>
            </a:r>
          </a:p>
          <a:p>
            <a:r>
              <a:rPr lang="en-GB" baseline="0" dirty="0" smtClean="0"/>
              <a:t>Notice that a world can be constrained to just a few tiles, rather than the whole grid.</a:t>
            </a:r>
          </a:p>
          <a:p>
            <a:r>
              <a:rPr lang="en-GB" baseline="0" dirty="0" smtClean="0"/>
              <a:t>(click)</a:t>
            </a:r>
          </a:p>
          <a:p>
            <a:r>
              <a:rPr lang="en-GB" baseline="0" dirty="0" smtClean="0"/>
              <a:t>Solutions and hints to the easy challenges are provided in the resources but it is worth teachers trying to solve as many as possible for themselves so they can appreciate the issues students will encounter.</a:t>
            </a:r>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111</a:t>
            </a:fld>
            <a:endParaRPr lang="en-GB" dirty="0"/>
          </a:p>
        </p:txBody>
      </p:sp>
    </p:spTree>
    <p:extLst>
      <p:ext uri="{BB962C8B-B14F-4D97-AF65-F5344CB8AC3E}">
        <p14:creationId xmlns:p14="http://schemas.microsoft.com/office/powerpoint/2010/main" val="78054849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Again, a brief pause to encourage a short discussion whilst props are tidied up and the presenter gets ready for the next session.</a:t>
            </a:r>
          </a:p>
        </p:txBody>
      </p:sp>
      <p:sp>
        <p:nvSpPr>
          <p:cNvPr id="4" name="Slide Number Placeholder 3"/>
          <p:cNvSpPr>
            <a:spLocks noGrp="1"/>
          </p:cNvSpPr>
          <p:nvPr>
            <p:ph type="sldNum" sz="quarter" idx="10"/>
          </p:nvPr>
        </p:nvSpPr>
        <p:spPr/>
        <p:txBody>
          <a:bodyPr/>
          <a:lstStyle/>
          <a:p>
            <a:fld id="{D426D3B5-75D9-4B81-9605-012F6554737F}" type="slidenum">
              <a:rPr lang="en-GB" smtClean="0"/>
              <a:t>112</a:t>
            </a:fld>
            <a:endParaRPr lang="en-GB"/>
          </a:p>
        </p:txBody>
      </p:sp>
    </p:spTree>
    <p:extLst>
      <p:ext uri="{BB962C8B-B14F-4D97-AF65-F5344CB8AC3E}">
        <p14:creationId xmlns:p14="http://schemas.microsoft.com/office/powerpoint/2010/main" val="215342801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t>Before we embark on the last activity, use the</a:t>
            </a:r>
            <a:r>
              <a:rPr lang="en-GB" b="0" baseline="0" dirty="0" smtClean="0"/>
              <a:t> following</a:t>
            </a:r>
            <a:r>
              <a:rPr lang="en-GB" b="0" dirty="0" smtClean="0"/>
              <a:t> slides to prompt a discussion about the value of classroom research both to </a:t>
            </a:r>
            <a:r>
              <a:rPr lang="en-GB" dirty="0" smtClean="0"/>
              <a:t>support continuing professional development and to inform the wider teaching community.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the terms “teacher enquiry”, “action research”, “reflective practitioner” and “practitioner research”.</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indent="0">
              <a:buNone/>
            </a:pPr>
            <a:r>
              <a:rPr lang="en-GB" sz="1200" dirty="0" smtClean="0"/>
              <a:t>Teaching computer programming is a relatively new activity. </a:t>
            </a:r>
          </a:p>
          <a:p>
            <a:pPr marL="0" indent="0">
              <a:buNone/>
            </a:pPr>
            <a:r>
              <a:rPr lang="en-GB" sz="1200" dirty="0" smtClean="0"/>
              <a:t>Many teachers are experiencing it for the first time. </a:t>
            </a:r>
          </a:p>
          <a:p>
            <a:pPr marL="0" indent="0">
              <a:buNone/>
            </a:pPr>
            <a:r>
              <a:rPr lang="en-GB" sz="1200" dirty="0" smtClean="0"/>
              <a:t>Those with experience can offer valuable support, advice and information to other colleagues.</a:t>
            </a:r>
          </a:p>
          <a:p>
            <a:pPr marL="0" indent="0">
              <a:buNone/>
            </a:pPr>
            <a:r>
              <a:rPr lang="en-GB" sz="1200" dirty="0" smtClean="0"/>
              <a:t>There</a:t>
            </a:r>
            <a:r>
              <a:rPr lang="en-GB" sz="1200" baseline="0" dirty="0" smtClean="0"/>
              <a:t> are lots of opportunities for colleagues, old and new to contribute to an emerging pedagogy.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(click)</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Inform them of the Teacher Enquiry in Computing Education project. It provides a forum and focus for research in the field of computing.</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can be accessed from the home page of the CAS website, under the link to projects: http://www.computingatschool.org.uk/</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113</a:t>
            </a:fld>
            <a:endParaRPr lang="en-GB"/>
          </a:p>
        </p:txBody>
      </p:sp>
    </p:spTree>
    <p:extLst>
      <p:ext uri="{BB962C8B-B14F-4D97-AF65-F5344CB8AC3E}">
        <p14:creationId xmlns:p14="http://schemas.microsoft.com/office/powerpoint/2010/main" val="168650164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an area in which you have ready access to the data but be aware of researcher bias and local ethical considerations.</a:t>
            </a:r>
          </a:p>
          <a:p>
            <a:endParaRPr lang="en-US" dirty="0" smtClean="0"/>
          </a:p>
          <a:p>
            <a:r>
              <a:rPr lang="en-US" dirty="0" smtClean="0"/>
              <a:t>Don’t try to prove something you believe – always think that you are “bringing a better understanding” of the situation – it helps avoid bias.</a:t>
            </a:r>
          </a:p>
          <a:p>
            <a:endParaRPr lang="en-US" b="1" dirty="0" smtClean="0"/>
          </a:p>
          <a:p>
            <a:r>
              <a:rPr lang="en-US" b="0" dirty="0" err="1" smtClean="0"/>
              <a:t>Emphasise</a:t>
            </a:r>
            <a:r>
              <a:rPr lang="en-US" b="0" dirty="0" smtClean="0"/>
              <a:t> the key words such</a:t>
            </a:r>
            <a:r>
              <a:rPr lang="en-US" b="0" baseline="0" dirty="0" smtClean="0"/>
              <a:t> as</a:t>
            </a:r>
            <a:r>
              <a:rPr lang="en-US" b="0" dirty="0" smtClean="0"/>
              <a:t> “find out”,</a:t>
            </a:r>
            <a:r>
              <a:rPr lang="en-US" b="0" baseline="0" dirty="0" smtClean="0"/>
              <a:t> “evaluate” and “compare” to spark ideas</a:t>
            </a:r>
            <a:endParaRPr lang="en-US" b="0" dirty="0" smtClean="0"/>
          </a:p>
          <a:p>
            <a:endParaRPr lang="en-GB" baseline="0" dirty="0" smtClean="0"/>
          </a:p>
          <a:p>
            <a:r>
              <a:rPr lang="en-GB" baseline="0" dirty="0" smtClean="0"/>
              <a:t>Each of the following slides gives an example of a possible focus for research.</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114</a:t>
            </a:fld>
            <a:endParaRPr lang="en-GB"/>
          </a:p>
        </p:txBody>
      </p:sp>
    </p:spTree>
    <p:extLst>
      <p:ext uri="{BB962C8B-B14F-4D97-AF65-F5344CB8AC3E}">
        <p14:creationId xmlns:p14="http://schemas.microsoft.com/office/powerpoint/2010/main" val="13290456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Focus your research on something you are trying out. Start</a:t>
            </a:r>
            <a:r>
              <a:rPr lang="en-US" baseline="0" dirty="0" smtClean="0"/>
              <a:t> b</a:t>
            </a:r>
            <a:r>
              <a:rPr lang="en-US" dirty="0" smtClean="0"/>
              <a:t>y creating a question. Develop sub-questions that bring more detail or further focus your research.</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115</a:t>
            </a:fld>
            <a:endParaRPr lang="en-GB"/>
          </a:p>
        </p:txBody>
      </p:sp>
    </p:spTree>
    <p:extLst>
      <p:ext uri="{BB962C8B-B14F-4D97-AF65-F5344CB8AC3E}">
        <p14:creationId xmlns:p14="http://schemas.microsoft.com/office/powerpoint/2010/main" val="13467507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 lot of data in school; devise an analysis that will enhance your job and provide interesting perspectives.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116</a:t>
            </a:fld>
            <a:endParaRPr lang="en-GB"/>
          </a:p>
        </p:txBody>
      </p:sp>
    </p:spTree>
    <p:extLst>
      <p:ext uri="{BB962C8B-B14F-4D97-AF65-F5344CB8AC3E}">
        <p14:creationId xmlns:p14="http://schemas.microsoft.com/office/powerpoint/2010/main" val="166155073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Evaluating a unit of work you develop has obvious practical benefits.</a:t>
            </a:r>
          </a:p>
        </p:txBody>
      </p:sp>
      <p:sp>
        <p:nvSpPr>
          <p:cNvPr id="4" name="Slide Number Placeholder 3"/>
          <p:cNvSpPr>
            <a:spLocks noGrp="1"/>
          </p:cNvSpPr>
          <p:nvPr>
            <p:ph type="sldNum" sz="quarter" idx="10"/>
          </p:nvPr>
        </p:nvSpPr>
        <p:spPr/>
        <p:txBody>
          <a:bodyPr/>
          <a:lstStyle/>
          <a:p>
            <a:fld id="{D426D3B5-75D9-4B81-9605-012F6554737F}" type="slidenum">
              <a:rPr lang="en-GB" smtClean="0"/>
              <a:t>117</a:t>
            </a:fld>
            <a:endParaRPr lang="en-GB"/>
          </a:p>
        </p:txBody>
      </p:sp>
    </p:spTree>
    <p:extLst>
      <p:ext uri="{BB962C8B-B14F-4D97-AF65-F5344CB8AC3E}">
        <p14:creationId xmlns:p14="http://schemas.microsoft.com/office/powerpoint/2010/main" val="351542368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Briefly</a:t>
            </a:r>
            <a:r>
              <a:rPr lang="en-US" b="0" baseline="0" dirty="0" smtClean="0"/>
              <a:t> t</a:t>
            </a:r>
            <a:r>
              <a:rPr lang="en-US" b="0" dirty="0" smtClean="0"/>
              <a:t>ell the audience</a:t>
            </a:r>
            <a:r>
              <a:rPr lang="en-US" b="0" baseline="0" dirty="0" smtClean="0"/>
              <a:t> of different methods. Choose one of the examples from the previous slide and discuss which methods might be used</a:t>
            </a:r>
            <a:r>
              <a:rPr lang="en-US" b="0" dirty="0" smtClean="0"/>
              <a:t>:</a:t>
            </a:r>
          </a:p>
          <a:p>
            <a:endParaRPr lang="en-US" dirty="0" smtClean="0"/>
          </a:p>
          <a:p>
            <a:r>
              <a:rPr lang="en-US" dirty="0" smtClean="0"/>
              <a:t>Questionnaire (including online) and Survey</a:t>
            </a:r>
          </a:p>
          <a:p>
            <a:r>
              <a:rPr lang="en-US" dirty="0" smtClean="0"/>
              <a:t>Interview</a:t>
            </a:r>
          </a:p>
          <a:p>
            <a:r>
              <a:rPr lang="en-US" dirty="0" smtClean="0"/>
              <a:t>Focus group (and online forum, wiki)</a:t>
            </a:r>
          </a:p>
          <a:p>
            <a:r>
              <a:rPr lang="en-US" dirty="0" smtClean="0"/>
              <a:t>Scrutiny of documents including pupils’ work and blogs</a:t>
            </a:r>
          </a:p>
          <a:p>
            <a:r>
              <a:rPr lang="en-US" dirty="0" smtClean="0"/>
              <a:t>Scrutiny of numerical data</a:t>
            </a:r>
          </a:p>
          <a:p>
            <a:r>
              <a:rPr lang="en-US" dirty="0" smtClean="0"/>
              <a:t>Observation</a:t>
            </a:r>
          </a:p>
          <a:p>
            <a:endParaRPr lang="en-US" dirty="0" smtClean="0"/>
          </a:p>
          <a:p>
            <a:r>
              <a:rPr lang="en-US" dirty="0" smtClean="0"/>
              <a:t>Less common but very effective:</a:t>
            </a:r>
          </a:p>
          <a:p>
            <a:r>
              <a:rPr lang="en-US" dirty="0" smtClean="0"/>
              <a:t>Analysis of professional conversations (in meetings, by email, through forum)</a:t>
            </a:r>
          </a:p>
          <a:p>
            <a:r>
              <a:rPr lang="en-US" dirty="0" smtClean="0"/>
              <a:t>Analysis of pupil interactions/engagement in VLEs, forum, etc.</a:t>
            </a:r>
          </a:p>
          <a:p>
            <a:r>
              <a:rPr lang="en-US" dirty="0" smtClean="0"/>
              <a:t>Discourse analysis</a:t>
            </a:r>
          </a:p>
          <a:p>
            <a:r>
              <a:rPr lang="en-US" dirty="0" smtClean="0"/>
              <a:t>Content analysis</a:t>
            </a:r>
          </a:p>
          <a:p>
            <a:endParaRPr lang="en-US" dirty="0" smtClean="0"/>
          </a:p>
          <a:p>
            <a:r>
              <a:rPr lang="en-US" dirty="0" smtClean="0"/>
              <a:t>(click)</a:t>
            </a:r>
          </a:p>
          <a:p>
            <a:r>
              <a:rPr lang="en-US" b="1" dirty="0" smtClean="0"/>
              <a:t>Remember – all research has ethical considerations</a:t>
            </a:r>
            <a:endParaRPr lang="en-US" b="0" dirty="0" smtClean="0"/>
          </a:p>
          <a:p>
            <a:r>
              <a:rPr lang="en-US" b="0" dirty="0" smtClean="0"/>
              <a:t>Remind them of the school’s requirement/permissions/information to pupils and parents – the idea of informed consent and freedom to withdraw their data from the research process.</a:t>
            </a:r>
          </a:p>
          <a:p>
            <a:r>
              <a:rPr lang="en-US" b="0" dirty="0" smtClean="0"/>
              <a:t>If working on a University course then you will be governed by their ethics policy.</a:t>
            </a:r>
          </a:p>
          <a:p>
            <a:r>
              <a:rPr lang="en-US" b="0" dirty="0" smtClean="0"/>
              <a:t>If completing the BCS Certificate then there is an explicit ethical requirement.</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118</a:t>
            </a:fld>
            <a:endParaRPr lang="en-GB"/>
          </a:p>
        </p:txBody>
      </p:sp>
    </p:spTree>
    <p:extLst>
      <p:ext uri="{BB962C8B-B14F-4D97-AF65-F5344CB8AC3E}">
        <p14:creationId xmlns:p14="http://schemas.microsoft.com/office/powerpoint/2010/main" val="412447582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End</a:t>
            </a:r>
            <a:r>
              <a:rPr lang="en-GB" baseline="0" dirty="0" smtClean="0"/>
              <a:t> with a r</a:t>
            </a:r>
            <a:r>
              <a:rPr lang="en-GB" dirty="0" smtClean="0"/>
              <a:t>eminder of</a:t>
            </a:r>
            <a:r>
              <a:rPr lang="en-GB" baseline="0" dirty="0" smtClean="0"/>
              <a:t> the BCS Certificate in Computer Science Teaching – there are A5 hand-outs. </a:t>
            </a:r>
            <a:r>
              <a:rPr lang="en-GB" dirty="0" smtClean="0"/>
              <a:t>One part of the evidence for the award is classroom research undertaken by the teacher.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r>
              <a:rPr lang="en-GB" baseline="0" dirty="0" smtClean="0"/>
              <a:t>The other two areas involve attending CPD – like today!</a:t>
            </a:r>
          </a:p>
          <a:p>
            <a:r>
              <a:rPr lang="en-GB" baseline="0" dirty="0" smtClean="0"/>
              <a:t>(click)</a:t>
            </a:r>
          </a:p>
          <a:p>
            <a:r>
              <a:rPr lang="en-GB" baseline="0" dirty="0" smtClean="0"/>
              <a:t>And completing a manageable programming project.</a:t>
            </a:r>
          </a:p>
          <a:p>
            <a:r>
              <a:rPr lang="en-GB" baseline="0" dirty="0" smtClean="0"/>
              <a:t>If that sounds a little daunting, remember you can opt for either an independent or guided route.</a:t>
            </a:r>
          </a:p>
          <a:p>
            <a:r>
              <a:rPr lang="en-GB" baseline="0" dirty="0" smtClean="0"/>
              <a:t>The latter means you’re supported by a mentor who can help guide you through.</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is a valued award, giving professional recognition accredited by the BCS, The Chartered Institute for IT.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More importantly, it’s designed to help you in the work you’re developing in school.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See the link for more information: http://www.computingatschool.org.uk/certificate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119</a:t>
            </a:fld>
            <a:endParaRPr lang="en-GB"/>
          </a:p>
        </p:txBody>
      </p:sp>
    </p:spTree>
    <p:extLst>
      <p:ext uri="{BB962C8B-B14F-4D97-AF65-F5344CB8AC3E}">
        <p14:creationId xmlns:p14="http://schemas.microsoft.com/office/powerpoint/2010/main" val="2186083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a:t>
            </a:r>
            <a:r>
              <a:rPr lang="en-GB" baseline="0" dirty="0" smtClean="0"/>
              <a:t> this session we want to look in more detail at the process of computation.</a:t>
            </a:r>
          </a:p>
          <a:p>
            <a:r>
              <a:rPr lang="en-GB" baseline="0" dirty="0" smtClean="0"/>
              <a:t>(click)</a:t>
            </a:r>
          </a:p>
          <a:p>
            <a:r>
              <a:rPr lang="en-GB" baseline="0" dirty="0" smtClean="0"/>
              <a:t>We can express these as algorithms – the steps required to accomplish a particular task.</a:t>
            </a:r>
          </a:p>
          <a:p>
            <a:r>
              <a:rPr lang="en-GB" baseline="0" dirty="0" smtClean="0"/>
              <a:t>Realising algorithms in code is what software creation is all about, but we’re not concerned with coding in this session.</a:t>
            </a:r>
          </a:p>
          <a:p>
            <a:r>
              <a:rPr lang="en-GB" baseline="0" dirty="0" smtClean="0"/>
              <a:t>Nor are we concerned with how a computer executes code – that is the subject of the next Tenderfoot Unit: bits AND chips.</a:t>
            </a:r>
          </a:p>
          <a:p>
            <a:r>
              <a:rPr lang="en-GB" baseline="0" dirty="0" smtClean="0"/>
              <a:t>In this session we’re going to introduce some theoretical models of computation that were developed by early computer scientists to try to formalise the notion of an algorithm.</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12</a:t>
            </a:fld>
            <a:endParaRPr lang="en-GB" dirty="0"/>
          </a:p>
        </p:txBody>
      </p:sp>
    </p:spTree>
    <p:extLst>
      <p:ext uri="{BB962C8B-B14F-4D97-AF65-F5344CB8AC3E}">
        <p14:creationId xmlns:p14="http://schemas.microsoft.com/office/powerpoint/2010/main" val="283432781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final section introduces the most complete, and widely recognised model of computation: the Turing Machine.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120</a:t>
            </a:fld>
            <a:endParaRPr lang="en-GB" dirty="0"/>
          </a:p>
        </p:txBody>
      </p:sp>
    </p:spTree>
    <p:extLst>
      <p:ext uri="{BB962C8B-B14F-4D97-AF65-F5344CB8AC3E}">
        <p14:creationId xmlns:p14="http://schemas.microsoft.com/office/powerpoint/2010/main" val="225172462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started this unit by asking what a computer is, and what it means to compute.</a:t>
            </a:r>
          </a:p>
          <a:p>
            <a:r>
              <a:rPr lang="en-GB" baseline="0" dirty="0" smtClean="0"/>
              <a:t>Our starting point was a general model of how something is computed: taking some input, doing something to it before outputting the results of that process.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121</a:t>
            </a:fld>
            <a:endParaRPr lang="en-GB" dirty="0"/>
          </a:p>
        </p:txBody>
      </p:sp>
    </p:spTree>
    <p:extLst>
      <p:ext uri="{BB962C8B-B14F-4D97-AF65-F5344CB8AC3E}">
        <p14:creationId xmlns:p14="http://schemas.microsoft.com/office/powerpoint/2010/main" val="66919583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went on to introduce the notion of Finite State Automata, as mechanisms for expressing a computational process.</a:t>
            </a:r>
          </a:p>
          <a:p>
            <a:endParaRPr lang="en-GB" baseline="0" dirty="0" smtClean="0"/>
          </a:p>
          <a:p>
            <a:r>
              <a:rPr lang="en-GB" baseline="0" dirty="0" smtClean="0"/>
              <a:t>In the course of the activities we’ve used Finite State Automata to describe the behaviour of a flexagon, using it to illustrate an algorithm to display every side. </a:t>
            </a:r>
          </a:p>
          <a:p>
            <a:r>
              <a:rPr lang="en-GB" baseline="0" dirty="0" smtClean="0"/>
              <a:t>We’ve seen how they can be used to validate inputs, and derive regular expressions and we’ve looked at ways to describe simple programs as state transition diagrams. </a:t>
            </a:r>
          </a:p>
          <a:p>
            <a:r>
              <a:rPr lang="en-GB" baseline="0" dirty="0" smtClean="0"/>
              <a:t>Whilst programming Kara we noted how we could express logical relationships, such as AND in the state transitions.</a:t>
            </a:r>
          </a:p>
          <a:p>
            <a:endParaRPr lang="en-GB" baseline="0" dirty="0" smtClean="0"/>
          </a:p>
          <a:p>
            <a:r>
              <a:rPr lang="en-GB" baseline="0" dirty="0" smtClean="0"/>
              <a:t>In computer science, we can think of Finite State Automata as abstract models that help convey a computational process.</a:t>
            </a:r>
          </a:p>
        </p:txBody>
      </p:sp>
      <p:sp>
        <p:nvSpPr>
          <p:cNvPr id="4" name="Slide Number Placeholder 3"/>
          <p:cNvSpPr>
            <a:spLocks noGrp="1"/>
          </p:cNvSpPr>
          <p:nvPr>
            <p:ph type="sldNum" sz="quarter" idx="10"/>
          </p:nvPr>
        </p:nvSpPr>
        <p:spPr/>
        <p:txBody>
          <a:bodyPr/>
          <a:lstStyle/>
          <a:p>
            <a:fld id="{D426D3B5-75D9-4B81-9605-012F6554737F}" type="slidenum">
              <a:rPr lang="en-GB" smtClean="0"/>
              <a:t>122</a:t>
            </a:fld>
            <a:endParaRPr lang="en-GB" dirty="0"/>
          </a:p>
        </p:txBody>
      </p:sp>
    </p:spTree>
    <p:extLst>
      <p:ext uri="{BB962C8B-B14F-4D97-AF65-F5344CB8AC3E}">
        <p14:creationId xmlns:p14="http://schemas.microsoft.com/office/powerpoint/2010/main" val="64860745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Wikipedia has a good article on Automata Theory, with a diagram that puts combinational logic and FSA at the heart of the theory.</a:t>
            </a:r>
          </a:p>
          <a:p>
            <a:endParaRPr lang="en-GB" baseline="0" dirty="0" smtClean="0"/>
          </a:p>
          <a:p>
            <a:r>
              <a:rPr lang="en-GB" baseline="0" dirty="0" smtClean="0"/>
              <a:t>We can demonstrate many simple processes in terms of logical constructs (AND, Or and NOT) – we see that when looking at the behaviour of specific circuits, for example, within a computer. We call that combinational logic.</a:t>
            </a:r>
          </a:p>
          <a:p>
            <a:endParaRPr lang="en-GB" baseline="0" dirty="0" smtClean="0"/>
          </a:p>
          <a:p>
            <a:r>
              <a:rPr lang="en-GB" baseline="0" dirty="0" smtClean="0"/>
              <a:t>Finite State Machines are seen as a more powerful abstraction – the next layer up if you like in our models of computation. </a:t>
            </a:r>
          </a:p>
          <a:p>
            <a:endParaRPr lang="en-GB" baseline="0" dirty="0" smtClean="0"/>
          </a:p>
          <a:p>
            <a:r>
              <a:rPr lang="en-GB" baseline="0" dirty="0" smtClean="0"/>
              <a:t>But we also noted earlier that there are things Finite State Machines cannot do. </a:t>
            </a:r>
          </a:p>
          <a:p>
            <a:r>
              <a:rPr lang="en-GB" baseline="0" dirty="0" smtClean="0"/>
              <a:t>You can’t devise a Finite State Machine to check if a phrase using brackets always has a closing bracket to match every opening bracket.</a:t>
            </a:r>
          </a:p>
          <a:p>
            <a:r>
              <a:rPr lang="en-GB" baseline="0" dirty="0" smtClean="0"/>
              <a:t>Similarly no Finite State Machine can check if a word is a palindrome (spelt the same backwards).</a:t>
            </a:r>
          </a:p>
          <a:p>
            <a:r>
              <a:rPr lang="en-GB" baseline="0" dirty="0" smtClean="0"/>
              <a:t>These sort of problems rely on pairing up.</a:t>
            </a:r>
          </a:p>
          <a:p>
            <a:r>
              <a:rPr lang="en-GB" baseline="0" dirty="0" smtClean="0"/>
              <a:t>We can write Finite State Machines that pair up specific numbers of items, but we can’t write a general machine for any number of symbols.</a:t>
            </a:r>
          </a:p>
          <a:p>
            <a:r>
              <a:rPr lang="en-GB" baseline="0" dirty="0" smtClean="0"/>
              <a:t>Consider a FSM that tries to pair up cups and saucers.</a:t>
            </a:r>
          </a:p>
          <a:p>
            <a:r>
              <a:rPr lang="en-GB" baseline="0" dirty="0" smtClean="0"/>
              <a:t>(click) </a:t>
            </a:r>
          </a:p>
          <a:p>
            <a:r>
              <a:rPr lang="en-GB" baseline="0" dirty="0" smtClean="0"/>
              <a:t>We might start in a Ready state.</a:t>
            </a:r>
          </a:p>
          <a:p>
            <a:r>
              <a:rPr lang="en-GB" baseline="0" dirty="0" smtClean="0"/>
              <a:t>(click)</a:t>
            </a:r>
          </a:p>
          <a:p>
            <a:r>
              <a:rPr lang="en-GB" baseline="0" dirty="0" smtClean="0"/>
              <a:t>The first input is a saucer, so we move to a Saucer state.</a:t>
            </a:r>
          </a:p>
          <a:p>
            <a:r>
              <a:rPr lang="en-GB" baseline="0" dirty="0" smtClean="0"/>
              <a:t>(click)</a:t>
            </a:r>
          </a:p>
          <a:p>
            <a:r>
              <a:rPr lang="en-GB" baseline="0" dirty="0" smtClean="0"/>
              <a:t>The next input is a cup, which pairs up with the saucer, so we return to the Ready state.</a:t>
            </a:r>
          </a:p>
          <a:p>
            <a:r>
              <a:rPr lang="en-GB" baseline="0" dirty="0" smtClean="0"/>
              <a:t>(click)</a:t>
            </a:r>
          </a:p>
          <a:p>
            <a:r>
              <a:rPr lang="en-GB" baseline="0" dirty="0" smtClean="0"/>
              <a:t>This time the input is a cup, so we need a new state to indicate an extra cup.</a:t>
            </a:r>
          </a:p>
          <a:p>
            <a:r>
              <a:rPr lang="en-GB" baseline="0" dirty="0" smtClean="0"/>
              <a:t>(click)</a:t>
            </a:r>
          </a:p>
          <a:p>
            <a:r>
              <a:rPr lang="en-GB" baseline="0" dirty="0" smtClean="0"/>
              <a:t>With the next input a saucer, we return to the Ready state again.</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123</a:t>
            </a:fld>
            <a:endParaRPr lang="en-GB" dirty="0"/>
          </a:p>
        </p:txBody>
      </p:sp>
    </p:spTree>
    <p:extLst>
      <p:ext uri="{BB962C8B-B14F-4D97-AF65-F5344CB8AC3E}">
        <p14:creationId xmlns:p14="http://schemas.microsoft.com/office/powerpoint/2010/main" val="248379423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So far, so good. Our FSM seems to be handling the inputs.</a:t>
            </a:r>
          </a:p>
          <a:p>
            <a:r>
              <a:rPr lang="en-GB" baseline="0" dirty="0" smtClean="0"/>
              <a:t>Next up is a saucer which returns us to the saucer state.</a:t>
            </a:r>
          </a:p>
          <a:p>
            <a:r>
              <a:rPr lang="en-GB" baseline="0" dirty="0" smtClean="0"/>
              <a:t>(click)</a:t>
            </a:r>
          </a:p>
          <a:p>
            <a:r>
              <a:rPr lang="en-GB" baseline="0" dirty="0" smtClean="0"/>
              <a:t>But now we have a second saucer, so we need a state to represent two saucers.</a:t>
            </a:r>
          </a:p>
          <a:p>
            <a:r>
              <a:rPr lang="en-GB" baseline="0" dirty="0" smtClean="0"/>
              <a:t>(click)</a:t>
            </a:r>
          </a:p>
          <a:p>
            <a:r>
              <a:rPr lang="en-GB" baseline="0" dirty="0" smtClean="0"/>
              <a:t>The next input is also a saucer, so now we need a 3 saucer state,</a:t>
            </a:r>
          </a:p>
          <a:p>
            <a:r>
              <a:rPr lang="en-GB" baseline="0" dirty="0" smtClean="0"/>
              <a:t>And a 4 saucer state when the next input is also a saucer.</a:t>
            </a:r>
          </a:p>
          <a:p>
            <a:endParaRPr lang="en-GB" baseline="0" dirty="0" smtClean="0"/>
          </a:p>
          <a:p>
            <a:r>
              <a:rPr lang="en-GB" baseline="0" dirty="0" smtClean="0"/>
              <a:t>Can you see the problem?</a:t>
            </a:r>
          </a:p>
        </p:txBody>
      </p:sp>
      <p:sp>
        <p:nvSpPr>
          <p:cNvPr id="4" name="Slide Number Placeholder 3"/>
          <p:cNvSpPr>
            <a:spLocks noGrp="1"/>
          </p:cNvSpPr>
          <p:nvPr>
            <p:ph type="sldNum" sz="quarter" idx="10"/>
          </p:nvPr>
        </p:nvSpPr>
        <p:spPr/>
        <p:txBody>
          <a:bodyPr/>
          <a:lstStyle/>
          <a:p>
            <a:fld id="{D426D3B5-75D9-4B81-9605-012F6554737F}" type="slidenum">
              <a:rPr lang="en-GB" smtClean="0"/>
              <a:t>124</a:t>
            </a:fld>
            <a:endParaRPr lang="en-GB" dirty="0"/>
          </a:p>
        </p:txBody>
      </p:sp>
    </p:spTree>
    <p:extLst>
      <p:ext uri="{BB962C8B-B14F-4D97-AF65-F5344CB8AC3E}">
        <p14:creationId xmlns:p14="http://schemas.microsoft.com/office/powerpoint/2010/main" val="425507732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name gives it away really.</a:t>
            </a:r>
          </a:p>
          <a:p>
            <a:r>
              <a:rPr lang="en-GB" baseline="0" dirty="0" smtClean="0"/>
              <a:t>A FINITE state machine cannot have an INFINITE number of states to handle an indeterminate number of inputs.</a:t>
            </a:r>
          </a:p>
          <a:p>
            <a:r>
              <a:rPr lang="en-GB" baseline="0" dirty="0" smtClean="0"/>
              <a:t>It can’t ‘keep count’. It has no memory of what has gone before. - it only knows what state it is in.</a:t>
            </a:r>
          </a:p>
          <a:p>
            <a:r>
              <a:rPr lang="en-GB" baseline="0" dirty="0" smtClean="0"/>
              <a:t>(click)</a:t>
            </a:r>
          </a:p>
          <a:p>
            <a:r>
              <a:rPr lang="en-GB" baseline="0" dirty="0" smtClean="0"/>
              <a:t>For this reason, more flexible models, known as Push Down Automata were conceived.</a:t>
            </a:r>
          </a:p>
          <a:p>
            <a:r>
              <a:rPr lang="en-GB" baseline="0" dirty="0" smtClean="0"/>
              <a:t>In essence these are Finite State Machines connected to a form of memory known as a stack.</a:t>
            </a:r>
          </a:p>
          <a:p>
            <a:r>
              <a:rPr lang="en-GB" baseline="0" dirty="0" smtClean="0"/>
              <a:t>Now we can just have two states for our Cups and Saucers machine, recognising a surplus of either.</a:t>
            </a:r>
          </a:p>
          <a:p>
            <a:r>
              <a:rPr lang="en-GB" baseline="0" dirty="0" smtClean="0"/>
              <a:t>(click)</a:t>
            </a:r>
          </a:p>
          <a:p>
            <a:r>
              <a:rPr lang="en-GB" baseline="0" dirty="0" smtClean="0"/>
              <a:t>Each time a cup comes in, we simply remove a saucer from the top of the stack.</a:t>
            </a:r>
          </a:p>
          <a:p>
            <a:r>
              <a:rPr lang="en-GB" baseline="0" dirty="0" smtClean="0"/>
              <a:t>When the stack is empty, we return to the Ready state.</a:t>
            </a:r>
          </a:p>
        </p:txBody>
      </p:sp>
      <p:sp>
        <p:nvSpPr>
          <p:cNvPr id="4" name="Slide Number Placeholder 3"/>
          <p:cNvSpPr>
            <a:spLocks noGrp="1"/>
          </p:cNvSpPr>
          <p:nvPr>
            <p:ph type="sldNum" sz="quarter" idx="10"/>
          </p:nvPr>
        </p:nvSpPr>
        <p:spPr/>
        <p:txBody>
          <a:bodyPr/>
          <a:lstStyle/>
          <a:p>
            <a:fld id="{D426D3B5-75D9-4B81-9605-012F6554737F}" type="slidenum">
              <a:rPr lang="en-GB" smtClean="0"/>
              <a:t>125</a:t>
            </a:fld>
            <a:endParaRPr lang="en-GB" dirty="0"/>
          </a:p>
        </p:txBody>
      </p:sp>
    </p:spTree>
    <p:extLst>
      <p:ext uri="{BB962C8B-B14F-4D97-AF65-F5344CB8AC3E}">
        <p14:creationId xmlns:p14="http://schemas.microsoft.com/office/powerpoint/2010/main" val="135009406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Think back to our original model of a computer – the Input, Process, Output diagram.</a:t>
            </a:r>
          </a:p>
          <a:p>
            <a:r>
              <a:rPr lang="en-GB" baseline="0" dirty="0" smtClean="0"/>
              <a:t>(click)</a:t>
            </a:r>
          </a:p>
          <a:p>
            <a:r>
              <a:rPr lang="en-GB" baseline="0" dirty="0" smtClean="0"/>
              <a:t>A Push Down Automaton can be thought of as this, with some form of memory attached to allow it to ‘keep count’.</a:t>
            </a:r>
          </a:p>
          <a:p>
            <a:r>
              <a:rPr lang="en-GB" baseline="0" dirty="0" smtClean="0"/>
              <a:t>As we’ve just seen, that memory is a ‘stack’ which limits what it can do. It can only retrieve things from the top of the stack.</a:t>
            </a:r>
          </a:p>
          <a:p>
            <a:r>
              <a:rPr lang="en-GB" baseline="0" dirty="0" smtClean="0"/>
              <a:t>(click)</a:t>
            </a:r>
          </a:p>
          <a:p>
            <a:r>
              <a:rPr lang="en-GB" baseline="0" dirty="0" smtClean="0"/>
              <a:t>A more general model, which allows access to any element of memory is known as a Turing Machine … and it has a remarkable history.</a:t>
            </a:r>
          </a:p>
          <a:p>
            <a:r>
              <a:rPr lang="en-GB" baseline="0" dirty="0" smtClean="0"/>
              <a:t>(click)</a:t>
            </a:r>
          </a:p>
          <a:p>
            <a:r>
              <a:rPr lang="en-GB" baseline="0" dirty="0" smtClean="0"/>
              <a:t>In computer science, the different levels are known as the ‘Chomsky hierarchy’. </a:t>
            </a:r>
          </a:p>
          <a:p>
            <a:r>
              <a:rPr lang="en-GB" baseline="0" dirty="0" smtClean="0"/>
              <a:t>There’s more to it than we have considered here, but if you’d like to delve deeper, Computerphile is the place to start. </a:t>
            </a:r>
          </a:p>
          <a:p>
            <a:r>
              <a:rPr lang="en-GB" baseline="0" dirty="0" smtClean="0"/>
              <a:t>The link is on the slide.</a:t>
            </a:r>
          </a:p>
          <a:p>
            <a:r>
              <a:rPr lang="en-GB" baseline="0" dirty="0" smtClean="0"/>
              <a:t>If you are likely to be teaching A level at any point all the related Computerphile videos are worth watching.</a:t>
            </a:r>
          </a:p>
        </p:txBody>
      </p:sp>
      <p:sp>
        <p:nvSpPr>
          <p:cNvPr id="4" name="Slide Number Placeholder 3"/>
          <p:cNvSpPr>
            <a:spLocks noGrp="1"/>
          </p:cNvSpPr>
          <p:nvPr>
            <p:ph type="sldNum" sz="quarter" idx="10"/>
          </p:nvPr>
        </p:nvSpPr>
        <p:spPr/>
        <p:txBody>
          <a:bodyPr/>
          <a:lstStyle/>
          <a:p>
            <a:fld id="{D426D3B5-75D9-4B81-9605-012F6554737F}" type="slidenum">
              <a:rPr lang="en-GB" smtClean="0"/>
              <a:t>126</a:t>
            </a:fld>
            <a:endParaRPr lang="en-GB" dirty="0"/>
          </a:p>
        </p:txBody>
      </p:sp>
    </p:spTree>
    <p:extLst>
      <p:ext uri="{BB962C8B-B14F-4D97-AF65-F5344CB8AC3E}">
        <p14:creationId xmlns:p14="http://schemas.microsoft.com/office/powerpoint/2010/main" val="331093586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Turing Machine was conceived in the 1930’s by Alan Turing, a mathematical genius best known for his role in breaking the Enigma codes in the Second World War.</a:t>
            </a:r>
          </a:p>
          <a:p>
            <a:endParaRPr lang="en-GB" baseline="0" dirty="0" smtClean="0"/>
          </a:p>
          <a:p>
            <a:r>
              <a:rPr lang="en-GB" baseline="0" dirty="0" smtClean="0"/>
              <a:t>Whilst grappling with whether it was possible to determine in advance if a mathematical problem was solvable, various mathematicians tried to develop a formal definition of an algorithm. Several ideas were developed independently.</a:t>
            </a:r>
          </a:p>
          <a:p>
            <a:endParaRPr lang="en-GB" baseline="0" dirty="0" smtClean="0"/>
          </a:p>
          <a:p>
            <a:r>
              <a:rPr lang="en-GB" baseline="0" dirty="0" smtClean="0"/>
              <a:t>Despite the differences, there was nothing to choose between them – they were all shown to be equivalent to each other – an incredible coming together of ideas.</a:t>
            </a:r>
          </a:p>
          <a:p>
            <a:endParaRPr lang="en-GB" baseline="0" dirty="0" smtClean="0"/>
          </a:p>
          <a:p>
            <a:r>
              <a:rPr lang="en-GB" baseline="0" dirty="0" smtClean="0"/>
              <a:t>Alan Turing conceived of the idea of computing machine, which was the most intuitive.</a:t>
            </a:r>
          </a:p>
          <a:p>
            <a:r>
              <a:rPr lang="en-GB" baseline="0" dirty="0" smtClean="0"/>
              <a:t>He based it on the idea of a human ‘computer’ – someone who did calculations in a series of steps, using a scratch pad to jot down parts of the working out.</a:t>
            </a:r>
          </a:p>
          <a:p>
            <a:r>
              <a:rPr lang="en-GB" baseline="0" dirty="0" smtClean="0"/>
              <a:t> </a:t>
            </a:r>
          </a:p>
          <a:p>
            <a:r>
              <a:rPr lang="en-GB" baseline="0" dirty="0" smtClean="0"/>
              <a:t>It is remarkable for two reasons.</a:t>
            </a:r>
          </a:p>
          <a:p>
            <a:r>
              <a:rPr lang="en-GB" baseline="0" dirty="0" smtClean="0"/>
              <a:t>First, he had the idea long before any electronic computers had ever been built.</a:t>
            </a:r>
          </a:p>
          <a:p>
            <a:r>
              <a:rPr lang="en-GB" baseline="0" dirty="0" smtClean="0"/>
              <a:t>Second, his model has been shown to be as powerful as any computer built since!</a:t>
            </a:r>
          </a:p>
          <a:p>
            <a:r>
              <a:rPr lang="en-GB" baseline="0" dirty="0" smtClean="0"/>
              <a:t>By powerful, we don’t mean fast, we mean it can compute anything any modern computer can compute.</a:t>
            </a:r>
          </a:p>
          <a:p>
            <a:endParaRPr lang="en-GB" baseline="0" dirty="0" smtClean="0"/>
          </a:p>
          <a:p>
            <a:r>
              <a:rPr lang="en-GB" baseline="0" dirty="0" smtClean="0"/>
              <a:t>This is the heart of Computer Science. </a:t>
            </a:r>
          </a:p>
          <a:p>
            <a:r>
              <a:rPr lang="en-GB" baseline="0" dirty="0" smtClean="0"/>
              <a:t>Just as Finite State Machine’s can describe Regular Expressions, Turing Machines can describe more general computations.</a:t>
            </a:r>
          </a:p>
          <a:p>
            <a:r>
              <a:rPr lang="en-GB" baseline="0" dirty="0" smtClean="0"/>
              <a:t>Having a model of computation allows us to reason about what sort of problems are computable, and what are not.</a:t>
            </a:r>
          </a:p>
          <a:p>
            <a:r>
              <a:rPr lang="en-GB" baseline="0" dirty="0" smtClean="0"/>
              <a:t>Put another way, if something can be computed, a Turing Machine can be designed to do it.</a:t>
            </a:r>
          </a:p>
        </p:txBody>
      </p:sp>
      <p:sp>
        <p:nvSpPr>
          <p:cNvPr id="4" name="Slide Number Placeholder 3"/>
          <p:cNvSpPr>
            <a:spLocks noGrp="1"/>
          </p:cNvSpPr>
          <p:nvPr>
            <p:ph type="sldNum" sz="quarter" idx="10"/>
          </p:nvPr>
        </p:nvSpPr>
        <p:spPr/>
        <p:txBody>
          <a:bodyPr/>
          <a:lstStyle/>
          <a:p>
            <a:fld id="{D426D3B5-75D9-4B81-9605-012F6554737F}" type="slidenum">
              <a:rPr lang="en-GB" smtClean="0"/>
              <a:t>127</a:t>
            </a:fld>
            <a:endParaRPr lang="en-GB" dirty="0"/>
          </a:p>
        </p:txBody>
      </p:sp>
    </p:spTree>
    <p:extLst>
      <p:ext uri="{BB962C8B-B14F-4D97-AF65-F5344CB8AC3E}">
        <p14:creationId xmlns:p14="http://schemas.microsoft.com/office/powerpoint/2010/main" val="402963931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So what did Turing envisage?</a:t>
            </a:r>
          </a:p>
          <a:p>
            <a:r>
              <a:rPr lang="en-GB" baseline="0" dirty="0" smtClean="0"/>
              <a:t>Actually, it is pretty simple. Here is a picture of a model Turing Machine at Harvard University.</a:t>
            </a:r>
          </a:p>
          <a:p>
            <a:r>
              <a:rPr lang="en-GB" baseline="0" dirty="0" smtClean="0"/>
              <a:t>It consists of just two things:</a:t>
            </a:r>
          </a:p>
          <a:p>
            <a:r>
              <a:rPr lang="en-GB" baseline="0" dirty="0" smtClean="0"/>
              <a:t>A very long tape that can move in either direction, and a mechanism in the middle that can look at the bit of tape beneath it, read what is on it, erase and write other symbols on it if needed.</a:t>
            </a:r>
          </a:p>
          <a:p>
            <a:r>
              <a:rPr lang="en-GB" baseline="0" dirty="0" smtClean="0"/>
              <a:t>(click)</a:t>
            </a:r>
          </a:p>
          <a:p>
            <a:r>
              <a:rPr lang="en-GB" baseline="0" dirty="0" smtClean="0"/>
              <a:t>In a short, 5 minute video produced by the BCS, Kate Russell explains the place of the Turing Machine in the development of Alan Turing’s ideas.</a:t>
            </a:r>
          </a:p>
          <a:p>
            <a:r>
              <a:rPr lang="en-GB" baseline="0" dirty="0" smtClean="0"/>
              <a:t>This is a video to share with students.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128</a:t>
            </a:fld>
            <a:endParaRPr lang="en-GB" dirty="0"/>
          </a:p>
        </p:txBody>
      </p:sp>
    </p:spTree>
    <p:extLst>
      <p:ext uri="{BB962C8B-B14F-4D97-AF65-F5344CB8AC3E}">
        <p14:creationId xmlns:p14="http://schemas.microsoft.com/office/powerpoint/2010/main" val="7471849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can simplify a Turing Machine to a schematic: a tape and a read/write head.</a:t>
            </a:r>
          </a:p>
          <a:p>
            <a:r>
              <a:rPr lang="en-GB" baseline="0" dirty="0" smtClean="0"/>
              <a:t>Superficially, it seems very different from our model of a computer in the left hand corner.</a:t>
            </a:r>
          </a:p>
          <a:p>
            <a:r>
              <a:rPr lang="en-GB" baseline="0" dirty="0" smtClean="0"/>
              <a:t>But let’s consider the parts.</a:t>
            </a:r>
          </a:p>
          <a:p>
            <a:endParaRPr lang="en-GB" baseline="0" dirty="0" smtClean="0"/>
          </a:p>
          <a:p>
            <a:r>
              <a:rPr lang="en-GB" baseline="0" dirty="0" smtClean="0"/>
              <a:t>The tape can have symbols written on it, either before the machine starts, or when it is running.</a:t>
            </a:r>
          </a:p>
          <a:p>
            <a:r>
              <a:rPr lang="en-GB" baseline="0" dirty="0" smtClean="0"/>
              <a:t>So we have some means of inputting information.</a:t>
            </a:r>
          </a:p>
          <a:p>
            <a:endParaRPr lang="en-GB" baseline="0" dirty="0" smtClean="0"/>
          </a:p>
          <a:p>
            <a:r>
              <a:rPr lang="en-GB" baseline="0" dirty="0" smtClean="0"/>
              <a:t>The symbols on the tape whilst it is running are a store, just like memory in a modern computer.</a:t>
            </a:r>
          </a:p>
          <a:p>
            <a:endParaRPr lang="en-GB" baseline="0" dirty="0" smtClean="0"/>
          </a:p>
          <a:p>
            <a:r>
              <a:rPr lang="en-GB" baseline="0" dirty="0" smtClean="0"/>
              <a:t>When the machine stops what is left on the tape can be considered the output.</a:t>
            </a:r>
          </a:p>
          <a:p>
            <a:endParaRPr lang="en-GB" baseline="0" dirty="0" smtClean="0"/>
          </a:p>
          <a:p>
            <a:r>
              <a:rPr lang="en-GB" baseline="0" dirty="0" smtClean="0"/>
              <a:t>What it does whilst it is running is determined by the behaviour of the Read / Write head.</a:t>
            </a:r>
          </a:p>
          <a:p>
            <a:r>
              <a:rPr lang="en-GB" baseline="0" dirty="0" smtClean="0"/>
              <a:t>This can be described as a Finite State Machine. It acts like the computer processor.</a:t>
            </a:r>
          </a:p>
          <a:p>
            <a:endParaRPr lang="en-GB" baseline="0" dirty="0" smtClean="0"/>
          </a:p>
          <a:p>
            <a:r>
              <a:rPr lang="en-GB" baseline="0" dirty="0" smtClean="0"/>
              <a:t>In fact we can think of modern computer processors as Finite State Machines, albeit very complicated ones. </a:t>
            </a:r>
          </a:p>
          <a:p>
            <a:r>
              <a:rPr lang="en-GB" baseline="0" dirty="0" smtClean="0"/>
              <a:t>They contain billions of logic gates which combine to put a machine in a particular state on every tick of its clock.</a:t>
            </a:r>
          </a:p>
          <a:p>
            <a:endParaRPr lang="en-GB" baseline="0" dirty="0" smtClean="0"/>
          </a:p>
          <a:p>
            <a:r>
              <a:rPr lang="en-GB" baseline="0" dirty="0" smtClean="0"/>
              <a:t>It may seem incredible to children that such a simple machine can do anything a powerful modern computer can, so it is worth stressing two important caveats:</a:t>
            </a:r>
          </a:p>
          <a:p>
            <a:r>
              <a:rPr lang="en-GB" baseline="0" dirty="0" smtClean="0"/>
              <a:t>(click)</a:t>
            </a:r>
          </a:p>
          <a:p>
            <a:pPr marL="228600" indent="-228600">
              <a:buAutoNum type="arabicParenR"/>
            </a:pPr>
            <a:r>
              <a:rPr lang="en-GB" baseline="0" dirty="0" smtClean="0"/>
              <a:t>It has as much memory as it needs (the tape goes on for ever)</a:t>
            </a:r>
          </a:p>
          <a:p>
            <a:pPr marL="228600" indent="-228600">
              <a:buAutoNum type="arabicParenR"/>
            </a:pPr>
            <a:r>
              <a:rPr lang="en-GB" baseline="0" dirty="0" smtClean="0"/>
              <a:t>It has a much running time as it needs.</a:t>
            </a:r>
          </a:p>
          <a:p>
            <a:pPr marL="0" indent="0">
              <a:buNone/>
            </a:pPr>
            <a:endParaRPr lang="en-GB" baseline="0" dirty="0" smtClean="0"/>
          </a:p>
          <a:p>
            <a:pPr marL="0" indent="0">
              <a:buNone/>
            </a:pPr>
            <a:r>
              <a:rPr lang="en-GB" baseline="0" dirty="0" smtClean="0"/>
              <a:t>The second of these caveats is important to stress to children.</a:t>
            </a:r>
          </a:p>
          <a:p>
            <a:pPr marL="0" indent="0">
              <a:buNone/>
            </a:pPr>
            <a:r>
              <a:rPr lang="en-GB" baseline="0" dirty="0" smtClean="0"/>
              <a:t>Turing machines are slow – very slow!</a:t>
            </a:r>
          </a:p>
          <a:p>
            <a:pPr marL="0" indent="0">
              <a:buNone/>
            </a:pPr>
            <a:endParaRPr lang="en-GB" baseline="0" dirty="0" smtClean="0"/>
          </a:p>
          <a:p>
            <a:pPr marL="0" indent="0">
              <a:buNone/>
            </a:pPr>
            <a:r>
              <a:rPr lang="en-GB" baseline="0" dirty="0" smtClean="0"/>
              <a:t>At KS3, the implications of a Turing Machine for investigating the limits of computation aren’t really important.</a:t>
            </a:r>
          </a:p>
          <a:p>
            <a:pPr marL="0" indent="0">
              <a:buNone/>
            </a:pPr>
            <a:r>
              <a:rPr lang="en-GB" baseline="0" dirty="0" smtClean="0"/>
              <a:t>What is, is to make the point that in order to understand how computers compute, we can abstract away the specific details of modern computers to focus on the essential process.</a:t>
            </a:r>
          </a:p>
          <a:p>
            <a:pPr marL="0" indent="0">
              <a:buNone/>
            </a:pPr>
            <a:endParaRPr lang="en-GB" baseline="0" dirty="0" smtClean="0"/>
          </a:p>
          <a:p>
            <a:pPr marL="0" indent="0">
              <a:buNone/>
            </a:pPr>
            <a:r>
              <a:rPr lang="en-GB" baseline="0" dirty="0" smtClean="0"/>
              <a:t>We can make this point by demonstrating how a simple machine like this can do some simple computation.</a:t>
            </a:r>
          </a:p>
          <a:p>
            <a:pPr marL="0" indent="0">
              <a:buNone/>
            </a:pPr>
            <a:r>
              <a:rPr lang="en-GB" baseline="0" dirty="0" smtClean="0"/>
              <a:t>To do that in a fun way, we’ll fall back on our traditional prop of bribing children with sweets.</a:t>
            </a:r>
          </a:p>
          <a:p>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129</a:t>
            </a:fld>
            <a:endParaRPr lang="en-GB" dirty="0"/>
          </a:p>
        </p:txBody>
      </p:sp>
    </p:spTree>
    <p:extLst>
      <p:ext uri="{BB962C8B-B14F-4D97-AF65-F5344CB8AC3E}">
        <p14:creationId xmlns:p14="http://schemas.microsoft.com/office/powerpoint/2010/main" val="3500200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This may seem a bit obscure, but by finding ways of expressing algorithmic processes Computer Scientists could go on to ask some very big questions.</a:t>
            </a:r>
          </a:p>
          <a:p>
            <a:endParaRPr lang="en-GB" baseline="0" dirty="0" smtClean="0"/>
          </a:p>
          <a:p>
            <a:r>
              <a:rPr lang="en-GB" baseline="0" dirty="0" smtClean="0"/>
              <a:t>It’s a sort of common sense idea that as computers keep getting more powerful, there will come a time when every problem will be able to be solved by a computer.</a:t>
            </a:r>
          </a:p>
          <a:p>
            <a:r>
              <a:rPr lang="en-GB" baseline="0" dirty="0" smtClean="0"/>
              <a:t>Using models of computation, famous computer scientists have shown that there are things computers will never be able to solve, no matter how quick or powerful. </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13</a:t>
            </a:fld>
            <a:endParaRPr lang="en-GB" dirty="0"/>
          </a:p>
        </p:txBody>
      </p:sp>
    </p:spTree>
    <p:extLst>
      <p:ext uri="{BB962C8B-B14F-4D97-AF65-F5344CB8AC3E}">
        <p14:creationId xmlns:p14="http://schemas.microsoft.com/office/powerpoint/2010/main" val="384018530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This activity comes from CS4Fn, and was first outlined in their special issue to celebrate the centenary of Alan Turing’s birth.</a:t>
            </a:r>
          </a:p>
          <a:p>
            <a:r>
              <a:rPr lang="en-GB" baseline="0" dirty="0" smtClean="0"/>
              <a:t>The whole magazine is well worth reading if you wish to know more about his life and work.</a:t>
            </a:r>
          </a:p>
        </p:txBody>
      </p:sp>
      <p:sp>
        <p:nvSpPr>
          <p:cNvPr id="4" name="Slide Number Placeholder 3"/>
          <p:cNvSpPr>
            <a:spLocks noGrp="1"/>
          </p:cNvSpPr>
          <p:nvPr>
            <p:ph type="sldNum" sz="quarter" idx="10"/>
          </p:nvPr>
        </p:nvSpPr>
        <p:spPr/>
        <p:txBody>
          <a:bodyPr/>
          <a:lstStyle/>
          <a:p>
            <a:fld id="{D426D3B5-75D9-4B81-9605-012F6554737F}" type="slidenum">
              <a:rPr lang="en-GB" smtClean="0"/>
              <a:t>130</a:t>
            </a:fld>
            <a:endParaRPr lang="en-GB" dirty="0"/>
          </a:p>
        </p:txBody>
      </p:sp>
    </p:spTree>
    <p:extLst>
      <p:ext uri="{BB962C8B-B14F-4D97-AF65-F5344CB8AC3E}">
        <p14:creationId xmlns:p14="http://schemas.microsoft.com/office/powerpoint/2010/main" val="67455252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Split the class into small groups. Three or four may work best initially.</a:t>
            </a:r>
          </a:p>
          <a:p>
            <a:r>
              <a:rPr lang="en-GB" baseline="0" dirty="0" smtClean="0"/>
              <a:t>Once familiar with the process you may wish to try pairs.</a:t>
            </a:r>
          </a:p>
          <a:p>
            <a:endParaRPr lang="en-GB" baseline="0" dirty="0" smtClean="0"/>
          </a:p>
          <a:p>
            <a:r>
              <a:rPr lang="en-GB" baseline="0" dirty="0" smtClean="0"/>
              <a:t>You will need a large supply of chocolate buttons, both white and dark. </a:t>
            </a:r>
          </a:p>
          <a:p>
            <a:r>
              <a:rPr lang="en-GB" baseline="0" dirty="0" smtClean="0"/>
              <a:t>Alternatively, you can use counters of two colours, but it isn’t as much fun.</a:t>
            </a:r>
          </a:p>
          <a:p>
            <a:r>
              <a:rPr lang="en-GB" baseline="0" dirty="0" smtClean="0"/>
              <a:t>A minimum of 7 dark and 15 white buttons are needed for each group to implement the example.</a:t>
            </a:r>
          </a:p>
          <a:p>
            <a:r>
              <a:rPr lang="en-GB" baseline="0" dirty="0" smtClean="0"/>
              <a:t>More will be needed if other numbers are tried.</a:t>
            </a:r>
          </a:p>
          <a:p>
            <a:endParaRPr lang="en-GB" baseline="0" dirty="0" smtClean="0"/>
          </a:p>
          <a:p>
            <a:r>
              <a:rPr lang="en-GB" baseline="0" dirty="0" smtClean="0"/>
              <a:t>You also need six different coloured lollies per group. These do not have to be edible and could be made of coloured card.</a:t>
            </a:r>
          </a:p>
          <a:p>
            <a:endParaRPr lang="en-GB" baseline="0" dirty="0" smtClean="0"/>
          </a:p>
          <a:p>
            <a:r>
              <a:rPr lang="en-GB" baseline="0" dirty="0" smtClean="0"/>
              <a:t>Our example uses Red, Orange, Violet, Blue, Green and Pink</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131</a:t>
            </a:fld>
            <a:endParaRPr lang="en-GB" dirty="0"/>
          </a:p>
        </p:txBody>
      </p:sp>
    </p:spTree>
    <p:extLst>
      <p:ext uri="{BB962C8B-B14F-4D97-AF65-F5344CB8AC3E}">
        <p14:creationId xmlns:p14="http://schemas.microsoft.com/office/powerpoint/2010/main" val="313373224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activity, and an introductory article have been reproduced in the resources. </a:t>
            </a:r>
            <a:br>
              <a:rPr lang="en-GB" baseline="0" dirty="0" smtClean="0"/>
            </a:br>
            <a:r>
              <a:rPr lang="en-GB" baseline="0" dirty="0" smtClean="0"/>
              <a:t>Encourage students to read the article first.</a:t>
            </a:r>
          </a:p>
          <a:p>
            <a:r>
              <a:rPr lang="en-GB" baseline="0" dirty="0" smtClean="0"/>
              <a:t>We will walk through the activity in the next few slides.</a:t>
            </a:r>
          </a:p>
          <a:p>
            <a:r>
              <a:rPr lang="en-GB" baseline="0" dirty="0" smtClean="0"/>
              <a:t>(click)</a:t>
            </a:r>
          </a:p>
          <a:p>
            <a:r>
              <a:rPr lang="en-GB" baseline="0" dirty="0" smtClean="0"/>
              <a:t>The chocolates represent the starting tape of the Turing Machine.</a:t>
            </a:r>
          </a:p>
          <a:p>
            <a:r>
              <a:rPr lang="en-GB" baseline="0" dirty="0" smtClean="0"/>
              <a:t>Children should arrange their opening chocolates in a line on the table, as shown.</a:t>
            </a:r>
          </a:p>
        </p:txBody>
      </p:sp>
      <p:sp>
        <p:nvSpPr>
          <p:cNvPr id="4" name="Slide Number Placeholder 3"/>
          <p:cNvSpPr>
            <a:spLocks noGrp="1"/>
          </p:cNvSpPr>
          <p:nvPr>
            <p:ph type="sldNum" sz="quarter" idx="10"/>
          </p:nvPr>
        </p:nvSpPr>
        <p:spPr/>
        <p:txBody>
          <a:bodyPr/>
          <a:lstStyle/>
          <a:p>
            <a:fld id="{D426D3B5-75D9-4B81-9605-012F6554737F}" type="slidenum">
              <a:rPr lang="en-GB" smtClean="0"/>
              <a:t>132</a:t>
            </a:fld>
            <a:endParaRPr lang="en-GB" dirty="0"/>
          </a:p>
        </p:txBody>
      </p:sp>
    </p:spTree>
    <p:extLst>
      <p:ext uri="{BB962C8B-B14F-4D97-AF65-F5344CB8AC3E}">
        <p14:creationId xmlns:p14="http://schemas.microsoft.com/office/powerpoint/2010/main" val="79169716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are going to implement a subtracting machine.</a:t>
            </a:r>
          </a:p>
          <a:p>
            <a:r>
              <a:rPr lang="en-GB" baseline="0" dirty="0" smtClean="0"/>
              <a:t>The dark chocolates represent the two numbers we have input.</a:t>
            </a:r>
          </a:p>
          <a:p>
            <a:r>
              <a:rPr lang="en-GB" baseline="0" dirty="0" smtClean="0"/>
              <a:t>So we are going to perform the calculation 4 minus 3.</a:t>
            </a:r>
          </a:p>
          <a:p>
            <a:r>
              <a:rPr lang="en-GB" baseline="0" dirty="0" smtClean="0"/>
              <a:t>Representing numbers in this way is known as the unary number system.</a:t>
            </a:r>
          </a:p>
          <a:p>
            <a:r>
              <a:rPr lang="en-GB" baseline="0" dirty="0" smtClean="0"/>
              <a:t>Our tape distinguishes between the two numbers by having some white chocolates between them.</a:t>
            </a:r>
          </a:p>
          <a:p>
            <a:r>
              <a:rPr lang="en-GB" baseline="0" dirty="0" smtClean="0"/>
              <a:t>Later we’ll ask the students to set up their own subtraction using different numbers.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will work so long as the first number is larger than the second.</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133</a:t>
            </a:fld>
            <a:endParaRPr lang="en-GB" dirty="0"/>
          </a:p>
        </p:txBody>
      </p:sp>
    </p:spTree>
    <p:extLst>
      <p:ext uri="{BB962C8B-B14F-4D97-AF65-F5344CB8AC3E}">
        <p14:creationId xmlns:p14="http://schemas.microsoft.com/office/powerpoint/2010/main" val="417101166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Each group also needs the rules for the Subtraction Machine.</a:t>
            </a:r>
          </a:p>
          <a:p>
            <a:r>
              <a:rPr lang="en-GB" baseline="0" dirty="0" smtClean="0"/>
              <a:t>(click)</a:t>
            </a:r>
          </a:p>
          <a:p>
            <a:r>
              <a:rPr lang="en-GB" baseline="0" dirty="0" smtClean="0"/>
              <a:t>One person should be assigned the job of holding the Current Lolly.</a:t>
            </a:r>
          </a:p>
          <a:p>
            <a:r>
              <a:rPr lang="en-GB" baseline="0" dirty="0" smtClean="0"/>
              <a:t>We start holding the Red Lolly</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134</a:t>
            </a:fld>
            <a:endParaRPr lang="en-GB" dirty="0"/>
          </a:p>
        </p:txBody>
      </p:sp>
    </p:spTree>
    <p:extLst>
      <p:ext uri="{BB962C8B-B14F-4D97-AF65-F5344CB8AC3E}">
        <p14:creationId xmlns:p14="http://schemas.microsoft.com/office/powerpoint/2010/main" val="260815850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Starting from the leftmost chocolate, students implement the rules</a:t>
            </a:r>
          </a:p>
          <a:p>
            <a:r>
              <a:rPr lang="en-GB" baseline="0" dirty="0" smtClean="0"/>
              <a:t>(click)</a:t>
            </a:r>
          </a:p>
          <a:p>
            <a:r>
              <a:rPr lang="en-GB" baseline="0" dirty="0" smtClean="0"/>
              <a:t>In this case the Current Lolly is RED, and the Current Chocolate WHITE so what happens?</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135</a:t>
            </a:fld>
            <a:endParaRPr lang="en-GB" dirty="0"/>
          </a:p>
        </p:txBody>
      </p:sp>
    </p:spTree>
    <p:extLst>
      <p:ext uri="{BB962C8B-B14F-4D97-AF65-F5344CB8AC3E}">
        <p14:creationId xmlns:p14="http://schemas.microsoft.com/office/powerpoint/2010/main" val="251059161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Chocolate remains WHITE,</a:t>
            </a:r>
          </a:p>
          <a:p>
            <a:r>
              <a:rPr lang="en-GB" baseline="0" dirty="0" smtClean="0"/>
              <a:t>The Lolly remains RED</a:t>
            </a:r>
          </a:p>
          <a:p>
            <a:r>
              <a:rPr lang="en-GB" baseline="0" dirty="0" smtClean="0"/>
              <a:t>The Head moves right one place.</a:t>
            </a:r>
          </a:p>
          <a:p>
            <a:endParaRPr lang="en-GB" baseline="0" dirty="0" smtClean="0"/>
          </a:p>
          <a:p>
            <a:r>
              <a:rPr lang="en-GB" baseline="0" dirty="0" smtClean="0"/>
              <a:t>What happens next?</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136</a:t>
            </a:fld>
            <a:endParaRPr lang="en-GB" dirty="0"/>
          </a:p>
        </p:txBody>
      </p:sp>
    </p:spTree>
    <p:extLst>
      <p:ext uri="{BB962C8B-B14F-4D97-AF65-F5344CB8AC3E}">
        <p14:creationId xmlns:p14="http://schemas.microsoft.com/office/powerpoint/2010/main" val="371601491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Again, the Chocolate remains WHITE,</a:t>
            </a:r>
          </a:p>
          <a:p>
            <a:r>
              <a:rPr lang="en-GB" baseline="0" dirty="0" smtClean="0"/>
              <a:t>The Lolly remains RED</a:t>
            </a:r>
          </a:p>
          <a:p>
            <a:r>
              <a:rPr lang="en-GB" baseline="0" dirty="0" smtClean="0"/>
              <a:t>The Head moves right one place.</a:t>
            </a:r>
          </a:p>
          <a:p>
            <a:endParaRPr lang="en-GB" baseline="0" dirty="0" smtClean="0"/>
          </a:p>
          <a:p>
            <a:r>
              <a:rPr lang="en-GB" baseline="0" dirty="0" smtClean="0"/>
              <a:t>This will happen on the next cycle too.</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137</a:t>
            </a:fld>
            <a:endParaRPr lang="en-GB" dirty="0"/>
          </a:p>
        </p:txBody>
      </p:sp>
    </p:spTree>
    <p:extLst>
      <p:ext uri="{BB962C8B-B14F-4D97-AF65-F5344CB8AC3E}">
        <p14:creationId xmlns:p14="http://schemas.microsoft.com/office/powerpoint/2010/main" val="44477322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Again, the Chocolate remains WHITE,</a:t>
            </a:r>
          </a:p>
          <a:p>
            <a:r>
              <a:rPr lang="en-GB" baseline="0" dirty="0" smtClean="0"/>
              <a:t>The Lolly remains RED</a:t>
            </a:r>
          </a:p>
          <a:p>
            <a:r>
              <a:rPr lang="en-GB" baseline="0" dirty="0" smtClean="0"/>
              <a:t>The Head moves right one place.</a:t>
            </a:r>
          </a:p>
          <a:p>
            <a:r>
              <a:rPr lang="en-GB" baseline="0" dirty="0" smtClean="0"/>
              <a:t>Now what happens?</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138</a:t>
            </a:fld>
            <a:endParaRPr lang="en-GB" dirty="0"/>
          </a:p>
        </p:txBody>
      </p:sp>
    </p:spTree>
    <p:extLst>
      <p:ext uri="{BB962C8B-B14F-4D97-AF65-F5344CB8AC3E}">
        <p14:creationId xmlns:p14="http://schemas.microsoft.com/office/powerpoint/2010/main" val="302376060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In this case the chocolate is DARK so it remains DARK.</a:t>
            </a:r>
          </a:p>
          <a:p>
            <a:r>
              <a:rPr lang="en-GB" baseline="0" dirty="0" smtClean="0"/>
              <a:t>But the Lolly changes to ORANGE</a:t>
            </a:r>
          </a:p>
          <a:p>
            <a:r>
              <a:rPr lang="en-GB" baseline="0" dirty="0" smtClean="0"/>
              <a:t>And the Head moves right </a:t>
            </a:r>
          </a:p>
          <a:p>
            <a:r>
              <a:rPr lang="en-GB" baseline="0" dirty="0" smtClean="0"/>
              <a:t>Because the lolly has changed, we now need to look at the rules for an ORANGE lolly.</a:t>
            </a:r>
          </a:p>
          <a:p>
            <a:endParaRPr lang="en-GB" baseline="0" dirty="0" smtClean="0"/>
          </a:p>
          <a:p>
            <a:r>
              <a:rPr lang="en-GB" baseline="0" dirty="0" smtClean="0"/>
              <a:t>What happens next?</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139</a:t>
            </a:fld>
            <a:endParaRPr lang="en-GB" dirty="0"/>
          </a:p>
        </p:txBody>
      </p:sp>
    </p:spTree>
    <p:extLst>
      <p:ext uri="{BB962C8B-B14F-4D97-AF65-F5344CB8AC3E}">
        <p14:creationId xmlns:p14="http://schemas.microsoft.com/office/powerpoint/2010/main" val="4047000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first session introduces students to some of the key ideas used in some models of computation.</a:t>
            </a:r>
          </a:p>
        </p:txBody>
      </p:sp>
      <p:sp>
        <p:nvSpPr>
          <p:cNvPr id="4" name="Slide Number Placeholder 3"/>
          <p:cNvSpPr>
            <a:spLocks noGrp="1"/>
          </p:cNvSpPr>
          <p:nvPr>
            <p:ph type="sldNum" sz="quarter" idx="10"/>
          </p:nvPr>
        </p:nvSpPr>
        <p:spPr/>
        <p:txBody>
          <a:bodyPr/>
          <a:lstStyle/>
          <a:p>
            <a:fld id="{D426D3B5-75D9-4B81-9605-012F6554737F}" type="slidenum">
              <a:rPr lang="en-GB" smtClean="0"/>
              <a:t>14</a:t>
            </a:fld>
            <a:endParaRPr lang="en-GB" dirty="0"/>
          </a:p>
        </p:txBody>
      </p:sp>
    </p:spTree>
    <p:extLst>
      <p:ext uri="{BB962C8B-B14F-4D97-AF65-F5344CB8AC3E}">
        <p14:creationId xmlns:p14="http://schemas.microsoft.com/office/powerpoint/2010/main" val="371923053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chocolate is DARK, so remains DARK</a:t>
            </a:r>
          </a:p>
          <a:p>
            <a:r>
              <a:rPr lang="en-GB" baseline="0" dirty="0" smtClean="0"/>
              <a:t>The Lolly is ORANGE so remains ORANGE</a:t>
            </a:r>
          </a:p>
          <a:p>
            <a:r>
              <a:rPr lang="en-GB" baseline="0" dirty="0" smtClean="0"/>
              <a:t>And the Head moves right.</a:t>
            </a:r>
          </a:p>
          <a:p>
            <a:endParaRPr lang="en-GB" baseline="0" dirty="0" smtClean="0"/>
          </a:p>
          <a:p>
            <a:r>
              <a:rPr lang="en-GB" baseline="0" dirty="0" smtClean="0"/>
              <a:t>You might wonder if anything is ever going to change, but it will.</a:t>
            </a:r>
          </a:p>
          <a:p>
            <a:r>
              <a:rPr lang="en-GB" baseline="0" dirty="0" smtClean="0"/>
              <a:t>When a chocolate changes colour, remove the one from the tape and EAT IT!</a:t>
            </a:r>
          </a:p>
          <a:p>
            <a:r>
              <a:rPr lang="en-GB" baseline="0" dirty="0" smtClean="0"/>
              <a:t>Replace it with the correct colour from your supplies.</a:t>
            </a:r>
          </a:p>
          <a:p>
            <a:endParaRPr lang="en-GB" baseline="0" dirty="0" smtClean="0"/>
          </a:p>
          <a:p>
            <a:r>
              <a:rPr lang="en-GB" baseline="0" dirty="0" smtClean="0"/>
              <a:t>If working in groups, the children should take turns to move the head so they get an equal chance of eating a chocolate!</a:t>
            </a:r>
          </a:p>
          <a:p>
            <a:r>
              <a:rPr lang="en-GB" baseline="0" dirty="0" smtClean="0"/>
              <a:t>The next slide reveals the answer.</a:t>
            </a:r>
          </a:p>
        </p:txBody>
      </p:sp>
      <p:sp>
        <p:nvSpPr>
          <p:cNvPr id="4" name="Slide Number Placeholder 3"/>
          <p:cNvSpPr>
            <a:spLocks noGrp="1"/>
          </p:cNvSpPr>
          <p:nvPr>
            <p:ph type="sldNum" sz="quarter" idx="10"/>
          </p:nvPr>
        </p:nvSpPr>
        <p:spPr/>
        <p:txBody>
          <a:bodyPr/>
          <a:lstStyle/>
          <a:p>
            <a:fld id="{D426D3B5-75D9-4B81-9605-012F6554737F}" type="slidenum">
              <a:rPr lang="en-GB" smtClean="0"/>
              <a:t>140</a:t>
            </a:fld>
            <a:endParaRPr lang="en-GB" dirty="0"/>
          </a:p>
        </p:txBody>
      </p:sp>
    </p:spTree>
    <p:extLst>
      <p:ext uri="{BB962C8B-B14F-4D97-AF65-F5344CB8AC3E}">
        <p14:creationId xmlns:p14="http://schemas.microsoft.com/office/powerpoint/2010/main" val="135064098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On click the final steps are acted out, but ask the students to predict it first.</a:t>
            </a:r>
          </a:p>
          <a:p>
            <a:r>
              <a:rPr lang="en-GB" baseline="0" dirty="0" smtClean="0"/>
              <a:t>(click)</a:t>
            </a:r>
          </a:p>
          <a:p>
            <a:r>
              <a:rPr lang="en-GB" baseline="0" dirty="0" smtClean="0"/>
              <a:t>The Lolly is VIOLET, the chocolate WHITE, so they remain so and the Head moves left.</a:t>
            </a:r>
          </a:p>
          <a:p>
            <a:r>
              <a:rPr lang="en-GB" baseline="0" dirty="0" smtClean="0"/>
              <a:t>Now the chocolate is DARK so what happens?</a:t>
            </a:r>
          </a:p>
          <a:p>
            <a:r>
              <a:rPr lang="en-GB" baseline="0" dirty="0" smtClean="0"/>
              <a:t>(click)</a:t>
            </a:r>
          </a:p>
          <a:p>
            <a:r>
              <a:rPr lang="en-GB" baseline="0" dirty="0" smtClean="0"/>
              <a:t>It changes to WHITE, there is no new Lolly and the process stops</a:t>
            </a:r>
          </a:p>
        </p:txBody>
      </p:sp>
      <p:sp>
        <p:nvSpPr>
          <p:cNvPr id="4" name="Slide Number Placeholder 3"/>
          <p:cNvSpPr>
            <a:spLocks noGrp="1"/>
          </p:cNvSpPr>
          <p:nvPr>
            <p:ph type="sldNum" sz="quarter" idx="10"/>
          </p:nvPr>
        </p:nvSpPr>
        <p:spPr/>
        <p:txBody>
          <a:bodyPr/>
          <a:lstStyle/>
          <a:p>
            <a:fld id="{D426D3B5-75D9-4B81-9605-012F6554737F}" type="slidenum">
              <a:rPr lang="en-GB" smtClean="0"/>
              <a:t>141</a:t>
            </a:fld>
            <a:endParaRPr lang="en-GB" dirty="0"/>
          </a:p>
        </p:txBody>
      </p:sp>
    </p:spTree>
    <p:extLst>
      <p:ext uri="{BB962C8B-B14F-4D97-AF65-F5344CB8AC3E}">
        <p14:creationId xmlns:p14="http://schemas.microsoft.com/office/powerpoint/2010/main" val="194616745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final output is displayed on the tape.</a:t>
            </a:r>
          </a:p>
          <a:p>
            <a:r>
              <a:rPr lang="en-GB" baseline="0" dirty="0" smtClean="0"/>
              <a:t>One dark chocolate represents the result of the calculation.</a:t>
            </a:r>
          </a:p>
          <a:p>
            <a:endParaRPr lang="en-GB" baseline="0" dirty="0" smtClean="0"/>
          </a:p>
          <a:p>
            <a:r>
              <a:rPr lang="en-GB" baseline="0" dirty="0" smtClean="0"/>
              <a:t>Students can try other numbers to satisfy themselves that it works.</a:t>
            </a:r>
          </a:p>
        </p:txBody>
      </p:sp>
      <p:sp>
        <p:nvSpPr>
          <p:cNvPr id="4" name="Slide Number Placeholder 3"/>
          <p:cNvSpPr>
            <a:spLocks noGrp="1"/>
          </p:cNvSpPr>
          <p:nvPr>
            <p:ph type="sldNum" sz="quarter" idx="10"/>
          </p:nvPr>
        </p:nvSpPr>
        <p:spPr/>
        <p:txBody>
          <a:bodyPr/>
          <a:lstStyle/>
          <a:p>
            <a:fld id="{D426D3B5-75D9-4B81-9605-012F6554737F}" type="slidenum">
              <a:rPr lang="en-GB" smtClean="0"/>
              <a:t>142</a:t>
            </a:fld>
            <a:endParaRPr lang="en-GB" dirty="0"/>
          </a:p>
        </p:txBody>
      </p:sp>
    </p:spTree>
    <p:extLst>
      <p:ext uri="{BB962C8B-B14F-4D97-AF65-F5344CB8AC3E}">
        <p14:creationId xmlns:p14="http://schemas.microsoft.com/office/powerpoint/2010/main" val="80019291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We’ve said that the tape (or chocolates on the table) represent a computers memory and the rules represent the processor running a program.</a:t>
            </a:r>
          </a:p>
          <a:p>
            <a:endParaRPr lang="en-GB" baseline="0" dirty="0" smtClean="0"/>
          </a:p>
          <a:p>
            <a:r>
              <a:rPr lang="en-GB" baseline="0" dirty="0" smtClean="0"/>
              <a:t>A final challenge might be to ask the students to express the rules in the form of a FSM.</a:t>
            </a:r>
          </a:p>
          <a:p>
            <a:endParaRPr lang="en-GB" baseline="0" dirty="0" smtClean="0"/>
          </a:p>
          <a:p>
            <a:r>
              <a:rPr lang="en-GB" baseline="0" dirty="0" smtClean="0"/>
              <a:t>If we take the first rule we might represent it like this (click)</a:t>
            </a:r>
          </a:p>
          <a:p>
            <a:r>
              <a:rPr lang="en-GB" baseline="0" dirty="0" smtClean="0"/>
              <a:t>The state is RED.</a:t>
            </a:r>
          </a:p>
          <a:p>
            <a:r>
              <a:rPr lang="en-GB" baseline="0" dirty="0" smtClean="0"/>
              <a:t>The transition needs to represent what is under the head.</a:t>
            </a:r>
          </a:p>
          <a:p>
            <a:r>
              <a:rPr lang="en-GB" baseline="0" dirty="0" smtClean="0"/>
              <a:t>(click)</a:t>
            </a:r>
          </a:p>
          <a:p>
            <a:r>
              <a:rPr lang="en-GB" baseline="0" dirty="0" smtClean="0"/>
              <a:t>So the first rule is if white, remain white and move right, and stay in a RED state.</a:t>
            </a:r>
          </a:p>
          <a:p>
            <a:r>
              <a:rPr lang="en-GB" baseline="0" dirty="0" smtClean="0"/>
              <a:t>It also has to represent the status of the tape after any action and the direction of travel.</a:t>
            </a:r>
          </a:p>
          <a:p>
            <a:r>
              <a:rPr lang="en-GB" baseline="0" dirty="0" smtClean="0"/>
              <a:t>(click)</a:t>
            </a:r>
          </a:p>
          <a:p>
            <a:r>
              <a:rPr lang="en-GB" baseline="0" dirty="0" smtClean="0"/>
              <a:t>So here is the first rule, written in this way.</a:t>
            </a:r>
          </a:p>
          <a:p>
            <a:r>
              <a:rPr lang="en-GB" baseline="0" dirty="0" smtClean="0"/>
              <a:t>See if students can add the second rule.</a:t>
            </a:r>
          </a:p>
          <a:p>
            <a:r>
              <a:rPr lang="en-GB" baseline="0" dirty="0" smtClean="0"/>
              <a:t>A click will reveal it.</a:t>
            </a:r>
          </a:p>
          <a:p>
            <a:endParaRPr lang="en-GB" baseline="0" dirty="0" smtClean="0"/>
          </a:p>
          <a:p>
            <a:r>
              <a:rPr lang="en-GB" baseline="0" dirty="0" smtClean="0"/>
              <a:t>The next slide gives the complete FSM.</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143</a:t>
            </a:fld>
            <a:endParaRPr lang="en-GB" dirty="0"/>
          </a:p>
        </p:txBody>
      </p:sp>
    </p:spTree>
    <p:extLst>
      <p:ext uri="{BB962C8B-B14F-4D97-AF65-F5344CB8AC3E}">
        <p14:creationId xmlns:p14="http://schemas.microsoft.com/office/powerpoint/2010/main" val="327029987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144</a:t>
            </a:fld>
            <a:endParaRPr lang="en-GB" dirty="0"/>
          </a:p>
        </p:txBody>
      </p:sp>
    </p:spTree>
    <p:extLst>
      <p:ext uri="{BB962C8B-B14F-4D97-AF65-F5344CB8AC3E}">
        <p14:creationId xmlns:p14="http://schemas.microsoft.com/office/powerpoint/2010/main" val="135783445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 final challenge, for able students might be to try to devise a set of rules (or FSM) to increment a unary number by one.</a:t>
            </a:r>
          </a:p>
          <a:p>
            <a:r>
              <a:rPr lang="en-GB" baseline="0" dirty="0" smtClean="0"/>
              <a:t>They can use the same conventions as before, dark chocolates bounded by white chocolates to represent the starting number.</a:t>
            </a:r>
          </a:p>
          <a:p>
            <a:r>
              <a:rPr lang="en-GB" baseline="0" dirty="0" smtClean="0"/>
              <a:t>A click will reveal a solution, which can be worked through as a class example if you prefer.</a:t>
            </a:r>
          </a:p>
          <a:p>
            <a:endParaRPr lang="en-GB" baseline="0" dirty="0" smtClean="0"/>
          </a:p>
          <a:p>
            <a:r>
              <a:rPr lang="en-GB" baseline="0" dirty="0" smtClean="0"/>
              <a:t>To check understanding, one more transition is needed to trap a faulty layout – can anyone spot it?</a:t>
            </a:r>
          </a:p>
        </p:txBody>
      </p:sp>
      <p:sp>
        <p:nvSpPr>
          <p:cNvPr id="4" name="Slide Number Placeholder 3"/>
          <p:cNvSpPr>
            <a:spLocks noGrp="1"/>
          </p:cNvSpPr>
          <p:nvPr>
            <p:ph type="sldNum" sz="quarter" idx="10"/>
          </p:nvPr>
        </p:nvSpPr>
        <p:spPr/>
        <p:txBody>
          <a:bodyPr/>
          <a:lstStyle/>
          <a:p>
            <a:fld id="{D426D3B5-75D9-4B81-9605-012F6554737F}" type="slidenum">
              <a:rPr lang="en-GB" smtClean="0"/>
              <a:t>145</a:t>
            </a:fld>
            <a:endParaRPr lang="en-GB" dirty="0"/>
          </a:p>
        </p:txBody>
      </p:sp>
    </p:spTree>
    <p:extLst>
      <p:ext uri="{BB962C8B-B14F-4D97-AF65-F5344CB8AC3E}">
        <p14:creationId xmlns:p14="http://schemas.microsoft.com/office/powerpoint/2010/main" val="159367828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It is also worth mentioning a version of Kara, designed to implement Turing Machines.</a:t>
            </a:r>
          </a:p>
          <a:p>
            <a:r>
              <a:rPr lang="en-GB" baseline="0" dirty="0" smtClean="0"/>
              <a:t>Turing Kara is rather more challenging than Kara.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However, for very able students, it may provide good extension challenges.</a:t>
            </a:r>
          </a:p>
          <a:p>
            <a:r>
              <a:rPr lang="en-GB" baseline="0" dirty="0" smtClean="0"/>
              <a:t>A potential source of confusion is a representation of a tape as a grid.</a:t>
            </a:r>
          </a:p>
          <a:p>
            <a:r>
              <a:rPr lang="en-GB" baseline="0" dirty="0" smtClean="0"/>
              <a:t>(click)</a:t>
            </a:r>
          </a:p>
          <a:p>
            <a:r>
              <a:rPr lang="en-GB" baseline="0" dirty="0" smtClean="0"/>
              <a:t>This can be avoided.</a:t>
            </a:r>
          </a:p>
          <a:p>
            <a:r>
              <a:rPr lang="en-GB" baseline="0" dirty="0" smtClean="0"/>
              <a:t>Like Kara,  it comes with a set of exercises and the first two are accessible to able students at this age.</a:t>
            </a:r>
          </a:p>
          <a:p>
            <a:r>
              <a:rPr lang="en-GB" baseline="0" dirty="0" smtClean="0"/>
              <a:t>(click)</a:t>
            </a:r>
          </a:p>
          <a:p>
            <a:r>
              <a:rPr lang="en-GB" baseline="0" dirty="0" smtClean="0"/>
              <a:t>Each challenge comes with its own worlds.</a:t>
            </a:r>
          </a:p>
          <a:p>
            <a:r>
              <a:rPr lang="en-GB" baseline="0" dirty="0" smtClean="0"/>
              <a:t>They restrict the ‘tape’ to a short sequence which avoids a lot of potential confusion.</a:t>
            </a:r>
          </a:p>
          <a:p>
            <a:r>
              <a:rPr lang="en-GB" baseline="0" dirty="0" smtClean="0"/>
              <a:t>(click)</a:t>
            </a:r>
          </a:p>
          <a:p>
            <a:r>
              <a:rPr lang="en-GB" baseline="0" dirty="0" smtClean="0"/>
              <a:t>It also introduces ‘bounding symbols (#), and uses 3 symbols on the tape, a 1 and 0, but also a blank square.</a:t>
            </a:r>
          </a:p>
        </p:txBody>
      </p:sp>
      <p:sp>
        <p:nvSpPr>
          <p:cNvPr id="4" name="Slide Number Placeholder 3"/>
          <p:cNvSpPr>
            <a:spLocks noGrp="1"/>
          </p:cNvSpPr>
          <p:nvPr>
            <p:ph type="sldNum" sz="quarter" idx="10"/>
          </p:nvPr>
        </p:nvSpPr>
        <p:spPr/>
        <p:txBody>
          <a:bodyPr/>
          <a:lstStyle/>
          <a:p>
            <a:fld id="{D426D3B5-75D9-4B81-9605-012F6554737F}" type="slidenum">
              <a:rPr lang="en-GB" smtClean="0"/>
              <a:t>146</a:t>
            </a:fld>
            <a:endParaRPr lang="en-GB" dirty="0"/>
          </a:p>
        </p:txBody>
      </p:sp>
    </p:spTree>
    <p:extLst>
      <p:ext uri="{BB962C8B-B14F-4D97-AF65-F5344CB8AC3E}">
        <p14:creationId xmlns:p14="http://schemas.microsoft.com/office/powerpoint/2010/main" val="394465046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Finally, two more pointers, specifically for teachers.</a:t>
            </a:r>
          </a:p>
          <a:p>
            <a:endParaRPr lang="en-GB" baseline="0" dirty="0" smtClean="0"/>
          </a:p>
          <a:p>
            <a:r>
              <a:rPr lang="en-GB" baseline="0" dirty="0" smtClean="0"/>
              <a:t>Firstly, Rob Mullins from the Cambridge Computer Lab provides detailed instructions for anyone who wants to use a Raspberry Pi to build a Turing Machine with LED’s with an interface developed in Python.</a:t>
            </a:r>
          </a:p>
          <a:p>
            <a:r>
              <a:rPr lang="en-GB" baseline="0" dirty="0" smtClean="0"/>
              <a:t>(click)</a:t>
            </a:r>
          </a:p>
          <a:p>
            <a:r>
              <a:rPr lang="en-GB" baseline="0" dirty="0" smtClean="0"/>
              <a:t>Secondly, On the centenary of Alan Turing's birth, Google provided a wonderful doodle that consists of 12 brain teasing puzzles.</a:t>
            </a:r>
          </a:p>
          <a:p>
            <a:r>
              <a:rPr lang="en-GB" baseline="0" dirty="0" smtClean="0"/>
              <a:t>The second link is to an excellent explanatory article, if you can’t figure out what to do.</a:t>
            </a:r>
          </a:p>
        </p:txBody>
      </p:sp>
      <p:sp>
        <p:nvSpPr>
          <p:cNvPr id="4" name="Slide Number Placeholder 3"/>
          <p:cNvSpPr>
            <a:spLocks noGrp="1"/>
          </p:cNvSpPr>
          <p:nvPr>
            <p:ph type="sldNum" sz="quarter" idx="10"/>
          </p:nvPr>
        </p:nvSpPr>
        <p:spPr/>
        <p:txBody>
          <a:bodyPr/>
          <a:lstStyle/>
          <a:p>
            <a:fld id="{D426D3B5-75D9-4B81-9605-012F6554737F}" type="slidenum">
              <a:rPr lang="en-GB" smtClean="0"/>
              <a:t>147</a:t>
            </a:fld>
            <a:endParaRPr lang="en-GB" dirty="0"/>
          </a:p>
        </p:txBody>
      </p:sp>
    </p:spTree>
    <p:extLst>
      <p:ext uri="{BB962C8B-B14F-4D97-AF65-F5344CB8AC3E}">
        <p14:creationId xmlns:p14="http://schemas.microsoft.com/office/powerpoint/2010/main" val="145124477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Alan Turing demonstrating that anything that could be computed, could be computed by a Turing Machine. </a:t>
            </a:r>
          </a:p>
          <a:p>
            <a:r>
              <a:rPr lang="en-GB" baseline="0" dirty="0" smtClean="0"/>
              <a:t>Through this computer scientists could explore what was computable, and what wasn’t.</a:t>
            </a:r>
          </a:p>
          <a:p>
            <a:r>
              <a:rPr lang="en-GB" baseline="0" dirty="0" smtClean="0"/>
              <a:t>Unlike the common sense idea that computers will, one day, be able to do anything, computer science can demonstrate there are things computers will never be able to do. </a:t>
            </a:r>
          </a:p>
          <a:p>
            <a:r>
              <a:rPr lang="en-GB" baseline="0" dirty="0" smtClean="0"/>
              <a:t>This is the significance of ‘the halting problem’, something you may have heard about, which is introduced at A Level. </a:t>
            </a:r>
          </a:p>
          <a:p>
            <a:endParaRPr lang="en-GB" baseline="0" dirty="0" smtClean="0"/>
          </a:p>
          <a:p>
            <a:r>
              <a:rPr lang="en-GB" baseline="0" dirty="0" smtClean="0"/>
              <a:t>If a program is running and seems to be stuck, how do we know whether it is just taking a long time to perform a calculation or is stuck in an infinite loop? One of these will eventually halt, having performed the calculation, the other will go on for ever.</a:t>
            </a:r>
          </a:p>
          <a:p>
            <a:r>
              <a:rPr lang="en-GB" baseline="0" dirty="0" smtClean="0"/>
              <a:t>Turing proved that computers can’t inspect every program and say, conclusively if they will run to completion.</a:t>
            </a:r>
          </a:p>
          <a:p>
            <a:r>
              <a:rPr lang="en-GB" baseline="0" dirty="0" smtClean="0"/>
              <a:t>The insight has immediate implication for programs written to check software, but also provides an example of an uncomputable problem.</a:t>
            </a:r>
          </a:p>
          <a:p>
            <a:r>
              <a:rPr lang="en-GB" baseline="0" dirty="0" smtClean="0"/>
              <a:t>It proves there are things that cannot be computed.</a:t>
            </a:r>
          </a:p>
          <a:p>
            <a:endParaRPr lang="en-GB" baseline="0" dirty="0" smtClean="0"/>
          </a:p>
          <a:p>
            <a:r>
              <a:rPr lang="en-GB" baseline="0" dirty="0" smtClean="0"/>
              <a:t>If this seems a little obscure Turing also offered a more fundamental insight.</a:t>
            </a:r>
          </a:p>
          <a:p>
            <a:r>
              <a:rPr lang="en-GB" baseline="0" dirty="0" smtClean="0"/>
              <a:t>In a Turing Machine, the data is put on the tape.</a:t>
            </a:r>
          </a:p>
          <a:p>
            <a:r>
              <a:rPr lang="en-GB" baseline="0" dirty="0" smtClean="0"/>
              <a:t>The particular purpose of the machine is encapsulated in the Finite State Machine that processes that data, like our subtracting machine.</a:t>
            </a:r>
          </a:p>
          <a:p>
            <a:r>
              <a:rPr lang="en-GB" baseline="0" dirty="0" smtClean="0"/>
              <a:t>But Turing went on to show how the instructions for the machine could also be encoded as symbols on the tape.</a:t>
            </a:r>
          </a:p>
          <a:p>
            <a:r>
              <a:rPr lang="en-GB" baseline="0" dirty="0" smtClean="0"/>
              <a:t>By running up and down the tape, the machine could read an instruction, then find the data and do something to it, before going to read the next instruction, and so on.</a:t>
            </a:r>
          </a:p>
          <a:p>
            <a:r>
              <a:rPr lang="en-GB" baseline="0" dirty="0" smtClean="0"/>
              <a:t>He called this the Universal Machine.</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148</a:t>
            </a:fld>
            <a:endParaRPr lang="en-GB" dirty="0"/>
          </a:p>
        </p:txBody>
      </p:sp>
    </p:spTree>
    <p:extLst>
      <p:ext uri="{BB962C8B-B14F-4D97-AF65-F5344CB8AC3E}">
        <p14:creationId xmlns:p14="http://schemas.microsoft.com/office/powerpoint/2010/main" val="220245735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So we can conclude where we started.</a:t>
            </a:r>
          </a:p>
          <a:p>
            <a:endParaRPr lang="en-GB" baseline="0" dirty="0" smtClean="0"/>
          </a:p>
          <a:p>
            <a:r>
              <a:rPr lang="en-GB" baseline="0" dirty="0" smtClean="0"/>
              <a:t>Turing envisaged a general purpose machine that could be programmed by putting different instructions in memory</a:t>
            </a:r>
          </a:p>
          <a:p>
            <a:r>
              <a:rPr lang="en-GB" baseline="0" dirty="0" smtClean="0"/>
              <a:t>He envisaged software before any software had been written.</a:t>
            </a:r>
          </a:p>
          <a:p>
            <a:r>
              <a:rPr lang="en-GB" baseline="0" dirty="0" smtClean="0"/>
              <a:t>But he also showed that because any Turing Machine could have the instructions of any computational sequence put on its tape, all computers were equivalent to each other in what they could and could not do.</a:t>
            </a:r>
          </a:p>
          <a:p>
            <a:r>
              <a:rPr lang="en-GB" baseline="0" dirty="0" smtClean="0"/>
              <a:t>Any machine could ‘emulate’ any other.</a:t>
            </a:r>
          </a:p>
          <a:p>
            <a:r>
              <a:rPr lang="en-GB" baseline="0" dirty="0" smtClean="0"/>
              <a:t>(click)</a:t>
            </a:r>
          </a:p>
          <a:p>
            <a:r>
              <a:rPr lang="en-GB" baseline="0" dirty="0" smtClean="0"/>
              <a:t>In a sense, it is the ultimate ‘computational abstraction’.</a:t>
            </a:r>
          </a:p>
          <a:p>
            <a:r>
              <a:rPr lang="en-GB" baseline="0" dirty="0" smtClean="0"/>
              <a:t>A theoretical model of a computer that describes all modern computers…</a:t>
            </a:r>
          </a:p>
          <a:p>
            <a:r>
              <a:rPr lang="en-GB" baseline="0" dirty="0" smtClean="0"/>
              <a:t>…developed before any computer had ever been built.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149</a:t>
            </a:fld>
            <a:endParaRPr lang="en-GB" dirty="0"/>
          </a:p>
        </p:txBody>
      </p:sp>
    </p:spTree>
    <p:extLst>
      <p:ext uri="{BB962C8B-B14F-4D97-AF65-F5344CB8AC3E}">
        <p14:creationId xmlns:p14="http://schemas.microsoft.com/office/powerpoint/2010/main" val="3192896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is based on an exercise developed by Paul Curzon from cs4fn</a:t>
            </a:r>
            <a:r>
              <a:rPr lang="en-GB" baseline="0" dirty="0" smtClean="0"/>
              <a:t> and involves students exploring the properties of a hexahexaflexagon.</a:t>
            </a:r>
          </a:p>
          <a:p>
            <a:endParaRPr lang="en-GB" baseline="0" dirty="0" smtClean="0"/>
          </a:p>
          <a:p>
            <a:r>
              <a:rPr lang="en-GB" baseline="0" dirty="0" smtClean="0"/>
              <a:t>There is a supporting booklet, which covers this activity and more, which can be freely downloaded from the link shown. It is also included in the resources.</a:t>
            </a:r>
          </a:p>
          <a:p>
            <a:endParaRPr lang="en-GB" baseline="0" dirty="0" smtClean="0"/>
          </a:p>
          <a:p>
            <a:r>
              <a:rPr lang="en-GB" baseline="0" dirty="0" smtClean="0"/>
              <a:t>A hexahexaflexagon is a curious hexagonal shape, made by folding a piece of paper, with an interesting history.</a:t>
            </a:r>
          </a:p>
          <a:p>
            <a:endParaRPr lang="en-GB" baseline="0" dirty="0" smtClean="0"/>
          </a:p>
          <a:p>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15</a:t>
            </a:fld>
            <a:endParaRPr lang="en-GB" dirty="0"/>
          </a:p>
        </p:txBody>
      </p:sp>
    </p:spTree>
    <p:extLst>
      <p:ext uri="{BB962C8B-B14F-4D97-AF65-F5344CB8AC3E}">
        <p14:creationId xmlns:p14="http://schemas.microsoft.com/office/powerpoint/2010/main" val="222997584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plaque is in Sackville Park, Manchester.</a:t>
            </a:r>
          </a:p>
          <a:p>
            <a:r>
              <a:rPr lang="en-GB" dirty="0" smtClean="0"/>
              <a:t>Following his code breaking</a:t>
            </a:r>
            <a:r>
              <a:rPr lang="en-GB" baseline="0" dirty="0" smtClean="0"/>
              <a:t> exploits in the war </a:t>
            </a:r>
            <a:r>
              <a:rPr lang="en-GB" dirty="0" smtClean="0"/>
              <a:t>Turing went on to play a key role in designing the early computers.</a:t>
            </a:r>
          </a:p>
          <a:p>
            <a:r>
              <a:rPr lang="en-GB" dirty="0" smtClean="0"/>
              <a:t>He</a:t>
            </a:r>
            <a:r>
              <a:rPr lang="en-GB" baseline="0" dirty="0" smtClean="0"/>
              <a:t> laid the foundations for the field of Artificial Intelligence, something we look at in another Tenderfoot Unit.</a:t>
            </a:r>
          </a:p>
          <a:p>
            <a:r>
              <a:rPr lang="en-GB" baseline="0" dirty="0" smtClean="0"/>
              <a:t>At the time of his death he was exploring computational patterns occurring in nature, a field that is really just developing now.</a:t>
            </a:r>
          </a:p>
          <a:p>
            <a:r>
              <a:rPr lang="en-GB" baseline="0" dirty="0" smtClean="0"/>
              <a:t>Quite simply he was ahead of his time.</a:t>
            </a:r>
          </a:p>
          <a:p>
            <a:endParaRPr lang="en-GB" baseline="0" dirty="0" smtClean="0"/>
          </a:p>
          <a:p>
            <a:r>
              <a:rPr lang="en-GB" baseline="0" dirty="0" smtClean="0"/>
              <a:t>He died young, a result of being hounded because he was gay.</a:t>
            </a:r>
          </a:p>
          <a:p>
            <a:r>
              <a:rPr lang="en-GB" baseline="0" dirty="0" smtClean="0"/>
              <a:t>Turing was the father of Computer Science, but his life and death provide many other lessons for children today.</a:t>
            </a:r>
          </a:p>
          <a:p>
            <a:r>
              <a:rPr lang="en-GB" dirty="0" smtClean="0"/>
              <a:t>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150</a:t>
            </a:fld>
            <a:endParaRPr lang="en-GB" dirty="0"/>
          </a:p>
        </p:txBody>
      </p:sp>
    </p:spTree>
    <p:extLst>
      <p:ext uri="{BB962C8B-B14F-4D97-AF65-F5344CB8AC3E}">
        <p14:creationId xmlns:p14="http://schemas.microsoft.com/office/powerpoint/2010/main" val="207537728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151</a:t>
            </a:fld>
            <a:endParaRPr lang="en-GB" dirty="0"/>
          </a:p>
        </p:txBody>
      </p:sp>
    </p:spTree>
    <p:extLst>
      <p:ext uri="{BB962C8B-B14F-4D97-AF65-F5344CB8AC3E}">
        <p14:creationId xmlns:p14="http://schemas.microsoft.com/office/powerpoint/2010/main" val="246168365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152</a:t>
            </a:fld>
            <a:endParaRPr lang="en-GB" dirty="0"/>
          </a:p>
        </p:txBody>
      </p:sp>
    </p:spTree>
    <p:extLst>
      <p:ext uri="{BB962C8B-B14F-4D97-AF65-F5344CB8AC3E}">
        <p14:creationId xmlns:p14="http://schemas.microsoft.com/office/powerpoint/2010/main" val="282549459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153</a:t>
            </a:fld>
            <a:endParaRPr lang="en-GB" dirty="0"/>
          </a:p>
        </p:txBody>
      </p:sp>
    </p:spTree>
    <p:extLst>
      <p:ext uri="{BB962C8B-B14F-4D97-AF65-F5344CB8AC3E}">
        <p14:creationId xmlns:p14="http://schemas.microsoft.com/office/powerpoint/2010/main" val="177604507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Promote CAS at end.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154</a:t>
            </a:fld>
            <a:endParaRPr lang="en-GB" dirty="0"/>
          </a:p>
        </p:txBody>
      </p:sp>
    </p:spTree>
    <p:extLst>
      <p:ext uri="{BB962C8B-B14F-4D97-AF65-F5344CB8AC3E}">
        <p14:creationId xmlns:p14="http://schemas.microsoft.com/office/powerpoint/2010/main" val="1795912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Their discovery is credited to British mathematician, Arthur H Stone, studying at Princeton University in 1939. Finding his English paper didn’t fit his American folder, he tore a strip off and folded it up. </a:t>
            </a:r>
          </a:p>
          <a:p>
            <a:r>
              <a:rPr lang="en-GB" baseline="0" dirty="0" smtClean="0"/>
              <a:t>He formed the Princeton Flexagon Committee, along with his friends, Bryant Tuckerman, Richard Feynman and instructor John Tukey to explore their properties.</a:t>
            </a:r>
          </a:p>
          <a:p>
            <a:r>
              <a:rPr lang="en-GB" baseline="0" dirty="0" smtClean="0"/>
              <a:t>(click)</a:t>
            </a:r>
          </a:p>
          <a:p>
            <a:r>
              <a:rPr lang="en-GB" baseline="0" dirty="0" smtClean="0"/>
              <a:t>Some years later (1956), mathematician Martin Gardner popularised their work in articles he wrote for the magazine Scientific American.</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16</a:t>
            </a:fld>
            <a:endParaRPr lang="en-GB" dirty="0"/>
          </a:p>
        </p:txBody>
      </p:sp>
    </p:spTree>
    <p:extLst>
      <p:ext uri="{BB962C8B-B14F-4D97-AF65-F5344CB8AC3E}">
        <p14:creationId xmlns:p14="http://schemas.microsoft.com/office/powerpoint/2010/main" val="1543781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In 2012, to celebrate Martin Gardner's birth, on 21 October, Vi Hart produced 3 wonderful videos telling the story of the hexaflexagon.</a:t>
            </a:r>
          </a:p>
          <a:p>
            <a:r>
              <a:rPr lang="en-GB" baseline="0" dirty="0" smtClean="0"/>
              <a:t>The first two at least (lasting 8 minutes) provide an excellent introduction before explaining the activity. https://youtu.be/VIVIegSt81k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17</a:t>
            </a:fld>
            <a:endParaRPr lang="en-GB" dirty="0"/>
          </a:p>
        </p:txBody>
      </p:sp>
    </p:spTree>
    <p:extLst>
      <p:ext uri="{BB962C8B-B14F-4D97-AF65-F5344CB8AC3E}">
        <p14:creationId xmlns:p14="http://schemas.microsoft.com/office/powerpoint/2010/main" val="1558311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If you watched Vi Hart’s introduction you’ll know what the Tuckerman Traverse is already.</a:t>
            </a:r>
          </a:p>
          <a:p>
            <a:endParaRPr lang="en-GB" baseline="0" dirty="0" smtClean="0"/>
          </a:p>
          <a:p>
            <a:r>
              <a:rPr lang="en-GB" baseline="0" dirty="0" smtClean="0"/>
              <a:t>The challenge is for children to figure out a way to cycle through and display all the faces of a hexahexaflexagon, returning to their starting point.</a:t>
            </a:r>
          </a:p>
        </p:txBody>
      </p:sp>
      <p:sp>
        <p:nvSpPr>
          <p:cNvPr id="4" name="Slide Number Placeholder 3"/>
          <p:cNvSpPr>
            <a:spLocks noGrp="1"/>
          </p:cNvSpPr>
          <p:nvPr>
            <p:ph type="sldNum" sz="quarter" idx="10"/>
          </p:nvPr>
        </p:nvSpPr>
        <p:spPr/>
        <p:txBody>
          <a:bodyPr/>
          <a:lstStyle/>
          <a:p>
            <a:fld id="{D426D3B5-75D9-4B81-9605-012F6554737F}" type="slidenum">
              <a:rPr lang="en-GB" smtClean="0"/>
              <a:t>18</a:t>
            </a:fld>
            <a:endParaRPr lang="en-GB" dirty="0"/>
          </a:p>
        </p:txBody>
      </p:sp>
    </p:spTree>
    <p:extLst>
      <p:ext uri="{BB962C8B-B14F-4D97-AF65-F5344CB8AC3E}">
        <p14:creationId xmlns:p14="http://schemas.microsoft.com/office/powerpoint/2010/main" val="562682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First we’ll need to make our hexahexaflexagons.</a:t>
            </a:r>
          </a:p>
          <a:p>
            <a:endParaRPr lang="en-GB" baseline="0" dirty="0" smtClean="0"/>
          </a:p>
          <a:p>
            <a:r>
              <a:rPr lang="en-GB" baseline="0" dirty="0" smtClean="0"/>
              <a:t>The resources include a template (as shown) that can be photocopied at A3 size.</a:t>
            </a:r>
          </a:p>
          <a:p>
            <a:r>
              <a:rPr lang="en-GB" baseline="0" dirty="0" smtClean="0"/>
              <a:t>Smaller hexahexaflexagons are harder to manipulate.</a:t>
            </a:r>
          </a:p>
          <a:p>
            <a:r>
              <a:rPr lang="en-GB" baseline="0" dirty="0" smtClean="0"/>
              <a:t>The shape is cut out, folded along its length and stuck back to back.</a:t>
            </a:r>
          </a:p>
          <a:p>
            <a:r>
              <a:rPr lang="en-GB" baseline="0" dirty="0" smtClean="0"/>
              <a:t>It’s strongly recommended this part is prepared in advance, as accurate folding and glueing is essential.</a:t>
            </a:r>
          </a:p>
          <a:p>
            <a:endParaRPr lang="en-GB" baseline="0" dirty="0" smtClean="0"/>
          </a:p>
          <a:p>
            <a:r>
              <a:rPr lang="en-GB" baseline="0" dirty="0" smtClean="0"/>
              <a:t>Students can work individually, in pairs or triplets depending on the number of flexagons you make available.</a:t>
            </a:r>
          </a:p>
        </p:txBody>
      </p:sp>
      <p:sp>
        <p:nvSpPr>
          <p:cNvPr id="4" name="Slide Number Placeholder 3"/>
          <p:cNvSpPr>
            <a:spLocks noGrp="1"/>
          </p:cNvSpPr>
          <p:nvPr>
            <p:ph type="sldNum" sz="quarter" idx="10"/>
          </p:nvPr>
        </p:nvSpPr>
        <p:spPr/>
        <p:txBody>
          <a:bodyPr/>
          <a:lstStyle/>
          <a:p>
            <a:fld id="{D426D3B5-75D9-4B81-9605-012F6554737F}" type="slidenum">
              <a:rPr lang="en-GB" smtClean="0"/>
              <a:t>19</a:t>
            </a:fld>
            <a:endParaRPr lang="en-GB" dirty="0"/>
          </a:p>
        </p:txBody>
      </p:sp>
    </p:spTree>
    <p:extLst>
      <p:ext uri="{BB962C8B-B14F-4D97-AF65-F5344CB8AC3E}">
        <p14:creationId xmlns:p14="http://schemas.microsoft.com/office/powerpoint/2010/main" val="1768172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Reminder</a:t>
            </a:r>
            <a:r>
              <a:rPr lang="en-GB" baseline="0" dirty="0" smtClean="0"/>
              <a:t> to go through formalities at start. Placeholders for specific details</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a:t>
            </a:fld>
            <a:endParaRPr lang="en-GB" dirty="0"/>
          </a:p>
        </p:txBody>
      </p:sp>
    </p:spTree>
    <p:extLst>
      <p:ext uri="{BB962C8B-B14F-4D97-AF65-F5344CB8AC3E}">
        <p14:creationId xmlns:p14="http://schemas.microsoft.com/office/powerpoint/2010/main" val="2708397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Give out the part complete flexagons.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4 steps revealed with clicks above should allow everyone to complete it.</a:t>
            </a:r>
          </a:p>
          <a:p>
            <a:endParaRPr lang="en-GB" baseline="0" dirty="0" smtClean="0"/>
          </a:p>
          <a:p>
            <a:r>
              <a:rPr lang="en-GB" baseline="0" dirty="0" smtClean="0"/>
              <a:t>Full instructions for folding a hexahexaflexagon are given in the cs4fn booklets.</a:t>
            </a:r>
          </a:p>
          <a:p>
            <a:r>
              <a:rPr lang="en-GB" baseline="0" dirty="0" smtClean="0"/>
              <a:t>The abbreviated steps, shown above should be sufficient for most (and is included as a handout)</a:t>
            </a:r>
          </a:p>
          <a:p>
            <a:r>
              <a:rPr lang="en-GB" baseline="0" dirty="0" smtClean="0"/>
              <a:t>If students struggle, encourage them to use the YouTube video link given on the slide and handout.</a:t>
            </a:r>
          </a:p>
        </p:txBody>
      </p:sp>
      <p:sp>
        <p:nvSpPr>
          <p:cNvPr id="4" name="Slide Number Placeholder 3"/>
          <p:cNvSpPr>
            <a:spLocks noGrp="1"/>
          </p:cNvSpPr>
          <p:nvPr>
            <p:ph type="sldNum" sz="quarter" idx="10"/>
          </p:nvPr>
        </p:nvSpPr>
        <p:spPr/>
        <p:txBody>
          <a:bodyPr/>
          <a:lstStyle/>
          <a:p>
            <a:fld id="{D426D3B5-75D9-4B81-9605-012F6554737F}" type="slidenum">
              <a:rPr lang="en-GB" smtClean="0"/>
              <a:t>20</a:t>
            </a:fld>
            <a:endParaRPr lang="en-GB" dirty="0"/>
          </a:p>
        </p:txBody>
      </p:sp>
    </p:spTree>
    <p:extLst>
      <p:ext uri="{BB962C8B-B14F-4D97-AF65-F5344CB8AC3E}">
        <p14:creationId xmlns:p14="http://schemas.microsoft.com/office/powerpoint/2010/main" val="633940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Flexing a hexahexaflexagon is a matter of pinching and flattening the opposite side.</a:t>
            </a:r>
          </a:p>
          <a:p>
            <a:r>
              <a:rPr lang="en-GB" baseline="0" dirty="0" smtClean="0"/>
              <a:t>There are a lot of letters and numbers on the flexagon, which will help the students exploration later.</a:t>
            </a:r>
          </a:p>
          <a:p>
            <a:r>
              <a:rPr lang="en-GB" baseline="0" dirty="0" smtClean="0"/>
              <a:t>Start with the yellow side facing you. If assembled correctly, the 3’s should be in a central ring and the lower case a’s and b’s together.</a:t>
            </a:r>
          </a:p>
          <a:p>
            <a:endParaRPr lang="en-GB" baseline="0" dirty="0" smtClean="0"/>
          </a:p>
          <a:p>
            <a:r>
              <a:rPr lang="en-GB" baseline="0" dirty="0" smtClean="0"/>
              <a:t>Always keep the flexagon facing the same way up initially. </a:t>
            </a:r>
          </a:p>
          <a:p>
            <a:r>
              <a:rPr lang="en-GB" baseline="0" dirty="0" smtClean="0"/>
              <a:t>By pinching and pushing, you’ll find it turns inside out.</a:t>
            </a:r>
          </a:p>
          <a:p>
            <a:r>
              <a:rPr lang="en-GB" baseline="0" dirty="0" smtClean="0"/>
              <a:t>Only some places can be pinched – these are indicated by the same lower case letters (a, b or c) being adjacent.</a:t>
            </a:r>
          </a:p>
          <a:p>
            <a:r>
              <a:rPr lang="en-GB" baseline="0" dirty="0" smtClean="0"/>
              <a:t/>
            </a:r>
            <a:br>
              <a:rPr lang="en-GB" baseline="0" dirty="0" smtClean="0"/>
            </a:br>
            <a:r>
              <a:rPr lang="en-GB" baseline="0" dirty="0" smtClean="0"/>
              <a:t>Once they get the hang of it encourage children to explore initially, to see what they can discover.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After a few minutes exploration, discuss the Tuckerman Traverse challenge with the class.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What do we need to find out before we can devise a sequence that reveals all the faces and ends on the same face as we first started?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Prompts are given on the next slide.</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21</a:t>
            </a:fld>
            <a:endParaRPr lang="en-GB" dirty="0"/>
          </a:p>
        </p:txBody>
      </p:sp>
    </p:spTree>
    <p:extLst>
      <p:ext uri="{BB962C8B-B14F-4D97-AF65-F5344CB8AC3E}">
        <p14:creationId xmlns:p14="http://schemas.microsoft.com/office/powerpoint/2010/main" val="3532958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Before students can attempt the Tuckerman Traverse, pose the question of how many faces it has.</a:t>
            </a:r>
          </a:p>
          <a:p>
            <a:r>
              <a:rPr lang="en-GB" baseline="0" dirty="0" smtClean="0"/>
              <a:t>(There are 9 sides)</a:t>
            </a:r>
          </a:p>
          <a:p>
            <a:r>
              <a:rPr lang="en-GB" baseline="0" dirty="0" smtClean="0"/>
              <a:t>Ensure the students keep the flexagon facing the same way up when exploring. Some faces have the same colour, but can be seen to be different by the positioning of the digits.</a:t>
            </a:r>
          </a:p>
          <a:p>
            <a:r>
              <a:rPr lang="en-GB" u="sng" baseline="0" dirty="0" smtClean="0"/>
              <a:t>With the flexagon kept the same way up</a:t>
            </a:r>
            <a:r>
              <a:rPr lang="en-GB" baseline="0" dirty="0" smtClean="0"/>
              <a:t>, each face is identified by the central ring of digits.  </a:t>
            </a:r>
          </a:p>
          <a:p>
            <a:r>
              <a:rPr lang="en-GB" baseline="0" dirty="0" smtClean="0"/>
              <a:t>(click)</a:t>
            </a:r>
          </a:p>
          <a:p>
            <a:r>
              <a:rPr lang="en-GB" baseline="0" dirty="0" smtClean="0"/>
              <a:t>How can we be sure we have explored them all. (click)</a:t>
            </a:r>
          </a:p>
          <a:p>
            <a:r>
              <a:rPr lang="en-GB" baseline="0" dirty="0" smtClean="0"/>
              <a:t>A diagram is a good example of abstraction – removing any details that obscure our understanding.</a:t>
            </a:r>
          </a:p>
        </p:txBody>
      </p:sp>
      <p:sp>
        <p:nvSpPr>
          <p:cNvPr id="4" name="Slide Number Placeholder 3"/>
          <p:cNvSpPr>
            <a:spLocks noGrp="1"/>
          </p:cNvSpPr>
          <p:nvPr>
            <p:ph type="sldNum" sz="quarter" idx="10"/>
          </p:nvPr>
        </p:nvSpPr>
        <p:spPr/>
        <p:txBody>
          <a:bodyPr/>
          <a:lstStyle/>
          <a:p>
            <a:fld id="{D426D3B5-75D9-4B81-9605-012F6554737F}" type="slidenum">
              <a:rPr lang="en-GB" smtClean="0"/>
              <a:t>22</a:t>
            </a:fld>
            <a:endParaRPr lang="en-GB" dirty="0"/>
          </a:p>
        </p:txBody>
      </p:sp>
    </p:spTree>
    <p:extLst>
      <p:ext uri="{BB962C8B-B14F-4D97-AF65-F5344CB8AC3E}">
        <p14:creationId xmlns:p14="http://schemas.microsoft.com/office/powerpoint/2010/main" val="1724807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Inspect all the details. </a:t>
            </a:r>
          </a:p>
          <a:p>
            <a:r>
              <a:rPr lang="en-GB" baseline="0" dirty="0" smtClean="0"/>
              <a:t>What are important?</a:t>
            </a:r>
          </a:p>
          <a:p>
            <a:r>
              <a:rPr lang="en-GB" baseline="0" dirty="0" smtClean="0"/>
              <a:t>The 3’s in the middle identify the side, so we can draw a node (click)</a:t>
            </a:r>
          </a:p>
          <a:p>
            <a:r>
              <a:rPr lang="en-GB" baseline="0" dirty="0" smtClean="0"/>
              <a:t>What happens when we pinch at a? (click)</a:t>
            </a:r>
          </a:p>
          <a:p>
            <a:r>
              <a:rPr lang="en-GB" baseline="0" dirty="0" smtClean="0"/>
              <a:t>We move to side 2.</a:t>
            </a:r>
          </a:p>
          <a:p>
            <a:r>
              <a:rPr lang="en-GB" baseline="0" dirty="0" smtClean="0"/>
              <a:t>Can we pinch anywhere and move back?</a:t>
            </a:r>
          </a:p>
          <a:p>
            <a:r>
              <a:rPr lang="en-GB" baseline="0" dirty="0" smtClean="0"/>
              <a:t>No, so the arrow is one way. </a:t>
            </a:r>
          </a:p>
          <a:p>
            <a:endParaRPr lang="en-GB" baseline="0" dirty="0" smtClean="0"/>
          </a:p>
          <a:p>
            <a:r>
              <a:rPr lang="en-GB" baseline="0" dirty="0" smtClean="0"/>
              <a:t>Diagrams like these are known as graphs. </a:t>
            </a:r>
          </a:p>
          <a:p>
            <a:r>
              <a:rPr lang="en-GB" baseline="0" dirty="0" smtClean="0"/>
              <a:t>The faces are indicated by nodes, and the transitions indicated by edges linking different faces.</a:t>
            </a:r>
          </a:p>
          <a:p>
            <a:r>
              <a:rPr lang="en-GB" baseline="0" dirty="0" smtClean="0"/>
              <a:t>A previous Tenderfoot Unit (Clever Stuff For Common Problems) introduced graphs as a powerful tool for representing a variety of problems.</a:t>
            </a:r>
          </a:p>
          <a:p>
            <a:r>
              <a:rPr lang="en-GB" baseline="0" dirty="0" smtClean="0"/>
              <a:t>In this example, the graph will represent the transitions between faces. </a:t>
            </a:r>
          </a:p>
          <a:p>
            <a:r>
              <a:rPr lang="en-GB" baseline="0" dirty="0" smtClean="0"/>
              <a:t>The edges have a letter assigned, indicating where to pinch, and the arrow indicates a direction.</a:t>
            </a:r>
          </a:p>
          <a:p>
            <a:r>
              <a:rPr lang="en-GB" baseline="0" dirty="0" smtClean="0"/>
              <a:t>Because the edges indicate one way transitions it is known as a directed graph or digraph for short.</a:t>
            </a:r>
          </a:p>
        </p:txBody>
      </p:sp>
      <p:sp>
        <p:nvSpPr>
          <p:cNvPr id="4" name="Slide Number Placeholder 3"/>
          <p:cNvSpPr>
            <a:spLocks noGrp="1"/>
          </p:cNvSpPr>
          <p:nvPr>
            <p:ph type="sldNum" sz="quarter" idx="10"/>
          </p:nvPr>
        </p:nvSpPr>
        <p:spPr/>
        <p:txBody>
          <a:bodyPr/>
          <a:lstStyle/>
          <a:p>
            <a:fld id="{D426D3B5-75D9-4B81-9605-012F6554737F}" type="slidenum">
              <a:rPr lang="en-GB" smtClean="0"/>
              <a:t>23</a:t>
            </a:fld>
            <a:endParaRPr lang="en-GB" dirty="0"/>
          </a:p>
        </p:txBody>
      </p:sp>
    </p:spTree>
    <p:extLst>
      <p:ext uri="{BB962C8B-B14F-4D97-AF65-F5344CB8AC3E}">
        <p14:creationId xmlns:p14="http://schemas.microsoft.com/office/powerpoint/2010/main" val="3806025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need to be systematic in our exploration.</a:t>
            </a:r>
          </a:p>
          <a:p>
            <a:r>
              <a:rPr lang="en-GB" baseline="0" dirty="0" smtClean="0"/>
              <a:t>Working in pairs or small groups suggest they complete a table to record their results. </a:t>
            </a:r>
          </a:p>
          <a:p>
            <a:r>
              <a:rPr lang="en-GB" baseline="0" dirty="0" smtClean="0"/>
              <a:t>Give out the blank table in the resources and complete the first few lines together, as revealed in a series of clicks below.</a:t>
            </a:r>
          </a:p>
          <a:p>
            <a:endParaRPr lang="en-GB" baseline="0" dirty="0" smtClean="0"/>
          </a:p>
          <a:p>
            <a:r>
              <a:rPr lang="en-GB" baseline="0" dirty="0" smtClean="0"/>
              <a:t>As a class, start with face 3 facing, as shown.</a:t>
            </a:r>
          </a:p>
          <a:p>
            <a:r>
              <a:rPr lang="en-GB" baseline="0" dirty="0" smtClean="0"/>
              <a:t>Note that on side 3, only the a and b’s are together, so you can’t pinch at c. (click)</a:t>
            </a:r>
          </a:p>
          <a:p>
            <a:r>
              <a:rPr lang="en-GB" baseline="0" dirty="0" smtClean="0"/>
              <a:t>We record the Node (face) number, and note that pinch c is not applicable (na)</a:t>
            </a:r>
          </a:p>
          <a:p>
            <a:r>
              <a:rPr lang="en-GB" baseline="0" dirty="0" smtClean="0"/>
              <a:t>We can now tick when a side is pinched and also record when all options for each side have been fully explored.</a:t>
            </a:r>
          </a:p>
          <a:p>
            <a:r>
              <a:rPr lang="en-GB" baseline="0" dirty="0" smtClean="0"/>
              <a:t>As a group work through recording the first few moves, starting by pinching at a and revealing Node (blue face) 2. (click) This has already been recorded on our fledgling graph.</a:t>
            </a:r>
          </a:p>
          <a:p>
            <a:r>
              <a:rPr lang="en-GB" baseline="0" dirty="0" smtClean="0"/>
              <a:t>From Node 2, pinch options are only available for a and b, so c is marked na. (click)</a:t>
            </a:r>
          </a:p>
          <a:p>
            <a:r>
              <a:rPr lang="en-GB" baseline="0" dirty="0" smtClean="0"/>
              <a:t>Pinching at a, reveals Node (red face) 1.</a:t>
            </a:r>
          </a:p>
          <a:p>
            <a:r>
              <a:rPr lang="en-GB" baseline="0" dirty="0" smtClean="0"/>
              <a:t>Make sure students not only complete the table, but add the transition to their digraph. (click)</a:t>
            </a:r>
          </a:p>
          <a:p>
            <a:r>
              <a:rPr lang="en-GB" baseline="0" dirty="0" smtClean="0"/>
              <a:t>Again, pinch options are only available for a and b, so mark c as na. (click)</a:t>
            </a:r>
          </a:p>
          <a:p>
            <a:r>
              <a:rPr lang="en-GB" baseline="0" dirty="0" smtClean="0"/>
              <a:t>Pinching at a reveals Node (yellow face) 3 again (click)</a:t>
            </a:r>
          </a:p>
          <a:p>
            <a:r>
              <a:rPr lang="en-GB" baseline="0" dirty="0" smtClean="0"/>
              <a:t>This time, we can pinch at b, which takes us to Node (orange face) 4 (click) and we can now note that all pinch options for Node 3 have been explored.</a:t>
            </a:r>
          </a:p>
          <a:p>
            <a:r>
              <a:rPr lang="en-GB" baseline="0" dirty="0" smtClean="0"/>
              <a:t>Everyone should now be able to complete the remainder of their own exploration, and the associated digraph.</a:t>
            </a:r>
          </a:p>
          <a:p>
            <a:endParaRPr lang="en-GB" baseline="0" dirty="0" smtClean="0"/>
          </a:p>
          <a:p>
            <a:r>
              <a:rPr lang="en-GB" baseline="0" dirty="0" smtClean="0"/>
              <a:t>The completed digraph is shown on the next slide.</a:t>
            </a:r>
          </a:p>
        </p:txBody>
      </p:sp>
      <p:sp>
        <p:nvSpPr>
          <p:cNvPr id="4" name="Slide Number Placeholder 3"/>
          <p:cNvSpPr>
            <a:spLocks noGrp="1"/>
          </p:cNvSpPr>
          <p:nvPr>
            <p:ph type="sldNum" sz="quarter" idx="10"/>
          </p:nvPr>
        </p:nvSpPr>
        <p:spPr/>
        <p:txBody>
          <a:bodyPr/>
          <a:lstStyle/>
          <a:p>
            <a:fld id="{D426D3B5-75D9-4B81-9605-012F6554737F}" type="slidenum">
              <a:rPr lang="en-GB" smtClean="0"/>
              <a:t>24</a:t>
            </a:fld>
            <a:endParaRPr lang="en-GB" dirty="0"/>
          </a:p>
        </p:txBody>
      </p:sp>
    </p:spTree>
    <p:extLst>
      <p:ext uri="{BB962C8B-B14F-4D97-AF65-F5344CB8AC3E}">
        <p14:creationId xmlns:p14="http://schemas.microsoft.com/office/powerpoint/2010/main" val="3476487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Here is the graph for a fully explored hexahexaflexagon.</a:t>
            </a:r>
          </a:p>
          <a:p>
            <a:r>
              <a:rPr lang="en-GB" baseline="0" dirty="0" smtClean="0"/>
              <a:t>We don’t need to use an actual hexahexaflexagon anymore as the graph accurately models its behaviour.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With this it is easy to plan a ‘Tuckerman Traverse’.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By abstracting away unnecessary detail, we’ve made the problem much easier to solve.</a:t>
            </a:r>
          </a:p>
          <a:p>
            <a:endParaRPr lang="en-GB" baseline="0" dirty="0" smtClean="0"/>
          </a:p>
          <a:p>
            <a:r>
              <a:rPr lang="en-GB" baseline="0" dirty="0" smtClean="0"/>
              <a:t>We need to indicate where to start (click), and then we can trace the inputs required to move between different states. </a:t>
            </a:r>
          </a:p>
          <a:p>
            <a:r>
              <a:rPr lang="en-GB" baseline="0" dirty="0" smtClean="0"/>
              <a:t>And we indicate an end state with a double ring.</a:t>
            </a:r>
          </a:p>
          <a:p>
            <a:r>
              <a:rPr lang="en-GB" baseline="0" dirty="0" smtClean="0"/>
              <a:t>A graph such as this, which indicates a set of states and the inputs required for each transition is known as a State Diagram. It is a diagram that expresses an algorithm.</a:t>
            </a:r>
          </a:p>
          <a:p>
            <a:endParaRPr lang="en-GB" baseline="0" dirty="0" smtClean="0"/>
          </a:p>
          <a:p>
            <a:r>
              <a:rPr lang="en-GB" baseline="0" dirty="0" smtClean="0"/>
              <a:t>The graph denotes a finite number of states (nodes).</a:t>
            </a:r>
          </a:p>
          <a:p>
            <a:r>
              <a:rPr lang="en-GB" baseline="0" dirty="0" smtClean="0"/>
              <a:t>It also indicates the actions (or inputs) required to move from one state to another (the letter to pinch).</a:t>
            </a:r>
          </a:p>
          <a:p>
            <a:r>
              <a:rPr lang="en-GB" baseline="0" dirty="0" smtClean="0"/>
              <a:t>All the possible actions (in this case the letters a, b and c) are known as the machines alphabet – the only acceptable inputs.</a:t>
            </a:r>
          </a:p>
          <a:p>
            <a:r>
              <a:rPr lang="en-GB" baseline="0" dirty="0" smtClean="0"/>
              <a:t>State Diagrams can also output things. To keep things simple, the only output in this case is displaying the colour and number of the face.</a:t>
            </a:r>
          </a:p>
          <a:p>
            <a:endParaRPr lang="en-GB" baseline="0" dirty="0" smtClean="0"/>
          </a:p>
          <a:p>
            <a:r>
              <a:rPr lang="en-GB" baseline="0" dirty="0" smtClean="0"/>
              <a:t>State Diagrams are extremely useful. They are a visual representation of a sequence (or potential sequence) of inputs/actions and can therefore be used to model many computational processes.</a:t>
            </a:r>
          </a:p>
        </p:txBody>
      </p:sp>
      <p:sp>
        <p:nvSpPr>
          <p:cNvPr id="4" name="Slide Number Placeholder 3"/>
          <p:cNvSpPr>
            <a:spLocks noGrp="1"/>
          </p:cNvSpPr>
          <p:nvPr>
            <p:ph type="sldNum" sz="quarter" idx="10"/>
          </p:nvPr>
        </p:nvSpPr>
        <p:spPr/>
        <p:txBody>
          <a:bodyPr/>
          <a:lstStyle/>
          <a:p>
            <a:fld id="{D426D3B5-75D9-4B81-9605-012F6554737F}" type="slidenum">
              <a:rPr lang="en-GB" smtClean="0"/>
              <a:t>25</a:t>
            </a:fld>
            <a:endParaRPr lang="en-GB" dirty="0"/>
          </a:p>
        </p:txBody>
      </p:sp>
    </p:spTree>
    <p:extLst>
      <p:ext uri="{BB962C8B-B14F-4D97-AF65-F5344CB8AC3E}">
        <p14:creationId xmlns:p14="http://schemas.microsoft.com/office/powerpoint/2010/main" val="2085645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Finite State Machines are extremely useful. They are a visual representation of a sequence (or potential sequence) of inputs/actions and can therefore be used to model many computational processes.</a:t>
            </a:r>
          </a:p>
          <a:p>
            <a:endParaRPr lang="en-GB" baseline="0" dirty="0" smtClean="0"/>
          </a:p>
          <a:p>
            <a:r>
              <a:rPr lang="en-GB" baseline="0" dirty="0" smtClean="0"/>
              <a:t>Before we look at other applications, there is an more difficult challenge involved with the hexahexaflexagon.</a:t>
            </a:r>
          </a:p>
          <a:p>
            <a:endParaRPr lang="en-GB" baseline="0" dirty="0" smtClean="0"/>
          </a:p>
          <a:p>
            <a:r>
              <a:rPr lang="en-GB" baseline="0" dirty="0" smtClean="0"/>
              <a:t>From the starting position shown, turn the flexagon over (click).</a:t>
            </a:r>
          </a:p>
          <a:p>
            <a:r>
              <a:rPr lang="en-GB" baseline="0" dirty="0" smtClean="0"/>
              <a:t>Notice there is a face with no numbers in the middle. </a:t>
            </a:r>
          </a:p>
          <a:p>
            <a:r>
              <a:rPr lang="en-GB" baseline="0" dirty="0" smtClean="0"/>
              <a:t>There are many more faces to explore flexing it this way up.</a:t>
            </a:r>
          </a:p>
          <a:p>
            <a:r>
              <a:rPr lang="en-GB" baseline="0" dirty="0" smtClean="0"/>
              <a:t>(click)</a:t>
            </a:r>
          </a:p>
          <a:p>
            <a:r>
              <a:rPr lang="en-GB" baseline="0" dirty="0" smtClean="0"/>
              <a:t>Is a full traversal of all sides possible?</a:t>
            </a:r>
          </a:p>
          <a:p>
            <a:r>
              <a:rPr lang="en-GB" baseline="0" dirty="0" smtClean="0"/>
              <a:t>To answer that, we need to decompose the problem into smaller explorations.</a:t>
            </a:r>
          </a:p>
          <a:p>
            <a:r>
              <a:rPr lang="en-GB" baseline="0" dirty="0" smtClean="0"/>
              <a:t>Decomposing a complex task into smaller parts is a key concept in computational thinking.</a:t>
            </a:r>
          </a:p>
          <a:p>
            <a:r>
              <a:rPr lang="en-GB" baseline="0" dirty="0" smtClean="0"/>
              <a:t>Can the group suggest some of the things we might need to investigate first?</a:t>
            </a:r>
          </a:p>
          <a:p>
            <a:endParaRPr lang="en-GB" baseline="0" dirty="0" smtClean="0"/>
          </a:p>
          <a:p>
            <a:r>
              <a:rPr lang="en-GB" baseline="0" dirty="0" smtClean="0"/>
              <a:t>Below are some suggestions to prompt a discussion.</a:t>
            </a:r>
          </a:p>
          <a:p>
            <a:r>
              <a:rPr lang="en-GB" baseline="0" dirty="0" smtClean="0"/>
              <a:t>Do any states on this side overlap with those we already know about?</a:t>
            </a:r>
          </a:p>
          <a:p>
            <a:r>
              <a:rPr lang="en-GB" baseline="0" dirty="0" smtClean="0"/>
              <a:t>If they do, how do we tell them apart?</a:t>
            </a:r>
          </a:p>
          <a:p>
            <a:r>
              <a:rPr lang="en-GB" baseline="0" dirty="0" smtClean="0"/>
              <a:t>Perhaps we will need a different abstraction to draw a graph?</a:t>
            </a:r>
          </a:p>
          <a:p>
            <a:r>
              <a:rPr lang="en-GB" baseline="0" dirty="0" smtClean="0"/>
              <a:t>If so, what symbols will we use? </a:t>
            </a:r>
          </a:p>
          <a:p>
            <a:endParaRPr lang="en-GB" baseline="0" dirty="0" smtClean="0"/>
          </a:p>
          <a:p>
            <a:r>
              <a:rPr lang="en-GB" baseline="0" dirty="0" smtClean="0"/>
              <a:t>We’ll leave this as an open ended challenge to explore as homework.</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26</a:t>
            </a:fld>
            <a:endParaRPr lang="en-GB" dirty="0"/>
          </a:p>
        </p:txBody>
      </p:sp>
    </p:spTree>
    <p:extLst>
      <p:ext uri="{BB962C8B-B14F-4D97-AF65-F5344CB8AC3E}">
        <p14:creationId xmlns:p14="http://schemas.microsoft.com/office/powerpoint/2010/main" val="2192516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Before we leave our investigation into flexegation it’s worth pointing out a simple utility that allows children to create their own hexahexaflexagon.</a:t>
            </a:r>
          </a:p>
          <a:p>
            <a:r>
              <a:rPr lang="en-GB" baseline="0" dirty="0" smtClean="0"/>
              <a:t>The lower link is to an application from Pete Bradshaw’s website that you can download and install locally. </a:t>
            </a:r>
          </a:p>
          <a:p>
            <a:r>
              <a:rPr lang="en-GB" baseline="0" dirty="0" smtClean="0"/>
              <a:t>(click)</a:t>
            </a:r>
          </a:p>
          <a:p>
            <a:r>
              <a:rPr lang="en-GB" baseline="0" dirty="0" smtClean="0"/>
              <a:t>Children supply six images which are cropped and stretched to fit the flexagon template. To avoid distortion, children can crop the images first to maintain the correct aspect ratio. They need an aspect ratio of 200:173</a:t>
            </a:r>
          </a:p>
          <a:p>
            <a:r>
              <a:rPr lang="en-GB" baseline="0" dirty="0" smtClean="0"/>
              <a:t>(click)</a:t>
            </a:r>
          </a:p>
          <a:p>
            <a:r>
              <a:rPr lang="en-GB" baseline="0" dirty="0" smtClean="0"/>
              <a:t>The upper link is to an online version, where you can supply the URL of six pictures. There is less control here, but it is easier to quickly create a hexahexaflexagon image.</a:t>
            </a:r>
          </a:p>
          <a:p>
            <a:r>
              <a:rPr lang="en-GB" baseline="0" dirty="0" smtClean="0"/>
              <a:t>The image is saved as a scaleable vector, which children can then manipulate to maximise the size they can print.</a:t>
            </a:r>
          </a:p>
          <a:p>
            <a:r>
              <a:rPr lang="en-GB" baseline="0" dirty="0" smtClean="0"/>
              <a:t>It offers a fun element at the end of the investigation.</a:t>
            </a:r>
          </a:p>
        </p:txBody>
      </p:sp>
      <p:sp>
        <p:nvSpPr>
          <p:cNvPr id="4" name="Slide Number Placeholder 3"/>
          <p:cNvSpPr>
            <a:spLocks noGrp="1"/>
          </p:cNvSpPr>
          <p:nvPr>
            <p:ph type="sldNum" sz="quarter" idx="10"/>
          </p:nvPr>
        </p:nvSpPr>
        <p:spPr/>
        <p:txBody>
          <a:bodyPr/>
          <a:lstStyle/>
          <a:p>
            <a:fld id="{D426D3B5-75D9-4B81-9605-012F6554737F}" type="slidenum">
              <a:rPr lang="en-GB" smtClean="0"/>
              <a:t>27</a:t>
            </a:fld>
            <a:endParaRPr lang="en-GB" dirty="0"/>
          </a:p>
        </p:txBody>
      </p:sp>
    </p:spTree>
    <p:extLst>
      <p:ext uri="{BB962C8B-B14F-4D97-AF65-F5344CB8AC3E}">
        <p14:creationId xmlns:p14="http://schemas.microsoft.com/office/powerpoint/2010/main" val="7601751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State Diagrams, as we have seen, can visually represent the behaviour of something that responds to input, has a set (finite) number of states, and can (if needed) output something too.</a:t>
            </a:r>
          </a:p>
          <a:p>
            <a:endParaRPr lang="en-GB" baseline="0" dirty="0" smtClean="0"/>
          </a:p>
          <a:p>
            <a:r>
              <a:rPr lang="en-GB" baseline="0" dirty="0" smtClean="0"/>
              <a:t>Things that display such behaviour are all around us. In computer science we call them Finite-State Machines.</a:t>
            </a:r>
          </a:p>
          <a:p>
            <a:endParaRPr lang="en-GB" baseline="0" dirty="0" smtClean="0"/>
          </a:p>
          <a:p>
            <a:r>
              <a:rPr lang="en-GB" baseline="0" dirty="0" smtClean="0"/>
              <a:t>Here, the behaviour of a ball point pen is represented by a state diagram. </a:t>
            </a:r>
          </a:p>
          <a:p>
            <a:r>
              <a:rPr lang="en-GB" baseline="0" dirty="0" smtClean="0"/>
              <a:t>The machine has two states, nib retracted and protruding. </a:t>
            </a:r>
          </a:p>
          <a:p>
            <a:r>
              <a:rPr lang="en-GB" baseline="0" dirty="0" smtClean="0"/>
              <a:t>It changes state in response to the input of a button being clicked.</a:t>
            </a:r>
          </a:p>
        </p:txBody>
      </p:sp>
      <p:sp>
        <p:nvSpPr>
          <p:cNvPr id="4" name="Slide Number Placeholder 3"/>
          <p:cNvSpPr>
            <a:spLocks noGrp="1"/>
          </p:cNvSpPr>
          <p:nvPr>
            <p:ph type="sldNum" sz="quarter" idx="10"/>
          </p:nvPr>
        </p:nvSpPr>
        <p:spPr/>
        <p:txBody>
          <a:bodyPr/>
          <a:lstStyle/>
          <a:p>
            <a:fld id="{D426D3B5-75D9-4B81-9605-012F6554737F}" type="slidenum">
              <a:rPr lang="en-GB" smtClean="0"/>
              <a:t>28</a:t>
            </a:fld>
            <a:endParaRPr lang="en-GB" dirty="0"/>
          </a:p>
        </p:txBody>
      </p:sp>
    </p:spTree>
    <p:extLst>
      <p:ext uri="{BB962C8B-B14F-4D97-AF65-F5344CB8AC3E}">
        <p14:creationId xmlns:p14="http://schemas.microsoft.com/office/powerpoint/2010/main" val="323707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combination lock might be considered a finite state machine.</a:t>
            </a:r>
          </a:p>
          <a:p>
            <a:r>
              <a:rPr lang="en-GB" dirty="0" smtClean="0"/>
              <a:t>Here, the 3 numbers have to be entered in the correct order.</a:t>
            </a:r>
          </a:p>
          <a:p>
            <a:r>
              <a:rPr lang="en-GB" dirty="0" smtClean="0"/>
              <a:t>If a 3 is not entered for the first digit, it</a:t>
            </a:r>
            <a:r>
              <a:rPr lang="en-GB" baseline="0" dirty="0" smtClean="0"/>
              <a:t> remains in a locked state.</a:t>
            </a:r>
          </a:p>
          <a:p>
            <a:r>
              <a:rPr lang="en-GB" baseline="0" dirty="0" smtClean="0"/>
              <a:t>Once a 3 is entered, we can input the second digit and so on.</a:t>
            </a:r>
          </a:p>
          <a:p>
            <a:r>
              <a:rPr lang="en-GB" baseline="0" dirty="0" smtClean="0"/>
              <a:t>Only if the combination 326 is entered does the lock enter the unlocked state.</a:t>
            </a:r>
          </a:p>
          <a:p>
            <a:r>
              <a:rPr lang="en-GB" baseline="0" dirty="0" smtClean="0"/>
              <a:t>We indicate an ‘accepting’ state with a double ring.</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29</a:t>
            </a:fld>
            <a:endParaRPr lang="en-GB" dirty="0"/>
          </a:p>
        </p:txBody>
      </p:sp>
    </p:spTree>
    <p:extLst>
      <p:ext uri="{BB962C8B-B14F-4D97-AF65-F5344CB8AC3E}">
        <p14:creationId xmlns:p14="http://schemas.microsoft.com/office/powerpoint/2010/main" val="331633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It is important to be explicit about the intended outcomes of the day for attendees.</a:t>
            </a:r>
          </a:p>
          <a:p>
            <a:r>
              <a:rPr lang="en-GB" sz="1200" kern="1200" dirty="0" smtClean="0">
                <a:solidFill>
                  <a:schemeClr val="tx1"/>
                </a:solidFill>
                <a:effectLst/>
                <a:latin typeface="+mn-lt"/>
                <a:ea typeface="+mn-ea"/>
                <a:cs typeface="+mn-cs"/>
              </a:rPr>
              <a:t>Do not assume they will be aware of the purpose or target audience of the materials.</a:t>
            </a:r>
          </a:p>
          <a:p>
            <a:r>
              <a:rPr lang="en-GB" sz="1200" kern="1200" dirty="0" smtClean="0">
                <a:solidFill>
                  <a:schemeClr val="tx1"/>
                </a:solidFill>
                <a:effectLst/>
                <a:latin typeface="+mn-lt"/>
                <a:ea typeface="+mn-ea"/>
                <a:cs typeface="+mn-cs"/>
              </a:rPr>
              <a:t>By stating the intentions, it helps avoid getting </a:t>
            </a:r>
            <a:r>
              <a:rPr lang="en-GB" sz="1200" kern="1200" dirty="0" err="1" smtClean="0">
                <a:solidFill>
                  <a:schemeClr val="tx1"/>
                </a:solidFill>
                <a:effectLst/>
                <a:latin typeface="+mn-lt"/>
                <a:ea typeface="+mn-ea"/>
                <a:cs typeface="+mn-cs"/>
              </a:rPr>
              <a:t>sidetracked</a:t>
            </a:r>
            <a:r>
              <a:rPr lang="en-GB" sz="1200" kern="1200" dirty="0" smtClean="0">
                <a:solidFill>
                  <a:schemeClr val="tx1"/>
                </a:solidFill>
                <a:effectLst/>
                <a:latin typeface="+mn-lt"/>
                <a:ea typeface="+mn-ea"/>
                <a:cs typeface="+mn-cs"/>
              </a:rPr>
              <a:t> into discussing the detail of individual classroom activities.</a:t>
            </a:r>
          </a:p>
          <a:p>
            <a:r>
              <a:rPr lang="en-GB" sz="1200" kern="1200" dirty="0" smtClean="0">
                <a:solidFill>
                  <a:schemeClr val="tx1"/>
                </a:solidFill>
                <a:effectLst/>
                <a:latin typeface="+mn-lt"/>
                <a:ea typeface="+mn-ea"/>
                <a:cs typeface="+mn-cs"/>
              </a:rPr>
              <a:t>The primary aim is to </a:t>
            </a:r>
            <a:r>
              <a:rPr lang="en-GB" sz="1200" b="1" i="1" kern="1200" dirty="0" smtClean="0">
                <a:solidFill>
                  <a:schemeClr val="tx1"/>
                </a:solidFill>
                <a:effectLst/>
                <a:latin typeface="+mn-lt"/>
                <a:ea typeface="+mn-ea"/>
                <a:cs typeface="+mn-cs"/>
              </a:rPr>
              <a:t>educate teachers </a:t>
            </a:r>
            <a:r>
              <a:rPr lang="en-GB" sz="1200" kern="1200" dirty="0" smtClean="0">
                <a:solidFill>
                  <a:schemeClr val="tx1"/>
                </a:solidFill>
                <a:effectLst/>
                <a:latin typeface="+mn-lt"/>
                <a:ea typeface="+mn-ea"/>
                <a:cs typeface="+mn-cs"/>
              </a:rPr>
              <a:t>and illustrate the breadth and depth of Computer Science. The specific outcomes </a:t>
            </a:r>
            <a:r>
              <a:rPr lang="en-GB" sz="1200" b="1" i="1" kern="1200" dirty="0" smtClean="0">
                <a:solidFill>
                  <a:schemeClr val="tx1"/>
                </a:solidFill>
                <a:effectLst/>
                <a:latin typeface="+mn-lt"/>
                <a:ea typeface="+mn-ea"/>
                <a:cs typeface="+mn-cs"/>
              </a:rPr>
              <a:t>for teachers </a:t>
            </a:r>
            <a:r>
              <a:rPr lang="en-GB" sz="1200" kern="1200" dirty="0" smtClean="0">
                <a:solidFill>
                  <a:schemeClr val="tx1"/>
                </a:solidFill>
                <a:effectLst/>
                <a:latin typeface="+mn-lt"/>
                <a:ea typeface="+mn-ea"/>
                <a:cs typeface="+mn-cs"/>
              </a:rPr>
              <a:t>from this unit, are</a:t>
            </a:r>
          </a:p>
          <a:p>
            <a:r>
              <a:rPr lang="en-GB" sz="1200" kern="1200" dirty="0" smtClean="0">
                <a:solidFill>
                  <a:schemeClr val="tx1"/>
                </a:solidFill>
                <a:effectLst/>
                <a:latin typeface="+mn-lt"/>
                <a:ea typeface="+mn-ea"/>
                <a:cs typeface="+mn-cs"/>
              </a:rPr>
              <a:t>To understand the purpose of state diagrams.</a:t>
            </a:r>
          </a:p>
          <a:p>
            <a:r>
              <a:rPr lang="en-GB" sz="1200" kern="1200" dirty="0" smtClean="0">
                <a:solidFill>
                  <a:schemeClr val="tx1"/>
                </a:solidFill>
                <a:effectLst/>
                <a:latin typeface="+mn-lt"/>
                <a:ea typeface="+mn-ea"/>
                <a:cs typeface="+mn-cs"/>
              </a:rPr>
              <a:t>To appreciate the concept of a finite-state machine and provide examples.</a:t>
            </a:r>
          </a:p>
          <a:p>
            <a:r>
              <a:rPr lang="en-GB" sz="1200" kern="1200" dirty="0" smtClean="0">
                <a:solidFill>
                  <a:schemeClr val="tx1"/>
                </a:solidFill>
                <a:effectLst/>
                <a:latin typeface="+mn-lt"/>
                <a:ea typeface="+mn-ea"/>
                <a:cs typeface="+mn-cs"/>
              </a:rPr>
              <a:t>Understand their place in language theory and regular expressions.</a:t>
            </a:r>
          </a:p>
          <a:p>
            <a:r>
              <a:rPr lang="en-GB" sz="1200" kern="1200" dirty="0" smtClean="0">
                <a:solidFill>
                  <a:schemeClr val="tx1"/>
                </a:solidFill>
                <a:effectLst/>
                <a:latin typeface="+mn-lt"/>
                <a:ea typeface="+mn-ea"/>
                <a:cs typeface="+mn-cs"/>
              </a:rPr>
              <a:t>Be familiar with more advanced models of computation.</a:t>
            </a:r>
          </a:p>
          <a:p>
            <a:r>
              <a:rPr lang="en-GB" sz="1200" kern="1200" dirty="0" smtClean="0">
                <a:solidFill>
                  <a:schemeClr val="tx1"/>
                </a:solidFill>
                <a:effectLst/>
                <a:latin typeface="+mn-lt"/>
                <a:ea typeface="+mn-ea"/>
                <a:cs typeface="+mn-cs"/>
              </a:rPr>
              <a:t>Recognise the importance of a Turing Machine in defining algorithms and identifying the limits of computation.</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purpose of Tenderfoot is to equip</a:t>
            </a:r>
            <a:r>
              <a:rPr lang="en-GB" sz="1200" b="1" i="1" kern="1200" dirty="0" smtClean="0">
                <a:solidFill>
                  <a:schemeClr val="tx1"/>
                </a:solidFill>
                <a:effectLst/>
                <a:latin typeface="+mn-lt"/>
                <a:ea typeface="+mn-ea"/>
                <a:cs typeface="+mn-cs"/>
              </a:rPr>
              <a:t> trainers </a:t>
            </a:r>
            <a:r>
              <a:rPr lang="en-GB" sz="1200" kern="1200" dirty="0" smtClean="0">
                <a:solidFill>
                  <a:schemeClr val="tx1"/>
                </a:solidFill>
                <a:effectLst/>
                <a:latin typeface="+mn-lt"/>
                <a:ea typeface="+mn-ea"/>
                <a:cs typeface="+mn-cs"/>
              </a:rPr>
              <a:t>with material and ideas to meet these outcomes and broaden the outlook of teachers new to Computing.</a:t>
            </a:r>
          </a:p>
          <a:p>
            <a:r>
              <a:rPr lang="en-GB" sz="1200" kern="1200" dirty="0" smtClean="0">
                <a:solidFill>
                  <a:schemeClr val="tx1"/>
                </a:solidFill>
                <a:effectLst/>
                <a:latin typeface="+mn-lt"/>
                <a:ea typeface="+mn-ea"/>
                <a:cs typeface="+mn-cs"/>
              </a:rPr>
              <a:t>It hopes to provide a buffet of resources on which teachers can draw, to enrich their Key Stage 3 lessons, at the same time as meeting the key aim: providing greater depth of knowledge for </a:t>
            </a:r>
            <a:r>
              <a:rPr lang="en-GB" sz="1200" b="1" i="1" kern="1200" dirty="0" smtClean="0">
                <a:solidFill>
                  <a:schemeClr val="tx1"/>
                </a:solidFill>
                <a:effectLst/>
                <a:latin typeface="+mn-lt"/>
                <a:ea typeface="+mn-ea"/>
                <a:cs typeface="+mn-cs"/>
              </a:rPr>
              <a:t>teachers</a:t>
            </a:r>
            <a:r>
              <a:rPr lang="en-GB" sz="1200" kern="1200" dirty="0" smtClean="0">
                <a:solidFill>
                  <a:schemeClr val="tx1"/>
                </a:solidFill>
                <a:effectLst/>
                <a:latin typeface="+mn-lt"/>
                <a:ea typeface="+mn-ea"/>
                <a:cs typeface="+mn-cs"/>
              </a:rPr>
              <a:t> themselves. </a:t>
            </a:r>
          </a:p>
          <a:p>
            <a:r>
              <a:rPr lang="en-GB" sz="1200" kern="1200" dirty="0" smtClean="0">
                <a:solidFill>
                  <a:schemeClr val="tx1"/>
                </a:solidFill>
                <a:effectLst/>
                <a:latin typeface="+mn-lt"/>
                <a:ea typeface="+mn-ea"/>
                <a:cs typeface="+mn-cs"/>
              </a:rPr>
              <a:t>Developing </a:t>
            </a:r>
            <a:r>
              <a:rPr lang="en-GB" sz="1200" b="1" i="1" kern="1200" dirty="0" smtClean="0">
                <a:solidFill>
                  <a:schemeClr val="tx1"/>
                </a:solidFill>
                <a:effectLst/>
                <a:latin typeface="+mn-lt"/>
                <a:ea typeface="+mn-ea"/>
                <a:cs typeface="+mn-cs"/>
              </a:rPr>
              <a:t>teachers</a:t>
            </a:r>
            <a:r>
              <a:rPr lang="en-GB" sz="1200" kern="1200" dirty="0" smtClean="0">
                <a:solidFill>
                  <a:schemeClr val="tx1"/>
                </a:solidFill>
                <a:effectLst/>
                <a:latin typeface="+mn-lt"/>
                <a:ea typeface="+mn-ea"/>
                <a:cs typeface="+mn-cs"/>
              </a:rPr>
              <a:t> is the focus, not providing activities for pupils.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3</a:t>
            </a:fld>
            <a:endParaRPr lang="en-GB" dirty="0"/>
          </a:p>
        </p:txBody>
      </p:sp>
    </p:spTree>
    <p:extLst>
      <p:ext uri="{BB962C8B-B14F-4D97-AF65-F5344CB8AC3E}">
        <p14:creationId xmlns:p14="http://schemas.microsoft.com/office/powerpoint/2010/main" val="378900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Traffic lights are another obvious example. (click) </a:t>
            </a:r>
          </a:p>
          <a:p>
            <a:r>
              <a:rPr lang="en-GB" baseline="0" dirty="0" smtClean="0"/>
              <a:t>A simple exercise might be to draw the state diagram for a pelican crossing.</a:t>
            </a:r>
          </a:p>
          <a:p>
            <a:r>
              <a:rPr lang="en-GB" baseline="0" dirty="0" smtClean="0"/>
              <a:t>(click)</a:t>
            </a:r>
          </a:p>
          <a:p>
            <a:r>
              <a:rPr lang="en-GB" baseline="0" dirty="0" smtClean="0"/>
              <a:t>Or homework could be to identify as many household objects that can be modelled through state diagrams.</a:t>
            </a:r>
          </a:p>
          <a:p>
            <a:r>
              <a:rPr lang="en-GB" baseline="0" dirty="0" smtClean="0"/>
              <a:t>There are lots of simple electrical or mechanical devices in a home that could fit this description. </a:t>
            </a:r>
          </a:p>
        </p:txBody>
      </p:sp>
      <p:sp>
        <p:nvSpPr>
          <p:cNvPr id="4" name="Slide Number Placeholder 3"/>
          <p:cNvSpPr>
            <a:spLocks noGrp="1"/>
          </p:cNvSpPr>
          <p:nvPr>
            <p:ph type="sldNum" sz="quarter" idx="10"/>
          </p:nvPr>
        </p:nvSpPr>
        <p:spPr/>
        <p:txBody>
          <a:bodyPr/>
          <a:lstStyle/>
          <a:p>
            <a:fld id="{D426D3B5-75D9-4B81-9605-012F6554737F}" type="slidenum">
              <a:rPr lang="en-GB" smtClean="0"/>
              <a:t>30</a:t>
            </a:fld>
            <a:endParaRPr lang="en-GB" dirty="0"/>
          </a:p>
        </p:txBody>
      </p:sp>
    </p:spTree>
    <p:extLst>
      <p:ext uri="{BB962C8B-B14F-4D97-AF65-F5344CB8AC3E}">
        <p14:creationId xmlns:p14="http://schemas.microsoft.com/office/powerpoint/2010/main" val="980060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 brief pause to encourage a short discussion whilst props are tidied up and the presenter gets ready for the next session.</a:t>
            </a:r>
          </a:p>
        </p:txBody>
      </p:sp>
      <p:sp>
        <p:nvSpPr>
          <p:cNvPr id="4" name="Slide Number Placeholder 3"/>
          <p:cNvSpPr>
            <a:spLocks noGrp="1"/>
          </p:cNvSpPr>
          <p:nvPr>
            <p:ph type="sldNum" sz="quarter" idx="10"/>
          </p:nvPr>
        </p:nvSpPr>
        <p:spPr/>
        <p:txBody>
          <a:bodyPr/>
          <a:lstStyle/>
          <a:p>
            <a:fld id="{D426D3B5-75D9-4B81-9605-012F6554737F}" type="slidenum">
              <a:rPr lang="en-GB" smtClean="0"/>
              <a:t>31</a:t>
            </a:fld>
            <a:endParaRPr lang="en-GB"/>
          </a:p>
        </p:txBody>
      </p:sp>
    </p:spTree>
    <p:extLst>
      <p:ext uri="{BB962C8B-B14F-4D97-AF65-F5344CB8AC3E}">
        <p14:creationId xmlns:p14="http://schemas.microsoft.com/office/powerpoint/2010/main" val="15770661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GB" noProof="0" dirty="0" smtClean="0"/>
              <a:t>behaviour</a:t>
            </a:r>
            <a:r>
              <a:rPr lang="en-US" dirty="0" smtClean="0"/>
              <a:t> of many common situations can be modelled using a finite state machine. </a:t>
            </a:r>
          </a:p>
          <a:p>
            <a:r>
              <a:rPr lang="en-US" dirty="0" smtClean="0"/>
              <a:t>A finite state machine is not really a mechanical entity, but an abstract set of instructions which a computer can be programmed to follow precisely. </a:t>
            </a:r>
          </a:p>
          <a:p>
            <a:r>
              <a:rPr lang="en-US" dirty="0" smtClean="0"/>
              <a:t>This activity, from the </a:t>
            </a:r>
            <a:r>
              <a:rPr lang="en-GB" noProof="0" dirty="0" smtClean="0"/>
              <a:t>MathManiaCS</a:t>
            </a:r>
            <a:r>
              <a:rPr lang="en-US" dirty="0" smtClean="0"/>
              <a:t> project</a:t>
            </a:r>
            <a:r>
              <a:rPr lang="en-US" baseline="0" dirty="0" smtClean="0"/>
              <a:t> is an entertaining introduction</a:t>
            </a:r>
            <a:r>
              <a:rPr lang="en-US" dirty="0" smtClean="0"/>
              <a:t>. </a:t>
            </a: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32</a:t>
            </a:fld>
            <a:endParaRPr lang="en-GB" dirty="0"/>
          </a:p>
        </p:txBody>
      </p:sp>
    </p:spTree>
    <p:extLst>
      <p:ext uri="{BB962C8B-B14F-4D97-AF65-F5344CB8AC3E}">
        <p14:creationId xmlns:p14="http://schemas.microsoft.com/office/powerpoint/2010/main" val="2276770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Start the exercise as a class, with one volunteer at the front as a fruit vendor. </a:t>
            </a:r>
          </a:p>
          <a:p>
            <a:r>
              <a:rPr lang="en-GB" baseline="0" dirty="0" smtClean="0"/>
              <a:t>The vendor should wear a hat.</a:t>
            </a:r>
          </a:p>
          <a:p>
            <a:r>
              <a:rPr lang="en-GB" baseline="0" dirty="0" smtClean="0"/>
              <a:t>Give the volunteer the Fickle Fruit Instruction card.</a:t>
            </a:r>
          </a:p>
          <a:p>
            <a:r>
              <a:rPr lang="en-GB" baseline="0" dirty="0" smtClean="0"/>
              <a:t>No-one else should see it.</a:t>
            </a:r>
          </a:p>
          <a:p>
            <a:endParaRPr lang="en-GB" baseline="0" dirty="0" smtClean="0"/>
          </a:p>
          <a:p>
            <a:r>
              <a:rPr lang="en-GB" baseline="0" dirty="0" smtClean="0"/>
              <a:t>Instruct students to request (in an orderly fashion) either a banana or apple.</a:t>
            </a:r>
          </a:p>
          <a:p>
            <a:r>
              <a:rPr lang="en-GB" baseline="0" dirty="0" smtClean="0"/>
              <a:t>The vendor responds according to the instructions on the card.</a:t>
            </a:r>
          </a:p>
          <a:p>
            <a:endParaRPr lang="en-GB" baseline="0" dirty="0" smtClean="0"/>
          </a:p>
          <a:p>
            <a:r>
              <a:rPr lang="en-GB" baseline="0" dirty="0" smtClean="0"/>
              <a:t>Practise for a few minutes, and encourage students to keep some record of the behaviour they observe.</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When they are familiar with the routine, split into smaller groups with one member elected as the fruit vendor.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They can take it in turns as the activity progresses.</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33</a:t>
            </a:fld>
            <a:endParaRPr lang="en-GB" dirty="0"/>
          </a:p>
        </p:txBody>
      </p:sp>
    </p:spTree>
    <p:extLst>
      <p:ext uri="{BB962C8B-B14F-4D97-AF65-F5344CB8AC3E}">
        <p14:creationId xmlns:p14="http://schemas.microsoft.com/office/powerpoint/2010/main" val="1908258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In groups, with the fruit vendor in possession of the Fickle Fruit instruction card only (and starting with a hat on), issue the challenge above.</a:t>
            </a:r>
          </a:p>
          <a:p>
            <a:endParaRPr lang="en-GB" baseline="0" dirty="0" smtClean="0"/>
          </a:p>
          <a:p>
            <a:r>
              <a:rPr lang="en-GB" baseline="0" dirty="0" smtClean="0"/>
              <a:t>If they get the answer quickly (banana, banana, banana), ask them to repeat the exercise with the vendor starting without a hat.</a:t>
            </a:r>
          </a:p>
          <a:p>
            <a:endParaRPr lang="en-GB" baseline="0" dirty="0" smtClean="0"/>
          </a:p>
          <a:p>
            <a:r>
              <a:rPr lang="en-GB" baseline="0" dirty="0" smtClean="0"/>
              <a:t>Do they fully understand the vendors behaviour? (click)</a:t>
            </a:r>
          </a:p>
          <a:p>
            <a:r>
              <a:rPr lang="en-GB" baseline="0" dirty="0" smtClean="0"/>
              <a:t>Try the extra challenges, starting with the vendor in their current attire.</a:t>
            </a:r>
          </a:p>
          <a:p>
            <a:r>
              <a:rPr lang="en-GB" baseline="0" dirty="0" smtClean="0"/>
              <a:t>Bring this part of the activity to a close by asking the groups to predict the behaviour of the vendor and share any methods they have used to record the behaviour.</a:t>
            </a:r>
          </a:p>
          <a:p>
            <a:r>
              <a:rPr lang="en-GB" baseline="0" dirty="0" smtClean="0"/>
              <a:t>Has anyone drawn a state diagram?</a:t>
            </a:r>
          </a:p>
        </p:txBody>
      </p:sp>
      <p:sp>
        <p:nvSpPr>
          <p:cNvPr id="4" name="Slide Number Placeholder 3"/>
          <p:cNvSpPr>
            <a:spLocks noGrp="1"/>
          </p:cNvSpPr>
          <p:nvPr>
            <p:ph type="sldNum" sz="quarter" idx="10"/>
          </p:nvPr>
        </p:nvSpPr>
        <p:spPr/>
        <p:txBody>
          <a:bodyPr/>
          <a:lstStyle/>
          <a:p>
            <a:fld id="{D426D3B5-75D9-4B81-9605-012F6554737F}" type="slidenum">
              <a:rPr lang="en-GB" smtClean="0"/>
              <a:t>34</a:t>
            </a:fld>
            <a:endParaRPr lang="en-GB" dirty="0"/>
          </a:p>
        </p:txBody>
      </p:sp>
    </p:spTree>
    <p:extLst>
      <p:ext uri="{BB962C8B-B14F-4D97-AF65-F5344CB8AC3E}">
        <p14:creationId xmlns:p14="http://schemas.microsoft.com/office/powerpoint/2010/main" val="3982949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Swap vendors and hand the new vendor the Frustrating Fruit instructions.</a:t>
            </a:r>
          </a:p>
          <a:p>
            <a:r>
              <a:rPr lang="en-GB" baseline="0" dirty="0" smtClean="0"/>
              <a:t>Allow them to start with or without the hat and issue the same original challenge.</a:t>
            </a:r>
          </a:p>
          <a:p>
            <a:endParaRPr lang="en-GB" baseline="0" dirty="0" smtClean="0"/>
          </a:p>
          <a:p>
            <a:r>
              <a:rPr lang="en-GB" baseline="0" dirty="0" smtClean="0"/>
              <a:t>Eventually, someone will realise that you cannot place an order for 3 consecutive apples.</a:t>
            </a:r>
          </a:p>
          <a:p>
            <a:r>
              <a:rPr lang="en-GB" baseline="0" dirty="0" smtClean="0"/>
              <a:t>Stop the exercise and ask if they are sure?</a:t>
            </a:r>
          </a:p>
          <a:p>
            <a:r>
              <a:rPr lang="en-GB" baseline="0" dirty="0" smtClean="0"/>
              <a:t>At this stage, we need an organised way of characterising the vendors behaviour.</a:t>
            </a:r>
          </a:p>
          <a:p>
            <a:r>
              <a:rPr lang="en-GB" baseline="0" dirty="0" smtClean="0"/>
              <a:t>The next slide demonstrates the creation of a state diagram.</a:t>
            </a:r>
          </a:p>
        </p:txBody>
      </p:sp>
      <p:sp>
        <p:nvSpPr>
          <p:cNvPr id="4" name="Slide Number Placeholder 3"/>
          <p:cNvSpPr>
            <a:spLocks noGrp="1"/>
          </p:cNvSpPr>
          <p:nvPr>
            <p:ph type="sldNum" sz="quarter" idx="10"/>
          </p:nvPr>
        </p:nvSpPr>
        <p:spPr/>
        <p:txBody>
          <a:bodyPr/>
          <a:lstStyle/>
          <a:p>
            <a:fld id="{D426D3B5-75D9-4B81-9605-012F6554737F}" type="slidenum">
              <a:rPr lang="en-GB" smtClean="0"/>
              <a:t>35</a:t>
            </a:fld>
            <a:endParaRPr lang="en-GB" dirty="0"/>
          </a:p>
        </p:txBody>
      </p:sp>
    </p:spTree>
    <p:extLst>
      <p:ext uri="{BB962C8B-B14F-4D97-AF65-F5344CB8AC3E}">
        <p14:creationId xmlns:p14="http://schemas.microsoft.com/office/powerpoint/2010/main" val="20867728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Display the Fickle Fruit instructions. Ask students to identify the states.</a:t>
            </a:r>
          </a:p>
          <a:p>
            <a:r>
              <a:rPr lang="en-GB" baseline="0" dirty="0" smtClean="0"/>
              <a:t>(click)</a:t>
            </a:r>
          </a:p>
          <a:p>
            <a:r>
              <a:rPr lang="en-GB" baseline="0" dirty="0" smtClean="0"/>
              <a:t>There are two states for the vendor: Hat and No Hat. </a:t>
            </a:r>
          </a:p>
          <a:p>
            <a:r>
              <a:rPr lang="en-GB" baseline="0" dirty="0" smtClean="0"/>
              <a:t>Ask a student to read the first instruction if they are wearing a hat.</a:t>
            </a:r>
          </a:p>
          <a:p>
            <a:r>
              <a:rPr lang="en-GB" baseline="0" dirty="0" smtClean="0"/>
              <a:t>(click)</a:t>
            </a:r>
          </a:p>
          <a:p>
            <a:r>
              <a:rPr lang="en-GB" baseline="0" dirty="0" smtClean="0"/>
              <a:t>We can represent the transition with an arrow, but how do we record the input and output?</a:t>
            </a:r>
          </a:p>
          <a:p>
            <a:r>
              <a:rPr lang="en-GB" baseline="0" dirty="0" smtClean="0"/>
              <a:t>(click)</a:t>
            </a:r>
          </a:p>
          <a:p>
            <a:r>
              <a:rPr lang="en-GB" baseline="0" dirty="0" smtClean="0"/>
              <a:t>We’ll use ‘a’ and ‘b’ to represent apple and banana. We can write the input and output on the transition, using a pipe to separate them.</a:t>
            </a:r>
          </a:p>
          <a:p>
            <a:r>
              <a:rPr lang="en-GB" baseline="0" dirty="0" smtClean="0"/>
              <a:t>So a|b means we asked for an apple and received a banana.</a:t>
            </a:r>
          </a:p>
          <a:p>
            <a:r>
              <a:rPr lang="en-GB" baseline="0" dirty="0" smtClean="0"/>
              <a:t>Ask for a volunteer to suggest how we would represent a customer asking for a banana whilst in the Hat state.</a:t>
            </a:r>
          </a:p>
          <a:p>
            <a:r>
              <a:rPr lang="en-GB" baseline="0" dirty="0" smtClean="0"/>
              <a:t>(click)</a:t>
            </a:r>
          </a:p>
          <a:p>
            <a:r>
              <a:rPr lang="en-GB" baseline="0" dirty="0" smtClean="0"/>
              <a:t>Finally ask for completion of the transitions from the No Hat state.</a:t>
            </a:r>
          </a:p>
          <a:p>
            <a:r>
              <a:rPr lang="en-GB" baseline="0" dirty="0" smtClean="0"/>
              <a:t>(click) completes the diagram and sets the task to complete a similar diagram for the Frustrating Fruit vendor.</a:t>
            </a:r>
          </a:p>
          <a:p>
            <a:r>
              <a:rPr lang="en-GB" baseline="0" dirty="0" smtClean="0"/>
              <a:t>Give out copies of the Frustrating Fruit instructions and ask students to draw the diagram on the exercise sheet.</a:t>
            </a:r>
          </a:p>
          <a:p>
            <a:r>
              <a:rPr lang="en-GB" baseline="0" dirty="0" smtClean="0"/>
              <a:t>The next slide illustrates the answer.</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36</a:t>
            </a:fld>
            <a:endParaRPr lang="en-GB" dirty="0"/>
          </a:p>
        </p:txBody>
      </p:sp>
    </p:spTree>
    <p:extLst>
      <p:ext uri="{BB962C8B-B14F-4D97-AF65-F5344CB8AC3E}">
        <p14:creationId xmlns:p14="http://schemas.microsoft.com/office/powerpoint/2010/main" val="34895452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Before displaying the answer, ask for volunteers to draw the state diagram.</a:t>
            </a:r>
          </a:p>
          <a:p>
            <a:r>
              <a:rPr lang="en-GB" baseline="0" dirty="0" smtClean="0"/>
              <a:t>A click will reveal the answer.</a:t>
            </a:r>
          </a:p>
          <a:p>
            <a:r>
              <a:rPr lang="en-GB" baseline="0" dirty="0" smtClean="0"/>
              <a:t>Can the students see (and explain) why a three apple order is impossible?</a:t>
            </a:r>
          </a:p>
          <a:p>
            <a:endParaRPr lang="en-GB" baseline="0" dirty="0" smtClean="0"/>
          </a:p>
          <a:p>
            <a:r>
              <a:rPr lang="en-GB" baseline="0" dirty="0" smtClean="0"/>
              <a:t>Before continuing, point out that a state diagram is completely deterministic. That means every state must have a transition for every possible input.</a:t>
            </a:r>
          </a:p>
          <a:p>
            <a:r>
              <a:rPr lang="en-GB" baseline="0" dirty="0" smtClean="0"/>
              <a:t>In this case, there are 2 states and 2 possible inputs, so four transitions.</a:t>
            </a:r>
          </a:p>
          <a:p>
            <a:r>
              <a:rPr lang="en-GB" baseline="0" dirty="0" smtClean="0"/>
              <a:t>How many transitions would there be if there were 3 states and 5 possible inputs? (15)</a:t>
            </a:r>
          </a:p>
          <a:p>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37</a:t>
            </a:fld>
            <a:endParaRPr lang="en-GB" dirty="0"/>
          </a:p>
        </p:txBody>
      </p:sp>
    </p:spTree>
    <p:extLst>
      <p:ext uri="{BB962C8B-B14F-4D97-AF65-F5344CB8AC3E}">
        <p14:creationId xmlns:p14="http://schemas.microsoft.com/office/powerpoint/2010/main" val="22637598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final exercise is more challenging.</a:t>
            </a:r>
          </a:p>
          <a:p>
            <a:r>
              <a:rPr lang="en-GB" baseline="0" dirty="0" smtClean="0"/>
              <a:t>The Fancy Fruit vendor has both a hat and a scarf.</a:t>
            </a:r>
          </a:p>
          <a:p>
            <a:r>
              <a:rPr lang="en-GB" baseline="0" dirty="0" smtClean="0"/>
              <a:t>Give out an instruction card to a vendor in each group and challenge the other students to complete the state diagram on the exercise sheet.</a:t>
            </a:r>
          </a:p>
          <a:p>
            <a:r>
              <a:rPr lang="en-GB" baseline="0" dirty="0" smtClean="0"/>
              <a:t>As they don’t know the possible states in advance, completing it in rough, as they perform the activity will be best.</a:t>
            </a:r>
          </a:p>
          <a:p>
            <a:endParaRPr lang="en-GB" baseline="0" dirty="0" smtClean="0"/>
          </a:p>
          <a:p>
            <a:r>
              <a:rPr lang="en-GB" baseline="0" dirty="0" smtClean="0"/>
              <a:t>A click will reveal the answer for them to check.</a:t>
            </a:r>
          </a:p>
          <a:p>
            <a:r>
              <a:rPr lang="en-GB" baseline="0" dirty="0" smtClean="0"/>
              <a:t>Another click poses a question. </a:t>
            </a:r>
          </a:p>
          <a:p>
            <a:r>
              <a:rPr lang="en-GB" baseline="0" dirty="0" smtClean="0"/>
              <a:t>The transitions outgoing from the Hat &amp; Scarf state are identical to those from the None state.</a:t>
            </a:r>
          </a:p>
          <a:p>
            <a:r>
              <a:rPr lang="en-GB" baseline="0" dirty="0" smtClean="0"/>
              <a:t>When this happens we have an example of a redundant state.</a:t>
            </a:r>
          </a:p>
          <a:p>
            <a:r>
              <a:rPr lang="en-GB" baseline="0" dirty="0" smtClean="0"/>
              <a:t>The diagram can therefore be simplified, collapsing the two states into one as shown on the next click.</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38</a:t>
            </a:fld>
            <a:endParaRPr lang="en-GB" dirty="0"/>
          </a:p>
        </p:txBody>
      </p:sp>
    </p:spTree>
    <p:extLst>
      <p:ext uri="{BB962C8B-B14F-4D97-AF65-F5344CB8AC3E}">
        <p14:creationId xmlns:p14="http://schemas.microsoft.com/office/powerpoint/2010/main" val="10823444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simplified states and transitions.</a:t>
            </a:r>
          </a:p>
        </p:txBody>
      </p:sp>
      <p:sp>
        <p:nvSpPr>
          <p:cNvPr id="4" name="Slide Number Placeholder 3"/>
          <p:cNvSpPr>
            <a:spLocks noGrp="1"/>
          </p:cNvSpPr>
          <p:nvPr>
            <p:ph type="sldNum" sz="quarter" idx="10"/>
          </p:nvPr>
        </p:nvSpPr>
        <p:spPr/>
        <p:txBody>
          <a:bodyPr/>
          <a:lstStyle/>
          <a:p>
            <a:fld id="{D426D3B5-75D9-4B81-9605-012F6554737F}" type="slidenum">
              <a:rPr lang="en-GB" smtClean="0"/>
              <a:t>39</a:t>
            </a:fld>
            <a:endParaRPr lang="en-GB" dirty="0"/>
          </a:p>
        </p:txBody>
      </p:sp>
    </p:spTree>
    <p:extLst>
      <p:ext uri="{BB962C8B-B14F-4D97-AF65-F5344CB8AC3E}">
        <p14:creationId xmlns:p14="http://schemas.microsoft.com/office/powerpoint/2010/main" val="252320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Outline of the day.</a:t>
            </a:r>
          </a:p>
          <a:p>
            <a:r>
              <a:rPr lang="en-GB" dirty="0" smtClean="0"/>
              <a:t>In</a:t>
            </a:r>
            <a:r>
              <a:rPr lang="en-GB" baseline="0" dirty="0" smtClean="0"/>
              <a:t> each area we’ll introduce specific classroom activities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a:t>
            </a:fld>
            <a:endParaRPr lang="en-GB" dirty="0"/>
          </a:p>
        </p:txBody>
      </p:sp>
    </p:spTree>
    <p:extLst>
      <p:ext uri="{BB962C8B-B14F-4D97-AF65-F5344CB8AC3E}">
        <p14:creationId xmlns:p14="http://schemas.microsoft.com/office/powerpoint/2010/main" val="35291492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Now we are familiar with state diagrams let’s try, as a group designing a FSM from a given specification.</a:t>
            </a:r>
          </a:p>
          <a:p>
            <a:r>
              <a:rPr lang="en-US" sz="1200" kern="1200" dirty="0" smtClean="0">
                <a:solidFill>
                  <a:schemeClr val="tx1"/>
                </a:solidFill>
                <a:effectLst/>
                <a:latin typeface="+mn-lt"/>
                <a:ea typeface="+mn-ea"/>
                <a:cs typeface="+mn-cs"/>
              </a:rPr>
              <a:t>Challenge the students to come up with a </a:t>
            </a:r>
            <a:r>
              <a:rPr lang="en-GB" sz="1200" kern="1200" noProof="0" dirty="0" smtClean="0">
                <a:solidFill>
                  <a:schemeClr val="tx1"/>
                </a:solidFill>
                <a:effectLst/>
                <a:latin typeface="+mn-lt"/>
                <a:ea typeface="+mn-ea"/>
                <a:cs typeface="+mn-cs"/>
              </a:rPr>
              <a:t>fsm</a:t>
            </a:r>
            <a:r>
              <a:rPr lang="en-US" sz="1200" kern="1200" dirty="0" smtClean="0">
                <a:solidFill>
                  <a:schemeClr val="tx1"/>
                </a:solidFill>
                <a:effectLst/>
                <a:latin typeface="+mn-lt"/>
                <a:ea typeface="+mn-ea"/>
                <a:cs typeface="+mn-cs"/>
              </a:rPr>
              <a:t> to model the behavior of “Harold, the happy robot”.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 is the story to tell about Harold:</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(click)</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any time, Harold is either </a:t>
            </a:r>
            <a:r>
              <a:rPr lang="en-US" sz="1200" b="1" kern="1200" dirty="0" smtClean="0">
                <a:solidFill>
                  <a:schemeClr val="tx1"/>
                </a:solidFill>
                <a:effectLst/>
                <a:latin typeface="+mn-lt"/>
                <a:ea typeface="+mn-ea"/>
                <a:cs typeface="+mn-cs"/>
              </a:rPr>
              <a:t>happy</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sad</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(click) </a:t>
            </a:r>
          </a:p>
          <a:p>
            <a:r>
              <a:rPr lang="en-US" sz="1200" kern="1200" dirty="0" smtClean="0">
                <a:solidFill>
                  <a:schemeClr val="tx1"/>
                </a:solidFill>
                <a:effectLst/>
                <a:latin typeface="+mn-lt"/>
                <a:ea typeface="+mn-ea"/>
                <a:cs typeface="+mn-cs"/>
              </a:rPr>
              <a:t>He is also either </a:t>
            </a:r>
            <a:r>
              <a:rPr lang="en-US" sz="1200" b="1" kern="1200" dirty="0" smtClean="0">
                <a:solidFill>
                  <a:schemeClr val="tx1"/>
                </a:solidFill>
                <a:effectLst/>
                <a:latin typeface="+mn-lt"/>
                <a:ea typeface="+mn-ea"/>
                <a:cs typeface="+mn-cs"/>
              </a:rPr>
              <a:t>charged</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not-charged</a:t>
            </a:r>
            <a:r>
              <a:rPr lang="en-US" sz="1200" kern="1200" dirty="0" smtClean="0">
                <a:solidFill>
                  <a:schemeClr val="tx1"/>
                </a:solidFill>
                <a:effectLst/>
                <a:latin typeface="+mn-lt"/>
                <a:ea typeface="+mn-ea"/>
                <a:cs typeface="+mn-cs"/>
              </a:rPr>
              <a:t> with electricity.  </a:t>
            </a:r>
          </a:p>
          <a:p>
            <a:r>
              <a:rPr lang="en-US" sz="1200" kern="1200" dirty="0" smtClean="0">
                <a:solidFill>
                  <a:schemeClr val="tx1"/>
                </a:solidFill>
                <a:effectLst/>
                <a:latin typeface="+mn-lt"/>
                <a:ea typeface="+mn-ea"/>
                <a:cs typeface="+mn-cs"/>
              </a:rPr>
              <a:t>There are three types of </a:t>
            </a:r>
            <a:r>
              <a:rPr lang="en-US" sz="1200" b="1" kern="1200" dirty="0" smtClean="0">
                <a:solidFill>
                  <a:schemeClr val="tx1"/>
                </a:solidFill>
                <a:effectLst/>
                <a:latin typeface="+mn-lt"/>
                <a:ea typeface="+mn-ea"/>
                <a:cs typeface="+mn-cs"/>
              </a:rPr>
              <a:t>inputs</a:t>
            </a:r>
            <a:r>
              <a:rPr lang="en-US" sz="1200" kern="1200" dirty="0" smtClean="0">
                <a:solidFill>
                  <a:schemeClr val="tx1"/>
                </a:solidFill>
                <a:effectLst/>
                <a:latin typeface="+mn-lt"/>
                <a:ea typeface="+mn-ea"/>
                <a:cs typeface="+mn-cs"/>
              </a:rPr>
              <a:t> that Harold might get: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electricity</a:t>
            </a:r>
            <a:endParaRPr lang="en-GB" sz="1200" kern="1200" dirty="0" smtClean="0">
              <a:solidFill>
                <a:schemeClr val="tx1"/>
              </a:solidFill>
              <a:effectLst/>
              <a:latin typeface="+mn-lt"/>
              <a:ea typeface="+mn-ea"/>
              <a:cs typeface="+mn-cs"/>
            </a:endParaRPr>
          </a:p>
          <a:p>
            <a:pPr marL="171450" indent="-171450">
              <a:buFontTx/>
              <a:buChar char="-"/>
            </a:pPr>
            <a:r>
              <a:rPr lang="en-US" sz="1200" kern="1200" dirty="0" smtClean="0">
                <a:solidFill>
                  <a:schemeClr val="tx1"/>
                </a:solidFill>
                <a:effectLst/>
                <a:latin typeface="+mn-lt"/>
                <a:ea typeface="+mn-ea"/>
                <a:cs typeface="+mn-cs"/>
              </a:rPr>
              <a:t>“dance” request</a:t>
            </a:r>
          </a:p>
          <a:p>
            <a:pPr marL="171450" indent="-171450">
              <a:buFontTx/>
              <a:buChar char="-"/>
            </a:pPr>
            <a:r>
              <a:rPr lang="en-US" sz="1200" kern="1200" dirty="0" smtClean="0">
                <a:solidFill>
                  <a:schemeClr val="tx1"/>
                </a:solidFill>
                <a:effectLst/>
                <a:latin typeface="+mn-lt"/>
                <a:ea typeface="+mn-ea"/>
                <a:cs typeface="+mn-cs"/>
              </a:rPr>
              <a:t>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rules that describe Harold’s behavior are fairly natural</a:t>
            </a:r>
            <a:r>
              <a:rPr lang="en-US" sz="1200" kern="1200" baseline="0" dirty="0" smtClean="0">
                <a:solidFill>
                  <a:schemeClr val="tx1"/>
                </a:solidFill>
                <a:effectLst/>
                <a:latin typeface="+mn-lt"/>
                <a:ea typeface="+mn-ea"/>
                <a:cs typeface="+mn-cs"/>
              </a:rPr>
              <a:t> and shown on the next slide.</a:t>
            </a:r>
          </a:p>
          <a:p>
            <a:r>
              <a:rPr lang="en-US" sz="1200" kern="1200" baseline="0" dirty="0" smtClean="0">
                <a:solidFill>
                  <a:schemeClr val="tx1"/>
                </a:solidFill>
                <a:effectLst/>
                <a:latin typeface="+mn-lt"/>
                <a:ea typeface="+mn-ea"/>
                <a:cs typeface="+mn-cs"/>
              </a:rPr>
              <a:t>They are reproduced on Happy Robot Card, so each student can have a copy.</a:t>
            </a:r>
            <a:endParaRPr lang="en-GB" sz="1200" kern="1200" dirty="0" smtClean="0">
              <a:solidFill>
                <a:schemeClr val="tx1"/>
              </a:solidFill>
              <a:effectLst/>
              <a:latin typeface="+mn-lt"/>
              <a:ea typeface="+mn-ea"/>
              <a:cs typeface="+mn-cs"/>
            </a:endParaRP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40</a:t>
            </a:fld>
            <a:endParaRPr lang="en-GB" dirty="0"/>
          </a:p>
        </p:txBody>
      </p:sp>
    </p:spTree>
    <p:extLst>
      <p:ext uri="{BB962C8B-B14F-4D97-AF65-F5344CB8AC3E}">
        <p14:creationId xmlns:p14="http://schemas.microsoft.com/office/powerpoint/2010/main" val="8999576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rules that describe Harold’s behavior are fairly natural:</a:t>
            </a:r>
          </a:p>
          <a:p>
            <a:r>
              <a:rPr lang="en-US" sz="1200" kern="1200" dirty="0" smtClean="0">
                <a:solidFill>
                  <a:schemeClr val="tx1"/>
                </a:solidFill>
                <a:effectLst/>
                <a:latin typeface="+mn-lt"/>
                <a:ea typeface="+mn-ea"/>
                <a:cs typeface="+mn-cs"/>
              </a:rPr>
              <a:t>(click)</a:t>
            </a:r>
          </a:p>
          <a:p>
            <a:r>
              <a:rPr lang="en-US" sz="1200" kern="1200" dirty="0" smtClean="0">
                <a:solidFill>
                  <a:schemeClr val="tx1"/>
                </a:solidFill>
                <a:effectLst/>
                <a:latin typeface="+mn-lt"/>
                <a:ea typeface="+mn-ea"/>
                <a:cs typeface="+mn-cs"/>
              </a:rPr>
              <a:t>Input of electricity cause him to go from not-charged to charged</a:t>
            </a:r>
          </a:p>
          <a:p>
            <a:r>
              <a:rPr lang="en-US" sz="1200" kern="1200" dirty="0" smtClean="0">
                <a:solidFill>
                  <a:schemeClr val="tx1"/>
                </a:solidFill>
                <a:effectLst/>
                <a:latin typeface="+mn-lt"/>
                <a:ea typeface="+mn-ea"/>
                <a:cs typeface="+mn-cs"/>
              </a:rPr>
              <a:t>It</a:t>
            </a:r>
            <a:r>
              <a:rPr lang="en-US" sz="1200" kern="1200" baseline="0" dirty="0" smtClean="0">
                <a:solidFill>
                  <a:schemeClr val="tx1"/>
                </a:solidFill>
                <a:effectLst/>
                <a:latin typeface="+mn-lt"/>
                <a:ea typeface="+mn-ea"/>
                <a:cs typeface="+mn-cs"/>
              </a:rPr>
              <a:t> has </a:t>
            </a:r>
            <a:r>
              <a:rPr lang="en-US" sz="1200" kern="1200" dirty="0" smtClean="0">
                <a:solidFill>
                  <a:schemeClr val="tx1"/>
                </a:solidFill>
                <a:effectLst/>
                <a:latin typeface="+mn-lt"/>
                <a:ea typeface="+mn-ea"/>
                <a:cs typeface="+mn-cs"/>
              </a:rPr>
              <a:t>no</a:t>
            </a:r>
            <a:r>
              <a:rPr lang="en-US" sz="1200" kern="1200" baseline="0" dirty="0" smtClean="0">
                <a:solidFill>
                  <a:schemeClr val="tx1"/>
                </a:solidFill>
                <a:effectLst/>
                <a:latin typeface="+mn-lt"/>
                <a:ea typeface="+mn-ea"/>
                <a:cs typeface="+mn-cs"/>
              </a:rPr>
              <a:t> effect</a:t>
            </a:r>
            <a:r>
              <a:rPr lang="en-US" sz="1200" kern="1200" dirty="0" smtClean="0">
                <a:solidFill>
                  <a:schemeClr val="tx1"/>
                </a:solidFill>
                <a:effectLst/>
                <a:latin typeface="+mn-lt"/>
                <a:ea typeface="+mn-ea"/>
                <a:cs typeface="+mn-cs"/>
              </a:rPr>
              <a:t> if already charged.</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electricity does not change whether he’s happy or sad.</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(click)</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Input of music causes him to</a:t>
            </a:r>
            <a:r>
              <a:rPr lang="en-US" sz="1200" kern="1200" baseline="0" dirty="0" smtClean="0">
                <a:solidFill>
                  <a:schemeClr val="tx1"/>
                </a:solidFill>
                <a:effectLst/>
                <a:latin typeface="+mn-lt"/>
                <a:ea typeface="+mn-ea"/>
                <a:cs typeface="+mn-cs"/>
              </a:rPr>
              <a:t> become</a:t>
            </a:r>
            <a:r>
              <a:rPr lang="en-US" sz="1200" kern="1200" dirty="0" smtClean="0">
                <a:solidFill>
                  <a:schemeClr val="tx1"/>
                </a:solidFill>
                <a:effectLst/>
                <a:latin typeface="+mn-lt"/>
                <a:ea typeface="+mn-ea"/>
                <a:cs typeface="+mn-cs"/>
              </a:rPr>
              <a:t> happy, if sad. </a:t>
            </a:r>
          </a:p>
          <a:p>
            <a:r>
              <a:rPr lang="en-US" sz="1200" kern="1200" dirty="0" smtClean="0">
                <a:solidFill>
                  <a:schemeClr val="tx1"/>
                </a:solidFill>
                <a:effectLst/>
                <a:latin typeface="+mn-lt"/>
                <a:ea typeface="+mn-ea"/>
                <a:cs typeface="+mn-cs"/>
              </a:rPr>
              <a:t>It</a:t>
            </a:r>
            <a:r>
              <a:rPr lang="en-US" sz="1200" kern="1200" baseline="0" dirty="0" smtClean="0">
                <a:solidFill>
                  <a:schemeClr val="tx1"/>
                </a:solidFill>
                <a:effectLst/>
                <a:latin typeface="+mn-lt"/>
                <a:ea typeface="+mn-ea"/>
                <a:cs typeface="+mn-cs"/>
              </a:rPr>
              <a:t> has no effect</a:t>
            </a:r>
            <a:r>
              <a:rPr lang="en-US" sz="1200" kern="1200" dirty="0" smtClean="0">
                <a:solidFill>
                  <a:schemeClr val="tx1"/>
                </a:solidFill>
                <a:effectLst/>
                <a:latin typeface="+mn-lt"/>
                <a:ea typeface="+mn-ea"/>
                <a:cs typeface="+mn-cs"/>
              </a:rPr>
              <a:t> if already happy.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music does not change whether he’s charged or not-charged.</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(click)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“Please Dance!” request is the most complicated.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he is already charged, he will dance and become happy, but also</a:t>
            </a:r>
            <a:r>
              <a:rPr lang="en-US" sz="1200" kern="1200" baseline="0" dirty="0" smtClean="0">
                <a:solidFill>
                  <a:schemeClr val="tx1"/>
                </a:solidFill>
                <a:effectLst/>
                <a:latin typeface="+mn-lt"/>
                <a:ea typeface="+mn-ea"/>
                <a:cs typeface="+mn-cs"/>
              </a:rPr>
              <a:t> un</a:t>
            </a:r>
            <a:r>
              <a:rPr lang="en-US" sz="1200" kern="1200" dirty="0" smtClean="0">
                <a:solidFill>
                  <a:schemeClr val="tx1"/>
                </a:solidFill>
                <a:effectLst/>
                <a:latin typeface="+mn-lt"/>
                <a:ea typeface="+mn-ea"/>
                <a:cs typeface="+mn-cs"/>
              </a:rPr>
              <a:t>charged (since dancing uses up the charge).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he is not charged, he will become unhappy if he wasn’t already (since he can’t </a:t>
            </a:r>
            <a:r>
              <a:rPr lang="en-GB" sz="1200" kern="1200" noProof="0" dirty="0" smtClean="0">
                <a:solidFill>
                  <a:schemeClr val="tx1"/>
                </a:solidFill>
                <a:effectLst/>
                <a:latin typeface="+mn-lt"/>
                <a:ea typeface="+mn-ea"/>
                <a:cs typeface="+mn-cs"/>
              </a:rPr>
              <a:t>fulfil</a:t>
            </a:r>
            <a:r>
              <a:rPr lang="en-US" sz="1200" kern="1200" dirty="0" smtClean="0">
                <a:solidFill>
                  <a:schemeClr val="tx1"/>
                </a:solidFill>
                <a:effectLst/>
                <a:latin typeface="+mn-lt"/>
                <a:ea typeface="+mn-ea"/>
                <a:cs typeface="+mn-cs"/>
              </a:rPr>
              <a:t> your request).</a:t>
            </a:r>
            <a:endParaRPr lang="en-GB" sz="1200" kern="1200" dirty="0" smtClean="0">
              <a:solidFill>
                <a:schemeClr val="tx1"/>
              </a:solidFill>
              <a:effectLst/>
              <a:latin typeface="+mn-lt"/>
              <a:ea typeface="+mn-ea"/>
              <a:cs typeface="+mn-cs"/>
            </a:endParaRP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41</a:t>
            </a:fld>
            <a:endParaRPr lang="en-GB" dirty="0"/>
          </a:p>
        </p:txBody>
      </p:sp>
    </p:spTree>
    <p:extLst>
      <p:ext uri="{BB962C8B-B14F-4D97-AF65-F5344CB8AC3E}">
        <p14:creationId xmlns:p14="http://schemas.microsoft.com/office/powerpoint/2010/main" val="1836475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Discuss how to draw a diagram to represent Harold’s </a:t>
            </a:r>
            <a:r>
              <a:rPr lang="en-GB" sz="1200" kern="1200" noProof="0" dirty="0"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may be some confusion about states.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Deciding the states is the key starting</a:t>
            </a:r>
            <a:r>
              <a:rPr lang="en-US" sz="1200" kern="1200" baseline="0" dirty="0" smtClean="0">
                <a:solidFill>
                  <a:schemeClr val="tx1"/>
                </a:solidFill>
                <a:effectLst/>
                <a:latin typeface="+mn-lt"/>
                <a:ea typeface="+mn-ea"/>
                <a:cs typeface="+mn-cs"/>
              </a:rPr>
              <a:t> point.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Is dancing part of any state or is it an output?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We’ll make it an output, in response to a dance request input.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So</a:t>
            </a:r>
            <a:r>
              <a:rPr lang="en-US" sz="1200" kern="1200" dirty="0" smtClean="0">
                <a:solidFill>
                  <a:schemeClr val="tx1"/>
                </a:solidFill>
                <a:effectLst/>
                <a:latin typeface="+mn-lt"/>
                <a:ea typeface="+mn-ea"/>
                <a:cs typeface="+mn-cs"/>
              </a:rPr>
              <a:t> any “output” is associated with the transition,</a:t>
            </a:r>
            <a:r>
              <a:rPr lang="en-US" sz="1200" kern="1200" baseline="0" dirty="0" smtClean="0">
                <a:solidFill>
                  <a:schemeClr val="tx1"/>
                </a:solidFill>
                <a:effectLst/>
                <a:latin typeface="+mn-lt"/>
                <a:ea typeface="+mn-ea"/>
                <a:cs typeface="+mn-cs"/>
              </a:rPr>
              <a:t> like the Fruit diagrams</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Guide them towards discovering that there are 4 states, and that “dancing” is not part of any state, in this model.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reveals the 4 states.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Sad / Uncharged, Happy / Uncharged, Happy / Charged</a:t>
            </a:r>
            <a:r>
              <a:rPr lang="en-US" sz="1200" kern="1200" baseline="0" dirty="0" smtClean="0">
                <a:solidFill>
                  <a:schemeClr val="tx1"/>
                </a:solidFill>
                <a:effectLst/>
                <a:latin typeface="+mn-lt"/>
                <a:ea typeface="+mn-ea"/>
                <a:cs typeface="+mn-cs"/>
              </a:rPr>
              <a:t> &amp; Sad / Charged</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Discuss the transitions from each one in turn. Clockwise from top left</a:t>
            </a:r>
            <a:r>
              <a:rPr lang="en-US" sz="1200" kern="1200" baseline="0" dirty="0" smtClean="0">
                <a:solidFill>
                  <a:schemeClr val="tx1"/>
                </a:solidFill>
                <a:effectLst/>
                <a:latin typeface="+mn-lt"/>
                <a:ea typeface="+mn-ea"/>
                <a:cs typeface="+mn-cs"/>
              </a:rPr>
              <a:t> – use the questions for prompts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What input is needed to make Harold happy?</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(click)</a:t>
            </a:r>
            <a:endParaRPr lang="en-GB" sz="1200" kern="1200" dirty="0" smtClean="0">
              <a:solidFill>
                <a:schemeClr val="tx1"/>
              </a:solidFill>
              <a:effectLst/>
              <a:latin typeface="+mn-lt"/>
              <a:ea typeface="+mn-ea"/>
              <a:cs typeface="+mn-cs"/>
            </a:endParaRPr>
          </a:p>
          <a:p>
            <a:r>
              <a:rPr lang="en-GB" baseline="0" dirty="0" smtClean="0"/>
              <a:t>What makes him sad?</a:t>
            </a:r>
          </a:p>
          <a:p>
            <a:r>
              <a:rPr lang="en-GB" baseline="0" dirty="0" smtClean="0"/>
              <a:t>(click)</a:t>
            </a:r>
          </a:p>
          <a:p>
            <a:r>
              <a:rPr lang="en-GB" baseline="0" dirty="0" smtClean="0"/>
              <a:t>What makes him charged?</a:t>
            </a:r>
          </a:p>
          <a:p>
            <a:r>
              <a:rPr lang="en-GB" baseline="0" dirty="0" smtClean="0"/>
              <a:t>(click)</a:t>
            </a:r>
          </a:p>
          <a:p>
            <a:r>
              <a:rPr lang="en-GB" baseline="0" dirty="0" smtClean="0"/>
              <a:t>What discharges a happy Harold? ( a dance request, leading to dancing output)</a:t>
            </a:r>
          </a:p>
          <a:p>
            <a:r>
              <a:rPr lang="en-GB" baseline="0" dirty="0" smtClean="0"/>
              <a:t>(click)</a:t>
            </a:r>
          </a:p>
          <a:p>
            <a:r>
              <a:rPr lang="en-GB" baseline="0" dirty="0" smtClean="0"/>
              <a:t>By now the students should be able to add the correct inputs / outputs.</a:t>
            </a:r>
          </a:p>
          <a:p>
            <a:r>
              <a:rPr lang="en-GB" baseline="0" dirty="0" smtClean="0"/>
              <a:t>What makes a charged, happy Harold sad? (nothing, so no transition)</a:t>
            </a:r>
          </a:p>
          <a:p>
            <a:r>
              <a:rPr lang="en-GB" baseline="0" dirty="0" smtClean="0"/>
              <a:t>Does anything make a sad, but charged Harold happy?</a:t>
            </a:r>
          </a:p>
          <a:p>
            <a:r>
              <a:rPr lang="en-GB" baseline="0" dirty="0" smtClean="0"/>
              <a:t>(click)</a:t>
            </a:r>
          </a:p>
          <a:p>
            <a:r>
              <a:rPr lang="en-GB" baseline="0" dirty="0" smtClean="0"/>
              <a:t>What discharges a sad Harold?</a:t>
            </a:r>
          </a:p>
          <a:p>
            <a:r>
              <a:rPr lang="en-GB" baseline="0" dirty="0" smtClean="0"/>
              <a:t>(click)</a:t>
            </a:r>
          </a:p>
          <a:p>
            <a:r>
              <a:rPr lang="en-GB" baseline="0" dirty="0" smtClean="0"/>
              <a:t>A dance request, since he dances. Does it make him happy? (yes)</a:t>
            </a:r>
          </a:p>
          <a:p>
            <a:r>
              <a:rPr lang="en-GB" baseline="0" dirty="0" smtClean="0"/>
              <a:t>(click)</a:t>
            </a:r>
          </a:p>
          <a:p>
            <a:r>
              <a:rPr lang="en-GB" baseline="0" dirty="0" smtClean="0"/>
              <a:t>Does anything make him sad if he is charged? (no)</a:t>
            </a:r>
          </a:p>
          <a:p>
            <a:r>
              <a:rPr lang="en-GB" baseline="0" dirty="0" smtClean="0"/>
              <a:t>What transitions are missing?</a:t>
            </a:r>
          </a:p>
          <a:p>
            <a:r>
              <a:rPr lang="en-GB" baseline="0" dirty="0" smtClean="0"/>
              <a:t>(click)</a:t>
            </a:r>
          </a:p>
          <a:p>
            <a:r>
              <a:rPr lang="en-GB" baseline="0" dirty="0" smtClean="0"/>
              <a:t>A charge whilst sad.</a:t>
            </a:r>
          </a:p>
        </p:txBody>
      </p:sp>
      <p:sp>
        <p:nvSpPr>
          <p:cNvPr id="4" name="Slide Number Placeholder 3"/>
          <p:cNvSpPr>
            <a:spLocks noGrp="1"/>
          </p:cNvSpPr>
          <p:nvPr>
            <p:ph type="sldNum" sz="quarter" idx="10"/>
          </p:nvPr>
        </p:nvSpPr>
        <p:spPr/>
        <p:txBody>
          <a:bodyPr/>
          <a:lstStyle/>
          <a:p>
            <a:fld id="{D426D3B5-75D9-4B81-9605-012F6554737F}" type="slidenum">
              <a:rPr lang="en-GB" smtClean="0"/>
              <a:t>42</a:t>
            </a:fld>
            <a:endParaRPr lang="en-GB" dirty="0"/>
          </a:p>
        </p:txBody>
      </p:sp>
    </p:spTree>
    <p:extLst>
      <p:ext uri="{BB962C8B-B14F-4D97-AF65-F5344CB8AC3E}">
        <p14:creationId xmlns:p14="http://schemas.microsoft.com/office/powerpoint/2010/main" val="20060232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Once students have grasped the principles of designing Finite State Machines with State Transition Diagrams, they can start to investigate everyday appliances and try to develop their own diagrams.</a:t>
            </a:r>
          </a:p>
          <a:p>
            <a:endParaRPr lang="en-GB" baseline="0" dirty="0" smtClean="0"/>
          </a:p>
          <a:p>
            <a:r>
              <a:rPr lang="en-GB" baseline="0" dirty="0" smtClean="0"/>
              <a:t>The first challenge is a hair dryer. Give out the associated worksheet.</a:t>
            </a:r>
          </a:p>
          <a:p>
            <a:r>
              <a:rPr lang="en-GB" baseline="0" dirty="0" smtClean="0"/>
              <a:t>Before students start point out that there are no outputs on the transitions. </a:t>
            </a:r>
          </a:p>
          <a:p>
            <a:r>
              <a:rPr lang="en-GB" baseline="0" dirty="0" smtClean="0"/>
              <a:t>The transitions represent the input (L-up/down or R-up/down).</a:t>
            </a:r>
          </a:p>
          <a:p>
            <a:r>
              <a:rPr lang="en-GB" baseline="0" dirty="0" smtClean="0"/>
              <a:t>As the output is constant, it makes sense for the state to represent the output e.g. blowing cool air fast.</a:t>
            </a:r>
          </a:p>
          <a:p>
            <a:endParaRPr lang="en-GB" baseline="0" dirty="0" smtClean="0"/>
          </a:p>
          <a:p>
            <a:r>
              <a:rPr lang="en-GB" baseline="0" dirty="0" smtClean="0"/>
              <a:t>The solution is given on the next slide.</a:t>
            </a:r>
          </a:p>
          <a:p>
            <a:endParaRPr lang="en-GB" baseline="0" dirty="0" smtClean="0"/>
          </a:p>
          <a:p>
            <a:r>
              <a:rPr lang="en-GB" baseline="0" dirty="0" smtClean="0"/>
              <a:t>There are two conventions for representing FSM’s. Representing output on the state, as we did with the hexahexaflexagon, and are now doing with the hair dryer, is known as a Moore machine.</a:t>
            </a:r>
          </a:p>
          <a:p>
            <a:r>
              <a:rPr lang="en-GB" baseline="0" dirty="0" smtClean="0"/>
              <a:t>Representing output on the transition, as we did with the Fickle Fruit machines is known as a Mealy machine.</a:t>
            </a:r>
          </a:p>
          <a:p>
            <a:r>
              <a:rPr lang="en-GB" baseline="0" dirty="0" smtClean="0"/>
              <a:t>Whilst this detail is not needed at KS3, it does feature in A level courses.</a:t>
            </a:r>
          </a:p>
          <a:p>
            <a:r>
              <a:rPr lang="en-GB" baseline="0" dirty="0" smtClean="0"/>
              <a:t>A state transition diagram will use one or the other representation.</a:t>
            </a:r>
          </a:p>
          <a:p>
            <a:r>
              <a:rPr lang="en-GB" baseline="0" dirty="0" smtClean="0"/>
              <a:t>The choice of representation is usually dictated by the task it represents, but it is possible to express any Moore machine as a Mealy machine, and vice-versa. </a:t>
            </a:r>
          </a:p>
        </p:txBody>
      </p:sp>
      <p:sp>
        <p:nvSpPr>
          <p:cNvPr id="4" name="Slide Number Placeholder 3"/>
          <p:cNvSpPr>
            <a:spLocks noGrp="1"/>
          </p:cNvSpPr>
          <p:nvPr>
            <p:ph type="sldNum" sz="quarter" idx="10"/>
          </p:nvPr>
        </p:nvSpPr>
        <p:spPr/>
        <p:txBody>
          <a:bodyPr/>
          <a:lstStyle/>
          <a:p>
            <a:fld id="{D426D3B5-75D9-4B81-9605-012F6554737F}" type="slidenum">
              <a:rPr lang="en-GB" smtClean="0"/>
              <a:t>43</a:t>
            </a:fld>
            <a:endParaRPr lang="en-GB" dirty="0"/>
          </a:p>
        </p:txBody>
      </p:sp>
    </p:spTree>
    <p:extLst>
      <p:ext uri="{BB962C8B-B14F-4D97-AF65-F5344CB8AC3E}">
        <p14:creationId xmlns:p14="http://schemas.microsoft.com/office/powerpoint/2010/main" val="39859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FSM for the Hair Dryer is shown.</a:t>
            </a:r>
          </a:p>
          <a:p>
            <a:r>
              <a:rPr lang="en-GB" baseline="0" dirty="0" smtClean="0"/>
              <a:t>To check understanding, we could ask the students to add a broken state, as suggested on the worksheet.</a:t>
            </a:r>
          </a:p>
          <a:p>
            <a:r>
              <a:rPr lang="en-GB" baseline="0" dirty="0" smtClean="0"/>
              <a:t>Click to reveal the answer.</a:t>
            </a:r>
          </a:p>
          <a:p>
            <a:r>
              <a:rPr lang="en-GB" baseline="0" dirty="0" smtClean="0"/>
              <a:t>Where would another broken state be drawn to indicate a broken Left button?</a:t>
            </a:r>
          </a:p>
        </p:txBody>
      </p:sp>
      <p:sp>
        <p:nvSpPr>
          <p:cNvPr id="4" name="Slide Number Placeholder 3"/>
          <p:cNvSpPr>
            <a:spLocks noGrp="1"/>
          </p:cNvSpPr>
          <p:nvPr>
            <p:ph type="sldNum" sz="quarter" idx="10"/>
          </p:nvPr>
        </p:nvSpPr>
        <p:spPr/>
        <p:txBody>
          <a:bodyPr/>
          <a:lstStyle/>
          <a:p>
            <a:fld id="{D426D3B5-75D9-4B81-9605-012F6554737F}" type="slidenum">
              <a:rPr lang="en-GB" smtClean="0"/>
              <a:t>44</a:t>
            </a:fld>
            <a:endParaRPr lang="en-GB" dirty="0"/>
          </a:p>
        </p:txBody>
      </p:sp>
    </p:spTree>
    <p:extLst>
      <p:ext uri="{BB962C8B-B14F-4D97-AF65-F5344CB8AC3E}">
        <p14:creationId xmlns:p14="http://schemas.microsoft.com/office/powerpoint/2010/main" val="15292860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Thimble Slush Dispenser is more challenging.</a:t>
            </a:r>
          </a:p>
          <a:p>
            <a:r>
              <a:rPr lang="en-GB" baseline="0" dirty="0" smtClean="0"/>
              <a:t>It could perhaps be set as homework.</a:t>
            </a:r>
          </a:p>
          <a:p>
            <a:endParaRPr lang="en-GB" baseline="0" dirty="0" smtClean="0"/>
          </a:p>
          <a:p>
            <a:r>
              <a:rPr lang="en-GB" baseline="0" dirty="0" smtClean="0"/>
              <a:t>Some discussion of how to represent output would be helpful.</a:t>
            </a:r>
          </a:p>
          <a:p>
            <a:r>
              <a:rPr lang="en-GB" baseline="0" dirty="0" smtClean="0"/>
              <a:t>As the output is a discrete drink, before returning to a ready state it is best represented on a transition – a Mealy machine.</a:t>
            </a:r>
          </a:p>
          <a:p>
            <a:r>
              <a:rPr lang="en-US" dirty="0" smtClean="0"/>
              <a:t>The process of deciding on states can be difficult, and often requires intuition that comes from experience. </a:t>
            </a:r>
          </a:p>
          <a:p>
            <a:r>
              <a:rPr lang="en-US" dirty="0" smtClean="0"/>
              <a:t>Be prepared with some good hints. </a:t>
            </a: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45</a:t>
            </a:fld>
            <a:endParaRPr lang="en-GB" dirty="0"/>
          </a:p>
        </p:txBody>
      </p:sp>
    </p:spTree>
    <p:extLst>
      <p:ext uri="{BB962C8B-B14F-4D97-AF65-F5344CB8AC3E}">
        <p14:creationId xmlns:p14="http://schemas.microsoft.com/office/powerpoint/2010/main" val="20690203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r>
              <a:rPr lang="en-GB" baseline="0" dirty="0" smtClean="0"/>
              <a:t>The solution to the Slush Dispenser is shown.</a:t>
            </a:r>
          </a:p>
          <a:p>
            <a:r>
              <a:rPr lang="en-GB" baseline="0" dirty="0" smtClean="0"/>
              <a:t>Note that this is a Mealy machine, that is the output is shown on the transition.</a:t>
            </a:r>
          </a:p>
          <a:p>
            <a:r>
              <a:rPr lang="en-GB" baseline="0" dirty="0" smtClean="0"/>
              <a:t>To check understanding of the transitions, clicks highlight those showing output. </a:t>
            </a:r>
          </a:p>
          <a:p>
            <a:r>
              <a:rPr lang="en-GB" baseline="0" dirty="0" smtClean="0"/>
              <a:t>These can be prompts for questions.</a:t>
            </a:r>
          </a:p>
          <a:p>
            <a:r>
              <a:rPr lang="en-GB" baseline="0" dirty="0" smtClean="0"/>
              <a:t>Note the ‘pipe’ symbol separates the input from the output, so in our machine in the 15p state, if we press (input) G, we will get Green Gloop (GG) out.</a:t>
            </a:r>
          </a:p>
        </p:txBody>
      </p:sp>
      <p:sp>
        <p:nvSpPr>
          <p:cNvPr id="4" name="Slide Number Placeholder 3"/>
          <p:cNvSpPr>
            <a:spLocks noGrp="1"/>
          </p:cNvSpPr>
          <p:nvPr>
            <p:ph type="sldNum" sz="quarter" idx="10"/>
          </p:nvPr>
        </p:nvSpPr>
        <p:spPr/>
        <p:txBody>
          <a:bodyPr/>
          <a:lstStyle/>
          <a:p>
            <a:fld id="{D426D3B5-75D9-4B81-9605-012F6554737F}" type="slidenum">
              <a:rPr lang="en-GB" smtClean="0"/>
              <a:t>46</a:t>
            </a:fld>
            <a:endParaRPr lang="en-GB" dirty="0"/>
          </a:p>
        </p:txBody>
      </p:sp>
    </p:spTree>
    <p:extLst>
      <p:ext uri="{BB962C8B-B14F-4D97-AF65-F5344CB8AC3E}">
        <p14:creationId xmlns:p14="http://schemas.microsoft.com/office/powerpoint/2010/main" val="18743094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FSM’s can be very useful for modelling the design of interfaces.</a:t>
            </a:r>
          </a:p>
          <a:p>
            <a:r>
              <a:rPr lang="en-GB" baseline="0" dirty="0" smtClean="0"/>
              <a:t>Another homework might develop diagrams for setting the time or alarm on a digital watch for example.</a:t>
            </a:r>
          </a:p>
          <a:p>
            <a:r>
              <a:rPr lang="en-GB" baseline="0" dirty="0" smtClean="0"/>
              <a:t>(click)</a:t>
            </a:r>
          </a:p>
          <a:p>
            <a:r>
              <a:rPr lang="en-GB" baseline="0" dirty="0" smtClean="0"/>
              <a:t>By modelling the interface, design errors can quickly be identified.</a:t>
            </a:r>
          </a:p>
          <a:p>
            <a:r>
              <a:rPr lang="en-GB" baseline="0" dirty="0" smtClean="0"/>
              <a:t>If the FSM that describes a device is very complicated it is a warning that the interface will be difficult to navigate</a:t>
            </a:r>
          </a:p>
          <a:p>
            <a:r>
              <a:rPr lang="en-GB" baseline="0" dirty="0" smtClean="0"/>
              <a:t>Look at the microwave interface diagram – if Power 1 is set, the user can’t set Timer 1 without going through other buttons. Timer 1 should be set first.</a:t>
            </a:r>
          </a:p>
          <a:p>
            <a:r>
              <a:rPr lang="en-GB" baseline="0" dirty="0" smtClean="0"/>
              <a:t>Once you know the sequence it isn’t a problem, but the designer should really allow for the fact that people might set the power first.</a:t>
            </a:r>
          </a:p>
          <a:p>
            <a:r>
              <a:rPr lang="en-GB" baseline="0" dirty="0" smtClean="0"/>
              <a:t>This is another huge growth area in Computer Science: HCI or Human Computer Interaction.</a:t>
            </a:r>
          </a:p>
          <a:p>
            <a:r>
              <a:rPr lang="en-GB" baseline="0" dirty="0" smtClean="0"/>
              <a:t>Cs4fn host a 2 minute video of people setting microwaves that makes the point nicely, pointing out the implications for interfaces in more serious settings, such as hospitals. Link on slide.</a:t>
            </a:r>
          </a:p>
          <a:p>
            <a:r>
              <a:rPr lang="en-GB" baseline="0" dirty="0" smtClean="0"/>
              <a:t>(click)</a:t>
            </a:r>
          </a:p>
          <a:p>
            <a:r>
              <a:rPr lang="en-GB" baseline="0" dirty="0" smtClean="0"/>
              <a:t>Finally, a reprint of an article from SwitchedON, the CAS magazine, encourages teachers and students to look at how software interfaces can be expressed as a FSM.</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highlights the importance of the concept for software developers in separating the processing requirements from the interface behaviour. </a:t>
            </a:r>
          </a:p>
          <a:p>
            <a:r>
              <a:rPr lang="en-GB" baseline="0" dirty="0" smtClean="0"/>
              <a:t>The article includes suggestions for further exercises. </a:t>
            </a:r>
          </a:p>
        </p:txBody>
      </p:sp>
      <p:sp>
        <p:nvSpPr>
          <p:cNvPr id="4" name="Slide Number Placeholder 3"/>
          <p:cNvSpPr>
            <a:spLocks noGrp="1"/>
          </p:cNvSpPr>
          <p:nvPr>
            <p:ph type="sldNum" sz="quarter" idx="10"/>
          </p:nvPr>
        </p:nvSpPr>
        <p:spPr/>
        <p:txBody>
          <a:bodyPr/>
          <a:lstStyle/>
          <a:p>
            <a:fld id="{D426D3B5-75D9-4B81-9605-012F6554737F}" type="slidenum">
              <a:rPr lang="en-GB" smtClean="0"/>
              <a:t>47</a:t>
            </a:fld>
            <a:endParaRPr lang="en-GB" dirty="0"/>
          </a:p>
        </p:txBody>
      </p:sp>
    </p:spTree>
    <p:extLst>
      <p:ext uri="{BB962C8B-B14F-4D97-AF65-F5344CB8AC3E}">
        <p14:creationId xmlns:p14="http://schemas.microsoft.com/office/powerpoint/2010/main" val="37099169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One final, if challenging, exercise is also included in the resources.</a:t>
            </a:r>
          </a:p>
          <a:p>
            <a:r>
              <a:rPr lang="en-GB" baseline="0" dirty="0" smtClean="0"/>
              <a:t>It comes from the now defunct MegaMath website, a project hosted by Los Alamos National Laboratory in the late 1990’s.</a:t>
            </a:r>
          </a:p>
          <a:p>
            <a:endParaRPr lang="en-GB" baseline="0" dirty="0" smtClean="0"/>
          </a:p>
          <a:p>
            <a:r>
              <a:rPr lang="en-GB" baseline="0" dirty="0" smtClean="0"/>
              <a:t>The Perfect Pizza is a story in which the behaviour of the Babuie, the pizza maker can be explained by a Finite State Machine.</a:t>
            </a:r>
          </a:p>
          <a:p>
            <a:r>
              <a:rPr lang="en-GB" baseline="0" dirty="0" smtClean="0"/>
              <a:t>It could be set as an extension exercise.</a:t>
            </a:r>
          </a:p>
          <a:p>
            <a:r>
              <a:rPr lang="en-GB" baseline="0" dirty="0" smtClean="0"/>
              <a:t>Reading the story could be done as a homework, or read aloud in class, embellished with students acting out parts.</a:t>
            </a:r>
          </a:p>
          <a:p>
            <a:endParaRPr lang="en-US" dirty="0" smtClean="0">
              <a:effectLst/>
            </a:endParaRPr>
          </a:p>
          <a:p>
            <a:r>
              <a:rPr lang="en-US" dirty="0" smtClean="0">
                <a:effectLst/>
              </a:rPr>
              <a:t>These questions can be used to prompt discussion:</a:t>
            </a:r>
          </a:p>
          <a:p>
            <a:r>
              <a:rPr lang="en-US" dirty="0" smtClean="0">
                <a:effectLst/>
              </a:rPr>
              <a:t>What part of Babette's behavior seems to influence </a:t>
            </a:r>
            <a:r>
              <a:rPr lang="en-GB" noProof="0" dirty="0" smtClean="0">
                <a:effectLst/>
              </a:rPr>
              <a:t>Babuie</a:t>
            </a:r>
            <a:r>
              <a:rPr lang="en-US" dirty="0" smtClean="0">
                <a:effectLst/>
              </a:rPr>
              <a:t>? </a:t>
            </a:r>
          </a:p>
          <a:p>
            <a:r>
              <a:rPr lang="en-US" dirty="0" smtClean="0">
                <a:effectLst/>
              </a:rPr>
              <a:t>If </a:t>
            </a:r>
            <a:r>
              <a:rPr lang="en-GB" noProof="0" dirty="0" smtClean="0">
                <a:effectLst/>
              </a:rPr>
              <a:t>Babuie's</a:t>
            </a:r>
            <a:r>
              <a:rPr lang="en-US" dirty="0" smtClean="0">
                <a:effectLst/>
              </a:rPr>
              <a:t> </a:t>
            </a:r>
            <a:r>
              <a:rPr lang="en-GB" noProof="0" dirty="0" smtClean="0">
                <a:effectLst/>
              </a:rPr>
              <a:t>behaviour</a:t>
            </a:r>
            <a:r>
              <a:rPr lang="en-US" dirty="0" smtClean="0">
                <a:effectLst/>
              </a:rPr>
              <a:t> can be described in terms of a finite state machine, what are </a:t>
            </a:r>
            <a:r>
              <a:rPr lang="en-US" u="none" dirty="0" smtClean="0">
                <a:effectLst/>
              </a:rPr>
              <a:t>the "letters" of its "alphabet”? </a:t>
            </a:r>
          </a:p>
          <a:p>
            <a:r>
              <a:rPr lang="en-US" dirty="0" smtClean="0">
                <a:effectLst/>
              </a:rPr>
              <a:t>What strategies do you use to try and figure what </a:t>
            </a:r>
            <a:r>
              <a:rPr lang="en-GB" noProof="0" dirty="0" smtClean="0">
                <a:effectLst/>
              </a:rPr>
              <a:t>Babuie's</a:t>
            </a:r>
            <a:r>
              <a:rPr lang="en-US" dirty="0" smtClean="0">
                <a:effectLst/>
              </a:rPr>
              <a:t> finite state machine is? </a:t>
            </a:r>
          </a:p>
          <a:p>
            <a:r>
              <a:rPr lang="en-US" baseline="0" dirty="0" smtClean="0">
                <a:effectLst/>
              </a:rPr>
              <a:t>Students will need time to chew this over and explore possibilities.</a:t>
            </a: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48</a:t>
            </a:fld>
            <a:endParaRPr lang="en-GB" dirty="0"/>
          </a:p>
        </p:txBody>
      </p:sp>
    </p:spTree>
    <p:extLst>
      <p:ext uri="{BB962C8B-B14F-4D97-AF65-F5344CB8AC3E}">
        <p14:creationId xmlns:p14="http://schemas.microsoft.com/office/powerpoint/2010/main" val="17391846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And as a last pointer, </a:t>
            </a:r>
            <a:r>
              <a:rPr lang="en-GB" baseline="0" dirty="0" err="1" smtClean="0"/>
              <a:t>Manufactoria</a:t>
            </a:r>
            <a:r>
              <a:rPr lang="en-GB" baseline="0" dirty="0" smtClean="0"/>
              <a:t> is a very challenging game based on Finite State Machines.</a:t>
            </a:r>
          </a:p>
          <a:p>
            <a:endParaRPr lang="en-GB" baseline="0" dirty="0" smtClean="0"/>
          </a:p>
          <a:p>
            <a:r>
              <a:rPr lang="en-GB" baseline="0" dirty="0" smtClean="0"/>
              <a:t>Probably one for teachers, rather than students!</a:t>
            </a:r>
          </a:p>
        </p:txBody>
      </p:sp>
      <p:sp>
        <p:nvSpPr>
          <p:cNvPr id="4" name="Slide Number Placeholder 3"/>
          <p:cNvSpPr>
            <a:spLocks noGrp="1"/>
          </p:cNvSpPr>
          <p:nvPr>
            <p:ph type="sldNum" sz="quarter" idx="10"/>
          </p:nvPr>
        </p:nvSpPr>
        <p:spPr/>
        <p:txBody>
          <a:bodyPr/>
          <a:lstStyle/>
          <a:p>
            <a:fld id="{D426D3B5-75D9-4B81-9605-012F6554737F}" type="slidenum">
              <a:rPr lang="en-GB" smtClean="0"/>
              <a:t>49</a:t>
            </a:fld>
            <a:endParaRPr lang="en-GB" dirty="0"/>
          </a:p>
        </p:txBody>
      </p:sp>
    </p:spTree>
    <p:extLst>
      <p:ext uri="{BB962C8B-B14F-4D97-AF65-F5344CB8AC3E}">
        <p14:creationId xmlns:p14="http://schemas.microsoft.com/office/powerpoint/2010/main" val="26176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As</a:t>
            </a:r>
            <a:r>
              <a:rPr lang="en-GB" baseline="0" dirty="0" smtClean="0"/>
              <a:t> usual with Tenderfoot units, we’ll start by setting the upcoming exercises in the context of the National Curriculum.</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Much of the material we will cover will be unfamiliar to many ICT teachers, but the ideas we are introducing lie at the heart of Computer Science….</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a:t>
            </a:fld>
            <a:endParaRPr lang="en-GB" dirty="0"/>
          </a:p>
        </p:txBody>
      </p:sp>
    </p:spTree>
    <p:extLst>
      <p:ext uri="{BB962C8B-B14F-4D97-AF65-F5344CB8AC3E}">
        <p14:creationId xmlns:p14="http://schemas.microsoft.com/office/powerpoint/2010/main" val="16400203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Again, a brief pause to encourage a short discussion whilst props are tidied up and the presenter gets ready for the next session.</a:t>
            </a:r>
          </a:p>
        </p:txBody>
      </p:sp>
      <p:sp>
        <p:nvSpPr>
          <p:cNvPr id="4" name="Slide Number Placeholder 3"/>
          <p:cNvSpPr>
            <a:spLocks noGrp="1"/>
          </p:cNvSpPr>
          <p:nvPr>
            <p:ph type="sldNum" sz="quarter" idx="10"/>
          </p:nvPr>
        </p:nvSpPr>
        <p:spPr/>
        <p:txBody>
          <a:bodyPr/>
          <a:lstStyle/>
          <a:p>
            <a:fld id="{D426D3B5-75D9-4B81-9605-012F6554737F}" type="slidenum">
              <a:rPr lang="en-GB" smtClean="0"/>
              <a:t>50</a:t>
            </a:fld>
            <a:endParaRPr lang="en-GB"/>
          </a:p>
        </p:txBody>
      </p:sp>
    </p:spTree>
    <p:extLst>
      <p:ext uri="{BB962C8B-B14F-4D97-AF65-F5344CB8AC3E}">
        <p14:creationId xmlns:p14="http://schemas.microsoft.com/office/powerpoint/2010/main" val="30851283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session looks at how finite state machines can be used to define language checkers, their use in computer systems and introduces the notion of </a:t>
            </a:r>
            <a:r>
              <a:rPr lang="en-GB" baseline="0" dirty="0" smtClean="0"/>
              <a:t>formal and natural languages.</a:t>
            </a: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51</a:t>
            </a:fld>
            <a:endParaRPr lang="en-GB" dirty="0"/>
          </a:p>
        </p:txBody>
      </p:sp>
    </p:spTree>
    <p:extLst>
      <p:ext uri="{BB962C8B-B14F-4D97-AF65-F5344CB8AC3E}">
        <p14:creationId xmlns:p14="http://schemas.microsoft.com/office/powerpoint/2010/main" val="41936704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Have you ever wondered how a spell check works … and why it sometimes doesn’t!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Many people will have come across the famous poem illustrated.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Written to highlight the limitations of spell check, it has ‘gone viral’.</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Many versions playfully suggest the ‘sauce’ is unknown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was, in fact, written by Professor Jerrold H. Zar, at Northern Illinois University, in 1992. The link provides details, and the original is included in the resources.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 good introductory exercise for students is to read and translate the poem into the words conveying correct meaning.</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simpler version (shown) is also included which is easier.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key point is, of course, that a Spell Check utility, whilst helpful, cannot be relied upon totally.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52</a:t>
            </a:fld>
            <a:endParaRPr lang="en-GB" dirty="0"/>
          </a:p>
        </p:txBody>
      </p:sp>
    </p:spTree>
    <p:extLst>
      <p:ext uri="{BB962C8B-B14F-4D97-AF65-F5344CB8AC3E}">
        <p14:creationId xmlns:p14="http://schemas.microsoft.com/office/powerpoint/2010/main" val="20519533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following homophones (words that sound the same, but are spelt differently) are taken from the British Council resources for learning English.</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They all highlight some of the problems for spellcheckers – encourage students to articulate what the problem is.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Each revealed on a 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53</a:t>
            </a:fld>
            <a:endParaRPr lang="en-GB" dirty="0"/>
          </a:p>
        </p:txBody>
      </p:sp>
    </p:spTree>
    <p:extLst>
      <p:ext uri="{BB962C8B-B14F-4D97-AF65-F5344CB8AC3E}">
        <p14:creationId xmlns:p14="http://schemas.microsoft.com/office/powerpoint/2010/main" val="39553648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One of the reasons spellcheckers can be stupid is that natural languages, such as English are full of ambiguity.</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sentence above may well refer to panda’s, but it could equally have another meaning (click)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an incident in a saloon bar for instance.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phrase is the title of a well known book on English grammar, but there is more to natural languages than just spelling and grammatical rules.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Meaning is often dependent on context, which is why online translation services are notorious for getting things wrong too.</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54</a:t>
            </a:fld>
            <a:endParaRPr lang="en-GB" dirty="0"/>
          </a:p>
        </p:txBody>
      </p:sp>
    </p:spTree>
    <p:extLst>
      <p:ext uri="{BB962C8B-B14F-4D97-AF65-F5344CB8AC3E}">
        <p14:creationId xmlns:p14="http://schemas.microsoft.com/office/powerpoint/2010/main" val="34730638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Natural languages evolve. Formal </a:t>
            </a:r>
            <a:r>
              <a:rPr lang="en-GB" baseline="0" dirty="0" smtClean="0"/>
              <a:t>languages, by contrast are </a:t>
            </a:r>
            <a:r>
              <a:rPr lang="en-GB" baseline="0" dirty="0" smtClean="0"/>
              <a:t>designed.</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Programming languages are like this, which means they have to adhere to strictly defined rules.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makes it possible to accurately translate them into the machine code used by a computer.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If the syntax and grammar aren’t perfect, the translator rejects them.</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We tend to take language for granted, but linguistics is an important area for computer scientists as they strive, not only to define more intuitive programming languages, but translation and grammar checking services too.</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As ever, CS4Fn have a nice introductory article to point children towards.</a:t>
            </a:r>
          </a:p>
        </p:txBody>
      </p:sp>
      <p:sp>
        <p:nvSpPr>
          <p:cNvPr id="4" name="Slide Number Placeholder 3"/>
          <p:cNvSpPr>
            <a:spLocks noGrp="1"/>
          </p:cNvSpPr>
          <p:nvPr>
            <p:ph type="sldNum" sz="quarter" idx="10"/>
          </p:nvPr>
        </p:nvSpPr>
        <p:spPr/>
        <p:txBody>
          <a:bodyPr/>
          <a:lstStyle/>
          <a:p>
            <a:fld id="{D426D3B5-75D9-4B81-9605-012F6554737F}" type="slidenum">
              <a:rPr lang="en-GB" smtClean="0"/>
              <a:t>55</a:t>
            </a:fld>
            <a:endParaRPr lang="en-GB" dirty="0"/>
          </a:p>
        </p:txBody>
      </p:sp>
    </p:spTree>
    <p:extLst>
      <p:ext uri="{BB962C8B-B14F-4D97-AF65-F5344CB8AC3E}">
        <p14:creationId xmlns:p14="http://schemas.microsoft.com/office/powerpoint/2010/main" val="21649144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 the 1950’s, Noam Chomsky, the famous linguist, philosopher and social critic laid the foundations for analysing languages.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He defined a language as a sequence of ‘atoms’.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Taking English as an example, a sentence is made up of a sequence of words.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Words are made up of a sequence or string of letters.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letters are the languages’ alphabet – from which more complex sequences can be built.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Not all possible sequences are valid words.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Grammar is the rules defining how the atoms can be combined and structured.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These are expressed as symbols.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We’ll use a simple subset of English as an example.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Here a sentence is defined as a combination of a Noun Phrase ‘symbol’ followed by a Verb Phrase ‘symbol’.</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All subsequent symbols are defined until we get down to actual words in the language.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56</a:t>
            </a:fld>
            <a:endParaRPr lang="en-GB" dirty="0"/>
          </a:p>
        </p:txBody>
      </p:sp>
    </p:spTree>
    <p:extLst>
      <p:ext uri="{BB962C8B-B14F-4D97-AF65-F5344CB8AC3E}">
        <p14:creationId xmlns:p14="http://schemas.microsoft.com/office/powerpoint/2010/main" val="24662307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box shows a more symbolic representation of the rules.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Note the pipe to represent alternatives (OR</a:t>
            </a:r>
            <a:r>
              <a:rPr lang="en-GB"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symbolic representation is known as Backus-Naur Form. Developed by John Backus and Peter </a:t>
            </a:r>
            <a:r>
              <a:rPr lang="en-GB" sz="1200" kern="1200" dirty="0" err="1" smtClean="0">
                <a:solidFill>
                  <a:schemeClr val="tx1"/>
                </a:solidFill>
                <a:effectLst/>
                <a:latin typeface="+mn-lt"/>
                <a:ea typeface="+mn-ea"/>
                <a:cs typeface="+mn-cs"/>
              </a:rPr>
              <a:t>Naur</a:t>
            </a:r>
            <a:r>
              <a:rPr lang="en-GB" sz="1200" kern="1200" dirty="0" smtClean="0">
                <a:solidFill>
                  <a:schemeClr val="tx1"/>
                </a:solidFill>
                <a:effectLst/>
                <a:latin typeface="+mn-lt"/>
                <a:ea typeface="+mn-ea"/>
                <a:cs typeface="+mn-cs"/>
              </a:rPr>
              <a:t> to define Algol, it is now the main technique for defining formal languages</a:t>
            </a:r>
            <a:r>
              <a:rPr lang="en-GB" sz="1200" kern="1200" smtClean="0">
                <a:solidFill>
                  <a:schemeClr val="tx1"/>
                </a:solidFill>
                <a:effectLst/>
                <a:latin typeface="+mn-lt"/>
                <a:ea typeface="+mn-ea"/>
                <a:cs typeface="+mn-cs"/>
              </a:rPr>
              <a:t>. </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Let’s now evaluate whether a sentence is valid in our language.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To do this we will develop what is known as a Parse Tree, breaking the sentence down into defined symbols.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57</a:t>
            </a:fld>
            <a:endParaRPr lang="en-GB" dirty="0"/>
          </a:p>
        </p:txBody>
      </p:sp>
    </p:spTree>
    <p:extLst>
      <p:ext uri="{BB962C8B-B14F-4D97-AF65-F5344CB8AC3E}">
        <p14:creationId xmlns:p14="http://schemas.microsoft.com/office/powerpoint/2010/main" val="29794569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 sentence is composed of a Noun Phrase followed a Verb Phrase (click)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Do we have a valid Noun Phrase? Yes, an Article (the) followed by a Noun (cat) (click)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What about the Verb Phrase? This is a Verb followed by a Noun Phrase (click)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But do we have a Noun Phrase at the end? Yes, because it is a Proper Noun (click)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is known as a derivation.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Essentially it is an exercise in decomposition and pattern recognition - fundamental concepts in computational thinking.</a:t>
            </a:r>
          </a:p>
        </p:txBody>
      </p:sp>
      <p:sp>
        <p:nvSpPr>
          <p:cNvPr id="4" name="Slide Number Placeholder 3"/>
          <p:cNvSpPr>
            <a:spLocks noGrp="1"/>
          </p:cNvSpPr>
          <p:nvPr>
            <p:ph type="sldNum" sz="quarter" idx="10"/>
          </p:nvPr>
        </p:nvSpPr>
        <p:spPr/>
        <p:txBody>
          <a:bodyPr/>
          <a:lstStyle/>
          <a:p>
            <a:fld id="{D426D3B5-75D9-4B81-9605-012F6554737F}" type="slidenum">
              <a:rPr lang="en-GB" smtClean="0"/>
              <a:t>58</a:t>
            </a:fld>
            <a:endParaRPr lang="en-GB" dirty="0"/>
          </a:p>
        </p:txBody>
      </p:sp>
    </p:spTree>
    <p:extLst>
      <p:ext uri="{BB962C8B-B14F-4D97-AF65-F5344CB8AC3E}">
        <p14:creationId xmlns:p14="http://schemas.microsoft.com/office/powerpoint/2010/main" val="27888392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As a group try these other sentences.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Which are valid? Prove it through derivation.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first four are valid. Note that meaning is irrelevant, it is the rules which matter.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It’s more difficult to articulate why the last two are rejected.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59</a:t>
            </a:fld>
            <a:endParaRPr lang="en-GB" dirty="0"/>
          </a:p>
        </p:txBody>
      </p:sp>
    </p:spTree>
    <p:extLst>
      <p:ext uri="{BB962C8B-B14F-4D97-AF65-F5344CB8AC3E}">
        <p14:creationId xmlns:p14="http://schemas.microsoft.com/office/powerpoint/2010/main" val="1241124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 and as the purpose of study makes clear, Computer Science lies at the heart of the new Computing curriculum.</a:t>
            </a:r>
          </a:p>
          <a:p>
            <a:endParaRPr lang="en-GB" dirty="0" smtClean="0"/>
          </a:p>
          <a:p>
            <a:r>
              <a:rPr lang="en-GB" dirty="0" smtClean="0"/>
              <a:t>We’ll see in</a:t>
            </a:r>
            <a:r>
              <a:rPr lang="en-GB" baseline="0" dirty="0" smtClean="0"/>
              <a:t> this introduction how the ideas behind the notion of computation were forged in mathematical debates that took place before the second world war.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a:t>
            </a:fld>
            <a:endParaRPr lang="en-GB" dirty="0"/>
          </a:p>
        </p:txBody>
      </p:sp>
    </p:spTree>
    <p:extLst>
      <p:ext uri="{BB962C8B-B14F-4D97-AF65-F5344CB8AC3E}">
        <p14:creationId xmlns:p14="http://schemas.microsoft.com/office/powerpoint/2010/main" val="9374742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Languages can be very complex.</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Here is an example parsing a small statement in Java.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Java grammar has hundreds of rules but compilers can use those rules to dissect each statement into various symbols, which themselves decompose into defined atoms.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image is taken from a good introductory article, given in the link.</a:t>
            </a:r>
          </a:p>
        </p:txBody>
      </p:sp>
      <p:sp>
        <p:nvSpPr>
          <p:cNvPr id="4" name="Slide Number Placeholder 3"/>
          <p:cNvSpPr>
            <a:spLocks noGrp="1"/>
          </p:cNvSpPr>
          <p:nvPr>
            <p:ph type="sldNum" sz="quarter" idx="10"/>
          </p:nvPr>
        </p:nvSpPr>
        <p:spPr/>
        <p:txBody>
          <a:bodyPr/>
          <a:lstStyle/>
          <a:p>
            <a:fld id="{D426D3B5-75D9-4B81-9605-012F6554737F}" type="slidenum">
              <a:rPr lang="en-GB" smtClean="0"/>
              <a:t>60</a:t>
            </a:fld>
            <a:endParaRPr lang="en-GB" dirty="0"/>
          </a:p>
        </p:txBody>
      </p:sp>
    </p:spTree>
    <p:extLst>
      <p:ext uri="{BB962C8B-B14F-4D97-AF65-F5344CB8AC3E}">
        <p14:creationId xmlns:p14="http://schemas.microsoft.com/office/powerpoint/2010/main" val="33975593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Our friends from CS Unplugged in New Zealand are producing a Computer Science Field Guide to support their curriculum changes.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There is a student version, and a teacher guide with supplementary material.</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section on Formal Languages is well worth reading to appreciate the importance and depth of this area and stimulate further ideas.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61</a:t>
            </a:fld>
            <a:endParaRPr lang="en-GB" dirty="0"/>
          </a:p>
        </p:txBody>
      </p:sp>
    </p:spTree>
    <p:extLst>
      <p:ext uri="{BB962C8B-B14F-4D97-AF65-F5344CB8AC3E}">
        <p14:creationId xmlns:p14="http://schemas.microsoft.com/office/powerpoint/2010/main" val="41726803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Defining languages in this way is very flexible.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Finite state machines can be designed to check for valid sentences, as this example shows.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Would “a big clown sang and the friendly monster danced” be a valid sentence in this language? (yes)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How about “a big clown and the old dog sang” (yes)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How about ““a friendly pirate laughed and danced” (no)</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And “a friendly monster and a big dog” (no – highlight it must finish in the accepting state)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Although natural languages aren’t the best example, since they are far too large and context sensitive, they allow children to appreciate the idea involved.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However, wherever sequences of strings need to be validated, finite state machines are powerful tools for defining and checking patterns.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For example, small languages can be defined to restrict input into text boxes.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Or to ensure e-mail addresses, number plates, dates etc. conform to a valid format.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62</a:t>
            </a:fld>
            <a:endParaRPr lang="en-GB" dirty="0"/>
          </a:p>
        </p:txBody>
      </p:sp>
    </p:spTree>
    <p:extLst>
      <p:ext uri="{BB962C8B-B14F-4D97-AF65-F5344CB8AC3E}">
        <p14:creationId xmlns:p14="http://schemas.microsoft.com/office/powerpoint/2010/main" val="39052481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Before</a:t>
            </a:r>
            <a:r>
              <a:rPr lang="en-GB" baseline="0" dirty="0" smtClean="0"/>
              <a:t> looking at the next set of activities it’s also worth mentioning Computerphile.</a:t>
            </a:r>
          </a:p>
          <a:p>
            <a:endParaRPr lang="en-GB" baseline="0" dirty="0" smtClean="0"/>
          </a:p>
          <a:p>
            <a:r>
              <a:rPr lang="en-GB" baseline="0" dirty="0" smtClean="0"/>
              <a:t>Computer Science will be unfamiliar territory for many ICT teachers and this is a wonderful reference source.</a:t>
            </a:r>
          </a:p>
          <a:p>
            <a:r>
              <a:rPr lang="en-GB" baseline="0" dirty="0" smtClean="0"/>
              <a:t>A You Tube channel, it is the sister of Numberphile and has over 250 short videos on all manner of computing topics.</a:t>
            </a:r>
          </a:p>
          <a:p>
            <a:r>
              <a:rPr lang="en-GB" baseline="0" dirty="0" smtClean="0"/>
              <a:t>This 8 minute video is an excellent explanation of link between Finite State Machines, languages and computer science.</a:t>
            </a:r>
          </a:p>
          <a:p>
            <a:endParaRPr lang="en-GB" baseline="0" dirty="0" smtClean="0"/>
          </a:p>
          <a:p>
            <a:r>
              <a:rPr lang="en-GB" baseline="0" dirty="0" smtClean="0"/>
              <a:t>There are several related videos which you may want to recommend teachers watch, on Turing Machines and the Chomsky hierarchy.</a:t>
            </a:r>
          </a:p>
          <a:p>
            <a:r>
              <a:rPr lang="en-GB" baseline="0" dirty="0" smtClean="0"/>
              <a:t>They all provide greater depth to help answer the perennial question, “Why are we doing this?”</a:t>
            </a:r>
          </a:p>
          <a:p>
            <a:r>
              <a:rPr lang="en-GB" baseline="0" dirty="0" smtClean="0"/>
              <a:t>Some of these links will be highlighted later.</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63</a:t>
            </a:fld>
            <a:endParaRPr lang="en-GB" dirty="0"/>
          </a:p>
        </p:txBody>
      </p:sp>
    </p:spTree>
    <p:extLst>
      <p:ext uri="{BB962C8B-B14F-4D97-AF65-F5344CB8AC3E}">
        <p14:creationId xmlns:p14="http://schemas.microsoft.com/office/powerpoint/2010/main" val="23911135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If you haven’t familiarised students with the idea of a Finite State Machine, the Treasure Hunt activity described here is another introductory exercise.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As our main activity will take place outside, this exercise makes a good starter. It is explained well in the 2 minute video given in the link: http://csunplugged.org/videos/#Finite_State_Automata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64</a:t>
            </a:fld>
            <a:endParaRPr lang="en-GB" dirty="0"/>
          </a:p>
        </p:txBody>
      </p:sp>
    </p:spTree>
    <p:extLst>
      <p:ext uri="{BB962C8B-B14F-4D97-AF65-F5344CB8AC3E}">
        <p14:creationId xmlns:p14="http://schemas.microsoft.com/office/powerpoint/2010/main" val="27550413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Seven children are needed to represent each place, spread around a playground or school field.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Each is given their relevant place card (kept secret) and a location label to display e.g. Pirates Island.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rest of the group go to the starting point in turn (with a short delay between each child). In this demonstration we’ll say that is Pirate Island.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They can ask to take Ship A or Ship B. We’ll assume they pick A. (click)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child looks at the instructions and tells them the destination of Ship A - in this case Shipwreck Bay.</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Arriving a Shipwreck Bay, the child requests Ship A or B again. Let’s assume Ship A is requested again. (click)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directs them back to Pirate Island, where they will this time request Ship B. (click)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Only to be directed to Dead Mans Island to be informed that no-one leaves alive!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65</a:t>
            </a:fld>
            <a:endParaRPr lang="en-GB" dirty="0"/>
          </a:p>
        </p:txBody>
      </p:sp>
    </p:spTree>
    <p:extLst>
      <p:ext uri="{BB962C8B-B14F-4D97-AF65-F5344CB8AC3E}">
        <p14:creationId xmlns:p14="http://schemas.microsoft.com/office/powerpoint/2010/main" val="16776769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Each of the explorers is trying to get to Treasure Island.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They are each given a blank map, on which to record their findings.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Fast finishers can be asked to start again and find another route.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Eventually, most will find a way. (click)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At this point gather the group and ask which is the quickest route?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Unless they have a complete map, this should generate debate.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Can anyone describe a slow route?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complete map is shown overleaf, and can be photocopied and distributed at the end if desired.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66</a:t>
            </a:fld>
            <a:endParaRPr lang="en-GB" dirty="0"/>
          </a:p>
        </p:txBody>
      </p:sp>
    </p:spTree>
    <p:extLst>
      <p:ext uri="{BB962C8B-B14F-4D97-AF65-F5344CB8AC3E}">
        <p14:creationId xmlns:p14="http://schemas.microsoft.com/office/powerpoint/2010/main" val="8255528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With the complete map the quickest route is easy to work out.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can be described as a sequence of A’s and B’s (BBAB)</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slowest route will generate more debate, as we can keep repeating circuits if we wished.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For example AAA, AAAAAA and AAAAAAAAA all return to the same starting point.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67</a:t>
            </a:fld>
            <a:endParaRPr lang="en-GB" dirty="0"/>
          </a:p>
        </p:txBody>
      </p:sp>
    </p:spTree>
    <p:extLst>
      <p:ext uri="{BB962C8B-B14F-4D97-AF65-F5344CB8AC3E}">
        <p14:creationId xmlns:p14="http://schemas.microsoft.com/office/powerpoint/2010/main" val="22756207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Treasure Hunt can be described as a Finite State Machine.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has a starting state – Pirate Island (click)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Making choices moves you to other states and the end state is indicated with a double circle.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Notice this Finite State Machine has no outputs.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You win if you end up at the end or ‘accepting’ state.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Such machines are known as acceptors or Finite State Automata (FSA) since the output is indicated by where you finish.</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Ending anywhere else is rejected.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Children can now describe the rules for getting to Treasure Island.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It’s not easy, but they should be able to articulate that: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final steps are BAB</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first steps can be either B, AA or ABA.</a:t>
            </a:r>
          </a:p>
        </p:txBody>
      </p:sp>
      <p:sp>
        <p:nvSpPr>
          <p:cNvPr id="4" name="Slide Number Placeholder 3"/>
          <p:cNvSpPr>
            <a:spLocks noGrp="1"/>
          </p:cNvSpPr>
          <p:nvPr>
            <p:ph type="sldNum" sz="quarter" idx="10"/>
          </p:nvPr>
        </p:nvSpPr>
        <p:spPr/>
        <p:txBody>
          <a:bodyPr/>
          <a:lstStyle/>
          <a:p>
            <a:fld id="{D426D3B5-75D9-4B81-9605-012F6554737F}" type="slidenum">
              <a:rPr lang="en-GB" smtClean="0"/>
              <a:t>68</a:t>
            </a:fld>
            <a:endParaRPr lang="en-GB" dirty="0"/>
          </a:p>
        </p:txBody>
      </p:sp>
    </p:spTree>
    <p:extLst>
      <p:ext uri="{BB962C8B-B14F-4D97-AF65-F5344CB8AC3E}">
        <p14:creationId xmlns:p14="http://schemas.microsoft.com/office/powerpoint/2010/main" val="7043719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 this next exercise, </a:t>
            </a:r>
            <a:r>
              <a:rPr lang="en-GB" sz="1200" kern="1200" baseline="0" dirty="0" smtClean="0">
                <a:solidFill>
                  <a:schemeClr val="tx1"/>
                </a:solidFill>
                <a:effectLst/>
                <a:latin typeface="+mn-lt"/>
                <a:ea typeface="+mn-ea"/>
                <a:cs typeface="+mn-cs"/>
              </a:rPr>
              <a:t>s</a:t>
            </a:r>
            <a:r>
              <a:rPr lang="en-GB" sz="1200" kern="1200" dirty="0" smtClean="0">
                <a:solidFill>
                  <a:schemeClr val="tx1"/>
                </a:solidFill>
                <a:effectLst/>
                <a:latin typeface="+mn-lt"/>
                <a:ea typeface="+mn-ea"/>
                <a:cs typeface="+mn-cs"/>
              </a:rPr>
              <a:t>tudents act out the </a:t>
            </a:r>
            <a:r>
              <a:rPr lang="en-GB" sz="1200" u="none" kern="1200" dirty="0" smtClean="0">
                <a:solidFill>
                  <a:schemeClr val="tx1"/>
                </a:solidFill>
                <a:effectLst/>
                <a:latin typeface="+mn-lt"/>
                <a:ea typeface="+mn-ea"/>
                <a:cs typeface="+mn-cs"/>
              </a:rPr>
              <a:t>operation of a FSA that has been drawn out in the playground.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u="none" kern="1200" dirty="0" smtClean="0">
                <a:solidFill>
                  <a:schemeClr val="tx1"/>
                </a:solidFill>
                <a:effectLst/>
                <a:latin typeface="+mn-lt"/>
                <a:ea typeface="+mn-ea"/>
                <a:cs typeface="+mn-cs"/>
              </a:rPr>
              <a:t>The ideas comes from the now defunct MegaMath project, developed in part</a:t>
            </a:r>
            <a:r>
              <a:rPr lang="en-GB" sz="1200" u="none" kern="1200" baseline="0" dirty="0" smtClean="0">
                <a:solidFill>
                  <a:schemeClr val="tx1"/>
                </a:solidFill>
                <a:effectLst/>
                <a:latin typeface="+mn-lt"/>
                <a:ea typeface="+mn-ea"/>
                <a:cs typeface="+mn-cs"/>
              </a:rPr>
              <a:t> by Mike Fellows, instrumental in the later CS Unplugged material.</a:t>
            </a:r>
            <a:endParaRPr lang="en-GB" sz="1200" u="none" kern="1200" dirty="0" smtClean="0">
              <a:solidFill>
                <a:schemeClr val="tx1"/>
              </a:solidFill>
              <a:effectLst/>
              <a:latin typeface="+mn-lt"/>
              <a:ea typeface="+mn-ea"/>
              <a:cs typeface="+mn-cs"/>
            </a:endParaRP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69</a:t>
            </a:fld>
            <a:endParaRPr lang="en-GB" dirty="0"/>
          </a:p>
        </p:txBody>
      </p:sp>
    </p:spTree>
    <p:extLst>
      <p:ext uri="{BB962C8B-B14F-4D97-AF65-F5344CB8AC3E}">
        <p14:creationId xmlns:p14="http://schemas.microsoft.com/office/powerpoint/2010/main" val="197838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In</a:t>
            </a:r>
            <a:r>
              <a:rPr lang="en-GB" baseline="0" dirty="0" smtClean="0"/>
              <a:t> particular, we hope to illustrate  how this particular phrase, from the KS3 curriculum can, in part be addressed. </a:t>
            </a:r>
          </a:p>
          <a:p>
            <a:endParaRPr lang="en-GB" baseline="0" dirty="0" smtClean="0"/>
          </a:p>
          <a:p>
            <a:r>
              <a:rPr lang="en-GB" baseline="0" dirty="0" smtClean="0"/>
              <a:t>This, more than any other sentence, seems to cause problems for those unfamiliar with the terminology of the discipline.</a:t>
            </a:r>
          </a:p>
          <a:p>
            <a:endParaRPr lang="en-GB" baseline="0" dirty="0" smtClean="0"/>
          </a:p>
          <a:p>
            <a:r>
              <a:rPr lang="en-GB" baseline="0" dirty="0" smtClean="0"/>
              <a:t>But, as with all the Tenderfoot units, we wish to stress that the National Curriculum isn’t everything. Homing in on the detail of a specific sentence risks missing the bigger picture – and this is a unit that focuses on some big ideas, in, we hope a fun sort of way.</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a:t>
            </a:fld>
            <a:endParaRPr lang="en-GB" dirty="0"/>
          </a:p>
        </p:txBody>
      </p:sp>
    </p:spTree>
    <p:extLst>
      <p:ext uri="{BB962C8B-B14F-4D97-AF65-F5344CB8AC3E}">
        <p14:creationId xmlns:p14="http://schemas.microsoft.com/office/powerpoint/2010/main" val="2980377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u="none" kern="1200" dirty="0" smtClean="0">
                <a:solidFill>
                  <a:schemeClr val="tx1"/>
                </a:solidFill>
                <a:effectLst/>
                <a:latin typeface="+mn-lt"/>
                <a:ea typeface="+mn-ea"/>
                <a:cs typeface="+mn-cs"/>
              </a:rPr>
              <a:t>Students receive (or make) ‘tickets’ – a string of letters that serve as inputs to the machine.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u="none" kern="1200" dirty="0" smtClean="0">
                <a:solidFill>
                  <a:schemeClr val="tx1"/>
                </a:solidFill>
                <a:effectLst/>
                <a:latin typeface="+mn-lt"/>
                <a:ea typeface="+mn-ea"/>
                <a:cs typeface="+mn-cs"/>
              </a:rPr>
              <a:t>The tickets tell them which lines to follow and which  states to pass through.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u="none" kern="1200" dirty="0" smtClean="0">
                <a:solidFill>
                  <a:schemeClr val="tx1"/>
                </a:solidFill>
                <a:effectLst/>
                <a:latin typeface="+mn-lt"/>
                <a:ea typeface="+mn-ea"/>
                <a:cs typeface="+mn-cs"/>
              </a:rPr>
              <a:t>If they end up in an accept state</a:t>
            </a:r>
            <a:r>
              <a:rPr lang="en-GB" sz="1200" u="none" kern="1200" baseline="0" dirty="0" smtClean="0">
                <a:solidFill>
                  <a:schemeClr val="tx1"/>
                </a:solidFill>
                <a:effectLst/>
                <a:latin typeface="+mn-lt"/>
                <a:ea typeface="+mn-ea"/>
                <a:cs typeface="+mn-cs"/>
              </a:rPr>
              <a:t> </a:t>
            </a:r>
            <a:r>
              <a:rPr lang="en-GB" sz="1200" u="none" kern="1200" dirty="0" smtClean="0">
                <a:solidFill>
                  <a:schemeClr val="tx1"/>
                </a:solidFill>
                <a:effectLst/>
                <a:latin typeface="+mn-lt"/>
                <a:ea typeface="+mn-ea"/>
                <a:cs typeface="+mn-cs"/>
              </a:rPr>
              <a:t>they receive a sweet.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u="none" kern="1200" dirty="0" smtClean="0">
                <a:solidFill>
                  <a:schemeClr val="tx1"/>
                </a:solidFill>
                <a:effectLst/>
                <a:latin typeface="+mn-lt"/>
                <a:ea typeface="+mn-ea"/>
                <a:cs typeface="+mn-cs"/>
              </a:rPr>
              <a:t>This means that what was printed on their ticket was recognized by the machine as a word</a:t>
            </a:r>
            <a:r>
              <a:rPr lang="en-GB" sz="1200" u="none" kern="1200" baseline="0" dirty="0" smtClean="0">
                <a:solidFill>
                  <a:schemeClr val="tx1"/>
                </a:solidFill>
                <a:effectLst/>
                <a:latin typeface="+mn-lt"/>
                <a:ea typeface="+mn-ea"/>
                <a:cs typeface="+mn-cs"/>
              </a:rPr>
              <a:t> </a:t>
            </a:r>
            <a:r>
              <a:rPr lang="en-GB" sz="1200" u="none" kern="1200" dirty="0" smtClean="0">
                <a:solidFill>
                  <a:schemeClr val="tx1"/>
                </a:solidFill>
                <a:effectLst/>
                <a:latin typeface="+mn-lt"/>
                <a:ea typeface="+mn-ea"/>
                <a:cs typeface="+mn-cs"/>
              </a:rPr>
              <a:t>in its language. </a:t>
            </a:r>
          </a:p>
          <a:p>
            <a:endParaRPr lang="en-GB" baseline="0" dirty="0" smtClean="0"/>
          </a:p>
          <a:p>
            <a:r>
              <a:rPr lang="en-GB" baseline="0" dirty="0" smtClean="0"/>
              <a:t>The FSA needs to be drawn out in advance.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70</a:t>
            </a:fld>
            <a:endParaRPr lang="en-GB" dirty="0"/>
          </a:p>
        </p:txBody>
      </p:sp>
    </p:spTree>
    <p:extLst>
      <p:ext uri="{BB962C8B-B14F-4D97-AF65-F5344CB8AC3E}">
        <p14:creationId xmlns:p14="http://schemas.microsoft.com/office/powerpoint/2010/main" val="14967486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is a very easy FSA for children to understand.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Only use it if you feel the following slide is too difficult for your students.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Instructions on the next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71</a:t>
            </a:fld>
            <a:endParaRPr lang="en-GB" dirty="0"/>
          </a:p>
        </p:txBody>
      </p:sp>
    </p:spTree>
    <p:extLst>
      <p:ext uri="{BB962C8B-B14F-4D97-AF65-F5344CB8AC3E}">
        <p14:creationId xmlns:p14="http://schemas.microsoft.com/office/powerpoint/2010/main" val="28143855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Draw the FSA above on the playground using pavement chalks.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If you feel this is too difficult for your children and easier machine is given on the previous slide, but it should be a good starting point for Key Stage 3 students.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lvl="0"/>
            <a:r>
              <a:rPr lang="en-GB" sz="1200" kern="1200" dirty="0" smtClean="0">
                <a:solidFill>
                  <a:schemeClr val="tx1"/>
                </a:solidFill>
                <a:effectLst/>
                <a:latin typeface="+mn-lt"/>
                <a:ea typeface="+mn-ea"/>
                <a:cs typeface="+mn-cs"/>
              </a:rPr>
              <a:t>The states should be large enough for one child to stand in. </a:t>
            </a:r>
          </a:p>
          <a:p>
            <a:pPr lvl="0"/>
            <a:r>
              <a:rPr lang="en-GB" sz="1200" kern="1200" dirty="0" smtClean="0">
                <a:solidFill>
                  <a:schemeClr val="tx1"/>
                </a:solidFill>
                <a:effectLst/>
                <a:latin typeface="+mn-lt"/>
                <a:ea typeface="+mn-ea"/>
                <a:cs typeface="+mn-cs"/>
              </a:rPr>
              <a:t>Place</a:t>
            </a:r>
            <a:r>
              <a:rPr lang="en-GB" sz="1200" kern="1200" baseline="0" dirty="0" smtClean="0">
                <a:solidFill>
                  <a:schemeClr val="tx1"/>
                </a:solidFill>
                <a:effectLst/>
                <a:latin typeface="+mn-lt"/>
                <a:ea typeface="+mn-ea"/>
                <a:cs typeface="+mn-cs"/>
              </a:rPr>
              <a:t> a container with lots of small sweets</a:t>
            </a:r>
            <a:r>
              <a:rPr lang="en-GB" sz="1200" kern="1200" dirty="0" smtClean="0">
                <a:solidFill>
                  <a:schemeClr val="tx1"/>
                </a:solidFill>
                <a:effectLst/>
                <a:latin typeface="+mn-lt"/>
                <a:ea typeface="+mn-ea"/>
                <a:cs typeface="+mn-cs"/>
              </a:rPr>
              <a:t> in</a:t>
            </a:r>
            <a:r>
              <a:rPr lang="en-GB" sz="1200" kern="1200" baseline="0" dirty="0" smtClean="0">
                <a:solidFill>
                  <a:schemeClr val="tx1"/>
                </a:solidFill>
                <a:effectLst/>
                <a:latin typeface="+mn-lt"/>
                <a:ea typeface="+mn-ea"/>
                <a:cs typeface="+mn-cs"/>
              </a:rPr>
              <a:t> the accepting state (the double circle)</a:t>
            </a:r>
            <a:r>
              <a:rPr lang="en-GB" sz="1200" kern="1200" dirty="0" smtClean="0">
                <a:solidFill>
                  <a:schemeClr val="tx1"/>
                </a:solidFill>
                <a:effectLst/>
                <a:latin typeface="+mn-lt"/>
                <a:ea typeface="+mn-ea"/>
                <a:cs typeface="+mn-cs"/>
              </a:rPr>
              <a:t>. This is the </a:t>
            </a:r>
            <a:r>
              <a:rPr lang="en-GB" sz="1200" u="none" kern="1200" dirty="0" smtClean="0">
                <a:solidFill>
                  <a:schemeClr val="tx1"/>
                </a:solidFill>
                <a:effectLst/>
                <a:latin typeface="+mn-lt"/>
                <a:ea typeface="+mn-ea"/>
                <a:cs typeface="+mn-cs"/>
              </a:rPr>
              <a:t>accepting</a:t>
            </a:r>
            <a:r>
              <a:rPr lang="en-GB" sz="1200" kern="1200" dirty="0" smtClean="0">
                <a:solidFill>
                  <a:schemeClr val="tx1"/>
                </a:solidFill>
                <a:effectLst/>
                <a:latin typeface="+mn-lt"/>
                <a:ea typeface="+mn-ea"/>
                <a:cs typeface="+mn-cs"/>
              </a:rPr>
              <a:t> state. </a:t>
            </a: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Use an area large enough for the children to gather</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around the drawing and be able to see what is happening.</a:t>
            </a:r>
            <a:r>
              <a:rPr lang="en-GB" sz="1200" kern="1200" baseline="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It is ideal if the drawing can remain for several days</a:t>
            </a:r>
            <a:r>
              <a:rPr lang="en-GB" sz="1200" kern="1200" baseline="0" dirty="0" smtClean="0">
                <a:solidFill>
                  <a:schemeClr val="tx1"/>
                </a:solidFill>
                <a:effectLst/>
                <a:latin typeface="+mn-lt"/>
                <a:ea typeface="+mn-ea"/>
                <a:cs typeface="+mn-cs"/>
              </a:rPr>
              <a:t> so </a:t>
            </a:r>
            <a:r>
              <a:rPr lang="en-GB" sz="1200" kern="1200" dirty="0" smtClean="0">
                <a:solidFill>
                  <a:schemeClr val="tx1"/>
                </a:solidFill>
                <a:effectLst/>
                <a:latin typeface="+mn-lt"/>
                <a:ea typeface="+mn-ea"/>
                <a:cs typeface="+mn-cs"/>
              </a:rPr>
              <a:t>other students have a chance to speculate about what it is, and the students "in the know" have a chance to demonstrate how it works at break / lunch.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72</a:t>
            </a:fld>
            <a:endParaRPr lang="en-GB" dirty="0"/>
          </a:p>
        </p:txBody>
      </p:sp>
    </p:spTree>
    <p:extLst>
      <p:ext uri="{BB962C8B-B14F-4D97-AF65-F5344CB8AC3E}">
        <p14:creationId xmlns:p14="http://schemas.microsoft.com/office/powerpoint/2010/main" val="37688346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Give out the instructions and explain the situation.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machine understands its own language, not ours.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It’s language is a bit silly, as it is made up of just two letters a and b.</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There are lots of words in it’s language, made up of just these two letters, but not all combinations of ‘a’ and ‘b’ are words it recognises.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Start with short words of less than 8 letters. You may wish to give students the first few (including at least one that is accepted and one that passes through the accepting state but then fails) as a walk through.</a:t>
            </a:r>
          </a:p>
          <a:p>
            <a:r>
              <a:rPr lang="en-US" sz="1200" kern="1200" dirty="0" smtClean="0">
                <a:solidFill>
                  <a:schemeClr val="tx1"/>
                </a:solidFill>
                <a:effectLst/>
                <a:latin typeface="+mn-lt"/>
                <a:ea typeface="+mn-ea"/>
                <a:cs typeface="+mn-cs"/>
              </a:rPr>
              <a:t>Invite a student to try a word by walking through the machine.</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ead off the letters in the word to the other students</a:t>
            </a:r>
            <a:r>
              <a:rPr lang="en-US" sz="1200" kern="1200" baseline="0" dirty="0" smtClean="0">
                <a:solidFill>
                  <a:schemeClr val="tx1"/>
                </a:solidFill>
                <a:effectLst/>
                <a:latin typeface="+mn-lt"/>
                <a:ea typeface="+mn-ea"/>
                <a:cs typeface="+mn-cs"/>
              </a:rPr>
              <a:t> then show</a:t>
            </a:r>
            <a:r>
              <a:rPr lang="en-US" sz="1200" kern="1200" dirty="0" smtClean="0">
                <a:solidFill>
                  <a:schemeClr val="tx1"/>
                </a:solidFill>
                <a:effectLst/>
                <a:latin typeface="+mn-lt"/>
                <a:ea typeface="+mn-ea"/>
                <a:cs typeface="+mn-cs"/>
              </a:rPr>
              <a:t> how a word is tested in the machine:</a:t>
            </a:r>
          </a:p>
          <a:p>
            <a:r>
              <a:rPr lang="en-US" sz="1200" kern="1200" dirty="0" smtClean="0">
                <a:solidFill>
                  <a:schemeClr val="tx1"/>
                </a:solidFill>
                <a:effectLst/>
                <a:latin typeface="+mn-lt"/>
                <a:ea typeface="+mn-ea"/>
                <a:cs typeface="+mn-cs"/>
              </a:rPr>
              <a:t>The student holds the ticket with the word on it and stands in the circle marked </a:t>
            </a:r>
            <a:r>
              <a:rPr lang="en-US" sz="1200" b="1"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Ask, "What is the first letter of your word?" </a:t>
            </a:r>
          </a:p>
          <a:p>
            <a:r>
              <a:rPr lang="en-US" sz="1200" kern="1200" dirty="0" smtClean="0">
                <a:solidFill>
                  <a:schemeClr val="tx1"/>
                </a:solidFill>
                <a:effectLst/>
                <a:latin typeface="+mn-lt"/>
                <a:ea typeface="+mn-ea"/>
                <a:cs typeface="+mn-cs"/>
              </a:rPr>
              <a:t>Show the student how to walk down the line and stop in the next state</a:t>
            </a:r>
            <a:r>
              <a:rPr lang="en-US" sz="1200" kern="1200" baseline="0" dirty="0" smtClean="0">
                <a:solidFill>
                  <a:schemeClr val="tx1"/>
                </a:solidFill>
                <a:effectLst/>
                <a:latin typeface="+mn-lt"/>
                <a:ea typeface="+mn-ea"/>
                <a:cs typeface="+mn-cs"/>
              </a:rPr>
              <a:t> (cross out the letter used)</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Then ask, "What is the next letter of your word?" and</a:t>
            </a:r>
            <a:r>
              <a:rPr lang="en-US" sz="1200" kern="1200" baseline="0" dirty="0" smtClean="0">
                <a:solidFill>
                  <a:schemeClr val="tx1"/>
                </a:solidFill>
                <a:effectLst/>
                <a:latin typeface="+mn-lt"/>
                <a:ea typeface="+mn-ea"/>
                <a:cs typeface="+mn-cs"/>
              </a:rPr>
              <a:t> so on until</a:t>
            </a:r>
            <a:r>
              <a:rPr lang="en-US" sz="1200" kern="1200" dirty="0" smtClean="0">
                <a:solidFill>
                  <a:schemeClr val="tx1"/>
                </a:solidFill>
                <a:effectLst/>
                <a:latin typeface="+mn-lt"/>
                <a:ea typeface="+mn-ea"/>
                <a:cs typeface="+mn-cs"/>
              </a:rPr>
              <a:t> the end of the word is reached.</a:t>
            </a:r>
          </a:p>
          <a:p>
            <a:r>
              <a:rPr lang="en-US" sz="1200" kern="1200" baseline="0" dirty="0" smtClean="0">
                <a:solidFill>
                  <a:schemeClr val="tx1"/>
                </a:solidFill>
                <a:effectLst/>
                <a:latin typeface="+mn-lt"/>
                <a:ea typeface="+mn-ea"/>
                <a:cs typeface="+mn-cs"/>
              </a:rPr>
              <a:t>We process the letters on the ticket from left to right.</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Once explained students form an orderly queue. (click)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teacher is best positioned between the Start and Accepting states.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students task is to write a word made up only of ‘a’s and ‘b’s.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Taking each letter in turn from their word, follow the arrows.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If they </a:t>
            </a:r>
            <a:r>
              <a:rPr lang="en-GB" u="sng" baseline="0" dirty="0" smtClean="0"/>
              <a:t>end up</a:t>
            </a:r>
            <a:r>
              <a:rPr lang="en-GB" u="none" baseline="0" dirty="0" smtClean="0"/>
              <a:t> finishing in</a:t>
            </a:r>
            <a:r>
              <a:rPr lang="en-GB" baseline="0" dirty="0" smtClean="0"/>
              <a:t> the accepting state, they get a sweet.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They do not get a sweet if they are </a:t>
            </a:r>
            <a:r>
              <a:rPr lang="en-GB" u="sng" baseline="0" dirty="0" smtClean="0"/>
              <a:t>passing through </a:t>
            </a:r>
            <a:r>
              <a:rPr lang="en-GB" baseline="0" dirty="0" smtClean="0"/>
              <a:t>the accepting state before the word is complete.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When they finish tracing their word, they return and join the end of the queue for another go.</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Continue until they all catch on how to make a word that is accepted.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For those who catch on quickly, ask them to try words over 14 letters long.</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Make a list, as they go of words the machine accepts, and words that it does not accept.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Do not show them a diagram of the FSA before they start, the instructions are given in a handout that can be distributed.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73</a:t>
            </a:fld>
            <a:endParaRPr lang="en-GB" dirty="0"/>
          </a:p>
        </p:txBody>
      </p:sp>
    </p:spTree>
    <p:extLst>
      <p:ext uri="{BB962C8B-B14F-4D97-AF65-F5344CB8AC3E}">
        <p14:creationId xmlns:p14="http://schemas.microsoft.com/office/powerpoint/2010/main" val="940125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Back in the classroom, make a list of words accepted and not accepted.</a:t>
            </a:r>
          </a:p>
          <a:p>
            <a:r>
              <a:rPr lang="en-GB" baseline="0" dirty="0" smtClean="0"/>
              <a:t>Make sure everyone contributes.</a:t>
            </a:r>
          </a:p>
          <a:p>
            <a:r>
              <a:rPr lang="en-GB" sz="1200" kern="1200" baseline="0" dirty="0" smtClean="0">
                <a:solidFill>
                  <a:schemeClr val="tx1"/>
                </a:solidFill>
                <a:effectLst/>
                <a:latin typeface="+mn-lt"/>
                <a:ea typeface="+mn-ea"/>
                <a:cs typeface="+mn-cs"/>
              </a:rPr>
              <a:t>Use the 3 questions (revealed on clicks) to promote discussion.</a:t>
            </a:r>
          </a:p>
          <a:p>
            <a:r>
              <a:rPr lang="en-GB" sz="1200" kern="1200" baseline="0" dirty="0" smtClean="0">
                <a:solidFill>
                  <a:schemeClr val="tx1"/>
                </a:solidFill>
                <a:effectLst/>
                <a:latin typeface="+mn-lt"/>
                <a:ea typeface="+mn-ea"/>
                <a:cs typeface="+mn-cs"/>
              </a:rPr>
              <a:t>For the third question, add another column and note the patterns children spot.</a:t>
            </a:r>
          </a:p>
          <a:p>
            <a:r>
              <a:rPr lang="en-GB" sz="1200" kern="1200" baseline="0" dirty="0" smtClean="0">
                <a:solidFill>
                  <a:schemeClr val="tx1"/>
                </a:solidFill>
                <a:effectLst/>
                <a:latin typeface="+mn-lt"/>
                <a:ea typeface="+mn-ea"/>
                <a:cs typeface="+mn-cs"/>
              </a:rPr>
              <a:t>Finally try to get children to articulate how spotting patterns helps with choosing new words to try.</a:t>
            </a:r>
          </a:p>
          <a:p>
            <a:r>
              <a:rPr lang="en-GB" sz="1200" kern="1200" baseline="0" dirty="0" smtClean="0">
                <a:solidFill>
                  <a:schemeClr val="tx1"/>
                </a:solidFill>
                <a:effectLst/>
                <a:latin typeface="+mn-lt"/>
                <a:ea typeface="+mn-ea"/>
                <a:cs typeface="+mn-cs"/>
              </a:rPr>
              <a:t>Through pattern recognition, children generalise the rules of the machine, which can then be applied to choosing new words.</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If they struggle with the patterns, further prompts are on the next slide.</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26D3B5-75D9-4B81-9605-012F6554737F}" type="slidenum">
              <a:rPr lang="en-GB" smtClean="0"/>
              <a:t>74</a:t>
            </a:fld>
            <a:endParaRPr lang="en-GB" dirty="0"/>
          </a:p>
        </p:txBody>
      </p:sp>
    </p:spTree>
    <p:extLst>
      <p:ext uri="{BB962C8B-B14F-4D97-AF65-F5344CB8AC3E}">
        <p14:creationId xmlns:p14="http://schemas.microsoft.com/office/powerpoint/2010/main" val="36086811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words shown are all accepted by this FSM.</a:t>
            </a:r>
          </a:p>
          <a:p>
            <a:r>
              <a:rPr lang="en-GB" sz="1200" kern="1200" dirty="0" smtClean="0">
                <a:solidFill>
                  <a:schemeClr val="tx1"/>
                </a:solidFill>
                <a:effectLst/>
                <a:latin typeface="+mn-lt"/>
                <a:ea typeface="+mn-ea"/>
                <a:cs typeface="+mn-cs"/>
              </a:rPr>
              <a:t>There is one similarity between them all?</a:t>
            </a:r>
            <a:r>
              <a:rPr lang="en-GB" sz="1200" kern="1200" baseline="0" dirty="0" smtClean="0">
                <a:solidFill>
                  <a:schemeClr val="tx1"/>
                </a:solidFill>
                <a:effectLst/>
                <a:latin typeface="+mn-lt"/>
                <a:ea typeface="+mn-ea"/>
                <a:cs typeface="+mn-cs"/>
              </a:rPr>
              <a:t> </a:t>
            </a:r>
          </a:p>
          <a:p>
            <a:r>
              <a:rPr lang="en-GB" sz="1200" kern="1200" baseline="0" dirty="0" smtClean="0">
                <a:solidFill>
                  <a:schemeClr val="tx1"/>
                </a:solidFill>
                <a:effectLst/>
                <a:latin typeface="+mn-lt"/>
                <a:ea typeface="+mn-ea"/>
                <a:cs typeface="+mn-cs"/>
              </a:rPr>
              <a:t>Children may point out they all end in ‘ab’, but is this true of every acceptable word? Once they spot a pattern they need to check it against the machine, we could also have ‘bb’ (click - they all end in one ‘b’)</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By spotting a pattern in some of the words children should be able to articulate a second key rule. (click)</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What if a word starts with ‘b’?</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If children can’t see the answer encourage them to trace through the FSM until someone suggests it.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75</a:t>
            </a:fld>
            <a:endParaRPr lang="en-GB" dirty="0"/>
          </a:p>
        </p:txBody>
      </p:sp>
    </p:spTree>
    <p:extLst>
      <p:ext uri="{BB962C8B-B14F-4D97-AF65-F5344CB8AC3E}">
        <p14:creationId xmlns:p14="http://schemas.microsoft.com/office/powerpoint/2010/main" val="42519439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When making a list of accepted words hopefully some children came up with very long words which didn’t fit in your</a:t>
            </a:r>
            <a:r>
              <a:rPr lang="en-GB" sz="1200" kern="1200" baseline="0" dirty="0" smtClean="0">
                <a:solidFill>
                  <a:schemeClr val="tx1"/>
                </a:solidFill>
                <a:effectLst/>
                <a:latin typeface="+mn-lt"/>
                <a:ea typeface="+mn-ea"/>
                <a:cs typeface="+mn-cs"/>
              </a:rPr>
              <a:t> box.</a:t>
            </a:r>
          </a:p>
          <a:p>
            <a:r>
              <a:rPr lang="en-GB" sz="1200" kern="1200" baseline="0" dirty="0" smtClean="0">
                <a:solidFill>
                  <a:schemeClr val="tx1"/>
                </a:solidFill>
                <a:effectLst/>
                <a:latin typeface="+mn-lt"/>
                <a:ea typeface="+mn-ea"/>
                <a:cs typeface="+mn-cs"/>
              </a:rPr>
              <a:t>If not, we can pose the question now; what is the longest word in this machines language?</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Clearly we can’t write an infinite number of words, or a word with an infinite number of letters, so we need a shortcut for writing ‘any number of’ ‘a’s or ‘b’s.</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Invite suggestions and encourage them to develop their own shorthand.</a:t>
            </a:r>
          </a:p>
          <a:p>
            <a:r>
              <a:rPr lang="en-GB" sz="1200" kern="1200" baseline="0" dirty="0" smtClean="0">
                <a:solidFill>
                  <a:schemeClr val="tx1"/>
                </a:solidFill>
                <a:effectLst/>
                <a:latin typeface="+mn-lt"/>
                <a:ea typeface="+mn-ea"/>
                <a:cs typeface="+mn-cs"/>
              </a:rPr>
              <a:t>Children may be familiar with the use of wild cards, but if not, now is the time to introduce them. (click)</a:t>
            </a:r>
          </a:p>
          <a:p>
            <a:r>
              <a:rPr lang="en-GB" sz="1200" kern="1200" baseline="0" dirty="0" smtClean="0">
                <a:solidFill>
                  <a:schemeClr val="tx1"/>
                </a:solidFill>
                <a:effectLst/>
                <a:latin typeface="+mn-lt"/>
                <a:ea typeface="+mn-ea"/>
                <a:cs typeface="+mn-cs"/>
              </a:rPr>
              <a:t>Note that an asterix represents ‘zero or more’ of the previous character.</a:t>
            </a:r>
          </a:p>
          <a:p>
            <a:r>
              <a:rPr lang="en-GB" sz="1200" kern="1200" baseline="0" dirty="0" smtClean="0">
                <a:solidFill>
                  <a:schemeClr val="tx1"/>
                </a:solidFill>
                <a:effectLst/>
                <a:latin typeface="+mn-lt"/>
                <a:ea typeface="+mn-ea"/>
                <a:cs typeface="+mn-cs"/>
              </a:rPr>
              <a:t>Can the children express a rule for words beginning with a ‘b’?</a:t>
            </a:r>
          </a:p>
          <a:p>
            <a:r>
              <a:rPr lang="en-GB" sz="1200" kern="1200" baseline="0" dirty="0" smtClean="0">
                <a:solidFill>
                  <a:schemeClr val="tx1"/>
                </a:solidFill>
                <a:effectLst/>
                <a:latin typeface="+mn-lt"/>
                <a:ea typeface="+mn-ea"/>
                <a:cs typeface="+mn-cs"/>
              </a:rPr>
              <a:t>(click)</a:t>
            </a:r>
          </a:p>
          <a:p>
            <a:r>
              <a:rPr lang="en-GB" sz="1200" kern="1200" baseline="0" dirty="0" smtClean="0">
                <a:solidFill>
                  <a:schemeClr val="tx1"/>
                </a:solidFill>
                <a:effectLst/>
                <a:latin typeface="+mn-lt"/>
                <a:ea typeface="+mn-ea"/>
                <a:cs typeface="+mn-cs"/>
              </a:rPr>
              <a:t>Notice how the second rule allows for ‘bb’ as well as any number of ‘a’s in between.</a:t>
            </a:r>
          </a:p>
        </p:txBody>
      </p:sp>
      <p:sp>
        <p:nvSpPr>
          <p:cNvPr id="4" name="Slide Number Placeholder 3"/>
          <p:cNvSpPr>
            <a:spLocks noGrp="1"/>
          </p:cNvSpPr>
          <p:nvPr>
            <p:ph type="sldNum" sz="quarter" idx="10"/>
          </p:nvPr>
        </p:nvSpPr>
        <p:spPr/>
        <p:txBody>
          <a:bodyPr/>
          <a:lstStyle/>
          <a:p>
            <a:fld id="{D426D3B5-75D9-4B81-9605-012F6554737F}" type="slidenum">
              <a:rPr lang="en-GB" smtClean="0"/>
              <a:t>76</a:t>
            </a:fld>
            <a:endParaRPr lang="en-GB" dirty="0"/>
          </a:p>
        </p:txBody>
      </p:sp>
    </p:spTree>
    <p:extLst>
      <p:ext uri="{BB962C8B-B14F-4D97-AF65-F5344CB8AC3E}">
        <p14:creationId xmlns:p14="http://schemas.microsoft.com/office/powerpoint/2010/main" val="2940523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To reinforce understanding, you could </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smtClean="0"/>
              <a:t>extend the FSA exercise by moving the Accepting State</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smtClean="0"/>
              <a:t>adding a second Accepting State</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smtClean="0"/>
              <a:t>asking students to choose words that involve the use of a wild card.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exercise can be repeated with a more complex machine as shown.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FSA introduces a 3 letter alphabet, and offers more challenge.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can be approached as a paper exercise, and is included in the photocopiable resources.</a:t>
            </a:r>
          </a:p>
        </p:txBody>
      </p:sp>
      <p:sp>
        <p:nvSpPr>
          <p:cNvPr id="4" name="Slide Number Placeholder 3"/>
          <p:cNvSpPr>
            <a:spLocks noGrp="1"/>
          </p:cNvSpPr>
          <p:nvPr>
            <p:ph type="sldNum" sz="quarter" idx="10"/>
          </p:nvPr>
        </p:nvSpPr>
        <p:spPr/>
        <p:txBody>
          <a:bodyPr/>
          <a:lstStyle/>
          <a:p>
            <a:fld id="{D426D3B5-75D9-4B81-9605-012F6554737F}" type="slidenum">
              <a:rPr lang="en-GB" smtClean="0"/>
              <a:t>77</a:t>
            </a:fld>
            <a:endParaRPr lang="en-GB" dirty="0"/>
          </a:p>
        </p:txBody>
      </p:sp>
    </p:spTree>
    <p:extLst>
      <p:ext uri="{BB962C8B-B14F-4D97-AF65-F5344CB8AC3E}">
        <p14:creationId xmlns:p14="http://schemas.microsoft.com/office/powerpoint/2010/main" val="37554651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Generalising from specific instances to broader rules takes practice.</a:t>
            </a:r>
          </a:p>
          <a:p>
            <a:endParaRPr lang="en-GB" dirty="0" smtClean="0"/>
          </a:p>
          <a:p>
            <a:r>
              <a:rPr lang="en-GB" dirty="0" smtClean="0"/>
              <a:t>Three simple FSAs are displayed on clicks.</a:t>
            </a:r>
          </a:p>
          <a:p>
            <a:r>
              <a:rPr lang="en-GB" dirty="0" smtClean="0"/>
              <a:t>Challenge the students to express the rules for</a:t>
            </a:r>
            <a:r>
              <a:rPr lang="en-GB" baseline="0" dirty="0" smtClean="0"/>
              <a:t> words that end in the Accepting State.</a:t>
            </a:r>
          </a:p>
          <a:p>
            <a:r>
              <a:rPr lang="en-GB" baseline="0" dirty="0" smtClean="0"/>
              <a:t>The first click reveals sample accepting words (as a hint), then the rule.</a:t>
            </a:r>
          </a:p>
          <a:p>
            <a:endParaRPr lang="en-GB" baseline="0" dirty="0" smtClean="0"/>
          </a:p>
          <a:p>
            <a:r>
              <a:rPr lang="en-GB" baseline="0" dirty="0" smtClean="0"/>
              <a:t>Ask if any of these be expressed using wildcards like we suggested before?</a:t>
            </a:r>
          </a:p>
          <a:p>
            <a:r>
              <a:rPr lang="en-GB" baseline="0" dirty="0" smtClean="0"/>
              <a:t>It’s not easy. Students might think the middle example could be written (ab)*, but that would allow for no letters as well as ab.</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We really need a few more shortcut tools for expressing some other rules.</a:t>
            </a:r>
          </a:p>
          <a:p>
            <a:endParaRPr lang="en-GB" baseline="0" dirty="0" smtClean="0"/>
          </a:p>
          <a:p>
            <a:r>
              <a:rPr lang="en-GB" baseline="0" dirty="0" smtClean="0"/>
              <a:t>Thankfully there are a recognised set of shortcuts which are used to write general or ‘regular expressions’ (‘regex’ for short).</a:t>
            </a:r>
          </a:p>
          <a:p>
            <a:r>
              <a:rPr lang="en-GB" baseline="0" dirty="0" smtClean="0"/>
              <a:t>Its worth noting that any regular expression can be expressed as a finite state machine.</a:t>
            </a:r>
          </a:p>
          <a:p>
            <a:endParaRPr lang="en-GB" baseline="0" dirty="0" smtClean="0"/>
          </a:p>
          <a:p>
            <a:r>
              <a:rPr lang="en-GB" baseline="0" dirty="0" smtClean="0"/>
              <a:t>The next activity introduces the idea.</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78</a:t>
            </a:fld>
            <a:endParaRPr lang="en-GB" dirty="0"/>
          </a:p>
        </p:txBody>
      </p:sp>
    </p:spTree>
    <p:extLst>
      <p:ext uri="{BB962C8B-B14F-4D97-AF65-F5344CB8AC3E}">
        <p14:creationId xmlns:p14="http://schemas.microsoft.com/office/powerpoint/2010/main" val="3256745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This exercise, developed by Linda Pettigrew, develops familiarity with FSAs.</a:t>
            </a:r>
          </a:p>
          <a:p>
            <a:r>
              <a:rPr lang="en-GB" sz="1200" kern="1200" baseline="0" dirty="0" smtClean="0">
                <a:solidFill>
                  <a:schemeClr val="tx1"/>
                </a:solidFill>
                <a:effectLst/>
                <a:latin typeface="+mn-lt"/>
                <a:ea typeface="+mn-ea"/>
                <a:cs typeface="+mn-cs"/>
              </a:rPr>
              <a:t>It also </a:t>
            </a:r>
            <a:r>
              <a:rPr lang="en-GB" sz="1200" kern="1200" dirty="0" smtClean="0">
                <a:solidFill>
                  <a:schemeClr val="tx1"/>
                </a:solidFill>
                <a:effectLst/>
                <a:latin typeface="+mn-lt"/>
                <a:ea typeface="+mn-ea"/>
                <a:cs typeface="+mn-cs"/>
              </a:rPr>
              <a:t>encourages students to design their own notations for regular languages, and is a motivator for learning a precise notation.</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79</a:t>
            </a:fld>
            <a:endParaRPr lang="en-GB" dirty="0"/>
          </a:p>
        </p:txBody>
      </p:sp>
    </p:spTree>
    <p:extLst>
      <p:ext uri="{BB962C8B-B14F-4D97-AF65-F5344CB8AC3E}">
        <p14:creationId xmlns:p14="http://schemas.microsoft.com/office/powerpoint/2010/main" val="2440706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a:t>
            </a:r>
            <a:r>
              <a:rPr lang="en-GB" baseline="0" dirty="0" smtClean="0"/>
              <a:t> NC requirements are not definitive, a skeleton at best. Teachers teach what their knowledge, creativity and ambition allow. Our job is to find ways to develop childrens’ capacity to think like computer scientists.</a:t>
            </a:r>
            <a:endParaRPr lang="en-GB" dirty="0" smtClean="0"/>
          </a:p>
          <a:p>
            <a:endParaRPr lang="en-GB" dirty="0" smtClean="0"/>
          </a:p>
          <a:p>
            <a:r>
              <a:rPr lang="en-GB" dirty="0" smtClean="0"/>
              <a:t>We</a:t>
            </a:r>
            <a:r>
              <a:rPr lang="en-GB" baseline="0" dirty="0" smtClean="0"/>
              <a:t> call this Computational Thinking…</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a:t>
            </a:fld>
            <a:endParaRPr lang="en-GB" dirty="0"/>
          </a:p>
        </p:txBody>
      </p:sp>
    </p:spTree>
    <p:extLst>
      <p:ext uri="{BB962C8B-B14F-4D97-AF65-F5344CB8AC3E}">
        <p14:creationId xmlns:p14="http://schemas.microsoft.com/office/powerpoint/2010/main" val="2644973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Split the class in half and ask them to pair up.</a:t>
            </a:r>
          </a:p>
          <a:p>
            <a:endParaRPr lang="en-GB" baseline="0" dirty="0" smtClean="0"/>
          </a:p>
          <a:p>
            <a:r>
              <a:rPr lang="en-GB" baseline="0" dirty="0" smtClean="0"/>
              <a:t>Give each pair in one half a copy of the FSM-A1 diagram, and those in the other half a copy FSM-B1.</a:t>
            </a:r>
          </a:p>
          <a:p>
            <a:r>
              <a:rPr lang="en-GB" baseline="0" dirty="0" smtClean="0"/>
              <a:t>(click)</a:t>
            </a:r>
          </a:p>
          <a:p>
            <a:r>
              <a:rPr lang="en-GB" baseline="0" dirty="0" smtClean="0"/>
              <a:t>Give each pair a Language Sheet as well. They will be writing in the top half only.</a:t>
            </a:r>
          </a:p>
          <a:p>
            <a:r>
              <a:rPr lang="en-GB" baseline="0" dirty="0" smtClean="0"/>
              <a:t>Each half should not see the FSM the other half have.</a:t>
            </a:r>
          </a:p>
          <a:p>
            <a:endParaRPr lang="en-GB" baseline="0" dirty="0" smtClean="0"/>
          </a:p>
          <a:p>
            <a:r>
              <a:rPr lang="en-GB" baseline="0" dirty="0" smtClean="0"/>
              <a:t>Give the pairs five minutes to come up with a description of the words their FSM will accept. </a:t>
            </a:r>
          </a:p>
          <a:p>
            <a:r>
              <a:rPr lang="en-GB" baseline="0" dirty="0" smtClean="0"/>
              <a:t>Encourage them to think about ways to describe repeating sequences.</a:t>
            </a:r>
          </a:p>
          <a:p>
            <a:r>
              <a:rPr lang="en-GB" baseline="0" dirty="0" smtClean="0"/>
              <a:t>They may be familiar with some symbols used in regular expressions, such as *, but they can use anything they decide. </a:t>
            </a:r>
          </a:p>
          <a:p>
            <a:r>
              <a:rPr lang="en-GB" baseline="0" dirty="0" smtClean="0"/>
              <a:t>But they also need to list the meaning of any symbols they use.</a:t>
            </a:r>
          </a:p>
          <a:p>
            <a:endParaRPr lang="en-GB" baseline="0" dirty="0" smtClean="0"/>
          </a:p>
          <a:p>
            <a:r>
              <a:rPr lang="en-GB" baseline="0" dirty="0" smtClean="0"/>
              <a:t>You may need to help get the students started. For example, since * represents zero or more instances of a character, perhaps we should have a symbol to mean ‘one or more’ instances (a + perhaps).</a:t>
            </a:r>
          </a:p>
          <a:p>
            <a:r>
              <a:rPr lang="en-GB" baseline="0" dirty="0" smtClean="0"/>
              <a:t>We could then write he+p. </a:t>
            </a:r>
          </a:p>
          <a:p>
            <a:r>
              <a:rPr lang="en-GB" baseline="0" dirty="0" smtClean="0"/>
              <a:t>The whole phrase itself can be repeated, with a hyphen, so how might we represent the repetition of a string rather than a character, and so on. </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When they are happy with their description and definitions, each pair completes the Language Description box.</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80</a:t>
            </a:fld>
            <a:endParaRPr lang="en-GB" dirty="0"/>
          </a:p>
        </p:txBody>
      </p:sp>
    </p:spTree>
    <p:extLst>
      <p:ext uri="{BB962C8B-B14F-4D97-AF65-F5344CB8AC3E}">
        <p14:creationId xmlns:p14="http://schemas.microsoft.com/office/powerpoint/2010/main" val="14156706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Pairs then swap descriptions with a pair in the other half.</a:t>
            </a:r>
          </a:p>
          <a:p>
            <a:endParaRPr lang="en-GB" baseline="0" dirty="0" smtClean="0"/>
          </a:p>
          <a:p>
            <a:r>
              <a:rPr lang="en-GB" baseline="0" dirty="0" smtClean="0"/>
              <a:t>Each pair now complete the bottom half of the sheet.</a:t>
            </a:r>
          </a:p>
          <a:p>
            <a:r>
              <a:rPr lang="en-GB" baseline="0" dirty="0" smtClean="0"/>
              <a:t>Having read the description they entering 6 strings they think would be accepted, and 6 they think would be rejected.</a:t>
            </a:r>
          </a:p>
        </p:txBody>
      </p:sp>
      <p:sp>
        <p:nvSpPr>
          <p:cNvPr id="4" name="Slide Number Placeholder 3"/>
          <p:cNvSpPr>
            <a:spLocks noGrp="1"/>
          </p:cNvSpPr>
          <p:nvPr>
            <p:ph type="sldNum" sz="quarter" idx="10"/>
          </p:nvPr>
        </p:nvSpPr>
        <p:spPr/>
        <p:txBody>
          <a:bodyPr/>
          <a:lstStyle/>
          <a:p>
            <a:fld id="{D426D3B5-75D9-4B81-9605-012F6554737F}" type="slidenum">
              <a:rPr lang="en-GB" smtClean="0"/>
              <a:t>81</a:t>
            </a:fld>
            <a:endParaRPr lang="en-GB" dirty="0"/>
          </a:p>
        </p:txBody>
      </p:sp>
    </p:spTree>
    <p:extLst>
      <p:ext uri="{BB962C8B-B14F-4D97-AF65-F5344CB8AC3E}">
        <p14:creationId xmlns:p14="http://schemas.microsoft.com/office/powerpoint/2010/main" val="32441585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Finally, the sheets are gathered in and redistributed back to the original half.</a:t>
            </a:r>
          </a:p>
          <a:p>
            <a:r>
              <a:rPr lang="en-GB" baseline="0" dirty="0" smtClean="0"/>
              <a:t>They do not have to return to the original pair.</a:t>
            </a:r>
          </a:p>
          <a:p>
            <a:r>
              <a:rPr lang="en-GB" baseline="0" dirty="0" smtClean="0"/>
              <a:t>Each pair now acts as a ‘computer’ taking each input string provided at the bottom and confirming it conforms to the FSM.</a:t>
            </a:r>
          </a:p>
          <a:p>
            <a:r>
              <a:rPr lang="en-GB" baseline="0" dirty="0" smtClean="0"/>
              <a:t>If a string is accepted / rejected incorrectly, the pair have to work out where the error arose.</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82</a:t>
            </a:fld>
            <a:endParaRPr lang="en-GB" dirty="0"/>
          </a:p>
        </p:txBody>
      </p:sp>
    </p:spTree>
    <p:extLst>
      <p:ext uri="{BB962C8B-B14F-4D97-AF65-F5344CB8AC3E}">
        <p14:creationId xmlns:p14="http://schemas.microsoft.com/office/powerpoint/2010/main" val="19924138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Once students are familiar with the activity, it can be repeated with two further FSMs (or more).</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Follow up discussion can investigate whether some descriptions were longer than needed, or confusing, and whether the language of the</a:t>
            </a:r>
            <a:r>
              <a:rPr lang="en-GB" sz="1200" kern="1200" baseline="0" dirty="0" smtClean="0">
                <a:solidFill>
                  <a:schemeClr val="tx1"/>
                </a:solidFill>
                <a:effectLst/>
                <a:latin typeface="+mn-lt"/>
                <a:ea typeface="+mn-ea"/>
                <a:cs typeface="+mn-cs"/>
              </a:rPr>
              <a:t> FSM</a:t>
            </a:r>
            <a:r>
              <a:rPr lang="en-GB" sz="1200" kern="1200" dirty="0" smtClean="0">
                <a:solidFill>
                  <a:schemeClr val="tx1"/>
                </a:solidFill>
                <a:effectLst/>
                <a:latin typeface="+mn-lt"/>
                <a:ea typeface="+mn-ea"/>
                <a:cs typeface="+mn-cs"/>
              </a:rPr>
              <a:t> was captured</a:t>
            </a:r>
            <a:r>
              <a:rPr lang="en-GB" sz="1200" kern="1200" baseline="0" dirty="0" smtClean="0">
                <a:solidFill>
                  <a:schemeClr val="tx1"/>
                </a:solidFill>
                <a:effectLst/>
                <a:latin typeface="+mn-lt"/>
                <a:ea typeface="+mn-ea"/>
                <a:cs typeface="+mn-cs"/>
              </a:rPr>
              <a:t> in the description</a:t>
            </a:r>
            <a:r>
              <a:rPr lang="en-GB" sz="1200" kern="1200" dirty="0" smtClean="0">
                <a:solidFill>
                  <a:schemeClr val="tx1"/>
                </a:solidFill>
                <a:effectLst/>
                <a:latin typeface="+mn-lt"/>
                <a:ea typeface="+mn-ea"/>
                <a:cs typeface="+mn-cs"/>
              </a:rPr>
              <a:t>.</a:t>
            </a:r>
          </a:p>
          <a:p>
            <a:endParaRPr lang="en-GB" baseline="0" dirty="0" smtClean="0"/>
          </a:p>
          <a:p>
            <a:r>
              <a:rPr lang="en-GB" baseline="0" dirty="0" smtClean="0"/>
              <a:t>This provides a constructivist approach to introducing the notation of regular expressions whilst emphasising the point that any language expressed by a FSM can be represented as a regular expression.</a:t>
            </a:r>
          </a:p>
        </p:txBody>
      </p:sp>
      <p:sp>
        <p:nvSpPr>
          <p:cNvPr id="4" name="Slide Number Placeholder 3"/>
          <p:cNvSpPr>
            <a:spLocks noGrp="1"/>
          </p:cNvSpPr>
          <p:nvPr>
            <p:ph type="sldNum" sz="quarter" idx="10"/>
          </p:nvPr>
        </p:nvSpPr>
        <p:spPr/>
        <p:txBody>
          <a:bodyPr/>
          <a:lstStyle/>
          <a:p>
            <a:fld id="{D426D3B5-75D9-4B81-9605-012F6554737F}" type="slidenum">
              <a:rPr lang="en-GB" smtClean="0"/>
              <a:t>83</a:t>
            </a:fld>
            <a:endParaRPr lang="en-GB" dirty="0"/>
          </a:p>
        </p:txBody>
      </p:sp>
    </p:spTree>
    <p:extLst>
      <p:ext uri="{BB962C8B-B14F-4D97-AF65-F5344CB8AC3E}">
        <p14:creationId xmlns:p14="http://schemas.microsoft.com/office/powerpoint/2010/main" val="25170287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CS4Fn has a very good article</a:t>
            </a:r>
            <a:r>
              <a:rPr lang="en-GB" baseline="0" dirty="0" smtClean="0"/>
              <a:t> introducing regular expressions by looking at knitting patterns.</a:t>
            </a:r>
          </a:p>
          <a:p>
            <a:endParaRPr lang="en-GB" baseline="0" dirty="0" smtClean="0"/>
          </a:p>
          <a:p>
            <a:r>
              <a:rPr lang="en-GB" baseline="0" dirty="0" smtClean="0"/>
              <a:t>It introduces all the key notation for writing regular expressions.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84</a:t>
            </a:fld>
            <a:endParaRPr lang="en-GB" dirty="0"/>
          </a:p>
        </p:txBody>
      </p:sp>
    </p:spTree>
    <p:extLst>
      <p:ext uri="{BB962C8B-B14F-4D97-AF65-F5344CB8AC3E}">
        <p14:creationId xmlns:p14="http://schemas.microsoft.com/office/powerpoint/2010/main" val="16963849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a:t>
            </a:r>
            <a:r>
              <a:rPr lang="en-GB" baseline="0" dirty="0" smtClean="0"/>
              <a:t> child friendly activity you could use to introduce further regex notation is ‘Mr McDuff’s Breakfast’, another idea from the MegaMath project.</a:t>
            </a:r>
          </a:p>
          <a:p>
            <a:r>
              <a:rPr lang="en-GB" baseline="0" dirty="0" smtClean="0"/>
              <a:t>This can be acted out to a class. </a:t>
            </a:r>
          </a:p>
          <a:p>
            <a:r>
              <a:rPr lang="en-GB" baseline="0" dirty="0" smtClean="0"/>
              <a:t>Mr McDuff likes his breakfast.</a:t>
            </a:r>
          </a:p>
          <a:p>
            <a:r>
              <a:rPr lang="en-GB" baseline="0" dirty="0" smtClean="0"/>
              <a:t>His choices are summarised in the items listed.</a:t>
            </a:r>
          </a:p>
          <a:p>
            <a:endParaRPr lang="en-GB" baseline="0" dirty="0" smtClean="0"/>
          </a:p>
          <a:p>
            <a:r>
              <a:rPr lang="en-GB" baseline="0" dirty="0" smtClean="0"/>
              <a:t>Mr McDuff likes variety. Students should try to summarise the rules of his eating habits.</a:t>
            </a:r>
          </a:p>
          <a:p>
            <a:r>
              <a:rPr lang="en-GB" baseline="0" dirty="0" smtClean="0"/>
              <a:t>Make several breakfasts in front of the class until someone can explain that:</a:t>
            </a:r>
          </a:p>
          <a:p>
            <a:r>
              <a:rPr lang="en-GB" baseline="0" dirty="0" smtClean="0"/>
              <a:t>Mr McDuff always has a bowl of oatmeal and a piece of toast.</a:t>
            </a:r>
          </a:p>
          <a:p>
            <a:r>
              <a:rPr lang="en-GB" baseline="0" dirty="0" smtClean="0"/>
              <a:t>He sometimes has milk or raisins or sugar on his oatmeal. He may have it plain. If he has sugar, he may have several spoons, similarly with handfuls of raisins or splashes of milk.</a:t>
            </a:r>
          </a:p>
          <a:p>
            <a:r>
              <a:rPr lang="en-GB" baseline="0" dirty="0" smtClean="0"/>
              <a:t>His toast will always have either jam or peanut butter.</a:t>
            </a:r>
          </a:p>
          <a:p>
            <a:endParaRPr lang="en-GB" baseline="0" dirty="0" smtClean="0"/>
          </a:p>
          <a:p>
            <a:r>
              <a:rPr lang="en-GB" baseline="0" dirty="0" smtClean="0"/>
              <a:t>We can summarise all his breakfasts in the regular expression.</a:t>
            </a:r>
          </a:p>
          <a:p>
            <a:r>
              <a:rPr lang="en-GB" baseline="0" dirty="0" smtClean="0"/>
              <a:t>Note the ‘pipe’ symbol (|) here signifies OR, not a distinction between input and output, as in a FSM</a:t>
            </a:r>
          </a:p>
          <a:p>
            <a:endParaRPr lang="en-GB" baseline="0" dirty="0" smtClean="0"/>
          </a:p>
          <a:p>
            <a:r>
              <a:rPr lang="en-GB" baseline="0" dirty="0" smtClean="0"/>
              <a:t>Three key symbols to emphasise:</a:t>
            </a:r>
          </a:p>
          <a:p>
            <a:r>
              <a:rPr lang="en-GB" baseline="0" dirty="0" smtClean="0"/>
              <a:t>* Represents zero or more of the preceding element</a:t>
            </a:r>
          </a:p>
          <a:p>
            <a:r>
              <a:rPr lang="en-GB" baseline="0" dirty="0" smtClean="0"/>
              <a:t>| represents alternatives (or)</a:t>
            </a:r>
          </a:p>
          <a:p>
            <a:r>
              <a:rPr lang="en-GB" baseline="0" dirty="0" smtClean="0"/>
              <a:t>( ) enclose multiple items to which a symbol applies. </a:t>
            </a:r>
          </a:p>
          <a:p>
            <a:endParaRPr lang="en-GB" baseline="0" dirty="0" smtClean="0"/>
          </a:p>
          <a:p>
            <a:r>
              <a:rPr lang="en-GB" baseline="0" dirty="0" smtClean="0"/>
              <a:t>Armed with this knowledge, can the children come up with a regular expression for their own breakfast?</a:t>
            </a:r>
          </a:p>
          <a:p>
            <a:r>
              <a:rPr lang="en-GB" baseline="0" dirty="0" smtClean="0"/>
              <a:t>They should include anything they drink as well as eat.</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85</a:t>
            </a:fld>
            <a:endParaRPr lang="en-GB" dirty="0"/>
          </a:p>
        </p:txBody>
      </p:sp>
    </p:spTree>
    <p:extLst>
      <p:ext uri="{BB962C8B-B14F-4D97-AF65-F5344CB8AC3E}">
        <p14:creationId xmlns:p14="http://schemas.microsoft.com/office/powerpoint/2010/main" val="3377626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RegexOne is a good website for teachers to learn the basics of writing Regular Expressions.</a:t>
            </a:r>
          </a:p>
          <a:p>
            <a:r>
              <a:rPr lang="en-GB" baseline="0" dirty="0" smtClean="0"/>
              <a:t>It’s a little dry, and not recommended for children.</a:t>
            </a:r>
          </a:p>
          <a:p>
            <a:endParaRPr lang="en-GB" baseline="0" dirty="0" smtClean="0"/>
          </a:p>
          <a:p>
            <a:r>
              <a:rPr lang="en-GB" baseline="0" dirty="0" smtClean="0"/>
              <a:t>However, students would benefit from some experience of writing regular expressions.</a:t>
            </a:r>
          </a:p>
          <a:p>
            <a:r>
              <a:rPr lang="en-GB" baseline="0" dirty="0" smtClean="0"/>
              <a:t>In themselves they are good pattern matching exercises, an essential element in computational thinking.</a:t>
            </a:r>
          </a:p>
          <a:p>
            <a:r>
              <a:rPr lang="en-GB" baseline="0" dirty="0" smtClean="0"/>
              <a:t>But practical exercises can also illustrate the sort of ‘real world’ tasks in which Regular Expressions (and Finite State Machines) might be used.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86</a:t>
            </a:fld>
            <a:endParaRPr lang="en-GB" dirty="0"/>
          </a:p>
        </p:txBody>
      </p:sp>
    </p:spTree>
    <p:extLst>
      <p:ext uri="{BB962C8B-B14F-4D97-AF65-F5344CB8AC3E}">
        <p14:creationId xmlns:p14="http://schemas.microsoft.com/office/powerpoint/2010/main" val="412379704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An easy way to start is by finding matching text.</a:t>
            </a:r>
          </a:p>
          <a:p>
            <a:r>
              <a:rPr lang="en-GB" baseline="0" dirty="0" smtClean="0"/>
              <a:t>Applications such as spreadsheets are able to handle regular expressions, and so can some word processors.</a:t>
            </a:r>
          </a:p>
          <a:p>
            <a:r>
              <a:rPr lang="en-GB" baseline="0" dirty="0" smtClean="0"/>
              <a:t>The Find / Replace tool in Microsoft Word uses them provided the ‘Use wildcards’ option is enabled in the Advanced Find.</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87</a:t>
            </a:fld>
            <a:endParaRPr lang="en-GB" dirty="0"/>
          </a:p>
        </p:txBody>
      </p:sp>
    </p:spTree>
    <p:extLst>
      <p:ext uri="{BB962C8B-B14F-4D97-AF65-F5344CB8AC3E}">
        <p14:creationId xmlns:p14="http://schemas.microsoft.com/office/powerpoint/2010/main" val="842156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Graham Mayor has an excellent tutorial on his website with activities that would be very relevant for students.</a:t>
            </a:r>
          </a:p>
          <a:p>
            <a:r>
              <a:rPr lang="en-GB" baseline="0" dirty="0" smtClean="0"/>
              <a:t>The link is given on the slide.</a:t>
            </a:r>
          </a:p>
          <a:p>
            <a:r>
              <a:rPr lang="en-GB" baseline="0" dirty="0" smtClean="0"/>
              <a:t>It introduces the components of regular expressions and suggests various activities, such as reversing surname and forenames in a list of names, formatting quotations an so on.</a:t>
            </a:r>
          </a:p>
          <a:p>
            <a:r>
              <a:rPr lang="en-GB" baseline="0" dirty="0" smtClean="0"/>
              <a:t>It is a good way of introducing computing theory alongside developing practical editing skills.</a:t>
            </a:r>
          </a:p>
        </p:txBody>
      </p:sp>
      <p:sp>
        <p:nvSpPr>
          <p:cNvPr id="4" name="Slide Number Placeholder 3"/>
          <p:cNvSpPr>
            <a:spLocks noGrp="1"/>
          </p:cNvSpPr>
          <p:nvPr>
            <p:ph type="sldNum" sz="quarter" idx="10"/>
          </p:nvPr>
        </p:nvSpPr>
        <p:spPr/>
        <p:txBody>
          <a:bodyPr/>
          <a:lstStyle/>
          <a:p>
            <a:fld id="{D426D3B5-75D9-4B81-9605-012F6554737F}" type="slidenum">
              <a:rPr lang="en-GB" smtClean="0"/>
              <a:t>88</a:t>
            </a:fld>
            <a:endParaRPr lang="en-GB" dirty="0"/>
          </a:p>
        </p:txBody>
      </p:sp>
    </p:spTree>
    <p:extLst>
      <p:ext uri="{BB962C8B-B14F-4D97-AF65-F5344CB8AC3E}">
        <p14:creationId xmlns:p14="http://schemas.microsoft.com/office/powerpoint/2010/main" val="36315385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Most programming languages have built in support for regular expressions. Although there will be minor differences in dialect, they all use the same basic symbol set.</a:t>
            </a:r>
          </a:p>
          <a:p>
            <a:r>
              <a:rPr lang="en-GB" baseline="0" dirty="0" smtClean="0"/>
              <a:t>Rubular is a website that checks Regex written for the programming language Ruby.</a:t>
            </a:r>
          </a:p>
          <a:p>
            <a:r>
              <a:rPr lang="en-GB" baseline="0" dirty="0" smtClean="0"/>
              <a:t>The symbols are summarised on the website. </a:t>
            </a:r>
          </a:p>
          <a:p>
            <a:r>
              <a:rPr lang="en-GB" baseline="0" dirty="0" smtClean="0"/>
              <a:t>(click)</a:t>
            </a:r>
          </a:p>
          <a:p>
            <a:r>
              <a:rPr lang="en-GB" baseline="0" dirty="0" smtClean="0"/>
              <a:t>You can enter a series of test strings, against which you can test any regular expression.</a:t>
            </a:r>
          </a:p>
          <a:p>
            <a:r>
              <a:rPr lang="en-GB" baseline="0" dirty="0" smtClean="0"/>
              <a:t>(click)</a:t>
            </a:r>
          </a:p>
          <a:p>
            <a:r>
              <a:rPr lang="en-GB" baseline="0" dirty="0" smtClean="0"/>
              <a:t>When you enter an expression the matches are highlighted. </a:t>
            </a:r>
          </a:p>
          <a:p>
            <a:r>
              <a:rPr lang="en-GB" baseline="0" dirty="0" smtClean="0"/>
              <a:t>(click)</a:t>
            </a:r>
          </a:p>
          <a:p>
            <a:r>
              <a:rPr lang="en-GB" baseline="0" dirty="0" smtClean="0"/>
              <a:t>The best feature though, is that once you have created test strings you can create a permanent link, which can be shared with your students.</a:t>
            </a:r>
          </a:p>
          <a:p>
            <a:r>
              <a:rPr lang="en-GB" baseline="0" dirty="0" smtClean="0"/>
              <a:t>This makes it easy to develop a series of exercises for use in class.</a:t>
            </a:r>
          </a:p>
          <a:p>
            <a:r>
              <a:rPr lang="en-GB" baseline="0" dirty="0" smtClean="0"/>
              <a:t>(click)</a:t>
            </a:r>
          </a:p>
          <a:p>
            <a:r>
              <a:rPr lang="en-GB" baseline="0" dirty="0" smtClean="0"/>
              <a:t>The Computer Science Field Guide, from New Zealand provides a couple of exercises to get you started.</a:t>
            </a:r>
          </a:p>
          <a:p>
            <a:r>
              <a:rPr lang="en-GB" baseline="0" dirty="0" smtClean="0"/>
              <a:t>We’ve included these in the resources which can be used with teachers as an introductory activity.</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89</a:t>
            </a:fld>
            <a:endParaRPr lang="en-GB" dirty="0"/>
          </a:p>
        </p:txBody>
      </p:sp>
    </p:spTree>
    <p:extLst>
      <p:ext uri="{BB962C8B-B14F-4D97-AF65-F5344CB8AC3E}">
        <p14:creationId xmlns:p14="http://schemas.microsoft.com/office/powerpoint/2010/main" val="434638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aseline="0" dirty="0" smtClean="0"/>
              <a:t>Computational Thinking lies is the heart of the National Curriculum. Regardless of the detail, the over-arching aim is clear: </a:t>
            </a:r>
          </a:p>
          <a:p>
            <a:r>
              <a:rPr lang="en-GB" baseline="0" dirty="0" smtClean="0"/>
              <a:t>“</a:t>
            </a:r>
            <a:r>
              <a:rPr lang="en-US" dirty="0" smtClean="0"/>
              <a:t>A high-quality computing education equips pupils to use computational thinking and creativity to understand and change the world.”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a:t>
            </a:fld>
            <a:endParaRPr lang="en-GB" dirty="0"/>
          </a:p>
        </p:txBody>
      </p:sp>
    </p:spTree>
    <p:extLst>
      <p:ext uri="{BB962C8B-B14F-4D97-AF65-F5344CB8AC3E}">
        <p14:creationId xmlns:p14="http://schemas.microsoft.com/office/powerpoint/2010/main" val="32069142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Again, a brief pause to encourage a short discussion whilst props are tidied up and the presenter gets ready for the next session.</a:t>
            </a:r>
          </a:p>
        </p:txBody>
      </p:sp>
      <p:sp>
        <p:nvSpPr>
          <p:cNvPr id="4" name="Slide Number Placeholder 3"/>
          <p:cNvSpPr>
            <a:spLocks noGrp="1"/>
          </p:cNvSpPr>
          <p:nvPr>
            <p:ph type="sldNum" sz="quarter" idx="10"/>
          </p:nvPr>
        </p:nvSpPr>
        <p:spPr/>
        <p:txBody>
          <a:bodyPr/>
          <a:lstStyle/>
          <a:p>
            <a:fld id="{D426D3B5-75D9-4B81-9605-012F6554737F}" type="slidenum">
              <a:rPr lang="en-GB" smtClean="0"/>
              <a:t>90</a:t>
            </a:fld>
            <a:endParaRPr lang="en-GB"/>
          </a:p>
        </p:txBody>
      </p:sp>
    </p:spTree>
    <p:extLst>
      <p:ext uri="{BB962C8B-B14F-4D97-AF65-F5344CB8AC3E}">
        <p14:creationId xmlns:p14="http://schemas.microsoft.com/office/powerpoint/2010/main" val="3903896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We’ve</a:t>
            </a:r>
            <a:r>
              <a:rPr lang="en-GB" baseline="0" dirty="0" smtClean="0"/>
              <a:t> made the link between Finite State Machines and regular expressions.</a:t>
            </a:r>
          </a:p>
          <a:p>
            <a:r>
              <a:rPr lang="en-GB" baseline="0" dirty="0" smtClean="0"/>
              <a:t>And we’ve seen how they can be used to define valid input strings.</a:t>
            </a:r>
          </a:p>
          <a:p>
            <a:r>
              <a:rPr lang="en-GB" baseline="0" dirty="0" smtClean="0"/>
              <a:t>In this next section we’ll look at introducing programming through Finite State Machines.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91</a:t>
            </a:fld>
            <a:endParaRPr lang="en-GB" dirty="0"/>
          </a:p>
        </p:txBody>
      </p:sp>
    </p:spTree>
    <p:extLst>
      <p:ext uri="{BB962C8B-B14F-4D97-AF65-F5344CB8AC3E}">
        <p14:creationId xmlns:p14="http://schemas.microsoft.com/office/powerpoint/2010/main" val="31404956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Kara is a programmable ladybird.</a:t>
            </a:r>
          </a:p>
          <a:p>
            <a:endParaRPr lang="en-GB" baseline="0" dirty="0" smtClean="0"/>
          </a:p>
          <a:p>
            <a:r>
              <a:rPr lang="en-GB" baseline="0" dirty="0" smtClean="0"/>
              <a:t>In this activity we’ll use Kara as a vehicle for introducing children to another way of thinking about algorithms and introducing programming.</a:t>
            </a:r>
          </a:p>
          <a:p>
            <a:r>
              <a:rPr lang="en-GB" baseline="0" dirty="0" smtClean="0"/>
              <a:t>(click)</a:t>
            </a:r>
          </a:p>
          <a:p>
            <a:r>
              <a:rPr lang="en-GB" baseline="0" dirty="0" smtClean="0"/>
              <a:t>Kara was born in the research done by Raimond Reichert at ETH, Zurich (a leading STEM University) in the years1999-2003</a:t>
            </a:r>
          </a:p>
          <a:p>
            <a:r>
              <a:rPr lang="en-GB" baseline="0" dirty="0" smtClean="0"/>
              <a:t>He was looking at ways that theoretical computers could be used to introduce the fundamental concepts of Computer Science and was an early advocate of making computer science a part of general school education.</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92</a:t>
            </a:fld>
            <a:endParaRPr lang="en-GB" dirty="0"/>
          </a:p>
        </p:txBody>
      </p:sp>
    </p:spTree>
    <p:extLst>
      <p:ext uri="{BB962C8B-B14F-4D97-AF65-F5344CB8AC3E}">
        <p14:creationId xmlns:p14="http://schemas.microsoft.com/office/powerpoint/2010/main" val="29874622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It’s worth starting by quoting him.</a:t>
            </a:r>
          </a:p>
        </p:txBody>
      </p:sp>
      <p:sp>
        <p:nvSpPr>
          <p:cNvPr id="4" name="Slide Number Placeholder 3"/>
          <p:cNvSpPr>
            <a:spLocks noGrp="1"/>
          </p:cNvSpPr>
          <p:nvPr>
            <p:ph type="sldNum" sz="quarter" idx="10"/>
          </p:nvPr>
        </p:nvSpPr>
        <p:spPr/>
        <p:txBody>
          <a:bodyPr/>
          <a:lstStyle/>
          <a:p>
            <a:fld id="{D426D3B5-75D9-4B81-9605-012F6554737F}" type="slidenum">
              <a:rPr lang="en-GB" smtClean="0"/>
              <a:t>93</a:t>
            </a:fld>
            <a:endParaRPr lang="en-GB" dirty="0"/>
          </a:p>
        </p:txBody>
      </p:sp>
    </p:spTree>
    <p:extLst>
      <p:ext uri="{BB962C8B-B14F-4D97-AF65-F5344CB8AC3E}">
        <p14:creationId xmlns:p14="http://schemas.microsoft.com/office/powerpoint/2010/main" val="30138442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He goes on to say.</a:t>
            </a:r>
          </a:p>
        </p:txBody>
      </p:sp>
      <p:sp>
        <p:nvSpPr>
          <p:cNvPr id="4" name="Slide Number Placeholder 3"/>
          <p:cNvSpPr>
            <a:spLocks noGrp="1"/>
          </p:cNvSpPr>
          <p:nvPr>
            <p:ph type="sldNum" sz="quarter" idx="10"/>
          </p:nvPr>
        </p:nvSpPr>
        <p:spPr/>
        <p:txBody>
          <a:bodyPr/>
          <a:lstStyle/>
          <a:p>
            <a:fld id="{D426D3B5-75D9-4B81-9605-012F6554737F}" type="slidenum">
              <a:rPr lang="en-GB" smtClean="0"/>
              <a:t>94</a:t>
            </a:fld>
            <a:endParaRPr lang="en-GB" dirty="0"/>
          </a:p>
        </p:txBody>
      </p:sp>
    </p:spTree>
    <p:extLst>
      <p:ext uri="{BB962C8B-B14F-4D97-AF65-F5344CB8AC3E}">
        <p14:creationId xmlns:p14="http://schemas.microsoft.com/office/powerpoint/2010/main" val="1859283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So that is the thinking behind Kara and it has certain advantages.</a:t>
            </a:r>
          </a:p>
          <a:p>
            <a:r>
              <a:rPr lang="en-GB" baseline="0" dirty="0" smtClean="0"/>
              <a:t>He goes on to say…</a:t>
            </a:r>
          </a:p>
        </p:txBody>
      </p:sp>
      <p:sp>
        <p:nvSpPr>
          <p:cNvPr id="4" name="Slide Number Placeholder 3"/>
          <p:cNvSpPr>
            <a:spLocks noGrp="1"/>
          </p:cNvSpPr>
          <p:nvPr>
            <p:ph type="sldNum" sz="quarter" idx="10"/>
          </p:nvPr>
        </p:nvSpPr>
        <p:spPr/>
        <p:txBody>
          <a:bodyPr/>
          <a:lstStyle/>
          <a:p>
            <a:fld id="{D426D3B5-75D9-4B81-9605-012F6554737F}" type="slidenum">
              <a:rPr lang="en-GB" smtClean="0"/>
              <a:t>95</a:t>
            </a:fld>
            <a:endParaRPr lang="en-GB" dirty="0"/>
          </a:p>
        </p:txBody>
      </p:sp>
    </p:spTree>
    <p:extLst>
      <p:ext uri="{BB962C8B-B14F-4D97-AF65-F5344CB8AC3E}">
        <p14:creationId xmlns:p14="http://schemas.microsoft.com/office/powerpoint/2010/main" val="18730461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Children don’t have to be introduced to the three constructs of sequence, selection and iteration before they start programming.</a:t>
            </a:r>
          </a:p>
          <a:p>
            <a:endParaRPr lang="en-GB" baseline="0" dirty="0" smtClean="0"/>
          </a:p>
          <a:p>
            <a:r>
              <a:rPr lang="en-GB" baseline="0" dirty="0" smtClean="0"/>
              <a:t>They can define a program by creating a state diagram, and they can quickly produce diagrams that can do fairly powerful things.</a:t>
            </a:r>
          </a:p>
        </p:txBody>
      </p:sp>
      <p:sp>
        <p:nvSpPr>
          <p:cNvPr id="4" name="Slide Number Placeholder 3"/>
          <p:cNvSpPr>
            <a:spLocks noGrp="1"/>
          </p:cNvSpPr>
          <p:nvPr>
            <p:ph type="sldNum" sz="quarter" idx="10"/>
          </p:nvPr>
        </p:nvSpPr>
        <p:spPr/>
        <p:txBody>
          <a:bodyPr/>
          <a:lstStyle/>
          <a:p>
            <a:fld id="{D426D3B5-75D9-4B81-9605-012F6554737F}" type="slidenum">
              <a:rPr lang="en-GB" smtClean="0"/>
              <a:t>96</a:t>
            </a:fld>
            <a:endParaRPr lang="en-GB" dirty="0"/>
          </a:p>
        </p:txBody>
      </p:sp>
    </p:spTree>
    <p:extLst>
      <p:ext uri="{BB962C8B-B14F-4D97-AF65-F5344CB8AC3E}">
        <p14:creationId xmlns:p14="http://schemas.microsoft.com/office/powerpoint/2010/main" val="41113257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Kara is free to download</a:t>
            </a:r>
            <a:r>
              <a:rPr lang="en-GB" baseline="0" dirty="0" smtClean="0"/>
              <a:t> and requires no installation.</a:t>
            </a:r>
          </a:p>
          <a:p>
            <a:r>
              <a:rPr lang="en-GB" baseline="0" dirty="0" smtClean="0"/>
              <a:t>It comes with a handy 7 page manual which you can distribute to children.</a:t>
            </a:r>
          </a:p>
          <a:p>
            <a:r>
              <a:rPr lang="en-GB" baseline="0" dirty="0" smtClean="0"/>
              <a:t>Both are included in the resources.</a:t>
            </a:r>
          </a:p>
          <a:p>
            <a:r>
              <a:rPr lang="en-GB" baseline="0" dirty="0" smtClean="0"/>
              <a:t>The slides that follow are a practical introduction designed to be followed by the class.</a:t>
            </a:r>
          </a:p>
        </p:txBody>
      </p:sp>
      <p:sp>
        <p:nvSpPr>
          <p:cNvPr id="4" name="Slide Number Placeholder 3"/>
          <p:cNvSpPr>
            <a:spLocks noGrp="1"/>
          </p:cNvSpPr>
          <p:nvPr>
            <p:ph type="sldNum" sz="quarter" idx="10"/>
          </p:nvPr>
        </p:nvSpPr>
        <p:spPr/>
        <p:txBody>
          <a:bodyPr/>
          <a:lstStyle/>
          <a:p>
            <a:fld id="{D426D3B5-75D9-4B81-9605-012F6554737F}" type="slidenum">
              <a:rPr lang="en-GB" smtClean="0"/>
              <a:t>97</a:t>
            </a:fld>
            <a:endParaRPr lang="en-GB" dirty="0"/>
          </a:p>
        </p:txBody>
      </p:sp>
    </p:spTree>
    <p:extLst>
      <p:ext uri="{BB962C8B-B14F-4D97-AF65-F5344CB8AC3E}">
        <p14:creationId xmlns:p14="http://schemas.microsoft.com/office/powerpoint/2010/main" val="9947921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When you run it, Kara’s world opens.</a:t>
            </a:r>
          </a:p>
          <a:p>
            <a:r>
              <a:rPr lang="en-GB" baseline="0" dirty="0" smtClean="0"/>
              <a:t>It is a very simple world, consisting of a grid of squares.</a:t>
            </a:r>
          </a:p>
          <a:p>
            <a:r>
              <a:rPr lang="en-GB" baseline="0" dirty="0" smtClean="0"/>
              <a:t>Each square can have leaves, mushrooms or trees in them, but we’ll start by just putting Kara in there.</a:t>
            </a:r>
          </a:p>
          <a:p>
            <a:r>
              <a:rPr lang="en-GB" baseline="0" dirty="0" smtClean="0"/>
              <a:t>Drag Kara from the right into her world.</a:t>
            </a:r>
          </a:p>
          <a:p>
            <a:r>
              <a:rPr lang="en-GB" baseline="0" dirty="0" smtClean="0"/>
              <a:t>(click)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98</a:t>
            </a:fld>
            <a:endParaRPr lang="en-GB" dirty="0"/>
          </a:p>
        </p:txBody>
      </p:sp>
    </p:spTree>
    <p:extLst>
      <p:ext uri="{BB962C8B-B14F-4D97-AF65-F5344CB8AC3E}">
        <p14:creationId xmlns:p14="http://schemas.microsoft.com/office/powerpoint/2010/main" val="17914647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Notice the Programming</a:t>
            </a:r>
            <a:r>
              <a:rPr lang="en-GB" baseline="0" dirty="0" smtClean="0"/>
              <a:t> button.</a:t>
            </a:r>
          </a:p>
          <a:p>
            <a:r>
              <a:rPr lang="en-GB" baseline="0" dirty="0" smtClean="0"/>
              <a:t>(click)</a:t>
            </a:r>
          </a:p>
          <a:p>
            <a:r>
              <a:rPr lang="en-GB" baseline="0" dirty="0" smtClean="0"/>
              <a:t>This opens a second window where we can build our Finite State Machine.</a:t>
            </a:r>
          </a:p>
          <a:p>
            <a:r>
              <a:rPr lang="en-GB" baseline="0" dirty="0" smtClean="0"/>
              <a:t>It already has an end state added in the diagram.</a:t>
            </a:r>
          </a:p>
          <a:p>
            <a:r>
              <a:rPr lang="en-GB" baseline="0" dirty="0" smtClean="0"/>
              <a:t>Down the left hand side are controls to let you create, edit and delete states.</a:t>
            </a:r>
          </a:p>
          <a:p>
            <a:r>
              <a:rPr lang="en-GB" baseline="0" dirty="0" smtClean="0"/>
              <a:t>(click)</a:t>
            </a:r>
          </a:p>
          <a:p>
            <a:r>
              <a:rPr lang="en-GB" baseline="0" dirty="0" smtClean="0"/>
              <a:t>Create a new state, named S1.</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99</a:t>
            </a:fld>
            <a:endParaRPr lang="en-GB" dirty="0"/>
          </a:p>
        </p:txBody>
      </p:sp>
    </p:spTree>
    <p:extLst>
      <p:ext uri="{BB962C8B-B14F-4D97-AF65-F5344CB8AC3E}">
        <p14:creationId xmlns:p14="http://schemas.microsoft.com/office/powerpoint/2010/main" val="1258606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093462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C81616-AAA8-4CAD-B2BB-6BD0A46235EC}" type="datetimeFigureOut">
              <a:rPr lang="en-GB" smtClean="0"/>
              <a:t>11/05/2016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393927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C81616-AAA8-4CAD-B2BB-6BD0A46235EC}" type="datetimeFigureOut">
              <a:rPr lang="en-GB" smtClean="0"/>
              <a:t>11/05/2016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1371284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5/11/2016</a:t>
            </a:fld>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394932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C81616-AAA8-4CAD-B2BB-6BD0A46235EC}" type="datetimeFigureOut">
              <a:rPr lang="en-GB" smtClean="0"/>
              <a:t>11/05/2016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198596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9C81616-AAA8-4CAD-B2BB-6BD0A46235EC}" type="datetimeFigureOut">
              <a:rPr lang="en-GB" smtClean="0"/>
              <a:t>11/05/2016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71372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9C81616-AAA8-4CAD-B2BB-6BD0A46235EC}" type="datetimeFigureOut">
              <a:rPr lang="en-GB" smtClean="0"/>
              <a:t>11/05/2016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1163136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9C81616-AAA8-4CAD-B2BB-6BD0A46235EC}" type="datetimeFigureOut">
              <a:rPr lang="en-GB" smtClean="0"/>
              <a:t>11/05/2016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2340440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81616-AAA8-4CAD-B2BB-6BD0A46235EC}" type="datetimeFigureOut">
              <a:rPr lang="en-GB" smtClean="0"/>
              <a:t>11/05/2016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1021814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81616-AAA8-4CAD-B2BB-6BD0A46235EC}" type="datetimeFigureOut">
              <a:rPr lang="en-GB" smtClean="0"/>
              <a:t>11/05/2016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384240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81616-AAA8-4CAD-B2BB-6BD0A46235EC}" type="datetimeFigureOut">
              <a:rPr lang="en-GB" smtClean="0"/>
              <a:t>11/05/2016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1725651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81616-AAA8-4CAD-B2BB-6BD0A46235EC}" type="datetimeFigureOut">
              <a:rPr lang="en-GB" smtClean="0"/>
              <a:t>11/05/2016</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DAB9E-1081-47E9-8C73-18B0B875C062}" type="slidenum">
              <a:rPr lang="en-GB" smtClean="0"/>
              <a:pPr/>
              <a:t>‹#›</a:t>
            </a:fld>
            <a:endParaRPr lang="en-GB" dirty="0"/>
          </a:p>
        </p:txBody>
      </p:sp>
      <p:pic>
        <p:nvPicPr>
          <p:cNvPr id="7"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l="15204" t="29576" r="74910" b="55209"/>
          <a:stretch>
            <a:fillRect/>
          </a:stretch>
        </p:blipFill>
        <p:spPr bwMode="auto">
          <a:xfrm>
            <a:off x="8089901" y="5940078"/>
            <a:ext cx="1071022" cy="91792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746886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0.xml"/><Relationship Id="rId1" Type="http://schemas.openxmlformats.org/officeDocument/2006/relationships/slideLayout" Target="../slideLayouts/slideLayout6.xml"/><Relationship Id="rId5" Type="http://schemas.openxmlformats.org/officeDocument/2006/relationships/image" Target="../media/image135.png"/><Relationship Id="rId4" Type="http://schemas.openxmlformats.org/officeDocument/2006/relationships/image" Target="../media/image131.png"/></Relationships>
</file>

<file path=ppt/slides/_rels/slide10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1.xml"/><Relationship Id="rId1" Type="http://schemas.openxmlformats.org/officeDocument/2006/relationships/slideLayout" Target="../slideLayouts/slideLayout6.xml"/><Relationship Id="rId5" Type="http://schemas.openxmlformats.org/officeDocument/2006/relationships/image" Target="../media/image137.png"/><Relationship Id="rId4" Type="http://schemas.openxmlformats.org/officeDocument/2006/relationships/image" Target="../media/image131.png"/></Relationships>
</file>

<file path=ppt/slides/_rels/slide10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2.xml"/><Relationship Id="rId1" Type="http://schemas.openxmlformats.org/officeDocument/2006/relationships/slideLayout" Target="../slideLayouts/slideLayout6.xml"/><Relationship Id="rId4" Type="http://schemas.openxmlformats.org/officeDocument/2006/relationships/image" Target="../media/image131.png"/></Relationships>
</file>

<file path=ppt/slides/_rels/slide10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3.xml"/><Relationship Id="rId1" Type="http://schemas.openxmlformats.org/officeDocument/2006/relationships/slideLayout" Target="../slideLayouts/slideLayout6.xml"/><Relationship Id="rId5" Type="http://schemas.openxmlformats.org/officeDocument/2006/relationships/image" Target="../media/image140.png"/><Relationship Id="rId4" Type="http://schemas.openxmlformats.org/officeDocument/2006/relationships/image" Target="../media/image131.png"/></Relationships>
</file>

<file path=ppt/slides/_rels/slide10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4.xml"/><Relationship Id="rId1" Type="http://schemas.openxmlformats.org/officeDocument/2006/relationships/slideLayout" Target="../slideLayouts/slideLayout6.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39.png"/></Relationships>
</file>

<file path=ppt/slides/_rels/slide10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5.xml"/><Relationship Id="rId1" Type="http://schemas.openxmlformats.org/officeDocument/2006/relationships/slideLayout" Target="../slideLayouts/slideLayout6.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1.png"/></Relationships>
</file>

<file path=ppt/slides/_rels/slide10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6.xml"/><Relationship Id="rId1" Type="http://schemas.openxmlformats.org/officeDocument/2006/relationships/slideLayout" Target="../slideLayouts/slideLayout6.xml"/><Relationship Id="rId5" Type="http://schemas.openxmlformats.org/officeDocument/2006/relationships/image" Target="../media/image146.png"/><Relationship Id="rId4" Type="http://schemas.openxmlformats.org/officeDocument/2006/relationships/image" Target="../media/image148.png"/></Relationships>
</file>

<file path=ppt/slides/_rels/slide10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7.xml"/><Relationship Id="rId1" Type="http://schemas.openxmlformats.org/officeDocument/2006/relationships/slideLayout" Target="../slideLayouts/slideLayout6.xml"/><Relationship Id="rId4" Type="http://schemas.openxmlformats.org/officeDocument/2006/relationships/image" Target="../media/image148.png"/></Relationships>
</file>

<file path=ppt/slides/_rels/slide10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8.xml"/><Relationship Id="rId1" Type="http://schemas.openxmlformats.org/officeDocument/2006/relationships/slideLayout" Target="../slideLayouts/slideLayout6.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8.png"/></Relationships>
</file>

<file path=ppt/slides/_rels/slide10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9.xml"/><Relationship Id="rId1" Type="http://schemas.openxmlformats.org/officeDocument/2006/relationships/slideLayout" Target="../slideLayouts/slideLayout6.xml"/><Relationship Id="rId4" Type="http://schemas.openxmlformats.org/officeDocument/2006/relationships/image" Target="../media/image14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0.xml"/><Relationship Id="rId1" Type="http://schemas.openxmlformats.org/officeDocument/2006/relationships/slideLayout" Target="../slideLayouts/slideLayout7.xml"/><Relationship Id="rId5" Type="http://schemas.openxmlformats.org/officeDocument/2006/relationships/image" Target="../media/image154.png"/><Relationship Id="rId4" Type="http://schemas.openxmlformats.org/officeDocument/2006/relationships/image" Target="../media/image153.png"/></Relationships>
</file>

<file path=ppt/slides/_rels/slide111.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111.xml"/><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2.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58.png"/><Relationship Id="rId4" Type="http://schemas.openxmlformats.org/officeDocument/2006/relationships/image" Target="../media/image35.png"/></Relationships>
</file>

<file path=ppt/slides/_rels/slide113.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113.xml"/><Relationship Id="rId1" Type="http://schemas.openxmlformats.org/officeDocument/2006/relationships/slideLayout" Target="../slideLayouts/slideLayout7.xml"/><Relationship Id="rId6" Type="http://schemas.openxmlformats.org/officeDocument/2006/relationships/image" Target="../media/image162.jpg"/><Relationship Id="rId5" Type="http://schemas.openxmlformats.org/officeDocument/2006/relationships/image" Target="../media/image161.png"/><Relationship Id="rId4" Type="http://schemas.openxmlformats.org/officeDocument/2006/relationships/image" Target="../media/image160.png"/><Relationship Id="rId9" Type="http://schemas.openxmlformats.org/officeDocument/2006/relationships/hyperlink" Target="http://www.computingatschool.org.uk/"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11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11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6.xml"/><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11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7.xml"/><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11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8.xml"/><Relationship Id="rId1" Type="http://schemas.openxmlformats.org/officeDocument/2006/relationships/slideLayout" Target="../slideLayouts/slideLayout7.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0.png"/></Relationships>
</file>

<file path=ppt/slides/_rels/slide11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9.xml"/><Relationship Id="rId1" Type="http://schemas.openxmlformats.org/officeDocument/2006/relationships/slideLayout" Target="../slideLayouts/slideLayout7.xml"/><Relationship Id="rId6" Type="http://schemas.openxmlformats.org/officeDocument/2006/relationships/hyperlink" Target="http://www.computingatschool.org.uk/certificate" TargetMode="External"/><Relationship Id="rId5" Type="http://schemas.openxmlformats.org/officeDocument/2006/relationships/image" Target="../media/image168.png"/><Relationship Id="rId4" Type="http://schemas.openxmlformats.org/officeDocument/2006/relationships/image" Target="../media/image16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12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5.xml"/><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12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26.xml"/><Relationship Id="rId1" Type="http://schemas.openxmlformats.org/officeDocument/2006/relationships/slideLayout" Target="../slideLayouts/slideLayout7.xml"/><Relationship Id="rId4" Type="http://schemas.openxmlformats.org/officeDocument/2006/relationships/hyperlink" Target="https://youtu.be/224plb3bCog"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28.xml"/><Relationship Id="rId1" Type="http://schemas.openxmlformats.org/officeDocument/2006/relationships/slideLayout" Target="../slideLayouts/slideLayout7.xml"/><Relationship Id="rId5" Type="http://schemas.openxmlformats.org/officeDocument/2006/relationships/hyperlink" Target="https://youtu.be/gROuKl82BTk" TargetMode="External"/><Relationship Id="rId4" Type="http://schemas.openxmlformats.org/officeDocument/2006/relationships/image" Target="../media/image175.png"/></Relationships>
</file>

<file path=ppt/slides/_rels/slide12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2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30.xml"/><Relationship Id="rId1" Type="http://schemas.openxmlformats.org/officeDocument/2006/relationships/slideLayout" Target="../slideLayouts/slideLayout7.xml"/><Relationship Id="rId5" Type="http://schemas.openxmlformats.org/officeDocument/2006/relationships/hyperlink" Target="http://www.cs4fn.org/magazine/magazine14.php" TargetMode="External"/><Relationship Id="rId4" Type="http://schemas.openxmlformats.org/officeDocument/2006/relationships/image" Target="../media/image178.png"/></Relationships>
</file>

<file path=ppt/slides/_rels/slide1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notesSlide" Target="../notesSlides/notesSlide131.xml"/><Relationship Id="rId1" Type="http://schemas.openxmlformats.org/officeDocument/2006/relationships/slideLayout" Target="../slideLayouts/slideLayout7.xml"/><Relationship Id="rId6" Type="http://schemas.openxmlformats.org/officeDocument/2006/relationships/image" Target="../media/image182.png"/><Relationship Id="rId5" Type="http://schemas.openxmlformats.org/officeDocument/2006/relationships/image" Target="../media/image181.png"/><Relationship Id="rId10" Type="http://schemas.openxmlformats.org/officeDocument/2006/relationships/image" Target="../media/image185.png"/><Relationship Id="rId4" Type="http://schemas.openxmlformats.org/officeDocument/2006/relationships/image" Target="../media/image180.png"/><Relationship Id="rId9" Type="http://schemas.openxmlformats.org/officeDocument/2006/relationships/image" Target="../media/image184.png"/></Relationships>
</file>

<file path=ppt/slides/_rels/slide13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32.xml"/><Relationship Id="rId1" Type="http://schemas.openxmlformats.org/officeDocument/2006/relationships/slideLayout" Target="../slideLayouts/slideLayout7.xml"/><Relationship Id="rId5" Type="http://schemas.openxmlformats.org/officeDocument/2006/relationships/image" Target="../media/image186.png"/><Relationship Id="rId4" Type="http://schemas.openxmlformats.org/officeDocument/2006/relationships/image" Target="../media/image180.png"/></Relationships>
</file>

<file path=ppt/slides/_rels/slide13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33.xml"/><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13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34.xml"/><Relationship Id="rId1" Type="http://schemas.openxmlformats.org/officeDocument/2006/relationships/slideLayout" Target="../slideLayouts/slideLayout7.xml"/><Relationship Id="rId6" Type="http://schemas.openxmlformats.org/officeDocument/2006/relationships/image" Target="../media/image179.png"/><Relationship Id="rId5" Type="http://schemas.openxmlformats.org/officeDocument/2006/relationships/image" Target="../media/image187.png"/><Relationship Id="rId4" Type="http://schemas.openxmlformats.org/officeDocument/2006/relationships/image" Target="../media/image180.png"/></Relationships>
</file>

<file path=ppt/slides/_rels/slide13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35.xml"/><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179.png"/><Relationship Id="rId4" Type="http://schemas.openxmlformats.org/officeDocument/2006/relationships/image" Target="../media/image180.png"/></Relationships>
</file>

<file path=ppt/slides/_rels/slide13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36.xml"/><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179.png"/><Relationship Id="rId4" Type="http://schemas.openxmlformats.org/officeDocument/2006/relationships/image" Target="../media/image180.png"/></Relationships>
</file>

<file path=ppt/slides/_rels/slide13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37.xml"/><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179.png"/><Relationship Id="rId4" Type="http://schemas.openxmlformats.org/officeDocument/2006/relationships/image" Target="../media/image180.png"/></Relationships>
</file>

<file path=ppt/slides/_rels/slide13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38.xml"/><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179.png"/><Relationship Id="rId4" Type="http://schemas.openxmlformats.org/officeDocument/2006/relationships/image" Target="../media/image180.png"/></Relationships>
</file>

<file path=ppt/slides/_rels/slide139.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1.png"/><Relationship Id="rId7" Type="http://schemas.openxmlformats.org/officeDocument/2006/relationships/image" Target="../media/image182.png"/><Relationship Id="rId2" Type="http://schemas.openxmlformats.org/officeDocument/2006/relationships/notesSlide" Target="../notesSlides/notesSlide139.xml"/><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179.png"/><Relationship Id="rId4" Type="http://schemas.openxmlformats.org/officeDocument/2006/relationships/image" Target="../media/image18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9.png"/><Relationship Id="rId2" Type="http://schemas.openxmlformats.org/officeDocument/2006/relationships/notesSlide" Target="../notesSlides/notesSlide140.xml"/><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182.png"/><Relationship Id="rId4" Type="http://schemas.openxmlformats.org/officeDocument/2006/relationships/image" Target="../media/image180.png"/></Relationships>
</file>

<file path=ppt/slides/_rels/slide141.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90.png"/><Relationship Id="rId2" Type="http://schemas.openxmlformats.org/officeDocument/2006/relationships/notesSlide" Target="../notesSlides/notesSlide141.xml"/><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184.png"/><Relationship Id="rId4" Type="http://schemas.openxmlformats.org/officeDocument/2006/relationships/image" Target="../media/image181.png"/></Relationships>
</file>

<file path=ppt/slides/_rels/slide14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2.xml"/><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14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3.xml"/><Relationship Id="rId1" Type="http://schemas.openxmlformats.org/officeDocument/2006/relationships/slideLayout" Target="../slideLayouts/slideLayout7.xml"/><Relationship Id="rId5" Type="http://schemas.openxmlformats.org/officeDocument/2006/relationships/image" Target="../media/image187.png"/><Relationship Id="rId4" Type="http://schemas.openxmlformats.org/officeDocument/2006/relationships/image" Target="../media/image181.png"/></Relationships>
</file>

<file path=ppt/slides/_rels/slide14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45.xml"/><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14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46.xml"/><Relationship Id="rId1" Type="http://schemas.openxmlformats.org/officeDocument/2006/relationships/slideLayout" Target="../slideLayouts/slideLayout7.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147.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5.jpg"/><Relationship Id="rId7" Type="http://schemas.openxmlformats.org/officeDocument/2006/relationships/image" Target="../media/image198.gif"/><Relationship Id="rId2" Type="http://schemas.openxmlformats.org/officeDocument/2006/relationships/notesSlide" Target="../notesSlides/notesSlide147.xml"/><Relationship Id="rId1" Type="http://schemas.openxmlformats.org/officeDocument/2006/relationships/slideLayout" Target="../slideLayouts/slideLayout7.xml"/><Relationship Id="rId6" Type="http://schemas.openxmlformats.org/officeDocument/2006/relationships/hyperlink" Target="https://goo.gl/ouz9Du" TargetMode="External"/><Relationship Id="rId5" Type="http://schemas.openxmlformats.org/officeDocument/2006/relationships/image" Target="../media/image197.jpeg"/><Relationship Id="rId10" Type="http://schemas.openxmlformats.org/officeDocument/2006/relationships/hyperlink" Target="http://goo.gl/DRCEM8" TargetMode="External"/><Relationship Id="rId4" Type="http://schemas.openxmlformats.org/officeDocument/2006/relationships/image" Target="../media/image196.jpeg"/><Relationship Id="rId9" Type="http://schemas.openxmlformats.org/officeDocument/2006/relationships/hyperlink" Target="http://goo.gl/bvFpbO"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48.xml"/><Relationship Id="rId1" Type="http://schemas.openxmlformats.org/officeDocument/2006/relationships/slideLayout" Target="../slideLayouts/slideLayout7.xml"/><Relationship Id="rId4" Type="http://schemas.openxmlformats.org/officeDocument/2006/relationships/image" Target="../media/image173.jpg"/></Relationships>
</file>

<file path=ppt/slides/_rels/slide149.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4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www.cs4fn.org/hexahexaflexagon/" TargetMode="External"/><Relationship Id="rId4" Type="http://schemas.openxmlformats.org/officeDocument/2006/relationships/image" Target="../media/image13.png"/></Relationships>
</file>

<file path=ppt/slides/_rels/slide150.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notesSlide" Target="../notesSlides/notesSlide150.xml"/><Relationship Id="rId1" Type="http://schemas.openxmlformats.org/officeDocument/2006/relationships/slideLayout" Target="../slideLayouts/slideLayout7.xml"/><Relationship Id="rId4" Type="http://schemas.openxmlformats.org/officeDocument/2006/relationships/image" Target="../media/image173.jpg"/></Relationships>
</file>

<file path=ppt/slides/_rels/slide1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youtu.be/VIVIegSt81k"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youtu.be/gRg8cEK4Dm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youtu.be/gRg8cEK4Dms"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hyperlink" Target="http://www.flatfeetpete.com/flexagon" TargetMode="External"/><Relationship Id="rId4" Type="http://schemas.openxmlformats.org/officeDocument/2006/relationships/hyperlink" Target="http://www.flatfeetpete.com/paper/index.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hyperlink" Target="http://www.cs4fn.org/humanerror/microwaveracing.php" TargetMode="External"/><Relationship Id="rId5" Type="http://schemas.openxmlformats.org/officeDocument/2006/relationships/image" Target="../media/image56.jp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goo.gl/B28pKZ"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36.jpg"/><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hyperlink" Target="http://www.bios.niu.edu/zar/poem.shtml" TargetMode="External"/><Relationship Id="rId5" Type="http://schemas.openxmlformats.org/officeDocument/2006/relationships/image" Target="../media/image69.png"/><Relationship Id="rId4" Type="http://schemas.openxmlformats.org/officeDocument/2006/relationships/image" Target="../media/image68.jp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www.cs4fn.org/linguistics/klingon.html"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hyperlink" Target="http://www.cburch.com/cs/150/reading/grammar/index.html"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8" Type="http://schemas.openxmlformats.org/officeDocument/2006/relationships/hyperlink" Target="http://www.csfieldguide.org.nz/" TargetMode="External"/><Relationship Id="rId3" Type="http://schemas.openxmlformats.org/officeDocument/2006/relationships/image" Target="../media/image77.png"/><Relationship Id="rId7"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79.pn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hyperlink" Target="https://youtu.be/vhiiia1_hC4"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csunplugged.org/videos/#Finite_State_Automata" TargetMode="External"/><Relationship Id="rId5" Type="http://schemas.openxmlformats.org/officeDocument/2006/relationships/image" Target="../media/image86.png"/><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7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9.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8.png"/><Relationship Id="rId5" Type="http://schemas.openxmlformats.org/officeDocument/2006/relationships/image" Target="../media/image95.png"/><Relationship Id="rId10" Type="http://schemas.openxmlformats.org/officeDocument/2006/relationships/image" Target="../media/image107.png"/><Relationship Id="rId4" Type="http://schemas.openxmlformats.org/officeDocument/2006/relationships/image" Target="../media/image98.png"/><Relationship Id="rId9" Type="http://schemas.openxmlformats.org/officeDocument/2006/relationships/image" Target="../media/image106.png"/></Relationships>
</file>

<file path=ppt/slides/_rels/slide8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09.png"/><Relationship Id="rId7" Type="http://schemas.openxmlformats.org/officeDocument/2006/relationships/image" Target="../media/image95.png"/><Relationship Id="rId12" Type="http://schemas.openxmlformats.org/officeDocument/2006/relationships/image" Target="../media/image106.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7.png"/><Relationship Id="rId5" Type="http://schemas.openxmlformats.org/officeDocument/2006/relationships/image" Target="../media/image96.png"/><Relationship Id="rId10" Type="http://schemas.openxmlformats.org/officeDocument/2006/relationships/image" Target="../media/image99.png"/><Relationship Id="rId4" Type="http://schemas.openxmlformats.org/officeDocument/2006/relationships/image" Target="../media/image108.png"/><Relationship Id="rId9" Type="http://schemas.openxmlformats.org/officeDocument/2006/relationships/image" Target="../media/image100.png"/></Relationships>
</file>

<file path=ppt/slides/_rels/slide8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09.png"/><Relationship Id="rId7" Type="http://schemas.openxmlformats.org/officeDocument/2006/relationships/image" Target="../media/image95.png"/><Relationship Id="rId12" Type="http://schemas.openxmlformats.org/officeDocument/2006/relationships/image" Target="../media/image106.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7.png"/><Relationship Id="rId5" Type="http://schemas.openxmlformats.org/officeDocument/2006/relationships/image" Target="../media/image96.png"/><Relationship Id="rId10" Type="http://schemas.openxmlformats.org/officeDocument/2006/relationships/image" Target="../media/image99.png"/><Relationship Id="rId4" Type="http://schemas.openxmlformats.org/officeDocument/2006/relationships/image" Target="../media/image108.png"/><Relationship Id="rId9" Type="http://schemas.openxmlformats.org/officeDocument/2006/relationships/image" Target="../media/image100.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hyperlink" Target="http://www.cs4fn.org/regularexpressions/knitters.php" TargetMode="External"/><Relationship Id="rId4" Type="http://schemas.openxmlformats.org/officeDocument/2006/relationships/image" Target="../media/image111.png"/></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86.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5.pn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regexone.com/" TargetMode="External"/></Relationships>
</file>

<file path=ppt/slides/_rels/slide8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77.png"/><Relationship Id="rId7" Type="http://schemas.openxmlformats.org/officeDocument/2006/relationships/image" Target="../media/image118.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78.png"/></Relationships>
</file>

<file path=ppt/slides/_rels/slide88.xml.rels><?xml version="1.0" encoding="UTF-8" standalone="yes"?>
<Relationships xmlns="http://schemas.openxmlformats.org/package/2006/relationships"><Relationship Id="rId8" Type="http://schemas.openxmlformats.org/officeDocument/2006/relationships/hyperlink" Target="http://goo.gl/I9XCoq" TargetMode="External"/><Relationship Id="rId3" Type="http://schemas.openxmlformats.org/officeDocument/2006/relationships/image" Target="../media/image77.png"/><Relationship Id="rId7" Type="http://schemas.openxmlformats.org/officeDocument/2006/relationships/image" Target="../media/image120.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6.png"/><Relationship Id="rId4" Type="http://schemas.openxmlformats.org/officeDocument/2006/relationships/image" Target="../media/image78.png"/></Relationships>
</file>

<file path=ppt/slides/_rels/slide8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21.png"/><Relationship Id="rId7" Type="http://schemas.openxmlformats.org/officeDocument/2006/relationships/image" Target="../media/image124.pn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81.png"/><Relationship Id="rId9" Type="http://schemas.openxmlformats.org/officeDocument/2006/relationships/image" Target="../media/image7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35.png"/></Relationships>
</file>

<file path=ppt/slides/_rels/slide9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9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9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9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9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6.xml"/><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7.png"/></Relationships>
</file>

<file path=ppt/slides/_rels/slide9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7.xml"/><Relationship Id="rId1" Type="http://schemas.openxmlformats.org/officeDocument/2006/relationships/slideLayout" Target="../slideLayouts/slideLayout6.xml"/><Relationship Id="rId5" Type="http://schemas.openxmlformats.org/officeDocument/2006/relationships/image" Target="../media/image128.png"/><Relationship Id="rId4" Type="http://schemas.openxmlformats.org/officeDocument/2006/relationships/hyperlink" Target="http://swisseduc.ch/compscience/karatojava/kara/"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8.xml"/><Relationship Id="rId1" Type="http://schemas.openxmlformats.org/officeDocument/2006/relationships/slideLayout" Target="../slideLayouts/slideLayout6.xml"/><Relationship Id="rId5" Type="http://schemas.openxmlformats.org/officeDocument/2006/relationships/image" Target="../media/image130.png"/><Relationship Id="rId4" Type="http://schemas.openxmlformats.org/officeDocument/2006/relationships/image" Target="../media/image129.png"/></Relationships>
</file>

<file path=ppt/slides/_rels/slide9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9.xml"/><Relationship Id="rId1" Type="http://schemas.openxmlformats.org/officeDocument/2006/relationships/slideLayout" Target="../slideLayouts/slideLayout6.xml"/><Relationship Id="rId5" Type="http://schemas.openxmlformats.org/officeDocument/2006/relationships/image" Target="../media/image133.png"/><Relationship Id="rId4" Type="http://schemas.openxmlformats.org/officeDocument/2006/relationships/image" Target="../media/image1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122363"/>
            <a:ext cx="9156879" cy="2387600"/>
          </a:xfrm>
        </p:spPr>
        <p:txBody>
          <a:bodyPr>
            <a:normAutofit/>
          </a:bodyPr>
          <a:lstStyle/>
          <a:p>
            <a:r>
              <a:rPr lang="en-GB" sz="8000" dirty="0" smtClean="0"/>
              <a:t>Theoretical Computers</a:t>
            </a:r>
            <a:endParaRPr lang="en-GB" sz="8000" b="1" dirty="0">
              <a:solidFill>
                <a:srgbClr val="C00000"/>
              </a:solidFill>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7513" y="64395"/>
            <a:ext cx="3769217" cy="560116"/>
          </a:xfrm>
          <a:prstGeom prst="rect">
            <a:avLst/>
          </a:prstGeom>
        </p:spPr>
      </p:pic>
      <p:sp>
        <p:nvSpPr>
          <p:cNvPr id="3" name="Subtitle 2"/>
          <p:cNvSpPr>
            <a:spLocks noGrp="1"/>
          </p:cNvSpPr>
          <p:nvPr>
            <p:ph type="subTitle" idx="1"/>
          </p:nvPr>
        </p:nvSpPr>
        <p:spPr/>
        <p:txBody>
          <a:bodyPr>
            <a:normAutofit/>
          </a:bodyPr>
          <a:lstStyle/>
          <a:p>
            <a:r>
              <a:rPr lang="en-GB" sz="3600" b="1" dirty="0" smtClean="0">
                <a:solidFill>
                  <a:srgbClr val="585858"/>
                </a:solidFill>
              </a:rPr>
              <a:t>Fun With Finite State Machines</a:t>
            </a:r>
          </a:p>
        </p:txBody>
      </p:sp>
      <p:sp>
        <p:nvSpPr>
          <p:cNvPr id="8" name="Rectangle 7"/>
          <p:cNvSpPr/>
          <p:nvPr/>
        </p:nvSpPr>
        <p:spPr>
          <a:xfrm>
            <a:off x="7791718" y="5834130"/>
            <a:ext cx="1352282" cy="1023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p:cNvPicPr>
            <a:picLocks noChangeAspect="1"/>
          </p:cNvPicPr>
          <p:nvPr/>
        </p:nvPicPr>
        <p:blipFill rotWithShape="1">
          <a:blip r:embed="rId5"/>
          <a:srcRect l="45111" t="20698" r="27880" b="11005"/>
          <a:stretch/>
        </p:blipFill>
        <p:spPr>
          <a:xfrm rot="574103">
            <a:off x="7113756" y="4255011"/>
            <a:ext cx="1874388" cy="2664715"/>
          </a:xfrm>
          <a:prstGeom prst="rect">
            <a:avLst/>
          </a:prstGeom>
          <a:ln>
            <a:solidFill>
              <a:schemeClr val="bg1">
                <a:lumMod val="65000"/>
              </a:schemeClr>
            </a:solidFill>
          </a:ln>
        </p:spPr>
      </p:pic>
    </p:spTree>
    <p:extLst>
      <p:ext uri="{BB962C8B-B14F-4D97-AF65-F5344CB8AC3E}">
        <p14:creationId xmlns:p14="http://schemas.microsoft.com/office/powerpoint/2010/main" val="21760545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044267" y="5774267"/>
            <a:ext cx="2099733"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p:cNvSpPr/>
          <p:nvPr/>
        </p:nvSpPr>
        <p:spPr>
          <a:xfrm>
            <a:off x="-31531" y="772534"/>
            <a:ext cx="9175531" cy="5360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19182" y="5295773"/>
            <a:ext cx="9124818" cy="1446550"/>
          </a:xfrm>
          <a:prstGeom prst="rect">
            <a:avLst/>
          </a:prstGeom>
        </p:spPr>
        <p:txBody>
          <a:bodyPr wrap="square">
            <a:spAutoFit/>
          </a:bodyPr>
          <a:lstStyle/>
          <a:p>
            <a:pPr>
              <a:lnSpc>
                <a:spcPct val="100000"/>
              </a:lnSpc>
            </a:pPr>
            <a:r>
              <a:rPr lang="en-US" sz="4400" b="1" spc="-120" dirty="0" smtClean="0">
                <a:solidFill>
                  <a:srgbClr val="C00000"/>
                </a:solidFill>
              </a:rPr>
              <a:t>Concepts behind computational thinking are key to solving complex problems</a:t>
            </a:r>
            <a:endParaRPr lang="en-US" sz="4400" b="1" spc="-120" dirty="0">
              <a:solidFill>
                <a:srgbClr val="C00000"/>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84" r="3604" b="42234"/>
          <a:stretch/>
        </p:blipFill>
        <p:spPr>
          <a:xfrm>
            <a:off x="-31531" y="1017201"/>
            <a:ext cx="9175531" cy="3964702"/>
          </a:xfrm>
          <a:prstGeom prst="rect">
            <a:avLst/>
          </a:prstGeom>
        </p:spPr>
      </p:pic>
      <p:sp>
        <p:nvSpPr>
          <p:cNvPr id="2" name="Rectangle 1"/>
          <p:cNvSpPr/>
          <p:nvPr/>
        </p:nvSpPr>
        <p:spPr>
          <a:xfrm>
            <a:off x="6637283" y="772534"/>
            <a:ext cx="2506717" cy="1009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31531" y="3169672"/>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6826469" y="3172984"/>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1120284" y="1624651"/>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3454358" y="1084356"/>
            <a:ext cx="2221230"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5714509" y="1659494"/>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045784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3125" y="1042015"/>
            <a:ext cx="4286250" cy="5715000"/>
          </a:xfrm>
          <a:prstGeom prst="rect">
            <a:avLst/>
          </a:prstGeom>
        </p:spPr>
      </p:pic>
      <p:sp>
        <p:nvSpPr>
          <p:cNvPr id="6" name="Rectangle 5"/>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a:blip r:embed="rId4"/>
          <a:stretch>
            <a:fillRect/>
          </a:stretch>
        </p:blipFill>
        <p:spPr>
          <a:xfrm>
            <a:off x="4489497" y="1042015"/>
            <a:ext cx="4431846" cy="4875031"/>
          </a:xfrm>
          <a:prstGeom prst="rect">
            <a:avLst/>
          </a:prstGeom>
        </p:spPr>
      </p:pic>
      <p:sp>
        <p:nvSpPr>
          <p:cNvPr id="25605" name="Rectangle 5"/>
          <p:cNvSpPr>
            <a:spLocks noGrp="1" noChangeArrowheads="1"/>
          </p:cNvSpPr>
          <p:nvPr>
            <p:ph type="title"/>
          </p:nvPr>
        </p:nvSpPr>
        <p:spPr>
          <a:xfrm>
            <a:off x="17860" y="0"/>
            <a:ext cx="7886700" cy="994172"/>
          </a:xfrm>
        </p:spPr>
        <p:txBody>
          <a:bodyPr>
            <a:normAutofit/>
          </a:bodyPr>
          <a:lstStyle/>
          <a:p>
            <a:r>
              <a:rPr lang="en-GB" dirty="0"/>
              <a:t>Introducing Kara</a:t>
            </a:r>
            <a:endParaRPr lang="en-US" dirty="0"/>
          </a:p>
        </p:txBody>
      </p:sp>
      <p:pic>
        <p:nvPicPr>
          <p:cNvPr id="7" name="Picture 6"/>
          <p:cNvPicPr>
            <a:picLocks noChangeAspect="1"/>
          </p:cNvPicPr>
          <p:nvPr/>
        </p:nvPicPr>
        <p:blipFill rotWithShape="1">
          <a:blip r:embed="rId5"/>
          <a:srcRect l="12025" t="22203" r="71296" b="64706"/>
          <a:stretch/>
        </p:blipFill>
        <p:spPr>
          <a:xfrm>
            <a:off x="598516" y="2310937"/>
            <a:ext cx="714896" cy="748147"/>
          </a:xfrm>
          <a:prstGeom prst="rect">
            <a:avLst/>
          </a:prstGeom>
        </p:spPr>
      </p:pic>
    </p:spTree>
    <p:extLst>
      <p:ext uri="{BB962C8B-B14F-4D97-AF65-F5344CB8AC3E}">
        <p14:creationId xmlns:p14="http://schemas.microsoft.com/office/powerpoint/2010/main" val="1265299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3125" y="1042015"/>
            <a:ext cx="4286250" cy="5715000"/>
          </a:xfrm>
          <a:prstGeom prst="rect">
            <a:avLst/>
          </a:prstGeom>
        </p:spPr>
      </p:pic>
      <p:sp>
        <p:nvSpPr>
          <p:cNvPr id="6" name="Rectangle 5"/>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a:blip r:embed="rId4"/>
          <a:stretch>
            <a:fillRect/>
          </a:stretch>
        </p:blipFill>
        <p:spPr>
          <a:xfrm>
            <a:off x="4489497" y="1042015"/>
            <a:ext cx="4431846" cy="4875031"/>
          </a:xfrm>
          <a:prstGeom prst="rect">
            <a:avLst/>
          </a:prstGeom>
        </p:spPr>
      </p:pic>
      <p:sp>
        <p:nvSpPr>
          <p:cNvPr id="25605" name="Rectangle 5"/>
          <p:cNvSpPr>
            <a:spLocks noGrp="1" noChangeArrowheads="1"/>
          </p:cNvSpPr>
          <p:nvPr>
            <p:ph type="title"/>
          </p:nvPr>
        </p:nvSpPr>
        <p:spPr>
          <a:xfrm>
            <a:off x="17860" y="0"/>
            <a:ext cx="7886700" cy="994172"/>
          </a:xfrm>
        </p:spPr>
        <p:txBody>
          <a:bodyPr>
            <a:normAutofit/>
          </a:bodyPr>
          <a:lstStyle/>
          <a:p>
            <a:r>
              <a:rPr lang="en-GB" dirty="0"/>
              <a:t>Introducing Kara</a:t>
            </a:r>
            <a:endParaRPr lang="en-US" dirty="0"/>
          </a:p>
        </p:txBody>
      </p:sp>
      <p:pic>
        <p:nvPicPr>
          <p:cNvPr id="5" name="Picture 4"/>
          <p:cNvPicPr>
            <a:picLocks noChangeAspect="1"/>
          </p:cNvPicPr>
          <p:nvPr/>
        </p:nvPicPr>
        <p:blipFill rotWithShape="1">
          <a:blip r:embed="rId5"/>
          <a:srcRect l="13576" t="28603" r="55006" b="57433"/>
          <a:stretch/>
        </p:blipFill>
        <p:spPr>
          <a:xfrm>
            <a:off x="665017" y="2676697"/>
            <a:ext cx="1346663" cy="798023"/>
          </a:xfrm>
          <a:prstGeom prst="rect">
            <a:avLst/>
          </a:prstGeom>
        </p:spPr>
      </p:pic>
    </p:spTree>
    <p:extLst>
      <p:ext uri="{BB962C8B-B14F-4D97-AF65-F5344CB8AC3E}">
        <p14:creationId xmlns:p14="http://schemas.microsoft.com/office/powerpoint/2010/main" val="1576528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3125" y="1042015"/>
            <a:ext cx="4286250" cy="5715000"/>
          </a:xfrm>
          <a:prstGeom prst="rect">
            <a:avLst/>
          </a:prstGeom>
        </p:spPr>
      </p:pic>
      <p:sp>
        <p:nvSpPr>
          <p:cNvPr id="6" name="Rectangle 5"/>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a:blip r:embed="rId4"/>
          <a:stretch>
            <a:fillRect/>
          </a:stretch>
        </p:blipFill>
        <p:spPr>
          <a:xfrm>
            <a:off x="4489497" y="1042015"/>
            <a:ext cx="4431846" cy="4875031"/>
          </a:xfrm>
          <a:prstGeom prst="rect">
            <a:avLst/>
          </a:prstGeom>
        </p:spPr>
      </p:pic>
      <p:sp>
        <p:nvSpPr>
          <p:cNvPr id="25605" name="Rectangle 5"/>
          <p:cNvSpPr>
            <a:spLocks noGrp="1" noChangeArrowheads="1"/>
          </p:cNvSpPr>
          <p:nvPr>
            <p:ph type="title"/>
          </p:nvPr>
        </p:nvSpPr>
        <p:spPr>
          <a:xfrm>
            <a:off x="17860" y="0"/>
            <a:ext cx="7886700" cy="994172"/>
          </a:xfrm>
        </p:spPr>
        <p:txBody>
          <a:bodyPr>
            <a:normAutofit/>
          </a:bodyPr>
          <a:lstStyle/>
          <a:p>
            <a:r>
              <a:rPr lang="en-GB" dirty="0"/>
              <a:t>Introducing Kara</a:t>
            </a:r>
            <a:endParaRPr lang="en-US" dirty="0"/>
          </a:p>
        </p:txBody>
      </p:sp>
      <p:sp>
        <p:nvSpPr>
          <p:cNvPr id="7" name="Rounded Rectangle 6"/>
          <p:cNvSpPr/>
          <p:nvPr/>
        </p:nvSpPr>
        <p:spPr>
          <a:xfrm>
            <a:off x="482133" y="3940234"/>
            <a:ext cx="3857105" cy="119703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p:cNvSpPr/>
          <p:nvPr/>
        </p:nvSpPr>
        <p:spPr>
          <a:xfrm>
            <a:off x="149135" y="4538749"/>
            <a:ext cx="545874" cy="1712421"/>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56722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xit" presetSubtype="0" fill="hold" grpId="1"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3125" y="1042015"/>
            <a:ext cx="4286250" cy="5715000"/>
          </a:xfrm>
          <a:prstGeom prst="rect">
            <a:avLst/>
          </a:prstGeom>
        </p:spPr>
      </p:pic>
      <p:sp>
        <p:nvSpPr>
          <p:cNvPr id="6" name="Rectangle 5"/>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a:blip r:embed="rId4"/>
          <a:stretch>
            <a:fillRect/>
          </a:stretch>
        </p:blipFill>
        <p:spPr>
          <a:xfrm>
            <a:off x="4489497" y="1042015"/>
            <a:ext cx="4431846" cy="4875031"/>
          </a:xfrm>
          <a:prstGeom prst="rect">
            <a:avLst/>
          </a:prstGeom>
        </p:spPr>
      </p:pic>
      <p:sp>
        <p:nvSpPr>
          <p:cNvPr id="25605" name="Rectangle 5"/>
          <p:cNvSpPr>
            <a:spLocks noGrp="1" noChangeArrowheads="1"/>
          </p:cNvSpPr>
          <p:nvPr>
            <p:ph type="title"/>
          </p:nvPr>
        </p:nvSpPr>
        <p:spPr>
          <a:xfrm>
            <a:off x="17860" y="0"/>
            <a:ext cx="7886700" cy="994172"/>
          </a:xfrm>
        </p:spPr>
        <p:txBody>
          <a:bodyPr>
            <a:normAutofit/>
          </a:bodyPr>
          <a:lstStyle/>
          <a:p>
            <a:r>
              <a:rPr lang="en-GB" dirty="0"/>
              <a:t>Introducing Kara</a:t>
            </a:r>
            <a:endParaRPr lang="en-US" dirty="0"/>
          </a:p>
        </p:txBody>
      </p:sp>
      <p:sp>
        <p:nvSpPr>
          <p:cNvPr id="10" name="Rounded Rectangle 9"/>
          <p:cNvSpPr/>
          <p:nvPr/>
        </p:nvSpPr>
        <p:spPr>
          <a:xfrm>
            <a:off x="7082444" y="5137264"/>
            <a:ext cx="1959021" cy="877499"/>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00000">
            <a:off x="4827674" y="4303385"/>
            <a:ext cx="4815092" cy="2545255"/>
          </a:xfrm>
          <a:prstGeom prst="rect">
            <a:avLst/>
          </a:prstGeom>
        </p:spPr>
      </p:pic>
    </p:spTree>
    <p:extLst>
      <p:ext uri="{BB962C8B-B14F-4D97-AF65-F5344CB8AC3E}">
        <p14:creationId xmlns:p14="http://schemas.microsoft.com/office/powerpoint/2010/main" val="6271912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xit" presetSubtype="0" fill="hold" grpId="1"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98524" y="5964888"/>
            <a:ext cx="1245476" cy="8931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p:cNvPicPr>
            <a:picLocks noChangeAspect="1"/>
          </p:cNvPicPr>
          <p:nvPr/>
        </p:nvPicPr>
        <p:blipFill>
          <a:blip r:embed="rId3"/>
          <a:stretch>
            <a:fillRect/>
          </a:stretch>
        </p:blipFill>
        <p:spPr>
          <a:xfrm>
            <a:off x="4489497" y="1042015"/>
            <a:ext cx="4431846" cy="4875031"/>
          </a:xfrm>
          <a:prstGeom prst="rect">
            <a:avLst/>
          </a:prstGeom>
        </p:spPr>
      </p:pic>
      <p:pic>
        <p:nvPicPr>
          <p:cNvPr id="4" name="Picture 3"/>
          <p:cNvPicPr>
            <a:picLocks noChangeAspect="1"/>
          </p:cNvPicPr>
          <p:nvPr/>
        </p:nvPicPr>
        <p:blipFill>
          <a:blip r:embed="rId4"/>
          <a:stretch>
            <a:fillRect/>
          </a:stretch>
        </p:blipFill>
        <p:spPr>
          <a:xfrm>
            <a:off x="83125" y="1042015"/>
            <a:ext cx="4286250" cy="5715000"/>
          </a:xfrm>
          <a:prstGeom prst="rect">
            <a:avLst/>
          </a:prstGeom>
        </p:spPr>
      </p:pic>
      <p:sp>
        <p:nvSpPr>
          <p:cNvPr id="25605" name="Rectangle 5"/>
          <p:cNvSpPr>
            <a:spLocks noGrp="1" noChangeArrowheads="1"/>
          </p:cNvSpPr>
          <p:nvPr>
            <p:ph type="title"/>
          </p:nvPr>
        </p:nvSpPr>
        <p:spPr>
          <a:xfrm>
            <a:off x="17860" y="0"/>
            <a:ext cx="7886700" cy="994172"/>
          </a:xfrm>
        </p:spPr>
        <p:txBody>
          <a:bodyPr>
            <a:normAutofit/>
          </a:bodyPr>
          <a:lstStyle/>
          <a:p>
            <a:r>
              <a:rPr lang="en-GB" dirty="0"/>
              <a:t>Introducing Kara</a:t>
            </a:r>
            <a:endParaRPr lang="en-US" dirty="0"/>
          </a:p>
        </p:txBody>
      </p:sp>
      <p:sp>
        <p:nvSpPr>
          <p:cNvPr id="9" name="Oval 8"/>
          <p:cNvSpPr/>
          <p:nvPr/>
        </p:nvSpPr>
        <p:spPr>
          <a:xfrm>
            <a:off x="6997629" y="3047266"/>
            <a:ext cx="1030778" cy="103077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a:blip r:embed="rId5"/>
          <a:stretch>
            <a:fillRect/>
          </a:stretch>
        </p:blipFill>
        <p:spPr>
          <a:xfrm>
            <a:off x="2633662" y="1543050"/>
            <a:ext cx="3876675" cy="3771900"/>
          </a:xfrm>
          <a:prstGeom prst="rect">
            <a:avLst/>
          </a:prstGeom>
          <a:ln w="57150">
            <a:solidFill>
              <a:schemeClr val="bg1"/>
            </a:solidFill>
          </a:ln>
        </p:spPr>
      </p:pic>
      <p:sp>
        <p:nvSpPr>
          <p:cNvPr id="11" name="Rounded Rectangle 10"/>
          <p:cNvSpPr/>
          <p:nvPr/>
        </p:nvSpPr>
        <p:spPr>
          <a:xfrm>
            <a:off x="149135" y="2377440"/>
            <a:ext cx="482632" cy="636576"/>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p:nvPicPr>
        <p:blipFill>
          <a:blip r:embed="rId6"/>
          <a:stretch>
            <a:fillRect/>
          </a:stretch>
        </p:blipFill>
        <p:spPr>
          <a:xfrm>
            <a:off x="2633662" y="1566971"/>
            <a:ext cx="3876675" cy="3771900"/>
          </a:xfrm>
          <a:prstGeom prst="rect">
            <a:avLst/>
          </a:prstGeom>
          <a:ln w="57150">
            <a:solidFill>
              <a:schemeClr val="bg1"/>
            </a:solidFill>
          </a:ln>
        </p:spPr>
      </p:pic>
    </p:spTree>
    <p:extLst>
      <p:ext uri="{BB962C8B-B14F-4D97-AF65-F5344CB8AC3E}">
        <p14:creationId xmlns:p14="http://schemas.microsoft.com/office/powerpoint/2010/main" val="20099778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xit" presetSubtype="0" fill="hold" grpId="1" nodeType="with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3125" y="1042015"/>
            <a:ext cx="4286250" cy="5715000"/>
          </a:xfrm>
          <a:prstGeom prst="rect">
            <a:avLst/>
          </a:prstGeom>
        </p:spPr>
      </p:pic>
      <p:sp>
        <p:nvSpPr>
          <p:cNvPr id="6" name="Rectangle 5"/>
          <p:cNvSpPr/>
          <p:nvPr/>
        </p:nvSpPr>
        <p:spPr>
          <a:xfrm>
            <a:off x="7898524" y="5964888"/>
            <a:ext cx="1245476" cy="8931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p:cNvPicPr>
            <a:picLocks noChangeAspect="1"/>
          </p:cNvPicPr>
          <p:nvPr/>
        </p:nvPicPr>
        <p:blipFill>
          <a:blip r:embed="rId4"/>
          <a:stretch>
            <a:fillRect/>
          </a:stretch>
        </p:blipFill>
        <p:spPr>
          <a:xfrm>
            <a:off x="4489497" y="1042015"/>
            <a:ext cx="4431846" cy="4875031"/>
          </a:xfrm>
          <a:prstGeom prst="rect">
            <a:avLst/>
          </a:prstGeom>
        </p:spPr>
      </p:pic>
      <p:sp>
        <p:nvSpPr>
          <p:cNvPr id="25605" name="Rectangle 5"/>
          <p:cNvSpPr>
            <a:spLocks noGrp="1" noChangeArrowheads="1"/>
          </p:cNvSpPr>
          <p:nvPr>
            <p:ph type="title"/>
          </p:nvPr>
        </p:nvSpPr>
        <p:spPr>
          <a:xfrm>
            <a:off x="17860" y="0"/>
            <a:ext cx="7886700" cy="994172"/>
          </a:xfrm>
        </p:spPr>
        <p:txBody>
          <a:bodyPr>
            <a:normAutofit/>
          </a:bodyPr>
          <a:lstStyle/>
          <a:p>
            <a:r>
              <a:rPr lang="en-GB" dirty="0"/>
              <a:t>Introducing Kara</a:t>
            </a:r>
            <a:endParaRPr lang="en-US" dirty="0"/>
          </a:p>
        </p:txBody>
      </p:sp>
      <p:sp>
        <p:nvSpPr>
          <p:cNvPr id="12" name="Rounded Rectangle 11"/>
          <p:cNvSpPr/>
          <p:nvPr/>
        </p:nvSpPr>
        <p:spPr>
          <a:xfrm>
            <a:off x="564770" y="3899514"/>
            <a:ext cx="1131025" cy="1271001"/>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4318107" y="-1"/>
            <a:ext cx="4774625" cy="68580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8" name="Group 17"/>
          <p:cNvGrpSpPr/>
          <p:nvPr/>
        </p:nvGrpSpPr>
        <p:grpSpPr>
          <a:xfrm>
            <a:off x="1838939" y="1721201"/>
            <a:ext cx="7142277" cy="2835230"/>
            <a:chOff x="1838939" y="2120201"/>
            <a:chExt cx="7142277" cy="2835230"/>
          </a:xfrm>
        </p:grpSpPr>
        <p:pic>
          <p:nvPicPr>
            <p:cNvPr id="10" name="Picture 9"/>
            <p:cNvPicPr>
              <a:picLocks noChangeAspect="1"/>
            </p:cNvPicPr>
            <p:nvPr/>
          </p:nvPicPr>
          <p:blipFill rotWithShape="1">
            <a:blip r:embed="rId5"/>
            <a:srcRect l="11212" t="52545" r="3455" b="23600"/>
            <a:stretch/>
          </p:blipFill>
          <p:spPr>
            <a:xfrm>
              <a:off x="1838940" y="2227814"/>
              <a:ext cx="7092171" cy="2643447"/>
            </a:xfrm>
            <a:prstGeom prst="rect">
              <a:avLst/>
            </a:prstGeom>
          </p:spPr>
        </p:pic>
        <p:sp>
          <p:nvSpPr>
            <p:cNvPr id="17" name="Isosceles Triangle 16"/>
            <p:cNvSpPr/>
            <p:nvPr/>
          </p:nvSpPr>
          <p:spPr>
            <a:xfrm rot="3054374">
              <a:off x="8663588" y="2217278"/>
              <a:ext cx="388515" cy="194361"/>
            </a:xfrm>
            <a:prstGeom prst="triangle">
              <a:avLst>
                <a:gd name="adj" fmla="val 41556"/>
              </a:avLst>
            </a:prstGeom>
            <a:solidFill>
              <a:srgbClr val="E1F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Isosceles Triangle 18"/>
            <p:cNvSpPr/>
            <p:nvPr/>
          </p:nvSpPr>
          <p:spPr>
            <a:xfrm rot="18545626" flipV="1">
              <a:off x="8689778" y="4663993"/>
              <a:ext cx="388515" cy="194361"/>
            </a:xfrm>
            <a:prstGeom prst="triangle">
              <a:avLst>
                <a:gd name="adj" fmla="val 41556"/>
              </a:avLst>
            </a:prstGeom>
            <a:solidFill>
              <a:srgbClr val="E1F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ounded Rectangle 13"/>
            <p:cNvSpPr/>
            <p:nvPr/>
          </p:nvSpPr>
          <p:spPr>
            <a:xfrm>
              <a:off x="1838939" y="2227813"/>
              <a:ext cx="7080666" cy="2643447"/>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00000">
            <a:off x="4850652" y="4293139"/>
            <a:ext cx="4775488" cy="2529309"/>
          </a:xfrm>
          <a:prstGeom prst="rect">
            <a:avLst/>
          </a:prstGeom>
        </p:spPr>
      </p:pic>
    </p:spTree>
    <p:extLst>
      <p:ext uri="{BB962C8B-B14F-4D97-AF65-F5344CB8AC3E}">
        <p14:creationId xmlns:p14="http://schemas.microsoft.com/office/powerpoint/2010/main" val="3697027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xit" presetSubtype="0" fill="hold" grpId="1" nodeType="with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89497" y="1042014"/>
            <a:ext cx="4431847" cy="4875032"/>
          </a:xfrm>
          <a:prstGeom prst="rect">
            <a:avLst/>
          </a:prstGeom>
        </p:spPr>
      </p:pic>
      <p:pic>
        <p:nvPicPr>
          <p:cNvPr id="2" name="Picture 1"/>
          <p:cNvPicPr>
            <a:picLocks noChangeAspect="1"/>
          </p:cNvPicPr>
          <p:nvPr/>
        </p:nvPicPr>
        <p:blipFill>
          <a:blip r:embed="rId4"/>
          <a:stretch>
            <a:fillRect/>
          </a:stretch>
        </p:blipFill>
        <p:spPr>
          <a:xfrm>
            <a:off x="83125" y="1042015"/>
            <a:ext cx="4286250" cy="5715000"/>
          </a:xfrm>
          <a:prstGeom prst="rect">
            <a:avLst/>
          </a:prstGeom>
        </p:spPr>
      </p:pic>
      <p:sp>
        <p:nvSpPr>
          <p:cNvPr id="6" name="Rectangle 5"/>
          <p:cNvSpPr/>
          <p:nvPr/>
        </p:nvSpPr>
        <p:spPr>
          <a:xfrm>
            <a:off x="7898524" y="5964888"/>
            <a:ext cx="1245476" cy="8931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a:off x="4369375" y="-1"/>
            <a:ext cx="4551969" cy="68580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605" name="Rectangle 5"/>
          <p:cNvSpPr>
            <a:spLocks noGrp="1" noChangeArrowheads="1"/>
          </p:cNvSpPr>
          <p:nvPr>
            <p:ph type="title"/>
          </p:nvPr>
        </p:nvSpPr>
        <p:spPr>
          <a:xfrm>
            <a:off x="17860" y="0"/>
            <a:ext cx="7886700" cy="994172"/>
          </a:xfrm>
        </p:spPr>
        <p:txBody>
          <a:bodyPr>
            <a:normAutofit/>
          </a:bodyPr>
          <a:lstStyle/>
          <a:p>
            <a:r>
              <a:rPr lang="en-GB" dirty="0"/>
              <a:t>Introducing Kara</a:t>
            </a:r>
            <a:endParaRPr lang="en-US" dirty="0"/>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00000">
            <a:off x="4850652" y="4293139"/>
            <a:ext cx="4775488" cy="2529309"/>
          </a:xfrm>
          <a:prstGeom prst="rect">
            <a:avLst/>
          </a:prstGeom>
        </p:spPr>
      </p:pic>
    </p:spTree>
    <p:extLst>
      <p:ext uri="{BB962C8B-B14F-4D97-AF65-F5344CB8AC3E}">
        <p14:creationId xmlns:p14="http://schemas.microsoft.com/office/powerpoint/2010/main" val="127353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89497" y="1042014"/>
            <a:ext cx="4431847" cy="4875032"/>
          </a:xfrm>
          <a:prstGeom prst="rect">
            <a:avLst/>
          </a:prstGeom>
        </p:spPr>
      </p:pic>
      <p:pic>
        <p:nvPicPr>
          <p:cNvPr id="2" name="Picture 1"/>
          <p:cNvPicPr>
            <a:picLocks noChangeAspect="1"/>
          </p:cNvPicPr>
          <p:nvPr/>
        </p:nvPicPr>
        <p:blipFill>
          <a:blip r:embed="rId4"/>
          <a:stretch>
            <a:fillRect/>
          </a:stretch>
        </p:blipFill>
        <p:spPr>
          <a:xfrm>
            <a:off x="83125" y="1042015"/>
            <a:ext cx="4286250" cy="5715000"/>
          </a:xfrm>
          <a:prstGeom prst="rect">
            <a:avLst/>
          </a:prstGeom>
        </p:spPr>
      </p:pic>
      <p:sp>
        <p:nvSpPr>
          <p:cNvPr id="6" name="Rectangle 5"/>
          <p:cNvSpPr/>
          <p:nvPr/>
        </p:nvSpPr>
        <p:spPr>
          <a:xfrm>
            <a:off x="7898524" y="5964888"/>
            <a:ext cx="1245476" cy="8931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605" name="Rectangle 5"/>
          <p:cNvSpPr>
            <a:spLocks noGrp="1" noChangeArrowheads="1"/>
          </p:cNvSpPr>
          <p:nvPr>
            <p:ph type="title"/>
          </p:nvPr>
        </p:nvSpPr>
        <p:spPr>
          <a:xfrm>
            <a:off x="17860" y="0"/>
            <a:ext cx="7886700" cy="994172"/>
          </a:xfrm>
        </p:spPr>
        <p:txBody>
          <a:bodyPr>
            <a:normAutofit/>
          </a:bodyPr>
          <a:lstStyle/>
          <a:p>
            <a:r>
              <a:rPr lang="en-GB" dirty="0"/>
              <a:t>Introducing Kara</a:t>
            </a:r>
            <a:endParaRPr lang="en-US" dirty="0"/>
          </a:p>
        </p:txBody>
      </p:sp>
      <p:sp>
        <p:nvSpPr>
          <p:cNvPr id="11" name="Oval 10"/>
          <p:cNvSpPr/>
          <p:nvPr/>
        </p:nvSpPr>
        <p:spPr>
          <a:xfrm>
            <a:off x="6033361" y="3047266"/>
            <a:ext cx="1030778" cy="103077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4496" y="847898"/>
            <a:ext cx="4373879" cy="601010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3600" dirty="0">
              <a:solidFill>
                <a:schemeClr val="tx1">
                  <a:lumMod val="50000"/>
                  <a:lumOff val="50000"/>
                </a:schemeClr>
              </a:solidFill>
            </a:endParaRPr>
          </a:p>
        </p:txBody>
      </p:sp>
      <p:sp>
        <p:nvSpPr>
          <p:cNvPr id="7" name="TextBox 6"/>
          <p:cNvSpPr txBox="1"/>
          <p:nvPr/>
        </p:nvSpPr>
        <p:spPr>
          <a:xfrm>
            <a:off x="83125" y="2011675"/>
            <a:ext cx="4286250" cy="2862322"/>
          </a:xfrm>
          <a:prstGeom prst="rect">
            <a:avLst/>
          </a:prstGeom>
          <a:noFill/>
        </p:spPr>
        <p:txBody>
          <a:bodyPr wrap="square" rtlCol="0">
            <a:spAutoFit/>
          </a:bodyPr>
          <a:lstStyle/>
          <a:p>
            <a:pPr marL="571500" indent="-571500">
              <a:buFont typeface="Arial" panose="020B0604020202020204" pitchFamily="34" charset="0"/>
              <a:buChar char="•"/>
            </a:pPr>
            <a:r>
              <a:rPr lang="en-GB" sz="3600" dirty="0">
                <a:solidFill>
                  <a:srgbClr val="C00000"/>
                </a:solidFill>
              </a:rPr>
              <a:t>Edit S1</a:t>
            </a:r>
          </a:p>
          <a:p>
            <a:pPr marL="571500" indent="-571500">
              <a:buFont typeface="Arial" panose="020B0604020202020204" pitchFamily="34" charset="0"/>
              <a:buChar char="•"/>
            </a:pPr>
            <a:r>
              <a:rPr lang="en-GB" sz="3600" dirty="0">
                <a:solidFill>
                  <a:srgbClr val="C00000"/>
                </a:solidFill>
              </a:rPr>
              <a:t>Add a Tree sensor</a:t>
            </a:r>
          </a:p>
          <a:p>
            <a:pPr marL="571500" indent="-571500">
              <a:buFont typeface="Arial" panose="020B0604020202020204" pitchFamily="34" charset="0"/>
              <a:buChar char="•"/>
            </a:pPr>
            <a:r>
              <a:rPr lang="en-GB" sz="3600" dirty="0">
                <a:solidFill>
                  <a:srgbClr val="C00000"/>
                </a:solidFill>
              </a:rPr>
              <a:t>Assign the correct actions to each </a:t>
            </a:r>
            <a:r>
              <a:rPr lang="en-GB" sz="3600" dirty="0" smtClean="0">
                <a:solidFill>
                  <a:srgbClr val="C00000"/>
                </a:solidFill>
              </a:rPr>
              <a:t>condition</a:t>
            </a:r>
            <a:endParaRPr lang="en-GB" sz="3600" dirty="0">
              <a:solidFill>
                <a:srgbClr val="C00000"/>
              </a:solidFill>
            </a:endParaRPr>
          </a:p>
        </p:txBody>
      </p:sp>
    </p:spTree>
    <p:extLst>
      <p:ext uri="{BB962C8B-B14F-4D97-AF65-F5344CB8AC3E}">
        <p14:creationId xmlns:p14="http://schemas.microsoft.com/office/powerpoint/2010/main" val="2879784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89497" y="1042014"/>
            <a:ext cx="4431847" cy="4875032"/>
          </a:xfrm>
          <a:prstGeom prst="rect">
            <a:avLst/>
          </a:prstGeom>
        </p:spPr>
      </p:pic>
      <p:pic>
        <p:nvPicPr>
          <p:cNvPr id="2" name="Picture 1"/>
          <p:cNvPicPr>
            <a:picLocks noChangeAspect="1"/>
          </p:cNvPicPr>
          <p:nvPr/>
        </p:nvPicPr>
        <p:blipFill>
          <a:blip r:embed="rId4"/>
          <a:stretch>
            <a:fillRect/>
          </a:stretch>
        </p:blipFill>
        <p:spPr>
          <a:xfrm>
            <a:off x="83125" y="1042015"/>
            <a:ext cx="4286250" cy="5715000"/>
          </a:xfrm>
          <a:prstGeom prst="rect">
            <a:avLst/>
          </a:prstGeom>
        </p:spPr>
      </p:pic>
      <p:sp>
        <p:nvSpPr>
          <p:cNvPr id="6" name="Rectangle 5"/>
          <p:cNvSpPr/>
          <p:nvPr/>
        </p:nvSpPr>
        <p:spPr>
          <a:xfrm>
            <a:off x="7898524" y="5964888"/>
            <a:ext cx="1245476" cy="8931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605" name="Rectangle 5"/>
          <p:cNvSpPr>
            <a:spLocks noGrp="1" noChangeArrowheads="1"/>
          </p:cNvSpPr>
          <p:nvPr>
            <p:ph type="title"/>
          </p:nvPr>
        </p:nvSpPr>
        <p:spPr>
          <a:xfrm>
            <a:off x="17860" y="0"/>
            <a:ext cx="7886700" cy="994172"/>
          </a:xfrm>
        </p:spPr>
        <p:txBody>
          <a:bodyPr>
            <a:normAutofit/>
          </a:bodyPr>
          <a:lstStyle/>
          <a:p>
            <a:r>
              <a:rPr lang="en-GB" dirty="0"/>
              <a:t>Introducing Kara</a:t>
            </a:r>
            <a:endParaRPr lang="en-US" dirty="0"/>
          </a:p>
        </p:txBody>
      </p:sp>
      <p:sp>
        <p:nvSpPr>
          <p:cNvPr id="12" name="Rectangle 11"/>
          <p:cNvSpPr/>
          <p:nvPr/>
        </p:nvSpPr>
        <p:spPr>
          <a:xfrm>
            <a:off x="-4496" y="847898"/>
            <a:ext cx="4373879" cy="6010101"/>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3600" dirty="0">
              <a:solidFill>
                <a:schemeClr val="tx1">
                  <a:lumMod val="50000"/>
                  <a:lumOff val="50000"/>
                </a:schemeClr>
              </a:solidFill>
            </a:endParaRPr>
          </a:p>
        </p:txBody>
      </p:sp>
      <p:grpSp>
        <p:nvGrpSpPr>
          <p:cNvPr id="8" name="Group 7"/>
          <p:cNvGrpSpPr/>
          <p:nvPr/>
        </p:nvGrpSpPr>
        <p:grpSpPr>
          <a:xfrm>
            <a:off x="785625" y="2426658"/>
            <a:ext cx="7144713" cy="3372767"/>
            <a:chOff x="785625" y="2426658"/>
            <a:chExt cx="7144713" cy="3372767"/>
          </a:xfrm>
        </p:grpSpPr>
        <p:pic>
          <p:nvPicPr>
            <p:cNvPr id="4" name="Picture 3"/>
            <p:cNvPicPr>
              <a:picLocks noChangeAspect="1"/>
            </p:cNvPicPr>
            <p:nvPr/>
          </p:nvPicPr>
          <p:blipFill rotWithShape="1">
            <a:blip r:embed="rId5"/>
            <a:srcRect l="10330" t="49920" r="2702" b="13776"/>
            <a:stretch/>
          </p:blipFill>
          <p:spPr>
            <a:xfrm>
              <a:off x="901640" y="2477193"/>
              <a:ext cx="6978820" cy="3208713"/>
            </a:xfrm>
            <a:prstGeom prst="rect">
              <a:avLst/>
            </a:prstGeom>
          </p:spPr>
        </p:pic>
        <p:sp>
          <p:nvSpPr>
            <p:cNvPr id="18" name="Isosceles Triangle 17"/>
            <p:cNvSpPr/>
            <p:nvPr/>
          </p:nvSpPr>
          <p:spPr>
            <a:xfrm rot="8454374" flipH="1" flipV="1">
              <a:off x="785625" y="2426658"/>
              <a:ext cx="388515" cy="194361"/>
            </a:xfrm>
            <a:prstGeom prst="triangle">
              <a:avLst>
                <a:gd name="adj" fmla="val 41556"/>
              </a:avLst>
            </a:prstGeom>
            <a:solidFill>
              <a:srgbClr val="E1F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Isosceles Triangle 15"/>
            <p:cNvSpPr/>
            <p:nvPr/>
          </p:nvSpPr>
          <p:spPr>
            <a:xfrm rot="3054374" flipH="1" flipV="1">
              <a:off x="757211" y="5507987"/>
              <a:ext cx="388515" cy="194361"/>
            </a:xfrm>
            <a:prstGeom prst="triangle">
              <a:avLst>
                <a:gd name="adj" fmla="val 41556"/>
              </a:avLst>
            </a:prstGeom>
            <a:solidFill>
              <a:srgbClr val="E1F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ounded Rectangle 4"/>
            <p:cNvSpPr/>
            <p:nvPr/>
          </p:nvSpPr>
          <p:spPr>
            <a:xfrm>
              <a:off x="864394" y="2443942"/>
              <a:ext cx="7065944" cy="327344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Isosceles Triangle 14"/>
          <p:cNvSpPr/>
          <p:nvPr/>
        </p:nvSpPr>
        <p:spPr>
          <a:xfrm rot="3054374">
            <a:off x="1032504" y="-395196"/>
            <a:ext cx="388515" cy="194361"/>
          </a:xfrm>
          <a:prstGeom prst="triangle">
            <a:avLst>
              <a:gd name="adj" fmla="val 41556"/>
            </a:avLst>
          </a:prstGeom>
          <a:solidFill>
            <a:srgbClr val="E1F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81175">
            <a:off x="4871258" y="4279716"/>
            <a:ext cx="4775491" cy="2633126"/>
          </a:xfrm>
          <a:prstGeom prst="rect">
            <a:avLst/>
          </a:prstGeom>
        </p:spPr>
      </p:pic>
    </p:spTree>
    <p:extLst>
      <p:ext uri="{BB962C8B-B14F-4D97-AF65-F5344CB8AC3E}">
        <p14:creationId xmlns:p14="http://schemas.microsoft.com/office/powerpoint/2010/main" val="1294020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89497" y="1042014"/>
            <a:ext cx="4431847" cy="4875032"/>
          </a:xfrm>
          <a:prstGeom prst="rect">
            <a:avLst/>
          </a:prstGeom>
        </p:spPr>
      </p:pic>
      <p:pic>
        <p:nvPicPr>
          <p:cNvPr id="2" name="Picture 1"/>
          <p:cNvPicPr>
            <a:picLocks noChangeAspect="1"/>
          </p:cNvPicPr>
          <p:nvPr/>
        </p:nvPicPr>
        <p:blipFill>
          <a:blip r:embed="rId4"/>
          <a:stretch>
            <a:fillRect/>
          </a:stretch>
        </p:blipFill>
        <p:spPr>
          <a:xfrm>
            <a:off x="83125" y="1042015"/>
            <a:ext cx="4286250" cy="5715000"/>
          </a:xfrm>
          <a:prstGeom prst="rect">
            <a:avLst/>
          </a:prstGeom>
        </p:spPr>
      </p:pic>
      <p:sp>
        <p:nvSpPr>
          <p:cNvPr id="6" name="Rectangle 5"/>
          <p:cNvSpPr/>
          <p:nvPr/>
        </p:nvSpPr>
        <p:spPr>
          <a:xfrm>
            <a:off x="7898524" y="5964888"/>
            <a:ext cx="1245476" cy="8931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605" name="Rectangle 5"/>
          <p:cNvSpPr>
            <a:spLocks noGrp="1" noChangeArrowheads="1"/>
          </p:cNvSpPr>
          <p:nvPr>
            <p:ph type="title"/>
          </p:nvPr>
        </p:nvSpPr>
        <p:spPr>
          <a:xfrm>
            <a:off x="17860" y="0"/>
            <a:ext cx="7886700" cy="994172"/>
          </a:xfrm>
        </p:spPr>
        <p:txBody>
          <a:bodyPr>
            <a:normAutofit/>
          </a:bodyPr>
          <a:lstStyle/>
          <a:p>
            <a:r>
              <a:rPr lang="en-GB" dirty="0"/>
              <a:t>Introducing Kara</a:t>
            </a:r>
            <a:endParaRPr lang="en-US" dirty="0"/>
          </a:p>
        </p:txBody>
      </p:sp>
      <p:sp>
        <p:nvSpPr>
          <p:cNvPr id="15" name="Isosceles Triangle 14"/>
          <p:cNvSpPr/>
          <p:nvPr/>
        </p:nvSpPr>
        <p:spPr>
          <a:xfrm rot="3054374">
            <a:off x="1032504" y="-395196"/>
            <a:ext cx="388515" cy="194361"/>
          </a:xfrm>
          <a:prstGeom prst="triangle">
            <a:avLst>
              <a:gd name="adj" fmla="val 41556"/>
            </a:avLst>
          </a:prstGeom>
          <a:solidFill>
            <a:srgbClr val="E1F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1113906" y="1230284"/>
            <a:ext cx="2211186" cy="781396"/>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ounded Rectangle 16"/>
          <p:cNvSpPr/>
          <p:nvPr/>
        </p:nvSpPr>
        <p:spPr>
          <a:xfrm>
            <a:off x="5300406" y="1197034"/>
            <a:ext cx="2211186" cy="781396"/>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33308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txBox="1">
            <a:spLocks noChangeArrowheads="1"/>
          </p:cNvSpPr>
          <p:nvPr/>
        </p:nvSpPr>
        <p:spPr>
          <a:xfrm>
            <a:off x="838200" y="4477871"/>
            <a:ext cx="6849036" cy="1323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GB" dirty="0" smtClean="0"/>
          </a:p>
          <a:p>
            <a:pPr>
              <a:buFontTx/>
              <a:buNone/>
            </a:pPr>
            <a:endParaRPr lang="en-US" dirty="0"/>
          </a:p>
        </p:txBody>
      </p:sp>
      <p:sp>
        <p:nvSpPr>
          <p:cNvPr id="6" name="Title 1"/>
          <p:cNvSpPr txBox="1">
            <a:spLocks/>
          </p:cNvSpPr>
          <p:nvPr/>
        </p:nvSpPr>
        <p:spPr>
          <a:xfrm>
            <a:off x="15096" y="6047915"/>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A model </a:t>
            </a:r>
            <a:r>
              <a:rPr lang="en-GB" b="1" dirty="0">
                <a:solidFill>
                  <a:srgbClr val="C00000"/>
                </a:solidFill>
                <a:latin typeface="+mn-lt"/>
              </a:rPr>
              <a:t>o</a:t>
            </a:r>
            <a:r>
              <a:rPr lang="en-GB" b="1" dirty="0" smtClean="0">
                <a:solidFill>
                  <a:srgbClr val="C00000"/>
                </a:solidFill>
                <a:latin typeface="+mn-lt"/>
              </a:rPr>
              <a:t>f </a:t>
            </a:r>
            <a:r>
              <a:rPr lang="en-GB" b="1" dirty="0">
                <a:solidFill>
                  <a:srgbClr val="C00000"/>
                </a:solidFill>
                <a:latin typeface="+mn-lt"/>
              </a:rPr>
              <a:t>c</a:t>
            </a:r>
            <a:r>
              <a:rPr lang="en-GB" b="1" dirty="0" smtClean="0">
                <a:solidFill>
                  <a:srgbClr val="C00000"/>
                </a:solidFill>
                <a:latin typeface="+mn-lt"/>
              </a:rPr>
              <a:t>omputation</a:t>
            </a:r>
            <a:endParaRPr lang="en-GB" b="1" dirty="0">
              <a:solidFill>
                <a:srgbClr val="C00000"/>
              </a:solidFill>
              <a:latin typeface="+mn-lt"/>
            </a:endParaRPr>
          </a:p>
        </p:txBody>
      </p:sp>
      <p:sp>
        <p:nvSpPr>
          <p:cNvPr id="8" name="Rectangle 7"/>
          <p:cNvSpPr/>
          <p:nvPr/>
        </p:nvSpPr>
        <p:spPr>
          <a:xfrm>
            <a:off x="725221" y="2380597"/>
            <a:ext cx="1828800" cy="182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rgbClr val="C00000"/>
                </a:solidFill>
              </a:rPr>
              <a:t>Input</a:t>
            </a:r>
            <a:endParaRPr lang="en-GB" sz="4400" dirty="0">
              <a:solidFill>
                <a:srgbClr val="C00000"/>
              </a:solidFill>
            </a:endParaRPr>
          </a:p>
        </p:txBody>
      </p:sp>
      <p:sp>
        <p:nvSpPr>
          <p:cNvPr id="11" name="Rectangle 10"/>
          <p:cNvSpPr/>
          <p:nvPr/>
        </p:nvSpPr>
        <p:spPr>
          <a:xfrm>
            <a:off x="3469580" y="2380597"/>
            <a:ext cx="2195889" cy="182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rgbClr val="C00000"/>
                </a:solidFill>
              </a:rPr>
              <a:t>Process</a:t>
            </a:r>
            <a:endParaRPr lang="en-GB" sz="4400" dirty="0">
              <a:solidFill>
                <a:srgbClr val="C00000"/>
              </a:solidFill>
            </a:endParaRPr>
          </a:p>
        </p:txBody>
      </p:sp>
      <p:sp>
        <p:nvSpPr>
          <p:cNvPr id="12" name="Rectangle 11"/>
          <p:cNvSpPr/>
          <p:nvPr/>
        </p:nvSpPr>
        <p:spPr>
          <a:xfrm>
            <a:off x="6581029" y="2380597"/>
            <a:ext cx="1828800" cy="182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rgbClr val="C00000"/>
                </a:solidFill>
              </a:rPr>
              <a:t>Output</a:t>
            </a:r>
            <a:endParaRPr lang="en-GB" sz="4400" dirty="0">
              <a:solidFill>
                <a:srgbClr val="C00000"/>
              </a:solidFill>
            </a:endParaRPr>
          </a:p>
        </p:txBody>
      </p:sp>
      <p:sp>
        <p:nvSpPr>
          <p:cNvPr id="13" name="Right Arrow 12"/>
          <p:cNvSpPr/>
          <p:nvPr/>
        </p:nvSpPr>
        <p:spPr>
          <a:xfrm>
            <a:off x="2672842" y="3042749"/>
            <a:ext cx="677917"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ight Arrow 13"/>
          <p:cNvSpPr/>
          <p:nvPr/>
        </p:nvSpPr>
        <p:spPr>
          <a:xfrm>
            <a:off x="5784290" y="3042749"/>
            <a:ext cx="677917"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5716823" y="44414"/>
            <a:ext cx="3673528" cy="1979272"/>
          </a:xfrm>
          <a:prstGeom prst="rect">
            <a:avLst/>
          </a:prstGeom>
        </p:spPr>
      </p:pic>
      <p:sp>
        <p:nvSpPr>
          <p:cNvPr id="16"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What is a computer?</a:t>
            </a:r>
            <a:endParaRPr lang="en-GB" b="1" dirty="0">
              <a:solidFill>
                <a:srgbClr val="C00000"/>
              </a:solidFill>
              <a:latin typeface="+mn-lt"/>
            </a:endParaRPr>
          </a:p>
        </p:txBody>
      </p:sp>
    </p:spTree>
    <p:extLst>
      <p:ext uri="{BB962C8B-B14F-4D97-AF65-F5344CB8AC3E}">
        <p14:creationId xmlns:p14="http://schemas.microsoft.com/office/powerpoint/2010/main" val="2318163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33001"/>
            <a:ext cx="7886700"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Exercises</a:t>
            </a:r>
            <a:endParaRPr lang="en-US" altLang="en-US" dirty="0" smtClean="0"/>
          </a:p>
        </p:txBody>
      </p:sp>
      <p:sp>
        <p:nvSpPr>
          <p:cNvPr id="3" name="Rectangle 2"/>
          <p:cNvSpPr/>
          <p:nvPr/>
        </p:nvSpPr>
        <p:spPr>
          <a:xfrm>
            <a:off x="7898524" y="5964888"/>
            <a:ext cx="1245476" cy="8931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3"/>
          <a:stretch>
            <a:fillRect/>
          </a:stretch>
        </p:blipFill>
        <p:spPr>
          <a:xfrm>
            <a:off x="129194" y="726138"/>
            <a:ext cx="4762500" cy="5238750"/>
          </a:xfrm>
          <a:prstGeom prst="rect">
            <a:avLst/>
          </a:prstGeom>
        </p:spPr>
      </p:pic>
      <p:sp>
        <p:nvSpPr>
          <p:cNvPr id="5" name="Rounded Rectangle 4"/>
          <p:cNvSpPr/>
          <p:nvPr/>
        </p:nvSpPr>
        <p:spPr>
          <a:xfrm>
            <a:off x="3175461" y="964282"/>
            <a:ext cx="1030779" cy="781396"/>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a:blip r:embed="rId4"/>
          <a:stretch>
            <a:fillRect/>
          </a:stretch>
        </p:blipFill>
        <p:spPr>
          <a:xfrm>
            <a:off x="5025410" y="726138"/>
            <a:ext cx="3810000" cy="4762500"/>
          </a:xfrm>
          <a:prstGeom prst="rect">
            <a:avLst/>
          </a:prstGeom>
        </p:spPr>
      </p:pic>
      <p:pic>
        <p:nvPicPr>
          <p:cNvPr id="7" name="Picture 6"/>
          <p:cNvPicPr>
            <a:picLocks noChangeAspect="1"/>
          </p:cNvPicPr>
          <p:nvPr/>
        </p:nvPicPr>
        <p:blipFill>
          <a:blip r:embed="rId5"/>
          <a:stretch>
            <a:fillRect/>
          </a:stretch>
        </p:blipFill>
        <p:spPr>
          <a:xfrm>
            <a:off x="5025410" y="726138"/>
            <a:ext cx="3810000" cy="4762500"/>
          </a:xfrm>
          <a:prstGeom prst="rect">
            <a:avLst/>
          </a:prstGeom>
        </p:spPr>
      </p:pic>
    </p:spTree>
    <p:extLst>
      <p:ext uri="{BB962C8B-B14F-4D97-AF65-F5344CB8AC3E}">
        <p14:creationId xmlns:p14="http://schemas.microsoft.com/office/powerpoint/2010/main" val="4037946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33001"/>
            <a:ext cx="7886700" cy="73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altLang="en-US" dirty="0" smtClean="0"/>
              <a:t>Exercises</a:t>
            </a:r>
            <a:endParaRPr lang="en-US" altLang="en-US" dirty="0" smtClean="0"/>
          </a:p>
        </p:txBody>
      </p:sp>
      <p:sp>
        <p:nvSpPr>
          <p:cNvPr id="3" name="Rectangle 2"/>
          <p:cNvSpPr/>
          <p:nvPr/>
        </p:nvSpPr>
        <p:spPr>
          <a:xfrm>
            <a:off x="7898524" y="5964888"/>
            <a:ext cx="1245476" cy="8931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3"/>
          <a:stretch>
            <a:fillRect/>
          </a:stretch>
        </p:blipFill>
        <p:spPr>
          <a:xfrm>
            <a:off x="129194" y="726138"/>
            <a:ext cx="4762500" cy="5238750"/>
          </a:xfrm>
          <a:prstGeom prst="rect">
            <a:avLst/>
          </a:prstGeom>
        </p:spPr>
      </p:pic>
      <p:pic>
        <p:nvPicPr>
          <p:cNvPr id="6" name="Picture 5"/>
          <p:cNvPicPr>
            <a:picLocks noChangeAspect="1"/>
          </p:cNvPicPr>
          <p:nvPr/>
        </p:nvPicPr>
        <p:blipFill>
          <a:blip r:embed="rId4"/>
          <a:stretch>
            <a:fillRect/>
          </a:stretch>
        </p:blipFill>
        <p:spPr>
          <a:xfrm>
            <a:off x="5025410" y="726138"/>
            <a:ext cx="3810000" cy="4762500"/>
          </a:xfrm>
          <a:prstGeom prst="rect">
            <a:avLst/>
          </a:prstGeom>
        </p:spPr>
      </p:pic>
      <p:pic>
        <p:nvPicPr>
          <p:cNvPr id="7" name="Picture 6"/>
          <p:cNvPicPr>
            <a:picLocks noChangeAspect="1"/>
          </p:cNvPicPr>
          <p:nvPr/>
        </p:nvPicPr>
        <p:blipFill>
          <a:blip r:embed="rId5"/>
          <a:stretch>
            <a:fillRect/>
          </a:stretch>
        </p:blipFill>
        <p:spPr>
          <a:xfrm>
            <a:off x="5025410" y="726138"/>
            <a:ext cx="3810000" cy="4762500"/>
          </a:xfrm>
          <a:prstGeom prst="rect">
            <a:avLst/>
          </a:prstGeom>
        </p:spPr>
      </p:pic>
      <p:pic>
        <p:nvPicPr>
          <p:cNvPr id="8" name="Picture 7"/>
          <p:cNvPicPr>
            <a:picLocks noChangeAspect="1"/>
          </p:cNvPicPr>
          <p:nvPr/>
        </p:nvPicPr>
        <p:blipFill>
          <a:blip r:embed="rId6"/>
          <a:stretch>
            <a:fillRect/>
          </a:stretch>
        </p:blipFill>
        <p:spPr>
          <a:xfrm>
            <a:off x="5025410" y="726138"/>
            <a:ext cx="3810000" cy="4762500"/>
          </a:xfrm>
          <a:prstGeom prst="rect">
            <a:avLst/>
          </a:prstGeom>
        </p:spPr>
      </p:pic>
      <p:sp>
        <p:nvSpPr>
          <p:cNvPr id="9" name="Rounded Rectangle 8"/>
          <p:cNvSpPr/>
          <p:nvPr/>
        </p:nvSpPr>
        <p:spPr>
          <a:xfrm>
            <a:off x="4971013" y="1230285"/>
            <a:ext cx="1346661" cy="566926"/>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p:cNvPicPr>
            <a:picLocks noChangeAspect="1"/>
          </p:cNvPicPr>
          <p:nvPr/>
        </p:nvPicPr>
        <p:blipFill>
          <a:blip r:embed="rId7"/>
          <a:stretch>
            <a:fillRect/>
          </a:stretch>
        </p:blipFill>
        <p:spPr>
          <a:xfrm>
            <a:off x="129194" y="726138"/>
            <a:ext cx="4762500" cy="5238750"/>
          </a:xfrm>
          <a:prstGeom prst="rect">
            <a:avLst/>
          </a:prstGeom>
        </p:spPr>
      </p:pic>
      <p:pic>
        <p:nvPicPr>
          <p:cNvPr id="11" name="Picture 10"/>
          <p:cNvPicPr>
            <a:picLocks noChangeAspect="1"/>
          </p:cNvPicPr>
          <p:nvPr/>
        </p:nvPicPr>
        <p:blipFill rotWithShape="1">
          <a:blip r:embed="rId8"/>
          <a:srcRect l="34667" t="12443" r="34027" b="9602"/>
          <a:stretch/>
        </p:blipFill>
        <p:spPr>
          <a:xfrm rot="21205120">
            <a:off x="5081487" y="1658873"/>
            <a:ext cx="3723314" cy="5212639"/>
          </a:xfrm>
          <a:prstGeom prst="rect">
            <a:avLst/>
          </a:prstGeom>
          <a:ln>
            <a:solidFill>
              <a:schemeClr val="bg1">
                <a:lumMod val="50000"/>
              </a:schemeClr>
            </a:solidFill>
          </a:ln>
        </p:spPr>
      </p:pic>
    </p:spTree>
    <p:extLst>
      <p:ext uri="{BB962C8B-B14F-4D97-AF65-F5344CB8AC3E}">
        <p14:creationId xmlns:p14="http://schemas.microsoft.com/office/powerpoint/2010/main" val="509635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77898" y="2213523"/>
            <a:ext cx="7808159" cy="2739211"/>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altLang="en-US" sz="3600" dirty="0" smtClean="0">
                <a:solidFill>
                  <a:schemeClr val="tx1">
                    <a:lumMod val="65000"/>
                    <a:lumOff val="35000"/>
                  </a:schemeClr>
                </a:solidFill>
                <a:latin typeface="Calibri" panose="020F0502020204030204" pitchFamily="34" charset="0"/>
                <a:cs typeface="Times New Roman" panose="02020603050405020304" pitchFamily="18" charset="0"/>
              </a:rPr>
              <a:t>Does the use of state diagrams and finite-state machines offer an alternative approach for introducing programming?</a:t>
            </a:r>
            <a:endParaRPr lang="en-GB" altLang="en-US" sz="5400" dirty="0">
              <a:solidFill>
                <a:schemeClr val="tx1">
                  <a:lumMod val="65000"/>
                  <a:lumOff val="35000"/>
                </a:schemeClr>
              </a:solidFill>
              <a:latin typeface="Arial" panose="020B0604020202020204" pitchFamily="34" charset="0"/>
            </a:endParaRPr>
          </a:p>
          <a:p>
            <a:pPr lvl="0" eaLnBrk="0" fontAlgn="base" hangingPunct="0">
              <a:spcBef>
                <a:spcPct val="0"/>
              </a:spcBef>
              <a:spcAft>
                <a:spcPct val="0"/>
              </a:spcAft>
              <a:tabLst>
                <a:tab pos="457200" algn="l"/>
              </a:tabLst>
            </a:pPr>
            <a:r>
              <a:rPr lang="en-GB" altLang="ja-JP" sz="3600" dirty="0" smtClean="0">
                <a:solidFill>
                  <a:schemeClr val="tx1">
                    <a:lumMod val="65000"/>
                    <a:lumOff val="35000"/>
                  </a:schemeClr>
                </a:solidFill>
                <a:cs typeface="Times New Roman" panose="02020603050405020304" pitchFamily="18" charset="0"/>
              </a:rPr>
              <a:t> </a:t>
            </a:r>
            <a:endParaRPr kumimoji="0" lang="en-GB" altLang="ja-JP" sz="3600" b="0" i="0" u="none" strike="noStrike" cap="none" normalizeH="0" baseline="0" dirty="0" smtClean="0">
              <a:ln>
                <a:noFill/>
              </a:ln>
              <a:solidFill>
                <a:schemeClr val="tx1">
                  <a:lumMod val="65000"/>
                  <a:lumOff val="35000"/>
                </a:schemeClr>
              </a:solidFill>
              <a:effectLst/>
            </a:endParaRPr>
          </a:p>
          <a:p>
            <a:pPr lvl="0" eaLnBrk="0" fontAlgn="base" hangingPunct="0">
              <a:spcBef>
                <a:spcPct val="0"/>
              </a:spcBef>
              <a:spcAft>
                <a:spcPct val="0"/>
              </a:spcAft>
              <a:tabLst>
                <a:tab pos="457200" algn="l"/>
              </a:tabLst>
            </a:pPr>
            <a:endParaRPr kumimoji="0" lang="en-GB" altLang="ja-JP" sz="2800" b="0" i="0" u="none" strike="noStrike" cap="none" normalizeH="0" baseline="0" dirty="0" smtClean="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p:cNvGrpSpPr/>
          <p:nvPr/>
        </p:nvGrpSpPr>
        <p:grpSpPr>
          <a:xfrm>
            <a:off x="177221" y="4030302"/>
            <a:ext cx="2831761" cy="2739031"/>
            <a:chOff x="177221" y="2664829"/>
            <a:chExt cx="4295026" cy="4154380"/>
          </a:xfrm>
        </p:grpSpPr>
        <p:grpSp>
          <p:nvGrpSpPr>
            <p:cNvPr id="12" name="Group 11"/>
            <p:cNvGrpSpPr/>
            <p:nvPr/>
          </p:nvGrpSpPr>
          <p:grpSpPr>
            <a:xfrm>
              <a:off x="3408224" y="5874504"/>
              <a:ext cx="332509" cy="792305"/>
              <a:chOff x="3408224" y="6074004"/>
              <a:chExt cx="332509" cy="792305"/>
            </a:xfrm>
          </p:grpSpPr>
          <p:cxnSp>
            <p:nvCxnSpPr>
              <p:cNvPr id="29" name="Straight Connector 28"/>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3" name="Group 12"/>
            <p:cNvGrpSpPr/>
            <p:nvPr/>
          </p:nvGrpSpPr>
          <p:grpSpPr>
            <a:xfrm>
              <a:off x="2856814" y="5960404"/>
              <a:ext cx="332509" cy="792305"/>
              <a:chOff x="3408224" y="6074004"/>
              <a:chExt cx="332509" cy="792305"/>
            </a:xfrm>
          </p:grpSpPr>
          <p:cxnSp>
            <p:nvCxnSpPr>
              <p:cNvPr id="27" name="Straight Connector 26"/>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p:cNvGrpSpPr/>
            <p:nvPr/>
          </p:nvGrpSpPr>
          <p:grpSpPr>
            <a:xfrm>
              <a:off x="2305404" y="6026904"/>
              <a:ext cx="332509" cy="792305"/>
              <a:chOff x="3408224" y="6074004"/>
              <a:chExt cx="332509" cy="792305"/>
            </a:xfrm>
          </p:grpSpPr>
          <p:cxnSp>
            <p:nvCxnSpPr>
              <p:cNvPr id="25" name="Straight Connector 24"/>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5" name="Group 14"/>
            <p:cNvGrpSpPr/>
            <p:nvPr/>
          </p:nvGrpSpPr>
          <p:grpSpPr>
            <a:xfrm>
              <a:off x="1753994" y="6026904"/>
              <a:ext cx="332509" cy="792305"/>
              <a:chOff x="3408224" y="6074004"/>
              <a:chExt cx="332509" cy="792305"/>
            </a:xfrm>
          </p:grpSpPr>
          <p:cxnSp>
            <p:nvCxnSpPr>
              <p:cNvPr id="23" name="Straight Connector 22"/>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6" name="Group 15"/>
            <p:cNvGrpSpPr/>
            <p:nvPr/>
          </p:nvGrpSpPr>
          <p:grpSpPr>
            <a:xfrm>
              <a:off x="651174" y="5877279"/>
              <a:ext cx="332509" cy="792305"/>
              <a:chOff x="3408224" y="6074004"/>
              <a:chExt cx="332509" cy="792305"/>
            </a:xfrm>
          </p:grpSpPr>
          <p:cxnSp>
            <p:nvCxnSpPr>
              <p:cNvPr id="21" name="Straight Connector 20"/>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7" name="Group 16"/>
            <p:cNvGrpSpPr/>
            <p:nvPr/>
          </p:nvGrpSpPr>
          <p:grpSpPr>
            <a:xfrm>
              <a:off x="1202584" y="5960404"/>
              <a:ext cx="332509" cy="792305"/>
              <a:chOff x="3408224" y="6074004"/>
              <a:chExt cx="332509" cy="792305"/>
            </a:xfrm>
          </p:grpSpPr>
          <p:cxnSp>
            <p:nvCxnSpPr>
              <p:cNvPr id="19" name="Straight Connector 18"/>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221" y="2664829"/>
              <a:ext cx="4295026" cy="3409175"/>
            </a:xfrm>
            <a:prstGeom prst="rect">
              <a:avLst/>
            </a:prstGeom>
          </p:spPr>
        </p:pic>
      </p:grpSp>
      <p:pic>
        <p:nvPicPr>
          <p:cNvPr id="31" name="Picture 30"/>
          <p:cNvPicPr>
            <a:picLocks noChangeAspect="1"/>
          </p:cNvPicPr>
          <p:nvPr/>
        </p:nvPicPr>
        <p:blipFill rotWithShape="1">
          <a:blip r:embed="rId6"/>
          <a:srcRect l="43900" t="23580" r="27590" b="9375"/>
          <a:stretch/>
        </p:blipFill>
        <p:spPr>
          <a:xfrm rot="21082507">
            <a:off x="4903126" y="4056749"/>
            <a:ext cx="4189690" cy="5539604"/>
          </a:xfrm>
          <a:prstGeom prst="rect">
            <a:avLst/>
          </a:prstGeom>
          <a:ln>
            <a:solidFill>
              <a:schemeClr val="bg1">
                <a:lumMod val="50000"/>
              </a:schemeClr>
            </a:solidFill>
          </a:ln>
        </p:spPr>
      </p:pic>
    </p:spTree>
    <p:extLst>
      <p:ext uri="{BB962C8B-B14F-4D97-AF65-F5344CB8AC3E}">
        <p14:creationId xmlns:p14="http://schemas.microsoft.com/office/powerpoint/2010/main" val="2218023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grpSp>
        <p:nvGrpSpPr>
          <p:cNvPr id="19" name="Group 18"/>
          <p:cNvGrpSpPr/>
          <p:nvPr/>
        </p:nvGrpSpPr>
        <p:grpSpPr>
          <a:xfrm>
            <a:off x="-19050" y="3996329"/>
            <a:ext cx="9297017" cy="2995021"/>
            <a:chOff x="-19050" y="3996329"/>
            <a:chExt cx="9297017" cy="2995021"/>
          </a:xfrm>
        </p:grpSpPr>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5"/>
            <a:srcRect l="5051" t="40197" r="27306" b="36458"/>
            <a:stretch/>
          </p:blipFill>
          <p:spPr>
            <a:xfrm>
              <a:off x="19050" y="5219700"/>
              <a:ext cx="9130744" cy="1771650"/>
            </a:xfrm>
            <a:prstGeom prst="rect">
              <a:avLst/>
            </a:prstGeom>
          </p:spPr>
        </p:pic>
        <p:pic>
          <p:nvPicPr>
            <p:cNvPr id="11" name="Picture 10"/>
            <p:cNvPicPr>
              <a:picLocks noChangeAspect="1"/>
            </p:cNvPicPr>
            <p:nvPr/>
          </p:nvPicPr>
          <p:blipFill rotWithShape="1">
            <a:blip r:embed="rId5"/>
            <a:srcRect l="15071" t="21622" r="17047" b="65145"/>
            <a:stretch/>
          </p:blipFill>
          <p:spPr>
            <a:xfrm>
              <a:off x="-19050" y="4291604"/>
              <a:ext cx="9163050" cy="100429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639" y="4449318"/>
              <a:ext cx="3056653" cy="522732"/>
            </a:xfrm>
            <a:prstGeom prst="rect">
              <a:avLst/>
            </a:prstGeom>
            <a:ln>
              <a:solidFill>
                <a:schemeClr val="bg1">
                  <a:lumMod val="65000"/>
                </a:schemeClr>
              </a:solidFill>
            </a:ln>
          </p:spPr>
        </p:pic>
        <p:pic>
          <p:nvPicPr>
            <p:cNvPr id="14" name="Picture 13"/>
            <p:cNvPicPr>
              <a:picLocks noChangeAspect="1"/>
            </p:cNvPicPr>
            <p:nvPr/>
          </p:nvPicPr>
          <p:blipFill rotWithShape="1">
            <a:blip r:embed="rId7"/>
            <a:srcRect l="47218" t="13543" r="19546" b="82031"/>
            <a:stretch/>
          </p:blipFill>
          <p:spPr>
            <a:xfrm>
              <a:off x="4953616" y="3996329"/>
              <a:ext cx="4324351" cy="323850"/>
            </a:xfrm>
            <a:prstGeom prst="rect">
              <a:avLst/>
            </a:prstGeom>
          </p:spPr>
        </p:pic>
        <p:pic>
          <p:nvPicPr>
            <p:cNvPr id="15" name="Picture 14"/>
            <p:cNvPicPr>
              <a:picLocks noChangeAspect="1"/>
            </p:cNvPicPr>
            <p:nvPr/>
          </p:nvPicPr>
          <p:blipFill rotWithShape="1">
            <a:blip r:embed="rId8"/>
            <a:srcRect l="57028" t="22656" r="21449" b="31771"/>
            <a:stretch/>
          </p:blipFill>
          <p:spPr>
            <a:xfrm>
              <a:off x="6958015" y="4241654"/>
              <a:ext cx="1878329" cy="2236106"/>
            </a:xfrm>
            <a:prstGeom prst="rect">
              <a:avLst/>
            </a:prstGeom>
            <a:effectLst>
              <a:outerShdw blurRad="50800" dist="38100" dir="2700000" algn="tl" rotWithShape="0">
                <a:prstClr val="black">
                  <a:alpha val="40000"/>
                </a:prstClr>
              </a:outerShdw>
            </a:effectLst>
          </p:spPr>
        </p:pic>
      </p:grpSp>
      <p:sp>
        <p:nvSpPr>
          <p:cNvPr id="17" name="TextBox 16"/>
          <p:cNvSpPr txBox="1"/>
          <p:nvPr/>
        </p:nvSpPr>
        <p:spPr>
          <a:xfrm>
            <a:off x="1656522" y="2360109"/>
            <a:ext cx="1517788" cy="769441"/>
          </a:xfrm>
          <a:prstGeom prst="rect">
            <a:avLst/>
          </a:prstGeom>
          <a:noFill/>
        </p:spPr>
        <p:txBody>
          <a:bodyPr wrap="none" rtlCol="0">
            <a:spAutoFit/>
          </a:bodyPr>
          <a:lstStyle/>
          <a:p>
            <a:r>
              <a:rPr lang="en-GB" sz="4400" b="1" dirty="0" smtClean="0">
                <a:solidFill>
                  <a:schemeClr val="tx1">
                    <a:lumMod val="65000"/>
                    <a:lumOff val="35000"/>
                  </a:schemeClr>
                </a:solidFill>
              </a:rPr>
              <a:t>Why?</a:t>
            </a:r>
            <a:endParaRPr lang="en-GB" sz="4400" b="1" dirty="0">
              <a:solidFill>
                <a:schemeClr val="tx1">
                  <a:lumMod val="65000"/>
                  <a:lumOff val="35000"/>
                </a:schemeClr>
              </a:solidFill>
            </a:endParaRPr>
          </a:p>
        </p:txBody>
      </p:sp>
      <p:sp>
        <p:nvSpPr>
          <p:cNvPr id="21" name="Rectangle 20"/>
          <p:cNvSpPr/>
          <p:nvPr/>
        </p:nvSpPr>
        <p:spPr>
          <a:xfrm>
            <a:off x="70406" y="3950847"/>
            <a:ext cx="3220369" cy="369332"/>
          </a:xfrm>
          <a:prstGeom prst="rect">
            <a:avLst/>
          </a:prstGeom>
        </p:spPr>
        <p:txBody>
          <a:bodyPr wrap="none">
            <a:spAutoFit/>
          </a:bodyPr>
          <a:lstStyle/>
          <a:p>
            <a:r>
              <a:rPr lang="en-GB" dirty="0" smtClean="0">
                <a:hlinkClick r:id="rId9"/>
              </a:rPr>
              <a:t>www.computingatschool.org.uk</a:t>
            </a:r>
            <a:r>
              <a:rPr lang="en-GB" dirty="0" smtClean="0"/>
              <a:t> </a:t>
            </a:r>
            <a:endParaRPr lang="en-GB" dirty="0"/>
          </a:p>
        </p:txBody>
      </p:sp>
    </p:spTree>
    <p:extLst>
      <p:ext uri="{BB962C8B-B14F-4D97-AF65-F5344CB8AC3E}">
        <p14:creationId xmlns:p14="http://schemas.microsoft.com/office/powerpoint/2010/main" val="2592235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1754326"/>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a:solidFill>
                  <a:schemeClr val="tx1">
                    <a:lumMod val="65000"/>
                    <a:lumOff val="35000"/>
                  </a:schemeClr>
                </a:solidFill>
              </a:rPr>
              <a:t>from </a:t>
            </a:r>
            <a:r>
              <a:rPr lang="en-GB" sz="3600" dirty="0" smtClean="0">
                <a:solidFill>
                  <a:schemeClr val="tx1">
                    <a:lumMod val="65000"/>
                    <a:lumOff val="35000"/>
                  </a:schemeClr>
                </a:solidFill>
              </a:rPr>
              <a:t>colleagues in English </a:t>
            </a:r>
            <a:r>
              <a:rPr lang="en-GB" sz="3600" dirty="0">
                <a:solidFill>
                  <a:schemeClr val="tx1">
                    <a:lumMod val="65000"/>
                    <a:lumOff val="35000"/>
                  </a:schemeClr>
                </a:solidFill>
              </a:rPr>
              <a:t>which aspects of this topic would support </a:t>
            </a:r>
            <a:r>
              <a:rPr lang="en-GB" sz="3600" dirty="0" smtClean="0">
                <a:solidFill>
                  <a:schemeClr val="tx1">
                    <a:lumMod val="65000"/>
                    <a:lumOff val="35000"/>
                  </a:schemeClr>
                </a:solidFill>
              </a:rPr>
              <a:t>their </a:t>
            </a:r>
            <a:r>
              <a:rPr lang="en-GB" sz="3600" dirty="0">
                <a:solidFill>
                  <a:schemeClr val="tx1">
                    <a:lumMod val="65000"/>
                    <a:lumOff val="35000"/>
                  </a:schemeClr>
                </a:solidFill>
              </a:rPr>
              <a:t>pupils’ </a:t>
            </a:r>
            <a:r>
              <a:rPr lang="en-GB" sz="3600" dirty="0" smtClean="0">
                <a:solidFill>
                  <a:schemeClr val="tx1">
                    <a:lumMod val="65000"/>
                    <a:lumOff val="35000"/>
                  </a:schemeClr>
                </a:solidFill>
              </a:rPr>
              <a:t>development.</a:t>
            </a:r>
            <a:endParaRPr lang="en-GB" sz="3600" dirty="0">
              <a:solidFill>
                <a:schemeClr val="tx1">
                  <a:lumMod val="65000"/>
                  <a:lumOff val="35000"/>
                </a:schemeClr>
              </a:solidFill>
            </a:endParaRPr>
          </a:p>
        </p:txBody>
      </p:sp>
      <p:sp>
        <p:nvSpPr>
          <p:cNvPr id="2" name="TextBox 1"/>
          <p:cNvSpPr txBox="1"/>
          <p:nvPr/>
        </p:nvSpPr>
        <p:spPr>
          <a:xfrm>
            <a:off x="597578" y="3272990"/>
            <a:ext cx="2117887" cy="769441"/>
          </a:xfrm>
          <a:prstGeom prst="rect">
            <a:avLst/>
          </a:prstGeom>
          <a:noFill/>
        </p:spPr>
        <p:txBody>
          <a:bodyPr wrap="none" rtlCol="0">
            <a:spAutoFit/>
          </a:bodyPr>
          <a:lstStyle/>
          <a:p>
            <a:r>
              <a:rPr lang="en-GB" sz="4400" b="1" dirty="0" smtClean="0">
                <a:solidFill>
                  <a:srgbClr val="C00000"/>
                </a:solidFill>
              </a:rPr>
              <a:t>Find out</a:t>
            </a:r>
            <a:endParaRPr lang="en-GB" sz="4400" b="1" dirty="0">
              <a:solidFill>
                <a:srgbClr val="C00000"/>
              </a:solidFill>
            </a:endParaRPr>
          </a:p>
        </p:txBody>
      </p:sp>
    </p:spTree>
    <p:extLst>
      <p:ext uri="{BB962C8B-B14F-4D97-AF65-F5344CB8AC3E}">
        <p14:creationId xmlns:p14="http://schemas.microsoft.com/office/powerpoint/2010/main" val="21664347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1754326"/>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smtClean="0">
                <a:solidFill>
                  <a:schemeClr val="tx1">
                    <a:lumMod val="65000"/>
                    <a:lumOff val="35000"/>
                  </a:schemeClr>
                </a:solidFill>
              </a:rPr>
              <a:t>the </a:t>
            </a:r>
            <a:r>
              <a:rPr lang="en-GB" sz="3600" dirty="0">
                <a:solidFill>
                  <a:schemeClr val="tx1">
                    <a:lumMod val="65000"/>
                    <a:lumOff val="35000"/>
                  </a:schemeClr>
                </a:solidFill>
              </a:rPr>
              <a:t>use </a:t>
            </a:r>
            <a:r>
              <a:rPr lang="en-GB" sz="3600" dirty="0" smtClean="0">
                <a:solidFill>
                  <a:schemeClr val="tx1">
                    <a:lumMod val="65000"/>
                    <a:lumOff val="35000"/>
                  </a:schemeClr>
                </a:solidFill>
              </a:rPr>
              <a:t>of finite-state machines as a vehicle to introduce programming.</a:t>
            </a:r>
            <a:endParaRPr lang="en-GB" sz="3600" dirty="0">
              <a:solidFill>
                <a:schemeClr val="tx1">
                  <a:lumMod val="65000"/>
                  <a:lumOff val="35000"/>
                </a:schemeClr>
              </a:solidFill>
            </a:endParaRPr>
          </a:p>
          <a:p>
            <a:pPr lvl="0" eaLnBrk="0" fontAlgn="base" hangingPunct="0">
              <a:spcBef>
                <a:spcPct val="0"/>
              </a:spcBef>
              <a:spcAft>
                <a:spcPct val="0"/>
              </a:spcAft>
              <a:tabLst>
                <a:tab pos="457200" algn="l"/>
              </a:tabLst>
            </a:pPr>
            <a:r>
              <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rPr>
              <a:t>.</a:t>
            </a:r>
          </a:p>
        </p:txBody>
      </p:sp>
      <p:sp>
        <p:nvSpPr>
          <p:cNvPr id="2" name="TextBox 1"/>
          <p:cNvSpPr txBox="1"/>
          <p:nvPr/>
        </p:nvSpPr>
        <p:spPr>
          <a:xfrm>
            <a:off x="597578" y="3272990"/>
            <a:ext cx="2171044" cy="769441"/>
          </a:xfrm>
          <a:prstGeom prst="rect">
            <a:avLst/>
          </a:prstGeom>
          <a:noFill/>
        </p:spPr>
        <p:txBody>
          <a:bodyPr wrap="none" rtlCol="0">
            <a:spAutoFit/>
          </a:bodyPr>
          <a:lstStyle/>
          <a:p>
            <a:r>
              <a:rPr lang="en-GB" sz="4400" b="1" dirty="0" smtClean="0">
                <a:solidFill>
                  <a:srgbClr val="C00000"/>
                </a:solidFill>
              </a:rPr>
              <a:t>Evaluate</a:t>
            </a:r>
            <a:endParaRPr lang="en-GB" sz="4400" b="1" dirty="0">
              <a:solidFill>
                <a:srgbClr val="C00000"/>
              </a:solidFill>
            </a:endParaRPr>
          </a:p>
        </p:txBody>
      </p:sp>
    </p:spTree>
    <p:extLst>
      <p:ext uri="{BB962C8B-B14F-4D97-AF65-F5344CB8AC3E}">
        <p14:creationId xmlns:p14="http://schemas.microsoft.com/office/powerpoint/2010/main" val="23541026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2308324"/>
          </a:xfrm>
          <a:prstGeom prst="rect">
            <a:avLst/>
          </a:prstGeom>
          <a:noFill/>
        </p:spPr>
        <p:txBody>
          <a:bodyPr wrap="square" rtlCol="0">
            <a:spAutoFit/>
          </a:bodyPr>
          <a:lstStyle/>
          <a:p>
            <a:pPr lvl="0" eaLnBrk="0" fontAlgn="base" hangingPunct="0">
              <a:spcBef>
                <a:spcPct val="0"/>
              </a:spcBef>
              <a:spcAft>
                <a:spcPct val="0"/>
              </a:spcAft>
              <a:tabLst>
                <a:tab pos="457200" algn="l"/>
              </a:tabLst>
            </a:pPr>
            <a:r>
              <a:rPr lang="en-GB" altLang="ja-JP" sz="3600" dirty="0">
                <a:solidFill>
                  <a:schemeClr val="tx1">
                    <a:lumMod val="65000"/>
                    <a:lumOff val="35000"/>
                  </a:schemeClr>
                </a:solidFill>
                <a:ea typeface="Calibri" panose="020F0502020204030204" pitchFamily="34" charset="0"/>
                <a:cs typeface="Times New Roman" panose="02020603050405020304" pitchFamily="18" charset="0"/>
              </a:rPr>
              <a:t>s</a:t>
            </a:r>
            <a:r>
              <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rPr>
              <a:t>chool data </a:t>
            </a:r>
            <a:r>
              <a:rPr lang="en-GB" sz="3600" dirty="0" smtClean="0">
                <a:solidFill>
                  <a:schemeClr val="tx1">
                    <a:lumMod val="65000"/>
                    <a:lumOff val="35000"/>
                  </a:schemeClr>
                </a:solidFill>
              </a:rPr>
              <a:t>of </a:t>
            </a:r>
            <a:r>
              <a:rPr lang="en-GB" sz="3600" dirty="0">
                <a:solidFill>
                  <a:schemeClr val="tx1">
                    <a:lumMod val="65000"/>
                    <a:lumOff val="35000"/>
                  </a:schemeClr>
                </a:solidFill>
              </a:rPr>
              <a:t>the pupils performance in English and how well they engage with </a:t>
            </a:r>
            <a:r>
              <a:rPr lang="en-GB" sz="3600" dirty="0" smtClean="0">
                <a:solidFill>
                  <a:schemeClr val="tx1">
                    <a:lumMod val="65000"/>
                    <a:lumOff val="35000"/>
                  </a:schemeClr>
                </a:solidFill>
              </a:rPr>
              <a:t>work </a:t>
            </a:r>
            <a:r>
              <a:rPr lang="en-GB" sz="3600" dirty="0">
                <a:solidFill>
                  <a:schemeClr val="tx1">
                    <a:lumMod val="65000"/>
                    <a:lumOff val="35000"/>
                  </a:schemeClr>
                </a:solidFill>
              </a:rPr>
              <a:t>on language structure and regular expressions</a:t>
            </a:r>
            <a:r>
              <a:rPr lang="en-GB" sz="3600" dirty="0" smtClean="0">
                <a:solidFill>
                  <a:schemeClr val="tx1">
                    <a:lumMod val="65000"/>
                    <a:lumOff val="35000"/>
                  </a:schemeClr>
                </a:solidFill>
              </a:rPr>
              <a:t>.</a:t>
            </a:r>
            <a:endPar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endParaRPr>
          </a:p>
        </p:txBody>
      </p:sp>
      <p:sp>
        <p:nvSpPr>
          <p:cNvPr id="2" name="TextBox 1"/>
          <p:cNvSpPr txBox="1"/>
          <p:nvPr/>
        </p:nvSpPr>
        <p:spPr>
          <a:xfrm>
            <a:off x="597578" y="3272990"/>
            <a:ext cx="2303900" cy="769441"/>
          </a:xfrm>
          <a:prstGeom prst="rect">
            <a:avLst/>
          </a:prstGeom>
          <a:noFill/>
        </p:spPr>
        <p:txBody>
          <a:bodyPr wrap="none" rtlCol="0">
            <a:spAutoFit/>
          </a:bodyPr>
          <a:lstStyle/>
          <a:p>
            <a:r>
              <a:rPr lang="en-GB" sz="4400" b="1" dirty="0" smtClean="0">
                <a:solidFill>
                  <a:srgbClr val="C00000"/>
                </a:solidFill>
              </a:rPr>
              <a:t>Compare</a:t>
            </a:r>
            <a:endParaRPr lang="en-GB" sz="4400" b="1" dirty="0">
              <a:solidFill>
                <a:srgbClr val="C00000"/>
              </a:solidFill>
            </a:endParaRPr>
          </a:p>
        </p:txBody>
      </p:sp>
    </p:spTree>
    <p:extLst>
      <p:ext uri="{BB962C8B-B14F-4D97-AF65-F5344CB8AC3E}">
        <p14:creationId xmlns:p14="http://schemas.microsoft.com/office/powerpoint/2010/main" val="2212669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646331"/>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a:solidFill>
                  <a:schemeClr val="tx1">
                    <a:lumMod val="65000"/>
                    <a:lumOff val="35000"/>
                  </a:schemeClr>
                </a:solidFill>
              </a:rPr>
              <a:t>a </a:t>
            </a:r>
            <a:r>
              <a:rPr lang="en-GB" sz="3600" dirty="0" smtClean="0">
                <a:solidFill>
                  <a:schemeClr val="tx1">
                    <a:lumMod val="65000"/>
                    <a:lumOff val="35000"/>
                  </a:schemeClr>
                </a:solidFill>
              </a:rPr>
              <a:t>single </a:t>
            </a:r>
            <a:r>
              <a:rPr lang="en-GB" sz="3600" dirty="0">
                <a:solidFill>
                  <a:schemeClr val="tx1">
                    <a:lumMod val="65000"/>
                    <a:lumOff val="35000"/>
                  </a:schemeClr>
                </a:solidFill>
              </a:rPr>
              <a:t>lesson taught by different </a:t>
            </a:r>
            <a:r>
              <a:rPr lang="en-GB" sz="3600" dirty="0" smtClean="0">
                <a:solidFill>
                  <a:schemeClr val="tx1">
                    <a:lumMod val="65000"/>
                    <a:lumOff val="35000"/>
                  </a:schemeClr>
                </a:solidFill>
              </a:rPr>
              <a:t>teachers</a:t>
            </a:r>
            <a:r>
              <a:rPr lang="en-GB" sz="3600" dirty="0">
                <a:solidFill>
                  <a:schemeClr val="tx1">
                    <a:lumMod val="65000"/>
                    <a:lumOff val="35000"/>
                  </a:schemeClr>
                </a:solidFill>
                <a:cs typeface="Times New Roman" panose="02020603050405020304" pitchFamily="18" charset="0"/>
              </a:rPr>
              <a:t>.</a:t>
            </a:r>
            <a:endParaRPr lang="en-GB" sz="3600" dirty="0">
              <a:solidFill>
                <a:schemeClr val="tx1">
                  <a:lumMod val="65000"/>
                  <a:lumOff val="35000"/>
                </a:schemeClr>
              </a:solidFill>
            </a:endParaRPr>
          </a:p>
        </p:txBody>
      </p:sp>
      <p:sp>
        <p:nvSpPr>
          <p:cNvPr id="2" name="TextBox 1"/>
          <p:cNvSpPr txBox="1"/>
          <p:nvPr/>
        </p:nvSpPr>
        <p:spPr>
          <a:xfrm>
            <a:off x="597578" y="3272990"/>
            <a:ext cx="6625340" cy="769441"/>
          </a:xfrm>
          <a:prstGeom prst="rect">
            <a:avLst/>
          </a:prstGeom>
          <a:noFill/>
        </p:spPr>
        <p:txBody>
          <a:bodyPr wrap="none" rtlCol="0">
            <a:spAutoFit/>
          </a:bodyPr>
          <a:lstStyle/>
          <a:p>
            <a:r>
              <a:rPr lang="en-GB" sz="3600" dirty="0" smtClean="0">
                <a:solidFill>
                  <a:schemeClr val="tx1">
                    <a:lumMod val="65000"/>
                    <a:lumOff val="35000"/>
                  </a:schemeClr>
                </a:solidFill>
              </a:rPr>
              <a:t>Design, implement and </a:t>
            </a:r>
            <a:r>
              <a:rPr lang="en-GB" sz="4400" b="1" dirty="0" smtClean="0">
                <a:solidFill>
                  <a:srgbClr val="C00000"/>
                </a:solidFill>
              </a:rPr>
              <a:t>evaluate</a:t>
            </a:r>
            <a:endParaRPr lang="en-GB" sz="4400" b="1" dirty="0">
              <a:solidFill>
                <a:srgbClr val="C00000"/>
              </a:solidFill>
            </a:endParaRPr>
          </a:p>
        </p:txBody>
      </p:sp>
    </p:spTree>
    <p:extLst>
      <p:ext uri="{BB962C8B-B14F-4D97-AF65-F5344CB8AC3E}">
        <p14:creationId xmlns:p14="http://schemas.microsoft.com/office/powerpoint/2010/main" val="2085602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523687" cy="769441"/>
          </a:xfrm>
          <a:prstGeom prst="rect">
            <a:avLst/>
          </a:prstGeom>
          <a:noFill/>
        </p:spPr>
        <p:txBody>
          <a:bodyPr wrap="none" rtlCol="0">
            <a:spAutoFit/>
          </a:bodyPr>
          <a:lstStyle/>
          <a:p>
            <a:r>
              <a:rPr lang="en-GB" sz="4400" b="1" dirty="0" smtClean="0">
                <a:solidFill>
                  <a:schemeClr val="tx1">
                    <a:lumMod val="65000"/>
                    <a:lumOff val="35000"/>
                  </a:schemeClr>
                </a:solidFill>
              </a:rPr>
              <a:t>How?</a:t>
            </a:r>
            <a:endParaRPr lang="en-GB" sz="4400" b="1" dirty="0">
              <a:solidFill>
                <a:schemeClr val="tx1">
                  <a:lumMod val="65000"/>
                  <a:lumOff val="35000"/>
                </a:schemeClr>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8011" y="2594114"/>
            <a:ext cx="4263886" cy="4263886"/>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54254" y="3831020"/>
            <a:ext cx="3026979" cy="3026979"/>
          </a:xfrm>
          <a:prstGeom prst="rect">
            <a:avLst/>
          </a:prstGeom>
        </p:spPr>
      </p:pic>
    </p:spTree>
    <p:extLst>
      <p:ext uri="{BB962C8B-B14F-4D97-AF65-F5344CB8AC3E}">
        <p14:creationId xmlns:p14="http://schemas.microsoft.com/office/powerpoint/2010/main" val="1892340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chemeClr val="tx1">
                    <a:lumMod val="65000"/>
                    <a:lumOff val="35000"/>
                  </a:schemeClr>
                </a:solidFill>
                <a:latin typeface="+mn-lt"/>
              </a:rPr>
              <a:t>Class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sp>
        <p:nvSpPr>
          <p:cNvPr id="7" name="Rectangle 6"/>
          <p:cNvSpPr/>
          <p:nvPr/>
        </p:nvSpPr>
        <p:spPr>
          <a:xfrm>
            <a:off x="0" y="5924550"/>
            <a:ext cx="9144000" cy="514350"/>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chemeClr val="bg1">
                    <a:lumMod val="95000"/>
                  </a:schemeClr>
                </a:solidFill>
              </a:rPr>
              <a:t>Qualifications and Certifications</a:t>
            </a:r>
            <a:endParaRPr lang="en-GB" dirty="0">
              <a:solidFill>
                <a:schemeClr val="bg1">
                  <a:lumMod val="95000"/>
                </a:schemeClr>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97" y="5613556"/>
            <a:ext cx="1015873" cy="1244444"/>
          </a:xfrm>
          <a:prstGeom prst="rect">
            <a:avLst/>
          </a:prstGeom>
        </p:spPr>
      </p:pic>
      <p:pic>
        <p:nvPicPr>
          <p:cNvPr id="11" name="Picture 10"/>
          <p:cNvPicPr>
            <a:picLocks noChangeAspect="1"/>
          </p:cNvPicPr>
          <p:nvPr/>
        </p:nvPicPr>
        <p:blipFill rotWithShape="1">
          <a:blip r:embed="rId5"/>
          <a:srcRect l="3295" t="29177" r="29064" b="25770"/>
          <a:stretch/>
        </p:blipFill>
        <p:spPr>
          <a:xfrm>
            <a:off x="209550" y="2133600"/>
            <a:ext cx="8801100" cy="3295650"/>
          </a:xfrm>
          <a:prstGeom prst="rect">
            <a:avLst/>
          </a:prstGeom>
          <a:ln>
            <a:solidFill>
              <a:srgbClr val="515151"/>
            </a:solidFill>
          </a:ln>
        </p:spPr>
      </p:pic>
      <p:sp>
        <p:nvSpPr>
          <p:cNvPr id="2" name="Rectangle 1"/>
          <p:cNvSpPr/>
          <p:nvPr/>
        </p:nvSpPr>
        <p:spPr>
          <a:xfrm>
            <a:off x="63246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667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1623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943350" y="6457950"/>
            <a:ext cx="5181600" cy="369332"/>
          </a:xfrm>
          <a:prstGeom prst="rect">
            <a:avLst/>
          </a:prstGeom>
        </p:spPr>
        <p:txBody>
          <a:bodyPr wrap="square">
            <a:spAutoFit/>
          </a:bodyPr>
          <a:lstStyle/>
          <a:p>
            <a:pPr algn="r"/>
            <a:r>
              <a:rPr lang="en-GB" dirty="0" smtClean="0">
                <a:hlinkClick r:id="rId6"/>
              </a:rPr>
              <a:t>www.computingatschool.org.uk/certificate</a:t>
            </a:r>
            <a:r>
              <a:rPr lang="en-GB" dirty="0" smtClean="0"/>
              <a:t> </a:t>
            </a:r>
            <a:endParaRPr lang="en-GB" dirty="0"/>
          </a:p>
        </p:txBody>
      </p:sp>
    </p:spTree>
    <p:extLst>
      <p:ext uri="{BB962C8B-B14F-4D97-AF65-F5344CB8AC3E}">
        <p14:creationId xmlns:p14="http://schemas.microsoft.com/office/powerpoint/2010/main" val="13275805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2" grpId="1" animBg="1"/>
      <p:bldP spid="14" grpId="0" animBg="1"/>
      <p:bldP spid="14" grpId="1"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txBox="1">
            <a:spLocks noChangeArrowheads="1"/>
          </p:cNvSpPr>
          <p:nvPr/>
        </p:nvSpPr>
        <p:spPr>
          <a:xfrm>
            <a:off x="838200" y="4477871"/>
            <a:ext cx="6849036" cy="1323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GB" dirty="0" smtClean="0"/>
          </a:p>
          <a:p>
            <a:pPr>
              <a:buFontTx/>
              <a:buNone/>
            </a:pPr>
            <a:endParaRPr lang="en-US" dirty="0"/>
          </a:p>
        </p:txBody>
      </p:sp>
      <p:sp>
        <p:nvSpPr>
          <p:cNvPr id="6" name="Title 1"/>
          <p:cNvSpPr txBox="1">
            <a:spLocks/>
          </p:cNvSpPr>
          <p:nvPr/>
        </p:nvSpPr>
        <p:spPr>
          <a:xfrm>
            <a:off x="15096" y="6047915"/>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A model </a:t>
            </a:r>
            <a:r>
              <a:rPr lang="en-GB" b="1" dirty="0">
                <a:solidFill>
                  <a:srgbClr val="C00000"/>
                </a:solidFill>
                <a:latin typeface="+mn-lt"/>
              </a:rPr>
              <a:t>o</a:t>
            </a:r>
            <a:r>
              <a:rPr lang="en-GB" b="1" dirty="0" smtClean="0">
                <a:solidFill>
                  <a:srgbClr val="C00000"/>
                </a:solidFill>
                <a:latin typeface="+mn-lt"/>
              </a:rPr>
              <a:t>f </a:t>
            </a:r>
            <a:r>
              <a:rPr lang="en-GB" b="1" dirty="0">
                <a:solidFill>
                  <a:srgbClr val="C00000"/>
                </a:solidFill>
                <a:latin typeface="+mn-lt"/>
              </a:rPr>
              <a:t>c</a:t>
            </a:r>
            <a:r>
              <a:rPr lang="en-GB" b="1" dirty="0" smtClean="0">
                <a:solidFill>
                  <a:srgbClr val="C00000"/>
                </a:solidFill>
                <a:latin typeface="+mn-lt"/>
              </a:rPr>
              <a:t>omputation</a:t>
            </a:r>
            <a:endParaRPr lang="en-GB" b="1" dirty="0">
              <a:solidFill>
                <a:srgbClr val="C00000"/>
              </a:solidFill>
              <a:latin typeface="+mn-lt"/>
            </a:endParaRPr>
          </a:p>
        </p:txBody>
      </p:sp>
      <p:sp>
        <p:nvSpPr>
          <p:cNvPr id="8" name="Rectangle 7"/>
          <p:cNvSpPr/>
          <p:nvPr/>
        </p:nvSpPr>
        <p:spPr>
          <a:xfrm>
            <a:off x="725221" y="2380597"/>
            <a:ext cx="1828800" cy="182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rgbClr val="C00000"/>
                </a:solidFill>
              </a:rPr>
              <a:t>Input</a:t>
            </a:r>
            <a:endParaRPr lang="en-GB" sz="4400" dirty="0">
              <a:solidFill>
                <a:srgbClr val="C00000"/>
              </a:solidFill>
            </a:endParaRPr>
          </a:p>
        </p:txBody>
      </p:sp>
      <p:sp>
        <p:nvSpPr>
          <p:cNvPr id="11" name="Rectangle 10"/>
          <p:cNvSpPr/>
          <p:nvPr/>
        </p:nvSpPr>
        <p:spPr>
          <a:xfrm>
            <a:off x="3469580" y="2380597"/>
            <a:ext cx="2195889" cy="182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rgbClr val="C00000"/>
                </a:solidFill>
              </a:rPr>
              <a:t>Process</a:t>
            </a:r>
            <a:endParaRPr lang="en-GB" sz="4400" dirty="0">
              <a:solidFill>
                <a:srgbClr val="C00000"/>
              </a:solidFill>
            </a:endParaRPr>
          </a:p>
        </p:txBody>
      </p:sp>
      <p:sp>
        <p:nvSpPr>
          <p:cNvPr id="12" name="Rectangle 11"/>
          <p:cNvSpPr/>
          <p:nvPr/>
        </p:nvSpPr>
        <p:spPr>
          <a:xfrm>
            <a:off x="6581029" y="2380597"/>
            <a:ext cx="1828800" cy="182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rgbClr val="C00000"/>
                </a:solidFill>
              </a:rPr>
              <a:t>Output</a:t>
            </a:r>
            <a:endParaRPr lang="en-GB" sz="4400" dirty="0">
              <a:solidFill>
                <a:srgbClr val="C00000"/>
              </a:solidFill>
            </a:endParaRPr>
          </a:p>
        </p:txBody>
      </p:sp>
      <p:sp>
        <p:nvSpPr>
          <p:cNvPr id="13" name="Right Arrow 12"/>
          <p:cNvSpPr/>
          <p:nvPr/>
        </p:nvSpPr>
        <p:spPr>
          <a:xfrm>
            <a:off x="2672842" y="3042749"/>
            <a:ext cx="677917"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ight Arrow 13"/>
          <p:cNvSpPr/>
          <p:nvPr/>
        </p:nvSpPr>
        <p:spPr>
          <a:xfrm>
            <a:off x="5784290" y="3042749"/>
            <a:ext cx="677917"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5716823" y="44414"/>
            <a:ext cx="3673528" cy="1979272"/>
          </a:xfrm>
          <a:prstGeom prst="rect">
            <a:avLst/>
          </a:prstGeom>
        </p:spPr>
      </p:pic>
      <p:sp>
        <p:nvSpPr>
          <p:cNvPr id="9" name="Oval 8"/>
          <p:cNvSpPr/>
          <p:nvPr/>
        </p:nvSpPr>
        <p:spPr>
          <a:xfrm>
            <a:off x="3105802" y="1292769"/>
            <a:ext cx="2916620" cy="291662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p:cNvSpPr txBox="1"/>
          <p:nvPr/>
        </p:nvSpPr>
        <p:spPr>
          <a:xfrm>
            <a:off x="3011800" y="1872801"/>
            <a:ext cx="3074303" cy="1446550"/>
          </a:xfrm>
          <a:prstGeom prst="rect">
            <a:avLst/>
          </a:prstGeom>
          <a:noFill/>
        </p:spPr>
        <p:txBody>
          <a:bodyPr wrap="none" rtlCol="0">
            <a:spAutoFit/>
          </a:bodyPr>
          <a:lstStyle/>
          <a:p>
            <a:r>
              <a:rPr lang="en-GB" sz="8800" dirty="0" smtClean="0">
                <a:solidFill>
                  <a:srgbClr val="C00000"/>
                </a:solidFill>
              </a:rPr>
              <a:t>rocess</a:t>
            </a:r>
            <a:endParaRPr lang="en-GB" sz="8800" dirty="0">
              <a:solidFill>
                <a:srgbClr val="C00000"/>
              </a:solidFill>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3768924" y="3578927"/>
            <a:ext cx="3666940" cy="2011669"/>
          </a:xfrm>
          <a:prstGeom prst="rect">
            <a:avLst/>
          </a:prstGeom>
        </p:spPr>
      </p:pic>
      <p:sp>
        <p:nvSpPr>
          <p:cNvPr id="18" name="TextBox 17"/>
          <p:cNvSpPr txBox="1"/>
          <p:nvPr/>
        </p:nvSpPr>
        <p:spPr>
          <a:xfrm>
            <a:off x="3401961" y="1503941"/>
            <a:ext cx="2375843" cy="3108543"/>
          </a:xfrm>
          <a:prstGeom prst="rect">
            <a:avLst/>
          </a:prstGeom>
          <a:noFill/>
        </p:spPr>
        <p:txBody>
          <a:bodyPr wrap="none" rtlCol="0">
            <a:spAutoFit/>
          </a:bodyPr>
          <a:lstStyle/>
          <a:p>
            <a:r>
              <a:rPr lang="en-GB" sz="2800" dirty="0" smtClean="0">
                <a:solidFill>
                  <a:srgbClr val="C00000"/>
                </a:solidFill>
              </a:rPr>
              <a:t>Loop until r = 0</a:t>
            </a:r>
          </a:p>
          <a:p>
            <a:r>
              <a:rPr lang="en-GB" sz="2800" dirty="0" smtClean="0">
                <a:solidFill>
                  <a:srgbClr val="C00000"/>
                </a:solidFill>
              </a:rPr>
              <a:t>  r = a / b</a:t>
            </a:r>
          </a:p>
          <a:p>
            <a:r>
              <a:rPr lang="en-GB" sz="2800" dirty="0" smtClean="0">
                <a:solidFill>
                  <a:srgbClr val="C00000"/>
                </a:solidFill>
              </a:rPr>
              <a:t>  a = b</a:t>
            </a:r>
          </a:p>
          <a:p>
            <a:r>
              <a:rPr lang="en-GB" sz="2800" dirty="0" smtClean="0">
                <a:solidFill>
                  <a:srgbClr val="C00000"/>
                </a:solidFill>
              </a:rPr>
              <a:t>  b = r</a:t>
            </a:r>
          </a:p>
          <a:p>
            <a:r>
              <a:rPr lang="en-GB" sz="2800" dirty="0" smtClean="0">
                <a:solidFill>
                  <a:srgbClr val="C00000"/>
                </a:solidFill>
              </a:rPr>
              <a:t>  if r = 0 </a:t>
            </a:r>
          </a:p>
          <a:p>
            <a:r>
              <a:rPr lang="en-GB" sz="2800" dirty="0">
                <a:solidFill>
                  <a:srgbClr val="C00000"/>
                </a:solidFill>
              </a:rPr>
              <a:t> </a:t>
            </a:r>
            <a:r>
              <a:rPr lang="en-GB" sz="2800" dirty="0" smtClean="0">
                <a:solidFill>
                  <a:srgbClr val="C00000"/>
                </a:solidFill>
              </a:rPr>
              <a:t>    print </a:t>
            </a:r>
            <a:r>
              <a:rPr lang="en-GB" sz="2800" dirty="0">
                <a:solidFill>
                  <a:srgbClr val="C00000"/>
                </a:solidFill>
              </a:rPr>
              <a:t>b</a:t>
            </a:r>
            <a:endParaRPr lang="en-GB" sz="2800" dirty="0" smtClean="0">
              <a:solidFill>
                <a:srgbClr val="C00000"/>
              </a:solidFill>
            </a:endParaRPr>
          </a:p>
          <a:p>
            <a:endParaRPr lang="en-GB" sz="2800" dirty="0">
              <a:solidFill>
                <a:srgbClr val="C00000"/>
              </a:solidFill>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4720"/>
          <a:stretch/>
        </p:blipFill>
        <p:spPr>
          <a:xfrm>
            <a:off x="449308" y="748865"/>
            <a:ext cx="6345621" cy="6046073"/>
          </a:xfrm>
          <a:prstGeom prst="rect">
            <a:avLst/>
          </a:prstGeom>
        </p:spPr>
      </p:pic>
    </p:spTree>
    <p:extLst>
      <p:ext uri="{BB962C8B-B14F-4D97-AF65-F5344CB8AC3E}">
        <p14:creationId xmlns:p14="http://schemas.microsoft.com/office/powerpoint/2010/main" val="1837939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605687"/>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spc="-150" dirty="0" smtClean="0">
                <a:solidFill>
                  <a:srgbClr val="C00000"/>
                </a:solidFill>
                <a:latin typeface="+mn-lt"/>
              </a:rPr>
              <a:t>Computing</a:t>
            </a:r>
          </a:p>
          <a:p>
            <a:pPr algn="r"/>
            <a:r>
              <a:rPr lang="en-GB" sz="6600" b="1" spc="-150" dirty="0" smtClean="0">
                <a:solidFill>
                  <a:srgbClr val="C00000"/>
                </a:solidFill>
                <a:latin typeface="+mn-lt"/>
              </a:rPr>
              <a:t>Without</a:t>
            </a:r>
          </a:p>
          <a:p>
            <a:pPr algn="r"/>
            <a:r>
              <a:rPr lang="en-GB" sz="6600" b="1" spc="-150" dirty="0" smtClean="0">
                <a:solidFill>
                  <a:srgbClr val="C00000"/>
                </a:solidFill>
                <a:latin typeface="+mn-lt"/>
              </a:rPr>
              <a:t>Computers </a:t>
            </a:r>
            <a:endParaRPr lang="en-GB" sz="6600" b="1" spc="-150" dirty="0">
              <a:solidFill>
                <a:srgbClr val="C00000"/>
              </a:solidFill>
              <a:latin typeface="+mn-lt"/>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3273" r="11818"/>
          <a:stretch/>
        </p:blipFill>
        <p:spPr>
          <a:xfrm>
            <a:off x="16" y="0"/>
            <a:ext cx="5020909" cy="6858000"/>
          </a:xfrm>
          <a:prstGeom prst="rect">
            <a:avLst/>
          </a:prstGeom>
        </p:spPr>
      </p:pic>
      <p:sp>
        <p:nvSpPr>
          <p:cNvPr id="7" name="Rectangle 6"/>
          <p:cNvSpPr/>
          <p:nvPr/>
        </p:nvSpPr>
        <p:spPr>
          <a:xfrm rot="5400000" flipV="1">
            <a:off x="1099780" y="2929535"/>
            <a:ext cx="6885298" cy="971636"/>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Theoretical Computers</a:t>
            </a:r>
            <a:endParaRPr lang="en-GB" sz="4400" b="1" spc="-150" dirty="0">
              <a:solidFill>
                <a:schemeClr val="bg1">
                  <a:lumMod val="50000"/>
                </a:schemeClr>
              </a:solidFill>
            </a:endParaRPr>
          </a:p>
        </p:txBody>
      </p:sp>
    </p:spTree>
    <p:extLst>
      <p:ext uri="{BB962C8B-B14F-4D97-AF65-F5344CB8AC3E}">
        <p14:creationId xmlns:p14="http://schemas.microsoft.com/office/powerpoint/2010/main" val="148832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txBox="1">
            <a:spLocks noChangeArrowheads="1"/>
          </p:cNvSpPr>
          <p:nvPr/>
        </p:nvSpPr>
        <p:spPr>
          <a:xfrm>
            <a:off x="838200" y="4477871"/>
            <a:ext cx="6849036" cy="1323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GB" dirty="0" smtClean="0"/>
          </a:p>
          <a:p>
            <a:pPr>
              <a:buFontTx/>
              <a:buNone/>
            </a:pPr>
            <a:endParaRPr lang="en-US" dirty="0"/>
          </a:p>
        </p:txBody>
      </p:sp>
      <p:sp>
        <p:nvSpPr>
          <p:cNvPr id="6" name="Title 1"/>
          <p:cNvSpPr txBox="1">
            <a:spLocks/>
          </p:cNvSpPr>
          <p:nvPr/>
        </p:nvSpPr>
        <p:spPr>
          <a:xfrm>
            <a:off x="15096" y="6047915"/>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Models </a:t>
            </a:r>
            <a:r>
              <a:rPr lang="en-GB" b="1" dirty="0">
                <a:solidFill>
                  <a:srgbClr val="C00000"/>
                </a:solidFill>
                <a:latin typeface="+mn-lt"/>
              </a:rPr>
              <a:t>o</a:t>
            </a:r>
            <a:r>
              <a:rPr lang="en-GB" b="1" dirty="0" smtClean="0">
                <a:solidFill>
                  <a:srgbClr val="C00000"/>
                </a:solidFill>
                <a:latin typeface="+mn-lt"/>
              </a:rPr>
              <a:t>f </a:t>
            </a:r>
            <a:r>
              <a:rPr lang="en-GB" b="1" dirty="0">
                <a:solidFill>
                  <a:srgbClr val="C00000"/>
                </a:solidFill>
                <a:latin typeface="+mn-lt"/>
              </a:rPr>
              <a:t>c</a:t>
            </a:r>
            <a:r>
              <a:rPr lang="en-GB" b="1" dirty="0" smtClean="0">
                <a:solidFill>
                  <a:srgbClr val="C00000"/>
                </a:solidFill>
                <a:latin typeface="+mn-lt"/>
              </a:rPr>
              <a:t>omputation</a:t>
            </a:r>
            <a:endParaRPr lang="en-GB" b="1" dirty="0">
              <a:solidFill>
                <a:srgbClr val="C00000"/>
              </a:solidFill>
              <a:latin typeface="+mn-lt"/>
            </a:endParaRPr>
          </a:p>
        </p:txBody>
      </p:sp>
      <p:sp>
        <p:nvSpPr>
          <p:cNvPr id="8" name="Rectangle 7"/>
          <p:cNvSpPr/>
          <p:nvPr/>
        </p:nvSpPr>
        <p:spPr>
          <a:xfrm>
            <a:off x="725221" y="2380597"/>
            <a:ext cx="1828800" cy="182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rgbClr val="C00000"/>
                </a:solidFill>
              </a:rPr>
              <a:t>Input</a:t>
            </a:r>
            <a:endParaRPr lang="en-GB" sz="4400" dirty="0">
              <a:solidFill>
                <a:srgbClr val="C00000"/>
              </a:solidFill>
            </a:endParaRPr>
          </a:p>
        </p:txBody>
      </p:sp>
      <p:sp>
        <p:nvSpPr>
          <p:cNvPr id="11" name="Rectangle 10"/>
          <p:cNvSpPr/>
          <p:nvPr/>
        </p:nvSpPr>
        <p:spPr>
          <a:xfrm>
            <a:off x="3469580" y="2380597"/>
            <a:ext cx="2195889" cy="182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rgbClr val="C00000"/>
                </a:solidFill>
              </a:rPr>
              <a:t>Process</a:t>
            </a:r>
            <a:endParaRPr lang="en-GB" sz="4400" dirty="0">
              <a:solidFill>
                <a:srgbClr val="C00000"/>
              </a:solidFill>
            </a:endParaRPr>
          </a:p>
        </p:txBody>
      </p:sp>
      <p:sp>
        <p:nvSpPr>
          <p:cNvPr id="12" name="Rectangle 11"/>
          <p:cNvSpPr/>
          <p:nvPr/>
        </p:nvSpPr>
        <p:spPr>
          <a:xfrm>
            <a:off x="6581029" y="2380597"/>
            <a:ext cx="1828800" cy="182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rgbClr val="C00000"/>
                </a:solidFill>
              </a:rPr>
              <a:t>Output</a:t>
            </a:r>
            <a:endParaRPr lang="en-GB" sz="4400" dirty="0">
              <a:solidFill>
                <a:srgbClr val="C00000"/>
              </a:solidFill>
            </a:endParaRPr>
          </a:p>
        </p:txBody>
      </p:sp>
      <p:sp>
        <p:nvSpPr>
          <p:cNvPr id="13" name="Right Arrow 12"/>
          <p:cNvSpPr/>
          <p:nvPr/>
        </p:nvSpPr>
        <p:spPr>
          <a:xfrm>
            <a:off x="2672842" y="3042749"/>
            <a:ext cx="677917"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ight Arrow 13"/>
          <p:cNvSpPr/>
          <p:nvPr/>
        </p:nvSpPr>
        <p:spPr>
          <a:xfrm>
            <a:off x="5784290" y="3042749"/>
            <a:ext cx="677917"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27551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txBox="1">
            <a:spLocks noChangeArrowheads="1"/>
          </p:cNvSpPr>
          <p:nvPr/>
        </p:nvSpPr>
        <p:spPr>
          <a:xfrm>
            <a:off x="838200" y="4477871"/>
            <a:ext cx="6849036" cy="1323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GB" dirty="0" smtClean="0"/>
          </a:p>
          <a:p>
            <a:pPr>
              <a:buFontTx/>
              <a:buNone/>
            </a:pPr>
            <a:endParaRPr lang="en-US" dirty="0"/>
          </a:p>
        </p:txBody>
      </p:sp>
      <p:sp>
        <p:nvSpPr>
          <p:cNvPr id="6" name="Title 1"/>
          <p:cNvSpPr txBox="1">
            <a:spLocks/>
          </p:cNvSpPr>
          <p:nvPr/>
        </p:nvSpPr>
        <p:spPr>
          <a:xfrm>
            <a:off x="15096" y="6047915"/>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Models </a:t>
            </a:r>
            <a:r>
              <a:rPr lang="en-GB" b="1" dirty="0">
                <a:solidFill>
                  <a:srgbClr val="C00000"/>
                </a:solidFill>
                <a:latin typeface="+mn-lt"/>
              </a:rPr>
              <a:t>o</a:t>
            </a:r>
            <a:r>
              <a:rPr lang="en-GB" b="1" dirty="0" smtClean="0">
                <a:solidFill>
                  <a:srgbClr val="C00000"/>
                </a:solidFill>
                <a:latin typeface="+mn-lt"/>
              </a:rPr>
              <a:t>f </a:t>
            </a:r>
            <a:r>
              <a:rPr lang="en-GB" b="1" dirty="0">
                <a:solidFill>
                  <a:srgbClr val="C00000"/>
                </a:solidFill>
                <a:latin typeface="+mn-lt"/>
              </a:rPr>
              <a:t>c</a:t>
            </a:r>
            <a:r>
              <a:rPr lang="en-GB" b="1" dirty="0" smtClean="0">
                <a:solidFill>
                  <a:srgbClr val="C00000"/>
                </a:solidFill>
                <a:latin typeface="+mn-lt"/>
              </a:rPr>
              <a:t>omputation</a:t>
            </a:r>
            <a:endParaRPr lang="en-GB" b="1" dirty="0">
              <a:solidFill>
                <a:srgbClr val="C00000"/>
              </a:solidFill>
              <a:latin typeface="+mn-lt"/>
            </a:endParaRPr>
          </a:p>
        </p:txBody>
      </p:sp>
      <p:sp>
        <p:nvSpPr>
          <p:cNvPr id="8" name="Rectangle 7"/>
          <p:cNvSpPr/>
          <p:nvPr/>
        </p:nvSpPr>
        <p:spPr>
          <a:xfrm>
            <a:off x="725221" y="2380597"/>
            <a:ext cx="1828800" cy="182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rgbClr val="C00000"/>
                </a:solidFill>
              </a:rPr>
              <a:t>Input</a:t>
            </a:r>
            <a:endParaRPr lang="en-GB" sz="4400" dirty="0">
              <a:solidFill>
                <a:srgbClr val="C00000"/>
              </a:solidFill>
            </a:endParaRPr>
          </a:p>
        </p:txBody>
      </p:sp>
      <p:sp>
        <p:nvSpPr>
          <p:cNvPr id="11" name="Rectangle 10"/>
          <p:cNvSpPr/>
          <p:nvPr/>
        </p:nvSpPr>
        <p:spPr>
          <a:xfrm>
            <a:off x="3469580" y="2380597"/>
            <a:ext cx="2195889" cy="182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rgbClr val="C00000"/>
                </a:solidFill>
              </a:rPr>
              <a:t>Process</a:t>
            </a:r>
            <a:endParaRPr lang="en-GB" sz="4400" dirty="0">
              <a:solidFill>
                <a:srgbClr val="C00000"/>
              </a:solidFill>
            </a:endParaRPr>
          </a:p>
        </p:txBody>
      </p:sp>
      <p:sp>
        <p:nvSpPr>
          <p:cNvPr id="12" name="Rectangle 11"/>
          <p:cNvSpPr/>
          <p:nvPr/>
        </p:nvSpPr>
        <p:spPr>
          <a:xfrm>
            <a:off x="6581029" y="2380597"/>
            <a:ext cx="1828800" cy="182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rgbClr val="C00000"/>
                </a:solidFill>
              </a:rPr>
              <a:t>Output</a:t>
            </a:r>
            <a:endParaRPr lang="en-GB" sz="4400" dirty="0">
              <a:solidFill>
                <a:srgbClr val="C00000"/>
              </a:solidFill>
            </a:endParaRPr>
          </a:p>
        </p:txBody>
      </p:sp>
      <p:sp>
        <p:nvSpPr>
          <p:cNvPr id="13" name="Right Arrow 12"/>
          <p:cNvSpPr/>
          <p:nvPr/>
        </p:nvSpPr>
        <p:spPr>
          <a:xfrm>
            <a:off x="2672842" y="3042749"/>
            <a:ext cx="677917"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ight Arrow 13"/>
          <p:cNvSpPr/>
          <p:nvPr/>
        </p:nvSpPr>
        <p:spPr>
          <a:xfrm>
            <a:off x="5784290" y="3042749"/>
            <a:ext cx="677917"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p:cNvSpPr/>
          <p:nvPr/>
        </p:nvSpPr>
        <p:spPr>
          <a:xfrm>
            <a:off x="3105802" y="1292769"/>
            <a:ext cx="2916620" cy="291662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p:cNvSpPr txBox="1"/>
          <p:nvPr/>
        </p:nvSpPr>
        <p:spPr>
          <a:xfrm>
            <a:off x="3011800" y="1872801"/>
            <a:ext cx="3074303" cy="1446550"/>
          </a:xfrm>
          <a:prstGeom prst="rect">
            <a:avLst/>
          </a:prstGeom>
          <a:noFill/>
        </p:spPr>
        <p:txBody>
          <a:bodyPr wrap="none" rtlCol="0">
            <a:spAutoFit/>
          </a:bodyPr>
          <a:lstStyle/>
          <a:p>
            <a:r>
              <a:rPr lang="en-GB" sz="8800" dirty="0" smtClean="0">
                <a:solidFill>
                  <a:srgbClr val="C00000"/>
                </a:solidFill>
              </a:rPr>
              <a:t>rocess</a:t>
            </a:r>
            <a:endParaRPr lang="en-GB" sz="8800" dirty="0">
              <a:solidFill>
                <a:srgbClr val="C00000"/>
              </a:solidFill>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3768924" y="3578927"/>
            <a:ext cx="3666940" cy="2011669"/>
          </a:xfrm>
          <a:prstGeom prst="rect">
            <a:avLst/>
          </a:prstGeom>
        </p:spPr>
      </p:pic>
      <p:sp>
        <p:nvSpPr>
          <p:cNvPr id="18" name="TextBox 17"/>
          <p:cNvSpPr txBox="1"/>
          <p:nvPr/>
        </p:nvSpPr>
        <p:spPr>
          <a:xfrm>
            <a:off x="3401961" y="1503941"/>
            <a:ext cx="2375843" cy="3108543"/>
          </a:xfrm>
          <a:prstGeom prst="rect">
            <a:avLst/>
          </a:prstGeom>
          <a:noFill/>
        </p:spPr>
        <p:txBody>
          <a:bodyPr wrap="none" rtlCol="0">
            <a:spAutoFit/>
          </a:bodyPr>
          <a:lstStyle/>
          <a:p>
            <a:r>
              <a:rPr lang="en-GB" sz="2800" dirty="0" smtClean="0">
                <a:solidFill>
                  <a:srgbClr val="C00000"/>
                </a:solidFill>
              </a:rPr>
              <a:t>Loop until r = 0</a:t>
            </a:r>
          </a:p>
          <a:p>
            <a:r>
              <a:rPr lang="en-GB" sz="2800" dirty="0" smtClean="0">
                <a:solidFill>
                  <a:srgbClr val="C00000"/>
                </a:solidFill>
              </a:rPr>
              <a:t>  r = a / b</a:t>
            </a:r>
          </a:p>
          <a:p>
            <a:r>
              <a:rPr lang="en-GB" sz="2800" dirty="0" smtClean="0">
                <a:solidFill>
                  <a:srgbClr val="C00000"/>
                </a:solidFill>
              </a:rPr>
              <a:t>  a = b</a:t>
            </a:r>
          </a:p>
          <a:p>
            <a:r>
              <a:rPr lang="en-GB" sz="2800" dirty="0" smtClean="0">
                <a:solidFill>
                  <a:srgbClr val="C00000"/>
                </a:solidFill>
              </a:rPr>
              <a:t>  b = r</a:t>
            </a:r>
          </a:p>
          <a:p>
            <a:r>
              <a:rPr lang="en-GB" sz="2800" dirty="0" smtClean="0">
                <a:solidFill>
                  <a:srgbClr val="C00000"/>
                </a:solidFill>
              </a:rPr>
              <a:t>  if r = 0 </a:t>
            </a:r>
          </a:p>
          <a:p>
            <a:r>
              <a:rPr lang="en-GB" sz="2800" dirty="0">
                <a:solidFill>
                  <a:srgbClr val="C00000"/>
                </a:solidFill>
              </a:rPr>
              <a:t> </a:t>
            </a:r>
            <a:r>
              <a:rPr lang="en-GB" sz="2800" dirty="0" smtClean="0">
                <a:solidFill>
                  <a:srgbClr val="C00000"/>
                </a:solidFill>
              </a:rPr>
              <a:t>    print </a:t>
            </a:r>
            <a:r>
              <a:rPr lang="en-GB" sz="2800" dirty="0">
                <a:solidFill>
                  <a:srgbClr val="C00000"/>
                </a:solidFill>
              </a:rPr>
              <a:t>b</a:t>
            </a:r>
            <a:endParaRPr lang="en-GB" sz="2800" dirty="0" smtClean="0">
              <a:solidFill>
                <a:srgbClr val="C00000"/>
              </a:solidFill>
            </a:endParaRPr>
          </a:p>
          <a:p>
            <a:endParaRPr lang="en-GB" sz="2800" dirty="0">
              <a:solidFill>
                <a:srgbClr val="C00000"/>
              </a:solidFill>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4720"/>
          <a:stretch/>
        </p:blipFill>
        <p:spPr>
          <a:xfrm>
            <a:off x="449308" y="748865"/>
            <a:ext cx="6345621" cy="6046073"/>
          </a:xfrm>
          <a:prstGeom prst="rect">
            <a:avLst/>
          </a:prstGeom>
        </p:spPr>
      </p:pic>
    </p:spTree>
    <p:extLst>
      <p:ext uri="{BB962C8B-B14F-4D97-AF65-F5344CB8AC3E}">
        <p14:creationId xmlns:p14="http://schemas.microsoft.com/office/powerpoint/2010/main" val="17930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txBox="1">
            <a:spLocks/>
          </p:cNvSpPr>
          <p:nvPr/>
        </p:nvSpPr>
        <p:spPr>
          <a:xfrm>
            <a:off x="15096" y="6047915"/>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a:solidFill>
                  <a:srgbClr val="C00000"/>
                </a:solidFill>
                <a:latin typeface="+mn-lt"/>
              </a:rPr>
              <a:t>M</a:t>
            </a:r>
            <a:r>
              <a:rPr lang="en-GB" b="1" dirty="0" smtClean="0">
                <a:solidFill>
                  <a:srgbClr val="C00000"/>
                </a:solidFill>
                <a:latin typeface="+mn-lt"/>
              </a:rPr>
              <a:t>odels </a:t>
            </a:r>
            <a:r>
              <a:rPr lang="en-GB" b="1" dirty="0">
                <a:solidFill>
                  <a:srgbClr val="C00000"/>
                </a:solidFill>
                <a:latin typeface="+mn-lt"/>
              </a:rPr>
              <a:t>o</a:t>
            </a:r>
            <a:r>
              <a:rPr lang="en-GB" b="1" dirty="0" smtClean="0">
                <a:solidFill>
                  <a:srgbClr val="C00000"/>
                </a:solidFill>
                <a:latin typeface="+mn-lt"/>
              </a:rPr>
              <a:t>f </a:t>
            </a:r>
            <a:r>
              <a:rPr lang="en-GB" b="1" dirty="0">
                <a:solidFill>
                  <a:srgbClr val="C00000"/>
                </a:solidFill>
                <a:latin typeface="+mn-lt"/>
              </a:rPr>
              <a:t>c</a:t>
            </a:r>
            <a:r>
              <a:rPr lang="en-GB" b="1" dirty="0" smtClean="0">
                <a:solidFill>
                  <a:srgbClr val="C00000"/>
                </a:solidFill>
                <a:latin typeface="+mn-lt"/>
              </a:rPr>
              <a:t>omputation</a:t>
            </a:r>
            <a:endParaRPr lang="en-GB" b="1" dirty="0">
              <a:solidFill>
                <a:srgbClr val="C00000"/>
              </a:solidFill>
              <a:latin typeface="+mn-lt"/>
            </a:endParaRPr>
          </a:p>
        </p:txBody>
      </p:sp>
      <p:sp>
        <p:nvSpPr>
          <p:cNvPr id="16" name="Rounded Rectangle 15"/>
          <p:cNvSpPr/>
          <p:nvPr/>
        </p:nvSpPr>
        <p:spPr>
          <a:xfrm>
            <a:off x="4073241" y="624458"/>
            <a:ext cx="4375267" cy="198574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800" dirty="0" smtClean="0">
                <a:solidFill>
                  <a:schemeClr val="bg1"/>
                </a:solidFill>
              </a:rPr>
              <a:t>Finite State Machines</a:t>
            </a:r>
            <a:endParaRPr lang="en-GB" sz="2800" dirty="0">
              <a:solidFill>
                <a:schemeClr val="bg1"/>
              </a:solidFill>
            </a:endParaRPr>
          </a:p>
        </p:txBody>
      </p:sp>
      <p:sp>
        <p:nvSpPr>
          <p:cNvPr id="20" name="Rounded Rectangle 19"/>
          <p:cNvSpPr/>
          <p:nvPr/>
        </p:nvSpPr>
        <p:spPr>
          <a:xfrm>
            <a:off x="4921140" y="795260"/>
            <a:ext cx="3377743" cy="1014153"/>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Combinational Logic</a:t>
            </a:r>
            <a:endParaRPr lang="en-GB" sz="2800" dirty="0"/>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52" y="805825"/>
            <a:ext cx="1729047" cy="834265"/>
          </a:xfrm>
          <a:prstGeom prst="rect">
            <a:avLst/>
          </a:prstGeom>
        </p:spPr>
      </p:pic>
      <p:sp>
        <p:nvSpPr>
          <p:cNvPr id="25" name="Oval 24"/>
          <p:cNvSpPr/>
          <p:nvPr/>
        </p:nvSpPr>
        <p:spPr>
          <a:xfrm>
            <a:off x="471359" y="2529084"/>
            <a:ext cx="1224437" cy="1224437"/>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Saucer</a:t>
            </a:r>
            <a:endParaRPr lang="en-GB" dirty="0">
              <a:solidFill>
                <a:srgbClr val="C00000"/>
              </a:solidFill>
            </a:endParaRPr>
          </a:p>
        </p:txBody>
      </p:sp>
      <p:sp>
        <p:nvSpPr>
          <p:cNvPr id="26" name="Oval 25"/>
          <p:cNvSpPr/>
          <p:nvPr/>
        </p:nvSpPr>
        <p:spPr>
          <a:xfrm>
            <a:off x="404856" y="5241015"/>
            <a:ext cx="1224437" cy="1224437"/>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Ready</a:t>
            </a:r>
            <a:endParaRPr lang="en-GB" dirty="0">
              <a:solidFill>
                <a:srgbClr val="C00000"/>
              </a:solidFill>
            </a:endParaRPr>
          </a:p>
        </p:txBody>
      </p:sp>
      <p:sp>
        <p:nvSpPr>
          <p:cNvPr id="27" name="Arc 26"/>
          <p:cNvSpPr/>
          <p:nvPr/>
        </p:nvSpPr>
        <p:spPr>
          <a:xfrm flipV="1">
            <a:off x="817047" y="3802273"/>
            <a:ext cx="695871" cy="1394518"/>
          </a:xfrm>
          <a:prstGeom prst="arc">
            <a:avLst>
              <a:gd name="adj1" fmla="val 17151346"/>
              <a:gd name="adj2" fmla="val 4795658"/>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8" name="Arc 27"/>
          <p:cNvSpPr/>
          <p:nvPr/>
        </p:nvSpPr>
        <p:spPr>
          <a:xfrm flipH="1" flipV="1">
            <a:off x="550025" y="3846215"/>
            <a:ext cx="695871" cy="1380143"/>
          </a:xfrm>
          <a:prstGeom prst="arc">
            <a:avLst>
              <a:gd name="adj1" fmla="val 17151346"/>
              <a:gd name="adj2" fmla="val 4795658"/>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9" name="TextBox 28"/>
          <p:cNvSpPr txBox="1"/>
          <p:nvPr/>
        </p:nvSpPr>
        <p:spPr>
          <a:xfrm>
            <a:off x="1119783" y="4536286"/>
            <a:ext cx="349776" cy="523220"/>
          </a:xfrm>
          <a:prstGeom prst="rect">
            <a:avLst/>
          </a:prstGeom>
          <a:noFill/>
        </p:spPr>
        <p:txBody>
          <a:bodyPr wrap="none" rtlCol="0">
            <a:spAutoFit/>
          </a:bodyPr>
          <a:lstStyle/>
          <a:p>
            <a:r>
              <a:rPr lang="en-GB" sz="2800" dirty="0">
                <a:solidFill>
                  <a:srgbClr val="C00000"/>
                </a:solidFill>
              </a:rPr>
              <a:t>S</a:t>
            </a:r>
          </a:p>
        </p:txBody>
      </p:sp>
      <p:sp>
        <p:nvSpPr>
          <p:cNvPr id="30" name="TextBox 29"/>
          <p:cNvSpPr txBox="1"/>
          <p:nvPr/>
        </p:nvSpPr>
        <p:spPr>
          <a:xfrm>
            <a:off x="249753" y="3770424"/>
            <a:ext cx="375424" cy="523220"/>
          </a:xfrm>
          <a:prstGeom prst="rect">
            <a:avLst/>
          </a:prstGeom>
          <a:noFill/>
        </p:spPr>
        <p:txBody>
          <a:bodyPr wrap="none" rtlCol="0">
            <a:spAutoFit/>
          </a:bodyPr>
          <a:lstStyle/>
          <a:p>
            <a:r>
              <a:rPr lang="en-GB" sz="2800" dirty="0" smtClean="0">
                <a:solidFill>
                  <a:srgbClr val="C00000"/>
                </a:solidFill>
              </a:rPr>
              <a:t>C</a:t>
            </a:r>
            <a:endParaRPr lang="en-GB" sz="2800" dirty="0">
              <a:solidFill>
                <a:srgbClr val="C00000"/>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129" y="166529"/>
            <a:ext cx="1046456" cy="1232332"/>
          </a:xfrm>
          <a:prstGeom prst="rect">
            <a:avLst/>
          </a:prstGeom>
        </p:spPr>
      </p:pic>
      <p:sp>
        <p:nvSpPr>
          <p:cNvPr id="32" name="Arc 31"/>
          <p:cNvSpPr/>
          <p:nvPr/>
        </p:nvSpPr>
        <p:spPr>
          <a:xfrm rot="4017776" flipV="1">
            <a:off x="2000865" y="4748231"/>
            <a:ext cx="695871" cy="1394518"/>
          </a:xfrm>
          <a:prstGeom prst="arc">
            <a:avLst>
              <a:gd name="adj1" fmla="val 17151346"/>
              <a:gd name="adj2" fmla="val 4795658"/>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3" name="Arc 32"/>
          <p:cNvSpPr/>
          <p:nvPr/>
        </p:nvSpPr>
        <p:spPr>
          <a:xfrm rot="4017776" flipH="1" flipV="1">
            <a:off x="1958428" y="4552508"/>
            <a:ext cx="695871" cy="1380143"/>
          </a:xfrm>
          <a:prstGeom prst="arc">
            <a:avLst>
              <a:gd name="adj1" fmla="val 17151346"/>
              <a:gd name="adj2" fmla="val 4795658"/>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5" name="Oval 34"/>
          <p:cNvSpPr/>
          <p:nvPr/>
        </p:nvSpPr>
        <p:spPr>
          <a:xfrm>
            <a:off x="2983434" y="4185677"/>
            <a:ext cx="1224437" cy="1224437"/>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Cup</a:t>
            </a:r>
            <a:endParaRPr lang="en-GB" dirty="0">
              <a:solidFill>
                <a:srgbClr val="C00000"/>
              </a:solidFill>
            </a:endParaRPr>
          </a:p>
        </p:txBody>
      </p:sp>
      <p:sp>
        <p:nvSpPr>
          <p:cNvPr id="36" name="TextBox 35"/>
          <p:cNvSpPr txBox="1"/>
          <p:nvPr/>
        </p:nvSpPr>
        <p:spPr>
          <a:xfrm>
            <a:off x="1763315" y="5002797"/>
            <a:ext cx="375424" cy="523220"/>
          </a:xfrm>
          <a:prstGeom prst="rect">
            <a:avLst/>
          </a:prstGeom>
          <a:noFill/>
        </p:spPr>
        <p:txBody>
          <a:bodyPr wrap="none" rtlCol="0">
            <a:spAutoFit/>
          </a:bodyPr>
          <a:lstStyle/>
          <a:p>
            <a:r>
              <a:rPr lang="en-GB" sz="2800" dirty="0" smtClean="0">
                <a:solidFill>
                  <a:srgbClr val="C00000"/>
                </a:solidFill>
              </a:rPr>
              <a:t>C</a:t>
            </a:r>
            <a:endParaRPr lang="en-GB" sz="2800" dirty="0">
              <a:solidFill>
                <a:srgbClr val="C00000"/>
              </a:solidFill>
            </a:endParaRPr>
          </a:p>
        </p:txBody>
      </p:sp>
      <p:sp>
        <p:nvSpPr>
          <p:cNvPr id="37" name="TextBox 36"/>
          <p:cNvSpPr txBox="1"/>
          <p:nvPr/>
        </p:nvSpPr>
        <p:spPr>
          <a:xfrm>
            <a:off x="2776835" y="5434681"/>
            <a:ext cx="349776" cy="523220"/>
          </a:xfrm>
          <a:prstGeom prst="rect">
            <a:avLst/>
          </a:prstGeom>
          <a:noFill/>
        </p:spPr>
        <p:txBody>
          <a:bodyPr wrap="none" rtlCol="0">
            <a:spAutoFit/>
          </a:bodyPr>
          <a:lstStyle/>
          <a:p>
            <a:r>
              <a:rPr lang="en-GB" sz="2800" dirty="0">
                <a:solidFill>
                  <a:srgbClr val="C00000"/>
                </a:solidFill>
              </a:rPr>
              <a:t>S</a:t>
            </a:r>
          </a:p>
        </p:txBody>
      </p:sp>
    </p:spTree>
    <p:extLst>
      <p:ext uri="{BB962C8B-B14F-4D97-AF65-F5344CB8AC3E}">
        <p14:creationId xmlns:p14="http://schemas.microsoft.com/office/powerpoint/2010/main" val="4123617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0-#ppt_w/2"/>
                                          </p:val>
                                        </p:tav>
                                        <p:tav tm="100000">
                                          <p:val>
                                            <p:strVal val="#ppt_x"/>
                                          </p:val>
                                        </p:tav>
                                      </p:tavLst>
                                    </p:anim>
                                    <p:anim calcmode="lin" valueType="num">
                                      <p:cBhvr additive="base">
                                        <p:cTn id="18" dur="500" fill="hold"/>
                                        <p:tgtEl>
                                          <p:spTgt spid="24"/>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0-#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up)">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xit" presetSubtype="0" fill="hold"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4"/>
                                        </p:tgtEl>
                                      </p:cBhvr>
                                    </p:animEffect>
                                    <p:set>
                                      <p:cBhvr>
                                        <p:cTn id="48" dur="1" fill="hold">
                                          <p:stCondLst>
                                            <p:cond delay="499"/>
                                          </p:stCondLst>
                                        </p:cTn>
                                        <p:tgtEl>
                                          <p:spTgt spid="2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0-#ppt_w/2"/>
                                          </p:val>
                                        </p:tav>
                                        <p:tav tm="100000">
                                          <p:val>
                                            <p:strVal val="#ppt_x"/>
                                          </p:val>
                                        </p:tav>
                                      </p:tavLst>
                                    </p:anim>
                                    <p:anim calcmode="lin" valueType="num">
                                      <p:cBhvr additive="base">
                                        <p:cTn id="54" dur="500" fill="hold"/>
                                        <p:tgtEl>
                                          <p:spTgt spid="15"/>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left)">
                                      <p:cBhvr>
                                        <p:cTn id="58" dur="500"/>
                                        <p:tgtEl>
                                          <p:spTgt spid="3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additive="base">
                                        <p:cTn id="70" dur="500" fill="hold"/>
                                        <p:tgtEl>
                                          <p:spTgt spid="24"/>
                                        </p:tgtEl>
                                        <p:attrNameLst>
                                          <p:attrName>ppt_x</p:attrName>
                                        </p:attrNameLst>
                                      </p:cBhvr>
                                      <p:tavLst>
                                        <p:tav tm="0">
                                          <p:val>
                                            <p:strVal val="0-#ppt_w/2"/>
                                          </p:val>
                                        </p:tav>
                                        <p:tav tm="100000">
                                          <p:val>
                                            <p:strVal val="#ppt_x"/>
                                          </p:val>
                                        </p:tav>
                                      </p:tavLst>
                                    </p:anim>
                                    <p:anim calcmode="lin" valueType="num">
                                      <p:cBhvr additive="base">
                                        <p:cTn id="71" dur="500" fill="hold"/>
                                        <p:tgtEl>
                                          <p:spTgt spid="24"/>
                                        </p:tgtEl>
                                        <p:attrNameLst>
                                          <p:attrName>ppt_y</p:attrName>
                                        </p:attrNameLst>
                                      </p:cBhvr>
                                      <p:tavLst>
                                        <p:tav tm="0">
                                          <p:val>
                                            <p:strVal val="#ppt_y"/>
                                          </p:val>
                                        </p:tav>
                                        <p:tav tm="100000">
                                          <p:val>
                                            <p:strVal val="#ppt_y"/>
                                          </p:val>
                                        </p:tav>
                                      </p:tavLst>
                                    </p:anim>
                                  </p:childTnLst>
                                </p:cTn>
                              </p:par>
                            </p:childTnLst>
                          </p:cTn>
                        </p:par>
                        <p:par>
                          <p:cTn id="72" fill="hold">
                            <p:stCondLst>
                              <p:cond delay="500"/>
                            </p:stCondLst>
                            <p:childTnLst>
                              <p:par>
                                <p:cTn id="73" presetID="22" presetClass="entr" presetSubtype="2"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right)">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500"/>
                                        <p:tgtEl>
                                          <p:spTgt spid="37"/>
                                        </p:tgtEl>
                                      </p:cBhvr>
                                    </p:animEffect>
                                  </p:childTnLst>
                                </p:cTn>
                              </p:par>
                              <p:par>
                                <p:cTn id="79" presetID="10" presetClass="exit" presetSubtype="0" fill="hold" nodeType="withEffect">
                                  <p:stCondLst>
                                    <p:cond delay="0"/>
                                  </p:stCondLst>
                                  <p:childTnLst>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24"/>
                                        </p:tgtEl>
                                      </p:cBhvr>
                                    </p:animEffect>
                                    <p:set>
                                      <p:cBhvr>
                                        <p:cTn id="84"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28" grpId="0" animBg="1"/>
      <p:bldP spid="29" grpId="0"/>
      <p:bldP spid="30" grpId="0"/>
      <p:bldP spid="32" grpId="0" animBg="1"/>
      <p:bldP spid="33" grpId="0" animBg="1"/>
      <p:bldP spid="35" grpId="0" animBg="1"/>
      <p:bldP spid="36" grpId="0"/>
      <p:bldP spid="37"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txBox="1">
            <a:spLocks/>
          </p:cNvSpPr>
          <p:nvPr/>
        </p:nvSpPr>
        <p:spPr>
          <a:xfrm>
            <a:off x="15096" y="6047915"/>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a:solidFill>
                  <a:srgbClr val="C00000"/>
                </a:solidFill>
                <a:latin typeface="+mn-lt"/>
              </a:rPr>
              <a:t>M</a:t>
            </a:r>
            <a:r>
              <a:rPr lang="en-GB" b="1" dirty="0" smtClean="0">
                <a:solidFill>
                  <a:srgbClr val="C00000"/>
                </a:solidFill>
                <a:latin typeface="+mn-lt"/>
              </a:rPr>
              <a:t>odels </a:t>
            </a:r>
            <a:r>
              <a:rPr lang="en-GB" b="1" dirty="0">
                <a:solidFill>
                  <a:srgbClr val="C00000"/>
                </a:solidFill>
                <a:latin typeface="+mn-lt"/>
              </a:rPr>
              <a:t>o</a:t>
            </a:r>
            <a:r>
              <a:rPr lang="en-GB" b="1" dirty="0" smtClean="0">
                <a:solidFill>
                  <a:srgbClr val="C00000"/>
                </a:solidFill>
                <a:latin typeface="+mn-lt"/>
              </a:rPr>
              <a:t>f </a:t>
            </a:r>
            <a:r>
              <a:rPr lang="en-GB" b="1" dirty="0">
                <a:solidFill>
                  <a:srgbClr val="C00000"/>
                </a:solidFill>
                <a:latin typeface="+mn-lt"/>
              </a:rPr>
              <a:t>c</a:t>
            </a:r>
            <a:r>
              <a:rPr lang="en-GB" b="1" dirty="0" smtClean="0">
                <a:solidFill>
                  <a:srgbClr val="C00000"/>
                </a:solidFill>
                <a:latin typeface="+mn-lt"/>
              </a:rPr>
              <a:t>omputation</a:t>
            </a:r>
            <a:endParaRPr lang="en-GB" b="1" dirty="0">
              <a:solidFill>
                <a:srgbClr val="C00000"/>
              </a:solidFill>
              <a:latin typeface="+mn-lt"/>
            </a:endParaRPr>
          </a:p>
        </p:txBody>
      </p:sp>
      <p:sp>
        <p:nvSpPr>
          <p:cNvPr id="16" name="Rounded Rectangle 15"/>
          <p:cNvSpPr/>
          <p:nvPr/>
        </p:nvSpPr>
        <p:spPr>
          <a:xfrm>
            <a:off x="4073241" y="624458"/>
            <a:ext cx="4375267" cy="198574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800" dirty="0" smtClean="0">
                <a:solidFill>
                  <a:schemeClr val="bg1"/>
                </a:solidFill>
              </a:rPr>
              <a:t>Finite State Machines</a:t>
            </a:r>
            <a:endParaRPr lang="en-GB" sz="2800" dirty="0">
              <a:solidFill>
                <a:schemeClr val="bg1"/>
              </a:solidFill>
            </a:endParaRPr>
          </a:p>
        </p:txBody>
      </p:sp>
      <p:sp>
        <p:nvSpPr>
          <p:cNvPr id="20" name="Rounded Rectangle 19"/>
          <p:cNvSpPr/>
          <p:nvPr/>
        </p:nvSpPr>
        <p:spPr>
          <a:xfrm>
            <a:off x="4921140" y="795260"/>
            <a:ext cx="3377743" cy="1014153"/>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Combinational Logic</a:t>
            </a:r>
            <a:endParaRPr lang="en-GB" sz="2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48" y="1405550"/>
            <a:ext cx="1729047" cy="834265"/>
          </a:xfrm>
          <a:prstGeom prst="rect">
            <a:avLst/>
          </a:prstGeom>
        </p:spPr>
      </p:pic>
      <p:sp>
        <p:nvSpPr>
          <p:cNvPr id="25" name="Oval 24"/>
          <p:cNvSpPr/>
          <p:nvPr/>
        </p:nvSpPr>
        <p:spPr>
          <a:xfrm>
            <a:off x="471359" y="2529084"/>
            <a:ext cx="1224437" cy="1224437"/>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Saucer</a:t>
            </a:r>
            <a:endParaRPr lang="en-GB" dirty="0">
              <a:solidFill>
                <a:srgbClr val="C00000"/>
              </a:solidFill>
            </a:endParaRPr>
          </a:p>
        </p:txBody>
      </p:sp>
      <p:sp>
        <p:nvSpPr>
          <p:cNvPr id="26" name="Oval 25"/>
          <p:cNvSpPr/>
          <p:nvPr/>
        </p:nvSpPr>
        <p:spPr>
          <a:xfrm>
            <a:off x="404856" y="5241015"/>
            <a:ext cx="1224437" cy="1224437"/>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Ready</a:t>
            </a:r>
            <a:endParaRPr lang="en-GB" dirty="0">
              <a:solidFill>
                <a:srgbClr val="C00000"/>
              </a:solidFill>
            </a:endParaRPr>
          </a:p>
        </p:txBody>
      </p:sp>
      <p:sp>
        <p:nvSpPr>
          <p:cNvPr id="27" name="Arc 26"/>
          <p:cNvSpPr/>
          <p:nvPr/>
        </p:nvSpPr>
        <p:spPr>
          <a:xfrm flipV="1">
            <a:off x="817047" y="3802273"/>
            <a:ext cx="695871" cy="1394518"/>
          </a:xfrm>
          <a:prstGeom prst="arc">
            <a:avLst>
              <a:gd name="adj1" fmla="val 17151346"/>
              <a:gd name="adj2" fmla="val 4795658"/>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8" name="Arc 27"/>
          <p:cNvSpPr/>
          <p:nvPr/>
        </p:nvSpPr>
        <p:spPr>
          <a:xfrm flipH="1" flipV="1">
            <a:off x="550025" y="3846215"/>
            <a:ext cx="695871" cy="1380143"/>
          </a:xfrm>
          <a:prstGeom prst="arc">
            <a:avLst>
              <a:gd name="adj1" fmla="val 17151346"/>
              <a:gd name="adj2" fmla="val 4795658"/>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9" name="TextBox 28"/>
          <p:cNvSpPr txBox="1"/>
          <p:nvPr/>
        </p:nvSpPr>
        <p:spPr>
          <a:xfrm>
            <a:off x="1119783" y="4536286"/>
            <a:ext cx="349776" cy="523220"/>
          </a:xfrm>
          <a:prstGeom prst="rect">
            <a:avLst/>
          </a:prstGeom>
          <a:noFill/>
        </p:spPr>
        <p:txBody>
          <a:bodyPr wrap="none" rtlCol="0">
            <a:spAutoFit/>
          </a:bodyPr>
          <a:lstStyle/>
          <a:p>
            <a:r>
              <a:rPr lang="en-GB" sz="2800" dirty="0">
                <a:solidFill>
                  <a:srgbClr val="C00000"/>
                </a:solidFill>
              </a:rPr>
              <a:t>S</a:t>
            </a:r>
          </a:p>
        </p:txBody>
      </p:sp>
      <p:sp>
        <p:nvSpPr>
          <p:cNvPr id="30" name="TextBox 29"/>
          <p:cNvSpPr txBox="1"/>
          <p:nvPr/>
        </p:nvSpPr>
        <p:spPr>
          <a:xfrm>
            <a:off x="249753" y="3770424"/>
            <a:ext cx="375424" cy="523220"/>
          </a:xfrm>
          <a:prstGeom prst="rect">
            <a:avLst/>
          </a:prstGeom>
          <a:noFill/>
        </p:spPr>
        <p:txBody>
          <a:bodyPr wrap="none" rtlCol="0">
            <a:spAutoFit/>
          </a:bodyPr>
          <a:lstStyle/>
          <a:p>
            <a:r>
              <a:rPr lang="en-GB" sz="2800" dirty="0" smtClean="0">
                <a:solidFill>
                  <a:srgbClr val="C00000"/>
                </a:solidFill>
              </a:rPr>
              <a:t>C</a:t>
            </a:r>
            <a:endParaRPr lang="en-GB" sz="2800" dirty="0">
              <a:solidFill>
                <a:srgbClr val="C00000"/>
              </a:solidFill>
            </a:endParaRPr>
          </a:p>
        </p:txBody>
      </p:sp>
      <p:sp>
        <p:nvSpPr>
          <p:cNvPr id="32" name="Arc 31"/>
          <p:cNvSpPr/>
          <p:nvPr/>
        </p:nvSpPr>
        <p:spPr>
          <a:xfrm rot="4017776" flipV="1">
            <a:off x="2000865" y="4748231"/>
            <a:ext cx="695871" cy="1394518"/>
          </a:xfrm>
          <a:prstGeom prst="arc">
            <a:avLst>
              <a:gd name="adj1" fmla="val 17151346"/>
              <a:gd name="adj2" fmla="val 4795658"/>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3" name="Arc 32"/>
          <p:cNvSpPr/>
          <p:nvPr/>
        </p:nvSpPr>
        <p:spPr>
          <a:xfrm rot="4017776" flipH="1" flipV="1">
            <a:off x="1958428" y="4552508"/>
            <a:ext cx="695871" cy="1380143"/>
          </a:xfrm>
          <a:prstGeom prst="arc">
            <a:avLst>
              <a:gd name="adj1" fmla="val 17151346"/>
              <a:gd name="adj2" fmla="val 4795658"/>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5" name="Oval 34"/>
          <p:cNvSpPr/>
          <p:nvPr/>
        </p:nvSpPr>
        <p:spPr>
          <a:xfrm>
            <a:off x="2983434" y="4185677"/>
            <a:ext cx="1224437" cy="1224437"/>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Cup</a:t>
            </a:r>
            <a:endParaRPr lang="en-GB" dirty="0">
              <a:solidFill>
                <a:srgbClr val="C00000"/>
              </a:solidFill>
            </a:endParaRPr>
          </a:p>
        </p:txBody>
      </p:sp>
      <p:sp>
        <p:nvSpPr>
          <p:cNvPr id="36" name="TextBox 35"/>
          <p:cNvSpPr txBox="1"/>
          <p:nvPr/>
        </p:nvSpPr>
        <p:spPr>
          <a:xfrm>
            <a:off x="1763315" y="5002797"/>
            <a:ext cx="375424" cy="523220"/>
          </a:xfrm>
          <a:prstGeom prst="rect">
            <a:avLst/>
          </a:prstGeom>
          <a:noFill/>
        </p:spPr>
        <p:txBody>
          <a:bodyPr wrap="none" rtlCol="0">
            <a:spAutoFit/>
          </a:bodyPr>
          <a:lstStyle/>
          <a:p>
            <a:r>
              <a:rPr lang="en-GB" sz="2800" dirty="0" smtClean="0">
                <a:solidFill>
                  <a:srgbClr val="C00000"/>
                </a:solidFill>
              </a:rPr>
              <a:t>C</a:t>
            </a:r>
            <a:endParaRPr lang="en-GB" sz="2800" dirty="0">
              <a:solidFill>
                <a:srgbClr val="C00000"/>
              </a:solidFill>
            </a:endParaRPr>
          </a:p>
        </p:txBody>
      </p:sp>
      <p:sp>
        <p:nvSpPr>
          <p:cNvPr id="37" name="TextBox 36"/>
          <p:cNvSpPr txBox="1"/>
          <p:nvPr/>
        </p:nvSpPr>
        <p:spPr>
          <a:xfrm>
            <a:off x="2776835" y="5434681"/>
            <a:ext cx="349776" cy="523220"/>
          </a:xfrm>
          <a:prstGeom prst="rect">
            <a:avLst/>
          </a:prstGeom>
          <a:noFill/>
        </p:spPr>
        <p:txBody>
          <a:bodyPr wrap="none" rtlCol="0">
            <a:spAutoFit/>
          </a:bodyPr>
          <a:lstStyle/>
          <a:p>
            <a:r>
              <a:rPr lang="en-GB" sz="2800" dirty="0">
                <a:solidFill>
                  <a:srgbClr val="C00000"/>
                </a:solidFill>
              </a:rPr>
              <a:t>S</a:t>
            </a: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50" y="1071742"/>
            <a:ext cx="1729047" cy="834265"/>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52" y="739325"/>
            <a:ext cx="1729047" cy="834265"/>
          </a:xfrm>
          <a:prstGeom prst="rect">
            <a:avLst/>
          </a:prstGeom>
        </p:spPr>
      </p:pic>
      <p:sp>
        <p:nvSpPr>
          <p:cNvPr id="34" name="Arc 33"/>
          <p:cNvSpPr/>
          <p:nvPr/>
        </p:nvSpPr>
        <p:spPr>
          <a:xfrm rot="4017776" flipH="1" flipV="1">
            <a:off x="1758965" y="1693525"/>
            <a:ext cx="695871" cy="1380143"/>
          </a:xfrm>
          <a:prstGeom prst="arc">
            <a:avLst>
              <a:gd name="adj1" fmla="val 17151346"/>
              <a:gd name="adj2" fmla="val 4795658"/>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8" name="Oval 37"/>
          <p:cNvSpPr/>
          <p:nvPr/>
        </p:nvSpPr>
        <p:spPr>
          <a:xfrm>
            <a:off x="2579685" y="1899609"/>
            <a:ext cx="1224437" cy="1224437"/>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Two</a:t>
            </a:r>
          </a:p>
          <a:p>
            <a:pPr algn="ctr"/>
            <a:r>
              <a:rPr lang="en-GB" spc="-50" dirty="0" smtClean="0">
                <a:solidFill>
                  <a:srgbClr val="C00000"/>
                </a:solidFill>
              </a:rPr>
              <a:t>Saucers</a:t>
            </a:r>
            <a:endParaRPr lang="en-GB" spc="-50" dirty="0">
              <a:solidFill>
                <a:srgbClr val="C00000"/>
              </a:solidFill>
            </a:endParaRPr>
          </a:p>
        </p:txBody>
      </p:sp>
      <p:sp>
        <p:nvSpPr>
          <p:cNvPr id="39" name="Arc 38"/>
          <p:cNvSpPr/>
          <p:nvPr/>
        </p:nvSpPr>
        <p:spPr>
          <a:xfrm flipV="1">
            <a:off x="837075" y="3753917"/>
            <a:ext cx="695871" cy="1394518"/>
          </a:xfrm>
          <a:prstGeom prst="arc">
            <a:avLst>
              <a:gd name="adj1" fmla="val 17151346"/>
              <a:gd name="adj2" fmla="val 4795658"/>
            </a:avLst>
          </a:prstGeom>
          <a:ln w="152400">
            <a:solidFill>
              <a:srgbClr val="FFC000">
                <a:alpha val="50196"/>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0" name="Oval 39"/>
          <p:cNvSpPr/>
          <p:nvPr/>
        </p:nvSpPr>
        <p:spPr>
          <a:xfrm>
            <a:off x="468482" y="2543460"/>
            <a:ext cx="1224437" cy="1224437"/>
          </a:xfrm>
          <a:prstGeom prst="ellipse">
            <a:avLst/>
          </a:prstGeom>
          <a:noFill/>
          <a:ln w="152400">
            <a:solidFill>
              <a:srgbClr val="FFC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00000"/>
              </a:solidFill>
            </a:endParaRPr>
          </a:p>
        </p:txBody>
      </p:sp>
      <p:sp>
        <p:nvSpPr>
          <p:cNvPr id="41" name="Arc 40"/>
          <p:cNvSpPr/>
          <p:nvPr/>
        </p:nvSpPr>
        <p:spPr>
          <a:xfrm rot="17848274" flipH="1" flipV="1">
            <a:off x="3859935" y="2703686"/>
            <a:ext cx="695871" cy="1380143"/>
          </a:xfrm>
          <a:prstGeom prst="arc">
            <a:avLst>
              <a:gd name="adj1" fmla="val 17151346"/>
              <a:gd name="adj2" fmla="val 4795658"/>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2" name="Oval 41"/>
          <p:cNvSpPr/>
          <p:nvPr/>
        </p:nvSpPr>
        <p:spPr>
          <a:xfrm>
            <a:off x="4745750" y="2896462"/>
            <a:ext cx="1224437" cy="1224437"/>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Three</a:t>
            </a:r>
          </a:p>
          <a:p>
            <a:pPr algn="ctr"/>
            <a:r>
              <a:rPr lang="en-GB" spc="-50" dirty="0" smtClean="0">
                <a:solidFill>
                  <a:srgbClr val="C00000"/>
                </a:solidFill>
              </a:rPr>
              <a:t>Saucers</a:t>
            </a:r>
            <a:endParaRPr lang="en-GB" spc="-50" dirty="0">
              <a:solidFill>
                <a:srgbClr val="C00000"/>
              </a:solidFill>
            </a:endParaRP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47" y="395216"/>
            <a:ext cx="1729047" cy="834265"/>
          </a:xfrm>
          <a:prstGeom prst="rect">
            <a:avLst/>
          </a:prstGeom>
        </p:spPr>
      </p:pic>
      <p:sp>
        <p:nvSpPr>
          <p:cNvPr id="44" name="TextBox 43"/>
          <p:cNvSpPr txBox="1"/>
          <p:nvPr/>
        </p:nvSpPr>
        <p:spPr>
          <a:xfrm>
            <a:off x="1841267" y="2104409"/>
            <a:ext cx="349776" cy="523220"/>
          </a:xfrm>
          <a:prstGeom prst="rect">
            <a:avLst/>
          </a:prstGeom>
          <a:noFill/>
        </p:spPr>
        <p:txBody>
          <a:bodyPr wrap="none" rtlCol="0">
            <a:spAutoFit/>
          </a:bodyPr>
          <a:lstStyle/>
          <a:p>
            <a:r>
              <a:rPr lang="en-GB" sz="2800" dirty="0">
                <a:solidFill>
                  <a:srgbClr val="C00000"/>
                </a:solidFill>
              </a:rPr>
              <a:t>S</a:t>
            </a:r>
          </a:p>
        </p:txBody>
      </p:sp>
      <p:sp>
        <p:nvSpPr>
          <p:cNvPr id="45" name="TextBox 44"/>
          <p:cNvSpPr txBox="1"/>
          <p:nvPr/>
        </p:nvSpPr>
        <p:spPr>
          <a:xfrm>
            <a:off x="3858028" y="3115478"/>
            <a:ext cx="349776" cy="523220"/>
          </a:xfrm>
          <a:prstGeom prst="rect">
            <a:avLst/>
          </a:prstGeom>
          <a:noFill/>
        </p:spPr>
        <p:txBody>
          <a:bodyPr wrap="none" rtlCol="0">
            <a:spAutoFit/>
          </a:bodyPr>
          <a:lstStyle/>
          <a:p>
            <a:r>
              <a:rPr lang="en-GB" sz="2800" dirty="0">
                <a:solidFill>
                  <a:srgbClr val="C00000"/>
                </a:solidFill>
              </a:rPr>
              <a:t>S</a:t>
            </a:r>
          </a:p>
        </p:txBody>
      </p:sp>
      <p:sp>
        <p:nvSpPr>
          <p:cNvPr id="46" name="Arc 45"/>
          <p:cNvSpPr/>
          <p:nvPr/>
        </p:nvSpPr>
        <p:spPr>
          <a:xfrm rot="4735854" flipH="1" flipV="1">
            <a:off x="6337503" y="2498969"/>
            <a:ext cx="695871" cy="1380143"/>
          </a:xfrm>
          <a:prstGeom prst="arc">
            <a:avLst>
              <a:gd name="adj1" fmla="val 17151346"/>
              <a:gd name="adj2" fmla="val 4795658"/>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7" name="Oval 46"/>
          <p:cNvSpPr/>
          <p:nvPr/>
        </p:nvSpPr>
        <p:spPr>
          <a:xfrm>
            <a:off x="7258577" y="2809236"/>
            <a:ext cx="1224437" cy="1224437"/>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Four</a:t>
            </a:r>
          </a:p>
          <a:p>
            <a:pPr algn="ctr"/>
            <a:r>
              <a:rPr lang="en-GB" spc="-50" dirty="0" smtClean="0">
                <a:solidFill>
                  <a:srgbClr val="C00000"/>
                </a:solidFill>
              </a:rPr>
              <a:t>Saucers</a:t>
            </a:r>
            <a:endParaRPr lang="en-GB" spc="-50" dirty="0">
              <a:solidFill>
                <a:srgbClr val="C00000"/>
              </a:solidFill>
            </a:endParaRPr>
          </a:p>
        </p:txBody>
      </p:sp>
      <p:sp>
        <p:nvSpPr>
          <p:cNvPr id="48" name="TextBox 47"/>
          <p:cNvSpPr txBox="1"/>
          <p:nvPr/>
        </p:nvSpPr>
        <p:spPr>
          <a:xfrm>
            <a:off x="6322069" y="2870537"/>
            <a:ext cx="349776" cy="523220"/>
          </a:xfrm>
          <a:prstGeom prst="rect">
            <a:avLst/>
          </a:prstGeom>
          <a:noFill/>
        </p:spPr>
        <p:txBody>
          <a:bodyPr wrap="none" rtlCol="0">
            <a:spAutoFit/>
          </a:bodyPr>
          <a:lstStyle/>
          <a:p>
            <a:r>
              <a:rPr lang="en-GB" sz="2800" dirty="0">
                <a:solidFill>
                  <a:srgbClr val="C00000"/>
                </a:solidFill>
              </a:rPr>
              <a:t>S</a:t>
            </a:r>
          </a:p>
        </p:txBody>
      </p:sp>
    </p:spTree>
    <p:extLst>
      <p:ext uri="{BB962C8B-B14F-4D97-AF65-F5344CB8AC3E}">
        <p14:creationId xmlns:p14="http://schemas.microsoft.com/office/powerpoint/2010/main" val="849406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par>
                          <p:cTn id="16" fill="hold">
                            <p:stCondLst>
                              <p:cond delay="1000"/>
                            </p:stCondLst>
                            <p:childTnLst>
                              <p:par>
                                <p:cTn id="17" presetID="10" presetClass="exit" presetSubtype="0" fill="hold" grpId="1" nodeType="afterEffect">
                                  <p:stCondLst>
                                    <p:cond delay="0"/>
                                  </p:stCondLst>
                                  <p:childTnLst>
                                    <p:animEffect transition="out" filter="fade">
                                      <p:cBhvr>
                                        <p:cTn id="18" dur="500"/>
                                        <p:tgtEl>
                                          <p:spTgt spid="39"/>
                                        </p:tgtEl>
                                      </p:cBhvr>
                                    </p:animEffect>
                                    <p:set>
                                      <p:cBhvr>
                                        <p:cTn id="19" dur="1" fill="hold">
                                          <p:stCondLst>
                                            <p:cond delay="499"/>
                                          </p:stCondLst>
                                        </p:cTn>
                                        <p:tgtEl>
                                          <p:spTgt spid="3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0-#ppt_w/2"/>
                                          </p:val>
                                        </p:tav>
                                        <p:tav tm="100000">
                                          <p:val>
                                            <p:strVal val="#ppt_x"/>
                                          </p:val>
                                        </p:tav>
                                      </p:tavLst>
                                    </p:anim>
                                    <p:anim calcmode="lin" valueType="num">
                                      <p:cBhvr additive="base">
                                        <p:cTn id="25" dur="500" fill="hold"/>
                                        <p:tgtEl>
                                          <p:spTgt spid="31"/>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par>
                                <p:cTn id="30" presetID="10" presetClass="exit" presetSubtype="0" fill="hold" grpId="1" nodeType="withEffect">
                                  <p:stCondLst>
                                    <p:cond delay="0"/>
                                  </p:stCondLst>
                                  <p:childTnLst>
                                    <p:animEffect transition="out" filter="fade">
                                      <p:cBhvr>
                                        <p:cTn id="31" dur="500"/>
                                        <p:tgtEl>
                                          <p:spTgt spid="40"/>
                                        </p:tgtEl>
                                      </p:cBhvr>
                                    </p:animEffect>
                                    <p:set>
                                      <p:cBhvr>
                                        <p:cTn id="32" dur="1" fill="hold">
                                          <p:stCondLst>
                                            <p:cond delay="499"/>
                                          </p:stCondLst>
                                        </p:cTn>
                                        <p:tgtEl>
                                          <p:spTgt spid="40"/>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fill="hold"/>
                                        <p:tgtEl>
                                          <p:spTgt spid="24"/>
                                        </p:tgtEl>
                                        <p:attrNameLst>
                                          <p:attrName>ppt_x</p:attrName>
                                        </p:attrNameLst>
                                      </p:cBhvr>
                                      <p:tavLst>
                                        <p:tav tm="0">
                                          <p:val>
                                            <p:strVal val="0-#ppt_w/2"/>
                                          </p:val>
                                        </p:tav>
                                        <p:tav tm="100000">
                                          <p:val>
                                            <p:strVal val="#ppt_x"/>
                                          </p:val>
                                        </p:tav>
                                      </p:tavLst>
                                    </p:anim>
                                    <p:anim calcmode="lin" valueType="num">
                                      <p:cBhvr additive="base">
                                        <p:cTn id="45" dur="500" fill="hold"/>
                                        <p:tgtEl>
                                          <p:spTgt spid="24"/>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left)">
                                      <p:cBhvr>
                                        <p:cTn id="49" dur="500"/>
                                        <p:tgtEl>
                                          <p:spTgt spid="4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childTnLst>
                          </p:cTn>
                        </p:par>
                        <p:par>
                          <p:cTn id="57" fill="hold">
                            <p:stCondLst>
                              <p:cond delay="1500"/>
                            </p:stCondLst>
                            <p:childTnLst>
                              <p:par>
                                <p:cTn id="58" presetID="2" presetClass="entr" presetSubtype="8" fill="hold" nodeType="afterEffect">
                                  <p:stCondLst>
                                    <p:cond delay="0"/>
                                  </p:stCondLst>
                                  <p:childTnLst>
                                    <p:set>
                                      <p:cBhvr>
                                        <p:cTn id="59" dur="1" fill="hold">
                                          <p:stCondLst>
                                            <p:cond delay="0"/>
                                          </p:stCondLst>
                                        </p:cTn>
                                        <p:tgtEl>
                                          <p:spTgt spid="43"/>
                                        </p:tgtEl>
                                        <p:attrNameLst>
                                          <p:attrName>style.visibility</p:attrName>
                                        </p:attrNameLst>
                                      </p:cBhvr>
                                      <p:to>
                                        <p:strVal val="visible"/>
                                      </p:to>
                                    </p:set>
                                    <p:anim calcmode="lin" valueType="num">
                                      <p:cBhvr additive="base">
                                        <p:cTn id="60" dur="500" fill="hold"/>
                                        <p:tgtEl>
                                          <p:spTgt spid="43"/>
                                        </p:tgtEl>
                                        <p:attrNameLst>
                                          <p:attrName>ppt_x</p:attrName>
                                        </p:attrNameLst>
                                      </p:cBhvr>
                                      <p:tavLst>
                                        <p:tav tm="0">
                                          <p:val>
                                            <p:strVal val="0-#ppt_w/2"/>
                                          </p:val>
                                        </p:tav>
                                        <p:tav tm="100000">
                                          <p:val>
                                            <p:strVal val="#ppt_x"/>
                                          </p:val>
                                        </p:tav>
                                      </p:tavLst>
                                    </p:anim>
                                    <p:anim calcmode="lin" valueType="num">
                                      <p:cBhvr additive="base">
                                        <p:cTn id="61" dur="500" fill="hold"/>
                                        <p:tgtEl>
                                          <p:spTgt spid="43"/>
                                        </p:tgtEl>
                                        <p:attrNameLst>
                                          <p:attrName>ppt_y</p:attrName>
                                        </p:attrNameLst>
                                      </p:cBhvr>
                                      <p:tavLst>
                                        <p:tav tm="0">
                                          <p:val>
                                            <p:strVal val="#ppt_y"/>
                                          </p:val>
                                        </p:tav>
                                        <p:tav tm="100000">
                                          <p:val>
                                            <p:strVal val="#ppt_y"/>
                                          </p:val>
                                        </p:tav>
                                      </p:tavLst>
                                    </p:anim>
                                  </p:childTnLst>
                                </p:cTn>
                              </p:par>
                            </p:childTnLst>
                          </p:cTn>
                        </p:par>
                        <p:par>
                          <p:cTn id="62" fill="hold">
                            <p:stCondLst>
                              <p:cond delay="2000"/>
                            </p:stCondLst>
                            <p:childTnLst>
                              <p:par>
                                <p:cTn id="63" presetID="22" presetClass="entr" presetSubtype="8" fill="hold" grpId="0" nodeType="after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wipe(left)">
                                      <p:cBhvr>
                                        <p:cTn id="65" dur="500"/>
                                        <p:tgtEl>
                                          <p:spTgt spid="4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500"/>
                                        <p:tgtEl>
                                          <p:spTgt spid="48"/>
                                        </p:tgtEl>
                                      </p:cBhvr>
                                    </p:animEffect>
                                  </p:childTnLst>
                                </p:cTn>
                              </p:par>
                            </p:childTnLst>
                          </p:cTn>
                        </p:par>
                        <p:par>
                          <p:cTn id="69" fill="hold">
                            <p:stCondLst>
                              <p:cond delay="2500"/>
                            </p:stCondLst>
                            <p:childTnLst>
                              <p:par>
                                <p:cTn id="70" presetID="10" presetClass="entr" presetSubtype="0"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animBg="1"/>
      <p:bldP spid="39" grpId="0" animBg="1"/>
      <p:bldP spid="39" grpId="1" animBg="1"/>
      <p:bldP spid="40" grpId="0" animBg="1"/>
      <p:bldP spid="40" grpId="1" animBg="1"/>
      <p:bldP spid="41" grpId="0" animBg="1"/>
      <p:bldP spid="42" grpId="0" animBg="1"/>
      <p:bldP spid="44" grpId="0"/>
      <p:bldP spid="45" grpId="0"/>
      <p:bldP spid="46" grpId="0" animBg="1"/>
      <p:bldP spid="47" grpId="0" animBg="1"/>
      <p:bldP spid="48"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a:xfrm>
            <a:off x="3275221" y="418121"/>
            <a:ext cx="5406046" cy="32727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800" dirty="0" smtClean="0">
                <a:solidFill>
                  <a:srgbClr val="C00000"/>
                </a:solidFill>
              </a:rPr>
              <a:t>Push Down Automata</a:t>
            </a:r>
            <a:endParaRPr lang="en-GB" sz="2800" dirty="0">
              <a:solidFill>
                <a:srgbClr val="C00000"/>
              </a:solidFill>
            </a:endParaRPr>
          </a:p>
        </p:txBody>
      </p:sp>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txBox="1">
            <a:spLocks/>
          </p:cNvSpPr>
          <p:nvPr/>
        </p:nvSpPr>
        <p:spPr>
          <a:xfrm>
            <a:off x="15096" y="6047915"/>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a:solidFill>
                  <a:srgbClr val="C00000"/>
                </a:solidFill>
                <a:latin typeface="+mn-lt"/>
              </a:rPr>
              <a:t>M</a:t>
            </a:r>
            <a:r>
              <a:rPr lang="en-GB" b="1" dirty="0" smtClean="0">
                <a:solidFill>
                  <a:srgbClr val="C00000"/>
                </a:solidFill>
                <a:latin typeface="+mn-lt"/>
              </a:rPr>
              <a:t>odels </a:t>
            </a:r>
            <a:r>
              <a:rPr lang="en-GB" b="1" dirty="0">
                <a:solidFill>
                  <a:srgbClr val="C00000"/>
                </a:solidFill>
                <a:latin typeface="+mn-lt"/>
              </a:rPr>
              <a:t>o</a:t>
            </a:r>
            <a:r>
              <a:rPr lang="en-GB" b="1" dirty="0" smtClean="0">
                <a:solidFill>
                  <a:srgbClr val="C00000"/>
                </a:solidFill>
                <a:latin typeface="+mn-lt"/>
              </a:rPr>
              <a:t>f </a:t>
            </a:r>
            <a:r>
              <a:rPr lang="en-GB" b="1" dirty="0">
                <a:solidFill>
                  <a:srgbClr val="C00000"/>
                </a:solidFill>
                <a:latin typeface="+mn-lt"/>
              </a:rPr>
              <a:t>c</a:t>
            </a:r>
            <a:r>
              <a:rPr lang="en-GB" b="1" dirty="0" smtClean="0">
                <a:solidFill>
                  <a:srgbClr val="C00000"/>
                </a:solidFill>
                <a:latin typeface="+mn-lt"/>
              </a:rPr>
              <a:t>omputation</a:t>
            </a:r>
            <a:endParaRPr lang="en-GB" b="1" dirty="0">
              <a:solidFill>
                <a:srgbClr val="C00000"/>
              </a:solidFill>
              <a:latin typeface="+mn-lt"/>
            </a:endParaRPr>
          </a:p>
        </p:txBody>
      </p:sp>
      <p:sp>
        <p:nvSpPr>
          <p:cNvPr id="16" name="Rounded Rectangle 15"/>
          <p:cNvSpPr/>
          <p:nvPr/>
        </p:nvSpPr>
        <p:spPr>
          <a:xfrm>
            <a:off x="4073241" y="624458"/>
            <a:ext cx="4375267" cy="198574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800" dirty="0" smtClean="0">
                <a:solidFill>
                  <a:schemeClr val="bg1"/>
                </a:solidFill>
              </a:rPr>
              <a:t>Finite State Machines</a:t>
            </a:r>
            <a:endParaRPr lang="en-GB" sz="2800" dirty="0">
              <a:solidFill>
                <a:schemeClr val="bg1"/>
              </a:solidFill>
            </a:endParaRPr>
          </a:p>
        </p:txBody>
      </p:sp>
      <p:sp>
        <p:nvSpPr>
          <p:cNvPr id="20" name="Rounded Rectangle 19"/>
          <p:cNvSpPr/>
          <p:nvPr/>
        </p:nvSpPr>
        <p:spPr>
          <a:xfrm>
            <a:off x="4921140" y="795260"/>
            <a:ext cx="3377743" cy="1014153"/>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Combinational Logic</a:t>
            </a:r>
            <a:endParaRPr lang="en-GB" sz="2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48" y="1405550"/>
            <a:ext cx="1729047" cy="834265"/>
          </a:xfrm>
          <a:prstGeom prst="rect">
            <a:avLst/>
          </a:prstGeom>
        </p:spPr>
      </p:pic>
      <p:sp>
        <p:nvSpPr>
          <p:cNvPr id="25" name="Oval 24"/>
          <p:cNvSpPr/>
          <p:nvPr/>
        </p:nvSpPr>
        <p:spPr>
          <a:xfrm>
            <a:off x="469023" y="2529084"/>
            <a:ext cx="1224437" cy="1224437"/>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Saucer</a:t>
            </a:r>
            <a:endParaRPr lang="en-GB" dirty="0">
              <a:solidFill>
                <a:srgbClr val="C00000"/>
              </a:solidFill>
            </a:endParaRPr>
          </a:p>
        </p:txBody>
      </p:sp>
      <p:sp>
        <p:nvSpPr>
          <p:cNvPr id="26" name="Oval 25"/>
          <p:cNvSpPr/>
          <p:nvPr/>
        </p:nvSpPr>
        <p:spPr>
          <a:xfrm>
            <a:off x="404856" y="5241015"/>
            <a:ext cx="1224437" cy="1224437"/>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Ready</a:t>
            </a:r>
            <a:endParaRPr lang="en-GB" dirty="0">
              <a:solidFill>
                <a:srgbClr val="C00000"/>
              </a:solidFill>
            </a:endParaRPr>
          </a:p>
        </p:txBody>
      </p:sp>
      <p:sp>
        <p:nvSpPr>
          <p:cNvPr id="27" name="Arc 26"/>
          <p:cNvSpPr/>
          <p:nvPr/>
        </p:nvSpPr>
        <p:spPr>
          <a:xfrm flipV="1">
            <a:off x="817047" y="3802273"/>
            <a:ext cx="695871" cy="1394518"/>
          </a:xfrm>
          <a:prstGeom prst="arc">
            <a:avLst>
              <a:gd name="adj1" fmla="val 17151346"/>
              <a:gd name="adj2" fmla="val 4795658"/>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8" name="Arc 27"/>
          <p:cNvSpPr/>
          <p:nvPr/>
        </p:nvSpPr>
        <p:spPr>
          <a:xfrm flipH="1" flipV="1">
            <a:off x="550025" y="3846215"/>
            <a:ext cx="695871" cy="1380143"/>
          </a:xfrm>
          <a:prstGeom prst="arc">
            <a:avLst>
              <a:gd name="adj1" fmla="val 17151346"/>
              <a:gd name="adj2" fmla="val 4795658"/>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9" name="TextBox 28"/>
          <p:cNvSpPr txBox="1"/>
          <p:nvPr/>
        </p:nvSpPr>
        <p:spPr>
          <a:xfrm>
            <a:off x="1119783" y="4536286"/>
            <a:ext cx="349776" cy="523220"/>
          </a:xfrm>
          <a:prstGeom prst="rect">
            <a:avLst/>
          </a:prstGeom>
          <a:noFill/>
        </p:spPr>
        <p:txBody>
          <a:bodyPr wrap="none" rtlCol="0">
            <a:spAutoFit/>
          </a:bodyPr>
          <a:lstStyle/>
          <a:p>
            <a:r>
              <a:rPr lang="en-GB" sz="2800" dirty="0">
                <a:solidFill>
                  <a:srgbClr val="C00000"/>
                </a:solidFill>
              </a:rPr>
              <a:t>S</a:t>
            </a:r>
          </a:p>
        </p:txBody>
      </p:sp>
      <p:sp>
        <p:nvSpPr>
          <p:cNvPr id="30" name="TextBox 29"/>
          <p:cNvSpPr txBox="1"/>
          <p:nvPr/>
        </p:nvSpPr>
        <p:spPr>
          <a:xfrm>
            <a:off x="249753" y="3770424"/>
            <a:ext cx="375424" cy="523220"/>
          </a:xfrm>
          <a:prstGeom prst="rect">
            <a:avLst/>
          </a:prstGeom>
          <a:noFill/>
        </p:spPr>
        <p:txBody>
          <a:bodyPr wrap="none" rtlCol="0">
            <a:spAutoFit/>
          </a:bodyPr>
          <a:lstStyle/>
          <a:p>
            <a:r>
              <a:rPr lang="en-GB" sz="2800" dirty="0" smtClean="0">
                <a:solidFill>
                  <a:srgbClr val="C00000"/>
                </a:solidFill>
              </a:rPr>
              <a:t>C</a:t>
            </a:r>
            <a:endParaRPr lang="en-GB" sz="2800" dirty="0">
              <a:solidFill>
                <a:srgbClr val="C00000"/>
              </a:solidFill>
            </a:endParaRPr>
          </a:p>
        </p:txBody>
      </p:sp>
      <p:sp>
        <p:nvSpPr>
          <p:cNvPr id="32" name="Arc 31"/>
          <p:cNvSpPr/>
          <p:nvPr/>
        </p:nvSpPr>
        <p:spPr>
          <a:xfrm rot="4017776" flipV="1">
            <a:off x="2000865" y="4748231"/>
            <a:ext cx="695871" cy="1394518"/>
          </a:xfrm>
          <a:prstGeom prst="arc">
            <a:avLst>
              <a:gd name="adj1" fmla="val 17151346"/>
              <a:gd name="adj2" fmla="val 4795658"/>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3" name="Arc 32"/>
          <p:cNvSpPr/>
          <p:nvPr/>
        </p:nvSpPr>
        <p:spPr>
          <a:xfrm rot="4017776" flipH="1" flipV="1">
            <a:off x="1958428" y="4552508"/>
            <a:ext cx="695871" cy="1380143"/>
          </a:xfrm>
          <a:prstGeom prst="arc">
            <a:avLst>
              <a:gd name="adj1" fmla="val 17151346"/>
              <a:gd name="adj2" fmla="val 4795658"/>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5" name="Oval 34"/>
          <p:cNvSpPr/>
          <p:nvPr/>
        </p:nvSpPr>
        <p:spPr>
          <a:xfrm>
            <a:off x="2983434" y="4185677"/>
            <a:ext cx="1224437" cy="1224437"/>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Cup</a:t>
            </a:r>
            <a:endParaRPr lang="en-GB" dirty="0">
              <a:solidFill>
                <a:srgbClr val="C00000"/>
              </a:solidFill>
            </a:endParaRPr>
          </a:p>
        </p:txBody>
      </p:sp>
      <p:sp>
        <p:nvSpPr>
          <p:cNvPr id="36" name="TextBox 35"/>
          <p:cNvSpPr txBox="1"/>
          <p:nvPr/>
        </p:nvSpPr>
        <p:spPr>
          <a:xfrm>
            <a:off x="1763315" y="5002797"/>
            <a:ext cx="375424" cy="523220"/>
          </a:xfrm>
          <a:prstGeom prst="rect">
            <a:avLst/>
          </a:prstGeom>
          <a:noFill/>
        </p:spPr>
        <p:txBody>
          <a:bodyPr wrap="none" rtlCol="0">
            <a:spAutoFit/>
          </a:bodyPr>
          <a:lstStyle/>
          <a:p>
            <a:r>
              <a:rPr lang="en-GB" sz="2800" dirty="0" smtClean="0">
                <a:solidFill>
                  <a:srgbClr val="C00000"/>
                </a:solidFill>
              </a:rPr>
              <a:t>C</a:t>
            </a:r>
            <a:endParaRPr lang="en-GB" sz="2800" dirty="0">
              <a:solidFill>
                <a:srgbClr val="C00000"/>
              </a:solidFill>
            </a:endParaRPr>
          </a:p>
        </p:txBody>
      </p:sp>
      <p:sp>
        <p:nvSpPr>
          <p:cNvPr id="37" name="TextBox 36"/>
          <p:cNvSpPr txBox="1"/>
          <p:nvPr/>
        </p:nvSpPr>
        <p:spPr>
          <a:xfrm>
            <a:off x="2776835" y="5434681"/>
            <a:ext cx="349776" cy="523220"/>
          </a:xfrm>
          <a:prstGeom prst="rect">
            <a:avLst/>
          </a:prstGeom>
          <a:noFill/>
        </p:spPr>
        <p:txBody>
          <a:bodyPr wrap="none" rtlCol="0">
            <a:spAutoFit/>
          </a:bodyPr>
          <a:lstStyle/>
          <a:p>
            <a:r>
              <a:rPr lang="en-GB" sz="2800" dirty="0">
                <a:solidFill>
                  <a:srgbClr val="C00000"/>
                </a:solidFill>
              </a:rPr>
              <a:t>S</a:t>
            </a: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50" y="1071742"/>
            <a:ext cx="1729047" cy="834265"/>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52" y="739325"/>
            <a:ext cx="1729047" cy="834265"/>
          </a:xfrm>
          <a:prstGeom prst="rect">
            <a:avLst/>
          </a:prstGeom>
        </p:spPr>
      </p:pic>
      <p:sp>
        <p:nvSpPr>
          <p:cNvPr id="34" name="Arc 33"/>
          <p:cNvSpPr/>
          <p:nvPr/>
        </p:nvSpPr>
        <p:spPr>
          <a:xfrm rot="4017776" flipH="1" flipV="1">
            <a:off x="1758965" y="1693525"/>
            <a:ext cx="695871" cy="1380143"/>
          </a:xfrm>
          <a:prstGeom prst="arc">
            <a:avLst>
              <a:gd name="adj1" fmla="val 17151346"/>
              <a:gd name="adj2" fmla="val 4795658"/>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8" name="Oval 37"/>
          <p:cNvSpPr/>
          <p:nvPr/>
        </p:nvSpPr>
        <p:spPr>
          <a:xfrm>
            <a:off x="2579685" y="1899609"/>
            <a:ext cx="1224437" cy="1224437"/>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Two</a:t>
            </a:r>
          </a:p>
          <a:p>
            <a:pPr algn="ctr"/>
            <a:r>
              <a:rPr lang="en-GB" spc="-50" dirty="0" smtClean="0">
                <a:solidFill>
                  <a:srgbClr val="C00000"/>
                </a:solidFill>
              </a:rPr>
              <a:t>Saucers</a:t>
            </a:r>
            <a:endParaRPr lang="en-GB" spc="-50" dirty="0">
              <a:solidFill>
                <a:srgbClr val="C00000"/>
              </a:solidFill>
            </a:endParaRPr>
          </a:p>
        </p:txBody>
      </p:sp>
      <p:sp>
        <p:nvSpPr>
          <p:cNvPr id="41" name="Arc 40"/>
          <p:cNvSpPr/>
          <p:nvPr/>
        </p:nvSpPr>
        <p:spPr>
          <a:xfrm rot="17848274" flipH="1" flipV="1">
            <a:off x="3859935" y="2703686"/>
            <a:ext cx="695871" cy="1380143"/>
          </a:xfrm>
          <a:prstGeom prst="arc">
            <a:avLst>
              <a:gd name="adj1" fmla="val 17151346"/>
              <a:gd name="adj2" fmla="val 4795658"/>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2" name="Oval 41"/>
          <p:cNvSpPr/>
          <p:nvPr/>
        </p:nvSpPr>
        <p:spPr>
          <a:xfrm>
            <a:off x="4745750" y="2896462"/>
            <a:ext cx="1224437" cy="1224437"/>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Three</a:t>
            </a:r>
          </a:p>
          <a:p>
            <a:pPr algn="ctr"/>
            <a:r>
              <a:rPr lang="en-GB" spc="-50" dirty="0" smtClean="0">
                <a:solidFill>
                  <a:srgbClr val="C00000"/>
                </a:solidFill>
              </a:rPr>
              <a:t>Saucers</a:t>
            </a:r>
            <a:endParaRPr lang="en-GB" spc="-50" dirty="0">
              <a:solidFill>
                <a:srgbClr val="C00000"/>
              </a:solidFill>
            </a:endParaRP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47" y="395216"/>
            <a:ext cx="1729047" cy="834265"/>
          </a:xfrm>
          <a:prstGeom prst="rect">
            <a:avLst/>
          </a:prstGeom>
        </p:spPr>
      </p:pic>
      <p:sp>
        <p:nvSpPr>
          <p:cNvPr id="44" name="TextBox 43"/>
          <p:cNvSpPr txBox="1"/>
          <p:nvPr/>
        </p:nvSpPr>
        <p:spPr>
          <a:xfrm>
            <a:off x="1841267" y="2104409"/>
            <a:ext cx="349776" cy="523220"/>
          </a:xfrm>
          <a:prstGeom prst="rect">
            <a:avLst/>
          </a:prstGeom>
          <a:noFill/>
        </p:spPr>
        <p:txBody>
          <a:bodyPr wrap="none" rtlCol="0">
            <a:spAutoFit/>
          </a:bodyPr>
          <a:lstStyle/>
          <a:p>
            <a:r>
              <a:rPr lang="en-GB" sz="2800" dirty="0">
                <a:solidFill>
                  <a:srgbClr val="C00000"/>
                </a:solidFill>
              </a:rPr>
              <a:t>S</a:t>
            </a:r>
          </a:p>
        </p:txBody>
      </p:sp>
      <p:sp>
        <p:nvSpPr>
          <p:cNvPr id="45" name="TextBox 44"/>
          <p:cNvSpPr txBox="1"/>
          <p:nvPr/>
        </p:nvSpPr>
        <p:spPr>
          <a:xfrm>
            <a:off x="3858028" y="3115478"/>
            <a:ext cx="349776" cy="523220"/>
          </a:xfrm>
          <a:prstGeom prst="rect">
            <a:avLst/>
          </a:prstGeom>
          <a:noFill/>
        </p:spPr>
        <p:txBody>
          <a:bodyPr wrap="none" rtlCol="0">
            <a:spAutoFit/>
          </a:bodyPr>
          <a:lstStyle/>
          <a:p>
            <a:r>
              <a:rPr lang="en-GB" sz="2800" dirty="0">
                <a:solidFill>
                  <a:srgbClr val="C00000"/>
                </a:solidFill>
              </a:rPr>
              <a:t>S</a:t>
            </a:r>
          </a:p>
        </p:txBody>
      </p:sp>
      <p:sp>
        <p:nvSpPr>
          <p:cNvPr id="46" name="Arc 45"/>
          <p:cNvSpPr/>
          <p:nvPr/>
        </p:nvSpPr>
        <p:spPr>
          <a:xfrm rot="4735854" flipH="1" flipV="1">
            <a:off x="6337503" y="2498969"/>
            <a:ext cx="695871" cy="1380143"/>
          </a:xfrm>
          <a:prstGeom prst="arc">
            <a:avLst>
              <a:gd name="adj1" fmla="val 17151346"/>
              <a:gd name="adj2" fmla="val 4795658"/>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7" name="Oval 46"/>
          <p:cNvSpPr/>
          <p:nvPr/>
        </p:nvSpPr>
        <p:spPr>
          <a:xfrm>
            <a:off x="7258577" y="2809236"/>
            <a:ext cx="1224437" cy="1224437"/>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Four</a:t>
            </a:r>
          </a:p>
          <a:p>
            <a:pPr algn="ctr"/>
            <a:r>
              <a:rPr lang="en-GB" spc="-50" dirty="0" smtClean="0">
                <a:solidFill>
                  <a:srgbClr val="C00000"/>
                </a:solidFill>
              </a:rPr>
              <a:t>Saucers</a:t>
            </a:r>
            <a:endParaRPr lang="en-GB" spc="-50" dirty="0">
              <a:solidFill>
                <a:srgbClr val="C00000"/>
              </a:solidFill>
            </a:endParaRPr>
          </a:p>
        </p:txBody>
      </p:sp>
      <p:sp>
        <p:nvSpPr>
          <p:cNvPr id="48" name="TextBox 47"/>
          <p:cNvSpPr txBox="1"/>
          <p:nvPr/>
        </p:nvSpPr>
        <p:spPr>
          <a:xfrm>
            <a:off x="6322069" y="2870537"/>
            <a:ext cx="349776" cy="523220"/>
          </a:xfrm>
          <a:prstGeom prst="rect">
            <a:avLst/>
          </a:prstGeom>
          <a:noFill/>
        </p:spPr>
        <p:txBody>
          <a:bodyPr wrap="none" rtlCol="0">
            <a:spAutoFit/>
          </a:bodyPr>
          <a:lstStyle/>
          <a:p>
            <a:r>
              <a:rPr lang="en-GB" sz="2800" dirty="0">
                <a:solidFill>
                  <a:srgbClr val="C00000"/>
                </a:solidFill>
              </a:rPr>
              <a:t>S</a:t>
            </a:r>
          </a:p>
        </p:txBody>
      </p:sp>
      <p:sp>
        <p:nvSpPr>
          <p:cNvPr id="50" name="Oval 49"/>
          <p:cNvSpPr/>
          <p:nvPr/>
        </p:nvSpPr>
        <p:spPr>
          <a:xfrm>
            <a:off x="476559" y="2531859"/>
            <a:ext cx="1224437" cy="1224437"/>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Saucer</a:t>
            </a:r>
          </a:p>
          <a:p>
            <a:pPr algn="ctr"/>
            <a:r>
              <a:rPr lang="en-GB" spc="-70" dirty="0" smtClean="0">
                <a:solidFill>
                  <a:srgbClr val="C00000"/>
                </a:solidFill>
              </a:rPr>
              <a:t>Surplus</a:t>
            </a:r>
            <a:endParaRPr lang="en-GB" spc="-70" dirty="0">
              <a:solidFill>
                <a:srgbClr val="C00000"/>
              </a:solidFill>
            </a:endParaRPr>
          </a:p>
        </p:txBody>
      </p:sp>
      <p:sp>
        <p:nvSpPr>
          <p:cNvPr id="51" name="Oval 50"/>
          <p:cNvSpPr/>
          <p:nvPr/>
        </p:nvSpPr>
        <p:spPr>
          <a:xfrm>
            <a:off x="2969584" y="4188452"/>
            <a:ext cx="1224437" cy="1224437"/>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Cup</a:t>
            </a:r>
          </a:p>
          <a:p>
            <a:pPr algn="ctr"/>
            <a:r>
              <a:rPr lang="en-GB" spc="-90" dirty="0" smtClean="0">
                <a:solidFill>
                  <a:srgbClr val="C00000"/>
                </a:solidFill>
              </a:rPr>
              <a:t>Surplus</a:t>
            </a:r>
            <a:endParaRPr lang="en-GB" spc="-90" dirty="0">
              <a:solidFill>
                <a:srgbClr val="C00000"/>
              </a:solidFill>
            </a:endParaRPr>
          </a:p>
        </p:txBody>
      </p:sp>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504" y="-232471"/>
            <a:ext cx="1046456" cy="1232332"/>
          </a:xfrm>
          <a:prstGeom prst="rect">
            <a:avLst/>
          </a:prstGeom>
        </p:spPr>
      </p:pic>
    </p:spTree>
    <p:extLst>
      <p:ext uri="{BB962C8B-B14F-4D97-AF65-F5344CB8AC3E}">
        <p14:creationId xmlns:p14="http://schemas.microsoft.com/office/powerpoint/2010/main" val="3289726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7"/>
                                        </p:tgtEl>
                                      </p:cBhvr>
                                    </p:animEffect>
                                    <p:set>
                                      <p:cBhvr>
                                        <p:cTn id="7" dur="1" fill="hold">
                                          <p:stCondLst>
                                            <p:cond delay="499"/>
                                          </p:stCondLst>
                                        </p:cTn>
                                        <p:tgtEl>
                                          <p:spTgt spid="4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6"/>
                                        </p:tgtEl>
                                      </p:cBhvr>
                                    </p:animEffect>
                                    <p:set>
                                      <p:cBhvr>
                                        <p:cTn id="10" dur="1" fill="hold">
                                          <p:stCondLst>
                                            <p:cond delay="499"/>
                                          </p:stCondLst>
                                        </p:cTn>
                                        <p:tgtEl>
                                          <p:spTgt spid="4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8"/>
                                        </p:tgtEl>
                                      </p:cBhvr>
                                    </p:animEffect>
                                    <p:set>
                                      <p:cBhvr>
                                        <p:cTn id="13" dur="1" fill="hold">
                                          <p:stCondLst>
                                            <p:cond delay="499"/>
                                          </p:stCondLst>
                                        </p:cTn>
                                        <p:tgtEl>
                                          <p:spTgt spid="4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42"/>
                                        </p:tgtEl>
                                      </p:cBhvr>
                                    </p:animEffect>
                                    <p:set>
                                      <p:cBhvr>
                                        <p:cTn id="16" dur="1" fill="hold">
                                          <p:stCondLst>
                                            <p:cond delay="499"/>
                                          </p:stCondLst>
                                        </p:cTn>
                                        <p:tgtEl>
                                          <p:spTgt spid="4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45"/>
                                        </p:tgtEl>
                                      </p:cBhvr>
                                    </p:animEffect>
                                    <p:set>
                                      <p:cBhvr>
                                        <p:cTn id="19" dur="1" fill="hold">
                                          <p:stCondLst>
                                            <p:cond delay="499"/>
                                          </p:stCondLst>
                                        </p:cTn>
                                        <p:tgtEl>
                                          <p:spTgt spid="45"/>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 calcmode="lin" valueType="num">
                                      <p:cBhvr additive="base">
                                        <p:cTn id="45" dur="500" fill="hold"/>
                                        <p:tgtEl>
                                          <p:spTgt spid="52"/>
                                        </p:tgtEl>
                                        <p:attrNameLst>
                                          <p:attrName>ppt_x</p:attrName>
                                        </p:attrNameLst>
                                      </p:cBhvr>
                                      <p:tavLst>
                                        <p:tav tm="0">
                                          <p:val>
                                            <p:strVal val="0-#ppt_w/2"/>
                                          </p:val>
                                        </p:tav>
                                        <p:tav tm="100000">
                                          <p:val>
                                            <p:strVal val="#ppt_x"/>
                                          </p:val>
                                        </p:tav>
                                      </p:tavLst>
                                    </p:anim>
                                    <p:anim calcmode="lin" valueType="num">
                                      <p:cBhvr additive="base">
                                        <p:cTn id="46" dur="500" fill="hold"/>
                                        <p:tgtEl>
                                          <p:spTgt spid="52"/>
                                        </p:tgtEl>
                                        <p:attrNameLst>
                                          <p:attrName>ppt_y</p:attrName>
                                        </p:attrNameLst>
                                      </p:cBhvr>
                                      <p:tavLst>
                                        <p:tav tm="0">
                                          <p:val>
                                            <p:strVal val="#ppt_y"/>
                                          </p:val>
                                        </p:tav>
                                        <p:tav tm="100000">
                                          <p:val>
                                            <p:strVal val="#ppt_y"/>
                                          </p:val>
                                        </p:tav>
                                      </p:tavLst>
                                    </p:anim>
                                  </p:childTnLst>
                                </p:cTn>
                              </p:par>
                            </p:childTnLst>
                          </p:cTn>
                        </p:par>
                        <p:par>
                          <p:cTn id="47" fill="hold">
                            <p:stCondLst>
                              <p:cond delay="500"/>
                            </p:stCondLst>
                            <p:childTnLst>
                              <p:par>
                                <p:cTn id="48" presetID="2" presetClass="exit" presetSubtype="9" fill="hold" nodeType="afterEffect">
                                  <p:stCondLst>
                                    <p:cond delay="500"/>
                                  </p:stCondLst>
                                  <p:childTnLst>
                                    <p:anim calcmode="lin" valueType="num">
                                      <p:cBhvr additive="base">
                                        <p:cTn id="49" dur="500"/>
                                        <p:tgtEl>
                                          <p:spTgt spid="43"/>
                                        </p:tgtEl>
                                        <p:attrNameLst>
                                          <p:attrName>ppt_x</p:attrName>
                                        </p:attrNameLst>
                                      </p:cBhvr>
                                      <p:tavLst>
                                        <p:tav tm="0">
                                          <p:val>
                                            <p:strVal val="ppt_x"/>
                                          </p:val>
                                        </p:tav>
                                        <p:tav tm="100000">
                                          <p:val>
                                            <p:strVal val="0-ppt_w/2"/>
                                          </p:val>
                                        </p:tav>
                                      </p:tavLst>
                                    </p:anim>
                                    <p:anim calcmode="lin" valueType="num">
                                      <p:cBhvr additive="base">
                                        <p:cTn id="50" dur="500"/>
                                        <p:tgtEl>
                                          <p:spTgt spid="43"/>
                                        </p:tgtEl>
                                        <p:attrNameLst>
                                          <p:attrName>ppt_y</p:attrName>
                                        </p:attrNameLst>
                                      </p:cBhvr>
                                      <p:tavLst>
                                        <p:tav tm="0">
                                          <p:val>
                                            <p:strVal val="ppt_y"/>
                                          </p:val>
                                        </p:tav>
                                        <p:tav tm="100000">
                                          <p:val>
                                            <p:strVal val="0-ppt_h/2"/>
                                          </p:val>
                                        </p:tav>
                                      </p:tavLst>
                                    </p:anim>
                                    <p:set>
                                      <p:cBhvr>
                                        <p:cTn id="51" dur="1" fill="hold">
                                          <p:stCondLst>
                                            <p:cond delay="499"/>
                                          </p:stCondLst>
                                        </p:cTn>
                                        <p:tgtEl>
                                          <p:spTgt spid="43"/>
                                        </p:tgtEl>
                                        <p:attrNameLst>
                                          <p:attrName>style.visibility</p:attrName>
                                        </p:attrNameLst>
                                      </p:cBhvr>
                                      <p:to>
                                        <p:strVal val="hidden"/>
                                      </p:to>
                                    </p:set>
                                  </p:childTnLst>
                                </p:cTn>
                              </p:par>
                              <p:par>
                                <p:cTn id="52" presetID="2" presetClass="exit" presetSubtype="9" fill="hold" nodeType="withEffect">
                                  <p:stCondLst>
                                    <p:cond delay="500"/>
                                  </p:stCondLst>
                                  <p:childTnLst>
                                    <p:anim calcmode="lin" valueType="num">
                                      <p:cBhvr additive="base">
                                        <p:cTn id="53" dur="500"/>
                                        <p:tgtEl>
                                          <p:spTgt spid="52"/>
                                        </p:tgtEl>
                                        <p:attrNameLst>
                                          <p:attrName>ppt_x</p:attrName>
                                        </p:attrNameLst>
                                      </p:cBhvr>
                                      <p:tavLst>
                                        <p:tav tm="0">
                                          <p:val>
                                            <p:strVal val="ppt_x"/>
                                          </p:val>
                                        </p:tav>
                                        <p:tav tm="100000">
                                          <p:val>
                                            <p:strVal val="0-ppt_w/2"/>
                                          </p:val>
                                        </p:tav>
                                      </p:tavLst>
                                    </p:anim>
                                    <p:anim calcmode="lin" valueType="num">
                                      <p:cBhvr additive="base">
                                        <p:cTn id="54" dur="500"/>
                                        <p:tgtEl>
                                          <p:spTgt spid="52"/>
                                        </p:tgtEl>
                                        <p:attrNameLst>
                                          <p:attrName>ppt_y</p:attrName>
                                        </p:attrNameLst>
                                      </p:cBhvr>
                                      <p:tavLst>
                                        <p:tav tm="0">
                                          <p:val>
                                            <p:strVal val="ppt_y"/>
                                          </p:val>
                                        </p:tav>
                                        <p:tav tm="100000">
                                          <p:val>
                                            <p:strVal val="0-ppt_h/2"/>
                                          </p:val>
                                        </p:tav>
                                      </p:tavLst>
                                    </p:anim>
                                    <p:set>
                                      <p:cBhvr>
                                        <p:cTn id="55"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34" grpId="0" animBg="1"/>
      <p:bldP spid="38" grpId="0" animBg="1"/>
      <p:bldP spid="41" grpId="0" animBg="1"/>
      <p:bldP spid="42" grpId="0" animBg="1"/>
      <p:bldP spid="44" grpId="0"/>
      <p:bldP spid="45" grpId="0"/>
      <p:bldP spid="46" grpId="0" animBg="1"/>
      <p:bldP spid="47" grpId="0" animBg="1"/>
      <p:bldP spid="48" grpId="0"/>
      <p:bldP spid="50" grpId="0" animBg="1"/>
      <p:bldP spid="51"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txBox="1">
            <a:spLocks/>
          </p:cNvSpPr>
          <p:nvPr/>
        </p:nvSpPr>
        <p:spPr>
          <a:xfrm>
            <a:off x="15096" y="6047915"/>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a:solidFill>
                  <a:srgbClr val="C00000"/>
                </a:solidFill>
                <a:latin typeface="+mn-lt"/>
              </a:rPr>
              <a:t>M</a:t>
            </a:r>
            <a:r>
              <a:rPr lang="en-GB" b="1" dirty="0" smtClean="0">
                <a:solidFill>
                  <a:srgbClr val="C00000"/>
                </a:solidFill>
                <a:latin typeface="+mn-lt"/>
              </a:rPr>
              <a:t>odels </a:t>
            </a:r>
            <a:r>
              <a:rPr lang="en-GB" b="1" dirty="0">
                <a:solidFill>
                  <a:srgbClr val="C00000"/>
                </a:solidFill>
                <a:latin typeface="+mn-lt"/>
              </a:rPr>
              <a:t>o</a:t>
            </a:r>
            <a:r>
              <a:rPr lang="en-GB" b="1" dirty="0" smtClean="0">
                <a:solidFill>
                  <a:srgbClr val="C00000"/>
                </a:solidFill>
                <a:latin typeface="+mn-lt"/>
              </a:rPr>
              <a:t>f </a:t>
            </a:r>
            <a:r>
              <a:rPr lang="en-GB" b="1" dirty="0">
                <a:solidFill>
                  <a:srgbClr val="C00000"/>
                </a:solidFill>
                <a:latin typeface="+mn-lt"/>
              </a:rPr>
              <a:t>c</a:t>
            </a:r>
            <a:r>
              <a:rPr lang="en-GB" b="1" dirty="0" smtClean="0">
                <a:solidFill>
                  <a:srgbClr val="C00000"/>
                </a:solidFill>
                <a:latin typeface="+mn-lt"/>
              </a:rPr>
              <a:t>omputation</a:t>
            </a:r>
            <a:endParaRPr lang="en-GB" b="1" dirty="0">
              <a:solidFill>
                <a:srgbClr val="C00000"/>
              </a:solidFill>
              <a:latin typeface="+mn-lt"/>
            </a:endParaRPr>
          </a:p>
        </p:txBody>
      </p:sp>
      <p:sp>
        <p:nvSpPr>
          <p:cNvPr id="3" name="Rounded Rectangle 2"/>
          <p:cNvSpPr/>
          <p:nvPr/>
        </p:nvSpPr>
        <p:spPr>
          <a:xfrm>
            <a:off x="1645922" y="190338"/>
            <a:ext cx="7269064" cy="444073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800" dirty="0" smtClean="0">
                <a:solidFill>
                  <a:srgbClr val="C00000"/>
                </a:solidFill>
              </a:rPr>
              <a:t>Turing Machines</a:t>
            </a:r>
            <a:endParaRPr lang="en-GB" sz="2800" dirty="0">
              <a:solidFill>
                <a:srgbClr val="C00000"/>
              </a:solidFill>
            </a:endParaRPr>
          </a:p>
        </p:txBody>
      </p:sp>
      <p:sp>
        <p:nvSpPr>
          <p:cNvPr id="19" name="Rounded Rectangle 18"/>
          <p:cNvSpPr/>
          <p:nvPr/>
        </p:nvSpPr>
        <p:spPr>
          <a:xfrm>
            <a:off x="3275221" y="418121"/>
            <a:ext cx="5406046" cy="32727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800" dirty="0" smtClean="0">
                <a:solidFill>
                  <a:srgbClr val="C00000"/>
                </a:solidFill>
              </a:rPr>
              <a:t>Push Down Automata</a:t>
            </a:r>
            <a:endParaRPr lang="en-GB" sz="2800" dirty="0">
              <a:solidFill>
                <a:srgbClr val="C00000"/>
              </a:solidFill>
            </a:endParaRPr>
          </a:p>
        </p:txBody>
      </p:sp>
      <p:sp>
        <p:nvSpPr>
          <p:cNvPr id="16" name="Rounded Rectangle 15"/>
          <p:cNvSpPr/>
          <p:nvPr/>
        </p:nvSpPr>
        <p:spPr>
          <a:xfrm>
            <a:off x="4073241" y="624458"/>
            <a:ext cx="4375267" cy="198574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800" dirty="0" smtClean="0">
                <a:solidFill>
                  <a:schemeClr val="bg1"/>
                </a:solidFill>
              </a:rPr>
              <a:t>Finite State Machines</a:t>
            </a:r>
            <a:endParaRPr lang="en-GB" sz="2800" dirty="0">
              <a:solidFill>
                <a:schemeClr val="bg1"/>
              </a:solidFill>
            </a:endParaRPr>
          </a:p>
        </p:txBody>
      </p:sp>
      <p:sp>
        <p:nvSpPr>
          <p:cNvPr id="20" name="Rounded Rectangle 19"/>
          <p:cNvSpPr/>
          <p:nvPr/>
        </p:nvSpPr>
        <p:spPr>
          <a:xfrm>
            <a:off x="4921140" y="795260"/>
            <a:ext cx="3377743" cy="1014153"/>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Combinational Logic</a:t>
            </a:r>
            <a:endParaRPr lang="en-GB" sz="2800" dirty="0"/>
          </a:p>
        </p:txBody>
      </p:sp>
      <p:sp>
        <p:nvSpPr>
          <p:cNvPr id="8" name="Rectangle 7"/>
          <p:cNvSpPr/>
          <p:nvPr/>
        </p:nvSpPr>
        <p:spPr>
          <a:xfrm>
            <a:off x="82269" y="5834659"/>
            <a:ext cx="850761" cy="8507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Input</a:t>
            </a:r>
            <a:endParaRPr lang="en-GB" dirty="0">
              <a:solidFill>
                <a:srgbClr val="C00000"/>
              </a:solidFill>
            </a:endParaRPr>
          </a:p>
        </p:txBody>
      </p:sp>
      <p:sp>
        <p:nvSpPr>
          <p:cNvPr id="9" name="Rectangle 8"/>
          <p:cNvSpPr/>
          <p:nvPr/>
        </p:nvSpPr>
        <p:spPr>
          <a:xfrm>
            <a:off x="1303830" y="5834659"/>
            <a:ext cx="1021531" cy="8507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Process</a:t>
            </a:r>
            <a:endParaRPr lang="en-GB" dirty="0">
              <a:solidFill>
                <a:srgbClr val="C00000"/>
              </a:solidFill>
            </a:endParaRPr>
          </a:p>
        </p:txBody>
      </p:sp>
      <p:sp>
        <p:nvSpPr>
          <p:cNvPr id="10" name="Rectangle 9"/>
          <p:cNvSpPr/>
          <p:nvPr/>
        </p:nvSpPr>
        <p:spPr>
          <a:xfrm>
            <a:off x="2696162" y="5834659"/>
            <a:ext cx="850761" cy="8507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Output</a:t>
            </a:r>
            <a:endParaRPr lang="en-GB" dirty="0">
              <a:solidFill>
                <a:srgbClr val="C00000"/>
              </a:solidFill>
            </a:endParaRPr>
          </a:p>
        </p:txBody>
      </p:sp>
      <p:sp>
        <p:nvSpPr>
          <p:cNvPr id="11" name="Right Arrow 10"/>
          <p:cNvSpPr/>
          <p:nvPr/>
        </p:nvSpPr>
        <p:spPr>
          <a:xfrm>
            <a:off x="847411" y="6007791"/>
            <a:ext cx="542038"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ight Arrow 11"/>
          <p:cNvSpPr/>
          <p:nvPr/>
        </p:nvSpPr>
        <p:spPr>
          <a:xfrm>
            <a:off x="2239742" y="6015642"/>
            <a:ext cx="542038"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1303830" y="4724523"/>
            <a:ext cx="1021531" cy="8507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Memory</a:t>
            </a:r>
            <a:endParaRPr lang="en-GB" dirty="0">
              <a:solidFill>
                <a:srgbClr val="C00000"/>
              </a:solidFill>
            </a:endParaRPr>
          </a:p>
        </p:txBody>
      </p:sp>
      <p:sp>
        <p:nvSpPr>
          <p:cNvPr id="17" name="Right Arrow 16"/>
          <p:cNvSpPr/>
          <p:nvPr/>
        </p:nvSpPr>
        <p:spPr>
          <a:xfrm rot="16200000">
            <a:off x="1793635" y="5419904"/>
            <a:ext cx="542038"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ight Arrow 17"/>
          <p:cNvSpPr/>
          <p:nvPr/>
        </p:nvSpPr>
        <p:spPr>
          <a:xfrm rot="5400000" flipV="1">
            <a:off x="1281021" y="5439304"/>
            <a:ext cx="542038"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3"/>
          <a:stretch>
            <a:fillRect/>
          </a:stretch>
        </p:blipFill>
        <p:spPr>
          <a:xfrm>
            <a:off x="5223892" y="4062285"/>
            <a:ext cx="3457375" cy="1943824"/>
          </a:xfrm>
          <a:prstGeom prst="rect">
            <a:avLst/>
          </a:prstGeom>
          <a:ln w="12700">
            <a:solidFill>
              <a:schemeClr val="bg1"/>
            </a:solidFill>
          </a:ln>
        </p:spPr>
      </p:pic>
      <p:sp>
        <p:nvSpPr>
          <p:cNvPr id="5" name="Rectangle 4"/>
          <p:cNvSpPr/>
          <p:nvPr/>
        </p:nvSpPr>
        <p:spPr>
          <a:xfrm>
            <a:off x="2911613" y="4645765"/>
            <a:ext cx="2406941" cy="369332"/>
          </a:xfrm>
          <a:prstGeom prst="rect">
            <a:avLst/>
          </a:prstGeom>
        </p:spPr>
        <p:txBody>
          <a:bodyPr wrap="none">
            <a:spAutoFit/>
          </a:bodyPr>
          <a:lstStyle/>
          <a:p>
            <a:r>
              <a:rPr lang="en-GB" dirty="0" smtClean="0">
                <a:hlinkClick r:id="rId4"/>
              </a:rPr>
              <a:t>youtu.be/224plb3bCog</a:t>
            </a:r>
            <a:r>
              <a:rPr lang="en-GB" dirty="0" smtClean="0"/>
              <a:t> </a:t>
            </a:r>
            <a:endParaRPr lang="en-GB" dirty="0"/>
          </a:p>
        </p:txBody>
      </p:sp>
    </p:spTree>
    <p:extLst>
      <p:ext uri="{BB962C8B-B14F-4D97-AF65-F5344CB8AC3E}">
        <p14:creationId xmlns:p14="http://schemas.microsoft.com/office/powerpoint/2010/main" val="2546243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7" grpId="0" animBg="1"/>
      <p:bldP spid="18" grpId="0" animBg="1"/>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txBox="1">
            <a:spLocks/>
          </p:cNvSpPr>
          <p:nvPr/>
        </p:nvSpPr>
        <p:spPr>
          <a:xfrm>
            <a:off x="15096" y="6047915"/>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a:solidFill>
                  <a:srgbClr val="C00000"/>
                </a:solidFill>
                <a:latin typeface="+mn-lt"/>
              </a:rPr>
              <a:t>M</a:t>
            </a:r>
            <a:r>
              <a:rPr lang="en-GB" b="1" dirty="0" smtClean="0">
                <a:solidFill>
                  <a:srgbClr val="C00000"/>
                </a:solidFill>
                <a:latin typeface="+mn-lt"/>
              </a:rPr>
              <a:t>odels </a:t>
            </a:r>
            <a:r>
              <a:rPr lang="en-GB" b="1" dirty="0">
                <a:solidFill>
                  <a:srgbClr val="C00000"/>
                </a:solidFill>
                <a:latin typeface="+mn-lt"/>
              </a:rPr>
              <a:t>o</a:t>
            </a:r>
            <a:r>
              <a:rPr lang="en-GB" b="1" dirty="0" smtClean="0">
                <a:solidFill>
                  <a:srgbClr val="C00000"/>
                </a:solidFill>
                <a:latin typeface="+mn-lt"/>
              </a:rPr>
              <a:t>f </a:t>
            </a:r>
            <a:r>
              <a:rPr lang="en-GB" b="1" dirty="0">
                <a:solidFill>
                  <a:srgbClr val="C00000"/>
                </a:solidFill>
                <a:latin typeface="+mn-lt"/>
              </a:rPr>
              <a:t>c</a:t>
            </a:r>
            <a:r>
              <a:rPr lang="en-GB" b="1" dirty="0" smtClean="0">
                <a:solidFill>
                  <a:srgbClr val="C00000"/>
                </a:solidFill>
                <a:latin typeface="+mn-lt"/>
              </a:rPr>
              <a:t>omputation</a:t>
            </a:r>
            <a:endParaRPr lang="en-GB" b="1" dirty="0">
              <a:solidFill>
                <a:srgbClr val="C00000"/>
              </a:solidFill>
              <a:latin typeface="+mn-lt"/>
            </a:endParaRPr>
          </a:p>
        </p:txBody>
      </p:sp>
      <p:sp>
        <p:nvSpPr>
          <p:cNvPr id="3" name="Rounded Rectangle 2"/>
          <p:cNvSpPr/>
          <p:nvPr/>
        </p:nvSpPr>
        <p:spPr>
          <a:xfrm>
            <a:off x="1645922" y="190338"/>
            <a:ext cx="7269064" cy="444073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800" dirty="0" smtClean="0">
                <a:solidFill>
                  <a:srgbClr val="C00000"/>
                </a:solidFill>
              </a:rPr>
              <a:t>Turing Machines</a:t>
            </a:r>
            <a:endParaRPr lang="en-GB" sz="2800" dirty="0">
              <a:solidFill>
                <a:srgbClr val="C00000"/>
              </a:solidFill>
            </a:endParaRPr>
          </a:p>
        </p:txBody>
      </p:sp>
      <p:sp>
        <p:nvSpPr>
          <p:cNvPr id="19" name="Rounded Rectangle 18"/>
          <p:cNvSpPr/>
          <p:nvPr/>
        </p:nvSpPr>
        <p:spPr>
          <a:xfrm>
            <a:off x="3275221" y="418121"/>
            <a:ext cx="5406046" cy="32727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800" dirty="0" smtClean="0">
                <a:solidFill>
                  <a:srgbClr val="C00000"/>
                </a:solidFill>
              </a:rPr>
              <a:t>Push Down Automata</a:t>
            </a:r>
            <a:endParaRPr lang="en-GB" sz="2800" dirty="0">
              <a:solidFill>
                <a:srgbClr val="C00000"/>
              </a:solidFill>
            </a:endParaRPr>
          </a:p>
        </p:txBody>
      </p:sp>
      <p:sp>
        <p:nvSpPr>
          <p:cNvPr id="16" name="Rounded Rectangle 15"/>
          <p:cNvSpPr/>
          <p:nvPr/>
        </p:nvSpPr>
        <p:spPr>
          <a:xfrm>
            <a:off x="4073241" y="624458"/>
            <a:ext cx="4375267" cy="198574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2800" dirty="0" smtClean="0">
                <a:solidFill>
                  <a:schemeClr val="bg1"/>
                </a:solidFill>
              </a:rPr>
              <a:t>Finite State Machines</a:t>
            </a:r>
            <a:endParaRPr lang="en-GB" sz="2800" dirty="0">
              <a:solidFill>
                <a:schemeClr val="bg1"/>
              </a:solidFill>
            </a:endParaRPr>
          </a:p>
        </p:txBody>
      </p:sp>
      <p:sp>
        <p:nvSpPr>
          <p:cNvPr id="20" name="Rounded Rectangle 19"/>
          <p:cNvSpPr/>
          <p:nvPr/>
        </p:nvSpPr>
        <p:spPr>
          <a:xfrm>
            <a:off x="4921140" y="795260"/>
            <a:ext cx="3377743" cy="1014153"/>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t>Combinational Logic</a:t>
            </a:r>
            <a:endParaRPr lang="en-GB" sz="2800" dirty="0"/>
          </a:p>
        </p:txBody>
      </p:sp>
      <p:sp>
        <p:nvSpPr>
          <p:cNvPr id="8" name="Rectangle 7"/>
          <p:cNvSpPr/>
          <p:nvPr/>
        </p:nvSpPr>
        <p:spPr>
          <a:xfrm>
            <a:off x="82269" y="5834659"/>
            <a:ext cx="850761" cy="8507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Input</a:t>
            </a:r>
            <a:endParaRPr lang="en-GB" dirty="0">
              <a:solidFill>
                <a:srgbClr val="C00000"/>
              </a:solidFill>
            </a:endParaRPr>
          </a:p>
        </p:txBody>
      </p:sp>
      <p:sp>
        <p:nvSpPr>
          <p:cNvPr id="9" name="Rectangle 8"/>
          <p:cNvSpPr/>
          <p:nvPr/>
        </p:nvSpPr>
        <p:spPr>
          <a:xfrm>
            <a:off x="1303830" y="5834659"/>
            <a:ext cx="1021531" cy="8507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Process</a:t>
            </a:r>
            <a:endParaRPr lang="en-GB" dirty="0">
              <a:solidFill>
                <a:srgbClr val="C00000"/>
              </a:solidFill>
            </a:endParaRPr>
          </a:p>
        </p:txBody>
      </p:sp>
      <p:sp>
        <p:nvSpPr>
          <p:cNvPr id="10" name="Rectangle 9"/>
          <p:cNvSpPr/>
          <p:nvPr/>
        </p:nvSpPr>
        <p:spPr>
          <a:xfrm>
            <a:off x="2696162" y="5834659"/>
            <a:ext cx="850761" cy="8507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Output</a:t>
            </a:r>
            <a:endParaRPr lang="en-GB" dirty="0">
              <a:solidFill>
                <a:srgbClr val="C00000"/>
              </a:solidFill>
            </a:endParaRPr>
          </a:p>
        </p:txBody>
      </p:sp>
      <p:sp>
        <p:nvSpPr>
          <p:cNvPr id="11" name="Right Arrow 10"/>
          <p:cNvSpPr/>
          <p:nvPr/>
        </p:nvSpPr>
        <p:spPr>
          <a:xfrm>
            <a:off x="847411" y="6007791"/>
            <a:ext cx="542038"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ight Arrow 11"/>
          <p:cNvSpPr/>
          <p:nvPr/>
        </p:nvSpPr>
        <p:spPr>
          <a:xfrm>
            <a:off x="2239742" y="6015642"/>
            <a:ext cx="542038"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1303830" y="4724523"/>
            <a:ext cx="1021531" cy="8507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Memory</a:t>
            </a:r>
            <a:endParaRPr lang="en-GB" dirty="0">
              <a:solidFill>
                <a:srgbClr val="C00000"/>
              </a:solidFill>
            </a:endParaRPr>
          </a:p>
        </p:txBody>
      </p:sp>
      <p:sp>
        <p:nvSpPr>
          <p:cNvPr id="17" name="Right Arrow 16"/>
          <p:cNvSpPr/>
          <p:nvPr/>
        </p:nvSpPr>
        <p:spPr>
          <a:xfrm rot="16200000">
            <a:off x="1793635" y="5419904"/>
            <a:ext cx="542038"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ight Arrow 17"/>
          <p:cNvSpPr/>
          <p:nvPr/>
        </p:nvSpPr>
        <p:spPr>
          <a:xfrm rot="5400000" flipV="1">
            <a:off x="1281021" y="5439304"/>
            <a:ext cx="542038"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937" t="8485" r="14687" b="5212"/>
          <a:stretch/>
        </p:blipFill>
        <p:spPr>
          <a:xfrm rot="247183">
            <a:off x="173363" y="312508"/>
            <a:ext cx="2189993" cy="3511881"/>
          </a:xfrm>
          <a:prstGeom prst="rect">
            <a:avLst/>
          </a:prstGeom>
          <a:ln>
            <a:solidFill>
              <a:schemeClr val="bg1"/>
            </a:solidFill>
          </a:ln>
        </p:spPr>
      </p:pic>
    </p:spTree>
    <p:extLst>
      <p:ext uri="{BB962C8B-B14F-4D97-AF65-F5344CB8AC3E}">
        <p14:creationId xmlns:p14="http://schemas.microsoft.com/office/powerpoint/2010/main" val="2838056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txBox="1">
            <a:spLocks/>
          </p:cNvSpPr>
          <p:nvPr/>
        </p:nvSpPr>
        <p:spPr>
          <a:xfrm>
            <a:off x="15096" y="6047915"/>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A Turing Machine</a:t>
            </a:r>
            <a:endParaRPr lang="en-GB" b="1" dirty="0">
              <a:solidFill>
                <a:srgbClr val="C00000"/>
              </a:solidFill>
              <a:latin typeface="+mn-lt"/>
            </a:endParaRPr>
          </a:p>
        </p:txBody>
      </p:sp>
      <p:sp>
        <p:nvSpPr>
          <p:cNvPr id="8" name="Rectangle 7"/>
          <p:cNvSpPr/>
          <p:nvPr/>
        </p:nvSpPr>
        <p:spPr>
          <a:xfrm>
            <a:off x="82269" y="5834659"/>
            <a:ext cx="850761" cy="8507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Input</a:t>
            </a:r>
            <a:endParaRPr lang="en-GB" dirty="0">
              <a:solidFill>
                <a:srgbClr val="C00000"/>
              </a:solidFill>
            </a:endParaRPr>
          </a:p>
        </p:txBody>
      </p:sp>
      <p:sp>
        <p:nvSpPr>
          <p:cNvPr id="9" name="Rectangle 8"/>
          <p:cNvSpPr/>
          <p:nvPr/>
        </p:nvSpPr>
        <p:spPr>
          <a:xfrm>
            <a:off x="1303830" y="5834659"/>
            <a:ext cx="1021531" cy="8507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Process</a:t>
            </a:r>
            <a:endParaRPr lang="en-GB" dirty="0">
              <a:solidFill>
                <a:srgbClr val="C00000"/>
              </a:solidFill>
            </a:endParaRPr>
          </a:p>
        </p:txBody>
      </p:sp>
      <p:sp>
        <p:nvSpPr>
          <p:cNvPr id="10" name="Rectangle 9"/>
          <p:cNvSpPr/>
          <p:nvPr/>
        </p:nvSpPr>
        <p:spPr>
          <a:xfrm>
            <a:off x="2696162" y="5834659"/>
            <a:ext cx="850761" cy="8507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Output</a:t>
            </a:r>
            <a:endParaRPr lang="en-GB" dirty="0">
              <a:solidFill>
                <a:srgbClr val="C00000"/>
              </a:solidFill>
            </a:endParaRPr>
          </a:p>
        </p:txBody>
      </p:sp>
      <p:sp>
        <p:nvSpPr>
          <p:cNvPr id="11" name="Right Arrow 10"/>
          <p:cNvSpPr/>
          <p:nvPr/>
        </p:nvSpPr>
        <p:spPr>
          <a:xfrm>
            <a:off x="847411" y="6007791"/>
            <a:ext cx="542038"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ight Arrow 11"/>
          <p:cNvSpPr/>
          <p:nvPr/>
        </p:nvSpPr>
        <p:spPr>
          <a:xfrm>
            <a:off x="2239742" y="6015642"/>
            <a:ext cx="542038"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1303830" y="4724523"/>
            <a:ext cx="1021531" cy="8507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Memory</a:t>
            </a:r>
            <a:endParaRPr lang="en-GB" dirty="0">
              <a:solidFill>
                <a:srgbClr val="C00000"/>
              </a:solidFill>
            </a:endParaRPr>
          </a:p>
        </p:txBody>
      </p:sp>
      <p:sp>
        <p:nvSpPr>
          <p:cNvPr id="17" name="Right Arrow 16"/>
          <p:cNvSpPr/>
          <p:nvPr/>
        </p:nvSpPr>
        <p:spPr>
          <a:xfrm rot="16200000">
            <a:off x="1793635" y="5419904"/>
            <a:ext cx="542038"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ight Arrow 17"/>
          <p:cNvSpPr/>
          <p:nvPr/>
        </p:nvSpPr>
        <p:spPr>
          <a:xfrm rot="5400000" flipV="1">
            <a:off x="1281021" y="5439304"/>
            <a:ext cx="542038"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0638" b="14900"/>
          <a:stretch/>
        </p:blipFill>
        <p:spPr>
          <a:xfrm>
            <a:off x="0" y="17"/>
            <a:ext cx="9144000" cy="4538732"/>
          </a:xfrm>
          <a:prstGeom prst="rect">
            <a:avLst/>
          </a:prstGeom>
        </p:spPr>
      </p:pic>
      <p:sp>
        <p:nvSpPr>
          <p:cNvPr id="21" name="Rectangle 20"/>
          <p:cNvSpPr/>
          <p:nvPr/>
        </p:nvSpPr>
        <p:spPr>
          <a:xfrm rot="10800000" flipV="1">
            <a:off x="0" y="3890356"/>
            <a:ext cx="9144000" cy="725700"/>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p:cNvPicPr>
            <a:picLocks noChangeAspect="1"/>
          </p:cNvPicPr>
          <p:nvPr/>
        </p:nvPicPr>
        <p:blipFill rotWithShape="1">
          <a:blip r:embed="rId4"/>
          <a:srcRect t="4166" b="5469"/>
          <a:stretch/>
        </p:blipFill>
        <p:spPr>
          <a:xfrm>
            <a:off x="5043368" y="3371850"/>
            <a:ext cx="3984907" cy="2024543"/>
          </a:xfrm>
          <a:prstGeom prst="rect">
            <a:avLst/>
          </a:prstGeom>
          <a:ln>
            <a:solidFill>
              <a:schemeClr val="bg1"/>
            </a:solidFill>
          </a:ln>
        </p:spPr>
      </p:pic>
      <p:sp>
        <p:nvSpPr>
          <p:cNvPr id="4" name="Rectangle 3"/>
          <p:cNvSpPr/>
          <p:nvPr/>
        </p:nvSpPr>
        <p:spPr>
          <a:xfrm>
            <a:off x="6733569" y="5401133"/>
            <a:ext cx="2411366" cy="369332"/>
          </a:xfrm>
          <a:prstGeom prst="rect">
            <a:avLst/>
          </a:prstGeom>
        </p:spPr>
        <p:txBody>
          <a:bodyPr wrap="none">
            <a:spAutoFit/>
          </a:bodyPr>
          <a:lstStyle/>
          <a:p>
            <a:r>
              <a:rPr lang="en-GB" dirty="0" smtClean="0">
                <a:hlinkClick r:id="rId5"/>
              </a:rPr>
              <a:t>youtu.be/gROuKl82BTk</a:t>
            </a:r>
            <a:r>
              <a:rPr lang="en-GB" dirty="0" smtClean="0"/>
              <a:t> </a:t>
            </a:r>
            <a:endParaRPr lang="en-GB" dirty="0"/>
          </a:p>
        </p:txBody>
      </p:sp>
    </p:spTree>
    <p:extLst>
      <p:ext uri="{BB962C8B-B14F-4D97-AF65-F5344CB8AC3E}">
        <p14:creationId xmlns:p14="http://schemas.microsoft.com/office/powerpoint/2010/main" val="4287040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3503"/>
          <a:stretch/>
        </p:blipFill>
        <p:spPr>
          <a:xfrm>
            <a:off x="82269" y="20763"/>
            <a:ext cx="9061731" cy="5821321"/>
          </a:xfrm>
          <a:prstGeom prst="rect">
            <a:avLst/>
          </a:prstGeom>
        </p:spPr>
      </p:pic>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txBox="1">
            <a:spLocks/>
          </p:cNvSpPr>
          <p:nvPr/>
        </p:nvSpPr>
        <p:spPr>
          <a:xfrm>
            <a:off x="15096" y="6047915"/>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A Turing Machine</a:t>
            </a:r>
            <a:endParaRPr lang="en-GB" b="1" dirty="0">
              <a:solidFill>
                <a:srgbClr val="C00000"/>
              </a:solidFill>
              <a:latin typeface="+mn-lt"/>
            </a:endParaRPr>
          </a:p>
        </p:txBody>
      </p:sp>
      <p:sp>
        <p:nvSpPr>
          <p:cNvPr id="8" name="Rectangle 7"/>
          <p:cNvSpPr/>
          <p:nvPr/>
        </p:nvSpPr>
        <p:spPr>
          <a:xfrm>
            <a:off x="82269" y="5834659"/>
            <a:ext cx="850761" cy="8507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Input</a:t>
            </a:r>
            <a:endParaRPr lang="en-GB" dirty="0">
              <a:solidFill>
                <a:srgbClr val="C00000"/>
              </a:solidFill>
            </a:endParaRPr>
          </a:p>
        </p:txBody>
      </p:sp>
      <p:sp>
        <p:nvSpPr>
          <p:cNvPr id="9" name="Rectangle 8"/>
          <p:cNvSpPr/>
          <p:nvPr/>
        </p:nvSpPr>
        <p:spPr>
          <a:xfrm>
            <a:off x="1303830" y="5834659"/>
            <a:ext cx="1021531" cy="8507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Process</a:t>
            </a:r>
            <a:endParaRPr lang="en-GB" dirty="0">
              <a:solidFill>
                <a:srgbClr val="C00000"/>
              </a:solidFill>
            </a:endParaRPr>
          </a:p>
        </p:txBody>
      </p:sp>
      <p:sp>
        <p:nvSpPr>
          <p:cNvPr id="10" name="Rectangle 9"/>
          <p:cNvSpPr/>
          <p:nvPr/>
        </p:nvSpPr>
        <p:spPr>
          <a:xfrm>
            <a:off x="2696162" y="5834659"/>
            <a:ext cx="850761" cy="8507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Output</a:t>
            </a:r>
            <a:endParaRPr lang="en-GB" dirty="0">
              <a:solidFill>
                <a:srgbClr val="C00000"/>
              </a:solidFill>
            </a:endParaRPr>
          </a:p>
        </p:txBody>
      </p:sp>
      <p:sp>
        <p:nvSpPr>
          <p:cNvPr id="11" name="Right Arrow 10"/>
          <p:cNvSpPr/>
          <p:nvPr/>
        </p:nvSpPr>
        <p:spPr>
          <a:xfrm>
            <a:off x="847411" y="6007791"/>
            <a:ext cx="542038"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ight Arrow 11"/>
          <p:cNvSpPr/>
          <p:nvPr/>
        </p:nvSpPr>
        <p:spPr>
          <a:xfrm>
            <a:off x="2239742" y="6015642"/>
            <a:ext cx="542038"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1303830" y="4724523"/>
            <a:ext cx="1021531" cy="8507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Memory</a:t>
            </a:r>
            <a:endParaRPr lang="en-GB" dirty="0">
              <a:solidFill>
                <a:srgbClr val="C00000"/>
              </a:solidFill>
            </a:endParaRPr>
          </a:p>
        </p:txBody>
      </p:sp>
      <p:sp>
        <p:nvSpPr>
          <p:cNvPr id="17" name="Right Arrow 16"/>
          <p:cNvSpPr/>
          <p:nvPr/>
        </p:nvSpPr>
        <p:spPr>
          <a:xfrm rot="16200000">
            <a:off x="1793635" y="5419904"/>
            <a:ext cx="542038"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ight Arrow 17"/>
          <p:cNvSpPr/>
          <p:nvPr/>
        </p:nvSpPr>
        <p:spPr>
          <a:xfrm rot="5400000" flipV="1">
            <a:off x="1281021" y="5439304"/>
            <a:ext cx="542038"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p:nvSpPr>
        <p:spPr>
          <a:xfrm>
            <a:off x="5104020" y="8"/>
            <a:ext cx="4032258" cy="1200329"/>
          </a:xfrm>
          <a:prstGeom prst="rect">
            <a:avLst/>
          </a:prstGeom>
          <a:noFill/>
        </p:spPr>
        <p:txBody>
          <a:bodyPr wrap="none" rtlCol="0">
            <a:spAutoFit/>
          </a:bodyPr>
          <a:lstStyle/>
          <a:p>
            <a:pPr algn="r"/>
            <a:r>
              <a:rPr lang="en-GB" sz="3600" dirty="0" smtClean="0">
                <a:solidFill>
                  <a:schemeClr val="bg1">
                    <a:lumMod val="50000"/>
                  </a:schemeClr>
                </a:solidFill>
              </a:rPr>
              <a:t>An infinite tape</a:t>
            </a:r>
          </a:p>
          <a:p>
            <a:pPr algn="r"/>
            <a:r>
              <a:rPr lang="en-GB" sz="3600" dirty="0" smtClean="0">
                <a:solidFill>
                  <a:schemeClr val="bg1">
                    <a:lumMod val="50000"/>
                  </a:schemeClr>
                </a:solidFill>
              </a:rPr>
              <a:t>Infinite running time</a:t>
            </a:r>
            <a:endParaRPr lang="en-GB" sz="3600" dirty="0">
              <a:solidFill>
                <a:schemeClr val="bg1">
                  <a:lumMod val="50000"/>
                </a:schemeClr>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74900">
            <a:off x="4722459" y="4337580"/>
            <a:ext cx="4575326" cy="2465154"/>
          </a:xfrm>
          <a:prstGeom prst="rect">
            <a:avLst/>
          </a:prstGeom>
        </p:spPr>
      </p:pic>
    </p:spTree>
    <p:extLst>
      <p:ext uri="{BB962C8B-B14F-4D97-AF65-F5344CB8AC3E}">
        <p14:creationId xmlns:p14="http://schemas.microsoft.com/office/powerpoint/2010/main" val="3982787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xit" presetSubtype="0" fill="hold" grpId="0"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txBox="1">
            <a:spLocks noChangeArrowheads="1"/>
          </p:cNvSpPr>
          <p:nvPr/>
        </p:nvSpPr>
        <p:spPr>
          <a:xfrm>
            <a:off x="838200" y="4477871"/>
            <a:ext cx="6849036" cy="1323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GB" dirty="0" smtClean="0"/>
          </a:p>
          <a:p>
            <a:pPr>
              <a:buFontTx/>
              <a:buNone/>
            </a:pPr>
            <a:endParaRPr lang="en-US" dirty="0"/>
          </a:p>
        </p:txBody>
      </p:sp>
      <p:sp>
        <p:nvSpPr>
          <p:cNvPr id="6" name="Title 1"/>
          <p:cNvSpPr txBox="1">
            <a:spLocks/>
          </p:cNvSpPr>
          <p:nvPr/>
        </p:nvSpPr>
        <p:spPr>
          <a:xfrm>
            <a:off x="2932386" y="5417275"/>
            <a:ext cx="6211614" cy="140704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Are there things a computer cannot solve?</a:t>
            </a:r>
            <a:endParaRPr lang="en-GB" b="1" dirty="0">
              <a:solidFill>
                <a:srgbClr val="C00000"/>
              </a:solidFill>
              <a:latin typeface="+mn-lt"/>
            </a:endParaRPr>
          </a:p>
        </p:txBody>
      </p:sp>
      <p:sp>
        <p:nvSpPr>
          <p:cNvPr id="8" name="Rectangle 7"/>
          <p:cNvSpPr/>
          <p:nvPr/>
        </p:nvSpPr>
        <p:spPr>
          <a:xfrm>
            <a:off x="725221" y="2380597"/>
            <a:ext cx="1828800" cy="182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rgbClr val="C00000"/>
                </a:solidFill>
              </a:rPr>
              <a:t>Input</a:t>
            </a:r>
            <a:endParaRPr lang="en-GB" sz="4400" dirty="0">
              <a:solidFill>
                <a:srgbClr val="C00000"/>
              </a:solidFill>
            </a:endParaRPr>
          </a:p>
        </p:txBody>
      </p:sp>
      <p:sp>
        <p:nvSpPr>
          <p:cNvPr id="11" name="Rectangle 10"/>
          <p:cNvSpPr/>
          <p:nvPr/>
        </p:nvSpPr>
        <p:spPr>
          <a:xfrm>
            <a:off x="3469580" y="2380597"/>
            <a:ext cx="2195889" cy="182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rgbClr val="C00000"/>
                </a:solidFill>
              </a:rPr>
              <a:t>Process</a:t>
            </a:r>
            <a:endParaRPr lang="en-GB" sz="4400" dirty="0">
              <a:solidFill>
                <a:srgbClr val="C00000"/>
              </a:solidFill>
            </a:endParaRPr>
          </a:p>
        </p:txBody>
      </p:sp>
      <p:sp>
        <p:nvSpPr>
          <p:cNvPr id="12" name="Rectangle 11"/>
          <p:cNvSpPr/>
          <p:nvPr/>
        </p:nvSpPr>
        <p:spPr>
          <a:xfrm>
            <a:off x="6581029" y="2380597"/>
            <a:ext cx="1828800" cy="182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rgbClr val="C00000"/>
                </a:solidFill>
              </a:rPr>
              <a:t>Output</a:t>
            </a:r>
            <a:endParaRPr lang="en-GB" sz="4400" dirty="0">
              <a:solidFill>
                <a:srgbClr val="C00000"/>
              </a:solidFill>
            </a:endParaRPr>
          </a:p>
        </p:txBody>
      </p:sp>
      <p:sp>
        <p:nvSpPr>
          <p:cNvPr id="13" name="Right Arrow 12"/>
          <p:cNvSpPr/>
          <p:nvPr/>
        </p:nvSpPr>
        <p:spPr>
          <a:xfrm>
            <a:off x="2672842" y="3042749"/>
            <a:ext cx="677917"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ight Arrow 13"/>
          <p:cNvSpPr/>
          <p:nvPr/>
        </p:nvSpPr>
        <p:spPr>
          <a:xfrm>
            <a:off x="5784290" y="3042749"/>
            <a:ext cx="677917"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p:cNvSpPr/>
          <p:nvPr/>
        </p:nvSpPr>
        <p:spPr>
          <a:xfrm>
            <a:off x="3105802" y="1292769"/>
            <a:ext cx="2916620" cy="291662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4720"/>
          <a:stretch/>
        </p:blipFill>
        <p:spPr>
          <a:xfrm>
            <a:off x="449308" y="748865"/>
            <a:ext cx="6345621" cy="6046073"/>
          </a:xfrm>
          <a:prstGeom prst="rect">
            <a:avLst/>
          </a:prstGeom>
        </p:spPr>
      </p:pic>
      <p:sp>
        <p:nvSpPr>
          <p:cNvPr id="10" name="TextBox 9"/>
          <p:cNvSpPr txBox="1"/>
          <p:nvPr/>
        </p:nvSpPr>
        <p:spPr>
          <a:xfrm>
            <a:off x="3954018" y="1078229"/>
            <a:ext cx="1372492" cy="3170099"/>
          </a:xfrm>
          <a:prstGeom prst="rect">
            <a:avLst/>
          </a:prstGeom>
          <a:noFill/>
        </p:spPr>
        <p:txBody>
          <a:bodyPr wrap="none" rtlCol="0">
            <a:spAutoFit/>
          </a:bodyPr>
          <a:lstStyle/>
          <a:p>
            <a:r>
              <a:rPr lang="en-GB" sz="20000" b="1" dirty="0" smtClean="0">
                <a:solidFill>
                  <a:srgbClr val="C00000"/>
                </a:solidFill>
              </a:rPr>
              <a:t>?</a:t>
            </a:r>
            <a:endParaRPr lang="en-GB" sz="20000" b="1" dirty="0">
              <a:solidFill>
                <a:srgbClr val="C00000"/>
              </a:solidFill>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3768924" y="3578927"/>
            <a:ext cx="3666940" cy="2011669"/>
          </a:xfrm>
          <a:prstGeom prst="rect">
            <a:avLst/>
          </a:prstGeom>
        </p:spPr>
      </p:pic>
      <p:sp>
        <p:nvSpPr>
          <p:cNvPr id="16" name="Title 1"/>
          <p:cNvSpPr txBox="1">
            <a:spLocks/>
          </p:cNvSpPr>
          <p:nvPr/>
        </p:nvSpPr>
        <p:spPr>
          <a:xfrm>
            <a:off x="144" y="2562"/>
            <a:ext cx="9128904" cy="9214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spc="-150" dirty="0" smtClean="0">
                <a:solidFill>
                  <a:srgbClr val="C00000"/>
                </a:solidFill>
                <a:latin typeface="+mn-lt"/>
              </a:rPr>
              <a:t>The big question for Computer Science</a:t>
            </a:r>
            <a:endParaRPr lang="en-GB" b="1" spc="-150" dirty="0">
              <a:solidFill>
                <a:srgbClr val="C00000"/>
              </a:solidFill>
              <a:latin typeface="+mn-lt"/>
            </a:endParaRPr>
          </a:p>
        </p:txBody>
      </p:sp>
    </p:spTree>
    <p:extLst>
      <p:ext uri="{BB962C8B-B14F-4D97-AF65-F5344CB8AC3E}">
        <p14:creationId xmlns:p14="http://schemas.microsoft.com/office/powerpoint/2010/main" val="3983634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3968482" y="1943100"/>
            <a:ext cx="5175518" cy="4524315"/>
          </a:xfrm>
          <a:prstGeom prst="rect">
            <a:avLst/>
          </a:prstGeom>
          <a:noFill/>
        </p:spPr>
        <p:txBody>
          <a:bodyPr wrap="square" rtlCol="0">
            <a:spAutoFit/>
          </a:bodyPr>
          <a:lstStyle/>
          <a:p>
            <a:pPr algn="r"/>
            <a:r>
              <a:rPr lang="en-GB" sz="7200" b="1" dirty="0" smtClean="0">
                <a:solidFill>
                  <a:schemeClr val="bg1">
                    <a:lumMod val="50000"/>
                  </a:schemeClr>
                </a:solidFill>
              </a:rPr>
              <a:t>The Chocaholic Turing Machine</a:t>
            </a:r>
            <a:endParaRPr lang="en-GB" sz="7200" b="1" dirty="0">
              <a:solidFill>
                <a:schemeClr val="bg1">
                  <a:lumMod val="50000"/>
                </a:schemeClr>
              </a:solidFill>
            </a:endParaRPr>
          </a:p>
        </p:txBody>
      </p:sp>
      <p:sp>
        <p:nvSpPr>
          <p:cNvPr id="10" name="TextBox 9"/>
          <p:cNvSpPr txBox="1"/>
          <p:nvPr/>
        </p:nvSpPr>
        <p:spPr>
          <a:xfrm>
            <a:off x="7659298" y="-535119"/>
            <a:ext cx="1484702" cy="3170099"/>
          </a:xfrm>
          <a:prstGeom prst="rect">
            <a:avLst/>
          </a:prstGeom>
          <a:noFill/>
        </p:spPr>
        <p:txBody>
          <a:bodyPr wrap="none" rtlCol="0">
            <a:spAutoFit/>
          </a:bodyPr>
          <a:lstStyle/>
          <a:p>
            <a:r>
              <a:rPr lang="en-GB" sz="20000" b="1" dirty="0">
                <a:solidFill>
                  <a:srgbClr val="DEDEDE"/>
                </a:solidFill>
              </a:rPr>
              <a:t>6</a:t>
            </a:r>
          </a:p>
        </p:txBody>
      </p:sp>
      <p:sp>
        <p:nvSpPr>
          <p:cNvPr id="11" name="TextBox 10"/>
          <p:cNvSpPr txBox="1"/>
          <p:nvPr/>
        </p:nvSpPr>
        <p:spPr>
          <a:xfrm>
            <a:off x="7526664" y="1266184"/>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663" r="18662"/>
          <a:stretch/>
        </p:blipFill>
        <p:spPr>
          <a:xfrm>
            <a:off x="0" y="0"/>
            <a:ext cx="3757353" cy="6858000"/>
          </a:xfrm>
          <a:prstGeom prst="rect">
            <a:avLst/>
          </a:prstGeom>
        </p:spPr>
      </p:pic>
      <p:sp>
        <p:nvSpPr>
          <p:cNvPr id="9" name="Rectangle 8"/>
          <p:cNvSpPr/>
          <p:nvPr/>
        </p:nvSpPr>
        <p:spPr>
          <a:xfrm rot="16200000">
            <a:off x="-312016" y="2888961"/>
            <a:ext cx="6986168" cy="1208246"/>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rotWithShape="1">
          <a:blip r:embed="rId4"/>
          <a:srcRect l="46806" t="16988" r="25594" b="13693"/>
          <a:stretch/>
        </p:blipFill>
        <p:spPr>
          <a:xfrm rot="20820181">
            <a:off x="2127633" y="2644356"/>
            <a:ext cx="2951150" cy="4167133"/>
          </a:xfrm>
          <a:prstGeom prst="rect">
            <a:avLst/>
          </a:prstGeom>
          <a:ln>
            <a:solidFill>
              <a:schemeClr val="bg1"/>
            </a:solidFill>
          </a:ln>
        </p:spPr>
      </p:pic>
      <p:sp>
        <p:nvSpPr>
          <p:cNvPr id="5" name="Rectangle 4"/>
          <p:cNvSpPr/>
          <p:nvPr/>
        </p:nvSpPr>
        <p:spPr>
          <a:xfrm>
            <a:off x="4047668" y="6469552"/>
            <a:ext cx="5086350" cy="369332"/>
          </a:xfrm>
          <a:prstGeom prst="rect">
            <a:avLst/>
          </a:prstGeom>
        </p:spPr>
        <p:txBody>
          <a:bodyPr wrap="square">
            <a:spAutoFit/>
          </a:bodyPr>
          <a:lstStyle/>
          <a:p>
            <a:pPr algn="r"/>
            <a:r>
              <a:rPr lang="en-GB" dirty="0" smtClean="0">
                <a:hlinkClick r:id="rId5"/>
              </a:rPr>
              <a:t>www.cs4fn.org/magazine/magazine14.php</a:t>
            </a:r>
            <a:r>
              <a:rPr lang="en-GB" dirty="0" smtClean="0"/>
              <a:t> </a:t>
            </a:r>
            <a:endParaRPr lang="en-GB" dirty="0"/>
          </a:p>
        </p:txBody>
      </p:sp>
    </p:spTree>
    <p:extLst>
      <p:ext uri="{BB962C8B-B14F-4D97-AF65-F5344CB8AC3E}">
        <p14:creationId xmlns:p14="http://schemas.microsoft.com/office/powerpoint/2010/main" val="4280571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097">
            <a:off x="2943342" y="-9161"/>
            <a:ext cx="1113728" cy="2106341"/>
          </a:xfrm>
          <a:prstGeom prst="rect">
            <a:avLst/>
          </a:prstGeom>
        </p:spPr>
      </p:pic>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p:cNvSpPr txBox="1"/>
          <p:nvPr/>
        </p:nvSpPr>
        <p:spPr>
          <a:xfrm>
            <a:off x="3968482" y="1943100"/>
            <a:ext cx="5175518" cy="4524315"/>
          </a:xfrm>
          <a:prstGeom prst="rect">
            <a:avLst/>
          </a:prstGeom>
          <a:noFill/>
        </p:spPr>
        <p:txBody>
          <a:bodyPr wrap="square" rtlCol="0">
            <a:spAutoFit/>
          </a:bodyPr>
          <a:lstStyle/>
          <a:p>
            <a:pPr algn="r"/>
            <a:r>
              <a:rPr lang="en-GB" sz="7200" b="1" dirty="0" smtClean="0">
                <a:solidFill>
                  <a:schemeClr val="bg1">
                    <a:lumMod val="50000"/>
                  </a:schemeClr>
                </a:solidFill>
              </a:rPr>
              <a:t>The Chocaholic Turing Machine</a:t>
            </a:r>
            <a:endParaRPr lang="en-GB" sz="7200" b="1" dirty="0">
              <a:solidFill>
                <a:schemeClr val="bg1">
                  <a:lumMod val="50000"/>
                </a:schemeClr>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92" y="5105392"/>
            <a:ext cx="987203" cy="75027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1947" y="5243698"/>
            <a:ext cx="987203" cy="750274"/>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5890" y="5468835"/>
            <a:ext cx="987203" cy="75027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1279" y="5618835"/>
            <a:ext cx="987203" cy="750274"/>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2501" y="4497134"/>
            <a:ext cx="987203" cy="75027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2466" y="5809412"/>
            <a:ext cx="987203" cy="750274"/>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9435" y="5924851"/>
            <a:ext cx="987203" cy="750274"/>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5224" y="4725980"/>
            <a:ext cx="987203" cy="750274"/>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306" y="5101117"/>
            <a:ext cx="987203" cy="750274"/>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8695" y="5251117"/>
            <a:ext cx="987203" cy="750274"/>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989" y="5890990"/>
            <a:ext cx="987203" cy="75027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735" y="4571749"/>
            <a:ext cx="987203" cy="750274"/>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6037" y="5800280"/>
            <a:ext cx="987203" cy="750274"/>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1420" y="5771843"/>
            <a:ext cx="987203" cy="750274"/>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470" y="4821278"/>
            <a:ext cx="987203" cy="750274"/>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9041" y="6001391"/>
            <a:ext cx="987203" cy="750274"/>
          </a:xfrm>
          <a:prstGeom prst="rect">
            <a:avLst/>
          </a:prstGeom>
        </p:spPr>
      </p:pic>
      <p:pic>
        <p:nvPicPr>
          <p:cNvPr id="8" name="Picture 7"/>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76675" y="598787"/>
            <a:ext cx="1113728" cy="2106341"/>
          </a:xfrm>
          <a:prstGeom prst="rect">
            <a:avLst/>
          </a:prstGeom>
        </p:spPr>
      </p:pic>
      <p:pic>
        <p:nvPicPr>
          <p:cNvPr id="38" name="Picture 37"/>
          <p:cNvPicPr>
            <a:picLocks noChangeAspect="1"/>
          </p:cNvPicPr>
          <p:nvPr/>
        </p:nvPicPr>
        <p:blipFill>
          <a:blip r:embed="rId7" cstate="print">
            <a:duotone>
              <a:prstClr val="black"/>
              <a:schemeClr val="accent6">
                <a:tint val="45000"/>
                <a:satMod val="400000"/>
              </a:schemeClr>
            </a:duotone>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rot="628978">
            <a:off x="1965586" y="654042"/>
            <a:ext cx="1214669" cy="2297246"/>
          </a:xfrm>
          <a:prstGeom prst="rect">
            <a:avLst/>
          </a:prstGeom>
        </p:spPr>
      </p:pic>
      <p:pic>
        <p:nvPicPr>
          <p:cNvPr id="39" name="Picture 38"/>
          <p:cNvPicPr>
            <a:picLocks noChangeAspect="1"/>
          </p:cNvPicPr>
          <p:nvPr/>
        </p:nvPicPr>
        <p:blipFill>
          <a:blip r:embed="rId7" cstate="print">
            <a:duotone>
              <a:prstClr val="black"/>
              <a:schemeClr val="accent5">
                <a:tint val="45000"/>
                <a:satMod val="400000"/>
              </a:schemeClr>
            </a:duotone>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rot="1005606">
            <a:off x="330498" y="116239"/>
            <a:ext cx="1113728" cy="2106341"/>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09413">
            <a:off x="1344428" y="1916773"/>
            <a:ext cx="1113728" cy="2106341"/>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20797">
            <a:off x="3109591" y="1133476"/>
            <a:ext cx="1113728" cy="2106341"/>
          </a:xfrm>
          <a:prstGeom prst="rect">
            <a:avLst/>
          </a:prstGeom>
        </p:spPr>
      </p:pic>
      <p:sp>
        <p:nvSpPr>
          <p:cNvPr id="27" name="TextBox 26"/>
          <p:cNvSpPr txBox="1"/>
          <p:nvPr/>
        </p:nvSpPr>
        <p:spPr>
          <a:xfrm>
            <a:off x="7659298" y="-535119"/>
            <a:ext cx="1484702" cy="3170099"/>
          </a:xfrm>
          <a:prstGeom prst="rect">
            <a:avLst/>
          </a:prstGeom>
          <a:noFill/>
        </p:spPr>
        <p:txBody>
          <a:bodyPr wrap="none" rtlCol="0">
            <a:spAutoFit/>
          </a:bodyPr>
          <a:lstStyle/>
          <a:p>
            <a:r>
              <a:rPr lang="en-GB" sz="20000" b="1" dirty="0">
                <a:solidFill>
                  <a:srgbClr val="DEDEDE"/>
                </a:solidFill>
              </a:rPr>
              <a:t>6</a:t>
            </a:r>
          </a:p>
        </p:txBody>
      </p:sp>
      <p:sp>
        <p:nvSpPr>
          <p:cNvPr id="28" name="TextBox 27"/>
          <p:cNvSpPr txBox="1"/>
          <p:nvPr/>
        </p:nvSpPr>
        <p:spPr>
          <a:xfrm>
            <a:off x="7526664" y="1266184"/>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1198211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p:cNvGrpSpPr/>
          <p:nvPr/>
        </p:nvGrpSpPr>
        <p:grpSpPr>
          <a:xfrm>
            <a:off x="-22251" y="5651641"/>
            <a:ext cx="9161675" cy="672211"/>
            <a:chOff x="-22251" y="5651641"/>
            <a:chExt cx="9161675" cy="672211"/>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2392" y="5739795"/>
              <a:ext cx="768496" cy="58405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4827" y="5694842"/>
              <a:ext cx="768496" cy="58405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2879" y="5739795"/>
              <a:ext cx="768496" cy="584057"/>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262" y="5652110"/>
              <a:ext cx="768496" cy="584057"/>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3366" y="5739795"/>
              <a:ext cx="768496" cy="584057"/>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3853" y="5708623"/>
              <a:ext cx="768496" cy="584057"/>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5314" y="5689629"/>
              <a:ext cx="768496" cy="584057"/>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51" y="5684885"/>
              <a:ext cx="768496" cy="584057"/>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6775" y="5651641"/>
              <a:ext cx="768496" cy="584057"/>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5801" y="5652983"/>
              <a:ext cx="768496" cy="584057"/>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4340" y="5708623"/>
              <a:ext cx="768496" cy="584057"/>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6288" y="5658993"/>
              <a:ext cx="768496" cy="584057"/>
            </a:xfrm>
            <a:prstGeom prst="rect">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1418" y="5727617"/>
              <a:ext cx="768496" cy="584057"/>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1905" y="5739795"/>
              <a:ext cx="768496" cy="584057"/>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0928" y="5736311"/>
              <a:ext cx="768496" cy="584057"/>
            </a:xfrm>
            <a:prstGeom prst="rect">
              <a:avLst/>
            </a:prstGeom>
          </p:spPr>
        </p:pic>
      </p:grpSp>
      <p:pic>
        <p:nvPicPr>
          <p:cNvPr id="28" name="Picture 27"/>
          <p:cNvPicPr>
            <a:picLocks noChangeAspect="1"/>
          </p:cNvPicPr>
          <p:nvPr/>
        </p:nvPicPr>
        <p:blipFill rotWithShape="1">
          <a:blip r:embed="rId5"/>
          <a:srcRect l="31171" t="25531" r="20430" b="13620"/>
          <a:stretch/>
        </p:blipFill>
        <p:spPr>
          <a:xfrm rot="21310054">
            <a:off x="274295" y="126652"/>
            <a:ext cx="6627161" cy="4684404"/>
          </a:xfrm>
          <a:prstGeom prst="rect">
            <a:avLst/>
          </a:prstGeom>
          <a:ln>
            <a:solidFill>
              <a:schemeClr val="bg1">
                <a:lumMod val="75000"/>
              </a:schemeClr>
            </a:solidFill>
          </a:ln>
        </p:spPr>
      </p:pic>
    </p:spTree>
    <p:extLst>
      <p:ext uri="{BB962C8B-B14F-4D97-AF65-F5344CB8AC3E}">
        <p14:creationId xmlns:p14="http://schemas.microsoft.com/office/powerpoint/2010/main" val="1951916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p:cNvGrpSpPr/>
          <p:nvPr/>
        </p:nvGrpSpPr>
        <p:grpSpPr>
          <a:xfrm>
            <a:off x="-22251" y="5651641"/>
            <a:ext cx="9161675" cy="672211"/>
            <a:chOff x="-22251" y="5651641"/>
            <a:chExt cx="9161675" cy="672211"/>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2392" y="5739795"/>
              <a:ext cx="768496" cy="58405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4827" y="5694842"/>
              <a:ext cx="768496" cy="58405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2879" y="5739795"/>
              <a:ext cx="768496" cy="584057"/>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262" y="5652110"/>
              <a:ext cx="768496" cy="584057"/>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3366" y="5739795"/>
              <a:ext cx="768496" cy="584057"/>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3853" y="5708623"/>
              <a:ext cx="768496" cy="584057"/>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5314" y="5689629"/>
              <a:ext cx="768496" cy="584057"/>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51" y="5684885"/>
              <a:ext cx="768496" cy="584057"/>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6775" y="5651641"/>
              <a:ext cx="768496" cy="584057"/>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5801" y="5652983"/>
              <a:ext cx="768496" cy="584057"/>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4340" y="5708623"/>
              <a:ext cx="768496" cy="584057"/>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6288" y="5658993"/>
              <a:ext cx="768496" cy="584057"/>
            </a:xfrm>
            <a:prstGeom prst="rect">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1418" y="5727617"/>
              <a:ext cx="768496" cy="584057"/>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1905" y="5739795"/>
              <a:ext cx="768496" cy="584057"/>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0928" y="5736311"/>
              <a:ext cx="768496" cy="584057"/>
            </a:xfrm>
            <a:prstGeom prst="rect">
              <a:avLst/>
            </a:prstGeom>
          </p:spPr>
        </p:pic>
      </p:grpSp>
      <p:sp>
        <p:nvSpPr>
          <p:cNvPr id="53" name="Title 1"/>
          <p:cNvSpPr txBox="1">
            <a:spLocks/>
          </p:cNvSpPr>
          <p:nvPr/>
        </p:nvSpPr>
        <p:spPr>
          <a:xfrm>
            <a:off x="-5626" y="0"/>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A Subtracting Machine</a:t>
            </a:r>
            <a:endParaRPr lang="en-GB" b="1" dirty="0">
              <a:solidFill>
                <a:srgbClr val="C00000"/>
              </a:solidFill>
              <a:latin typeface="+mn-lt"/>
            </a:endParaRPr>
          </a:p>
        </p:txBody>
      </p:sp>
      <p:grpSp>
        <p:nvGrpSpPr>
          <p:cNvPr id="34" name="Group 33"/>
          <p:cNvGrpSpPr/>
          <p:nvPr/>
        </p:nvGrpSpPr>
        <p:grpSpPr>
          <a:xfrm>
            <a:off x="1945268" y="3787479"/>
            <a:ext cx="2229069" cy="1765417"/>
            <a:chOff x="1945268" y="3554729"/>
            <a:chExt cx="2229069" cy="1765417"/>
          </a:xfrm>
        </p:grpSpPr>
        <p:sp>
          <p:nvSpPr>
            <p:cNvPr id="30" name="Left Brace 29"/>
            <p:cNvSpPr/>
            <p:nvPr/>
          </p:nvSpPr>
          <p:spPr>
            <a:xfrm rot="5400000">
              <a:off x="2766755" y="3912563"/>
              <a:ext cx="586096" cy="2229069"/>
            </a:xfrm>
            <a:prstGeom prst="leftBrace">
              <a:avLst>
                <a:gd name="adj1" fmla="val 28086"/>
                <a:gd name="adj2" fmla="val 50000"/>
              </a:avLst>
            </a:prstGeom>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1" name="TextBox 30"/>
            <p:cNvSpPr txBox="1"/>
            <p:nvPr/>
          </p:nvSpPr>
          <p:spPr>
            <a:xfrm>
              <a:off x="2850451" y="3554729"/>
              <a:ext cx="418704" cy="646331"/>
            </a:xfrm>
            <a:prstGeom prst="rect">
              <a:avLst/>
            </a:prstGeom>
            <a:noFill/>
          </p:spPr>
          <p:txBody>
            <a:bodyPr wrap="none" rtlCol="0">
              <a:spAutoFit/>
            </a:bodyPr>
            <a:lstStyle/>
            <a:p>
              <a:r>
                <a:rPr lang="en-GB" sz="3600" dirty="0" smtClean="0">
                  <a:solidFill>
                    <a:srgbClr val="C00000"/>
                  </a:solidFill>
                </a:rPr>
                <a:t>4</a:t>
              </a:r>
              <a:endParaRPr lang="en-GB" sz="3600" dirty="0">
                <a:solidFill>
                  <a:srgbClr val="C00000"/>
                </a:solidFill>
              </a:endParaRPr>
            </a:p>
          </p:txBody>
        </p:sp>
      </p:grpSp>
      <p:sp>
        <p:nvSpPr>
          <p:cNvPr id="32" name="Rectangle 31"/>
          <p:cNvSpPr/>
          <p:nvPr/>
        </p:nvSpPr>
        <p:spPr>
          <a:xfrm>
            <a:off x="3980776" y="3787478"/>
            <a:ext cx="1324402" cy="646331"/>
          </a:xfrm>
          <a:prstGeom prst="rect">
            <a:avLst/>
          </a:prstGeom>
        </p:spPr>
        <p:txBody>
          <a:bodyPr wrap="none">
            <a:spAutoFit/>
          </a:bodyPr>
          <a:lstStyle/>
          <a:p>
            <a:r>
              <a:rPr lang="en-GB" sz="3600" dirty="0" smtClean="0">
                <a:solidFill>
                  <a:srgbClr val="C00000"/>
                </a:solidFill>
              </a:rPr>
              <a:t>minus</a:t>
            </a:r>
            <a:endParaRPr lang="en-GB" dirty="0">
              <a:solidFill>
                <a:srgbClr val="C00000"/>
              </a:solidFill>
            </a:endParaRPr>
          </a:p>
        </p:txBody>
      </p:sp>
      <p:grpSp>
        <p:nvGrpSpPr>
          <p:cNvPr id="35" name="Group 34"/>
          <p:cNvGrpSpPr/>
          <p:nvPr/>
        </p:nvGrpSpPr>
        <p:grpSpPr>
          <a:xfrm>
            <a:off x="5425973" y="3787480"/>
            <a:ext cx="1710319" cy="1765417"/>
            <a:chOff x="5425973" y="3554730"/>
            <a:chExt cx="1710319" cy="1765417"/>
          </a:xfrm>
        </p:grpSpPr>
        <p:sp>
          <p:nvSpPr>
            <p:cNvPr id="55" name="Left Brace 54"/>
            <p:cNvSpPr/>
            <p:nvPr/>
          </p:nvSpPr>
          <p:spPr>
            <a:xfrm rot="5400000">
              <a:off x="5988085" y="4171939"/>
              <a:ext cx="586096" cy="1710319"/>
            </a:xfrm>
            <a:prstGeom prst="leftBrace">
              <a:avLst>
                <a:gd name="adj1" fmla="val 28086"/>
                <a:gd name="adj2" fmla="val 50000"/>
              </a:avLst>
            </a:prstGeom>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3" name="Rectangle 32"/>
            <p:cNvSpPr/>
            <p:nvPr/>
          </p:nvSpPr>
          <p:spPr>
            <a:xfrm>
              <a:off x="6071781" y="3554730"/>
              <a:ext cx="418704" cy="646331"/>
            </a:xfrm>
            <a:prstGeom prst="rect">
              <a:avLst/>
            </a:prstGeom>
          </p:spPr>
          <p:txBody>
            <a:bodyPr wrap="none">
              <a:spAutoFit/>
            </a:bodyPr>
            <a:lstStyle/>
            <a:p>
              <a:r>
                <a:rPr lang="en-GB" sz="3600" dirty="0" smtClean="0">
                  <a:solidFill>
                    <a:srgbClr val="C00000"/>
                  </a:solidFill>
                </a:rPr>
                <a:t>3</a:t>
              </a:r>
              <a:endParaRPr lang="en-GB" sz="3600" dirty="0">
                <a:solidFill>
                  <a:srgbClr val="C00000"/>
                </a:solidFill>
              </a:endParaRPr>
            </a:p>
          </p:txBody>
        </p:sp>
      </p:grpSp>
    </p:spTree>
    <p:extLst>
      <p:ext uri="{BB962C8B-B14F-4D97-AF65-F5344CB8AC3E}">
        <p14:creationId xmlns:p14="http://schemas.microsoft.com/office/powerpoint/2010/main" val="40233321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p:cNvGrpSpPr/>
          <p:nvPr/>
        </p:nvGrpSpPr>
        <p:grpSpPr>
          <a:xfrm>
            <a:off x="-22251" y="5651641"/>
            <a:ext cx="9161675" cy="672211"/>
            <a:chOff x="-22251" y="5651641"/>
            <a:chExt cx="9161675" cy="672211"/>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2392" y="5739795"/>
              <a:ext cx="768496" cy="58405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4827" y="5694842"/>
              <a:ext cx="768496" cy="58405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2879" y="5739795"/>
              <a:ext cx="768496" cy="584057"/>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262" y="5652110"/>
              <a:ext cx="768496" cy="584057"/>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3366" y="5739795"/>
              <a:ext cx="768496" cy="584057"/>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3853" y="5708623"/>
              <a:ext cx="768496" cy="584057"/>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5314" y="5689629"/>
              <a:ext cx="768496" cy="584057"/>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51" y="5684885"/>
              <a:ext cx="768496" cy="584057"/>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6775" y="5651641"/>
              <a:ext cx="768496" cy="584057"/>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5801" y="5652983"/>
              <a:ext cx="768496" cy="584057"/>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4340" y="5708623"/>
              <a:ext cx="768496" cy="584057"/>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6288" y="5658993"/>
              <a:ext cx="768496" cy="584057"/>
            </a:xfrm>
            <a:prstGeom prst="rect">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1418" y="5727617"/>
              <a:ext cx="768496" cy="584057"/>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1905" y="5739795"/>
              <a:ext cx="768496" cy="584057"/>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0928" y="5736311"/>
              <a:ext cx="768496" cy="584057"/>
            </a:xfrm>
            <a:prstGeom prst="rect">
              <a:avLst/>
            </a:prstGeom>
          </p:spPr>
        </p:pic>
      </p:grpSp>
      <p:sp>
        <p:nvSpPr>
          <p:cNvPr id="53" name="Title 1"/>
          <p:cNvSpPr txBox="1">
            <a:spLocks/>
          </p:cNvSpPr>
          <p:nvPr/>
        </p:nvSpPr>
        <p:spPr>
          <a:xfrm>
            <a:off x="-5626" y="0"/>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A Subtracting Machine</a:t>
            </a:r>
            <a:endParaRPr lang="en-GB" b="1" dirty="0">
              <a:solidFill>
                <a:srgbClr val="C00000"/>
              </a:solidFill>
              <a:latin typeface="+mn-lt"/>
            </a:endParaRPr>
          </a:p>
        </p:txBody>
      </p:sp>
      <p:pic>
        <p:nvPicPr>
          <p:cNvPr id="27" name="Picture 26"/>
          <p:cNvPicPr>
            <a:picLocks noChangeAspect="1"/>
          </p:cNvPicPr>
          <p:nvPr/>
        </p:nvPicPr>
        <p:blipFill rotWithShape="1">
          <a:blip r:embed="rId5"/>
          <a:srcRect l="43484" t="25625" r="32494" b="13693"/>
          <a:stretch/>
        </p:blipFill>
        <p:spPr>
          <a:xfrm rot="21322660">
            <a:off x="132204" y="145769"/>
            <a:ext cx="3749395" cy="5324940"/>
          </a:xfrm>
          <a:prstGeom prst="rect">
            <a:avLst/>
          </a:prstGeom>
        </p:spPr>
      </p:pic>
      <p:grpSp>
        <p:nvGrpSpPr>
          <p:cNvPr id="3" name="Group 2"/>
          <p:cNvGrpSpPr/>
          <p:nvPr/>
        </p:nvGrpSpPr>
        <p:grpSpPr>
          <a:xfrm>
            <a:off x="6956640" y="942092"/>
            <a:ext cx="1971360" cy="3192247"/>
            <a:chOff x="6956640" y="942092"/>
            <a:chExt cx="1971360" cy="3192247"/>
          </a:xfrm>
        </p:grpSpPr>
        <p:sp>
          <p:nvSpPr>
            <p:cNvPr id="2" name="Rectangle 1"/>
            <p:cNvSpPr/>
            <p:nvPr/>
          </p:nvSpPr>
          <p:spPr>
            <a:xfrm>
              <a:off x="6956640" y="942092"/>
              <a:ext cx="1971360" cy="319208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600" dirty="0" smtClean="0">
                  <a:solidFill>
                    <a:srgbClr val="C00000"/>
                  </a:solidFill>
                </a:rPr>
                <a:t>Current Lolly</a:t>
              </a:r>
              <a:endParaRPr lang="en-GB" sz="3600" dirty="0">
                <a:solidFill>
                  <a:srgbClr val="C00000"/>
                </a:solidFill>
              </a:endParaRPr>
            </a:p>
          </p:txBody>
        </p:sp>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6097">
              <a:off x="7232818" y="2027998"/>
              <a:ext cx="1113728" cy="2106341"/>
            </a:xfrm>
            <a:prstGeom prst="rect">
              <a:avLst/>
            </a:prstGeom>
          </p:spPr>
        </p:pic>
      </p:grpSp>
    </p:spTree>
    <p:extLst>
      <p:ext uri="{BB962C8B-B14F-4D97-AF65-F5344CB8AC3E}">
        <p14:creationId xmlns:p14="http://schemas.microsoft.com/office/powerpoint/2010/main" val="1144686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p:cNvGrpSpPr/>
          <p:nvPr/>
        </p:nvGrpSpPr>
        <p:grpSpPr>
          <a:xfrm>
            <a:off x="-22251" y="5651641"/>
            <a:ext cx="9161675" cy="672211"/>
            <a:chOff x="-22251" y="5651641"/>
            <a:chExt cx="9161675" cy="672211"/>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2392" y="5739795"/>
              <a:ext cx="768496" cy="58405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4827" y="5694842"/>
              <a:ext cx="768496" cy="58405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2879" y="5739795"/>
              <a:ext cx="768496" cy="584057"/>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262" y="5652110"/>
              <a:ext cx="768496" cy="584057"/>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3366" y="5739795"/>
              <a:ext cx="768496" cy="584057"/>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3853" y="5708623"/>
              <a:ext cx="768496" cy="584057"/>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5314" y="5689629"/>
              <a:ext cx="768496" cy="584057"/>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51" y="5684885"/>
              <a:ext cx="768496" cy="584057"/>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6775" y="5651641"/>
              <a:ext cx="768496" cy="584057"/>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5801" y="5652983"/>
              <a:ext cx="768496" cy="584057"/>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4340" y="5708623"/>
              <a:ext cx="768496" cy="584057"/>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6288" y="5658993"/>
              <a:ext cx="768496" cy="584057"/>
            </a:xfrm>
            <a:prstGeom prst="rect">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1418" y="5727617"/>
              <a:ext cx="768496" cy="584057"/>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1905" y="5739795"/>
              <a:ext cx="768496" cy="584057"/>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0928" y="5736311"/>
              <a:ext cx="768496" cy="584057"/>
            </a:xfrm>
            <a:prstGeom prst="rect">
              <a:avLst/>
            </a:prstGeom>
          </p:spPr>
        </p:pic>
      </p:grpSp>
      <p:sp>
        <p:nvSpPr>
          <p:cNvPr id="53" name="Title 1"/>
          <p:cNvSpPr txBox="1">
            <a:spLocks/>
          </p:cNvSpPr>
          <p:nvPr/>
        </p:nvSpPr>
        <p:spPr>
          <a:xfrm>
            <a:off x="-5626" y="0"/>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A Subtracting Machine</a:t>
            </a:r>
            <a:endParaRPr lang="en-GB" b="1" dirty="0">
              <a:solidFill>
                <a:srgbClr val="C00000"/>
              </a:solidFill>
              <a:latin typeface="+mn-lt"/>
            </a:endParaRPr>
          </a:p>
        </p:txBody>
      </p:sp>
      <p:grpSp>
        <p:nvGrpSpPr>
          <p:cNvPr id="3" name="Group 2"/>
          <p:cNvGrpSpPr/>
          <p:nvPr/>
        </p:nvGrpSpPr>
        <p:grpSpPr>
          <a:xfrm>
            <a:off x="6956640" y="942092"/>
            <a:ext cx="1971360" cy="3192247"/>
            <a:chOff x="6956640" y="942092"/>
            <a:chExt cx="1971360" cy="3192247"/>
          </a:xfrm>
        </p:grpSpPr>
        <p:sp>
          <p:nvSpPr>
            <p:cNvPr id="2" name="Rectangle 1"/>
            <p:cNvSpPr/>
            <p:nvPr/>
          </p:nvSpPr>
          <p:spPr>
            <a:xfrm>
              <a:off x="6956640" y="942092"/>
              <a:ext cx="1971360" cy="319208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600" dirty="0" smtClean="0">
                  <a:solidFill>
                    <a:srgbClr val="C00000"/>
                  </a:solidFill>
                </a:rPr>
                <a:t>Current Lolly</a:t>
              </a:r>
              <a:endParaRPr lang="en-GB" sz="3600" dirty="0">
                <a:solidFill>
                  <a:srgbClr val="C00000"/>
                </a:solidFill>
              </a:endParaRPr>
            </a:p>
          </p:txBody>
        </p:sp>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6097">
              <a:off x="7232818" y="2027998"/>
              <a:ext cx="1113728" cy="2106341"/>
            </a:xfrm>
            <a:prstGeom prst="rect">
              <a:avLst/>
            </a:prstGeom>
          </p:spPr>
        </p:pic>
      </p:grpSp>
      <p:sp>
        <p:nvSpPr>
          <p:cNvPr id="5" name="TextBox 4"/>
          <p:cNvSpPr txBox="1"/>
          <p:nvPr/>
        </p:nvSpPr>
        <p:spPr>
          <a:xfrm>
            <a:off x="96864" y="3522116"/>
            <a:ext cx="1164101" cy="646331"/>
          </a:xfrm>
          <a:prstGeom prst="rect">
            <a:avLst/>
          </a:prstGeom>
          <a:noFill/>
          <a:ln w="38100">
            <a:solidFill>
              <a:srgbClr val="C00000"/>
            </a:solidFill>
          </a:ln>
        </p:spPr>
        <p:txBody>
          <a:bodyPr wrap="none" rtlCol="0">
            <a:spAutoFit/>
          </a:bodyPr>
          <a:lstStyle/>
          <a:p>
            <a:r>
              <a:rPr lang="en-GB" sz="3600" dirty="0" smtClean="0">
                <a:solidFill>
                  <a:srgbClr val="C00000"/>
                </a:solidFill>
              </a:rPr>
              <a:t>Head</a:t>
            </a:r>
            <a:endParaRPr lang="en-GB" sz="3600" dirty="0">
              <a:solidFill>
                <a:srgbClr val="C00000"/>
              </a:solidFill>
            </a:endParaRPr>
          </a:p>
        </p:txBody>
      </p:sp>
      <p:cxnSp>
        <p:nvCxnSpPr>
          <p:cNvPr id="8" name="Straight Arrow Connector 7"/>
          <p:cNvCxnSpPr/>
          <p:nvPr/>
        </p:nvCxnSpPr>
        <p:spPr>
          <a:xfrm>
            <a:off x="361997" y="4156383"/>
            <a:ext cx="0" cy="114713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6"/>
          <a:srcRect l="19333" t="25625" r="8727" b="30738"/>
          <a:stretch/>
        </p:blipFill>
        <p:spPr>
          <a:xfrm>
            <a:off x="96864" y="937743"/>
            <a:ext cx="6752143" cy="2302685"/>
          </a:xfrm>
          <a:prstGeom prst="rect">
            <a:avLst/>
          </a:prstGeom>
        </p:spPr>
      </p:pic>
      <p:sp>
        <p:nvSpPr>
          <p:cNvPr id="31" name="Rectangle 30"/>
          <p:cNvSpPr/>
          <p:nvPr/>
        </p:nvSpPr>
        <p:spPr>
          <a:xfrm>
            <a:off x="27624" y="5303520"/>
            <a:ext cx="718621" cy="121365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26"/>
          <p:cNvSpPr txBox="1"/>
          <p:nvPr/>
        </p:nvSpPr>
        <p:spPr>
          <a:xfrm>
            <a:off x="2783685" y="3278280"/>
            <a:ext cx="4049186" cy="646331"/>
          </a:xfrm>
          <a:prstGeom prst="rect">
            <a:avLst/>
          </a:prstGeom>
          <a:noFill/>
        </p:spPr>
        <p:txBody>
          <a:bodyPr wrap="none" rtlCol="0">
            <a:spAutoFit/>
          </a:bodyPr>
          <a:lstStyle/>
          <a:p>
            <a:pPr algn="r"/>
            <a:r>
              <a:rPr lang="en-GB" sz="3600" dirty="0" smtClean="0">
                <a:solidFill>
                  <a:schemeClr val="bg1">
                    <a:lumMod val="50000"/>
                  </a:schemeClr>
                </a:solidFill>
              </a:rPr>
              <a:t>What happens next?</a:t>
            </a:r>
          </a:p>
        </p:txBody>
      </p:sp>
    </p:spTree>
    <p:extLst>
      <p:ext uri="{BB962C8B-B14F-4D97-AF65-F5344CB8AC3E}">
        <p14:creationId xmlns:p14="http://schemas.microsoft.com/office/powerpoint/2010/main" val="3223452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xit" presetSubtype="0" fill="hold" grpId="1"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1" grpId="0" animBg="1"/>
      <p:bldP spid="27"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2392" y="5739795"/>
            <a:ext cx="768496" cy="58405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4827" y="5694842"/>
            <a:ext cx="768496" cy="58405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2879" y="5739795"/>
            <a:ext cx="768496" cy="584057"/>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262" y="5652110"/>
            <a:ext cx="768496" cy="584057"/>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3366" y="5739795"/>
            <a:ext cx="768496" cy="584057"/>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3853" y="5708623"/>
            <a:ext cx="768496" cy="584057"/>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5314" y="5689629"/>
            <a:ext cx="768496" cy="584057"/>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51" y="5684885"/>
            <a:ext cx="768496" cy="584057"/>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6775" y="5651641"/>
            <a:ext cx="768496" cy="584057"/>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5801" y="5652983"/>
            <a:ext cx="768496" cy="584057"/>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4340" y="5708623"/>
            <a:ext cx="768496" cy="584057"/>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6288" y="5658993"/>
            <a:ext cx="768496" cy="584057"/>
          </a:xfrm>
          <a:prstGeom prst="rect">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1418" y="5727617"/>
            <a:ext cx="768496" cy="584057"/>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1905" y="5739795"/>
            <a:ext cx="768496" cy="584057"/>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0928" y="5736311"/>
            <a:ext cx="768496" cy="584057"/>
          </a:xfrm>
          <a:prstGeom prst="rect">
            <a:avLst/>
          </a:prstGeom>
        </p:spPr>
      </p:pic>
      <p:sp>
        <p:nvSpPr>
          <p:cNvPr id="53" name="Title 1"/>
          <p:cNvSpPr txBox="1">
            <a:spLocks/>
          </p:cNvSpPr>
          <p:nvPr/>
        </p:nvSpPr>
        <p:spPr>
          <a:xfrm>
            <a:off x="-5626" y="0"/>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A Subtracting Machine</a:t>
            </a:r>
            <a:endParaRPr lang="en-GB" b="1" dirty="0">
              <a:solidFill>
                <a:srgbClr val="C00000"/>
              </a:solidFill>
              <a:latin typeface="+mn-lt"/>
            </a:endParaRPr>
          </a:p>
        </p:txBody>
      </p:sp>
      <p:sp>
        <p:nvSpPr>
          <p:cNvPr id="2" name="Rectangle 1"/>
          <p:cNvSpPr/>
          <p:nvPr/>
        </p:nvSpPr>
        <p:spPr>
          <a:xfrm>
            <a:off x="6956640" y="942092"/>
            <a:ext cx="1971360" cy="319208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600" dirty="0" smtClean="0">
                <a:solidFill>
                  <a:srgbClr val="C00000"/>
                </a:solidFill>
              </a:rPr>
              <a:t>Current Lolly</a:t>
            </a:r>
            <a:endParaRPr lang="en-GB" sz="3600" dirty="0">
              <a:solidFill>
                <a:srgbClr val="C00000"/>
              </a:solidFill>
            </a:endParaRPr>
          </a:p>
        </p:txBody>
      </p:sp>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6097">
            <a:off x="7232818" y="2027998"/>
            <a:ext cx="1113728" cy="2106341"/>
          </a:xfrm>
          <a:prstGeom prst="rect">
            <a:avLst/>
          </a:prstGeom>
        </p:spPr>
      </p:pic>
      <p:pic>
        <p:nvPicPr>
          <p:cNvPr id="11" name="Picture 10"/>
          <p:cNvPicPr>
            <a:picLocks noChangeAspect="1"/>
          </p:cNvPicPr>
          <p:nvPr/>
        </p:nvPicPr>
        <p:blipFill rotWithShape="1">
          <a:blip r:embed="rId6"/>
          <a:srcRect l="19333" t="25625" r="8727" b="30738"/>
          <a:stretch/>
        </p:blipFill>
        <p:spPr>
          <a:xfrm>
            <a:off x="96864" y="937743"/>
            <a:ext cx="6752143" cy="2302685"/>
          </a:xfrm>
          <a:prstGeom prst="rect">
            <a:avLst/>
          </a:prstGeom>
        </p:spPr>
      </p:pic>
      <p:sp>
        <p:nvSpPr>
          <p:cNvPr id="31" name="Rectangle 30"/>
          <p:cNvSpPr/>
          <p:nvPr/>
        </p:nvSpPr>
        <p:spPr>
          <a:xfrm>
            <a:off x="27624" y="5303520"/>
            <a:ext cx="718621" cy="121365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27072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36"/>
                                        </p:tgtEl>
                                      </p:cBhvr>
                                    </p:animEffect>
                                    <p:animScale>
                                      <p:cBhvr>
                                        <p:cTn id="11" dur="250" autoRev="1" fill="hold"/>
                                        <p:tgtEl>
                                          <p:spTgt spid="36"/>
                                        </p:tgtEl>
                                      </p:cBhvr>
                                      <p:by x="105000" y="105000"/>
                                    </p:animScale>
                                  </p:childTnLst>
                                </p:cTn>
                              </p:par>
                            </p:childTnLst>
                          </p:cTn>
                        </p:par>
                        <p:par>
                          <p:cTn id="12" fill="hold">
                            <p:stCondLst>
                              <p:cond delay="1000"/>
                            </p:stCondLst>
                            <p:childTnLst>
                              <p:par>
                                <p:cTn id="13" presetID="63" presetClass="path" presetSubtype="0" accel="50000" decel="50000" fill="hold" grpId="0" nodeType="afterEffect">
                                  <p:stCondLst>
                                    <p:cond delay="0"/>
                                  </p:stCondLst>
                                  <p:childTnLst>
                                    <p:animMotion origin="layout" path="M 2.5E-6 4.44444E-6 L 0.06146 4.44444E-6 " pathEditMode="relative" rAng="0" ptsTypes="AA">
                                      <p:cBhvr>
                                        <p:cTn id="14" dur="2000" fill="hold"/>
                                        <p:tgtEl>
                                          <p:spTgt spid="31"/>
                                        </p:tgtEl>
                                        <p:attrNameLst>
                                          <p:attrName>ppt_x</p:attrName>
                                          <p:attrName>ppt_y</p:attrName>
                                        </p:attrNameLst>
                                      </p:cBhvr>
                                      <p:rCtr x="307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2392" y="5739795"/>
            <a:ext cx="768496" cy="58405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4827" y="5694842"/>
            <a:ext cx="768496" cy="58405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2879" y="5739795"/>
            <a:ext cx="768496" cy="584057"/>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262" y="5652110"/>
            <a:ext cx="768496" cy="584057"/>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3366" y="5739795"/>
            <a:ext cx="768496" cy="584057"/>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3853" y="5708623"/>
            <a:ext cx="768496" cy="584057"/>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5314" y="5689629"/>
            <a:ext cx="768496" cy="584057"/>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51" y="5684885"/>
            <a:ext cx="768496" cy="584057"/>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6775" y="5651641"/>
            <a:ext cx="768496" cy="584057"/>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5801" y="5652983"/>
            <a:ext cx="768496" cy="584057"/>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4340" y="5708623"/>
            <a:ext cx="768496" cy="584057"/>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6288" y="5658993"/>
            <a:ext cx="768496" cy="584057"/>
          </a:xfrm>
          <a:prstGeom prst="rect">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1418" y="5727617"/>
            <a:ext cx="768496" cy="584057"/>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1905" y="5739795"/>
            <a:ext cx="768496" cy="584057"/>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0928" y="5736311"/>
            <a:ext cx="768496" cy="584057"/>
          </a:xfrm>
          <a:prstGeom prst="rect">
            <a:avLst/>
          </a:prstGeom>
        </p:spPr>
      </p:pic>
      <p:sp>
        <p:nvSpPr>
          <p:cNvPr id="53" name="Title 1"/>
          <p:cNvSpPr txBox="1">
            <a:spLocks/>
          </p:cNvSpPr>
          <p:nvPr/>
        </p:nvSpPr>
        <p:spPr>
          <a:xfrm>
            <a:off x="-5626" y="0"/>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A Subtracting Machine</a:t>
            </a:r>
            <a:endParaRPr lang="en-GB" b="1" dirty="0">
              <a:solidFill>
                <a:srgbClr val="C00000"/>
              </a:solidFill>
              <a:latin typeface="+mn-lt"/>
            </a:endParaRPr>
          </a:p>
        </p:txBody>
      </p:sp>
      <p:sp>
        <p:nvSpPr>
          <p:cNvPr id="2" name="Rectangle 1"/>
          <p:cNvSpPr/>
          <p:nvPr/>
        </p:nvSpPr>
        <p:spPr>
          <a:xfrm>
            <a:off x="6956640" y="942092"/>
            <a:ext cx="1971360" cy="319208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600" dirty="0" smtClean="0">
                <a:solidFill>
                  <a:srgbClr val="C00000"/>
                </a:solidFill>
              </a:rPr>
              <a:t>Current Lolly</a:t>
            </a:r>
            <a:endParaRPr lang="en-GB" sz="3600" dirty="0">
              <a:solidFill>
                <a:srgbClr val="C00000"/>
              </a:solidFill>
            </a:endParaRPr>
          </a:p>
        </p:txBody>
      </p:sp>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6097">
            <a:off x="7232818" y="2027998"/>
            <a:ext cx="1113728" cy="2106341"/>
          </a:xfrm>
          <a:prstGeom prst="rect">
            <a:avLst/>
          </a:prstGeom>
        </p:spPr>
      </p:pic>
      <p:pic>
        <p:nvPicPr>
          <p:cNvPr id="11" name="Picture 10"/>
          <p:cNvPicPr>
            <a:picLocks noChangeAspect="1"/>
          </p:cNvPicPr>
          <p:nvPr/>
        </p:nvPicPr>
        <p:blipFill rotWithShape="1">
          <a:blip r:embed="rId6"/>
          <a:srcRect l="19333" t="25625" r="8727" b="30738"/>
          <a:stretch/>
        </p:blipFill>
        <p:spPr>
          <a:xfrm>
            <a:off x="96864" y="937743"/>
            <a:ext cx="6752143" cy="2302685"/>
          </a:xfrm>
          <a:prstGeom prst="rect">
            <a:avLst/>
          </a:prstGeom>
        </p:spPr>
      </p:pic>
      <p:sp>
        <p:nvSpPr>
          <p:cNvPr id="31" name="Rectangle 30"/>
          <p:cNvSpPr/>
          <p:nvPr/>
        </p:nvSpPr>
        <p:spPr>
          <a:xfrm>
            <a:off x="589614" y="5303520"/>
            <a:ext cx="718621" cy="121365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318619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36"/>
                                        </p:tgtEl>
                                      </p:cBhvr>
                                    </p:animEffect>
                                    <p:animScale>
                                      <p:cBhvr>
                                        <p:cTn id="11" dur="250" autoRev="1" fill="hold"/>
                                        <p:tgtEl>
                                          <p:spTgt spid="36"/>
                                        </p:tgtEl>
                                      </p:cBhvr>
                                      <p:by x="105000" y="105000"/>
                                    </p:animScale>
                                  </p:childTnLst>
                                </p:cTn>
                              </p:par>
                            </p:childTnLst>
                          </p:cTn>
                        </p:par>
                        <p:par>
                          <p:cTn id="12" fill="hold">
                            <p:stCondLst>
                              <p:cond delay="1000"/>
                            </p:stCondLst>
                            <p:childTnLst>
                              <p:par>
                                <p:cTn id="13" presetID="63" presetClass="path" presetSubtype="0" accel="50000" decel="50000" fill="hold" grpId="0" nodeType="afterEffect">
                                  <p:stCondLst>
                                    <p:cond delay="0"/>
                                  </p:stCondLst>
                                  <p:childTnLst>
                                    <p:animMotion origin="layout" path="M 4.16667E-6 4.44444E-6 L 0.06944 4.44444E-6 " pathEditMode="relative" rAng="0" ptsTypes="AA">
                                      <p:cBhvr>
                                        <p:cTn id="14" dur="2000" fill="hold"/>
                                        <p:tgtEl>
                                          <p:spTgt spid="31"/>
                                        </p:tgtEl>
                                        <p:attrNameLst>
                                          <p:attrName>ppt_x</p:attrName>
                                          <p:attrName>ppt_y</p:attrName>
                                        </p:attrNameLst>
                                      </p:cBhvr>
                                      <p:rCtr x="34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2392" y="5739795"/>
            <a:ext cx="768496" cy="58405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4827" y="5694842"/>
            <a:ext cx="768496" cy="58405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2879" y="5739795"/>
            <a:ext cx="768496" cy="584057"/>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262" y="5652110"/>
            <a:ext cx="768496" cy="584057"/>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3366" y="5739795"/>
            <a:ext cx="768496" cy="584057"/>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3853" y="5708623"/>
            <a:ext cx="768496" cy="584057"/>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5314" y="5689629"/>
            <a:ext cx="768496" cy="584057"/>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51" y="5684885"/>
            <a:ext cx="768496" cy="584057"/>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6775" y="5651641"/>
            <a:ext cx="768496" cy="584057"/>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5801" y="5652983"/>
            <a:ext cx="768496" cy="584057"/>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4340" y="5708623"/>
            <a:ext cx="768496" cy="584057"/>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6288" y="5658993"/>
            <a:ext cx="768496" cy="584057"/>
          </a:xfrm>
          <a:prstGeom prst="rect">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1418" y="5727617"/>
            <a:ext cx="768496" cy="584057"/>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1905" y="5739795"/>
            <a:ext cx="768496" cy="584057"/>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0928" y="5736311"/>
            <a:ext cx="768496" cy="584057"/>
          </a:xfrm>
          <a:prstGeom prst="rect">
            <a:avLst/>
          </a:prstGeom>
        </p:spPr>
      </p:pic>
      <p:sp>
        <p:nvSpPr>
          <p:cNvPr id="53" name="Title 1"/>
          <p:cNvSpPr txBox="1">
            <a:spLocks/>
          </p:cNvSpPr>
          <p:nvPr/>
        </p:nvSpPr>
        <p:spPr>
          <a:xfrm>
            <a:off x="-5626" y="0"/>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A Subtracting Machine</a:t>
            </a:r>
            <a:endParaRPr lang="en-GB" b="1" dirty="0">
              <a:solidFill>
                <a:srgbClr val="C00000"/>
              </a:solidFill>
              <a:latin typeface="+mn-lt"/>
            </a:endParaRPr>
          </a:p>
        </p:txBody>
      </p:sp>
      <p:sp>
        <p:nvSpPr>
          <p:cNvPr id="2" name="Rectangle 1"/>
          <p:cNvSpPr/>
          <p:nvPr/>
        </p:nvSpPr>
        <p:spPr>
          <a:xfrm>
            <a:off x="6956640" y="942092"/>
            <a:ext cx="1971360" cy="319208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600" dirty="0" smtClean="0">
                <a:solidFill>
                  <a:srgbClr val="C00000"/>
                </a:solidFill>
              </a:rPr>
              <a:t>Current Lolly</a:t>
            </a:r>
            <a:endParaRPr lang="en-GB" sz="3600" dirty="0">
              <a:solidFill>
                <a:srgbClr val="C00000"/>
              </a:solidFill>
            </a:endParaRPr>
          </a:p>
        </p:txBody>
      </p:sp>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6097">
            <a:off x="7232818" y="2027998"/>
            <a:ext cx="1113728" cy="2106341"/>
          </a:xfrm>
          <a:prstGeom prst="rect">
            <a:avLst/>
          </a:prstGeom>
        </p:spPr>
      </p:pic>
      <p:pic>
        <p:nvPicPr>
          <p:cNvPr id="11" name="Picture 10"/>
          <p:cNvPicPr>
            <a:picLocks noChangeAspect="1"/>
          </p:cNvPicPr>
          <p:nvPr/>
        </p:nvPicPr>
        <p:blipFill rotWithShape="1">
          <a:blip r:embed="rId6"/>
          <a:srcRect l="19333" t="25625" r="8727" b="30738"/>
          <a:stretch/>
        </p:blipFill>
        <p:spPr>
          <a:xfrm>
            <a:off x="96864" y="937743"/>
            <a:ext cx="6752143" cy="2302685"/>
          </a:xfrm>
          <a:prstGeom prst="rect">
            <a:avLst/>
          </a:prstGeom>
        </p:spPr>
      </p:pic>
      <p:sp>
        <p:nvSpPr>
          <p:cNvPr id="31" name="Rectangle 30"/>
          <p:cNvSpPr/>
          <p:nvPr/>
        </p:nvSpPr>
        <p:spPr>
          <a:xfrm>
            <a:off x="1224210" y="5303520"/>
            <a:ext cx="718621" cy="121365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88952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36"/>
                                        </p:tgtEl>
                                      </p:cBhvr>
                                    </p:animEffect>
                                    <p:animScale>
                                      <p:cBhvr>
                                        <p:cTn id="11" dur="250" autoRev="1" fill="hold"/>
                                        <p:tgtEl>
                                          <p:spTgt spid="36"/>
                                        </p:tgtEl>
                                      </p:cBhvr>
                                      <p:by x="105000" y="105000"/>
                                    </p:animScale>
                                  </p:childTnLst>
                                </p:cTn>
                              </p:par>
                            </p:childTnLst>
                          </p:cTn>
                        </p:par>
                        <p:par>
                          <p:cTn id="12" fill="hold">
                            <p:stCondLst>
                              <p:cond delay="1000"/>
                            </p:stCondLst>
                            <p:childTnLst>
                              <p:par>
                                <p:cTn id="13" presetID="63" presetClass="path" presetSubtype="0" accel="50000" decel="50000" fill="hold" grpId="0" nodeType="afterEffect">
                                  <p:stCondLst>
                                    <p:cond delay="0"/>
                                  </p:stCondLst>
                                  <p:childTnLst>
                                    <p:animMotion origin="layout" path="M -2.77778E-7 4.44444E-6 L 0.06129 4.44444E-6 " pathEditMode="relative" rAng="0" ptsTypes="AA">
                                      <p:cBhvr>
                                        <p:cTn id="14" dur="2000" fill="hold"/>
                                        <p:tgtEl>
                                          <p:spTgt spid="31"/>
                                        </p:tgtEl>
                                        <p:attrNameLst>
                                          <p:attrName>ppt_x</p:attrName>
                                          <p:attrName>ppt_y</p:attrName>
                                        </p:attrNameLst>
                                      </p:cBhvr>
                                      <p:rCtr x="305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2392" y="5739795"/>
            <a:ext cx="768496" cy="58405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4827" y="5694842"/>
            <a:ext cx="768496" cy="58405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2879" y="5739795"/>
            <a:ext cx="768496" cy="584057"/>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262" y="5652110"/>
            <a:ext cx="768496" cy="584057"/>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3366" y="5739795"/>
            <a:ext cx="768496" cy="584057"/>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3853" y="5708623"/>
            <a:ext cx="768496" cy="584057"/>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5314" y="5689629"/>
            <a:ext cx="768496" cy="584057"/>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51" y="5684885"/>
            <a:ext cx="768496" cy="584057"/>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6775" y="5651641"/>
            <a:ext cx="768496" cy="584057"/>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5801" y="5652983"/>
            <a:ext cx="768496" cy="584057"/>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4340" y="5708623"/>
            <a:ext cx="768496" cy="584057"/>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6288" y="5658993"/>
            <a:ext cx="768496" cy="584057"/>
          </a:xfrm>
          <a:prstGeom prst="rect">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1418" y="5727617"/>
            <a:ext cx="768496" cy="584057"/>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1905" y="5739795"/>
            <a:ext cx="768496" cy="584057"/>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0928" y="5736311"/>
            <a:ext cx="768496" cy="584057"/>
          </a:xfrm>
          <a:prstGeom prst="rect">
            <a:avLst/>
          </a:prstGeom>
        </p:spPr>
      </p:pic>
      <p:sp>
        <p:nvSpPr>
          <p:cNvPr id="53" name="Title 1"/>
          <p:cNvSpPr txBox="1">
            <a:spLocks/>
          </p:cNvSpPr>
          <p:nvPr/>
        </p:nvSpPr>
        <p:spPr>
          <a:xfrm>
            <a:off x="-5626" y="0"/>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A Subtracting Machine</a:t>
            </a:r>
            <a:endParaRPr lang="en-GB" b="1" dirty="0">
              <a:solidFill>
                <a:srgbClr val="C00000"/>
              </a:solidFill>
              <a:latin typeface="+mn-lt"/>
            </a:endParaRPr>
          </a:p>
        </p:txBody>
      </p:sp>
      <p:sp>
        <p:nvSpPr>
          <p:cNvPr id="2" name="Rectangle 1"/>
          <p:cNvSpPr/>
          <p:nvPr/>
        </p:nvSpPr>
        <p:spPr>
          <a:xfrm>
            <a:off x="6956640" y="942092"/>
            <a:ext cx="1971360" cy="319208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600" dirty="0" smtClean="0">
                <a:solidFill>
                  <a:srgbClr val="C00000"/>
                </a:solidFill>
              </a:rPr>
              <a:t>Current Lolly</a:t>
            </a:r>
            <a:endParaRPr lang="en-GB" sz="3600" dirty="0">
              <a:solidFill>
                <a:srgbClr val="C00000"/>
              </a:solidFill>
            </a:endParaRPr>
          </a:p>
        </p:txBody>
      </p:sp>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6097">
            <a:off x="7232818" y="2027998"/>
            <a:ext cx="1113728" cy="2106341"/>
          </a:xfrm>
          <a:prstGeom prst="rect">
            <a:avLst/>
          </a:prstGeom>
        </p:spPr>
      </p:pic>
      <p:pic>
        <p:nvPicPr>
          <p:cNvPr id="11" name="Picture 10"/>
          <p:cNvPicPr>
            <a:picLocks noChangeAspect="1"/>
          </p:cNvPicPr>
          <p:nvPr/>
        </p:nvPicPr>
        <p:blipFill rotWithShape="1">
          <a:blip r:embed="rId6"/>
          <a:srcRect l="19333" t="25625" r="8727" b="30738"/>
          <a:stretch/>
        </p:blipFill>
        <p:spPr>
          <a:xfrm>
            <a:off x="96864" y="937743"/>
            <a:ext cx="6752143" cy="2302685"/>
          </a:xfrm>
          <a:prstGeom prst="rect">
            <a:avLst/>
          </a:prstGeom>
        </p:spPr>
      </p:pic>
      <p:sp>
        <p:nvSpPr>
          <p:cNvPr id="31" name="Rectangle 30"/>
          <p:cNvSpPr/>
          <p:nvPr/>
        </p:nvSpPr>
        <p:spPr>
          <a:xfrm>
            <a:off x="1782616" y="5303520"/>
            <a:ext cx="718621" cy="121365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2014865">
            <a:off x="7234673" y="2036298"/>
            <a:ext cx="1113728" cy="2106341"/>
          </a:xfrm>
          <a:prstGeom prst="rect">
            <a:avLst/>
          </a:prstGeom>
        </p:spPr>
      </p:pic>
      <p:pic>
        <p:nvPicPr>
          <p:cNvPr id="5" name="Picture 4"/>
          <p:cNvPicPr>
            <a:picLocks noChangeAspect="1"/>
          </p:cNvPicPr>
          <p:nvPr/>
        </p:nvPicPr>
        <p:blipFill rotWithShape="1">
          <a:blip r:embed="rId8"/>
          <a:srcRect l="19634" t="23171" r="8728" b="49942"/>
          <a:stretch/>
        </p:blipFill>
        <p:spPr>
          <a:xfrm>
            <a:off x="122350" y="1818222"/>
            <a:ext cx="6719786" cy="1417954"/>
          </a:xfrm>
          <a:prstGeom prst="rect">
            <a:avLst/>
          </a:prstGeom>
        </p:spPr>
      </p:pic>
    </p:spTree>
    <p:extLst>
      <p:ext uri="{BB962C8B-B14F-4D97-AF65-F5344CB8AC3E}">
        <p14:creationId xmlns:p14="http://schemas.microsoft.com/office/powerpoint/2010/main" val="3485418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6"/>
                                        </p:tgtEl>
                                      </p:cBhvr>
                                    </p:animEffect>
                                    <p:set>
                                      <p:cBhvr>
                                        <p:cTn id="11" dur="1" fill="hold">
                                          <p:stCondLst>
                                            <p:cond delay="499"/>
                                          </p:stCondLst>
                                        </p:cTn>
                                        <p:tgtEl>
                                          <p:spTgt spid="3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par>
                          <p:cTn id="15" fill="hold">
                            <p:stCondLst>
                              <p:cond delay="1000"/>
                            </p:stCondLst>
                            <p:childTnLst>
                              <p:par>
                                <p:cTn id="16" presetID="63" presetClass="path" presetSubtype="0" accel="50000" decel="50000" fill="hold" grpId="0" nodeType="afterEffect">
                                  <p:stCondLst>
                                    <p:cond delay="0"/>
                                  </p:stCondLst>
                                  <p:childTnLst>
                                    <p:animMotion origin="layout" path="M -1.38889E-6 4.44444E-6 L 0.06945 4.44444E-6 " pathEditMode="relative" rAng="0" ptsTypes="AA">
                                      <p:cBhvr>
                                        <p:cTn id="17" dur="2000" fill="hold"/>
                                        <p:tgtEl>
                                          <p:spTgt spid="31"/>
                                        </p:tgtEl>
                                        <p:attrNameLst>
                                          <p:attrName>ppt_x</p:attrName>
                                          <p:attrName>ppt_y</p:attrName>
                                        </p:attrNameLst>
                                      </p:cBhvr>
                                      <p:rCtr x="3472" y="0"/>
                                    </p:animMotion>
                                  </p:childTnLst>
                                </p:cTn>
                              </p:par>
                            </p:childTnLst>
                          </p:cTn>
                        </p:par>
                        <p:par>
                          <p:cTn id="18" fill="hold">
                            <p:stCondLst>
                              <p:cond delay="30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22883"/>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a:blip r:embed="rId3"/>
          <a:stretch>
            <a:fillRect/>
          </a:stretch>
        </p:blipFill>
        <p:spPr>
          <a:xfrm>
            <a:off x="522008" y="648208"/>
            <a:ext cx="8302170" cy="6171931"/>
          </a:xfrm>
          <a:prstGeom prst="rect">
            <a:avLst/>
          </a:prstGeom>
        </p:spPr>
      </p:pic>
      <p:sp>
        <p:nvSpPr>
          <p:cNvPr id="5" name="Title 1"/>
          <p:cNvSpPr txBox="1">
            <a:spLocks/>
          </p:cNvSpPr>
          <p:nvPr/>
        </p:nvSpPr>
        <p:spPr>
          <a:xfrm>
            <a:off x="0" y="557701"/>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spc="-150" dirty="0" smtClean="0">
                <a:solidFill>
                  <a:srgbClr val="C00000"/>
                </a:solidFill>
                <a:latin typeface="+mn-lt"/>
              </a:rPr>
              <a:t>The State We Are In </a:t>
            </a:r>
            <a:endParaRPr lang="en-GB" sz="6600" b="1" spc="-150"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Theoretical Computers</a:t>
            </a:r>
            <a:endParaRPr lang="en-GB" sz="4400" b="1" spc="-150" dirty="0">
              <a:solidFill>
                <a:schemeClr val="bg1">
                  <a:lumMod val="50000"/>
                </a:schemeClr>
              </a:solidFill>
            </a:endParaRPr>
          </a:p>
        </p:txBody>
      </p:sp>
    </p:spTree>
    <p:extLst>
      <p:ext uri="{BB962C8B-B14F-4D97-AF65-F5344CB8AC3E}">
        <p14:creationId xmlns:p14="http://schemas.microsoft.com/office/powerpoint/2010/main" val="28242466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2392" y="5739795"/>
            <a:ext cx="768496" cy="58405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4827" y="5694842"/>
            <a:ext cx="768496" cy="58405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2879" y="5739795"/>
            <a:ext cx="768496" cy="584057"/>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262" y="5652110"/>
            <a:ext cx="768496" cy="584057"/>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3366" y="5739795"/>
            <a:ext cx="768496" cy="584057"/>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3853" y="5708623"/>
            <a:ext cx="768496" cy="584057"/>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5314" y="5689629"/>
            <a:ext cx="768496" cy="584057"/>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51" y="5684885"/>
            <a:ext cx="768496" cy="584057"/>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6775" y="5651641"/>
            <a:ext cx="768496" cy="584057"/>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5801" y="5652983"/>
            <a:ext cx="768496" cy="584057"/>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4340" y="5708623"/>
            <a:ext cx="768496" cy="584057"/>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6288" y="5658993"/>
            <a:ext cx="768496" cy="584057"/>
          </a:xfrm>
          <a:prstGeom prst="rect">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1418" y="5727617"/>
            <a:ext cx="768496" cy="584057"/>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1905" y="5739795"/>
            <a:ext cx="768496" cy="584057"/>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0928" y="5736311"/>
            <a:ext cx="768496" cy="584057"/>
          </a:xfrm>
          <a:prstGeom prst="rect">
            <a:avLst/>
          </a:prstGeom>
        </p:spPr>
      </p:pic>
      <p:sp>
        <p:nvSpPr>
          <p:cNvPr id="53" name="Title 1"/>
          <p:cNvSpPr txBox="1">
            <a:spLocks/>
          </p:cNvSpPr>
          <p:nvPr/>
        </p:nvSpPr>
        <p:spPr>
          <a:xfrm>
            <a:off x="-5626" y="0"/>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A Subtracting Machine</a:t>
            </a:r>
            <a:endParaRPr lang="en-GB" b="1" dirty="0">
              <a:solidFill>
                <a:srgbClr val="C00000"/>
              </a:solidFill>
              <a:latin typeface="+mn-lt"/>
            </a:endParaRPr>
          </a:p>
        </p:txBody>
      </p:sp>
      <p:pic>
        <p:nvPicPr>
          <p:cNvPr id="33" name="Picture 32"/>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2014865">
            <a:off x="7234673" y="2036298"/>
            <a:ext cx="1113728" cy="2106341"/>
          </a:xfrm>
          <a:prstGeom prst="rect">
            <a:avLst/>
          </a:prstGeom>
        </p:spPr>
      </p:pic>
      <p:sp>
        <p:nvSpPr>
          <p:cNvPr id="2" name="Rectangle 1"/>
          <p:cNvSpPr/>
          <p:nvPr/>
        </p:nvSpPr>
        <p:spPr>
          <a:xfrm>
            <a:off x="6956640" y="942092"/>
            <a:ext cx="1971360" cy="319208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600" dirty="0" smtClean="0">
                <a:solidFill>
                  <a:srgbClr val="C00000"/>
                </a:solidFill>
              </a:rPr>
              <a:t>Current Lolly</a:t>
            </a:r>
            <a:endParaRPr lang="en-GB" sz="3600" dirty="0">
              <a:solidFill>
                <a:srgbClr val="C00000"/>
              </a:solidFill>
            </a:endParaRPr>
          </a:p>
        </p:txBody>
      </p:sp>
      <p:pic>
        <p:nvPicPr>
          <p:cNvPr id="11" name="Picture 10"/>
          <p:cNvPicPr>
            <a:picLocks noChangeAspect="1"/>
          </p:cNvPicPr>
          <p:nvPr/>
        </p:nvPicPr>
        <p:blipFill rotWithShape="1">
          <a:blip r:embed="rId6"/>
          <a:srcRect l="19333" t="25625" r="8727" b="30738"/>
          <a:stretch/>
        </p:blipFill>
        <p:spPr>
          <a:xfrm>
            <a:off x="96864" y="937743"/>
            <a:ext cx="6752143" cy="2302685"/>
          </a:xfrm>
          <a:prstGeom prst="rect">
            <a:avLst/>
          </a:prstGeom>
        </p:spPr>
      </p:pic>
      <p:sp>
        <p:nvSpPr>
          <p:cNvPr id="31" name="Rectangle 30"/>
          <p:cNvSpPr/>
          <p:nvPr/>
        </p:nvSpPr>
        <p:spPr>
          <a:xfrm>
            <a:off x="2408858" y="5303520"/>
            <a:ext cx="718621" cy="121365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rotWithShape="1">
          <a:blip r:embed="rId7"/>
          <a:srcRect l="19634" t="23171" r="8728" b="49942"/>
          <a:stretch/>
        </p:blipFill>
        <p:spPr>
          <a:xfrm>
            <a:off x="122350" y="1818222"/>
            <a:ext cx="6719786" cy="1417954"/>
          </a:xfrm>
          <a:prstGeom prst="rect">
            <a:avLst/>
          </a:prstGeom>
        </p:spPr>
      </p:pic>
      <p:sp>
        <p:nvSpPr>
          <p:cNvPr id="3" name="TextBox 2"/>
          <p:cNvSpPr txBox="1"/>
          <p:nvPr/>
        </p:nvSpPr>
        <p:spPr>
          <a:xfrm>
            <a:off x="122350" y="3237031"/>
            <a:ext cx="6744279" cy="1200329"/>
          </a:xfrm>
          <a:prstGeom prst="rect">
            <a:avLst/>
          </a:prstGeom>
          <a:noFill/>
        </p:spPr>
        <p:txBody>
          <a:bodyPr wrap="square" rtlCol="0">
            <a:spAutoFit/>
          </a:bodyPr>
          <a:lstStyle/>
          <a:p>
            <a:r>
              <a:rPr lang="en-GB" sz="3600" dirty="0" smtClean="0">
                <a:solidFill>
                  <a:schemeClr val="bg1">
                    <a:lumMod val="50000"/>
                  </a:schemeClr>
                </a:solidFill>
              </a:rPr>
              <a:t>What is the pattern of chocolates when the process has finished?</a:t>
            </a:r>
            <a:endParaRPr lang="en-GB" sz="3600" dirty="0">
              <a:solidFill>
                <a:schemeClr val="bg1">
                  <a:lumMod val="50000"/>
                </a:schemeClr>
              </a:solidFill>
            </a:endParaRPr>
          </a:p>
        </p:txBody>
      </p:sp>
    </p:spTree>
    <p:extLst>
      <p:ext uri="{BB962C8B-B14F-4D97-AF65-F5344CB8AC3E}">
        <p14:creationId xmlns:p14="http://schemas.microsoft.com/office/powerpoint/2010/main" val="3838942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33"/>
                                        </p:tgtEl>
                                      </p:cBhvr>
                                    </p:animEffect>
                                    <p:animScale>
                                      <p:cBhvr>
                                        <p:cTn id="11" dur="250" autoRev="1" fill="hold"/>
                                        <p:tgtEl>
                                          <p:spTgt spid="33"/>
                                        </p:tgtEl>
                                      </p:cBhvr>
                                      <p:by x="105000" y="105000"/>
                                    </p:animScale>
                                  </p:childTnLst>
                                </p:cTn>
                              </p:par>
                            </p:childTnLst>
                          </p:cTn>
                        </p:par>
                        <p:par>
                          <p:cTn id="12" fill="hold">
                            <p:stCondLst>
                              <p:cond delay="1000"/>
                            </p:stCondLst>
                            <p:childTnLst>
                              <p:par>
                                <p:cTn id="13" presetID="63" presetClass="path" presetSubtype="0" accel="50000" decel="50000" fill="hold" grpId="0" nodeType="afterEffect">
                                  <p:stCondLst>
                                    <p:cond delay="0"/>
                                  </p:stCondLst>
                                  <p:childTnLst>
                                    <p:animMotion origin="layout" path="M -4.16667E-6 4.44444E-6 L 0.06945 4.44444E-6 " pathEditMode="relative" rAng="0" ptsTypes="AA">
                                      <p:cBhvr>
                                        <p:cTn id="14" dur="2000" fill="hold"/>
                                        <p:tgtEl>
                                          <p:spTgt spid="31"/>
                                        </p:tgtEl>
                                        <p:attrNameLst>
                                          <p:attrName>ppt_x</p:attrName>
                                          <p:attrName>ppt_y</p:attrName>
                                        </p:attrNameLst>
                                      </p:cBhvr>
                                      <p:rCtr x="3472" y="0"/>
                                    </p:animMotion>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262" y="5652110"/>
            <a:ext cx="768496" cy="584057"/>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3853" y="5708623"/>
            <a:ext cx="768496" cy="584057"/>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51" y="5684885"/>
            <a:ext cx="768496" cy="584057"/>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775" y="5651641"/>
            <a:ext cx="768496" cy="584057"/>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4340" y="5708623"/>
            <a:ext cx="768496" cy="584057"/>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6288" y="5658993"/>
            <a:ext cx="768496" cy="584057"/>
          </a:xfrm>
          <a:prstGeom prst="rect">
            <a:avLst/>
          </a:prstGeom>
        </p:spPr>
      </p:pic>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18" y="5727617"/>
            <a:ext cx="768496" cy="584057"/>
          </a:xfrm>
          <a:prstGeom prst="rect">
            <a:avLst/>
          </a:prstGeom>
        </p:spPr>
      </p:pic>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1905" y="5739795"/>
            <a:ext cx="768496" cy="584057"/>
          </a:xfrm>
          <a:prstGeom prst="rect">
            <a:avLst/>
          </a:prstGeom>
        </p:spPr>
      </p:pic>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0928" y="5736311"/>
            <a:ext cx="768496" cy="584057"/>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4815">
            <a:off x="7234672" y="2017609"/>
            <a:ext cx="1113728" cy="2106341"/>
          </a:xfrm>
          <a:prstGeom prst="rect">
            <a:avLst/>
          </a:prstGeom>
        </p:spPr>
      </p:pic>
      <p:sp>
        <p:nvSpPr>
          <p:cNvPr id="53" name="Title 1"/>
          <p:cNvSpPr txBox="1">
            <a:spLocks/>
          </p:cNvSpPr>
          <p:nvPr/>
        </p:nvSpPr>
        <p:spPr>
          <a:xfrm>
            <a:off x="-5626" y="0"/>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A Subtracting Machine</a:t>
            </a:r>
            <a:endParaRPr lang="en-GB" b="1" dirty="0">
              <a:solidFill>
                <a:srgbClr val="C00000"/>
              </a:solidFill>
              <a:latin typeface="+mn-lt"/>
            </a:endParaRPr>
          </a:p>
        </p:txBody>
      </p:sp>
      <p:sp>
        <p:nvSpPr>
          <p:cNvPr id="2" name="Rectangle 1"/>
          <p:cNvSpPr/>
          <p:nvPr/>
        </p:nvSpPr>
        <p:spPr>
          <a:xfrm>
            <a:off x="6956640" y="942092"/>
            <a:ext cx="1971360" cy="319208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600" dirty="0" smtClean="0">
                <a:solidFill>
                  <a:srgbClr val="C00000"/>
                </a:solidFill>
              </a:rPr>
              <a:t>Current Lolly</a:t>
            </a:r>
            <a:endParaRPr lang="en-GB" sz="3600" dirty="0">
              <a:solidFill>
                <a:srgbClr val="C00000"/>
              </a:solidFill>
            </a:endParaRPr>
          </a:p>
        </p:txBody>
      </p:sp>
      <p:pic>
        <p:nvPicPr>
          <p:cNvPr id="11" name="Picture 10"/>
          <p:cNvPicPr>
            <a:picLocks noChangeAspect="1"/>
          </p:cNvPicPr>
          <p:nvPr/>
        </p:nvPicPr>
        <p:blipFill rotWithShape="1">
          <a:blip r:embed="rId6"/>
          <a:srcRect l="19333" t="25625" r="8727" b="30738"/>
          <a:stretch/>
        </p:blipFill>
        <p:spPr>
          <a:xfrm>
            <a:off x="96864" y="937743"/>
            <a:ext cx="6752143" cy="2302685"/>
          </a:xfrm>
          <a:prstGeom prst="rect">
            <a:avLst/>
          </a:prstGeom>
        </p:spPr>
      </p:pic>
      <p:sp>
        <p:nvSpPr>
          <p:cNvPr id="3" name="TextBox 2"/>
          <p:cNvSpPr txBox="1"/>
          <p:nvPr/>
        </p:nvSpPr>
        <p:spPr>
          <a:xfrm>
            <a:off x="122350" y="4155581"/>
            <a:ext cx="6744279" cy="646331"/>
          </a:xfrm>
          <a:prstGeom prst="rect">
            <a:avLst/>
          </a:prstGeom>
          <a:noFill/>
        </p:spPr>
        <p:txBody>
          <a:bodyPr wrap="square" rtlCol="0">
            <a:spAutoFit/>
          </a:bodyPr>
          <a:lstStyle/>
          <a:p>
            <a:r>
              <a:rPr lang="en-GB" sz="3600" dirty="0">
                <a:solidFill>
                  <a:schemeClr val="bg1">
                    <a:lumMod val="50000"/>
                  </a:schemeClr>
                </a:solidFill>
              </a:rPr>
              <a:t>T</a:t>
            </a:r>
            <a:r>
              <a:rPr lang="en-GB" sz="3600" dirty="0" smtClean="0">
                <a:solidFill>
                  <a:schemeClr val="bg1">
                    <a:lumMod val="50000"/>
                  </a:schemeClr>
                </a:solidFill>
              </a:rPr>
              <a:t>he final two steps</a:t>
            </a:r>
            <a:endParaRPr lang="en-GB" sz="3600" dirty="0">
              <a:solidFill>
                <a:schemeClr val="bg1">
                  <a:lumMod val="50000"/>
                </a:schemeClr>
              </a:solidFill>
            </a:endParaRPr>
          </a:p>
        </p:txBody>
      </p:sp>
      <p:pic>
        <p:nvPicPr>
          <p:cNvPr id="6" name="Picture 5"/>
          <p:cNvPicPr>
            <a:picLocks noChangeAspect="1"/>
          </p:cNvPicPr>
          <p:nvPr/>
        </p:nvPicPr>
        <p:blipFill rotWithShape="1">
          <a:blip r:embed="rId7"/>
          <a:srcRect l="19502" t="45625" r="8762" b="27064"/>
          <a:stretch/>
        </p:blipFill>
        <p:spPr>
          <a:xfrm>
            <a:off x="122350" y="1829550"/>
            <a:ext cx="6737039" cy="1442050"/>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2619" y="5658993"/>
            <a:ext cx="768496" cy="584057"/>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6216" y="5694772"/>
            <a:ext cx="768496" cy="584057"/>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6703" y="5694772"/>
            <a:ext cx="768496" cy="584057"/>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6312" y="5696445"/>
            <a:ext cx="768496" cy="584057"/>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6799" y="5708623"/>
            <a:ext cx="768496" cy="584057"/>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5822" y="5705139"/>
            <a:ext cx="768496" cy="584057"/>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4196" y="5628518"/>
            <a:ext cx="768496" cy="584057"/>
          </a:xfrm>
          <a:prstGeom prst="rect">
            <a:avLst/>
          </a:prstGeom>
        </p:spPr>
      </p:pic>
      <p:sp>
        <p:nvSpPr>
          <p:cNvPr id="31" name="Rectangle 30"/>
          <p:cNvSpPr/>
          <p:nvPr/>
        </p:nvSpPr>
        <p:spPr>
          <a:xfrm>
            <a:off x="2990745" y="5286895"/>
            <a:ext cx="718621" cy="121365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5504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29"/>
                                        </p:tgtEl>
                                      </p:cBhvr>
                                    </p:animEffect>
                                    <p:animScale>
                                      <p:cBhvr>
                                        <p:cTn id="11" dur="250" autoRev="1" fill="hold"/>
                                        <p:tgtEl>
                                          <p:spTgt spid="29"/>
                                        </p:tgtEl>
                                      </p:cBhvr>
                                      <p:by x="105000" y="105000"/>
                                    </p:animScale>
                                  </p:childTnLst>
                                </p:cTn>
                              </p:par>
                            </p:childTnLst>
                          </p:cTn>
                        </p:par>
                        <p:par>
                          <p:cTn id="12" fill="hold">
                            <p:stCondLst>
                              <p:cond delay="1000"/>
                            </p:stCondLst>
                            <p:childTnLst>
                              <p:par>
                                <p:cTn id="13" presetID="35" presetClass="path" presetSubtype="0" accel="50000" decel="50000" fill="hold" grpId="0" nodeType="afterEffect">
                                  <p:stCondLst>
                                    <p:cond delay="0"/>
                                  </p:stCondLst>
                                  <p:childTnLst>
                                    <p:animMotion origin="layout" path="M 5.55556E-7 7.40741E-7 L -0.06528 7.40741E-7 " pathEditMode="relative" rAng="0" ptsTypes="AA">
                                      <p:cBhvr>
                                        <p:cTn id="14" dur="2000" fill="hold"/>
                                        <p:tgtEl>
                                          <p:spTgt spid="31"/>
                                        </p:tgtEl>
                                        <p:attrNameLst>
                                          <p:attrName>ppt_x</p:attrName>
                                          <p:attrName>ppt_y</p:attrName>
                                        </p:attrNameLst>
                                      </p:cBhvr>
                                      <p:rCtr x="-3264" y="0"/>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5"/>
                                        </p:tgtEl>
                                      </p:cBhvr>
                                    </p:animEffect>
                                    <p:set>
                                      <p:cBhvr>
                                        <p:cTn id="19" dur="1" fill="hold">
                                          <p:stCondLst>
                                            <p:cond delay="499"/>
                                          </p:stCondLst>
                                        </p:cTn>
                                        <p:tgtEl>
                                          <p:spTgt spid="35"/>
                                        </p:tgtEl>
                                        <p:attrNameLst>
                                          <p:attrName>style.visibility</p:attrName>
                                        </p:attrNameLst>
                                      </p:cBhvr>
                                      <p:to>
                                        <p:strVal val="hidden"/>
                                      </p:to>
                                    </p:set>
                                  </p:childTnLst>
                                </p:cTn>
                              </p:par>
                            </p:childTnLst>
                          </p:cTn>
                        </p:par>
                        <p:par>
                          <p:cTn id="20" fill="hold">
                            <p:stCondLst>
                              <p:cond delay="500"/>
                            </p:stCondLst>
                            <p:childTnLst>
                              <p:par>
                                <p:cTn id="21" presetID="10" presetClass="exit" presetSubtype="0" fill="hold" nodeType="afterEffect">
                                  <p:stCondLst>
                                    <p:cond delay="0"/>
                                  </p:stCondLst>
                                  <p:childTnLst>
                                    <p:animEffect transition="out" filter="fad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262" y="5652110"/>
            <a:ext cx="768496" cy="584057"/>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3853" y="5708623"/>
            <a:ext cx="768496" cy="584057"/>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51" y="5684885"/>
            <a:ext cx="768496" cy="584057"/>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775" y="5651641"/>
            <a:ext cx="768496" cy="584057"/>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4340" y="5708623"/>
            <a:ext cx="768496" cy="584057"/>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6288" y="5658993"/>
            <a:ext cx="768496" cy="584057"/>
          </a:xfrm>
          <a:prstGeom prst="rect">
            <a:avLst/>
          </a:prstGeom>
        </p:spPr>
      </p:pic>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18" y="5727617"/>
            <a:ext cx="768496" cy="584057"/>
          </a:xfrm>
          <a:prstGeom prst="rect">
            <a:avLst/>
          </a:prstGeom>
        </p:spPr>
      </p:pic>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1905" y="5739795"/>
            <a:ext cx="768496" cy="584057"/>
          </a:xfrm>
          <a:prstGeom prst="rect">
            <a:avLst/>
          </a:prstGeom>
        </p:spPr>
      </p:pic>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0928" y="5736311"/>
            <a:ext cx="768496" cy="584057"/>
          </a:xfrm>
          <a:prstGeom prst="rect">
            <a:avLst/>
          </a:prstGeom>
        </p:spPr>
      </p:pic>
      <p:sp>
        <p:nvSpPr>
          <p:cNvPr id="53" name="Title 1"/>
          <p:cNvSpPr txBox="1">
            <a:spLocks/>
          </p:cNvSpPr>
          <p:nvPr/>
        </p:nvSpPr>
        <p:spPr>
          <a:xfrm>
            <a:off x="-5626" y="0"/>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A Subtracting Machine</a:t>
            </a:r>
            <a:endParaRPr lang="en-GB" b="1" dirty="0">
              <a:solidFill>
                <a:srgbClr val="C00000"/>
              </a:solidFill>
              <a:latin typeface="+mn-lt"/>
            </a:endParaRPr>
          </a:p>
        </p:txBody>
      </p:sp>
      <p:sp>
        <p:nvSpPr>
          <p:cNvPr id="3" name="TextBox 2"/>
          <p:cNvSpPr txBox="1"/>
          <p:nvPr/>
        </p:nvSpPr>
        <p:spPr>
          <a:xfrm>
            <a:off x="122350" y="3469781"/>
            <a:ext cx="6744279" cy="646331"/>
          </a:xfrm>
          <a:prstGeom prst="rect">
            <a:avLst/>
          </a:prstGeom>
          <a:noFill/>
        </p:spPr>
        <p:txBody>
          <a:bodyPr wrap="square" rtlCol="0">
            <a:spAutoFit/>
          </a:bodyPr>
          <a:lstStyle/>
          <a:p>
            <a:r>
              <a:rPr lang="en-GB" sz="3600" dirty="0" smtClean="0">
                <a:solidFill>
                  <a:schemeClr val="bg1">
                    <a:lumMod val="50000"/>
                  </a:schemeClr>
                </a:solidFill>
              </a:rPr>
              <a:t>What is left on the tape?</a:t>
            </a:r>
            <a:endParaRPr lang="en-GB" sz="3600" dirty="0">
              <a:solidFill>
                <a:schemeClr val="bg1">
                  <a:lumMod val="50000"/>
                </a:schemeClr>
              </a:solidFill>
            </a:endParaRP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2619" y="5658993"/>
            <a:ext cx="768496" cy="584057"/>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6216" y="5694772"/>
            <a:ext cx="768496" cy="584057"/>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6703" y="5694772"/>
            <a:ext cx="768496" cy="584057"/>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6312" y="5696445"/>
            <a:ext cx="768496" cy="584057"/>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6799" y="5708623"/>
            <a:ext cx="768496" cy="584057"/>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5822" y="5705139"/>
            <a:ext cx="768496" cy="584057"/>
          </a:xfrm>
          <a:prstGeom prst="rect">
            <a:avLst/>
          </a:prstGeom>
        </p:spPr>
      </p:pic>
      <p:grpSp>
        <p:nvGrpSpPr>
          <p:cNvPr id="8" name="Group 7"/>
          <p:cNvGrpSpPr/>
          <p:nvPr/>
        </p:nvGrpSpPr>
        <p:grpSpPr>
          <a:xfrm>
            <a:off x="-22251" y="1158599"/>
            <a:ext cx="9161675" cy="2023043"/>
            <a:chOff x="-22251" y="1158599"/>
            <a:chExt cx="9161675" cy="2023043"/>
          </a:xfrm>
        </p:grpSpPr>
        <p:grpSp>
          <p:nvGrpSpPr>
            <p:cNvPr id="33" name="Group 32"/>
            <p:cNvGrpSpPr/>
            <p:nvPr/>
          </p:nvGrpSpPr>
          <p:grpSpPr>
            <a:xfrm>
              <a:off x="-22251" y="2509431"/>
              <a:ext cx="9161675" cy="672211"/>
              <a:chOff x="-22251" y="5651641"/>
              <a:chExt cx="9161675" cy="672211"/>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2392" y="5739795"/>
                <a:ext cx="768496" cy="584057"/>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4827" y="5694842"/>
                <a:ext cx="768496" cy="584057"/>
              </a:xfrm>
              <a:prstGeom prst="rect">
                <a:avLst/>
              </a:prstGeom>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2879" y="5739795"/>
                <a:ext cx="768496" cy="584057"/>
              </a:xfrm>
              <a:prstGeom prst="rect">
                <a:avLst/>
              </a:prstGeom>
            </p:spPr>
          </p:pic>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262" y="5652110"/>
                <a:ext cx="768496" cy="584057"/>
              </a:xfrm>
              <a:prstGeom prst="rect">
                <a:avLst/>
              </a:prstGeom>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3366" y="5739795"/>
                <a:ext cx="768496" cy="584057"/>
              </a:xfrm>
              <a:prstGeom prst="rect">
                <a:avLst/>
              </a:prstGeom>
            </p:spPr>
          </p:pic>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3853" y="5708623"/>
                <a:ext cx="768496" cy="584057"/>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5314" y="5689629"/>
                <a:ext cx="768496" cy="584057"/>
              </a:xfrm>
              <a:prstGeom prst="rect">
                <a:avLst/>
              </a:prstGeom>
            </p:spPr>
          </p:pic>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51" y="5684885"/>
                <a:ext cx="768496" cy="584057"/>
              </a:xfrm>
              <a:prstGeom prst="rect">
                <a:avLst/>
              </a:prstGeom>
            </p:spPr>
          </p:pic>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775" y="5651641"/>
                <a:ext cx="768496" cy="584057"/>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5801" y="5652983"/>
                <a:ext cx="768496" cy="584057"/>
              </a:xfrm>
              <a:prstGeom prst="rect">
                <a:avLst/>
              </a:prstGeom>
            </p:spPr>
          </p:pic>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4340" y="5708623"/>
                <a:ext cx="768496" cy="584057"/>
              </a:xfrm>
              <a:prstGeom prst="rect">
                <a:avLst/>
              </a:prstGeom>
            </p:spPr>
          </p:pic>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6288" y="5658993"/>
                <a:ext cx="768496" cy="584057"/>
              </a:xfrm>
              <a:prstGeom prst="rect">
                <a:avLst/>
              </a:prstGeom>
            </p:spPr>
          </p:pic>
          <p:pic>
            <p:nvPicPr>
              <p:cNvPr id="51" name="Picture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18" y="5727617"/>
                <a:ext cx="768496" cy="584057"/>
              </a:xfrm>
              <a:prstGeom prst="rect">
                <a:avLst/>
              </a:prstGeom>
            </p:spPr>
          </p:pic>
          <p:pic>
            <p:nvPicPr>
              <p:cNvPr id="52" name="Picture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1905" y="5739795"/>
                <a:ext cx="768496" cy="584057"/>
              </a:xfrm>
              <a:prstGeom prst="rect">
                <a:avLst/>
              </a:prstGeom>
            </p:spPr>
          </p:pic>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0928" y="5736311"/>
                <a:ext cx="768496" cy="584057"/>
              </a:xfrm>
              <a:prstGeom prst="rect">
                <a:avLst/>
              </a:prstGeom>
            </p:spPr>
          </p:pic>
        </p:grpSp>
        <p:sp>
          <p:nvSpPr>
            <p:cNvPr id="56" name="Left Brace 55"/>
            <p:cNvSpPr/>
            <p:nvPr/>
          </p:nvSpPr>
          <p:spPr>
            <a:xfrm rot="5400000">
              <a:off x="2879981" y="1116329"/>
              <a:ext cx="359644" cy="2229069"/>
            </a:xfrm>
            <a:prstGeom prst="leftBrace">
              <a:avLst>
                <a:gd name="adj1" fmla="val 28086"/>
                <a:gd name="adj2" fmla="val 50000"/>
              </a:avLst>
            </a:prstGeom>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7" name="TextBox 56"/>
            <p:cNvSpPr txBox="1"/>
            <p:nvPr/>
          </p:nvSpPr>
          <p:spPr>
            <a:xfrm>
              <a:off x="2850451" y="1161128"/>
              <a:ext cx="418704" cy="396606"/>
            </a:xfrm>
            <a:prstGeom prst="rect">
              <a:avLst/>
            </a:prstGeom>
            <a:noFill/>
          </p:spPr>
          <p:txBody>
            <a:bodyPr wrap="none" rtlCol="0">
              <a:spAutoFit/>
            </a:bodyPr>
            <a:lstStyle/>
            <a:p>
              <a:r>
                <a:rPr lang="en-GB" sz="3600" dirty="0" smtClean="0">
                  <a:solidFill>
                    <a:srgbClr val="C00000"/>
                  </a:solidFill>
                </a:rPr>
                <a:t>4</a:t>
              </a:r>
              <a:endParaRPr lang="en-GB" sz="3600" dirty="0">
                <a:solidFill>
                  <a:srgbClr val="C00000"/>
                </a:solidFill>
              </a:endParaRPr>
            </a:p>
          </p:txBody>
        </p:sp>
        <p:sp>
          <p:nvSpPr>
            <p:cNvPr id="58" name="Rectangle 57"/>
            <p:cNvSpPr/>
            <p:nvPr/>
          </p:nvSpPr>
          <p:spPr>
            <a:xfrm>
              <a:off x="3980776" y="1177282"/>
              <a:ext cx="1324402" cy="646331"/>
            </a:xfrm>
            <a:prstGeom prst="rect">
              <a:avLst/>
            </a:prstGeom>
          </p:spPr>
          <p:txBody>
            <a:bodyPr wrap="none">
              <a:spAutoFit/>
            </a:bodyPr>
            <a:lstStyle/>
            <a:p>
              <a:r>
                <a:rPr lang="en-GB" sz="3600" dirty="0" smtClean="0">
                  <a:solidFill>
                    <a:srgbClr val="C00000"/>
                  </a:solidFill>
                </a:rPr>
                <a:t>minus</a:t>
              </a:r>
              <a:endParaRPr lang="en-GB" dirty="0">
                <a:solidFill>
                  <a:srgbClr val="C00000"/>
                </a:solidFill>
              </a:endParaRPr>
            </a:p>
          </p:txBody>
        </p:sp>
        <p:sp>
          <p:nvSpPr>
            <p:cNvPr id="60" name="Left Brace 59"/>
            <p:cNvSpPr/>
            <p:nvPr/>
          </p:nvSpPr>
          <p:spPr>
            <a:xfrm rot="5400000">
              <a:off x="6095372" y="1369766"/>
              <a:ext cx="371523" cy="1710319"/>
            </a:xfrm>
            <a:prstGeom prst="leftBrace">
              <a:avLst>
                <a:gd name="adj1" fmla="val 28086"/>
                <a:gd name="adj2" fmla="val 50000"/>
              </a:avLst>
            </a:prstGeom>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1" name="Rectangle 60"/>
            <p:cNvSpPr/>
            <p:nvPr/>
          </p:nvSpPr>
          <p:spPr>
            <a:xfrm>
              <a:off x="6071781" y="1158599"/>
              <a:ext cx="418704" cy="409706"/>
            </a:xfrm>
            <a:prstGeom prst="rect">
              <a:avLst/>
            </a:prstGeom>
          </p:spPr>
          <p:txBody>
            <a:bodyPr wrap="none">
              <a:spAutoFit/>
            </a:bodyPr>
            <a:lstStyle/>
            <a:p>
              <a:r>
                <a:rPr lang="en-GB" sz="3600" dirty="0" smtClean="0">
                  <a:solidFill>
                    <a:srgbClr val="C00000"/>
                  </a:solidFill>
                </a:rPr>
                <a:t>3</a:t>
              </a:r>
              <a:endParaRPr lang="en-GB" sz="3600" dirty="0">
                <a:solidFill>
                  <a:srgbClr val="C00000"/>
                </a:solidFill>
              </a:endParaRPr>
            </a:p>
          </p:txBody>
        </p:sp>
      </p:grpSp>
    </p:spTree>
    <p:extLst>
      <p:ext uri="{BB962C8B-B14F-4D97-AF65-F5344CB8AC3E}">
        <p14:creationId xmlns:p14="http://schemas.microsoft.com/office/powerpoint/2010/main" val="1929334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262" y="5652110"/>
            <a:ext cx="768496" cy="584057"/>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3853" y="5708623"/>
            <a:ext cx="768496" cy="584057"/>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51" y="5684885"/>
            <a:ext cx="768496" cy="584057"/>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775" y="5651641"/>
            <a:ext cx="768496" cy="584057"/>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4340" y="5708623"/>
            <a:ext cx="768496" cy="584057"/>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6288" y="5658993"/>
            <a:ext cx="768496" cy="584057"/>
          </a:xfrm>
          <a:prstGeom prst="rect">
            <a:avLst/>
          </a:prstGeom>
        </p:spPr>
      </p:pic>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18" y="5727617"/>
            <a:ext cx="768496" cy="584057"/>
          </a:xfrm>
          <a:prstGeom prst="rect">
            <a:avLst/>
          </a:prstGeom>
        </p:spPr>
      </p:pic>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1905" y="5739795"/>
            <a:ext cx="768496" cy="584057"/>
          </a:xfrm>
          <a:prstGeom prst="rect">
            <a:avLst/>
          </a:prstGeom>
        </p:spPr>
      </p:pic>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0928" y="5736311"/>
            <a:ext cx="768496" cy="584057"/>
          </a:xfrm>
          <a:prstGeom prst="rect">
            <a:avLst/>
          </a:prstGeom>
        </p:spPr>
      </p:pic>
      <p:sp>
        <p:nvSpPr>
          <p:cNvPr id="53" name="Title 1"/>
          <p:cNvSpPr txBox="1">
            <a:spLocks/>
          </p:cNvSpPr>
          <p:nvPr/>
        </p:nvSpPr>
        <p:spPr>
          <a:xfrm>
            <a:off x="-5626" y="0"/>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A Subtracting Machine</a:t>
            </a:r>
            <a:endParaRPr lang="en-GB" b="1" dirty="0">
              <a:solidFill>
                <a:srgbClr val="C00000"/>
              </a:solidFill>
              <a:latin typeface="+mn-lt"/>
            </a:endParaRPr>
          </a:p>
        </p:txBody>
      </p:sp>
      <p:sp>
        <p:nvSpPr>
          <p:cNvPr id="3" name="TextBox 2"/>
          <p:cNvSpPr txBox="1"/>
          <p:nvPr/>
        </p:nvSpPr>
        <p:spPr>
          <a:xfrm>
            <a:off x="3940232" y="1042466"/>
            <a:ext cx="5183046" cy="1200329"/>
          </a:xfrm>
          <a:prstGeom prst="rect">
            <a:avLst/>
          </a:prstGeom>
          <a:noFill/>
        </p:spPr>
        <p:txBody>
          <a:bodyPr wrap="square" rtlCol="0">
            <a:spAutoFit/>
          </a:bodyPr>
          <a:lstStyle/>
          <a:p>
            <a:r>
              <a:rPr lang="en-GB" sz="3600" dirty="0" smtClean="0">
                <a:solidFill>
                  <a:schemeClr val="bg1">
                    <a:lumMod val="50000"/>
                  </a:schemeClr>
                </a:solidFill>
              </a:rPr>
              <a:t>Can you write the rules as a Finite State Machine?</a:t>
            </a:r>
            <a:endParaRPr lang="en-GB" sz="3600" dirty="0">
              <a:solidFill>
                <a:schemeClr val="bg1">
                  <a:lumMod val="50000"/>
                </a:schemeClr>
              </a:solidFill>
            </a:endParaRP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2619" y="5658993"/>
            <a:ext cx="768496" cy="584057"/>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6216" y="5694772"/>
            <a:ext cx="768496" cy="584057"/>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6703" y="5694772"/>
            <a:ext cx="768496" cy="584057"/>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6312" y="5696445"/>
            <a:ext cx="768496" cy="584057"/>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6799" y="5708623"/>
            <a:ext cx="768496" cy="584057"/>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5822" y="5705139"/>
            <a:ext cx="768496" cy="584057"/>
          </a:xfrm>
          <a:prstGeom prst="rect">
            <a:avLst/>
          </a:prstGeom>
        </p:spPr>
      </p:pic>
      <p:sp>
        <p:nvSpPr>
          <p:cNvPr id="62" name="Arc 61"/>
          <p:cNvSpPr/>
          <p:nvPr/>
        </p:nvSpPr>
        <p:spPr>
          <a:xfrm rot="15633495" flipV="1">
            <a:off x="5276283" y="3367533"/>
            <a:ext cx="695871" cy="1394518"/>
          </a:xfrm>
          <a:prstGeom prst="arc">
            <a:avLst>
              <a:gd name="adj1" fmla="val 17151346"/>
              <a:gd name="adj2" fmla="val 4795658"/>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3" name="Oval 62"/>
          <p:cNvSpPr/>
          <p:nvPr/>
        </p:nvSpPr>
        <p:spPr>
          <a:xfrm>
            <a:off x="3669368" y="4012819"/>
            <a:ext cx="1418662" cy="141866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RED</a:t>
            </a:r>
            <a:endParaRPr lang="en-GB" dirty="0">
              <a:solidFill>
                <a:srgbClr val="C00000"/>
              </a:solidFill>
            </a:endParaRPr>
          </a:p>
        </p:txBody>
      </p:sp>
      <p:sp>
        <p:nvSpPr>
          <p:cNvPr id="2" name="Arc 1"/>
          <p:cNvSpPr/>
          <p:nvPr/>
        </p:nvSpPr>
        <p:spPr>
          <a:xfrm>
            <a:off x="3264572" y="2962952"/>
            <a:ext cx="1392902" cy="1392902"/>
          </a:xfrm>
          <a:prstGeom prst="arc">
            <a:avLst>
              <a:gd name="adj1" fmla="val 6799419"/>
              <a:gd name="adj2" fmla="val 1325290"/>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 name="TextBox 4"/>
          <p:cNvSpPr txBox="1"/>
          <p:nvPr/>
        </p:nvSpPr>
        <p:spPr>
          <a:xfrm>
            <a:off x="3216404" y="2443328"/>
            <a:ext cx="1665841" cy="523220"/>
          </a:xfrm>
          <a:prstGeom prst="rect">
            <a:avLst/>
          </a:prstGeom>
          <a:noFill/>
        </p:spPr>
        <p:txBody>
          <a:bodyPr wrap="none" rtlCol="0">
            <a:spAutoFit/>
          </a:bodyPr>
          <a:lstStyle/>
          <a:p>
            <a:r>
              <a:rPr lang="en-GB" sz="2800" dirty="0" smtClean="0">
                <a:solidFill>
                  <a:srgbClr val="C00000"/>
                </a:solidFill>
              </a:rPr>
              <a:t>W | W </a:t>
            </a:r>
            <a:r>
              <a:rPr lang="en-GB" sz="2800" dirty="0" smtClean="0">
                <a:solidFill>
                  <a:srgbClr val="C00000"/>
                </a:solidFill>
                <a:sym typeface="Wingdings" panose="05000000000000000000" pitchFamily="2" charset="2"/>
              </a:rPr>
              <a:t> </a:t>
            </a:r>
            <a:endParaRPr lang="en-GB" sz="2800" dirty="0">
              <a:solidFill>
                <a:srgbClr val="C00000"/>
              </a:solidFill>
            </a:endParaRPr>
          </a:p>
        </p:txBody>
      </p:sp>
      <p:sp>
        <p:nvSpPr>
          <p:cNvPr id="64" name="Oval 63"/>
          <p:cNvSpPr/>
          <p:nvPr/>
        </p:nvSpPr>
        <p:spPr>
          <a:xfrm>
            <a:off x="6103550" y="3627260"/>
            <a:ext cx="1418662" cy="141866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ORANGE</a:t>
            </a:r>
            <a:endParaRPr lang="en-GB" dirty="0">
              <a:solidFill>
                <a:srgbClr val="C00000"/>
              </a:solidFill>
            </a:endParaRPr>
          </a:p>
        </p:txBody>
      </p:sp>
      <p:sp>
        <p:nvSpPr>
          <p:cNvPr id="65" name="TextBox 64"/>
          <p:cNvSpPr txBox="1"/>
          <p:nvPr/>
        </p:nvSpPr>
        <p:spPr>
          <a:xfrm>
            <a:off x="4896592" y="3159031"/>
            <a:ext cx="1470274" cy="523220"/>
          </a:xfrm>
          <a:prstGeom prst="rect">
            <a:avLst/>
          </a:prstGeom>
          <a:noFill/>
        </p:spPr>
        <p:txBody>
          <a:bodyPr wrap="none" rtlCol="0">
            <a:spAutoFit/>
          </a:bodyPr>
          <a:lstStyle/>
          <a:p>
            <a:r>
              <a:rPr lang="en-GB" sz="2800" dirty="0">
                <a:solidFill>
                  <a:srgbClr val="C00000"/>
                </a:solidFill>
              </a:rPr>
              <a:t>D</a:t>
            </a:r>
            <a:r>
              <a:rPr lang="en-GB" sz="2800" dirty="0" smtClean="0">
                <a:solidFill>
                  <a:srgbClr val="C00000"/>
                </a:solidFill>
              </a:rPr>
              <a:t> | D </a:t>
            </a:r>
            <a:r>
              <a:rPr lang="en-GB" sz="2800" dirty="0" smtClean="0">
                <a:solidFill>
                  <a:srgbClr val="C00000"/>
                </a:solidFill>
                <a:sym typeface="Wingdings" panose="05000000000000000000" pitchFamily="2" charset="2"/>
              </a:rPr>
              <a:t> </a:t>
            </a:r>
            <a:endParaRPr lang="en-GB" sz="2800" dirty="0">
              <a:solidFill>
                <a:srgbClr val="C00000"/>
              </a:solidFill>
            </a:endParaRPr>
          </a:p>
        </p:txBody>
      </p:sp>
      <p:pic>
        <p:nvPicPr>
          <p:cNvPr id="68" name="Picture 67"/>
          <p:cNvPicPr>
            <a:picLocks noChangeAspect="1"/>
          </p:cNvPicPr>
          <p:nvPr/>
        </p:nvPicPr>
        <p:blipFill rotWithShape="1">
          <a:blip r:embed="rId5"/>
          <a:srcRect l="43484" t="25625" r="32494" b="13693"/>
          <a:stretch/>
        </p:blipFill>
        <p:spPr>
          <a:xfrm rot="21322660">
            <a:off x="-107332" y="26920"/>
            <a:ext cx="2624884" cy="3727895"/>
          </a:xfrm>
          <a:prstGeom prst="rect">
            <a:avLst/>
          </a:prstGeom>
        </p:spPr>
      </p:pic>
      <p:cxnSp>
        <p:nvCxnSpPr>
          <p:cNvPr id="70" name="AutoShape 22"/>
          <p:cNvCxnSpPr>
            <a:cxnSpLocks noChangeShapeType="1"/>
          </p:cNvCxnSpPr>
          <p:nvPr/>
        </p:nvCxnSpPr>
        <p:spPr bwMode="auto">
          <a:xfrm flipV="1">
            <a:off x="2891895" y="4721147"/>
            <a:ext cx="687696" cy="2"/>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Tree>
    <p:extLst>
      <p:ext uri="{BB962C8B-B14F-4D97-AF65-F5344CB8AC3E}">
        <p14:creationId xmlns:p14="http://schemas.microsoft.com/office/powerpoint/2010/main" val="1321700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2" grpId="0" animBg="1"/>
      <p:bldP spid="5" grpId="0"/>
      <p:bldP spid="64" grpId="0" animBg="1"/>
      <p:bldP spid="6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itle 1"/>
          <p:cNvSpPr txBox="1">
            <a:spLocks/>
          </p:cNvSpPr>
          <p:nvPr/>
        </p:nvSpPr>
        <p:spPr>
          <a:xfrm>
            <a:off x="-5626" y="0"/>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A Subtracting Machine</a:t>
            </a:r>
            <a:endParaRPr lang="en-GB" b="1" dirty="0">
              <a:solidFill>
                <a:srgbClr val="C00000"/>
              </a:solidFill>
              <a:latin typeface="+mn-lt"/>
            </a:endParaRPr>
          </a:p>
        </p:txBody>
      </p:sp>
      <p:pic>
        <p:nvPicPr>
          <p:cNvPr id="55" name="Picture 54"/>
          <p:cNvPicPr>
            <a:picLocks noChangeAspect="1"/>
          </p:cNvPicPr>
          <p:nvPr/>
        </p:nvPicPr>
        <p:blipFill rotWithShape="1">
          <a:blip r:embed="rId3"/>
          <a:srcRect l="43484" t="25625" r="32494" b="13693"/>
          <a:stretch/>
        </p:blipFill>
        <p:spPr>
          <a:xfrm rot="21322660">
            <a:off x="-107332" y="26920"/>
            <a:ext cx="2624884" cy="3727895"/>
          </a:xfrm>
          <a:prstGeom prst="rect">
            <a:avLst/>
          </a:prstGeom>
        </p:spPr>
      </p:pic>
      <p:sp>
        <p:nvSpPr>
          <p:cNvPr id="62" name="Arc 61"/>
          <p:cNvSpPr/>
          <p:nvPr/>
        </p:nvSpPr>
        <p:spPr>
          <a:xfrm rot="16200000" flipV="1">
            <a:off x="2059879" y="4198816"/>
            <a:ext cx="695871" cy="1394518"/>
          </a:xfrm>
          <a:prstGeom prst="arc">
            <a:avLst>
              <a:gd name="adj1" fmla="val 17151346"/>
              <a:gd name="adj2" fmla="val 4795658"/>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3" name="Oval 62"/>
          <p:cNvSpPr/>
          <p:nvPr/>
        </p:nvSpPr>
        <p:spPr>
          <a:xfrm>
            <a:off x="452964" y="4611352"/>
            <a:ext cx="1418662" cy="141866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RED</a:t>
            </a:r>
            <a:endParaRPr lang="en-GB" dirty="0">
              <a:solidFill>
                <a:srgbClr val="C00000"/>
              </a:solidFill>
            </a:endParaRPr>
          </a:p>
        </p:txBody>
      </p:sp>
      <p:sp>
        <p:nvSpPr>
          <p:cNvPr id="2" name="Arc 1"/>
          <p:cNvSpPr/>
          <p:nvPr/>
        </p:nvSpPr>
        <p:spPr>
          <a:xfrm>
            <a:off x="197793" y="3733698"/>
            <a:ext cx="1137563" cy="1137563"/>
          </a:xfrm>
          <a:prstGeom prst="arc">
            <a:avLst>
              <a:gd name="adj1" fmla="val 6799419"/>
              <a:gd name="adj2" fmla="val 1325290"/>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 name="TextBox 4"/>
          <p:cNvSpPr txBox="1"/>
          <p:nvPr/>
        </p:nvSpPr>
        <p:spPr>
          <a:xfrm>
            <a:off x="264293" y="4021724"/>
            <a:ext cx="1138453" cy="369332"/>
          </a:xfrm>
          <a:prstGeom prst="rect">
            <a:avLst/>
          </a:prstGeom>
          <a:noFill/>
        </p:spPr>
        <p:txBody>
          <a:bodyPr wrap="none" rtlCol="0">
            <a:spAutoFit/>
          </a:bodyPr>
          <a:lstStyle/>
          <a:p>
            <a:r>
              <a:rPr lang="en-GB" dirty="0" smtClean="0">
                <a:solidFill>
                  <a:srgbClr val="C00000"/>
                </a:solidFill>
              </a:rPr>
              <a:t>W | W </a:t>
            </a:r>
            <a:r>
              <a:rPr lang="en-GB" dirty="0" smtClean="0">
                <a:solidFill>
                  <a:srgbClr val="C00000"/>
                </a:solidFill>
                <a:sym typeface="Wingdings" panose="05000000000000000000" pitchFamily="2" charset="2"/>
              </a:rPr>
              <a:t> </a:t>
            </a:r>
            <a:endParaRPr lang="en-GB" dirty="0">
              <a:solidFill>
                <a:srgbClr val="C00000"/>
              </a:solidFill>
            </a:endParaRPr>
          </a:p>
        </p:txBody>
      </p:sp>
      <p:sp>
        <p:nvSpPr>
          <p:cNvPr id="64" name="Oval 63"/>
          <p:cNvSpPr/>
          <p:nvPr/>
        </p:nvSpPr>
        <p:spPr>
          <a:xfrm>
            <a:off x="2768094" y="4626679"/>
            <a:ext cx="1418662" cy="141866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ORANGE</a:t>
            </a:r>
            <a:endParaRPr lang="en-GB" dirty="0">
              <a:solidFill>
                <a:srgbClr val="C00000"/>
              </a:solidFill>
            </a:endParaRPr>
          </a:p>
        </p:txBody>
      </p:sp>
      <p:sp>
        <p:nvSpPr>
          <p:cNvPr id="65" name="TextBox 64"/>
          <p:cNvSpPr txBox="1"/>
          <p:nvPr/>
        </p:nvSpPr>
        <p:spPr>
          <a:xfrm>
            <a:off x="1896316" y="4655329"/>
            <a:ext cx="1013419" cy="369332"/>
          </a:xfrm>
          <a:prstGeom prst="rect">
            <a:avLst/>
          </a:prstGeom>
          <a:noFill/>
        </p:spPr>
        <p:txBody>
          <a:bodyPr wrap="none" rtlCol="0">
            <a:spAutoFit/>
          </a:bodyPr>
          <a:lstStyle/>
          <a:p>
            <a:r>
              <a:rPr lang="en-GB" dirty="0">
                <a:solidFill>
                  <a:srgbClr val="C00000"/>
                </a:solidFill>
              </a:rPr>
              <a:t>D</a:t>
            </a:r>
            <a:r>
              <a:rPr lang="en-GB" dirty="0" smtClean="0">
                <a:solidFill>
                  <a:srgbClr val="C00000"/>
                </a:solidFill>
              </a:rPr>
              <a:t> | D </a:t>
            </a:r>
            <a:r>
              <a:rPr lang="en-GB" dirty="0" smtClean="0">
                <a:solidFill>
                  <a:srgbClr val="C00000"/>
                </a:solidFill>
                <a:sym typeface="Wingdings" panose="05000000000000000000" pitchFamily="2" charset="2"/>
              </a:rPr>
              <a:t> </a:t>
            </a:r>
            <a:endParaRPr lang="en-GB" dirty="0">
              <a:solidFill>
                <a:srgbClr val="C00000"/>
              </a:solidFill>
            </a:endParaRPr>
          </a:p>
        </p:txBody>
      </p:sp>
      <p:sp>
        <p:nvSpPr>
          <p:cNvPr id="31" name="Oval 30"/>
          <p:cNvSpPr/>
          <p:nvPr/>
        </p:nvSpPr>
        <p:spPr>
          <a:xfrm>
            <a:off x="5083224" y="4629454"/>
            <a:ext cx="1418662" cy="141866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PINK</a:t>
            </a:r>
            <a:endParaRPr lang="en-GB" dirty="0">
              <a:solidFill>
                <a:srgbClr val="C00000"/>
              </a:solidFill>
            </a:endParaRPr>
          </a:p>
        </p:txBody>
      </p:sp>
      <p:sp>
        <p:nvSpPr>
          <p:cNvPr id="33" name="Oval 32"/>
          <p:cNvSpPr/>
          <p:nvPr/>
        </p:nvSpPr>
        <p:spPr>
          <a:xfrm>
            <a:off x="7398354" y="4663325"/>
            <a:ext cx="1418662" cy="141866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GREEN</a:t>
            </a:r>
            <a:endParaRPr lang="en-GB" dirty="0">
              <a:solidFill>
                <a:srgbClr val="C00000"/>
              </a:solidFill>
            </a:endParaRPr>
          </a:p>
        </p:txBody>
      </p:sp>
      <p:sp>
        <p:nvSpPr>
          <p:cNvPr id="35" name="Arc 34"/>
          <p:cNvSpPr/>
          <p:nvPr/>
        </p:nvSpPr>
        <p:spPr>
          <a:xfrm rot="16200000" flipV="1">
            <a:off x="4373579" y="4198816"/>
            <a:ext cx="695871" cy="1394518"/>
          </a:xfrm>
          <a:prstGeom prst="arc">
            <a:avLst>
              <a:gd name="adj1" fmla="val 17151346"/>
              <a:gd name="adj2" fmla="val 4795658"/>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6" name="Arc 35"/>
          <p:cNvSpPr/>
          <p:nvPr/>
        </p:nvSpPr>
        <p:spPr>
          <a:xfrm rot="16200000" flipV="1">
            <a:off x="6720539" y="4198816"/>
            <a:ext cx="695871" cy="1394518"/>
          </a:xfrm>
          <a:prstGeom prst="arc">
            <a:avLst>
              <a:gd name="adj1" fmla="val 17151346"/>
              <a:gd name="adj2" fmla="val 4795658"/>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7" name="TextBox 36"/>
          <p:cNvSpPr txBox="1"/>
          <p:nvPr/>
        </p:nvSpPr>
        <p:spPr>
          <a:xfrm>
            <a:off x="4192207" y="4655329"/>
            <a:ext cx="1138453" cy="369332"/>
          </a:xfrm>
          <a:prstGeom prst="rect">
            <a:avLst/>
          </a:prstGeom>
          <a:noFill/>
        </p:spPr>
        <p:txBody>
          <a:bodyPr wrap="none" rtlCol="0">
            <a:spAutoFit/>
          </a:bodyPr>
          <a:lstStyle/>
          <a:p>
            <a:r>
              <a:rPr lang="en-GB" dirty="0" smtClean="0">
                <a:solidFill>
                  <a:srgbClr val="C00000"/>
                </a:solidFill>
              </a:rPr>
              <a:t>W | W </a:t>
            </a:r>
            <a:r>
              <a:rPr lang="en-GB" dirty="0" smtClean="0">
                <a:solidFill>
                  <a:srgbClr val="C00000"/>
                </a:solidFill>
                <a:sym typeface="Wingdings" panose="05000000000000000000" pitchFamily="2" charset="2"/>
              </a:rPr>
              <a:t> </a:t>
            </a:r>
            <a:endParaRPr lang="en-GB" dirty="0">
              <a:solidFill>
                <a:srgbClr val="C00000"/>
              </a:solidFill>
            </a:endParaRPr>
          </a:p>
        </p:txBody>
      </p:sp>
      <p:sp>
        <p:nvSpPr>
          <p:cNvPr id="38" name="TextBox 37"/>
          <p:cNvSpPr txBox="1"/>
          <p:nvPr/>
        </p:nvSpPr>
        <p:spPr>
          <a:xfrm>
            <a:off x="6561764" y="4655329"/>
            <a:ext cx="1075936" cy="369332"/>
          </a:xfrm>
          <a:prstGeom prst="rect">
            <a:avLst/>
          </a:prstGeom>
          <a:noFill/>
        </p:spPr>
        <p:txBody>
          <a:bodyPr wrap="none" rtlCol="0">
            <a:spAutoFit/>
          </a:bodyPr>
          <a:lstStyle/>
          <a:p>
            <a:r>
              <a:rPr lang="en-GB" dirty="0">
                <a:solidFill>
                  <a:srgbClr val="C00000"/>
                </a:solidFill>
              </a:rPr>
              <a:t>D</a:t>
            </a:r>
            <a:r>
              <a:rPr lang="en-GB" dirty="0" smtClean="0">
                <a:solidFill>
                  <a:srgbClr val="C00000"/>
                </a:solidFill>
              </a:rPr>
              <a:t> | W </a:t>
            </a:r>
            <a:r>
              <a:rPr lang="en-GB" dirty="0" smtClean="0">
                <a:solidFill>
                  <a:srgbClr val="C00000"/>
                </a:solidFill>
                <a:sym typeface="Wingdings" panose="05000000000000000000" pitchFamily="2" charset="2"/>
              </a:rPr>
              <a:t> </a:t>
            </a:r>
            <a:endParaRPr lang="en-GB" dirty="0">
              <a:solidFill>
                <a:srgbClr val="C00000"/>
              </a:solidFill>
            </a:endParaRPr>
          </a:p>
        </p:txBody>
      </p:sp>
      <p:sp>
        <p:nvSpPr>
          <p:cNvPr id="39" name="Oval 38"/>
          <p:cNvSpPr/>
          <p:nvPr/>
        </p:nvSpPr>
        <p:spPr>
          <a:xfrm>
            <a:off x="7398354" y="2566141"/>
            <a:ext cx="1418662" cy="141866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VIOLET</a:t>
            </a:r>
            <a:endParaRPr lang="en-GB" dirty="0">
              <a:solidFill>
                <a:srgbClr val="C00000"/>
              </a:solidFill>
            </a:endParaRPr>
          </a:p>
        </p:txBody>
      </p:sp>
      <p:sp>
        <p:nvSpPr>
          <p:cNvPr id="40" name="Oval 39"/>
          <p:cNvSpPr/>
          <p:nvPr/>
        </p:nvSpPr>
        <p:spPr>
          <a:xfrm>
            <a:off x="7398354" y="701706"/>
            <a:ext cx="1418662" cy="141866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STOP</a:t>
            </a:r>
            <a:endParaRPr lang="en-GB" dirty="0">
              <a:solidFill>
                <a:srgbClr val="C00000"/>
              </a:solidFill>
            </a:endParaRPr>
          </a:p>
        </p:txBody>
      </p:sp>
      <p:sp>
        <p:nvSpPr>
          <p:cNvPr id="41" name="Oval 40"/>
          <p:cNvSpPr/>
          <p:nvPr/>
        </p:nvSpPr>
        <p:spPr>
          <a:xfrm>
            <a:off x="5083224" y="2566141"/>
            <a:ext cx="1418662" cy="141866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BLUE</a:t>
            </a:r>
            <a:endParaRPr lang="en-GB" dirty="0">
              <a:solidFill>
                <a:srgbClr val="C00000"/>
              </a:solidFill>
            </a:endParaRPr>
          </a:p>
        </p:txBody>
      </p:sp>
      <p:sp>
        <p:nvSpPr>
          <p:cNvPr id="42" name="Arc 41"/>
          <p:cNvSpPr/>
          <p:nvPr/>
        </p:nvSpPr>
        <p:spPr>
          <a:xfrm>
            <a:off x="4849992" y="1666821"/>
            <a:ext cx="1137563" cy="1137563"/>
          </a:xfrm>
          <a:prstGeom prst="arc">
            <a:avLst>
              <a:gd name="adj1" fmla="val 6799419"/>
              <a:gd name="adj2" fmla="val 1325290"/>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3" name="TextBox 42"/>
          <p:cNvSpPr txBox="1"/>
          <p:nvPr/>
        </p:nvSpPr>
        <p:spPr>
          <a:xfrm>
            <a:off x="4912471" y="1971486"/>
            <a:ext cx="1138453" cy="369332"/>
          </a:xfrm>
          <a:prstGeom prst="rect">
            <a:avLst/>
          </a:prstGeom>
          <a:noFill/>
        </p:spPr>
        <p:txBody>
          <a:bodyPr wrap="none" rtlCol="0">
            <a:spAutoFit/>
          </a:bodyPr>
          <a:lstStyle/>
          <a:p>
            <a:r>
              <a:rPr lang="en-GB" dirty="0" smtClean="0">
                <a:solidFill>
                  <a:srgbClr val="C00000"/>
                </a:solidFill>
              </a:rPr>
              <a:t>W | W </a:t>
            </a:r>
            <a:r>
              <a:rPr lang="en-GB" dirty="0">
                <a:solidFill>
                  <a:srgbClr val="C00000"/>
                </a:solidFill>
                <a:sym typeface="Wingdings" panose="05000000000000000000" pitchFamily="2" charset="2"/>
              </a:rPr>
              <a:t></a:t>
            </a:r>
            <a:r>
              <a:rPr lang="en-GB" dirty="0" smtClean="0">
                <a:solidFill>
                  <a:srgbClr val="C00000"/>
                </a:solidFill>
                <a:sym typeface="Wingdings" panose="05000000000000000000" pitchFamily="2" charset="2"/>
              </a:rPr>
              <a:t> </a:t>
            </a:r>
            <a:endParaRPr lang="en-GB" dirty="0">
              <a:solidFill>
                <a:srgbClr val="C00000"/>
              </a:solidFill>
            </a:endParaRPr>
          </a:p>
        </p:txBody>
      </p:sp>
      <p:sp>
        <p:nvSpPr>
          <p:cNvPr id="44" name="Arc 43"/>
          <p:cNvSpPr/>
          <p:nvPr/>
        </p:nvSpPr>
        <p:spPr>
          <a:xfrm>
            <a:off x="2909939" y="3600891"/>
            <a:ext cx="1137563" cy="1137563"/>
          </a:xfrm>
          <a:prstGeom prst="arc">
            <a:avLst>
              <a:gd name="adj1" fmla="val 7672462"/>
              <a:gd name="adj2" fmla="val 2909065"/>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5" name="TextBox 44"/>
          <p:cNvSpPr txBox="1"/>
          <p:nvPr/>
        </p:nvSpPr>
        <p:spPr>
          <a:xfrm>
            <a:off x="3045176" y="3838849"/>
            <a:ext cx="1013419" cy="369332"/>
          </a:xfrm>
          <a:prstGeom prst="rect">
            <a:avLst/>
          </a:prstGeom>
          <a:noFill/>
        </p:spPr>
        <p:txBody>
          <a:bodyPr wrap="none" rtlCol="0">
            <a:spAutoFit/>
          </a:bodyPr>
          <a:lstStyle/>
          <a:p>
            <a:r>
              <a:rPr lang="en-GB" dirty="0">
                <a:solidFill>
                  <a:srgbClr val="C00000"/>
                </a:solidFill>
              </a:rPr>
              <a:t>D</a:t>
            </a:r>
            <a:r>
              <a:rPr lang="en-GB" dirty="0" smtClean="0">
                <a:solidFill>
                  <a:srgbClr val="C00000"/>
                </a:solidFill>
              </a:rPr>
              <a:t> | D </a:t>
            </a:r>
            <a:r>
              <a:rPr lang="en-GB" dirty="0" smtClean="0">
                <a:solidFill>
                  <a:srgbClr val="C00000"/>
                </a:solidFill>
                <a:sym typeface="Wingdings" panose="05000000000000000000" pitchFamily="2" charset="2"/>
              </a:rPr>
              <a:t> </a:t>
            </a:r>
            <a:endParaRPr lang="en-GB" dirty="0">
              <a:solidFill>
                <a:srgbClr val="C00000"/>
              </a:solidFill>
            </a:endParaRPr>
          </a:p>
        </p:txBody>
      </p:sp>
      <p:sp>
        <p:nvSpPr>
          <p:cNvPr id="46" name="Arc 45"/>
          <p:cNvSpPr/>
          <p:nvPr/>
        </p:nvSpPr>
        <p:spPr>
          <a:xfrm>
            <a:off x="4421547" y="5567546"/>
            <a:ext cx="1137563" cy="1137563"/>
          </a:xfrm>
          <a:prstGeom prst="arc">
            <a:avLst>
              <a:gd name="adj1" fmla="val 21390130"/>
              <a:gd name="adj2" fmla="val 16426684"/>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7" name="TextBox 46"/>
          <p:cNvSpPr txBox="1"/>
          <p:nvPr/>
        </p:nvSpPr>
        <p:spPr>
          <a:xfrm>
            <a:off x="4473659" y="5916984"/>
            <a:ext cx="1138453" cy="369332"/>
          </a:xfrm>
          <a:prstGeom prst="rect">
            <a:avLst/>
          </a:prstGeom>
          <a:noFill/>
        </p:spPr>
        <p:txBody>
          <a:bodyPr wrap="none" rtlCol="0">
            <a:spAutoFit/>
          </a:bodyPr>
          <a:lstStyle/>
          <a:p>
            <a:r>
              <a:rPr lang="en-GB" dirty="0" smtClean="0">
                <a:solidFill>
                  <a:srgbClr val="C00000"/>
                </a:solidFill>
              </a:rPr>
              <a:t>W | W </a:t>
            </a:r>
            <a:r>
              <a:rPr lang="en-GB" dirty="0" smtClean="0">
                <a:solidFill>
                  <a:srgbClr val="C00000"/>
                </a:solidFill>
                <a:sym typeface="Wingdings" panose="05000000000000000000" pitchFamily="2" charset="2"/>
              </a:rPr>
              <a:t> </a:t>
            </a:r>
            <a:endParaRPr lang="en-GB" dirty="0">
              <a:solidFill>
                <a:srgbClr val="C00000"/>
              </a:solidFill>
            </a:endParaRPr>
          </a:p>
        </p:txBody>
      </p:sp>
      <p:sp>
        <p:nvSpPr>
          <p:cNvPr id="51" name="Arc 50"/>
          <p:cNvSpPr/>
          <p:nvPr/>
        </p:nvSpPr>
        <p:spPr>
          <a:xfrm rot="18632159" flipV="1">
            <a:off x="6779516" y="3269229"/>
            <a:ext cx="695871" cy="1889977"/>
          </a:xfrm>
          <a:prstGeom prst="arc">
            <a:avLst>
              <a:gd name="adj1" fmla="val 16983589"/>
              <a:gd name="adj2" fmla="val 4795658"/>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2" name="TextBox 51"/>
          <p:cNvSpPr txBox="1"/>
          <p:nvPr/>
        </p:nvSpPr>
        <p:spPr>
          <a:xfrm>
            <a:off x="6384935" y="3794070"/>
            <a:ext cx="1013419" cy="369332"/>
          </a:xfrm>
          <a:prstGeom prst="rect">
            <a:avLst/>
          </a:prstGeom>
          <a:noFill/>
        </p:spPr>
        <p:txBody>
          <a:bodyPr wrap="none" rtlCol="0">
            <a:spAutoFit/>
          </a:bodyPr>
          <a:lstStyle/>
          <a:p>
            <a:r>
              <a:rPr lang="en-GB" dirty="0">
                <a:solidFill>
                  <a:srgbClr val="C00000"/>
                </a:solidFill>
              </a:rPr>
              <a:t>D</a:t>
            </a:r>
            <a:r>
              <a:rPr lang="en-GB" dirty="0" smtClean="0">
                <a:solidFill>
                  <a:srgbClr val="C00000"/>
                </a:solidFill>
              </a:rPr>
              <a:t> | D </a:t>
            </a:r>
            <a:r>
              <a:rPr lang="en-GB" dirty="0">
                <a:solidFill>
                  <a:srgbClr val="C00000"/>
                </a:solidFill>
                <a:sym typeface="Wingdings" panose="05000000000000000000" pitchFamily="2" charset="2"/>
              </a:rPr>
              <a:t></a:t>
            </a:r>
            <a:r>
              <a:rPr lang="en-GB" dirty="0" smtClean="0">
                <a:solidFill>
                  <a:srgbClr val="C00000"/>
                </a:solidFill>
                <a:sym typeface="Wingdings" panose="05000000000000000000" pitchFamily="2" charset="2"/>
              </a:rPr>
              <a:t> </a:t>
            </a:r>
            <a:endParaRPr lang="en-GB" dirty="0">
              <a:solidFill>
                <a:srgbClr val="C00000"/>
              </a:solidFill>
            </a:endParaRPr>
          </a:p>
        </p:txBody>
      </p:sp>
      <p:sp>
        <p:nvSpPr>
          <p:cNvPr id="54" name="Arc 53"/>
          <p:cNvSpPr/>
          <p:nvPr/>
        </p:nvSpPr>
        <p:spPr>
          <a:xfrm rot="10384983" flipV="1">
            <a:off x="5314021" y="3855705"/>
            <a:ext cx="870991" cy="882102"/>
          </a:xfrm>
          <a:prstGeom prst="arc">
            <a:avLst>
              <a:gd name="adj1" fmla="val 18655607"/>
              <a:gd name="adj2" fmla="val 2750302"/>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6" name="TextBox 55"/>
          <p:cNvSpPr txBox="1"/>
          <p:nvPr/>
        </p:nvSpPr>
        <p:spPr>
          <a:xfrm>
            <a:off x="5344898" y="4104849"/>
            <a:ext cx="1013419" cy="369332"/>
          </a:xfrm>
          <a:prstGeom prst="rect">
            <a:avLst/>
          </a:prstGeom>
          <a:noFill/>
        </p:spPr>
        <p:txBody>
          <a:bodyPr wrap="none" rtlCol="0">
            <a:spAutoFit/>
          </a:bodyPr>
          <a:lstStyle/>
          <a:p>
            <a:r>
              <a:rPr lang="en-GB" dirty="0">
                <a:solidFill>
                  <a:srgbClr val="C00000"/>
                </a:solidFill>
              </a:rPr>
              <a:t>D</a:t>
            </a:r>
            <a:r>
              <a:rPr lang="en-GB" dirty="0" smtClean="0">
                <a:solidFill>
                  <a:srgbClr val="C00000"/>
                </a:solidFill>
              </a:rPr>
              <a:t> | D </a:t>
            </a:r>
            <a:r>
              <a:rPr lang="en-GB" dirty="0" smtClean="0">
                <a:solidFill>
                  <a:srgbClr val="C00000"/>
                </a:solidFill>
                <a:sym typeface="Wingdings" panose="05000000000000000000" pitchFamily="2" charset="2"/>
              </a:rPr>
              <a:t> </a:t>
            </a:r>
            <a:endParaRPr lang="en-GB" dirty="0">
              <a:solidFill>
                <a:srgbClr val="C00000"/>
              </a:solidFill>
            </a:endParaRPr>
          </a:p>
        </p:txBody>
      </p:sp>
      <p:sp>
        <p:nvSpPr>
          <p:cNvPr id="57" name="Arc 56"/>
          <p:cNvSpPr/>
          <p:nvPr/>
        </p:nvSpPr>
        <p:spPr>
          <a:xfrm rot="10800000" flipH="1" flipV="1">
            <a:off x="8199047" y="3621286"/>
            <a:ext cx="870991" cy="1690793"/>
          </a:xfrm>
          <a:prstGeom prst="arc">
            <a:avLst>
              <a:gd name="adj1" fmla="val 16767770"/>
              <a:gd name="adj2" fmla="val 429917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8" name="Arc 57"/>
          <p:cNvSpPr/>
          <p:nvPr/>
        </p:nvSpPr>
        <p:spPr>
          <a:xfrm rot="10606895" flipH="1" flipV="1">
            <a:off x="8101161" y="1689605"/>
            <a:ext cx="870991" cy="1551516"/>
          </a:xfrm>
          <a:prstGeom prst="arc">
            <a:avLst>
              <a:gd name="adj1" fmla="val 17468625"/>
              <a:gd name="adj2" fmla="val 3712340"/>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9" name="TextBox 58"/>
          <p:cNvSpPr txBox="1"/>
          <p:nvPr/>
        </p:nvSpPr>
        <p:spPr>
          <a:xfrm>
            <a:off x="8022025" y="4187974"/>
            <a:ext cx="1138453" cy="369332"/>
          </a:xfrm>
          <a:prstGeom prst="rect">
            <a:avLst/>
          </a:prstGeom>
          <a:noFill/>
        </p:spPr>
        <p:txBody>
          <a:bodyPr wrap="none" rtlCol="0">
            <a:spAutoFit/>
          </a:bodyPr>
          <a:lstStyle/>
          <a:p>
            <a:r>
              <a:rPr lang="en-GB" dirty="0" smtClean="0">
                <a:solidFill>
                  <a:srgbClr val="C00000"/>
                </a:solidFill>
              </a:rPr>
              <a:t>W | W </a:t>
            </a:r>
            <a:r>
              <a:rPr lang="en-GB" dirty="0">
                <a:solidFill>
                  <a:srgbClr val="C00000"/>
                </a:solidFill>
                <a:sym typeface="Wingdings" panose="05000000000000000000" pitchFamily="2" charset="2"/>
              </a:rPr>
              <a:t></a:t>
            </a:r>
            <a:r>
              <a:rPr lang="en-GB" dirty="0" smtClean="0">
                <a:solidFill>
                  <a:srgbClr val="C00000"/>
                </a:solidFill>
                <a:sym typeface="Wingdings" panose="05000000000000000000" pitchFamily="2" charset="2"/>
              </a:rPr>
              <a:t> </a:t>
            </a:r>
            <a:endParaRPr lang="en-GB" dirty="0">
              <a:solidFill>
                <a:srgbClr val="C00000"/>
              </a:solidFill>
            </a:endParaRPr>
          </a:p>
        </p:txBody>
      </p:sp>
      <p:sp>
        <p:nvSpPr>
          <p:cNvPr id="60" name="TextBox 59"/>
          <p:cNvSpPr txBox="1"/>
          <p:nvPr/>
        </p:nvSpPr>
        <p:spPr>
          <a:xfrm>
            <a:off x="7916722" y="2152398"/>
            <a:ext cx="1075936" cy="369332"/>
          </a:xfrm>
          <a:prstGeom prst="rect">
            <a:avLst/>
          </a:prstGeom>
          <a:noFill/>
        </p:spPr>
        <p:txBody>
          <a:bodyPr wrap="none" rtlCol="0">
            <a:spAutoFit/>
          </a:bodyPr>
          <a:lstStyle/>
          <a:p>
            <a:r>
              <a:rPr lang="en-GB" dirty="0">
                <a:solidFill>
                  <a:srgbClr val="C00000"/>
                </a:solidFill>
              </a:rPr>
              <a:t>D</a:t>
            </a:r>
            <a:r>
              <a:rPr lang="en-GB" dirty="0" smtClean="0">
                <a:solidFill>
                  <a:srgbClr val="C00000"/>
                </a:solidFill>
              </a:rPr>
              <a:t> | </a:t>
            </a:r>
            <a:r>
              <a:rPr lang="en-GB" dirty="0">
                <a:solidFill>
                  <a:srgbClr val="C00000"/>
                </a:solidFill>
              </a:rPr>
              <a:t>W</a:t>
            </a:r>
            <a:r>
              <a:rPr lang="en-GB" dirty="0" smtClean="0">
                <a:solidFill>
                  <a:srgbClr val="C00000"/>
                </a:solidFill>
              </a:rPr>
              <a:t> </a:t>
            </a:r>
            <a:r>
              <a:rPr lang="en-GB" dirty="0">
                <a:solidFill>
                  <a:srgbClr val="C00000"/>
                </a:solidFill>
                <a:sym typeface="Wingdings" panose="05000000000000000000" pitchFamily="2" charset="2"/>
              </a:rPr>
              <a:t></a:t>
            </a:r>
            <a:r>
              <a:rPr lang="en-GB" dirty="0" smtClean="0">
                <a:solidFill>
                  <a:srgbClr val="C00000"/>
                </a:solidFill>
                <a:sym typeface="Wingdings" panose="05000000000000000000" pitchFamily="2" charset="2"/>
              </a:rPr>
              <a:t> </a:t>
            </a:r>
            <a:endParaRPr lang="en-GB" dirty="0">
              <a:solidFill>
                <a:srgbClr val="C00000"/>
              </a:solidFill>
            </a:endParaRPr>
          </a:p>
        </p:txBody>
      </p:sp>
      <p:sp>
        <p:nvSpPr>
          <p:cNvPr id="61" name="Arc 60"/>
          <p:cNvSpPr/>
          <p:nvPr/>
        </p:nvSpPr>
        <p:spPr>
          <a:xfrm>
            <a:off x="6664930" y="2085221"/>
            <a:ext cx="1137563" cy="1137563"/>
          </a:xfrm>
          <a:prstGeom prst="arc">
            <a:avLst>
              <a:gd name="adj1" fmla="val 4960304"/>
              <a:gd name="adj2" fmla="val 20715965"/>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6" name="TextBox 65"/>
          <p:cNvSpPr txBox="1"/>
          <p:nvPr/>
        </p:nvSpPr>
        <p:spPr>
          <a:xfrm>
            <a:off x="6694159" y="2306761"/>
            <a:ext cx="1138453" cy="369332"/>
          </a:xfrm>
          <a:prstGeom prst="rect">
            <a:avLst/>
          </a:prstGeom>
          <a:noFill/>
        </p:spPr>
        <p:txBody>
          <a:bodyPr wrap="none" rtlCol="0">
            <a:spAutoFit/>
          </a:bodyPr>
          <a:lstStyle/>
          <a:p>
            <a:r>
              <a:rPr lang="en-GB" dirty="0" smtClean="0">
                <a:solidFill>
                  <a:srgbClr val="C00000"/>
                </a:solidFill>
              </a:rPr>
              <a:t>W | W </a:t>
            </a:r>
            <a:r>
              <a:rPr lang="en-GB" dirty="0">
                <a:solidFill>
                  <a:srgbClr val="C00000"/>
                </a:solidFill>
                <a:sym typeface="Wingdings" panose="05000000000000000000" pitchFamily="2" charset="2"/>
              </a:rPr>
              <a:t></a:t>
            </a:r>
            <a:r>
              <a:rPr lang="en-GB" dirty="0" smtClean="0">
                <a:solidFill>
                  <a:srgbClr val="C00000"/>
                </a:solidFill>
                <a:sym typeface="Wingdings" panose="05000000000000000000" pitchFamily="2" charset="2"/>
              </a:rPr>
              <a:t> </a:t>
            </a:r>
            <a:endParaRPr lang="en-GB" dirty="0">
              <a:solidFill>
                <a:srgbClr val="C00000"/>
              </a:solidFill>
            </a:endParaRPr>
          </a:p>
        </p:txBody>
      </p:sp>
      <p:cxnSp>
        <p:nvCxnSpPr>
          <p:cNvPr id="67" name="AutoShape 22"/>
          <p:cNvCxnSpPr>
            <a:cxnSpLocks noChangeShapeType="1"/>
          </p:cNvCxnSpPr>
          <p:nvPr/>
        </p:nvCxnSpPr>
        <p:spPr bwMode="auto">
          <a:xfrm flipV="1">
            <a:off x="256703" y="5933610"/>
            <a:ext cx="424939" cy="41287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Tree>
    <p:extLst>
      <p:ext uri="{BB962C8B-B14F-4D97-AF65-F5344CB8AC3E}">
        <p14:creationId xmlns:p14="http://schemas.microsoft.com/office/powerpoint/2010/main" val="4285989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p:cNvSpPr txBox="1">
            <a:spLocks/>
          </p:cNvSpPr>
          <p:nvPr/>
        </p:nvSpPr>
        <p:spPr>
          <a:xfrm>
            <a:off x="-5626" y="0"/>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Taking It Further</a:t>
            </a:r>
            <a:endParaRPr lang="en-GB" b="1" dirty="0">
              <a:solidFill>
                <a:srgbClr val="C00000"/>
              </a:solidFill>
              <a:latin typeface="+mn-lt"/>
            </a:endParaRPr>
          </a:p>
        </p:txBody>
      </p:sp>
      <p:grpSp>
        <p:nvGrpSpPr>
          <p:cNvPr id="6" name="Group 5"/>
          <p:cNvGrpSpPr/>
          <p:nvPr/>
        </p:nvGrpSpPr>
        <p:grpSpPr>
          <a:xfrm>
            <a:off x="197793" y="2566141"/>
            <a:ext cx="9015584" cy="4291859"/>
            <a:chOff x="197793" y="2566141"/>
            <a:chExt cx="9015584" cy="4291859"/>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Arc 61"/>
            <p:cNvSpPr/>
            <p:nvPr/>
          </p:nvSpPr>
          <p:spPr>
            <a:xfrm rot="16200000" flipV="1">
              <a:off x="2059879" y="4198816"/>
              <a:ext cx="695871" cy="1394518"/>
            </a:xfrm>
            <a:prstGeom prst="arc">
              <a:avLst>
                <a:gd name="adj1" fmla="val 17151346"/>
                <a:gd name="adj2" fmla="val 4795658"/>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3" name="Oval 62"/>
            <p:cNvSpPr/>
            <p:nvPr/>
          </p:nvSpPr>
          <p:spPr>
            <a:xfrm>
              <a:off x="452964" y="4611352"/>
              <a:ext cx="1418662" cy="141866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START</a:t>
              </a:r>
              <a:endParaRPr lang="en-GB" dirty="0">
                <a:solidFill>
                  <a:srgbClr val="C00000"/>
                </a:solidFill>
              </a:endParaRPr>
            </a:p>
          </p:txBody>
        </p:sp>
        <p:sp>
          <p:nvSpPr>
            <p:cNvPr id="2" name="Arc 1"/>
            <p:cNvSpPr/>
            <p:nvPr/>
          </p:nvSpPr>
          <p:spPr>
            <a:xfrm>
              <a:off x="197793" y="3733698"/>
              <a:ext cx="1137563" cy="1137563"/>
            </a:xfrm>
            <a:prstGeom prst="arc">
              <a:avLst>
                <a:gd name="adj1" fmla="val 6799419"/>
                <a:gd name="adj2" fmla="val 1325290"/>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 name="TextBox 4"/>
            <p:cNvSpPr txBox="1"/>
            <p:nvPr/>
          </p:nvSpPr>
          <p:spPr>
            <a:xfrm>
              <a:off x="264293" y="4021724"/>
              <a:ext cx="1138453" cy="369332"/>
            </a:xfrm>
            <a:prstGeom prst="rect">
              <a:avLst/>
            </a:prstGeom>
            <a:noFill/>
          </p:spPr>
          <p:txBody>
            <a:bodyPr wrap="none" rtlCol="0">
              <a:spAutoFit/>
            </a:bodyPr>
            <a:lstStyle/>
            <a:p>
              <a:r>
                <a:rPr lang="en-GB" dirty="0" smtClean="0">
                  <a:solidFill>
                    <a:srgbClr val="C00000"/>
                  </a:solidFill>
                </a:rPr>
                <a:t>W | W </a:t>
              </a:r>
              <a:r>
                <a:rPr lang="en-GB" dirty="0" smtClean="0">
                  <a:solidFill>
                    <a:srgbClr val="C00000"/>
                  </a:solidFill>
                  <a:sym typeface="Wingdings" panose="05000000000000000000" pitchFamily="2" charset="2"/>
                </a:rPr>
                <a:t> </a:t>
              </a:r>
              <a:endParaRPr lang="en-GB" dirty="0">
                <a:solidFill>
                  <a:srgbClr val="C00000"/>
                </a:solidFill>
              </a:endParaRPr>
            </a:p>
          </p:txBody>
        </p:sp>
        <p:sp>
          <p:nvSpPr>
            <p:cNvPr id="64" name="Oval 63"/>
            <p:cNvSpPr/>
            <p:nvPr/>
          </p:nvSpPr>
          <p:spPr>
            <a:xfrm>
              <a:off x="2768094" y="4626679"/>
              <a:ext cx="1418662" cy="141866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S1</a:t>
              </a:r>
              <a:endParaRPr lang="en-GB" dirty="0">
                <a:solidFill>
                  <a:srgbClr val="C00000"/>
                </a:solidFill>
              </a:endParaRPr>
            </a:p>
          </p:txBody>
        </p:sp>
        <p:sp>
          <p:nvSpPr>
            <p:cNvPr id="65" name="TextBox 64"/>
            <p:cNvSpPr txBox="1"/>
            <p:nvPr/>
          </p:nvSpPr>
          <p:spPr>
            <a:xfrm>
              <a:off x="1896316" y="4655329"/>
              <a:ext cx="1013419" cy="369332"/>
            </a:xfrm>
            <a:prstGeom prst="rect">
              <a:avLst/>
            </a:prstGeom>
            <a:noFill/>
          </p:spPr>
          <p:txBody>
            <a:bodyPr wrap="none" rtlCol="0">
              <a:spAutoFit/>
            </a:bodyPr>
            <a:lstStyle/>
            <a:p>
              <a:r>
                <a:rPr lang="en-GB" dirty="0">
                  <a:solidFill>
                    <a:srgbClr val="C00000"/>
                  </a:solidFill>
                </a:rPr>
                <a:t>D</a:t>
              </a:r>
              <a:r>
                <a:rPr lang="en-GB" dirty="0" smtClean="0">
                  <a:solidFill>
                    <a:srgbClr val="C00000"/>
                  </a:solidFill>
                </a:rPr>
                <a:t> | D </a:t>
              </a:r>
              <a:r>
                <a:rPr lang="en-GB" dirty="0" smtClean="0">
                  <a:solidFill>
                    <a:srgbClr val="C00000"/>
                  </a:solidFill>
                  <a:sym typeface="Wingdings" panose="05000000000000000000" pitchFamily="2" charset="2"/>
                </a:rPr>
                <a:t> </a:t>
              </a:r>
              <a:endParaRPr lang="en-GB" dirty="0">
                <a:solidFill>
                  <a:srgbClr val="C00000"/>
                </a:solidFill>
              </a:endParaRPr>
            </a:p>
          </p:txBody>
        </p:sp>
        <p:sp>
          <p:nvSpPr>
            <p:cNvPr id="31" name="Oval 30"/>
            <p:cNvSpPr/>
            <p:nvPr/>
          </p:nvSpPr>
          <p:spPr>
            <a:xfrm>
              <a:off x="5083224" y="4629454"/>
              <a:ext cx="1418662" cy="141866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S2</a:t>
              </a:r>
              <a:endParaRPr lang="en-GB" dirty="0">
                <a:solidFill>
                  <a:srgbClr val="C00000"/>
                </a:solidFill>
              </a:endParaRPr>
            </a:p>
          </p:txBody>
        </p:sp>
        <p:sp>
          <p:nvSpPr>
            <p:cNvPr id="33" name="Oval 32"/>
            <p:cNvSpPr/>
            <p:nvPr/>
          </p:nvSpPr>
          <p:spPr>
            <a:xfrm>
              <a:off x="7398354" y="4663325"/>
              <a:ext cx="1418662" cy="141866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S3</a:t>
              </a:r>
              <a:endParaRPr lang="en-GB" dirty="0">
                <a:solidFill>
                  <a:srgbClr val="C00000"/>
                </a:solidFill>
              </a:endParaRPr>
            </a:p>
          </p:txBody>
        </p:sp>
        <p:sp>
          <p:nvSpPr>
            <p:cNvPr id="35" name="Arc 34"/>
            <p:cNvSpPr/>
            <p:nvPr/>
          </p:nvSpPr>
          <p:spPr>
            <a:xfrm rot="16200000" flipV="1">
              <a:off x="4373579" y="4198816"/>
              <a:ext cx="695871" cy="1394518"/>
            </a:xfrm>
            <a:prstGeom prst="arc">
              <a:avLst>
                <a:gd name="adj1" fmla="val 17151346"/>
                <a:gd name="adj2" fmla="val 4795658"/>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6" name="Arc 35"/>
            <p:cNvSpPr/>
            <p:nvPr/>
          </p:nvSpPr>
          <p:spPr>
            <a:xfrm rot="16200000" flipV="1">
              <a:off x="6720539" y="4198816"/>
              <a:ext cx="695871" cy="1394518"/>
            </a:xfrm>
            <a:prstGeom prst="arc">
              <a:avLst>
                <a:gd name="adj1" fmla="val 17151346"/>
                <a:gd name="adj2" fmla="val 4795658"/>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7" name="TextBox 36"/>
            <p:cNvSpPr txBox="1"/>
            <p:nvPr/>
          </p:nvSpPr>
          <p:spPr>
            <a:xfrm>
              <a:off x="4192207" y="4655329"/>
              <a:ext cx="1075936" cy="369332"/>
            </a:xfrm>
            <a:prstGeom prst="rect">
              <a:avLst/>
            </a:prstGeom>
            <a:noFill/>
          </p:spPr>
          <p:txBody>
            <a:bodyPr wrap="none" rtlCol="0">
              <a:spAutoFit/>
            </a:bodyPr>
            <a:lstStyle/>
            <a:p>
              <a:r>
                <a:rPr lang="en-GB" dirty="0" smtClean="0">
                  <a:solidFill>
                    <a:srgbClr val="C00000"/>
                  </a:solidFill>
                </a:rPr>
                <a:t>W | D </a:t>
              </a:r>
              <a:r>
                <a:rPr lang="en-GB" dirty="0" smtClean="0">
                  <a:solidFill>
                    <a:srgbClr val="C00000"/>
                  </a:solidFill>
                  <a:sym typeface="Wingdings" panose="05000000000000000000" pitchFamily="2" charset="2"/>
                </a:rPr>
                <a:t> </a:t>
              </a:r>
              <a:endParaRPr lang="en-GB" dirty="0">
                <a:solidFill>
                  <a:srgbClr val="C00000"/>
                </a:solidFill>
              </a:endParaRPr>
            </a:p>
          </p:txBody>
        </p:sp>
        <p:sp>
          <p:nvSpPr>
            <p:cNvPr id="38" name="TextBox 37"/>
            <p:cNvSpPr txBox="1"/>
            <p:nvPr/>
          </p:nvSpPr>
          <p:spPr>
            <a:xfrm>
              <a:off x="6478639" y="4655329"/>
              <a:ext cx="1191352" cy="369332"/>
            </a:xfrm>
            <a:prstGeom prst="rect">
              <a:avLst/>
            </a:prstGeom>
            <a:noFill/>
          </p:spPr>
          <p:txBody>
            <a:bodyPr wrap="none" rtlCol="0">
              <a:spAutoFit/>
            </a:bodyPr>
            <a:lstStyle/>
            <a:p>
              <a:r>
                <a:rPr lang="en-GB" dirty="0" smtClean="0">
                  <a:solidFill>
                    <a:srgbClr val="C00000"/>
                  </a:solidFill>
                </a:rPr>
                <a:t>W | W </a:t>
              </a:r>
              <a:r>
                <a:rPr lang="en-GB" dirty="0">
                  <a:solidFill>
                    <a:srgbClr val="C00000"/>
                  </a:solidFill>
                  <a:sym typeface="Wingdings" panose="05000000000000000000" pitchFamily="2" charset="2"/>
                </a:rPr>
                <a:t></a:t>
              </a:r>
              <a:r>
                <a:rPr lang="en-GB" dirty="0" smtClean="0">
                  <a:solidFill>
                    <a:srgbClr val="C00000"/>
                  </a:solidFill>
                </a:rPr>
                <a:t> </a:t>
              </a:r>
              <a:r>
                <a:rPr lang="en-GB" dirty="0" smtClean="0">
                  <a:solidFill>
                    <a:srgbClr val="C00000"/>
                  </a:solidFill>
                  <a:sym typeface="Wingdings" panose="05000000000000000000" pitchFamily="2" charset="2"/>
                </a:rPr>
                <a:t> </a:t>
              </a:r>
              <a:endParaRPr lang="en-GB" dirty="0">
                <a:solidFill>
                  <a:srgbClr val="C00000"/>
                </a:solidFill>
              </a:endParaRPr>
            </a:p>
          </p:txBody>
        </p:sp>
        <p:sp>
          <p:nvSpPr>
            <p:cNvPr id="39" name="Oval 38"/>
            <p:cNvSpPr/>
            <p:nvPr/>
          </p:nvSpPr>
          <p:spPr>
            <a:xfrm>
              <a:off x="7398354" y="2566141"/>
              <a:ext cx="1418662" cy="1418662"/>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STOP</a:t>
              </a:r>
              <a:endParaRPr lang="en-GB" dirty="0">
                <a:solidFill>
                  <a:srgbClr val="C00000"/>
                </a:solidFill>
              </a:endParaRPr>
            </a:p>
          </p:txBody>
        </p:sp>
        <p:sp>
          <p:nvSpPr>
            <p:cNvPr id="44" name="Arc 43"/>
            <p:cNvSpPr/>
            <p:nvPr/>
          </p:nvSpPr>
          <p:spPr>
            <a:xfrm>
              <a:off x="2909939" y="3600891"/>
              <a:ext cx="1137563" cy="1137563"/>
            </a:xfrm>
            <a:prstGeom prst="arc">
              <a:avLst>
                <a:gd name="adj1" fmla="val 7672462"/>
                <a:gd name="adj2" fmla="val 2909065"/>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5" name="TextBox 44"/>
            <p:cNvSpPr txBox="1"/>
            <p:nvPr/>
          </p:nvSpPr>
          <p:spPr>
            <a:xfrm>
              <a:off x="3045176" y="3838849"/>
              <a:ext cx="1013419" cy="369332"/>
            </a:xfrm>
            <a:prstGeom prst="rect">
              <a:avLst/>
            </a:prstGeom>
            <a:noFill/>
          </p:spPr>
          <p:txBody>
            <a:bodyPr wrap="none" rtlCol="0">
              <a:spAutoFit/>
            </a:bodyPr>
            <a:lstStyle/>
            <a:p>
              <a:r>
                <a:rPr lang="en-GB" dirty="0">
                  <a:solidFill>
                    <a:srgbClr val="C00000"/>
                  </a:solidFill>
                </a:rPr>
                <a:t>D</a:t>
              </a:r>
              <a:r>
                <a:rPr lang="en-GB" dirty="0" smtClean="0">
                  <a:solidFill>
                    <a:srgbClr val="C00000"/>
                  </a:solidFill>
                </a:rPr>
                <a:t> | D </a:t>
              </a:r>
              <a:r>
                <a:rPr lang="en-GB" dirty="0" smtClean="0">
                  <a:solidFill>
                    <a:srgbClr val="C00000"/>
                  </a:solidFill>
                  <a:sym typeface="Wingdings" panose="05000000000000000000" pitchFamily="2" charset="2"/>
                </a:rPr>
                <a:t> </a:t>
              </a:r>
              <a:endParaRPr lang="en-GB" dirty="0">
                <a:solidFill>
                  <a:srgbClr val="C00000"/>
                </a:solidFill>
              </a:endParaRPr>
            </a:p>
          </p:txBody>
        </p:sp>
        <p:sp>
          <p:nvSpPr>
            <p:cNvPr id="46" name="Arc 45"/>
            <p:cNvSpPr/>
            <p:nvPr/>
          </p:nvSpPr>
          <p:spPr>
            <a:xfrm>
              <a:off x="6707959" y="5619224"/>
              <a:ext cx="1137563" cy="1137563"/>
            </a:xfrm>
            <a:prstGeom prst="arc">
              <a:avLst>
                <a:gd name="adj1" fmla="val 21390130"/>
                <a:gd name="adj2" fmla="val 16426684"/>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7" name="TextBox 46"/>
            <p:cNvSpPr txBox="1"/>
            <p:nvPr/>
          </p:nvSpPr>
          <p:spPr>
            <a:xfrm>
              <a:off x="6760071" y="5968662"/>
              <a:ext cx="1013419" cy="369332"/>
            </a:xfrm>
            <a:prstGeom prst="rect">
              <a:avLst/>
            </a:prstGeom>
            <a:noFill/>
          </p:spPr>
          <p:txBody>
            <a:bodyPr wrap="none" rtlCol="0">
              <a:spAutoFit/>
            </a:bodyPr>
            <a:lstStyle/>
            <a:p>
              <a:r>
                <a:rPr lang="en-GB" dirty="0">
                  <a:solidFill>
                    <a:srgbClr val="C00000"/>
                  </a:solidFill>
                </a:rPr>
                <a:t>D</a:t>
              </a:r>
              <a:r>
                <a:rPr lang="en-GB" dirty="0" smtClean="0">
                  <a:solidFill>
                    <a:srgbClr val="C00000"/>
                  </a:solidFill>
                </a:rPr>
                <a:t> | D </a:t>
              </a:r>
              <a:r>
                <a:rPr lang="en-GB" dirty="0">
                  <a:solidFill>
                    <a:srgbClr val="C00000"/>
                  </a:solidFill>
                  <a:sym typeface="Wingdings" panose="05000000000000000000" pitchFamily="2" charset="2"/>
                </a:rPr>
                <a:t></a:t>
              </a:r>
              <a:r>
                <a:rPr lang="en-GB" dirty="0" smtClean="0">
                  <a:solidFill>
                    <a:srgbClr val="C00000"/>
                  </a:solidFill>
                  <a:sym typeface="Wingdings" panose="05000000000000000000" pitchFamily="2" charset="2"/>
                </a:rPr>
                <a:t> </a:t>
              </a:r>
              <a:endParaRPr lang="en-GB" dirty="0">
                <a:solidFill>
                  <a:srgbClr val="C00000"/>
                </a:solidFill>
              </a:endParaRPr>
            </a:p>
          </p:txBody>
        </p:sp>
        <p:sp>
          <p:nvSpPr>
            <p:cNvPr id="57" name="Arc 56"/>
            <p:cNvSpPr/>
            <p:nvPr/>
          </p:nvSpPr>
          <p:spPr>
            <a:xfrm rot="10800000" flipH="1" flipV="1">
              <a:off x="8199047" y="3621286"/>
              <a:ext cx="870991" cy="1690793"/>
            </a:xfrm>
            <a:prstGeom prst="arc">
              <a:avLst>
                <a:gd name="adj1" fmla="val 16767770"/>
                <a:gd name="adj2" fmla="val 429917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9" name="TextBox 58"/>
            <p:cNvSpPr txBox="1"/>
            <p:nvPr/>
          </p:nvSpPr>
          <p:spPr>
            <a:xfrm>
              <a:off x="8022025" y="4187974"/>
              <a:ext cx="1191352" cy="369332"/>
            </a:xfrm>
            <a:prstGeom prst="rect">
              <a:avLst/>
            </a:prstGeom>
            <a:noFill/>
          </p:spPr>
          <p:txBody>
            <a:bodyPr wrap="none" rtlCol="0">
              <a:spAutoFit/>
            </a:bodyPr>
            <a:lstStyle/>
            <a:p>
              <a:r>
                <a:rPr lang="en-GB" dirty="0" smtClean="0">
                  <a:solidFill>
                    <a:srgbClr val="C00000"/>
                  </a:solidFill>
                </a:rPr>
                <a:t>W | W </a:t>
              </a:r>
              <a:r>
                <a:rPr lang="en-GB" dirty="0">
                  <a:solidFill>
                    <a:srgbClr val="C00000"/>
                  </a:solidFill>
                  <a:sym typeface="Wingdings" panose="05000000000000000000" pitchFamily="2" charset="2"/>
                </a:rPr>
                <a:t></a:t>
              </a:r>
              <a:r>
                <a:rPr lang="en-GB" dirty="0" smtClean="0">
                  <a:solidFill>
                    <a:srgbClr val="C00000"/>
                  </a:solidFill>
                </a:rPr>
                <a:t> </a:t>
              </a:r>
              <a:r>
                <a:rPr lang="en-GB" dirty="0" smtClean="0">
                  <a:solidFill>
                    <a:srgbClr val="C00000"/>
                  </a:solidFill>
                  <a:sym typeface="Wingdings" panose="05000000000000000000" pitchFamily="2" charset="2"/>
                </a:rPr>
                <a:t> </a:t>
              </a:r>
              <a:endParaRPr lang="en-GB" dirty="0">
                <a:solidFill>
                  <a:srgbClr val="C00000"/>
                </a:solidFill>
              </a:endParaRPr>
            </a:p>
          </p:txBody>
        </p:sp>
        <p:cxnSp>
          <p:nvCxnSpPr>
            <p:cNvPr id="48" name="AutoShape 22"/>
            <p:cNvCxnSpPr>
              <a:cxnSpLocks noChangeShapeType="1"/>
            </p:cNvCxnSpPr>
            <p:nvPr/>
          </p:nvCxnSpPr>
          <p:spPr bwMode="auto">
            <a:xfrm flipV="1">
              <a:off x="240078" y="5933610"/>
              <a:ext cx="424939" cy="41287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grpSp>
        <p:nvGrpSpPr>
          <p:cNvPr id="3" name="Group 2"/>
          <p:cNvGrpSpPr/>
          <p:nvPr/>
        </p:nvGrpSpPr>
        <p:grpSpPr>
          <a:xfrm>
            <a:off x="417462" y="981188"/>
            <a:ext cx="6812496" cy="784796"/>
            <a:chOff x="51702" y="1862323"/>
            <a:chExt cx="5564600" cy="641039"/>
          </a:xfrm>
        </p:grpSpPr>
        <p:pic>
          <p:nvPicPr>
            <p:cNvPr id="73" name="Picture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8780" y="1905524"/>
              <a:ext cx="768496" cy="584057"/>
            </a:xfrm>
            <a:prstGeom prst="rect">
              <a:avLst/>
            </a:prstGeom>
          </p:spPr>
        </p:pic>
        <p:pic>
          <p:nvPicPr>
            <p:cNvPr id="75" name="Picture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215" y="1862792"/>
              <a:ext cx="768496" cy="584057"/>
            </a:xfrm>
            <a:prstGeom prst="rect">
              <a:avLst/>
            </a:prstGeom>
          </p:spPr>
        </p:pic>
        <p:pic>
          <p:nvPicPr>
            <p:cNvPr id="77" name="Picture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806" y="1919305"/>
              <a:ext cx="768496" cy="584057"/>
            </a:xfrm>
            <a:prstGeom prst="rect">
              <a:avLst/>
            </a:prstGeom>
          </p:spPr>
        </p:pic>
        <p:pic>
          <p:nvPicPr>
            <p:cNvPr id="78" name="Picture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9267" y="1900311"/>
              <a:ext cx="768496" cy="584057"/>
            </a:xfrm>
            <a:prstGeom prst="rect">
              <a:avLst/>
            </a:prstGeom>
          </p:spPr>
        </p:pic>
        <p:pic>
          <p:nvPicPr>
            <p:cNvPr id="79" name="Picture 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02" y="1895567"/>
              <a:ext cx="768496" cy="584057"/>
            </a:xfrm>
            <a:prstGeom prst="rect">
              <a:avLst/>
            </a:prstGeom>
          </p:spPr>
        </p:pic>
        <p:pic>
          <p:nvPicPr>
            <p:cNvPr id="80" name="Picture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0728" y="1862323"/>
              <a:ext cx="768496" cy="584057"/>
            </a:xfrm>
            <a:prstGeom prst="rect">
              <a:avLst/>
            </a:prstGeom>
          </p:spPr>
        </p:pic>
        <p:pic>
          <p:nvPicPr>
            <p:cNvPr id="81" name="Picture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9754" y="1863665"/>
              <a:ext cx="768496" cy="584057"/>
            </a:xfrm>
            <a:prstGeom prst="rect">
              <a:avLst/>
            </a:prstGeom>
          </p:spPr>
        </p:pic>
        <p:pic>
          <p:nvPicPr>
            <p:cNvPr id="82" name="Picture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8293" y="1919305"/>
              <a:ext cx="768496" cy="584057"/>
            </a:xfrm>
            <a:prstGeom prst="rect">
              <a:avLst/>
            </a:prstGeom>
          </p:spPr>
        </p:pic>
        <p:pic>
          <p:nvPicPr>
            <p:cNvPr id="83" name="Picture 8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241" y="1869675"/>
              <a:ext cx="768496" cy="584057"/>
            </a:xfrm>
            <a:prstGeom prst="rect">
              <a:avLst/>
            </a:prstGeom>
          </p:spPr>
        </p:pic>
      </p:grpSp>
      <p:sp>
        <p:nvSpPr>
          <p:cNvPr id="87" name="TextBox 86"/>
          <p:cNvSpPr txBox="1"/>
          <p:nvPr/>
        </p:nvSpPr>
        <p:spPr>
          <a:xfrm>
            <a:off x="414768" y="1642321"/>
            <a:ext cx="6983586" cy="1754326"/>
          </a:xfrm>
          <a:prstGeom prst="rect">
            <a:avLst/>
          </a:prstGeom>
          <a:noFill/>
        </p:spPr>
        <p:txBody>
          <a:bodyPr wrap="square" rtlCol="0">
            <a:spAutoFit/>
          </a:bodyPr>
          <a:lstStyle/>
          <a:p>
            <a:r>
              <a:rPr lang="en-GB" sz="3600" dirty="0" smtClean="0">
                <a:solidFill>
                  <a:schemeClr val="bg1">
                    <a:lumMod val="50000"/>
                  </a:schemeClr>
                </a:solidFill>
              </a:rPr>
              <a:t>Can you write the rules for a Turing Machine to add one to any number of dark chocolates?</a:t>
            </a:r>
            <a:endParaRPr lang="en-GB" sz="3600" dirty="0">
              <a:solidFill>
                <a:schemeClr val="bg1">
                  <a:lumMod val="50000"/>
                </a:schemeClr>
              </a:solidFill>
            </a:endParaRPr>
          </a:p>
        </p:txBody>
      </p:sp>
    </p:spTree>
    <p:extLst>
      <p:ext uri="{BB962C8B-B14F-4D97-AF65-F5344CB8AC3E}">
        <p14:creationId xmlns:p14="http://schemas.microsoft.com/office/powerpoint/2010/main" val="3598548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28947" y="273282"/>
            <a:ext cx="4762500" cy="5429250"/>
          </a:xfrm>
          <a:prstGeom prst="rect">
            <a:avLst/>
          </a:prstGeom>
        </p:spPr>
      </p:pic>
      <p:pic>
        <p:nvPicPr>
          <p:cNvPr id="9" name="Picture 8"/>
          <p:cNvPicPr>
            <a:picLocks noChangeAspect="1"/>
          </p:cNvPicPr>
          <p:nvPr/>
        </p:nvPicPr>
        <p:blipFill>
          <a:blip r:embed="rId4"/>
          <a:stretch>
            <a:fillRect/>
          </a:stretch>
        </p:blipFill>
        <p:spPr>
          <a:xfrm>
            <a:off x="5192770" y="909835"/>
            <a:ext cx="3810000" cy="4762500"/>
          </a:xfrm>
          <a:prstGeom prst="rect">
            <a:avLst/>
          </a:prstGeom>
        </p:spPr>
      </p:pic>
      <p:pic>
        <p:nvPicPr>
          <p:cNvPr id="10" name="Picture 9"/>
          <p:cNvPicPr>
            <a:picLocks noChangeAspect="1"/>
          </p:cNvPicPr>
          <p:nvPr/>
        </p:nvPicPr>
        <p:blipFill>
          <a:blip r:embed="rId5"/>
          <a:stretch>
            <a:fillRect/>
          </a:stretch>
        </p:blipFill>
        <p:spPr>
          <a:xfrm>
            <a:off x="5192770" y="909835"/>
            <a:ext cx="3810000" cy="4762500"/>
          </a:xfrm>
          <a:prstGeom prst="rect">
            <a:avLst/>
          </a:prstGeom>
        </p:spPr>
      </p:pic>
      <p:sp>
        <p:nvSpPr>
          <p:cNvPr id="53" name="Title 1"/>
          <p:cNvSpPr txBox="1">
            <a:spLocks/>
          </p:cNvSpPr>
          <p:nvPr/>
        </p:nvSpPr>
        <p:spPr>
          <a:xfrm>
            <a:off x="-5626" y="0"/>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Taking It Further</a:t>
            </a:r>
            <a:endParaRPr lang="en-GB" b="1" dirty="0">
              <a:solidFill>
                <a:srgbClr val="C00000"/>
              </a:solidFill>
              <a:latin typeface="+mn-lt"/>
            </a:endParaRPr>
          </a:p>
        </p:txBody>
      </p:sp>
      <p:sp>
        <p:nvSpPr>
          <p:cNvPr id="7" name="Rectangle 6"/>
          <p:cNvSpPr/>
          <p:nvPr/>
        </p:nvSpPr>
        <p:spPr>
          <a:xfrm>
            <a:off x="7963593" y="5735782"/>
            <a:ext cx="1180407"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p:nvPicPr>
        <p:blipFill>
          <a:blip r:embed="rId6"/>
          <a:stretch>
            <a:fillRect/>
          </a:stretch>
        </p:blipFill>
        <p:spPr>
          <a:xfrm>
            <a:off x="228947" y="273282"/>
            <a:ext cx="4762500" cy="5429250"/>
          </a:xfrm>
          <a:prstGeom prst="rect">
            <a:avLst/>
          </a:prstGeom>
        </p:spPr>
      </p:pic>
      <p:sp>
        <p:nvSpPr>
          <p:cNvPr id="12" name="Rounded Rectangle 11"/>
          <p:cNvSpPr/>
          <p:nvPr/>
        </p:nvSpPr>
        <p:spPr>
          <a:xfrm>
            <a:off x="3341716" y="581892"/>
            <a:ext cx="897775" cy="565265"/>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ounded Rectangle 41"/>
          <p:cNvSpPr/>
          <p:nvPr/>
        </p:nvSpPr>
        <p:spPr>
          <a:xfrm>
            <a:off x="5192770" y="1981198"/>
            <a:ext cx="2172307" cy="565265"/>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56228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2"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p:cNvSpPr txBox="1">
            <a:spLocks/>
          </p:cNvSpPr>
          <p:nvPr/>
        </p:nvSpPr>
        <p:spPr>
          <a:xfrm>
            <a:off x="-5626" y="0"/>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Taking It Further</a:t>
            </a:r>
            <a:endParaRPr lang="en-GB" b="1" dirty="0">
              <a:solidFill>
                <a:srgbClr val="C00000"/>
              </a:solidFill>
              <a:latin typeface="+mn-lt"/>
            </a:endParaRPr>
          </a:p>
        </p:txBody>
      </p:sp>
      <p:sp>
        <p:nvSpPr>
          <p:cNvPr id="7" name="Rectangle 6"/>
          <p:cNvSpPr/>
          <p:nvPr/>
        </p:nvSpPr>
        <p:spPr>
          <a:xfrm>
            <a:off x="7963593" y="5735782"/>
            <a:ext cx="1180407"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5"/>
          <p:cNvGrpSpPr/>
          <p:nvPr/>
        </p:nvGrpSpPr>
        <p:grpSpPr>
          <a:xfrm>
            <a:off x="0" y="-38411"/>
            <a:ext cx="5223045" cy="3753160"/>
            <a:chOff x="0" y="-38411"/>
            <a:chExt cx="5223045" cy="375316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 r="12643" b="18527"/>
            <a:stretch/>
          </p:blipFill>
          <p:spPr>
            <a:xfrm rot="5400000" flipH="1" flipV="1">
              <a:off x="-441010" y="441010"/>
              <a:ext cx="3320420" cy="2438400"/>
            </a:xfrm>
            <a:prstGeom prst="rect">
              <a:avLst/>
            </a:prstGeom>
          </p:spPr>
        </p:pic>
        <p:sp>
          <p:nvSpPr>
            <p:cNvPr id="13" name="Rectangle 12"/>
            <p:cNvSpPr/>
            <p:nvPr/>
          </p:nvSpPr>
          <p:spPr>
            <a:xfrm rot="5400000" flipV="1">
              <a:off x="220323" y="1487565"/>
              <a:ext cx="3738685" cy="715684"/>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799" y="2586192"/>
              <a:ext cx="2876552" cy="701159"/>
            </a:xfrm>
            <a:prstGeom prst="rect">
              <a:avLst/>
            </a:prstGeom>
            <a:ln w="19050">
              <a:solidFill>
                <a:schemeClr val="bg1"/>
              </a:solidFill>
            </a:ln>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9799" y="273771"/>
              <a:ext cx="2876552" cy="2146627"/>
            </a:xfrm>
            <a:prstGeom prst="rect">
              <a:avLst/>
            </a:prstGeom>
            <a:ln w="19050">
              <a:solidFill>
                <a:schemeClr val="bg1"/>
              </a:solidFill>
            </a:ln>
          </p:spPr>
        </p:pic>
        <p:sp>
          <p:nvSpPr>
            <p:cNvPr id="5" name="Rectangle 4"/>
            <p:cNvSpPr/>
            <p:nvPr/>
          </p:nvSpPr>
          <p:spPr>
            <a:xfrm>
              <a:off x="3609975" y="-38411"/>
              <a:ext cx="1613070" cy="369332"/>
            </a:xfrm>
            <a:prstGeom prst="rect">
              <a:avLst/>
            </a:prstGeom>
          </p:spPr>
          <p:txBody>
            <a:bodyPr wrap="none">
              <a:spAutoFit/>
            </a:bodyPr>
            <a:lstStyle/>
            <a:p>
              <a:r>
                <a:rPr lang="en-GB" dirty="0" smtClean="0">
                  <a:hlinkClick r:id="rId6"/>
                </a:rPr>
                <a:t>goo.gl/ouz9Du</a:t>
              </a:r>
              <a:r>
                <a:rPr lang="en-GB" dirty="0" smtClean="0"/>
                <a:t> </a:t>
              </a:r>
              <a:endParaRPr lang="en-GB"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999" y="264645"/>
              <a:ext cx="1828800" cy="438150"/>
            </a:xfrm>
            <a:prstGeom prst="rect">
              <a:avLst/>
            </a:prstGeom>
          </p:spPr>
        </p:pic>
      </p:grpSp>
      <p:pic>
        <p:nvPicPr>
          <p:cNvPr id="19" name="Picture 18"/>
          <p:cNvPicPr>
            <a:picLocks noChangeAspect="1"/>
          </p:cNvPicPr>
          <p:nvPr/>
        </p:nvPicPr>
        <p:blipFill rotWithShape="1">
          <a:blip r:embed="rId8"/>
          <a:srcRect l="9737" t="28906" r="45608" b="30469"/>
          <a:stretch/>
        </p:blipFill>
        <p:spPr>
          <a:xfrm>
            <a:off x="2209799" y="3321925"/>
            <a:ext cx="6913479" cy="3536075"/>
          </a:xfrm>
          <a:prstGeom prst="rect">
            <a:avLst/>
          </a:prstGeom>
        </p:spPr>
      </p:pic>
      <p:sp>
        <p:nvSpPr>
          <p:cNvPr id="18" name="Rectangle 17"/>
          <p:cNvSpPr/>
          <p:nvPr/>
        </p:nvSpPr>
        <p:spPr>
          <a:xfrm>
            <a:off x="1625125" y="6169375"/>
            <a:ext cx="1715983" cy="646331"/>
          </a:xfrm>
          <a:prstGeom prst="rect">
            <a:avLst/>
          </a:prstGeom>
        </p:spPr>
        <p:txBody>
          <a:bodyPr wrap="none">
            <a:spAutoFit/>
          </a:bodyPr>
          <a:lstStyle/>
          <a:p>
            <a:r>
              <a:rPr lang="en-GB" dirty="0" smtClean="0">
                <a:hlinkClick r:id="rId9"/>
              </a:rPr>
              <a:t>goo.gl/bvFpbO</a:t>
            </a:r>
            <a:r>
              <a:rPr lang="en-GB" dirty="0" smtClean="0"/>
              <a:t> </a:t>
            </a:r>
          </a:p>
          <a:p>
            <a:r>
              <a:rPr lang="en-GB" dirty="0" smtClean="0">
                <a:hlinkClick r:id="rId10"/>
              </a:rPr>
              <a:t>goo.gl/DRCEM8</a:t>
            </a:r>
            <a:r>
              <a:rPr lang="en-GB" dirty="0" smtClean="0"/>
              <a:t> </a:t>
            </a:r>
            <a:endParaRPr lang="en-GB" dirty="0"/>
          </a:p>
        </p:txBody>
      </p:sp>
      <p:sp>
        <p:nvSpPr>
          <p:cNvPr id="20" name="Rectangle 19"/>
          <p:cNvSpPr/>
          <p:nvPr/>
        </p:nvSpPr>
        <p:spPr>
          <a:xfrm>
            <a:off x="-5626" y="-23936"/>
            <a:ext cx="5091977" cy="3344356"/>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29107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3503"/>
          <a:stretch/>
        </p:blipFill>
        <p:spPr>
          <a:xfrm>
            <a:off x="82269" y="20763"/>
            <a:ext cx="9061731" cy="5821321"/>
          </a:xfrm>
          <a:prstGeom prst="rect">
            <a:avLst/>
          </a:prstGeom>
        </p:spPr>
      </p:pic>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1"/>
          <p:cNvSpPr txBox="1">
            <a:spLocks/>
          </p:cNvSpPr>
          <p:nvPr/>
        </p:nvSpPr>
        <p:spPr>
          <a:xfrm>
            <a:off x="20521" y="6045891"/>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A Universal Machine</a:t>
            </a:r>
            <a:endParaRPr lang="en-GB" b="1" dirty="0">
              <a:solidFill>
                <a:srgbClr val="C00000"/>
              </a:solidFill>
              <a:latin typeface="+mn-lt"/>
            </a:endParaRPr>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15937" t="8485" r="14687" b="5212"/>
          <a:stretch/>
        </p:blipFill>
        <p:spPr>
          <a:xfrm rot="247183">
            <a:off x="630563" y="264627"/>
            <a:ext cx="2189993" cy="3511881"/>
          </a:xfrm>
          <a:prstGeom prst="rect">
            <a:avLst/>
          </a:prstGeom>
          <a:ln w="19050">
            <a:solidFill>
              <a:schemeClr val="bg1"/>
            </a:solidFill>
          </a:ln>
        </p:spPr>
      </p:pic>
      <p:sp>
        <p:nvSpPr>
          <p:cNvPr id="22"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Alan Turing’s Genius</a:t>
            </a:r>
            <a:endParaRPr lang="en-GB" b="1" dirty="0">
              <a:solidFill>
                <a:srgbClr val="C00000"/>
              </a:solidFill>
              <a:latin typeface="+mn-lt"/>
            </a:endParaRPr>
          </a:p>
        </p:txBody>
      </p:sp>
    </p:spTree>
    <p:extLst>
      <p:ext uri="{BB962C8B-B14F-4D97-AF65-F5344CB8AC3E}">
        <p14:creationId xmlns:p14="http://schemas.microsoft.com/office/powerpoint/2010/main" val="1413336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txBox="1">
            <a:spLocks noChangeArrowheads="1"/>
          </p:cNvSpPr>
          <p:nvPr/>
        </p:nvSpPr>
        <p:spPr>
          <a:xfrm>
            <a:off x="838200" y="4668371"/>
            <a:ext cx="6849036" cy="1323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GB" dirty="0" smtClean="0"/>
          </a:p>
          <a:p>
            <a:pPr>
              <a:buFontTx/>
              <a:buNone/>
            </a:pPr>
            <a:endParaRPr lang="en-US" dirty="0"/>
          </a:p>
        </p:txBody>
      </p:sp>
      <p:sp>
        <p:nvSpPr>
          <p:cNvPr id="6" name="Title 1"/>
          <p:cNvSpPr txBox="1">
            <a:spLocks/>
          </p:cNvSpPr>
          <p:nvPr/>
        </p:nvSpPr>
        <p:spPr>
          <a:xfrm>
            <a:off x="15096" y="6047915"/>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A Universal Machine</a:t>
            </a:r>
            <a:endParaRPr lang="en-GB" b="1" dirty="0">
              <a:solidFill>
                <a:srgbClr val="C00000"/>
              </a:solidFill>
              <a:latin typeface="+mn-lt"/>
            </a:endParaRPr>
          </a:p>
        </p:txBody>
      </p:sp>
      <p:sp>
        <p:nvSpPr>
          <p:cNvPr id="8" name="Rectangle 7"/>
          <p:cNvSpPr/>
          <p:nvPr/>
        </p:nvSpPr>
        <p:spPr>
          <a:xfrm>
            <a:off x="725221" y="3809347"/>
            <a:ext cx="1828800" cy="182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rgbClr val="C00000"/>
                </a:solidFill>
              </a:rPr>
              <a:t>Input</a:t>
            </a:r>
            <a:endParaRPr lang="en-GB" sz="4400" dirty="0">
              <a:solidFill>
                <a:srgbClr val="C00000"/>
              </a:solidFill>
            </a:endParaRPr>
          </a:p>
        </p:txBody>
      </p:sp>
      <p:sp>
        <p:nvSpPr>
          <p:cNvPr id="11" name="Rectangle 10"/>
          <p:cNvSpPr/>
          <p:nvPr/>
        </p:nvSpPr>
        <p:spPr>
          <a:xfrm>
            <a:off x="3469580" y="3809347"/>
            <a:ext cx="2195889" cy="182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rgbClr val="C00000"/>
                </a:solidFill>
              </a:rPr>
              <a:t>Process</a:t>
            </a:r>
            <a:endParaRPr lang="en-GB" sz="4400" dirty="0">
              <a:solidFill>
                <a:srgbClr val="C00000"/>
              </a:solidFill>
            </a:endParaRPr>
          </a:p>
        </p:txBody>
      </p:sp>
      <p:sp>
        <p:nvSpPr>
          <p:cNvPr id="12" name="Rectangle 11"/>
          <p:cNvSpPr/>
          <p:nvPr/>
        </p:nvSpPr>
        <p:spPr>
          <a:xfrm>
            <a:off x="6581029" y="3809347"/>
            <a:ext cx="1828800" cy="182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rgbClr val="C00000"/>
                </a:solidFill>
              </a:rPr>
              <a:t>Output</a:t>
            </a:r>
            <a:endParaRPr lang="en-GB" sz="4400" dirty="0">
              <a:solidFill>
                <a:srgbClr val="C00000"/>
              </a:solidFill>
            </a:endParaRPr>
          </a:p>
        </p:txBody>
      </p:sp>
      <p:sp>
        <p:nvSpPr>
          <p:cNvPr id="13" name="Right Arrow 12"/>
          <p:cNvSpPr/>
          <p:nvPr/>
        </p:nvSpPr>
        <p:spPr>
          <a:xfrm>
            <a:off x="2672842" y="4471499"/>
            <a:ext cx="677917"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ight Arrow 13"/>
          <p:cNvSpPr/>
          <p:nvPr/>
        </p:nvSpPr>
        <p:spPr>
          <a:xfrm>
            <a:off x="5784290" y="4471499"/>
            <a:ext cx="677917"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Alan Turing’s Genius</a:t>
            </a:r>
            <a:endParaRPr lang="en-GB" b="1" dirty="0">
              <a:solidFill>
                <a:srgbClr val="C00000"/>
              </a:solidFill>
              <a:latin typeface="+mn-lt"/>
            </a:endParaRPr>
          </a:p>
        </p:txBody>
      </p:sp>
      <p:sp>
        <p:nvSpPr>
          <p:cNvPr id="17" name="Rectangle 16"/>
          <p:cNvSpPr/>
          <p:nvPr/>
        </p:nvSpPr>
        <p:spPr>
          <a:xfrm>
            <a:off x="3469580" y="1742316"/>
            <a:ext cx="2103299" cy="17516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spc="-150" dirty="0" smtClean="0">
                <a:solidFill>
                  <a:srgbClr val="C00000"/>
                </a:solidFill>
              </a:rPr>
              <a:t>Memory</a:t>
            </a:r>
            <a:endParaRPr lang="en-GB" sz="4400" spc="-150" dirty="0">
              <a:solidFill>
                <a:srgbClr val="C00000"/>
              </a:solidFill>
            </a:endParaRPr>
          </a:p>
        </p:txBody>
      </p:sp>
      <p:sp>
        <p:nvSpPr>
          <p:cNvPr id="18" name="Right Arrow 17"/>
          <p:cNvSpPr/>
          <p:nvPr/>
        </p:nvSpPr>
        <p:spPr>
          <a:xfrm rot="16200000">
            <a:off x="4479685" y="3381554"/>
            <a:ext cx="542038"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ight Arrow 18"/>
          <p:cNvSpPr/>
          <p:nvPr/>
        </p:nvSpPr>
        <p:spPr>
          <a:xfrm rot="5400000" flipV="1">
            <a:off x="3967071" y="3400954"/>
            <a:ext cx="542038" cy="50449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15937" t="8485" r="14687" b="5212"/>
          <a:stretch/>
        </p:blipFill>
        <p:spPr>
          <a:xfrm rot="247183">
            <a:off x="630563" y="264627"/>
            <a:ext cx="2189993" cy="3511881"/>
          </a:xfrm>
          <a:prstGeom prst="rect">
            <a:avLst/>
          </a:prstGeom>
          <a:ln w="19050">
            <a:solidFill>
              <a:schemeClr val="bg1"/>
            </a:solidFill>
          </a:ln>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716823" y="749264"/>
            <a:ext cx="3673528" cy="1979272"/>
          </a:xfrm>
          <a:prstGeom prst="rect">
            <a:avLst/>
          </a:prstGeom>
        </p:spPr>
      </p:pic>
    </p:spTree>
    <p:extLst>
      <p:ext uri="{BB962C8B-B14F-4D97-AF65-F5344CB8AC3E}">
        <p14:creationId xmlns:p14="http://schemas.microsoft.com/office/powerpoint/2010/main" val="577774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p:cNvPicPr>
            <a:picLocks noChangeAspect="1"/>
          </p:cNvPicPr>
          <p:nvPr/>
        </p:nvPicPr>
        <p:blipFill>
          <a:blip r:embed="rId3"/>
          <a:stretch>
            <a:fillRect/>
          </a:stretch>
        </p:blipFill>
        <p:spPr>
          <a:xfrm>
            <a:off x="522008" y="648208"/>
            <a:ext cx="8302170" cy="6171931"/>
          </a:xfrm>
          <a:prstGeom prst="rect">
            <a:avLst/>
          </a:prstGeom>
        </p:spPr>
      </p:pic>
      <p:pic>
        <p:nvPicPr>
          <p:cNvPr id="2" name="Picture 1"/>
          <p:cNvPicPr>
            <a:picLocks noChangeAspect="1"/>
          </p:cNvPicPr>
          <p:nvPr/>
        </p:nvPicPr>
        <p:blipFill>
          <a:blip r:embed="rId4"/>
          <a:stretch>
            <a:fillRect/>
          </a:stretch>
        </p:blipFill>
        <p:spPr>
          <a:xfrm rot="483630">
            <a:off x="5061416" y="375109"/>
            <a:ext cx="3590925" cy="5133975"/>
          </a:xfrm>
          <a:prstGeom prst="rect">
            <a:avLst/>
          </a:prstGeom>
          <a:ln>
            <a:solidFill>
              <a:srgbClr val="585858"/>
            </a:solidFill>
          </a:ln>
        </p:spPr>
      </p:pic>
      <p:sp>
        <p:nvSpPr>
          <p:cNvPr id="7" name="Rectangle 6"/>
          <p:cNvSpPr/>
          <p:nvPr/>
        </p:nvSpPr>
        <p:spPr>
          <a:xfrm>
            <a:off x="-1121" y="6488668"/>
            <a:ext cx="6858000" cy="369332"/>
          </a:xfrm>
          <a:prstGeom prst="rect">
            <a:avLst/>
          </a:prstGeom>
        </p:spPr>
        <p:txBody>
          <a:bodyPr wrap="square">
            <a:spAutoFit/>
          </a:bodyPr>
          <a:lstStyle/>
          <a:p>
            <a:r>
              <a:rPr lang="en-GB" dirty="0">
                <a:hlinkClick r:id="rId5"/>
              </a:rPr>
              <a:t>http://www.cs4fn.org/hexahexaflexagon</a:t>
            </a:r>
            <a:r>
              <a:rPr lang="en-GB" dirty="0" smtClean="0">
                <a:hlinkClick r:id="rId5"/>
              </a:rPr>
              <a:t>/</a:t>
            </a:r>
            <a:r>
              <a:rPr lang="en-GB" dirty="0" smtClean="0"/>
              <a:t> </a:t>
            </a:r>
            <a:endParaRPr lang="en-GB" dirty="0"/>
          </a:p>
        </p:txBody>
      </p:sp>
    </p:spTree>
    <p:extLst>
      <p:ext uri="{BB962C8B-B14F-4D97-AF65-F5344CB8AC3E}">
        <p14:creationId xmlns:p14="http://schemas.microsoft.com/office/powerpoint/2010/main" val="2963986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969" t="7187" r="5938" b="4687"/>
          <a:stretch/>
        </p:blipFill>
        <p:spPr>
          <a:xfrm>
            <a:off x="2381250" y="1333500"/>
            <a:ext cx="6591300" cy="5372100"/>
          </a:xfrm>
          <a:prstGeom prst="rect">
            <a:avLst/>
          </a:prstGeom>
        </p:spPr>
      </p:pic>
      <p:sp>
        <p:nvSpPr>
          <p:cNvPr id="16"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Alan Turing’s Genius</a:t>
            </a:r>
            <a:endParaRPr lang="en-GB" b="1" dirty="0">
              <a:solidFill>
                <a:srgbClr val="C00000"/>
              </a:solidFill>
              <a:latin typeface="+mn-lt"/>
            </a:endParaRP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5937" t="8485" r="14687" b="5212"/>
          <a:stretch/>
        </p:blipFill>
        <p:spPr>
          <a:xfrm rot="247183">
            <a:off x="630563" y="264627"/>
            <a:ext cx="2189993" cy="3511881"/>
          </a:xfrm>
          <a:prstGeom prst="rect">
            <a:avLst/>
          </a:prstGeom>
          <a:ln w="19050">
            <a:solidFill>
              <a:schemeClr val="bg1"/>
            </a:solidFill>
          </a:ln>
        </p:spPr>
      </p:pic>
    </p:spTree>
    <p:extLst>
      <p:ext uri="{BB962C8B-B14F-4D97-AF65-F5344CB8AC3E}">
        <p14:creationId xmlns:p14="http://schemas.microsoft.com/office/powerpoint/2010/main" val="168704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C00000"/>
                </a:solidFill>
                <a:latin typeface="+mn-lt"/>
              </a:rPr>
              <a:t>Computing is about </a:t>
            </a:r>
          </a:p>
          <a:p>
            <a:pPr>
              <a:lnSpc>
                <a:spcPct val="100000"/>
              </a:lnSpc>
            </a:pPr>
            <a:r>
              <a:rPr lang="en-US" b="1" dirty="0">
                <a:solidFill>
                  <a:srgbClr val="C00000"/>
                </a:solidFill>
                <a:latin typeface="+mn-lt"/>
              </a:rPr>
              <a:t>m</a:t>
            </a:r>
            <a:r>
              <a:rPr lang="en-US" b="1" dirty="0" smtClean="0">
                <a:solidFill>
                  <a:srgbClr val="C00000"/>
                </a:solidFill>
                <a:latin typeface="+mn-lt"/>
              </a:rPr>
              <a:t>uch more than</a:t>
            </a:r>
          </a:p>
          <a:p>
            <a:pPr>
              <a:lnSpc>
                <a:spcPct val="100000"/>
              </a:lnSpc>
            </a:pPr>
            <a:r>
              <a:rPr lang="en-US" b="1" dirty="0" smtClean="0">
                <a:solidFill>
                  <a:srgbClr val="C00000"/>
                </a:solidFill>
                <a:latin typeface="+mn-lt"/>
              </a:rPr>
              <a:t>programming</a:t>
            </a: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56" y="0"/>
            <a:ext cx="3484918" cy="3484918"/>
          </a:xfrm>
          <a:prstGeom prst="rect">
            <a:avLst/>
          </a:prstGeom>
        </p:spPr>
      </p:pic>
    </p:spTree>
    <p:extLst>
      <p:ext uri="{BB962C8B-B14F-4D97-AF65-F5344CB8AC3E}">
        <p14:creationId xmlns:p14="http://schemas.microsoft.com/office/powerpoint/2010/main" val="817298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chemeClr val="bg1">
                    <a:lumMod val="85000"/>
                  </a:schemeClr>
                </a:solidFill>
                <a:latin typeface="+mn-lt"/>
              </a:rPr>
              <a:t>Computing is about </a:t>
            </a:r>
          </a:p>
          <a:p>
            <a:pPr>
              <a:lnSpc>
                <a:spcPct val="100000"/>
              </a:lnSpc>
            </a:pPr>
            <a:r>
              <a:rPr lang="en-US" b="1" dirty="0">
                <a:solidFill>
                  <a:schemeClr val="bg1">
                    <a:lumMod val="85000"/>
                  </a:schemeClr>
                </a:solidFill>
                <a:latin typeface="+mn-lt"/>
              </a:rPr>
              <a:t>m</a:t>
            </a:r>
            <a:r>
              <a:rPr lang="en-US" b="1" dirty="0" smtClean="0">
                <a:solidFill>
                  <a:schemeClr val="bg1">
                    <a:lumMod val="85000"/>
                  </a:schemeClr>
                </a:solidFill>
                <a:latin typeface="+mn-lt"/>
              </a:rPr>
              <a:t>uch more than</a:t>
            </a:r>
          </a:p>
          <a:p>
            <a:pPr>
              <a:lnSpc>
                <a:spcPct val="100000"/>
              </a:lnSpc>
            </a:pPr>
            <a:r>
              <a:rPr lang="en-US" b="1" dirty="0" smtClean="0">
                <a:solidFill>
                  <a:schemeClr val="bg1">
                    <a:lumMod val="85000"/>
                  </a:schemeClr>
                </a:solidFill>
                <a:latin typeface="+mn-lt"/>
              </a:rPr>
              <a:t>programming</a:t>
            </a:r>
          </a:p>
          <a:p>
            <a:pPr>
              <a:lnSpc>
                <a:spcPct val="100000"/>
              </a:lnSpc>
            </a:pPr>
            <a:endParaRPr lang="en-US" b="1" dirty="0">
              <a:solidFill>
                <a:srgbClr val="C00000"/>
              </a:solidFill>
              <a:latin typeface="+mn-lt"/>
            </a:endParaRPr>
          </a:p>
          <a:p>
            <a:pPr>
              <a:lnSpc>
                <a:spcPct val="100000"/>
              </a:lnSpc>
            </a:pPr>
            <a:r>
              <a:rPr lang="en-US" b="1" dirty="0" smtClean="0">
                <a:solidFill>
                  <a:srgbClr val="C00000"/>
                </a:solidFill>
                <a:latin typeface="+mn-lt"/>
              </a:rPr>
              <a:t>Computing is about developing a</a:t>
            </a:r>
          </a:p>
          <a:p>
            <a:pPr>
              <a:lnSpc>
                <a:spcPct val="100000"/>
              </a:lnSpc>
            </a:pPr>
            <a:r>
              <a:rPr lang="en-US" b="1" dirty="0" smtClean="0">
                <a:solidFill>
                  <a:srgbClr val="C00000"/>
                </a:solidFill>
                <a:latin typeface="+mn-lt"/>
              </a:rPr>
              <a:t>way of 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56" y="0"/>
            <a:ext cx="3484918" cy="3484918"/>
          </a:xfrm>
          <a:prstGeom prst="rect">
            <a:avLst/>
          </a:prstGeom>
        </p:spPr>
      </p:pic>
    </p:spTree>
    <p:extLst>
      <p:ext uri="{BB962C8B-B14F-4D97-AF65-F5344CB8AC3E}">
        <p14:creationId xmlns:p14="http://schemas.microsoft.com/office/powerpoint/2010/main" val="641383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chemeClr val="bg1">
                    <a:lumMod val="85000"/>
                  </a:schemeClr>
                </a:solidFill>
                <a:latin typeface="+mn-lt"/>
              </a:rPr>
              <a:t>Computing is about </a:t>
            </a:r>
          </a:p>
          <a:p>
            <a:pPr>
              <a:lnSpc>
                <a:spcPct val="100000"/>
              </a:lnSpc>
            </a:pPr>
            <a:r>
              <a:rPr lang="en-US" b="1" dirty="0">
                <a:solidFill>
                  <a:schemeClr val="bg1">
                    <a:lumMod val="85000"/>
                  </a:schemeClr>
                </a:solidFill>
                <a:latin typeface="+mn-lt"/>
              </a:rPr>
              <a:t>m</a:t>
            </a:r>
            <a:r>
              <a:rPr lang="en-US" b="1" dirty="0" smtClean="0">
                <a:solidFill>
                  <a:schemeClr val="bg1">
                    <a:lumMod val="85000"/>
                  </a:schemeClr>
                </a:solidFill>
                <a:latin typeface="+mn-lt"/>
              </a:rPr>
              <a:t>uch more than</a:t>
            </a:r>
          </a:p>
          <a:p>
            <a:pPr>
              <a:lnSpc>
                <a:spcPct val="100000"/>
              </a:lnSpc>
            </a:pPr>
            <a:r>
              <a:rPr lang="en-US" b="1" dirty="0" smtClean="0">
                <a:solidFill>
                  <a:schemeClr val="bg1">
                    <a:lumMod val="85000"/>
                  </a:schemeClr>
                </a:solidFill>
                <a:latin typeface="+mn-lt"/>
              </a:rPr>
              <a:t>programming</a:t>
            </a:r>
          </a:p>
          <a:p>
            <a:pPr>
              <a:lnSpc>
                <a:spcPct val="100000"/>
              </a:lnSpc>
            </a:pPr>
            <a:endParaRPr lang="en-US" b="1" dirty="0">
              <a:solidFill>
                <a:schemeClr val="bg1">
                  <a:lumMod val="85000"/>
                </a:schemeClr>
              </a:solidFill>
              <a:latin typeface="+mn-lt"/>
            </a:endParaRPr>
          </a:p>
          <a:p>
            <a:pPr>
              <a:lnSpc>
                <a:spcPct val="100000"/>
              </a:lnSpc>
            </a:pPr>
            <a:r>
              <a:rPr lang="en-US" b="1" dirty="0" smtClean="0">
                <a:solidFill>
                  <a:schemeClr val="bg1">
                    <a:lumMod val="85000"/>
                  </a:schemeClr>
                </a:solidFill>
                <a:latin typeface="+mn-lt"/>
              </a:rPr>
              <a:t>Computing is about developing a</a:t>
            </a:r>
          </a:p>
          <a:p>
            <a:pPr>
              <a:lnSpc>
                <a:spcPct val="100000"/>
              </a:lnSpc>
            </a:pPr>
            <a:r>
              <a:rPr lang="en-US" b="1" dirty="0" smtClean="0">
                <a:solidFill>
                  <a:schemeClr val="bg1">
                    <a:lumMod val="85000"/>
                  </a:schemeClr>
                </a:solidFill>
                <a:latin typeface="+mn-lt"/>
              </a:rPr>
              <a:t>way of 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sp>
        <p:nvSpPr>
          <p:cNvPr id="2" name="Rectangle 1"/>
          <p:cNvSpPr/>
          <p:nvPr/>
        </p:nvSpPr>
        <p:spPr>
          <a:xfrm>
            <a:off x="19182" y="5390369"/>
            <a:ext cx="9124818" cy="1446550"/>
          </a:xfrm>
          <a:prstGeom prst="rect">
            <a:avLst/>
          </a:prstGeom>
        </p:spPr>
        <p:txBody>
          <a:bodyPr wrap="square">
            <a:spAutoFit/>
          </a:bodyPr>
          <a:lstStyle/>
          <a:p>
            <a:pPr>
              <a:lnSpc>
                <a:spcPct val="100000"/>
              </a:lnSpc>
            </a:pPr>
            <a:r>
              <a:rPr lang="en-US" sz="4400" b="1" dirty="0" smtClean="0">
                <a:solidFill>
                  <a:srgbClr val="C00000"/>
                </a:solidFill>
              </a:rPr>
              <a:t>Computing concepts provide insight into many other contexts </a:t>
            </a:r>
            <a:endParaRPr lang="en-US" sz="4400" b="1" dirty="0">
              <a:solidFill>
                <a:srgbClr val="C0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56" y="0"/>
            <a:ext cx="3484918" cy="3484918"/>
          </a:xfrm>
          <a:prstGeom prst="rect">
            <a:avLst/>
          </a:prstGeom>
        </p:spPr>
      </p:pic>
    </p:spTree>
    <p:extLst>
      <p:ext uri="{BB962C8B-B14F-4D97-AF65-F5344CB8AC3E}">
        <p14:creationId xmlns:p14="http://schemas.microsoft.com/office/powerpoint/2010/main" val="2296771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000875" cy="2387600"/>
          </a:xfrm>
        </p:spPr>
        <p:txBody>
          <a:bodyPr>
            <a:normAutofit/>
          </a:bodyPr>
          <a:lstStyle/>
          <a:p>
            <a:r>
              <a:rPr lang="en-GB" sz="8000" b="1" dirty="0">
                <a:solidFill>
                  <a:srgbClr val="C00000"/>
                </a:solidFill>
                <a:latin typeface="+mn-lt"/>
              </a:rPr>
              <a:t>Join CAS</a:t>
            </a:r>
          </a:p>
        </p:txBody>
      </p:sp>
      <p:sp>
        <p:nvSpPr>
          <p:cNvPr id="3" name="Subtitle 2"/>
          <p:cNvSpPr>
            <a:spLocks noGrp="1"/>
          </p:cNvSpPr>
          <p:nvPr>
            <p:ph type="subTitle" idx="1"/>
          </p:nvPr>
        </p:nvSpPr>
        <p:spPr>
          <a:xfrm>
            <a:off x="25759" y="3576280"/>
            <a:ext cx="6032142" cy="1655762"/>
          </a:xfrm>
        </p:spPr>
        <p:txBody>
          <a:bodyPr>
            <a:normAutofit/>
          </a:bodyPr>
          <a:lstStyle/>
          <a:p>
            <a:pPr algn="r"/>
            <a:r>
              <a:rPr lang="en-GB" sz="4400" b="1" dirty="0">
                <a:solidFill>
                  <a:srgbClr val="C00000"/>
                </a:solidFill>
              </a:rPr>
              <a:t>Thanks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1"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7022" y="64395"/>
            <a:ext cx="3769217" cy="560116"/>
          </a:xfrm>
          <a:prstGeom prst="rect">
            <a:avLst/>
          </a:prstGeom>
        </p:spPr>
      </p:pic>
      <p:pic>
        <p:nvPicPr>
          <p:cNvPr id="7" name="Picture 6"/>
          <p:cNvPicPr>
            <a:picLocks noChangeAspect="1"/>
          </p:cNvPicPr>
          <p:nvPr/>
        </p:nvPicPr>
        <p:blipFill rotWithShape="1">
          <a:blip r:embed="rId5"/>
          <a:srcRect l="45111" t="20698" r="27880" b="11005"/>
          <a:stretch/>
        </p:blipFill>
        <p:spPr>
          <a:xfrm rot="574103">
            <a:off x="6263140" y="2252647"/>
            <a:ext cx="3238983" cy="4604686"/>
          </a:xfrm>
          <a:prstGeom prst="rect">
            <a:avLst/>
          </a:prstGeom>
          <a:ln>
            <a:solidFill>
              <a:schemeClr val="bg1">
                <a:lumMod val="65000"/>
              </a:schemeClr>
            </a:solidFill>
          </a:ln>
        </p:spPr>
      </p:pic>
      <p:sp>
        <p:nvSpPr>
          <p:cNvPr id="9" name="Subtitle 2"/>
          <p:cNvSpPr txBox="1">
            <a:spLocks/>
          </p:cNvSpPr>
          <p:nvPr/>
        </p:nvSpPr>
        <p:spPr>
          <a:xfrm>
            <a:off x="25757" y="1665320"/>
            <a:ext cx="4474806"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4400" b="1" dirty="0">
                <a:solidFill>
                  <a:srgbClr val="C00000"/>
                </a:solidFill>
              </a:rPr>
              <a:t>Not a member?</a:t>
            </a:r>
          </a:p>
        </p:txBody>
      </p:sp>
    </p:spTree>
    <p:extLst>
      <p:ext uri="{BB962C8B-B14F-4D97-AF65-F5344CB8AC3E}">
        <p14:creationId xmlns:p14="http://schemas.microsoft.com/office/powerpoint/2010/main" val="1676050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p:cNvPicPr>
            <a:picLocks noChangeAspect="1"/>
          </p:cNvPicPr>
          <p:nvPr/>
        </p:nvPicPr>
        <p:blipFill>
          <a:blip r:embed="rId3"/>
          <a:stretch>
            <a:fillRect/>
          </a:stretch>
        </p:blipFill>
        <p:spPr>
          <a:xfrm>
            <a:off x="522008" y="648208"/>
            <a:ext cx="8302170" cy="617193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7999" y="119465"/>
            <a:ext cx="3006090" cy="3166110"/>
          </a:xfrm>
          <a:prstGeom prst="rect">
            <a:avLst/>
          </a:prstGeom>
        </p:spPr>
      </p:pic>
      <p:sp>
        <p:nvSpPr>
          <p:cNvPr id="6" name="TextBox 5"/>
          <p:cNvSpPr txBox="1"/>
          <p:nvPr/>
        </p:nvSpPr>
        <p:spPr>
          <a:xfrm>
            <a:off x="6873191" y="2633432"/>
            <a:ext cx="2110898" cy="646331"/>
          </a:xfrm>
          <a:prstGeom prst="rect">
            <a:avLst/>
          </a:prstGeom>
          <a:noFill/>
        </p:spPr>
        <p:txBody>
          <a:bodyPr wrap="none" rtlCol="0">
            <a:spAutoFit/>
          </a:bodyPr>
          <a:lstStyle/>
          <a:p>
            <a:pPr algn="r"/>
            <a:r>
              <a:rPr lang="en-GB" dirty="0" smtClean="0">
                <a:solidFill>
                  <a:schemeClr val="bg1"/>
                </a:solidFill>
              </a:rPr>
              <a:t>Princeton University</a:t>
            </a:r>
          </a:p>
          <a:p>
            <a:pPr algn="r"/>
            <a:r>
              <a:rPr lang="en-GB" dirty="0" smtClean="0">
                <a:solidFill>
                  <a:schemeClr val="bg1"/>
                </a:solidFill>
              </a:rPr>
              <a:t>Flexagon Committee</a:t>
            </a:r>
          </a:p>
        </p:txBody>
      </p:sp>
      <p:sp>
        <p:nvSpPr>
          <p:cNvPr id="7" name="TextBox 6"/>
          <p:cNvSpPr txBox="1"/>
          <p:nvPr/>
        </p:nvSpPr>
        <p:spPr>
          <a:xfrm>
            <a:off x="3157641" y="119465"/>
            <a:ext cx="2819233" cy="1815882"/>
          </a:xfrm>
          <a:prstGeom prst="rect">
            <a:avLst/>
          </a:prstGeom>
          <a:noFill/>
        </p:spPr>
        <p:txBody>
          <a:bodyPr wrap="none" rtlCol="0">
            <a:spAutoFit/>
          </a:bodyPr>
          <a:lstStyle/>
          <a:p>
            <a:pPr algn="r"/>
            <a:r>
              <a:rPr lang="en-GB" sz="2800" dirty="0" smtClean="0">
                <a:solidFill>
                  <a:schemeClr val="tx1">
                    <a:lumMod val="50000"/>
                    <a:lumOff val="50000"/>
                  </a:schemeClr>
                </a:solidFill>
              </a:rPr>
              <a:t>Arthur Stone</a:t>
            </a:r>
          </a:p>
          <a:p>
            <a:pPr algn="r"/>
            <a:r>
              <a:rPr lang="en-GB" sz="2800" dirty="0" smtClean="0">
                <a:solidFill>
                  <a:schemeClr val="tx1">
                    <a:lumMod val="50000"/>
                    <a:lumOff val="50000"/>
                  </a:schemeClr>
                </a:solidFill>
              </a:rPr>
              <a:t>Bryant Tuckerman</a:t>
            </a:r>
          </a:p>
          <a:p>
            <a:pPr algn="r"/>
            <a:r>
              <a:rPr lang="en-GB" sz="2800" dirty="0">
                <a:solidFill>
                  <a:schemeClr val="tx1">
                    <a:lumMod val="50000"/>
                    <a:lumOff val="50000"/>
                  </a:schemeClr>
                </a:solidFill>
              </a:rPr>
              <a:t>Richard </a:t>
            </a:r>
            <a:r>
              <a:rPr lang="en-GB" sz="2800" dirty="0" smtClean="0">
                <a:solidFill>
                  <a:schemeClr val="tx1">
                    <a:lumMod val="50000"/>
                    <a:lumOff val="50000"/>
                  </a:schemeClr>
                </a:solidFill>
              </a:rPr>
              <a:t>Feynman</a:t>
            </a:r>
          </a:p>
          <a:p>
            <a:pPr algn="r"/>
            <a:r>
              <a:rPr lang="en-GB" sz="2800" dirty="0" smtClean="0">
                <a:solidFill>
                  <a:schemeClr val="tx1">
                    <a:lumMod val="50000"/>
                    <a:lumOff val="50000"/>
                  </a:schemeClr>
                </a:solidFill>
              </a:rPr>
              <a:t>John Tukey</a:t>
            </a:r>
          </a:p>
        </p:txBody>
      </p:sp>
      <p:sp>
        <p:nvSpPr>
          <p:cNvPr id="8" name="Rectangle 7"/>
          <p:cNvSpPr/>
          <p:nvPr/>
        </p:nvSpPr>
        <p:spPr>
          <a:xfrm>
            <a:off x="5976874" y="119465"/>
            <a:ext cx="705641" cy="369332"/>
          </a:xfrm>
          <a:prstGeom prst="rect">
            <a:avLst/>
          </a:prstGeom>
        </p:spPr>
        <p:txBody>
          <a:bodyPr wrap="none">
            <a:spAutoFit/>
          </a:bodyPr>
          <a:lstStyle/>
          <a:p>
            <a:r>
              <a:rPr lang="en-GB" dirty="0">
                <a:solidFill>
                  <a:schemeClr val="bg1"/>
                </a:solidFill>
              </a:rPr>
              <a:t> 1939</a:t>
            </a:r>
          </a:p>
        </p:txBody>
      </p:sp>
      <p:grpSp>
        <p:nvGrpSpPr>
          <p:cNvPr id="18" name="Group 17"/>
          <p:cNvGrpSpPr/>
          <p:nvPr/>
        </p:nvGrpSpPr>
        <p:grpSpPr>
          <a:xfrm>
            <a:off x="0" y="4069453"/>
            <a:ext cx="6008914" cy="2527290"/>
            <a:chOff x="0" y="4069453"/>
            <a:chExt cx="6008914" cy="2527290"/>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r="55303" b="649"/>
            <a:stretch/>
          </p:blipFill>
          <p:spPr>
            <a:xfrm>
              <a:off x="0" y="5801710"/>
              <a:ext cx="6008914" cy="79503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3838" y="4105492"/>
              <a:ext cx="3392477" cy="2366252"/>
            </a:xfrm>
            <a:prstGeom prst="rect">
              <a:avLst/>
            </a:prstGeom>
            <a:ln>
              <a:solidFill>
                <a:schemeClr val="bg1"/>
              </a:solidFill>
            </a:ln>
          </p:spPr>
        </p:pic>
        <p:sp>
          <p:nvSpPr>
            <p:cNvPr id="14" name="TextBox 13"/>
            <p:cNvSpPr txBox="1"/>
            <p:nvPr/>
          </p:nvSpPr>
          <p:spPr>
            <a:xfrm>
              <a:off x="15766" y="5284882"/>
              <a:ext cx="2460802" cy="523220"/>
            </a:xfrm>
            <a:prstGeom prst="rect">
              <a:avLst/>
            </a:prstGeom>
            <a:noFill/>
          </p:spPr>
          <p:txBody>
            <a:bodyPr wrap="none" rtlCol="0">
              <a:spAutoFit/>
            </a:bodyPr>
            <a:lstStyle/>
            <a:p>
              <a:pPr algn="r"/>
              <a:r>
                <a:rPr lang="en-GB" sz="2800" dirty="0" smtClean="0">
                  <a:solidFill>
                    <a:schemeClr val="tx1">
                      <a:lumMod val="50000"/>
                      <a:lumOff val="50000"/>
                    </a:schemeClr>
                  </a:solidFill>
                </a:rPr>
                <a:t>Martin Gardner</a:t>
              </a:r>
            </a:p>
          </p:txBody>
        </p:sp>
        <p:sp>
          <p:nvSpPr>
            <p:cNvPr id="15" name="Rectangle 14"/>
            <p:cNvSpPr/>
            <p:nvPr/>
          </p:nvSpPr>
          <p:spPr>
            <a:xfrm>
              <a:off x="5190341" y="4069453"/>
              <a:ext cx="705642" cy="369332"/>
            </a:xfrm>
            <a:prstGeom prst="rect">
              <a:avLst/>
            </a:prstGeom>
          </p:spPr>
          <p:txBody>
            <a:bodyPr wrap="none">
              <a:spAutoFit/>
            </a:bodyPr>
            <a:lstStyle/>
            <a:p>
              <a:r>
                <a:rPr lang="en-GB" dirty="0">
                  <a:solidFill>
                    <a:schemeClr val="bg1"/>
                  </a:solidFill>
                </a:rPr>
                <a:t> </a:t>
              </a:r>
              <a:r>
                <a:rPr lang="en-GB" dirty="0" smtClean="0">
                  <a:solidFill>
                    <a:schemeClr val="bg1"/>
                  </a:solidFill>
                </a:rPr>
                <a:t>1956</a:t>
              </a:r>
              <a:endParaRPr lang="en-GB" dirty="0">
                <a:solidFill>
                  <a:schemeClr val="bg1"/>
                </a:solidFill>
              </a:endParaRPr>
            </a:p>
          </p:txBody>
        </p:sp>
      </p:grpSp>
    </p:spTree>
    <p:extLst>
      <p:ext uri="{BB962C8B-B14F-4D97-AF65-F5344CB8AC3E}">
        <p14:creationId xmlns:p14="http://schemas.microsoft.com/office/powerpoint/2010/main" val="2782233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p:cNvPicPr>
            <a:picLocks noChangeAspect="1"/>
          </p:cNvPicPr>
          <p:nvPr/>
        </p:nvPicPr>
        <p:blipFill>
          <a:blip r:embed="rId3"/>
          <a:stretch>
            <a:fillRect/>
          </a:stretch>
        </p:blipFill>
        <p:spPr>
          <a:xfrm>
            <a:off x="522008" y="648208"/>
            <a:ext cx="8302170" cy="617193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55303" b="649"/>
          <a:stretch/>
        </p:blipFill>
        <p:spPr>
          <a:xfrm>
            <a:off x="0" y="5801710"/>
            <a:ext cx="6008914" cy="79503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838" y="4105492"/>
            <a:ext cx="3392477" cy="2366252"/>
          </a:xfrm>
          <a:prstGeom prst="rect">
            <a:avLst/>
          </a:prstGeom>
          <a:ln>
            <a:solidFill>
              <a:schemeClr val="bg1"/>
            </a:solidFill>
          </a:ln>
        </p:spPr>
      </p:pic>
      <p:sp>
        <p:nvSpPr>
          <p:cNvPr id="14" name="TextBox 13"/>
          <p:cNvSpPr txBox="1"/>
          <p:nvPr/>
        </p:nvSpPr>
        <p:spPr>
          <a:xfrm>
            <a:off x="15766" y="5284882"/>
            <a:ext cx="2460802" cy="523220"/>
          </a:xfrm>
          <a:prstGeom prst="rect">
            <a:avLst/>
          </a:prstGeom>
          <a:noFill/>
        </p:spPr>
        <p:txBody>
          <a:bodyPr wrap="none" rtlCol="0">
            <a:spAutoFit/>
          </a:bodyPr>
          <a:lstStyle/>
          <a:p>
            <a:pPr algn="r"/>
            <a:r>
              <a:rPr lang="en-GB" sz="2800" dirty="0" smtClean="0">
                <a:solidFill>
                  <a:schemeClr val="tx1">
                    <a:lumMod val="50000"/>
                    <a:lumOff val="50000"/>
                  </a:schemeClr>
                </a:solidFill>
              </a:rPr>
              <a:t>Martin Gardner</a:t>
            </a:r>
          </a:p>
        </p:txBody>
      </p:sp>
      <p:sp>
        <p:nvSpPr>
          <p:cNvPr id="15" name="Rectangle 14"/>
          <p:cNvSpPr/>
          <p:nvPr/>
        </p:nvSpPr>
        <p:spPr>
          <a:xfrm>
            <a:off x="5190341" y="4069453"/>
            <a:ext cx="705642" cy="369332"/>
          </a:xfrm>
          <a:prstGeom prst="rect">
            <a:avLst/>
          </a:prstGeom>
        </p:spPr>
        <p:txBody>
          <a:bodyPr wrap="none">
            <a:spAutoFit/>
          </a:bodyPr>
          <a:lstStyle/>
          <a:p>
            <a:r>
              <a:rPr lang="en-GB" dirty="0">
                <a:solidFill>
                  <a:schemeClr val="bg1"/>
                </a:solidFill>
              </a:rPr>
              <a:t> </a:t>
            </a:r>
            <a:r>
              <a:rPr lang="en-GB" dirty="0" smtClean="0">
                <a:solidFill>
                  <a:schemeClr val="bg1"/>
                </a:solidFill>
              </a:rPr>
              <a:t>1956</a:t>
            </a:r>
            <a:endParaRPr lang="en-GB" dirty="0">
              <a:solidFill>
                <a:schemeClr val="bg1"/>
              </a:solidFill>
            </a:endParaRPr>
          </a:p>
        </p:txBody>
      </p:sp>
      <p:pic>
        <p:nvPicPr>
          <p:cNvPr id="3" name="Picture 2"/>
          <p:cNvPicPr>
            <a:picLocks noChangeAspect="1"/>
          </p:cNvPicPr>
          <p:nvPr/>
        </p:nvPicPr>
        <p:blipFill rotWithShape="1">
          <a:blip r:embed="rId6"/>
          <a:srcRect l="23771" t="26562" r="44980" b="41964"/>
          <a:stretch/>
        </p:blipFill>
        <p:spPr>
          <a:xfrm>
            <a:off x="3417578" y="131768"/>
            <a:ext cx="5545365" cy="3140147"/>
          </a:xfrm>
          <a:prstGeom prst="rect">
            <a:avLst/>
          </a:prstGeom>
          <a:ln>
            <a:solidFill>
              <a:schemeClr val="bg1"/>
            </a:solidFill>
          </a:ln>
        </p:spPr>
      </p:pic>
      <p:sp>
        <p:nvSpPr>
          <p:cNvPr id="17" name="TextBox 16"/>
          <p:cNvSpPr txBox="1"/>
          <p:nvPr/>
        </p:nvSpPr>
        <p:spPr>
          <a:xfrm>
            <a:off x="7774807" y="2748695"/>
            <a:ext cx="1192955" cy="523220"/>
          </a:xfrm>
          <a:prstGeom prst="rect">
            <a:avLst/>
          </a:prstGeom>
          <a:noFill/>
        </p:spPr>
        <p:txBody>
          <a:bodyPr wrap="none" rtlCol="0">
            <a:spAutoFit/>
          </a:bodyPr>
          <a:lstStyle/>
          <a:p>
            <a:pPr algn="r"/>
            <a:r>
              <a:rPr lang="en-GB" sz="2800" dirty="0" smtClean="0">
                <a:solidFill>
                  <a:schemeClr val="bg1"/>
                </a:solidFill>
              </a:rPr>
              <a:t>Vi Hart</a:t>
            </a:r>
          </a:p>
        </p:txBody>
      </p:sp>
      <p:sp>
        <p:nvSpPr>
          <p:cNvPr id="11" name="Rectangle 10"/>
          <p:cNvSpPr/>
          <p:nvPr/>
        </p:nvSpPr>
        <p:spPr>
          <a:xfrm>
            <a:off x="3326523" y="115935"/>
            <a:ext cx="5636419" cy="369332"/>
          </a:xfrm>
          <a:prstGeom prst="rect">
            <a:avLst/>
          </a:prstGeom>
        </p:spPr>
        <p:txBody>
          <a:bodyPr wrap="square">
            <a:spAutoFit/>
          </a:bodyPr>
          <a:lstStyle/>
          <a:p>
            <a:pPr algn="r"/>
            <a:r>
              <a:rPr lang="en-GB" dirty="0" smtClean="0">
                <a:hlinkClick r:id="rId7"/>
              </a:rPr>
              <a:t>youtu.be/VIVIegSt81k</a:t>
            </a:r>
            <a:r>
              <a:rPr lang="en-GB" dirty="0" smtClean="0"/>
              <a:t> </a:t>
            </a:r>
            <a:endParaRPr lang="en-GB" dirty="0"/>
          </a:p>
        </p:txBody>
      </p:sp>
    </p:spTree>
    <p:extLst>
      <p:ext uri="{BB962C8B-B14F-4D97-AF65-F5344CB8AC3E}">
        <p14:creationId xmlns:p14="http://schemas.microsoft.com/office/powerpoint/2010/main" val="32195889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74812" y="4566339"/>
            <a:ext cx="8673353" cy="2308324"/>
          </a:xfrm>
          <a:prstGeom prst="rect">
            <a:avLst/>
          </a:prstGeom>
          <a:noFill/>
        </p:spPr>
        <p:txBody>
          <a:bodyPr wrap="square" rtlCol="0">
            <a:spAutoFit/>
          </a:bodyPr>
          <a:lstStyle/>
          <a:p>
            <a:r>
              <a:rPr lang="en-GB" sz="7200" b="1" dirty="0" smtClean="0">
                <a:solidFill>
                  <a:schemeClr val="bg1">
                    <a:lumMod val="50000"/>
                  </a:schemeClr>
                </a:solidFill>
              </a:rPr>
              <a:t>The Tuckerman Traverse</a:t>
            </a:r>
            <a:endParaRPr lang="en-GB" sz="7200" b="1" dirty="0">
              <a:solidFill>
                <a:schemeClr val="bg1">
                  <a:lumMod val="50000"/>
                </a:schemeClr>
              </a:solidFill>
            </a:endParaRPr>
          </a:p>
        </p:txBody>
      </p:sp>
      <p:sp>
        <p:nvSpPr>
          <p:cNvPr id="10" name="TextBox 9"/>
          <p:cNvSpPr txBox="1"/>
          <p:nvPr/>
        </p:nvSpPr>
        <p:spPr>
          <a:xfrm>
            <a:off x="7659298" y="4208331"/>
            <a:ext cx="1484702" cy="3170099"/>
          </a:xfrm>
          <a:prstGeom prst="rect">
            <a:avLst/>
          </a:prstGeom>
          <a:noFill/>
        </p:spPr>
        <p:txBody>
          <a:bodyPr wrap="none" rtlCol="0">
            <a:spAutoFit/>
          </a:bodyPr>
          <a:lstStyle/>
          <a:p>
            <a:r>
              <a:rPr lang="en-GB" sz="20000" b="1" dirty="0" smtClean="0">
                <a:solidFill>
                  <a:srgbClr val="DEDEDE"/>
                </a:solidFill>
              </a:rPr>
              <a:t>1</a:t>
            </a:r>
            <a:endParaRPr lang="en-GB" sz="20000" b="1" dirty="0">
              <a:solidFill>
                <a:srgbClr val="DEDEDE"/>
              </a:solidFill>
            </a:endParaRPr>
          </a:p>
        </p:txBody>
      </p:sp>
      <p:sp>
        <p:nvSpPr>
          <p:cNvPr id="11" name="TextBox 10"/>
          <p:cNvSpPr txBox="1"/>
          <p:nvPr/>
        </p:nvSpPr>
        <p:spPr>
          <a:xfrm>
            <a:off x="7526664" y="6009634"/>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pic>
        <p:nvPicPr>
          <p:cNvPr id="7" name="Picture 6"/>
          <p:cNvPicPr>
            <a:picLocks noChangeAspect="1"/>
          </p:cNvPicPr>
          <p:nvPr/>
        </p:nvPicPr>
        <p:blipFill rotWithShape="1">
          <a:blip r:embed="rId3"/>
          <a:srcRect t="7933" b="6434"/>
          <a:stretch/>
        </p:blipFill>
        <p:spPr>
          <a:xfrm>
            <a:off x="0" y="4"/>
            <a:ext cx="9144000" cy="4402374"/>
          </a:xfrm>
          <a:prstGeom prst="rect">
            <a:avLst/>
          </a:prstGeom>
        </p:spPr>
      </p:pic>
      <p:sp>
        <p:nvSpPr>
          <p:cNvPr id="6" name="Rectangle 5"/>
          <p:cNvSpPr/>
          <p:nvPr/>
        </p:nvSpPr>
        <p:spPr>
          <a:xfrm>
            <a:off x="0" y="3433836"/>
            <a:ext cx="9144000" cy="1042416"/>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776618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p:cNvPicPr>
            <a:picLocks noChangeAspect="1"/>
          </p:cNvPicPr>
          <p:nvPr/>
        </p:nvPicPr>
        <p:blipFill>
          <a:blip r:embed="rId3"/>
          <a:stretch>
            <a:fillRect/>
          </a:stretch>
        </p:blipFill>
        <p:spPr>
          <a:xfrm>
            <a:off x="522008" y="648208"/>
            <a:ext cx="8302170" cy="6171931"/>
          </a:xfrm>
          <a:prstGeom prst="rect">
            <a:avLst/>
          </a:prstGeom>
        </p:spPr>
      </p:pic>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HexaHexaFlexagons</a:t>
            </a:r>
            <a:endParaRPr lang="en-GB" sz="4400" b="1" dirty="0">
              <a:solidFill>
                <a:schemeClr val="bg1">
                  <a:lumMod val="50000"/>
                </a:schemeClr>
              </a:solidFill>
            </a:endParaRPr>
          </a:p>
        </p:txBody>
      </p:sp>
      <p:sp>
        <p:nvSpPr>
          <p:cNvPr id="7" name="Rectangle 6"/>
          <p:cNvSpPr/>
          <p:nvPr/>
        </p:nvSpPr>
        <p:spPr>
          <a:xfrm>
            <a:off x="2362200" y="636091"/>
            <a:ext cx="2743200" cy="369131"/>
          </a:xfrm>
          <a:prstGeom prst="rect">
            <a:avLst/>
          </a:prstGeom>
        </p:spPr>
        <p:txBody>
          <a:bodyPr wrap="square">
            <a:spAutoFit/>
          </a:bodyPr>
          <a:lstStyle/>
          <a:p>
            <a:r>
              <a:rPr lang="en-GB" dirty="0" smtClean="0">
                <a:hlinkClick r:id="rId4"/>
              </a:rPr>
              <a:t>youtu.be/gRg8cEK4Dms</a:t>
            </a:r>
            <a:r>
              <a:rPr lang="en-GB" dirty="0" smtClean="0"/>
              <a:t> </a:t>
            </a:r>
            <a:endParaRPr lang="en-GB" dirty="0"/>
          </a:p>
        </p:txBody>
      </p:sp>
    </p:spTree>
    <p:extLst>
      <p:ext uri="{BB962C8B-B14F-4D97-AF65-F5344CB8AC3E}">
        <p14:creationId xmlns:p14="http://schemas.microsoft.com/office/powerpoint/2010/main" val="1556113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122363"/>
            <a:ext cx="9156879" cy="2387600"/>
          </a:xfrm>
        </p:spPr>
        <p:txBody>
          <a:bodyPr>
            <a:normAutofit/>
          </a:bodyPr>
          <a:lstStyle/>
          <a:p>
            <a:r>
              <a:rPr lang="en-GB" sz="8000" dirty="0" smtClean="0"/>
              <a:t>Theoretical Computers</a:t>
            </a:r>
            <a:endParaRPr lang="en-GB" sz="8000" b="1" dirty="0">
              <a:solidFill>
                <a:srgbClr val="C00000"/>
              </a:solidFill>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7513" y="64395"/>
            <a:ext cx="3769217" cy="560116"/>
          </a:xfrm>
          <a:prstGeom prst="rect">
            <a:avLst/>
          </a:prstGeom>
        </p:spPr>
      </p:pic>
      <p:sp>
        <p:nvSpPr>
          <p:cNvPr id="3" name="Subtitle 2"/>
          <p:cNvSpPr>
            <a:spLocks noGrp="1"/>
          </p:cNvSpPr>
          <p:nvPr>
            <p:ph type="subTitle" idx="1"/>
          </p:nvPr>
        </p:nvSpPr>
        <p:spPr/>
        <p:txBody>
          <a:bodyPr>
            <a:normAutofit/>
          </a:bodyPr>
          <a:lstStyle/>
          <a:p>
            <a:r>
              <a:rPr lang="en-GB" sz="3600" b="1" dirty="0" smtClean="0">
                <a:solidFill>
                  <a:srgbClr val="585858"/>
                </a:solidFill>
              </a:rPr>
              <a:t>Fun With Finite State Machines</a:t>
            </a:r>
          </a:p>
        </p:txBody>
      </p:sp>
      <p:sp>
        <p:nvSpPr>
          <p:cNvPr id="8" name="Rectangle 7"/>
          <p:cNvSpPr/>
          <p:nvPr/>
        </p:nvSpPr>
        <p:spPr>
          <a:xfrm>
            <a:off x="7791718" y="5834130"/>
            <a:ext cx="1352282" cy="1023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6542468" y="5653826"/>
            <a:ext cx="2614411" cy="1200329"/>
          </a:xfrm>
          <a:prstGeom prst="rect">
            <a:avLst/>
          </a:prstGeom>
          <a:solidFill>
            <a:schemeClr val="bg1"/>
          </a:solidFill>
        </p:spPr>
        <p:txBody>
          <a:bodyPr wrap="square" rtlCol="0">
            <a:spAutoFit/>
          </a:bodyPr>
          <a:lstStyle/>
          <a:p>
            <a:pPr algn="r"/>
            <a:r>
              <a:rPr lang="en-GB" dirty="0">
                <a:solidFill>
                  <a:srgbClr val="C00000"/>
                </a:solidFill>
              </a:rPr>
              <a:t>Insert any specific notes</a:t>
            </a:r>
          </a:p>
          <a:p>
            <a:pPr algn="r"/>
            <a:r>
              <a:rPr lang="en-GB" dirty="0">
                <a:solidFill>
                  <a:srgbClr val="C00000"/>
                </a:solidFill>
              </a:rPr>
              <a:t>Start / End time</a:t>
            </a:r>
          </a:p>
          <a:p>
            <a:pPr algn="r"/>
            <a:r>
              <a:rPr lang="en-GB" dirty="0">
                <a:solidFill>
                  <a:srgbClr val="C00000"/>
                </a:solidFill>
              </a:rPr>
              <a:t>Toilets</a:t>
            </a:r>
          </a:p>
          <a:p>
            <a:pPr algn="r"/>
            <a:r>
              <a:rPr lang="en-GB" dirty="0">
                <a:solidFill>
                  <a:srgbClr val="C00000"/>
                </a:solidFill>
              </a:rPr>
              <a:t>Fire Drill / Exits</a:t>
            </a:r>
          </a:p>
        </p:txBody>
      </p:sp>
    </p:spTree>
    <p:extLst>
      <p:ext uri="{BB962C8B-B14F-4D97-AF65-F5344CB8AC3E}">
        <p14:creationId xmlns:p14="http://schemas.microsoft.com/office/powerpoint/2010/main" val="9594503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HexaHexaFlexagons</a:t>
            </a:r>
            <a:endParaRPr lang="en-GB" sz="4400" b="1" dirty="0">
              <a:solidFill>
                <a:schemeClr val="bg1">
                  <a:lumMod val="50000"/>
                </a:schemeClr>
              </a:solidFill>
            </a:endParaRPr>
          </a:p>
        </p:txBody>
      </p:sp>
      <p:sp>
        <p:nvSpPr>
          <p:cNvPr id="5" name="Rectangle 4"/>
          <p:cNvSpPr/>
          <p:nvPr/>
        </p:nvSpPr>
        <p:spPr>
          <a:xfrm>
            <a:off x="42688" y="1538494"/>
            <a:ext cx="4279930" cy="3108543"/>
          </a:xfrm>
          <a:prstGeom prst="rect">
            <a:avLst/>
          </a:prstGeom>
        </p:spPr>
        <p:txBody>
          <a:bodyPr wrap="square">
            <a:spAutoFit/>
          </a:bodyPr>
          <a:lstStyle/>
          <a:p>
            <a:r>
              <a:rPr lang="en-US" sz="2800" dirty="0">
                <a:solidFill>
                  <a:srgbClr val="585858"/>
                </a:solidFill>
              </a:rPr>
              <a:t>Starting from the FLAP 1 end, fold </a:t>
            </a:r>
            <a:r>
              <a:rPr lang="en-US" sz="2800" dirty="0" smtClean="0">
                <a:solidFill>
                  <a:srgbClr val="585858"/>
                </a:solidFill>
              </a:rPr>
              <a:t>the first pink triangle </a:t>
            </a:r>
            <a:r>
              <a:rPr lang="en-US" sz="2800" dirty="0">
                <a:solidFill>
                  <a:srgbClr val="585858"/>
                </a:solidFill>
              </a:rPr>
              <a:t>against its </a:t>
            </a:r>
            <a:r>
              <a:rPr lang="en-US" sz="2800" dirty="0" smtClean="0">
                <a:solidFill>
                  <a:srgbClr val="585858"/>
                </a:solidFill>
              </a:rPr>
              <a:t>adjacent </a:t>
            </a:r>
            <a:r>
              <a:rPr lang="en-US" sz="2800" dirty="0">
                <a:solidFill>
                  <a:srgbClr val="585858"/>
                </a:solidFill>
              </a:rPr>
              <a:t>one, then green </a:t>
            </a:r>
            <a:r>
              <a:rPr lang="en-US" sz="2800" dirty="0" smtClean="0">
                <a:solidFill>
                  <a:srgbClr val="585858"/>
                </a:solidFill>
              </a:rPr>
              <a:t>to green, orange </a:t>
            </a:r>
            <a:r>
              <a:rPr lang="en-US" sz="2800" dirty="0">
                <a:solidFill>
                  <a:srgbClr val="585858"/>
                </a:solidFill>
              </a:rPr>
              <a:t>against </a:t>
            </a:r>
            <a:r>
              <a:rPr lang="en-US" sz="2800" dirty="0" smtClean="0">
                <a:solidFill>
                  <a:srgbClr val="585858"/>
                </a:solidFill>
              </a:rPr>
              <a:t>orange</a:t>
            </a:r>
            <a:r>
              <a:rPr lang="en-US" sz="2800" dirty="0">
                <a:solidFill>
                  <a:srgbClr val="585858"/>
                </a:solidFill>
              </a:rPr>
              <a:t> </a:t>
            </a:r>
            <a:r>
              <a:rPr lang="en-US" sz="2800" dirty="0" smtClean="0">
                <a:solidFill>
                  <a:srgbClr val="585858"/>
                </a:solidFill>
              </a:rPr>
              <a:t>etc. down </a:t>
            </a:r>
            <a:r>
              <a:rPr lang="en-US" sz="2800" dirty="0">
                <a:solidFill>
                  <a:srgbClr val="585858"/>
                </a:solidFill>
              </a:rPr>
              <a:t>the strip. </a:t>
            </a:r>
            <a:r>
              <a:rPr lang="en-US" sz="2800" dirty="0" smtClean="0">
                <a:solidFill>
                  <a:srgbClr val="585858"/>
                </a:solidFill>
              </a:rPr>
              <a:t>You </a:t>
            </a:r>
            <a:r>
              <a:rPr lang="en-US" sz="2800" dirty="0">
                <a:solidFill>
                  <a:srgbClr val="585858"/>
                </a:solidFill>
              </a:rPr>
              <a:t>should end up with a </a:t>
            </a:r>
            <a:r>
              <a:rPr lang="en-US" sz="2800" dirty="0" smtClean="0">
                <a:solidFill>
                  <a:srgbClr val="585858"/>
                </a:solidFill>
              </a:rPr>
              <a:t>shorter strip.</a:t>
            </a:r>
          </a:p>
        </p:txBody>
      </p:sp>
      <p:pic>
        <p:nvPicPr>
          <p:cNvPr id="2" name="Picture 1"/>
          <p:cNvPicPr>
            <a:picLocks noChangeAspect="1"/>
          </p:cNvPicPr>
          <p:nvPr/>
        </p:nvPicPr>
        <p:blipFill>
          <a:blip r:embed="rId3"/>
          <a:stretch>
            <a:fillRect/>
          </a:stretch>
        </p:blipFill>
        <p:spPr>
          <a:xfrm>
            <a:off x="-253677" y="4644302"/>
            <a:ext cx="4977643" cy="1685551"/>
          </a:xfrm>
          <a:prstGeom prst="rect">
            <a:avLst/>
          </a:prstGeom>
        </p:spPr>
      </p:pic>
      <p:sp>
        <p:nvSpPr>
          <p:cNvPr id="6" name="Down Arrow 5"/>
          <p:cNvSpPr/>
          <p:nvPr/>
        </p:nvSpPr>
        <p:spPr>
          <a:xfrm>
            <a:off x="1263534" y="4688365"/>
            <a:ext cx="1612669" cy="587693"/>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42688" y="1150049"/>
            <a:ext cx="1193917" cy="523220"/>
          </a:xfrm>
          <a:prstGeom prst="rect">
            <a:avLst/>
          </a:prstGeom>
          <a:noFill/>
        </p:spPr>
        <p:txBody>
          <a:bodyPr wrap="none" rtlCol="0">
            <a:spAutoFit/>
          </a:bodyPr>
          <a:lstStyle/>
          <a:p>
            <a:r>
              <a:rPr lang="en-GB" sz="2800" dirty="0" smtClean="0">
                <a:solidFill>
                  <a:srgbClr val="C00000"/>
                </a:solidFill>
              </a:rPr>
              <a:t>Step 1:</a:t>
            </a:r>
            <a:endParaRPr lang="en-GB" sz="2800" dirty="0">
              <a:solidFill>
                <a:srgbClr val="C00000"/>
              </a:solidFill>
            </a:endParaRPr>
          </a:p>
        </p:txBody>
      </p:sp>
      <p:sp>
        <p:nvSpPr>
          <p:cNvPr id="10" name="TextBox 9"/>
          <p:cNvSpPr txBox="1"/>
          <p:nvPr/>
        </p:nvSpPr>
        <p:spPr>
          <a:xfrm>
            <a:off x="4305998" y="911603"/>
            <a:ext cx="1193917" cy="523220"/>
          </a:xfrm>
          <a:prstGeom prst="rect">
            <a:avLst/>
          </a:prstGeom>
          <a:noFill/>
        </p:spPr>
        <p:txBody>
          <a:bodyPr wrap="none" rtlCol="0">
            <a:spAutoFit/>
          </a:bodyPr>
          <a:lstStyle/>
          <a:p>
            <a:r>
              <a:rPr lang="en-GB" sz="2800" dirty="0" smtClean="0">
                <a:solidFill>
                  <a:srgbClr val="C00000"/>
                </a:solidFill>
              </a:rPr>
              <a:t>Step 2:</a:t>
            </a:r>
            <a:endParaRPr lang="en-GB" sz="2800" dirty="0">
              <a:solidFill>
                <a:srgbClr val="C00000"/>
              </a:solidFill>
            </a:endParaRPr>
          </a:p>
        </p:txBody>
      </p:sp>
      <p:pic>
        <p:nvPicPr>
          <p:cNvPr id="9" name="Picture 8"/>
          <p:cNvPicPr>
            <a:picLocks noChangeAspect="1"/>
          </p:cNvPicPr>
          <p:nvPr/>
        </p:nvPicPr>
        <p:blipFill>
          <a:blip r:embed="rId4"/>
          <a:stretch>
            <a:fillRect/>
          </a:stretch>
        </p:blipFill>
        <p:spPr>
          <a:xfrm>
            <a:off x="5900866" y="213670"/>
            <a:ext cx="3460433" cy="2691448"/>
          </a:xfrm>
          <a:prstGeom prst="rect">
            <a:avLst/>
          </a:prstGeom>
        </p:spPr>
      </p:pic>
      <p:sp>
        <p:nvSpPr>
          <p:cNvPr id="7" name="Rectangle 6"/>
          <p:cNvSpPr/>
          <p:nvPr/>
        </p:nvSpPr>
        <p:spPr>
          <a:xfrm>
            <a:off x="4305998" y="1359166"/>
            <a:ext cx="3890356" cy="1938992"/>
          </a:xfrm>
          <a:prstGeom prst="rect">
            <a:avLst/>
          </a:prstGeom>
        </p:spPr>
        <p:txBody>
          <a:bodyPr wrap="square">
            <a:spAutoFit/>
          </a:bodyPr>
          <a:lstStyle/>
          <a:p>
            <a:r>
              <a:rPr lang="en-US" sz="2800" dirty="0">
                <a:solidFill>
                  <a:srgbClr val="585858"/>
                </a:solidFill>
              </a:rPr>
              <a:t>Do </a:t>
            </a:r>
            <a:r>
              <a:rPr lang="en-US" sz="2800" dirty="0" smtClean="0">
                <a:solidFill>
                  <a:srgbClr val="585858"/>
                </a:solidFill>
              </a:rPr>
              <a:t>the same </a:t>
            </a:r>
            <a:r>
              <a:rPr lang="en-US" sz="2800" dirty="0">
                <a:solidFill>
                  <a:srgbClr val="585858"/>
                </a:solidFill>
              </a:rPr>
              <a:t>with the </a:t>
            </a:r>
            <a:r>
              <a:rPr lang="en-US" sz="2800" dirty="0" smtClean="0">
                <a:solidFill>
                  <a:srgbClr val="585858"/>
                </a:solidFill>
              </a:rPr>
              <a:t>result. This </a:t>
            </a:r>
            <a:r>
              <a:rPr lang="en-US" sz="2800" dirty="0">
                <a:solidFill>
                  <a:srgbClr val="585858"/>
                </a:solidFill>
              </a:rPr>
              <a:t>brings three </a:t>
            </a:r>
            <a:r>
              <a:rPr lang="en-US" sz="2800" dirty="0" smtClean="0">
                <a:solidFill>
                  <a:srgbClr val="585858"/>
                </a:solidFill>
              </a:rPr>
              <a:t>yellow triangles together</a:t>
            </a:r>
            <a:r>
              <a:rPr lang="en-US" dirty="0" smtClean="0">
                <a:solidFill>
                  <a:srgbClr val="000000"/>
                </a:solidFill>
                <a:latin typeface="TradeGothicLTStd-Light"/>
              </a:rPr>
              <a:t>.</a:t>
            </a:r>
            <a:r>
              <a:rPr lang="en-US" dirty="0">
                <a:solidFill>
                  <a:srgbClr val="000000"/>
                </a:solidFill>
                <a:latin typeface="TradeGothicLTStd-Light"/>
              </a:rPr>
              <a:t/>
            </a:r>
            <a:br>
              <a:rPr lang="en-US" dirty="0">
                <a:solidFill>
                  <a:srgbClr val="000000"/>
                </a:solidFill>
                <a:latin typeface="TradeGothicLTStd-Light"/>
              </a:rPr>
            </a:br>
            <a:r>
              <a:rPr lang="en-US" dirty="0">
                <a:solidFill>
                  <a:srgbClr val="000000"/>
                </a:solidFill>
                <a:latin typeface="TradeGothicLTStd-Light"/>
              </a:rPr>
              <a:t/>
            </a:r>
            <a:br>
              <a:rPr lang="en-US" dirty="0">
                <a:solidFill>
                  <a:srgbClr val="000000"/>
                </a:solidFill>
                <a:latin typeface="TradeGothicLTStd-Light"/>
              </a:rPr>
            </a:br>
            <a:endParaRPr lang="en-GB" dirty="0"/>
          </a:p>
        </p:txBody>
      </p:sp>
      <p:sp>
        <p:nvSpPr>
          <p:cNvPr id="13" name="TextBox 12"/>
          <p:cNvSpPr txBox="1"/>
          <p:nvPr/>
        </p:nvSpPr>
        <p:spPr>
          <a:xfrm>
            <a:off x="4305998" y="2896478"/>
            <a:ext cx="1193917" cy="523220"/>
          </a:xfrm>
          <a:prstGeom prst="rect">
            <a:avLst/>
          </a:prstGeom>
          <a:noFill/>
        </p:spPr>
        <p:txBody>
          <a:bodyPr wrap="none" rtlCol="0">
            <a:spAutoFit/>
          </a:bodyPr>
          <a:lstStyle/>
          <a:p>
            <a:r>
              <a:rPr lang="en-GB" sz="2800" dirty="0" smtClean="0">
                <a:solidFill>
                  <a:srgbClr val="C00000"/>
                </a:solidFill>
              </a:rPr>
              <a:t>Step 3:</a:t>
            </a:r>
            <a:endParaRPr lang="en-GB" sz="2800" dirty="0">
              <a:solidFill>
                <a:srgbClr val="C00000"/>
              </a:solidFill>
            </a:endParaRPr>
          </a:p>
        </p:txBody>
      </p:sp>
      <p:pic>
        <p:nvPicPr>
          <p:cNvPr id="11" name="Picture 10"/>
          <p:cNvPicPr>
            <a:picLocks noChangeAspect="1"/>
          </p:cNvPicPr>
          <p:nvPr/>
        </p:nvPicPr>
        <p:blipFill>
          <a:blip r:embed="rId5"/>
          <a:stretch>
            <a:fillRect/>
          </a:stretch>
        </p:blipFill>
        <p:spPr>
          <a:xfrm>
            <a:off x="6643516" y="3279770"/>
            <a:ext cx="2510016" cy="1438324"/>
          </a:xfrm>
          <a:prstGeom prst="rect">
            <a:avLst/>
          </a:prstGeom>
        </p:spPr>
      </p:pic>
      <p:sp>
        <p:nvSpPr>
          <p:cNvPr id="15" name="Rectangle 14"/>
          <p:cNvSpPr/>
          <p:nvPr/>
        </p:nvSpPr>
        <p:spPr>
          <a:xfrm>
            <a:off x="4283056" y="3436360"/>
            <a:ext cx="3890356" cy="1938992"/>
          </a:xfrm>
          <a:prstGeom prst="rect">
            <a:avLst/>
          </a:prstGeom>
        </p:spPr>
        <p:txBody>
          <a:bodyPr wrap="square">
            <a:spAutoFit/>
          </a:bodyPr>
          <a:lstStyle/>
          <a:p>
            <a:r>
              <a:rPr lang="en-US" sz="2800" dirty="0" smtClean="0">
                <a:solidFill>
                  <a:srgbClr val="585858"/>
                </a:solidFill>
              </a:rPr>
              <a:t>Continue folding to</a:t>
            </a:r>
          </a:p>
          <a:p>
            <a:r>
              <a:rPr lang="en-US" sz="2800" dirty="0" smtClean="0">
                <a:solidFill>
                  <a:srgbClr val="585858"/>
                </a:solidFill>
              </a:rPr>
              <a:t>make a yellow</a:t>
            </a:r>
          </a:p>
          <a:p>
            <a:r>
              <a:rPr lang="en-US" sz="2800" dirty="0" smtClean="0">
                <a:solidFill>
                  <a:srgbClr val="585858"/>
                </a:solidFill>
              </a:rPr>
              <a:t>hexagon</a:t>
            </a:r>
            <a:r>
              <a:rPr lang="en-US" dirty="0">
                <a:solidFill>
                  <a:srgbClr val="000000"/>
                </a:solidFill>
                <a:latin typeface="TradeGothicLTStd-Light"/>
              </a:rPr>
              <a:t/>
            </a:r>
            <a:br>
              <a:rPr lang="en-US" dirty="0">
                <a:solidFill>
                  <a:srgbClr val="000000"/>
                </a:solidFill>
                <a:latin typeface="TradeGothicLTStd-Light"/>
              </a:rPr>
            </a:br>
            <a:r>
              <a:rPr lang="en-US" dirty="0">
                <a:solidFill>
                  <a:srgbClr val="000000"/>
                </a:solidFill>
                <a:latin typeface="TradeGothicLTStd-Light"/>
              </a:rPr>
              <a:t/>
            </a:r>
            <a:br>
              <a:rPr lang="en-US" dirty="0">
                <a:solidFill>
                  <a:srgbClr val="000000"/>
                </a:solidFill>
                <a:latin typeface="TradeGothicLTStd-Light"/>
              </a:rPr>
            </a:br>
            <a:endParaRPr lang="en-GB" dirty="0"/>
          </a:p>
        </p:txBody>
      </p:sp>
      <p:sp>
        <p:nvSpPr>
          <p:cNvPr id="16" name="TextBox 15"/>
          <p:cNvSpPr txBox="1"/>
          <p:nvPr/>
        </p:nvSpPr>
        <p:spPr>
          <a:xfrm>
            <a:off x="4322618" y="4913575"/>
            <a:ext cx="1193917" cy="523220"/>
          </a:xfrm>
          <a:prstGeom prst="rect">
            <a:avLst/>
          </a:prstGeom>
          <a:noFill/>
        </p:spPr>
        <p:txBody>
          <a:bodyPr wrap="none" rtlCol="0">
            <a:spAutoFit/>
          </a:bodyPr>
          <a:lstStyle/>
          <a:p>
            <a:r>
              <a:rPr lang="en-GB" sz="2800" dirty="0" smtClean="0">
                <a:solidFill>
                  <a:srgbClr val="C00000"/>
                </a:solidFill>
              </a:rPr>
              <a:t>Step 4:</a:t>
            </a:r>
            <a:endParaRPr lang="en-GB" sz="2800" dirty="0">
              <a:solidFill>
                <a:srgbClr val="C00000"/>
              </a:solidFill>
            </a:endParaRPr>
          </a:p>
        </p:txBody>
      </p:sp>
      <p:pic>
        <p:nvPicPr>
          <p:cNvPr id="18" name="Picture 17"/>
          <p:cNvPicPr>
            <a:picLocks noChangeAspect="1"/>
          </p:cNvPicPr>
          <p:nvPr/>
        </p:nvPicPr>
        <p:blipFill>
          <a:blip r:embed="rId6"/>
          <a:stretch>
            <a:fillRect/>
          </a:stretch>
        </p:blipFill>
        <p:spPr>
          <a:xfrm>
            <a:off x="6973467" y="4853875"/>
            <a:ext cx="2167329" cy="1641527"/>
          </a:xfrm>
          <a:prstGeom prst="rect">
            <a:avLst/>
          </a:prstGeom>
        </p:spPr>
      </p:pic>
      <p:sp>
        <p:nvSpPr>
          <p:cNvPr id="17" name="Rectangle 16"/>
          <p:cNvSpPr/>
          <p:nvPr/>
        </p:nvSpPr>
        <p:spPr>
          <a:xfrm>
            <a:off x="4283056" y="5450529"/>
            <a:ext cx="4620312" cy="1661993"/>
          </a:xfrm>
          <a:prstGeom prst="rect">
            <a:avLst/>
          </a:prstGeom>
        </p:spPr>
        <p:txBody>
          <a:bodyPr wrap="square">
            <a:spAutoFit/>
          </a:bodyPr>
          <a:lstStyle/>
          <a:p>
            <a:r>
              <a:rPr lang="en-US" sz="2800" dirty="0" smtClean="0">
                <a:solidFill>
                  <a:srgbClr val="585858"/>
                </a:solidFill>
              </a:rPr>
              <a:t>FLAP 2 is </a:t>
            </a:r>
            <a:r>
              <a:rPr lang="en-US" sz="2800" dirty="0">
                <a:solidFill>
                  <a:srgbClr val="585858"/>
                </a:solidFill>
              </a:rPr>
              <a:t>tucked </a:t>
            </a:r>
            <a:endParaRPr lang="en-US" sz="2800" dirty="0" smtClean="0">
              <a:solidFill>
                <a:srgbClr val="585858"/>
              </a:solidFill>
            </a:endParaRPr>
          </a:p>
          <a:p>
            <a:r>
              <a:rPr lang="en-US" sz="2800" dirty="0" smtClean="0">
                <a:solidFill>
                  <a:srgbClr val="585858"/>
                </a:solidFill>
              </a:rPr>
              <a:t>under the hexagon,</a:t>
            </a:r>
          </a:p>
          <a:p>
            <a:r>
              <a:rPr lang="en-US" sz="2800" dirty="0" smtClean="0">
                <a:solidFill>
                  <a:srgbClr val="585858"/>
                </a:solidFill>
              </a:rPr>
              <a:t>FLAP 1 folded back and stuck. </a:t>
            </a:r>
            <a:r>
              <a:rPr lang="en-US" dirty="0">
                <a:solidFill>
                  <a:srgbClr val="000000"/>
                </a:solidFill>
                <a:latin typeface="TradeGothicLTStd-Light"/>
              </a:rPr>
              <a:t/>
            </a:r>
            <a:br>
              <a:rPr lang="en-US" dirty="0">
                <a:solidFill>
                  <a:srgbClr val="000000"/>
                </a:solidFill>
                <a:latin typeface="TradeGothicLTStd-Light"/>
              </a:rPr>
            </a:br>
            <a:endParaRPr lang="en-GB" dirty="0"/>
          </a:p>
        </p:txBody>
      </p:sp>
      <p:sp>
        <p:nvSpPr>
          <p:cNvPr id="19" name="Rectangle 18"/>
          <p:cNvSpPr/>
          <p:nvPr/>
        </p:nvSpPr>
        <p:spPr>
          <a:xfrm>
            <a:off x="2362200" y="636091"/>
            <a:ext cx="2743200" cy="369131"/>
          </a:xfrm>
          <a:prstGeom prst="rect">
            <a:avLst/>
          </a:prstGeom>
        </p:spPr>
        <p:txBody>
          <a:bodyPr wrap="square">
            <a:spAutoFit/>
          </a:bodyPr>
          <a:lstStyle/>
          <a:p>
            <a:r>
              <a:rPr lang="en-GB" dirty="0" smtClean="0">
                <a:hlinkClick r:id="rId7"/>
              </a:rPr>
              <a:t>youtu.be/gRg8cEK4Dms</a:t>
            </a:r>
            <a:r>
              <a:rPr lang="en-GB" dirty="0" smtClean="0"/>
              <a:t> </a:t>
            </a:r>
            <a:endParaRPr lang="en-GB" dirty="0"/>
          </a:p>
        </p:txBody>
      </p:sp>
    </p:spTree>
    <p:extLst>
      <p:ext uri="{BB962C8B-B14F-4D97-AF65-F5344CB8AC3E}">
        <p14:creationId xmlns:p14="http://schemas.microsoft.com/office/powerpoint/2010/main" val="32615466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p:bldP spid="7" grpId="0"/>
      <p:bldP spid="13"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stretch>
            <a:fillRect/>
          </a:stretch>
        </p:blipFill>
        <p:spPr>
          <a:xfrm>
            <a:off x="28575" y="1452562"/>
            <a:ext cx="9086850" cy="3952875"/>
          </a:xfrm>
          <a:prstGeom prst="rect">
            <a:avLst/>
          </a:prstGeom>
        </p:spPr>
      </p:pic>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HexaHexaFlexagons</a:t>
            </a:r>
            <a:endParaRPr lang="en-GB" sz="4400" b="1" dirty="0">
              <a:solidFill>
                <a:schemeClr val="bg1">
                  <a:lumMod val="50000"/>
                </a:schemeClr>
              </a:solidFill>
            </a:endParaRPr>
          </a:p>
        </p:txBody>
      </p:sp>
      <p:sp>
        <p:nvSpPr>
          <p:cNvPr id="19" name="Rectangle 18"/>
          <p:cNvSpPr/>
          <p:nvPr/>
        </p:nvSpPr>
        <p:spPr>
          <a:xfrm>
            <a:off x="7614455" y="2028305"/>
            <a:ext cx="764770" cy="1097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p:cNvSpPr/>
          <p:nvPr/>
        </p:nvSpPr>
        <p:spPr>
          <a:xfrm>
            <a:off x="7614455" y="3757352"/>
            <a:ext cx="764770" cy="1097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p:cNvSpPr/>
          <p:nvPr/>
        </p:nvSpPr>
        <p:spPr>
          <a:xfrm>
            <a:off x="6583675" y="4857003"/>
            <a:ext cx="2519472" cy="1097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p:cNvSpPr/>
          <p:nvPr/>
        </p:nvSpPr>
        <p:spPr>
          <a:xfrm>
            <a:off x="4404724" y="2410689"/>
            <a:ext cx="1663564" cy="1961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585858"/>
                </a:solidFill>
              </a:rPr>
              <a:t>Push</a:t>
            </a:r>
            <a:endParaRPr lang="en-GB" sz="3600" dirty="0">
              <a:solidFill>
                <a:srgbClr val="585858"/>
              </a:solidFill>
            </a:endParaRPr>
          </a:p>
        </p:txBody>
      </p:sp>
      <p:cxnSp>
        <p:nvCxnSpPr>
          <p:cNvPr id="27" name="Straight Arrow Connector 26"/>
          <p:cNvCxnSpPr/>
          <p:nvPr/>
        </p:nvCxnSpPr>
        <p:spPr>
          <a:xfrm>
            <a:off x="7278153" y="1263535"/>
            <a:ext cx="0" cy="142978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7280928" y="4109250"/>
            <a:ext cx="0" cy="142978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6200000">
            <a:off x="5119618" y="2197324"/>
            <a:ext cx="0" cy="142978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6200000">
            <a:off x="5119619" y="3196060"/>
            <a:ext cx="0" cy="142978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666800" y="581891"/>
            <a:ext cx="1208985" cy="646331"/>
          </a:xfrm>
          <a:prstGeom prst="rect">
            <a:avLst/>
          </a:prstGeom>
          <a:noFill/>
        </p:spPr>
        <p:txBody>
          <a:bodyPr wrap="none" rtlCol="0">
            <a:spAutoFit/>
          </a:bodyPr>
          <a:lstStyle/>
          <a:p>
            <a:r>
              <a:rPr lang="en-GB" sz="3600" dirty="0" smtClean="0">
                <a:solidFill>
                  <a:srgbClr val="585858"/>
                </a:solidFill>
              </a:rPr>
              <a:t>Pinch</a:t>
            </a:r>
            <a:endParaRPr lang="en-GB" sz="3600" dirty="0">
              <a:solidFill>
                <a:srgbClr val="585858"/>
              </a:solidFill>
            </a:endParaRPr>
          </a:p>
        </p:txBody>
      </p:sp>
      <p:sp>
        <p:nvSpPr>
          <p:cNvPr id="34" name="TextBox 33"/>
          <p:cNvSpPr txBox="1"/>
          <p:nvPr/>
        </p:nvSpPr>
        <p:spPr>
          <a:xfrm>
            <a:off x="6704732" y="5501309"/>
            <a:ext cx="1208985" cy="646331"/>
          </a:xfrm>
          <a:prstGeom prst="rect">
            <a:avLst/>
          </a:prstGeom>
          <a:noFill/>
        </p:spPr>
        <p:txBody>
          <a:bodyPr wrap="none" rtlCol="0">
            <a:spAutoFit/>
          </a:bodyPr>
          <a:lstStyle/>
          <a:p>
            <a:r>
              <a:rPr lang="en-GB" sz="3600" dirty="0" smtClean="0">
                <a:solidFill>
                  <a:srgbClr val="585858"/>
                </a:solidFill>
              </a:rPr>
              <a:t>Pinch</a:t>
            </a:r>
            <a:endParaRPr lang="en-GB" sz="3600" dirty="0">
              <a:solidFill>
                <a:srgbClr val="585858"/>
              </a:solidFill>
            </a:endParaRPr>
          </a:p>
        </p:txBody>
      </p:sp>
    </p:spTree>
    <p:extLst>
      <p:ext uri="{BB962C8B-B14F-4D97-AF65-F5344CB8AC3E}">
        <p14:creationId xmlns:p14="http://schemas.microsoft.com/office/powerpoint/2010/main" val="3434970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2" name="Picture 31"/>
          <p:cNvPicPr>
            <a:picLocks noChangeAspect="1"/>
          </p:cNvPicPr>
          <p:nvPr/>
        </p:nvPicPr>
        <p:blipFill rotWithShape="1">
          <a:blip r:embed="rId3"/>
          <a:srcRect r="50366"/>
          <a:stretch/>
        </p:blipFill>
        <p:spPr>
          <a:xfrm>
            <a:off x="28575" y="1452562"/>
            <a:ext cx="4510174" cy="3952875"/>
          </a:xfrm>
          <a:prstGeom prst="rect">
            <a:avLst/>
          </a:prstGeom>
        </p:spPr>
      </p:pic>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HexaHexaFlexagons</a:t>
            </a:r>
            <a:endParaRPr lang="en-GB" sz="4400" b="1" dirty="0">
              <a:solidFill>
                <a:schemeClr val="bg1">
                  <a:lumMod val="50000"/>
                </a:schemeClr>
              </a:solidFill>
            </a:endParaRPr>
          </a:p>
        </p:txBody>
      </p:sp>
      <p:sp>
        <p:nvSpPr>
          <p:cNvPr id="15" name="Rectangle 14"/>
          <p:cNvSpPr/>
          <p:nvPr/>
        </p:nvSpPr>
        <p:spPr>
          <a:xfrm>
            <a:off x="4239491" y="1970756"/>
            <a:ext cx="4904509" cy="2862322"/>
          </a:xfrm>
          <a:prstGeom prst="rect">
            <a:avLst/>
          </a:prstGeom>
        </p:spPr>
        <p:txBody>
          <a:bodyPr wrap="square">
            <a:spAutoFit/>
          </a:bodyPr>
          <a:lstStyle/>
          <a:p>
            <a:r>
              <a:rPr lang="en-US" sz="3600" dirty="0" smtClean="0">
                <a:solidFill>
                  <a:srgbClr val="585858"/>
                </a:solidFill>
              </a:rPr>
              <a:t>How many sides can you find?</a:t>
            </a:r>
          </a:p>
          <a:p>
            <a:endParaRPr lang="en-US" sz="3600" dirty="0">
              <a:solidFill>
                <a:srgbClr val="585858"/>
              </a:solidFill>
            </a:endParaRPr>
          </a:p>
          <a:p>
            <a:r>
              <a:rPr lang="en-US" sz="3600" dirty="0" smtClean="0">
                <a:solidFill>
                  <a:srgbClr val="585858"/>
                </a:solidFill>
              </a:rPr>
              <a:t>How can we be sure we have found them all?</a:t>
            </a:r>
          </a:p>
        </p:txBody>
      </p:sp>
      <p:sp>
        <p:nvSpPr>
          <p:cNvPr id="2" name="TextBox 1"/>
          <p:cNvSpPr txBox="1"/>
          <p:nvPr/>
        </p:nvSpPr>
        <p:spPr>
          <a:xfrm>
            <a:off x="28575" y="6034393"/>
            <a:ext cx="5099538" cy="769441"/>
          </a:xfrm>
          <a:prstGeom prst="rect">
            <a:avLst/>
          </a:prstGeom>
          <a:noFill/>
        </p:spPr>
        <p:txBody>
          <a:bodyPr wrap="none" rtlCol="0">
            <a:spAutoFit/>
          </a:bodyPr>
          <a:lstStyle/>
          <a:p>
            <a:r>
              <a:rPr lang="en-GB" sz="4400" dirty="0" smtClean="0">
                <a:solidFill>
                  <a:srgbClr val="C00000"/>
                </a:solidFill>
              </a:rPr>
              <a:t>Let’s draw a diagram!</a:t>
            </a:r>
            <a:endParaRPr lang="en-GB" sz="4400" dirty="0">
              <a:solidFill>
                <a:srgbClr val="C00000"/>
              </a:solidFill>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333196" y="4810959"/>
            <a:ext cx="3719019" cy="2003782"/>
          </a:xfrm>
          <a:prstGeom prst="rect">
            <a:avLst/>
          </a:prstGeom>
        </p:spPr>
      </p:pic>
    </p:spTree>
    <p:extLst>
      <p:ext uri="{BB962C8B-B14F-4D97-AF65-F5344CB8AC3E}">
        <p14:creationId xmlns:p14="http://schemas.microsoft.com/office/powerpoint/2010/main" val="2010884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Effect transition="in" filter="fade">
                                      <p:cBhvr>
                                        <p:cTn id="7" dur="500"/>
                                        <p:tgtEl>
                                          <p:spTgt spid="1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2" name="Picture 31"/>
          <p:cNvPicPr>
            <a:picLocks noChangeAspect="1"/>
          </p:cNvPicPr>
          <p:nvPr/>
        </p:nvPicPr>
        <p:blipFill rotWithShape="1">
          <a:blip r:embed="rId3"/>
          <a:srcRect r="50366"/>
          <a:stretch/>
        </p:blipFill>
        <p:spPr>
          <a:xfrm>
            <a:off x="28575" y="1452562"/>
            <a:ext cx="4510174" cy="3952875"/>
          </a:xfrm>
          <a:prstGeom prst="rect">
            <a:avLst/>
          </a:prstGeom>
        </p:spPr>
      </p:pic>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HexaHexaFlexagon Graph</a:t>
            </a:r>
            <a:endParaRPr lang="en-GB" sz="4400" b="1" dirty="0">
              <a:solidFill>
                <a:schemeClr val="bg1">
                  <a:lumMod val="50000"/>
                </a:schemeClr>
              </a:solidFill>
            </a:endParaRPr>
          </a:p>
        </p:txBody>
      </p:sp>
      <p:sp>
        <p:nvSpPr>
          <p:cNvPr id="2" name="TextBox 1"/>
          <p:cNvSpPr txBox="1"/>
          <p:nvPr/>
        </p:nvSpPr>
        <p:spPr>
          <a:xfrm>
            <a:off x="28575" y="6034393"/>
            <a:ext cx="5099538" cy="769441"/>
          </a:xfrm>
          <a:prstGeom prst="rect">
            <a:avLst/>
          </a:prstGeom>
          <a:noFill/>
        </p:spPr>
        <p:txBody>
          <a:bodyPr wrap="none" rtlCol="0">
            <a:spAutoFit/>
          </a:bodyPr>
          <a:lstStyle/>
          <a:p>
            <a:r>
              <a:rPr lang="en-GB" sz="4400" dirty="0" smtClean="0">
                <a:solidFill>
                  <a:srgbClr val="C00000"/>
                </a:solidFill>
              </a:rPr>
              <a:t>Let’s draw a diagram!</a:t>
            </a:r>
            <a:endParaRPr lang="en-GB" sz="4400" dirty="0">
              <a:solidFill>
                <a:srgbClr val="C00000"/>
              </a:solidFill>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333196" y="4810959"/>
            <a:ext cx="3719019" cy="2003782"/>
          </a:xfrm>
          <a:prstGeom prst="rect">
            <a:avLst/>
          </a:prstGeom>
        </p:spPr>
      </p:pic>
      <p:sp>
        <p:nvSpPr>
          <p:cNvPr id="5" name="TextBox 4"/>
          <p:cNvSpPr txBox="1"/>
          <p:nvPr/>
        </p:nvSpPr>
        <p:spPr>
          <a:xfrm>
            <a:off x="1629306" y="2394072"/>
            <a:ext cx="314510" cy="461665"/>
          </a:xfrm>
          <a:prstGeom prst="rect">
            <a:avLst/>
          </a:prstGeom>
          <a:noFill/>
        </p:spPr>
        <p:txBody>
          <a:bodyPr wrap="none" rtlCol="0">
            <a:spAutoFit/>
          </a:bodyPr>
          <a:lstStyle/>
          <a:p>
            <a:r>
              <a:rPr lang="en-GB" sz="2400" dirty="0" smtClean="0"/>
              <a:t>c</a:t>
            </a:r>
            <a:endParaRPr lang="en-GB" sz="2400" dirty="0"/>
          </a:p>
        </p:txBody>
      </p:sp>
      <p:sp>
        <p:nvSpPr>
          <p:cNvPr id="9" name="TextBox 8"/>
          <p:cNvSpPr txBox="1"/>
          <p:nvPr/>
        </p:nvSpPr>
        <p:spPr>
          <a:xfrm>
            <a:off x="1629306" y="3826219"/>
            <a:ext cx="314510" cy="461665"/>
          </a:xfrm>
          <a:prstGeom prst="rect">
            <a:avLst/>
          </a:prstGeom>
          <a:noFill/>
        </p:spPr>
        <p:txBody>
          <a:bodyPr wrap="none" rtlCol="0">
            <a:spAutoFit/>
          </a:bodyPr>
          <a:lstStyle/>
          <a:p>
            <a:r>
              <a:rPr lang="en-GB" sz="2400" dirty="0" smtClean="0"/>
              <a:t>c</a:t>
            </a:r>
            <a:endParaRPr lang="en-GB" sz="2400" dirty="0"/>
          </a:p>
        </p:txBody>
      </p:sp>
      <p:sp>
        <p:nvSpPr>
          <p:cNvPr id="10" name="TextBox 9"/>
          <p:cNvSpPr txBox="1"/>
          <p:nvPr/>
        </p:nvSpPr>
        <p:spPr>
          <a:xfrm>
            <a:off x="2127035" y="2471437"/>
            <a:ext cx="393056" cy="584775"/>
          </a:xfrm>
          <a:prstGeom prst="rect">
            <a:avLst/>
          </a:prstGeom>
          <a:noFill/>
        </p:spPr>
        <p:txBody>
          <a:bodyPr wrap="none" rtlCol="0">
            <a:spAutoFit/>
          </a:bodyPr>
          <a:lstStyle/>
          <a:p>
            <a:r>
              <a:rPr lang="en-GB" sz="3200" b="1" dirty="0" smtClean="0"/>
              <a:t>3</a:t>
            </a:r>
            <a:endParaRPr lang="en-GB" sz="3200" b="1" dirty="0"/>
          </a:p>
        </p:txBody>
      </p:sp>
      <p:sp>
        <p:nvSpPr>
          <p:cNvPr id="11" name="TextBox 10"/>
          <p:cNvSpPr txBox="1"/>
          <p:nvPr/>
        </p:nvSpPr>
        <p:spPr>
          <a:xfrm rot="-7200000">
            <a:off x="1602656" y="3370458"/>
            <a:ext cx="393056" cy="584775"/>
          </a:xfrm>
          <a:prstGeom prst="rect">
            <a:avLst/>
          </a:prstGeom>
          <a:noFill/>
        </p:spPr>
        <p:txBody>
          <a:bodyPr wrap="none" rtlCol="0">
            <a:spAutoFit/>
          </a:bodyPr>
          <a:lstStyle/>
          <a:p>
            <a:r>
              <a:rPr lang="en-GB" sz="3200" b="1" dirty="0" smtClean="0"/>
              <a:t>3</a:t>
            </a:r>
            <a:endParaRPr lang="en-GB" sz="3200" b="1" dirty="0"/>
          </a:p>
        </p:txBody>
      </p:sp>
      <p:sp>
        <p:nvSpPr>
          <p:cNvPr id="12" name="TextBox 11"/>
          <p:cNvSpPr txBox="1"/>
          <p:nvPr/>
        </p:nvSpPr>
        <p:spPr>
          <a:xfrm rot="-3600000">
            <a:off x="1600616" y="2742231"/>
            <a:ext cx="393056" cy="584775"/>
          </a:xfrm>
          <a:prstGeom prst="rect">
            <a:avLst/>
          </a:prstGeom>
          <a:noFill/>
        </p:spPr>
        <p:txBody>
          <a:bodyPr wrap="none" rtlCol="0">
            <a:spAutoFit/>
          </a:bodyPr>
          <a:lstStyle/>
          <a:p>
            <a:r>
              <a:rPr lang="en-GB" sz="3200" b="1" dirty="0" smtClean="0"/>
              <a:t>3</a:t>
            </a:r>
            <a:endParaRPr lang="en-GB" sz="3200" b="1" dirty="0"/>
          </a:p>
        </p:txBody>
      </p:sp>
      <p:sp>
        <p:nvSpPr>
          <p:cNvPr id="13" name="TextBox 12"/>
          <p:cNvSpPr txBox="1"/>
          <p:nvPr/>
        </p:nvSpPr>
        <p:spPr>
          <a:xfrm rot="7200000">
            <a:off x="2635905" y="3375077"/>
            <a:ext cx="393056" cy="584775"/>
          </a:xfrm>
          <a:prstGeom prst="rect">
            <a:avLst/>
          </a:prstGeom>
          <a:noFill/>
        </p:spPr>
        <p:txBody>
          <a:bodyPr wrap="none" rtlCol="0">
            <a:spAutoFit/>
          </a:bodyPr>
          <a:lstStyle/>
          <a:p>
            <a:r>
              <a:rPr lang="en-GB" sz="3200" b="1" dirty="0" smtClean="0"/>
              <a:t>3</a:t>
            </a:r>
            <a:endParaRPr lang="en-GB" sz="3200" b="1" dirty="0"/>
          </a:p>
        </p:txBody>
      </p:sp>
      <p:sp>
        <p:nvSpPr>
          <p:cNvPr id="14" name="TextBox 13"/>
          <p:cNvSpPr txBox="1"/>
          <p:nvPr/>
        </p:nvSpPr>
        <p:spPr>
          <a:xfrm rot="3600000">
            <a:off x="2697280" y="2742383"/>
            <a:ext cx="393056" cy="584775"/>
          </a:xfrm>
          <a:prstGeom prst="rect">
            <a:avLst/>
          </a:prstGeom>
          <a:noFill/>
        </p:spPr>
        <p:txBody>
          <a:bodyPr wrap="none" rtlCol="0">
            <a:spAutoFit/>
          </a:bodyPr>
          <a:lstStyle/>
          <a:p>
            <a:r>
              <a:rPr lang="en-GB" sz="3200" b="1" dirty="0" smtClean="0"/>
              <a:t>3</a:t>
            </a:r>
            <a:endParaRPr lang="en-GB" sz="3200" b="1" dirty="0"/>
          </a:p>
        </p:txBody>
      </p:sp>
      <p:sp>
        <p:nvSpPr>
          <p:cNvPr id="16" name="TextBox 15"/>
          <p:cNvSpPr txBox="1"/>
          <p:nvPr/>
        </p:nvSpPr>
        <p:spPr>
          <a:xfrm>
            <a:off x="2138985" y="3605276"/>
            <a:ext cx="393056" cy="584775"/>
          </a:xfrm>
          <a:prstGeom prst="rect">
            <a:avLst/>
          </a:prstGeom>
          <a:noFill/>
        </p:spPr>
        <p:txBody>
          <a:bodyPr wrap="none" rtlCol="0">
            <a:spAutoFit/>
          </a:bodyPr>
          <a:lstStyle/>
          <a:p>
            <a:r>
              <a:rPr lang="en-GB" sz="3200" b="1" dirty="0" smtClean="0"/>
              <a:t>3</a:t>
            </a:r>
            <a:endParaRPr lang="en-GB" sz="3200" b="1" dirty="0"/>
          </a:p>
        </p:txBody>
      </p:sp>
      <p:sp>
        <p:nvSpPr>
          <p:cNvPr id="18" name="TextBox 17"/>
          <p:cNvSpPr txBox="1"/>
          <p:nvPr/>
        </p:nvSpPr>
        <p:spPr>
          <a:xfrm>
            <a:off x="1494574" y="4607475"/>
            <a:ext cx="393056" cy="584775"/>
          </a:xfrm>
          <a:prstGeom prst="rect">
            <a:avLst/>
          </a:prstGeom>
          <a:noFill/>
        </p:spPr>
        <p:txBody>
          <a:bodyPr wrap="none" rtlCol="0">
            <a:spAutoFit/>
          </a:bodyPr>
          <a:lstStyle/>
          <a:p>
            <a:r>
              <a:rPr lang="en-GB" sz="3200" b="1" dirty="0"/>
              <a:t>7</a:t>
            </a:r>
          </a:p>
        </p:txBody>
      </p:sp>
      <p:sp>
        <p:nvSpPr>
          <p:cNvPr id="19" name="TextBox 18"/>
          <p:cNvSpPr txBox="1"/>
          <p:nvPr/>
        </p:nvSpPr>
        <p:spPr>
          <a:xfrm>
            <a:off x="1138550" y="4410913"/>
            <a:ext cx="393056" cy="584775"/>
          </a:xfrm>
          <a:prstGeom prst="rect">
            <a:avLst/>
          </a:prstGeom>
          <a:noFill/>
        </p:spPr>
        <p:txBody>
          <a:bodyPr wrap="none" rtlCol="0">
            <a:spAutoFit/>
          </a:bodyPr>
          <a:lstStyle/>
          <a:p>
            <a:r>
              <a:rPr lang="en-GB" sz="3200" b="1" dirty="0"/>
              <a:t>7</a:t>
            </a:r>
          </a:p>
        </p:txBody>
      </p:sp>
      <p:sp>
        <p:nvSpPr>
          <p:cNvPr id="20" name="TextBox 19"/>
          <p:cNvSpPr txBox="1"/>
          <p:nvPr/>
        </p:nvSpPr>
        <p:spPr>
          <a:xfrm>
            <a:off x="1112357" y="1704545"/>
            <a:ext cx="393056" cy="584775"/>
          </a:xfrm>
          <a:prstGeom prst="rect">
            <a:avLst/>
          </a:prstGeom>
          <a:noFill/>
        </p:spPr>
        <p:txBody>
          <a:bodyPr wrap="none" rtlCol="0">
            <a:spAutoFit/>
          </a:bodyPr>
          <a:lstStyle/>
          <a:p>
            <a:r>
              <a:rPr lang="en-GB" sz="3200" b="1" dirty="0"/>
              <a:t>7</a:t>
            </a:r>
          </a:p>
        </p:txBody>
      </p:sp>
      <p:sp>
        <p:nvSpPr>
          <p:cNvPr id="21" name="TextBox 20"/>
          <p:cNvSpPr txBox="1"/>
          <p:nvPr/>
        </p:nvSpPr>
        <p:spPr>
          <a:xfrm>
            <a:off x="1511199" y="1502103"/>
            <a:ext cx="393056" cy="584775"/>
          </a:xfrm>
          <a:prstGeom prst="rect">
            <a:avLst/>
          </a:prstGeom>
          <a:noFill/>
        </p:spPr>
        <p:txBody>
          <a:bodyPr wrap="none" rtlCol="0">
            <a:spAutoFit/>
          </a:bodyPr>
          <a:lstStyle/>
          <a:p>
            <a:r>
              <a:rPr lang="en-GB" sz="3200" b="1" dirty="0"/>
              <a:t>7</a:t>
            </a:r>
          </a:p>
        </p:txBody>
      </p:sp>
      <p:sp>
        <p:nvSpPr>
          <p:cNvPr id="22" name="TextBox 21"/>
          <p:cNvSpPr txBox="1"/>
          <p:nvPr/>
        </p:nvSpPr>
        <p:spPr>
          <a:xfrm>
            <a:off x="3792493" y="2817141"/>
            <a:ext cx="393056" cy="584775"/>
          </a:xfrm>
          <a:prstGeom prst="rect">
            <a:avLst/>
          </a:prstGeom>
          <a:noFill/>
        </p:spPr>
        <p:txBody>
          <a:bodyPr wrap="none" rtlCol="0">
            <a:spAutoFit/>
          </a:bodyPr>
          <a:lstStyle/>
          <a:p>
            <a:r>
              <a:rPr lang="en-GB" sz="3200" b="1" dirty="0"/>
              <a:t>7</a:t>
            </a:r>
          </a:p>
        </p:txBody>
      </p:sp>
      <p:sp>
        <p:nvSpPr>
          <p:cNvPr id="23" name="TextBox 22"/>
          <p:cNvSpPr txBox="1"/>
          <p:nvPr/>
        </p:nvSpPr>
        <p:spPr>
          <a:xfrm>
            <a:off x="3775823" y="3346453"/>
            <a:ext cx="393056" cy="584775"/>
          </a:xfrm>
          <a:prstGeom prst="rect">
            <a:avLst/>
          </a:prstGeom>
          <a:noFill/>
        </p:spPr>
        <p:txBody>
          <a:bodyPr wrap="none" rtlCol="0">
            <a:spAutoFit/>
          </a:bodyPr>
          <a:lstStyle/>
          <a:p>
            <a:r>
              <a:rPr lang="en-GB" sz="3200" b="1" dirty="0"/>
              <a:t>7</a:t>
            </a:r>
          </a:p>
        </p:txBody>
      </p:sp>
      <p:sp>
        <p:nvSpPr>
          <p:cNvPr id="6" name="Oval 5"/>
          <p:cNvSpPr/>
          <p:nvPr/>
        </p:nvSpPr>
        <p:spPr>
          <a:xfrm>
            <a:off x="4971011" y="1794490"/>
            <a:ext cx="1047404" cy="1047404"/>
          </a:xfrm>
          <a:prstGeom prst="ellipse">
            <a:avLst/>
          </a:prstGeom>
          <a:solidFill>
            <a:srgbClr val="FFFF00"/>
          </a:solidFill>
          <a:ln w="381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chemeClr val="tx1"/>
                </a:solidFill>
              </a:rPr>
              <a:t>3</a:t>
            </a:r>
            <a:endParaRPr lang="en-GB" sz="4400" b="1" dirty="0">
              <a:solidFill>
                <a:schemeClr val="tx1"/>
              </a:solidFill>
            </a:endParaRPr>
          </a:p>
        </p:txBody>
      </p:sp>
      <p:sp>
        <p:nvSpPr>
          <p:cNvPr id="24" name="Oval 23"/>
          <p:cNvSpPr/>
          <p:nvPr/>
        </p:nvSpPr>
        <p:spPr>
          <a:xfrm>
            <a:off x="7535147" y="769441"/>
            <a:ext cx="1047404" cy="1047404"/>
          </a:xfrm>
          <a:prstGeom prst="ellipse">
            <a:avLst/>
          </a:prstGeom>
          <a:solidFill>
            <a:srgbClr val="0070C0"/>
          </a:solidFill>
          <a:ln w="381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bg1"/>
                </a:solidFill>
              </a:rPr>
              <a:t>2</a:t>
            </a:r>
          </a:p>
        </p:txBody>
      </p:sp>
      <p:sp>
        <p:nvSpPr>
          <p:cNvPr id="8" name="Freeform 7"/>
          <p:cNvSpPr/>
          <p:nvPr/>
        </p:nvSpPr>
        <p:spPr>
          <a:xfrm>
            <a:off x="5902036" y="1213361"/>
            <a:ext cx="1612669" cy="715192"/>
          </a:xfrm>
          <a:custGeom>
            <a:avLst/>
            <a:gdLst>
              <a:gd name="connsiteX0" fmla="*/ 0 w 1612669"/>
              <a:gd name="connsiteY0" fmla="*/ 715192 h 715192"/>
              <a:gd name="connsiteX1" fmla="*/ 598517 w 1612669"/>
              <a:gd name="connsiteY1" fmla="*/ 116675 h 715192"/>
              <a:gd name="connsiteX2" fmla="*/ 1612669 w 1612669"/>
              <a:gd name="connsiteY2" fmla="*/ 297 h 715192"/>
            </a:gdLst>
            <a:ahLst/>
            <a:cxnLst>
              <a:cxn ang="0">
                <a:pos x="connsiteX0" y="connsiteY0"/>
              </a:cxn>
              <a:cxn ang="0">
                <a:pos x="connsiteX1" y="connsiteY1"/>
              </a:cxn>
              <a:cxn ang="0">
                <a:pos x="connsiteX2" y="connsiteY2"/>
              </a:cxn>
            </a:cxnLst>
            <a:rect l="l" t="t" r="r" b="b"/>
            <a:pathLst>
              <a:path w="1612669" h="715192">
                <a:moveTo>
                  <a:pt x="0" y="715192"/>
                </a:moveTo>
                <a:cubicBezTo>
                  <a:pt x="164869" y="475508"/>
                  <a:pt x="329739" y="235824"/>
                  <a:pt x="598517" y="116675"/>
                </a:cubicBezTo>
                <a:cubicBezTo>
                  <a:pt x="867295" y="-2474"/>
                  <a:pt x="1239982" y="-1089"/>
                  <a:pt x="1612669" y="297"/>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p:cNvSpPr txBox="1"/>
          <p:nvPr/>
        </p:nvSpPr>
        <p:spPr>
          <a:xfrm>
            <a:off x="6296078" y="677158"/>
            <a:ext cx="412292" cy="646331"/>
          </a:xfrm>
          <a:prstGeom prst="rect">
            <a:avLst/>
          </a:prstGeom>
          <a:noFill/>
        </p:spPr>
        <p:txBody>
          <a:bodyPr wrap="none" rtlCol="0">
            <a:spAutoFit/>
          </a:bodyPr>
          <a:lstStyle/>
          <a:p>
            <a:r>
              <a:rPr lang="en-GB" sz="3600" b="1" dirty="0">
                <a:solidFill>
                  <a:srgbClr val="585858"/>
                </a:solidFill>
              </a:rPr>
              <a:t>a</a:t>
            </a:r>
          </a:p>
        </p:txBody>
      </p:sp>
      <p:sp>
        <p:nvSpPr>
          <p:cNvPr id="27" name="Rectangle 26"/>
          <p:cNvSpPr/>
          <p:nvPr/>
        </p:nvSpPr>
        <p:spPr>
          <a:xfrm>
            <a:off x="6301044" y="1974988"/>
            <a:ext cx="2427321" cy="1200329"/>
          </a:xfrm>
          <a:prstGeom prst="rect">
            <a:avLst/>
          </a:prstGeom>
        </p:spPr>
        <p:txBody>
          <a:bodyPr wrap="square">
            <a:spAutoFit/>
          </a:bodyPr>
          <a:lstStyle/>
          <a:p>
            <a:r>
              <a:rPr lang="en-US" sz="3600" dirty="0" smtClean="0">
                <a:solidFill>
                  <a:srgbClr val="585858"/>
                </a:solidFill>
              </a:rPr>
              <a:t>The start of a digraph</a:t>
            </a:r>
          </a:p>
        </p:txBody>
      </p:sp>
    </p:spTree>
    <p:extLst>
      <p:ext uri="{BB962C8B-B14F-4D97-AF65-F5344CB8AC3E}">
        <p14:creationId xmlns:p14="http://schemas.microsoft.com/office/powerpoint/2010/main" val="3115770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8" grpId="0" animBg="1"/>
      <p:bldP spid="25"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8575" y="1452562"/>
            <a:ext cx="4510174" cy="3952875"/>
            <a:chOff x="28575" y="1452562"/>
            <a:chExt cx="4510174" cy="3952875"/>
          </a:xfrm>
        </p:grpSpPr>
        <p:pic>
          <p:nvPicPr>
            <p:cNvPr id="38" name="Picture 37"/>
            <p:cNvPicPr>
              <a:picLocks noChangeAspect="1"/>
            </p:cNvPicPr>
            <p:nvPr/>
          </p:nvPicPr>
          <p:blipFill rotWithShape="1">
            <a:blip r:embed="rId3"/>
            <a:srcRect r="50366"/>
            <a:stretch/>
          </p:blipFill>
          <p:spPr>
            <a:xfrm>
              <a:off x="28575" y="1452562"/>
              <a:ext cx="4510174" cy="3952875"/>
            </a:xfrm>
            <a:prstGeom prst="rect">
              <a:avLst/>
            </a:prstGeom>
          </p:spPr>
        </p:pic>
        <p:sp>
          <p:nvSpPr>
            <p:cNvPr id="39" name="TextBox 38"/>
            <p:cNvSpPr txBox="1"/>
            <p:nvPr/>
          </p:nvSpPr>
          <p:spPr>
            <a:xfrm>
              <a:off x="1629306" y="2394072"/>
              <a:ext cx="314510" cy="461665"/>
            </a:xfrm>
            <a:prstGeom prst="rect">
              <a:avLst/>
            </a:prstGeom>
            <a:noFill/>
          </p:spPr>
          <p:txBody>
            <a:bodyPr wrap="none" rtlCol="0">
              <a:spAutoFit/>
            </a:bodyPr>
            <a:lstStyle/>
            <a:p>
              <a:r>
                <a:rPr lang="en-GB" sz="2400" dirty="0" smtClean="0"/>
                <a:t>c</a:t>
              </a:r>
              <a:endParaRPr lang="en-GB" sz="2400" dirty="0"/>
            </a:p>
          </p:txBody>
        </p:sp>
        <p:sp>
          <p:nvSpPr>
            <p:cNvPr id="40" name="TextBox 39"/>
            <p:cNvSpPr txBox="1"/>
            <p:nvPr/>
          </p:nvSpPr>
          <p:spPr>
            <a:xfrm>
              <a:off x="1629306" y="3826219"/>
              <a:ext cx="314510" cy="461665"/>
            </a:xfrm>
            <a:prstGeom prst="rect">
              <a:avLst/>
            </a:prstGeom>
            <a:noFill/>
          </p:spPr>
          <p:txBody>
            <a:bodyPr wrap="none" rtlCol="0">
              <a:spAutoFit/>
            </a:bodyPr>
            <a:lstStyle/>
            <a:p>
              <a:r>
                <a:rPr lang="en-GB" sz="2400" dirty="0" smtClean="0"/>
                <a:t>c</a:t>
              </a:r>
              <a:endParaRPr lang="en-GB" sz="2400" dirty="0"/>
            </a:p>
          </p:txBody>
        </p:sp>
        <p:sp>
          <p:nvSpPr>
            <p:cNvPr id="41" name="TextBox 40"/>
            <p:cNvSpPr txBox="1"/>
            <p:nvPr/>
          </p:nvSpPr>
          <p:spPr>
            <a:xfrm>
              <a:off x="2127035" y="2471437"/>
              <a:ext cx="393056" cy="584775"/>
            </a:xfrm>
            <a:prstGeom prst="rect">
              <a:avLst/>
            </a:prstGeom>
            <a:noFill/>
          </p:spPr>
          <p:txBody>
            <a:bodyPr wrap="none" rtlCol="0">
              <a:spAutoFit/>
            </a:bodyPr>
            <a:lstStyle/>
            <a:p>
              <a:r>
                <a:rPr lang="en-GB" sz="3200" b="1" dirty="0" smtClean="0"/>
                <a:t>3</a:t>
              </a:r>
              <a:endParaRPr lang="en-GB" sz="3200" b="1" dirty="0"/>
            </a:p>
          </p:txBody>
        </p:sp>
        <p:sp>
          <p:nvSpPr>
            <p:cNvPr id="42" name="TextBox 41"/>
            <p:cNvSpPr txBox="1"/>
            <p:nvPr/>
          </p:nvSpPr>
          <p:spPr>
            <a:xfrm rot="-7200000">
              <a:off x="1602656" y="3370458"/>
              <a:ext cx="393056" cy="584775"/>
            </a:xfrm>
            <a:prstGeom prst="rect">
              <a:avLst/>
            </a:prstGeom>
            <a:noFill/>
          </p:spPr>
          <p:txBody>
            <a:bodyPr wrap="none" rtlCol="0">
              <a:spAutoFit/>
            </a:bodyPr>
            <a:lstStyle/>
            <a:p>
              <a:r>
                <a:rPr lang="en-GB" sz="3200" b="1" dirty="0" smtClean="0"/>
                <a:t>3</a:t>
              </a:r>
              <a:endParaRPr lang="en-GB" sz="3200" b="1" dirty="0"/>
            </a:p>
          </p:txBody>
        </p:sp>
        <p:sp>
          <p:nvSpPr>
            <p:cNvPr id="43" name="TextBox 42"/>
            <p:cNvSpPr txBox="1"/>
            <p:nvPr/>
          </p:nvSpPr>
          <p:spPr>
            <a:xfrm rot="-3600000">
              <a:off x="1600616" y="2742231"/>
              <a:ext cx="393056" cy="584775"/>
            </a:xfrm>
            <a:prstGeom prst="rect">
              <a:avLst/>
            </a:prstGeom>
            <a:noFill/>
          </p:spPr>
          <p:txBody>
            <a:bodyPr wrap="none" rtlCol="0">
              <a:spAutoFit/>
            </a:bodyPr>
            <a:lstStyle/>
            <a:p>
              <a:r>
                <a:rPr lang="en-GB" sz="3200" b="1" dirty="0" smtClean="0"/>
                <a:t>3</a:t>
              </a:r>
              <a:endParaRPr lang="en-GB" sz="3200" b="1" dirty="0"/>
            </a:p>
          </p:txBody>
        </p:sp>
        <p:sp>
          <p:nvSpPr>
            <p:cNvPr id="44" name="TextBox 43"/>
            <p:cNvSpPr txBox="1"/>
            <p:nvPr/>
          </p:nvSpPr>
          <p:spPr>
            <a:xfrm rot="7200000">
              <a:off x="2635905" y="3375077"/>
              <a:ext cx="393056" cy="584775"/>
            </a:xfrm>
            <a:prstGeom prst="rect">
              <a:avLst/>
            </a:prstGeom>
            <a:noFill/>
          </p:spPr>
          <p:txBody>
            <a:bodyPr wrap="none" rtlCol="0">
              <a:spAutoFit/>
            </a:bodyPr>
            <a:lstStyle/>
            <a:p>
              <a:r>
                <a:rPr lang="en-GB" sz="3200" b="1" dirty="0" smtClean="0"/>
                <a:t>3</a:t>
              </a:r>
              <a:endParaRPr lang="en-GB" sz="3200" b="1" dirty="0"/>
            </a:p>
          </p:txBody>
        </p:sp>
        <p:sp>
          <p:nvSpPr>
            <p:cNvPr id="45" name="TextBox 44"/>
            <p:cNvSpPr txBox="1"/>
            <p:nvPr/>
          </p:nvSpPr>
          <p:spPr>
            <a:xfrm rot="3600000">
              <a:off x="2697280" y="2742383"/>
              <a:ext cx="393056" cy="584775"/>
            </a:xfrm>
            <a:prstGeom prst="rect">
              <a:avLst/>
            </a:prstGeom>
            <a:noFill/>
          </p:spPr>
          <p:txBody>
            <a:bodyPr wrap="none" rtlCol="0">
              <a:spAutoFit/>
            </a:bodyPr>
            <a:lstStyle/>
            <a:p>
              <a:r>
                <a:rPr lang="en-GB" sz="3200" b="1" dirty="0" smtClean="0"/>
                <a:t>3</a:t>
              </a:r>
              <a:endParaRPr lang="en-GB" sz="3200" b="1" dirty="0"/>
            </a:p>
          </p:txBody>
        </p:sp>
        <p:sp>
          <p:nvSpPr>
            <p:cNvPr id="46" name="TextBox 45"/>
            <p:cNvSpPr txBox="1"/>
            <p:nvPr/>
          </p:nvSpPr>
          <p:spPr>
            <a:xfrm>
              <a:off x="2138985" y="3605276"/>
              <a:ext cx="393056" cy="584775"/>
            </a:xfrm>
            <a:prstGeom prst="rect">
              <a:avLst/>
            </a:prstGeom>
            <a:noFill/>
          </p:spPr>
          <p:txBody>
            <a:bodyPr wrap="none" rtlCol="0">
              <a:spAutoFit/>
            </a:bodyPr>
            <a:lstStyle/>
            <a:p>
              <a:r>
                <a:rPr lang="en-GB" sz="3200" b="1" dirty="0" smtClean="0"/>
                <a:t>3</a:t>
              </a:r>
              <a:endParaRPr lang="en-GB" sz="3200" b="1" dirty="0"/>
            </a:p>
          </p:txBody>
        </p:sp>
        <p:sp>
          <p:nvSpPr>
            <p:cNvPr id="47" name="TextBox 46"/>
            <p:cNvSpPr txBox="1"/>
            <p:nvPr/>
          </p:nvSpPr>
          <p:spPr>
            <a:xfrm>
              <a:off x="1494574" y="4607475"/>
              <a:ext cx="393056" cy="584775"/>
            </a:xfrm>
            <a:prstGeom prst="rect">
              <a:avLst/>
            </a:prstGeom>
            <a:noFill/>
          </p:spPr>
          <p:txBody>
            <a:bodyPr wrap="none" rtlCol="0">
              <a:spAutoFit/>
            </a:bodyPr>
            <a:lstStyle/>
            <a:p>
              <a:r>
                <a:rPr lang="en-GB" sz="3200" b="1" dirty="0"/>
                <a:t>7</a:t>
              </a:r>
            </a:p>
          </p:txBody>
        </p:sp>
        <p:sp>
          <p:nvSpPr>
            <p:cNvPr id="48" name="TextBox 47"/>
            <p:cNvSpPr txBox="1"/>
            <p:nvPr/>
          </p:nvSpPr>
          <p:spPr>
            <a:xfrm>
              <a:off x="1138550" y="4410913"/>
              <a:ext cx="393056" cy="584775"/>
            </a:xfrm>
            <a:prstGeom prst="rect">
              <a:avLst/>
            </a:prstGeom>
            <a:noFill/>
          </p:spPr>
          <p:txBody>
            <a:bodyPr wrap="none" rtlCol="0">
              <a:spAutoFit/>
            </a:bodyPr>
            <a:lstStyle/>
            <a:p>
              <a:r>
                <a:rPr lang="en-GB" sz="3200" b="1" dirty="0"/>
                <a:t>7</a:t>
              </a:r>
            </a:p>
          </p:txBody>
        </p:sp>
        <p:sp>
          <p:nvSpPr>
            <p:cNvPr id="49" name="TextBox 48"/>
            <p:cNvSpPr txBox="1"/>
            <p:nvPr/>
          </p:nvSpPr>
          <p:spPr>
            <a:xfrm>
              <a:off x="1112357" y="1704545"/>
              <a:ext cx="393056" cy="584775"/>
            </a:xfrm>
            <a:prstGeom prst="rect">
              <a:avLst/>
            </a:prstGeom>
            <a:noFill/>
          </p:spPr>
          <p:txBody>
            <a:bodyPr wrap="none" rtlCol="0">
              <a:spAutoFit/>
            </a:bodyPr>
            <a:lstStyle/>
            <a:p>
              <a:r>
                <a:rPr lang="en-GB" sz="3200" b="1" dirty="0"/>
                <a:t>7</a:t>
              </a:r>
            </a:p>
          </p:txBody>
        </p:sp>
        <p:sp>
          <p:nvSpPr>
            <p:cNvPr id="50" name="TextBox 49"/>
            <p:cNvSpPr txBox="1"/>
            <p:nvPr/>
          </p:nvSpPr>
          <p:spPr>
            <a:xfrm>
              <a:off x="1511199" y="1502103"/>
              <a:ext cx="393056" cy="584775"/>
            </a:xfrm>
            <a:prstGeom prst="rect">
              <a:avLst/>
            </a:prstGeom>
            <a:noFill/>
          </p:spPr>
          <p:txBody>
            <a:bodyPr wrap="none" rtlCol="0">
              <a:spAutoFit/>
            </a:bodyPr>
            <a:lstStyle/>
            <a:p>
              <a:r>
                <a:rPr lang="en-GB" sz="3200" b="1" dirty="0"/>
                <a:t>7</a:t>
              </a:r>
            </a:p>
          </p:txBody>
        </p:sp>
        <p:sp>
          <p:nvSpPr>
            <p:cNvPr id="51" name="TextBox 50"/>
            <p:cNvSpPr txBox="1"/>
            <p:nvPr/>
          </p:nvSpPr>
          <p:spPr>
            <a:xfrm>
              <a:off x="3792493" y="2817141"/>
              <a:ext cx="393056" cy="584775"/>
            </a:xfrm>
            <a:prstGeom prst="rect">
              <a:avLst/>
            </a:prstGeom>
            <a:noFill/>
          </p:spPr>
          <p:txBody>
            <a:bodyPr wrap="none" rtlCol="0">
              <a:spAutoFit/>
            </a:bodyPr>
            <a:lstStyle/>
            <a:p>
              <a:r>
                <a:rPr lang="en-GB" sz="3200" b="1" dirty="0"/>
                <a:t>7</a:t>
              </a:r>
            </a:p>
          </p:txBody>
        </p:sp>
        <p:sp>
          <p:nvSpPr>
            <p:cNvPr id="52" name="TextBox 51"/>
            <p:cNvSpPr txBox="1"/>
            <p:nvPr/>
          </p:nvSpPr>
          <p:spPr>
            <a:xfrm>
              <a:off x="3775823" y="3346453"/>
              <a:ext cx="393056" cy="584775"/>
            </a:xfrm>
            <a:prstGeom prst="rect">
              <a:avLst/>
            </a:prstGeom>
            <a:noFill/>
          </p:spPr>
          <p:txBody>
            <a:bodyPr wrap="none" rtlCol="0">
              <a:spAutoFit/>
            </a:bodyPr>
            <a:lstStyle/>
            <a:p>
              <a:r>
                <a:rPr lang="en-GB" sz="3200" b="1" dirty="0"/>
                <a:t>7</a:t>
              </a:r>
            </a:p>
          </p:txBody>
        </p:sp>
      </p:grpSp>
      <p:sp>
        <p:nvSpPr>
          <p:cNvPr id="4" name="Rectangle 3"/>
          <p:cNvSpPr/>
          <p:nvPr/>
        </p:nvSpPr>
        <p:spPr>
          <a:xfrm>
            <a:off x="7898524" y="5673374"/>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HexaHexaFlexagon</a:t>
            </a:r>
            <a:r>
              <a:rPr lang="en-GB" sz="4400" b="1" dirty="0">
                <a:solidFill>
                  <a:schemeClr val="bg1">
                    <a:lumMod val="50000"/>
                  </a:schemeClr>
                </a:solidFill>
              </a:rPr>
              <a:t> </a:t>
            </a:r>
            <a:r>
              <a:rPr lang="en-GB" sz="4400" b="1" dirty="0" smtClean="0">
                <a:solidFill>
                  <a:schemeClr val="bg1">
                    <a:lumMod val="50000"/>
                  </a:schemeClr>
                </a:solidFill>
              </a:rPr>
              <a:t>Exploration</a:t>
            </a:r>
            <a:endParaRPr lang="en-GB" sz="4400" b="1" dirty="0">
              <a:solidFill>
                <a:schemeClr val="bg1">
                  <a:lumMod val="50000"/>
                </a:schemeClr>
              </a:solidFill>
            </a:endParaRPr>
          </a:p>
        </p:txBody>
      </p:sp>
      <p:sp>
        <p:nvSpPr>
          <p:cNvPr id="6" name="Oval 5"/>
          <p:cNvSpPr/>
          <p:nvPr/>
        </p:nvSpPr>
        <p:spPr>
          <a:xfrm>
            <a:off x="4971011" y="1794490"/>
            <a:ext cx="1047404" cy="1047404"/>
          </a:xfrm>
          <a:prstGeom prst="ellipse">
            <a:avLst/>
          </a:prstGeom>
          <a:solidFill>
            <a:srgbClr val="FFFF00"/>
          </a:solidFill>
          <a:ln w="381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chemeClr val="tx1"/>
                </a:solidFill>
              </a:rPr>
              <a:t>3</a:t>
            </a:r>
            <a:endParaRPr lang="en-GB" sz="4400" b="1" dirty="0">
              <a:solidFill>
                <a:schemeClr val="tx1"/>
              </a:solidFill>
            </a:endParaRPr>
          </a:p>
        </p:txBody>
      </p:sp>
      <p:sp>
        <p:nvSpPr>
          <p:cNvPr id="24" name="Oval 23"/>
          <p:cNvSpPr/>
          <p:nvPr/>
        </p:nvSpPr>
        <p:spPr>
          <a:xfrm>
            <a:off x="7535147" y="769441"/>
            <a:ext cx="1047404" cy="1047404"/>
          </a:xfrm>
          <a:prstGeom prst="ellipse">
            <a:avLst/>
          </a:prstGeom>
          <a:solidFill>
            <a:srgbClr val="0070C0"/>
          </a:solidFill>
          <a:ln w="381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bg1"/>
                </a:solidFill>
              </a:rPr>
              <a:t>2</a:t>
            </a:r>
          </a:p>
        </p:txBody>
      </p:sp>
      <p:sp>
        <p:nvSpPr>
          <p:cNvPr id="8" name="Freeform 7"/>
          <p:cNvSpPr/>
          <p:nvPr/>
        </p:nvSpPr>
        <p:spPr>
          <a:xfrm>
            <a:off x="5902036" y="1213361"/>
            <a:ext cx="1612669" cy="715192"/>
          </a:xfrm>
          <a:custGeom>
            <a:avLst/>
            <a:gdLst>
              <a:gd name="connsiteX0" fmla="*/ 0 w 1612669"/>
              <a:gd name="connsiteY0" fmla="*/ 715192 h 715192"/>
              <a:gd name="connsiteX1" fmla="*/ 598517 w 1612669"/>
              <a:gd name="connsiteY1" fmla="*/ 116675 h 715192"/>
              <a:gd name="connsiteX2" fmla="*/ 1612669 w 1612669"/>
              <a:gd name="connsiteY2" fmla="*/ 297 h 715192"/>
            </a:gdLst>
            <a:ahLst/>
            <a:cxnLst>
              <a:cxn ang="0">
                <a:pos x="connsiteX0" y="connsiteY0"/>
              </a:cxn>
              <a:cxn ang="0">
                <a:pos x="connsiteX1" y="connsiteY1"/>
              </a:cxn>
              <a:cxn ang="0">
                <a:pos x="connsiteX2" y="connsiteY2"/>
              </a:cxn>
            </a:cxnLst>
            <a:rect l="l" t="t" r="r" b="b"/>
            <a:pathLst>
              <a:path w="1612669" h="715192">
                <a:moveTo>
                  <a:pt x="0" y="715192"/>
                </a:moveTo>
                <a:cubicBezTo>
                  <a:pt x="164869" y="475508"/>
                  <a:pt x="329739" y="235824"/>
                  <a:pt x="598517" y="116675"/>
                </a:cubicBezTo>
                <a:cubicBezTo>
                  <a:pt x="867295" y="-2474"/>
                  <a:pt x="1239982" y="-1089"/>
                  <a:pt x="1612669" y="297"/>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p:cNvSpPr txBox="1"/>
          <p:nvPr/>
        </p:nvSpPr>
        <p:spPr>
          <a:xfrm>
            <a:off x="6296078" y="677158"/>
            <a:ext cx="412292" cy="646331"/>
          </a:xfrm>
          <a:prstGeom prst="rect">
            <a:avLst/>
          </a:prstGeom>
          <a:noFill/>
        </p:spPr>
        <p:txBody>
          <a:bodyPr wrap="none" rtlCol="0">
            <a:spAutoFit/>
          </a:bodyPr>
          <a:lstStyle/>
          <a:p>
            <a:r>
              <a:rPr lang="en-GB" sz="3600" b="1" dirty="0">
                <a:solidFill>
                  <a:srgbClr val="585858"/>
                </a:solidFill>
              </a:rPr>
              <a:t>a</a:t>
            </a:r>
          </a:p>
        </p:txBody>
      </p:sp>
      <p:sp>
        <p:nvSpPr>
          <p:cNvPr id="27" name="Rectangle 26"/>
          <p:cNvSpPr/>
          <p:nvPr/>
        </p:nvSpPr>
        <p:spPr>
          <a:xfrm>
            <a:off x="6301044" y="1974988"/>
            <a:ext cx="2427321" cy="1200329"/>
          </a:xfrm>
          <a:prstGeom prst="rect">
            <a:avLst/>
          </a:prstGeom>
        </p:spPr>
        <p:txBody>
          <a:bodyPr wrap="square">
            <a:spAutoFit/>
          </a:bodyPr>
          <a:lstStyle/>
          <a:p>
            <a:r>
              <a:rPr lang="en-US" sz="3600" dirty="0" smtClean="0">
                <a:solidFill>
                  <a:srgbClr val="585858"/>
                </a:solidFill>
              </a:rPr>
              <a:t>The start of a digraph</a:t>
            </a:r>
          </a:p>
        </p:txBody>
      </p:sp>
      <p:pic>
        <p:nvPicPr>
          <p:cNvPr id="15" name="Picture 14"/>
          <p:cNvPicPr>
            <a:picLocks noChangeAspect="1"/>
          </p:cNvPicPr>
          <p:nvPr/>
        </p:nvPicPr>
        <p:blipFill rotWithShape="1">
          <a:blip r:embed="rId4"/>
          <a:srcRect l="19182" t="25492" r="11678" b="11419"/>
          <a:stretch/>
        </p:blipFill>
        <p:spPr>
          <a:xfrm>
            <a:off x="2518611" y="3776662"/>
            <a:ext cx="6608750" cy="3390481"/>
          </a:xfrm>
          <a:prstGeom prst="rect">
            <a:avLst/>
          </a:prstGeom>
        </p:spPr>
      </p:pic>
      <p:sp>
        <p:nvSpPr>
          <p:cNvPr id="26" name="TextBox 25"/>
          <p:cNvSpPr txBox="1"/>
          <p:nvPr/>
        </p:nvSpPr>
        <p:spPr>
          <a:xfrm>
            <a:off x="2699243" y="4869505"/>
            <a:ext cx="430812" cy="769441"/>
          </a:xfrm>
          <a:prstGeom prst="rect">
            <a:avLst/>
          </a:prstGeom>
          <a:noFill/>
        </p:spPr>
        <p:txBody>
          <a:bodyPr wrap="square" rtlCol="0">
            <a:spAutoFit/>
          </a:bodyPr>
          <a:lstStyle/>
          <a:p>
            <a:r>
              <a:rPr lang="en-GB" sz="4400" dirty="0"/>
              <a:t>3</a:t>
            </a:r>
          </a:p>
        </p:txBody>
      </p:sp>
      <p:sp>
        <p:nvSpPr>
          <p:cNvPr id="29" name="TextBox 28"/>
          <p:cNvSpPr txBox="1"/>
          <p:nvPr/>
        </p:nvSpPr>
        <p:spPr>
          <a:xfrm>
            <a:off x="2699243" y="5527240"/>
            <a:ext cx="430812" cy="769441"/>
          </a:xfrm>
          <a:prstGeom prst="rect">
            <a:avLst/>
          </a:prstGeom>
          <a:noFill/>
        </p:spPr>
        <p:txBody>
          <a:bodyPr wrap="square" rtlCol="0">
            <a:spAutoFit/>
          </a:bodyPr>
          <a:lstStyle/>
          <a:p>
            <a:r>
              <a:rPr lang="en-GB" sz="4400" dirty="0" smtClean="0"/>
              <a:t>2</a:t>
            </a:r>
            <a:endParaRPr lang="en-GB" sz="4400" dirty="0"/>
          </a:p>
        </p:txBody>
      </p:sp>
      <p:sp>
        <p:nvSpPr>
          <p:cNvPr id="30" name="TextBox 29"/>
          <p:cNvSpPr txBox="1"/>
          <p:nvPr/>
        </p:nvSpPr>
        <p:spPr>
          <a:xfrm>
            <a:off x="2699243" y="6162374"/>
            <a:ext cx="430812" cy="769441"/>
          </a:xfrm>
          <a:prstGeom prst="rect">
            <a:avLst/>
          </a:prstGeom>
          <a:noFill/>
        </p:spPr>
        <p:txBody>
          <a:bodyPr wrap="square" rtlCol="0">
            <a:spAutoFit/>
          </a:bodyPr>
          <a:lstStyle/>
          <a:p>
            <a:r>
              <a:rPr lang="en-GB" sz="4400" dirty="0" smtClean="0"/>
              <a:t>1</a:t>
            </a:r>
            <a:endParaRPr lang="en-GB" sz="4400" dirty="0"/>
          </a:p>
        </p:txBody>
      </p:sp>
      <p:sp>
        <p:nvSpPr>
          <p:cNvPr id="31" name="TextBox 30"/>
          <p:cNvSpPr txBox="1"/>
          <p:nvPr/>
        </p:nvSpPr>
        <p:spPr>
          <a:xfrm>
            <a:off x="4211537" y="4874175"/>
            <a:ext cx="576278" cy="769441"/>
          </a:xfrm>
          <a:prstGeom prst="rect">
            <a:avLst/>
          </a:prstGeom>
          <a:noFill/>
        </p:spPr>
        <p:txBody>
          <a:bodyPr wrap="square" rtlCol="0">
            <a:spAutoFit/>
          </a:bodyPr>
          <a:lstStyle/>
          <a:p>
            <a:r>
              <a:rPr lang="en-GB" sz="4400" dirty="0" smtClean="0">
                <a:sym typeface="Wingdings" panose="05000000000000000000" pitchFamily="2" charset="2"/>
              </a:rPr>
              <a:t></a:t>
            </a:r>
            <a:endParaRPr lang="en-GB" sz="4400" dirty="0"/>
          </a:p>
        </p:txBody>
      </p:sp>
      <p:sp>
        <p:nvSpPr>
          <p:cNvPr id="33" name="TextBox 32"/>
          <p:cNvSpPr txBox="1"/>
          <p:nvPr/>
        </p:nvSpPr>
        <p:spPr>
          <a:xfrm>
            <a:off x="4172225" y="5527240"/>
            <a:ext cx="576278" cy="769441"/>
          </a:xfrm>
          <a:prstGeom prst="rect">
            <a:avLst/>
          </a:prstGeom>
          <a:noFill/>
        </p:spPr>
        <p:txBody>
          <a:bodyPr wrap="square" rtlCol="0">
            <a:spAutoFit/>
          </a:bodyPr>
          <a:lstStyle/>
          <a:p>
            <a:r>
              <a:rPr lang="en-GB" sz="4400" dirty="0" smtClean="0">
                <a:sym typeface="Wingdings" panose="05000000000000000000" pitchFamily="2" charset="2"/>
              </a:rPr>
              <a:t></a:t>
            </a:r>
            <a:endParaRPr lang="en-GB" sz="4400" dirty="0"/>
          </a:p>
        </p:txBody>
      </p:sp>
      <p:sp>
        <p:nvSpPr>
          <p:cNvPr id="34" name="TextBox 33"/>
          <p:cNvSpPr txBox="1"/>
          <p:nvPr/>
        </p:nvSpPr>
        <p:spPr>
          <a:xfrm>
            <a:off x="4172225" y="6175637"/>
            <a:ext cx="576278" cy="769441"/>
          </a:xfrm>
          <a:prstGeom prst="rect">
            <a:avLst/>
          </a:prstGeom>
          <a:noFill/>
        </p:spPr>
        <p:txBody>
          <a:bodyPr wrap="square" rtlCol="0">
            <a:spAutoFit/>
          </a:bodyPr>
          <a:lstStyle/>
          <a:p>
            <a:r>
              <a:rPr lang="en-GB" sz="4400" dirty="0" smtClean="0">
                <a:sym typeface="Wingdings" panose="05000000000000000000" pitchFamily="2" charset="2"/>
              </a:rPr>
              <a:t></a:t>
            </a:r>
            <a:endParaRPr lang="en-GB" sz="4400" dirty="0"/>
          </a:p>
        </p:txBody>
      </p:sp>
      <p:sp>
        <p:nvSpPr>
          <p:cNvPr id="35" name="TextBox 34"/>
          <p:cNvSpPr txBox="1"/>
          <p:nvPr/>
        </p:nvSpPr>
        <p:spPr>
          <a:xfrm>
            <a:off x="6204198" y="4899499"/>
            <a:ext cx="753677" cy="523220"/>
          </a:xfrm>
          <a:prstGeom prst="rect">
            <a:avLst/>
          </a:prstGeom>
          <a:noFill/>
        </p:spPr>
        <p:txBody>
          <a:bodyPr wrap="square" rtlCol="0">
            <a:spAutoFit/>
          </a:bodyPr>
          <a:lstStyle/>
          <a:p>
            <a:r>
              <a:rPr lang="en-GB" sz="2800" dirty="0" smtClean="0"/>
              <a:t>na</a:t>
            </a:r>
            <a:endParaRPr lang="en-GB" sz="2800" dirty="0"/>
          </a:p>
        </p:txBody>
      </p:sp>
      <p:sp>
        <p:nvSpPr>
          <p:cNvPr id="36" name="TextBox 35"/>
          <p:cNvSpPr txBox="1"/>
          <p:nvPr/>
        </p:nvSpPr>
        <p:spPr>
          <a:xfrm>
            <a:off x="6204198" y="5519522"/>
            <a:ext cx="682353" cy="523220"/>
          </a:xfrm>
          <a:prstGeom prst="rect">
            <a:avLst/>
          </a:prstGeom>
          <a:noFill/>
        </p:spPr>
        <p:txBody>
          <a:bodyPr wrap="square" rtlCol="0">
            <a:spAutoFit/>
          </a:bodyPr>
          <a:lstStyle/>
          <a:p>
            <a:r>
              <a:rPr lang="en-GB" sz="2800" dirty="0" smtClean="0"/>
              <a:t>na</a:t>
            </a:r>
            <a:endParaRPr lang="en-GB" sz="2800" dirty="0"/>
          </a:p>
        </p:txBody>
      </p:sp>
      <p:sp>
        <p:nvSpPr>
          <p:cNvPr id="37" name="TextBox 36"/>
          <p:cNvSpPr txBox="1"/>
          <p:nvPr/>
        </p:nvSpPr>
        <p:spPr>
          <a:xfrm>
            <a:off x="6204199" y="6172795"/>
            <a:ext cx="682352" cy="523220"/>
          </a:xfrm>
          <a:prstGeom prst="rect">
            <a:avLst/>
          </a:prstGeom>
          <a:noFill/>
        </p:spPr>
        <p:txBody>
          <a:bodyPr wrap="square" rtlCol="0">
            <a:spAutoFit/>
          </a:bodyPr>
          <a:lstStyle/>
          <a:p>
            <a:r>
              <a:rPr lang="en-GB" sz="2800" dirty="0" smtClean="0"/>
              <a:t>na</a:t>
            </a:r>
            <a:endParaRPr lang="en-GB" sz="2800" dirty="0"/>
          </a:p>
        </p:txBody>
      </p:sp>
      <p:sp>
        <p:nvSpPr>
          <p:cNvPr id="53" name="TextBox 52"/>
          <p:cNvSpPr txBox="1"/>
          <p:nvPr/>
        </p:nvSpPr>
        <p:spPr>
          <a:xfrm>
            <a:off x="5243835" y="4903933"/>
            <a:ext cx="576278" cy="769441"/>
          </a:xfrm>
          <a:prstGeom prst="rect">
            <a:avLst/>
          </a:prstGeom>
          <a:noFill/>
        </p:spPr>
        <p:txBody>
          <a:bodyPr wrap="square" rtlCol="0">
            <a:spAutoFit/>
          </a:bodyPr>
          <a:lstStyle/>
          <a:p>
            <a:r>
              <a:rPr lang="en-GB" sz="4400" dirty="0" smtClean="0">
                <a:sym typeface="Wingdings" panose="05000000000000000000" pitchFamily="2" charset="2"/>
              </a:rPr>
              <a:t></a:t>
            </a:r>
            <a:endParaRPr lang="en-GB" sz="4400" dirty="0"/>
          </a:p>
        </p:txBody>
      </p:sp>
      <p:sp>
        <p:nvSpPr>
          <p:cNvPr id="54" name="TextBox 53"/>
          <p:cNvSpPr txBox="1"/>
          <p:nvPr/>
        </p:nvSpPr>
        <p:spPr>
          <a:xfrm>
            <a:off x="7754479" y="4867352"/>
            <a:ext cx="576278" cy="769441"/>
          </a:xfrm>
          <a:prstGeom prst="rect">
            <a:avLst/>
          </a:prstGeom>
          <a:noFill/>
        </p:spPr>
        <p:txBody>
          <a:bodyPr wrap="square" rtlCol="0">
            <a:spAutoFit/>
          </a:bodyPr>
          <a:lstStyle/>
          <a:p>
            <a:r>
              <a:rPr lang="en-GB" sz="4400" dirty="0" smtClean="0">
                <a:sym typeface="Wingdings" panose="05000000000000000000" pitchFamily="2" charset="2"/>
              </a:rPr>
              <a:t></a:t>
            </a:r>
            <a:endParaRPr lang="en-GB" sz="4400" dirty="0"/>
          </a:p>
        </p:txBody>
      </p:sp>
      <p:sp>
        <p:nvSpPr>
          <p:cNvPr id="55" name="Freeform 54"/>
          <p:cNvSpPr/>
          <p:nvPr/>
        </p:nvSpPr>
        <p:spPr>
          <a:xfrm rot="7200000">
            <a:off x="7197827" y="2304649"/>
            <a:ext cx="1612669" cy="715192"/>
          </a:xfrm>
          <a:custGeom>
            <a:avLst/>
            <a:gdLst>
              <a:gd name="connsiteX0" fmla="*/ 0 w 1612669"/>
              <a:gd name="connsiteY0" fmla="*/ 715192 h 715192"/>
              <a:gd name="connsiteX1" fmla="*/ 598517 w 1612669"/>
              <a:gd name="connsiteY1" fmla="*/ 116675 h 715192"/>
              <a:gd name="connsiteX2" fmla="*/ 1612669 w 1612669"/>
              <a:gd name="connsiteY2" fmla="*/ 297 h 715192"/>
            </a:gdLst>
            <a:ahLst/>
            <a:cxnLst>
              <a:cxn ang="0">
                <a:pos x="connsiteX0" y="connsiteY0"/>
              </a:cxn>
              <a:cxn ang="0">
                <a:pos x="connsiteX1" y="connsiteY1"/>
              </a:cxn>
              <a:cxn ang="0">
                <a:pos x="connsiteX2" y="connsiteY2"/>
              </a:cxn>
            </a:cxnLst>
            <a:rect l="l" t="t" r="r" b="b"/>
            <a:pathLst>
              <a:path w="1612669" h="715192">
                <a:moveTo>
                  <a:pt x="0" y="715192"/>
                </a:moveTo>
                <a:cubicBezTo>
                  <a:pt x="164869" y="475508"/>
                  <a:pt x="329739" y="235824"/>
                  <a:pt x="598517" y="116675"/>
                </a:cubicBezTo>
                <a:cubicBezTo>
                  <a:pt x="867295" y="-2474"/>
                  <a:pt x="1239982" y="-1089"/>
                  <a:pt x="1612669" y="297"/>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Freeform 55"/>
          <p:cNvSpPr/>
          <p:nvPr/>
        </p:nvSpPr>
        <p:spPr>
          <a:xfrm rot="-7200000">
            <a:off x="5625769" y="2901194"/>
            <a:ext cx="1612669" cy="715192"/>
          </a:xfrm>
          <a:custGeom>
            <a:avLst/>
            <a:gdLst>
              <a:gd name="connsiteX0" fmla="*/ 0 w 1612669"/>
              <a:gd name="connsiteY0" fmla="*/ 715192 h 715192"/>
              <a:gd name="connsiteX1" fmla="*/ 598517 w 1612669"/>
              <a:gd name="connsiteY1" fmla="*/ 116675 h 715192"/>
              <a:gd name="connsiteX2" fmla="*/ 1612669 w 1612669"/>
              <a:gd name="connsiteY2" fmla="*/ 297 h 715192"/>
            </a:gdLst>
            <a:ahLst/>
            <a:cxnLst>
              <a:cxn ang="0">
                <a:pos x="connsiteX0" y="connsiteY0"/>
              </a:cxn>
              <a:cxn ang="0">
                <a:pos x="connsiteX1" y="connsiteY1"/>
              </a:cxn>
              <a:cxn ang="0">
                <a:pos x="connsiteX2" y="connsiteY2"/>
              </a:cxn>
            </a:cxnLst>
            <a:rect l="l" t="t" r="r" b="b"/>
            <a:pathLst>
              <a:path w="1612669" h="715192">
                <a:moveTo>
                  <a:pt x="0" y="715192"/>
                </a:moveTo>
                <a:cubicBezTo>
                  <a:pt x="164869" y="475508"/>
                  <a:pt x="329739" y="235824"/>
                  <a:pt x="598517" y="116675"/>
                </a:cubicBezTo>
                <a:cubicBezTo>
                  <a:pt x="867295" y="-2474"/>
                  <a:pt x="1239982" y="-1089"/>
                  <a:pt x="1612669" y="297"/>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Oval 56"/>
          <p:cNvSpPr/>
          <p:nvPr/>
        </p:nvSpPr>
        <p:spPr>
          <a:xfrm>
            <a:off x="7125237" y="3423426"/>
            <a:ext cx="1047404" cy="1047404"/>
          </a:xfrm>
          <a:prstGeom prst="ellipse">
            <a:avLst/>
          </a:prstGeom>
          <a:solidFill>
            <a:srgbClr val="FF0000"/>
          </a:solidFill>
          <a:ln w="381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bg1"/>
                </a:solidFill>
              </a:rPr>
              <a:t>1</a:t>
            </a:r>
          </a:p>
        </p:txBody>
      </p:sp>
      <p:sp>
        <p:nvSpPr>
          <p:cNvPr id="58" name="TextBox 57"/>
          <p:cNvSpPr txBox="1"/>
          <p:nvPr/>
        </p:nvSpPr>
        <p:spPr>
          <a:xfrm>
            <a:off x="8325458" y="2418190"/>
            <a:ext cx="412292" cy="646331"/>
          </a:xfrm>
          <a:prstGeom prst="rect">
            <a:avLst/>
          </a:prstGeom>
          <a:noFill/>
        </p:spPr>
        <p:txBody>
          <a:bodyPr wrap="none" rtlCol="0">
            <a:spAutoFit/>
          </a:bodyPr>
          <a:lstStyle/>
          <a:p>
            <a:r>
              <a:rPr lang="en-GB" sz="3600" b="1" dirty="0">
                <a:solidFill>
                  <a:srgbClr val="585858"/>
                </a:solidFill>
              </a:rPr>
              <a:t>a</a:t>
            </a:r>
          </a:p>
        </p:txBody>
      </p:sp>
      <p:sp>
        <p:nvSpPr>
          <p:cNvPr id="59" name="TextBox 58"/>
          <p:cNvSpPr txBox="1"/>
          <p:nvPr/>
        </p:nvSpPr>
        <p:spPr>
          <a:xfrm>
            <a:off x="6338826" y="2926982"/>
            <a:ext cx="412292" cy="646331"/>
          </a:xfrm>
          <a:prstGeom prst="rect">
            <a:avLst/>
          </a:prstGeom>
          <a:noFill/>
        </p:spPr>
        <p:txBody>
          <a:bodyPr wrap="none" rtlCol="0">
            <a:spAutoFit/>
          </a:bodyPr>
          <a:lstStyle/>
          <a:p>
            <a:r>
              <a:rPr lang="en-GB" sz="3600" b="1" dirty="0">
                <a:solidFill>
                  <a:srgbClr val="585858"/>
                </a:solidFill>
              </a:rPr>
              <a:t>a</a:t>
            </a:r>
          </a:p>
        </p:txBody>
      </p:sp>
      <p:sp>
        <p:nvSpPr>
          <p:cNvPr id="60" name="Freeform 59"/>
          <p:cNvSpPr/>
          <p:nvPr/>
        </p:nvSpPr>
        <p:spPr>
          <a:xfrm rot="-7200000">
            <a:off x="3484489" y="1654521"/>
            <a:ext cx="1612669" cy="715192"/>
          </a:xfrm>
          <a:custGeom>
            <a:avLst/>
            <a:gdLst>
              <a:gd name="connsiteX0" fmla="*/ 0 w 1612669"/>
              <a:gd name="connsiteY0" fmla="*/ 715192 h 715192"/>
              <a:gd name="connsiteX1" fmla="*/ 598517 w 1612669"/>
              <a:gd name="connsiteY1" fmla="*/ 116675 h 715192"/>
              <a:gd name="connsiteX2" fmla="*/ 1612669 w 1612669"/>
              <a:gd name="connsiteY2" fmla="*/ 297 h 715192"/>
            </a:gdLst>
            <a:ahLst/>
            <a:cxnLst>
              <a:cxn ang="0">
                <a:pos x="connsiteX0" y="connsiteY0"/>
              </a:cxn>
              <a:cxn ang="0">
                <a:pos x="connsiteX1" y="connsiteY1"/>
              </a:cxn>
              <a:cxn ang="0">
                <a:pos x="connsiteX2" y="connsiteY2"/>
              </a:cxn>
            </a:cxnLst>
            <a:rect l="l" t="t" r="r" b="b"/>
            <a:pathLst>
              <a:path w="1612669" h="715192">
                <a:moveTo>
                  <a:pt x="0" y="715192"/>
                </a:moveTo>
                <a:cubicBezTo>
                  <a:pt x="164869" y="475508"/>
                  <a:pt x="329739" y="235824"/>
                  <a:pt x="598517" y="116675"/>
                </a:cubicBezTo>
                <a:cubicBezTo>
                  <a:pt x="867295" y="-2474"/>
                  <a:pt x="1239982" y="-1089"/>
                  <a:pt x="1612669" y="297"/>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Oval 60"/>
          <p:cNvSpPr/>
          <p:nvPr/>
        </p:nvSpPr>
        <p:spPr>
          <a:xfrm>
            <a:off x="2827982" y="467064"/>
            <a:ext cx="1047404" cy="1047404"/>
          </a:xfrm>
          <a:prstGeom prst="ellipse">
            <a:avLst/>
          </a:prstGeom>
          <a:solidFill>
            <a:srgbClr val="FF9900"/>
          </a:solidFill>
          <a:ln w="381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4</a:t>
            </a:r>
          </a:p>
        </p:txBody>
      </p:sp>
      <p:sp>
        <p:nvSpPr>
          <p:cNvPr id="62" name="TextBox 61"/>
          <p:cNvSpPr txBox="1"/>
          <p:nvPr/>
        </p:nvSpPr>
        <p:spPr>
          <a:xfrm>
            <a:off x="4070378" y="1709106"/>
            <a:ext cx="433132" cy="646331"/>
          </a:xfrm>
          <a:prstGeom prst="rect">
            <a:avLst/>
          </a:prstGeom>
          <a:noFill/>
        </p:spPr>
        <p:txBody>
          <a:bodyPr wrap="none" rtlCol="0">
            <a:spAutoFit/>
          </a:bodyPr>
          <a:lstStyle/>
          <a:p>
            <a:r>
              <a:rPr lang="en-GB" sz="3600" b="1" dirty="0">
                <a:solidFill>
                  <a:srgbClr val="585858"/>
                </a:solidFill>
              </a:rPr>
              <a:t>b</a:t>
            </a:r>
          </a:p>
        </p:txBody>
      </p:sp>
      <p:sp>
        <p:nvSpPr>
          <p:cNvPr id="10" name="Freeform 9"/>
          <p:cNvSpPr/>
          <p:nvPr/>
        </p:nvSpPr>
        <p:spPr>
          <a:xfrm>
            <a:off x="4812630" y="1459832"/>
            <a:ext cx="1783242" cy="3449053"/>
          </a:xfrm>
          <a:custGeom>
            <a:avLst/>
            <a:gdLst>
              <a:gd name="connsiteX0" fmla="*/ 0 w 2117558"/>
              <a:gd name="connsiteY0" fmla="*/ 3449053 h 3449053"/>
              <a:gd name="connsiteX1" fmla="*/ 320842 w 2117558"/>
              <a:gd name="connsiteY1" fmla="*/ 2133600 h 3449053"/>
              <a:gd name="connsiteX2" fmla="*/ 1732547 w 2117558"/>
              <a:gd name="connsiteY2" fmla="*/ 1235242 h 3449053"/>
              <a:gd name="connsiteX3" fmla="*/ 2117558 w 2117558"/>
              <a:gd name="connsiteY3" fmla="*/ 0 h 3449053"/>
            </a:gdLst>
            <a:ahLst/>
            <a:cxnLst>
              <a:cxn ang="0">
                <a:pos x="connsiteX0" y="connsiteY0"/>
              </a:cxn>
              <a:cxn ang="0">
                <a:pos x="connsiteX1" y="connsiteY1"/>
              </a:cxn>
              <a:cxn ang="0">
                <a:pos x="connsiteX2" y="connsiteY2"/>
              </a:cxn>
              <a:cxn ang="0">
                <a:pos x="connsiteX3" y="connsiteY3"/>
              </a:cxn>
            </a:cxnLst>
            <a:rect l="l" t="t" r="r" b="b"/>
            <a:pathLst>
              <a:path w="2117558" h="3449053">
                <a:moveTo>
                  <a:pt x="0" y="3449053"/>
                </a:moveTo>
                <a:cubicBezTo>
                  <a:pt x="16042" y="2975810"/>
                  <a:pt x="32084" y="2502568"/>
                  <a:pt x="320842" y="2133600"/>
                </a:cubicBezTo>
                <a:cubicBezTo>
                  <a:pt x="609600" y="1764631"/>
                  <a:pt x="1433094" y="1590842"/>
                  <a:pt x="1732547" y="1235242"/>
                </a:cubicBezTo>
                <a:cubicBezTo>
                  <a:pt x="2032000" y="879642"/>
                  <a:pt x="2074779" y="439821"/>
                  <a:pt x="2117558" y="0"/>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9106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xit" presetSubtype="0" fill="hold" grpId="1" nodeType="with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7"/>
                                        </p:tgtEl>
                                      </p:cBhvr>
                                    </p:animEffect>
                                    <p:set>
                                      <p:cBhvr>
                                        <p:cTn id="42" dur="1" fill="hold">
                                          <p:stCondLst>
                                            <p:cond delay="499"/>
                                          </p:stCondLst>
                                        </p:cTn>
                                        <p:tgtEl>
                                          <p:spTgt spid="27"/>
                                        </p:tgtEl>
                                        <p:attrNameLst>
                                          <p:attrName>style.visibility</p:attrName>
                                        </p:attrNameLst>
                                      </p:cBhvr>
                                      <p:to>
                                        <p:strVal val="hidden"/>
                                      </p:to>
                                    </p:set>
                                  </p:childTnLst>
                                </p:cTn>
                              </p:par>
                              <p:par>
                                <p:cTn id="43" presetID="22" presetClass="entr" presetSubtype="1"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wipe(up)">
                                      <p:cBhvr>
                                        <p:cTn id="45" dur="500"/>
                                        <p:tgtEl>
                                          <p:spTgt spid="5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fade">
                                      <p:cBhvr>
                                        <p:cTn id="48" dur="500"/>
                                        <p:tgtEl>
                                          <p:spTgt spid="5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500"/>
                                        <p:tgtEl>
                                          <p:spTgt spid="5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wipe(down)">
                                      <p:cBhvr>
                                        <p:cTn id="64" dur="500"/>
                                        <p:tgtEl>
                                          <p:spTgt spid="5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fade">
                                      <p:cBhvr>
                                        <p:cTn id="67" dur="500"/>
                                        <p:tgtEl>
                                          <p:spTgt spid="5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500"/>
                                        <p:tgtEl>
                                          <p:spTgt spid="5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par>
                                <p:cTn id="76" presetID="22" presetClass="entr" presetSubtype="2" fill="hold" grpId="0" nodeType="with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wipe(right)">
                                      <p:cBhvr>
                                        <p:cTn id="78" dur="500"/>
                                        <p:tgtEl>
                                          <p:spTgt spid="6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fade">
                                      <p:cBhvr>
                                        <p:cTn id="81" dur="500"/>
                                        <p:tgtEl>
                                          <p:spTgt spid="6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2"/>
                                        </p:tgtEl>
                                        <p:attrNameLst>
                                          <p:attrName>style.visibility</p:attrName>
                                        </p:attrNameLst>
                                      </p:cBhvr>
                                      <p:to>
                                        <p:strVal val="visible"/>
                                      </p:to>
                                    </p:set>
                                    <p:animEffect transition="in" filter="fade">
                                      <p:cBhvr>
                                        <p:cTn id="8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3" grpId="0"/>
      <p:bldP spid="34" grpId="0"/>
      <p:bldP spid="35" grpId="0"/>
      <p:bldP spid="36" grpId="0"/>
      <p:bldP spid="37" grpId="0"/>
      <p:bldP spid="53" grpId="0"/>
      <p:bldP spid="54" grpId="0"/>
      <p:bldP spid="55" grpId="0" animBg="1"/>
      <p:bldP spid="56" grpId="0" animBg="1"/>
      <p:bldP spid="57" grpId="0" animBg="1"/>
      <p:bldP spid="58" grpId="0"/>
      <p:bldP spid="59" grpId="0"/>
      <p:bldP spid="60" grpId="0" animBg="1"/>
      <p:bldP spid="61" grpId="0" animBg="1"/>
      <p:bldP spid="62" grpId="0"/>
      <p:bldP spid="10" grpId="0" animBg="1"/>
      <p:bldP spid="1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HexaHexaFlexagon Exploration</a:t>
            </a:r>
            <a:endParaRPr lang="en-GB" sz="4400" b="1" dirty="0">
              <a:solidFill>
                <a:schemeClr val="bg1">
                  <a:lumMod val="50000"/>
                </a:schemeClr>
              </a:solidFill>
            </a:endParaRPr>
          </a:p>
        </p:txBody>
      </p:sp>
      <p:pic>
        <p:nvPicPr>
          <p:cNvPr id="5" name="Picture 4"/>
          <p:cNvPicPr>
            <a:picLocks noChangeAspect="1"/>
          </p:cNvPicPr>
          <p:nvPr/>
        </p:nvPicPr>
        <p:blipFill rotWithShape="1">
          <a:blip r:embed="rId3"/>
          <a:srcRect l="34619" t="19163" r="16717" b="12330"/>
          <a:stretch/>
        </p:blipFill>
        <p:spPr>
          <a:xfrm>
            <a:off x="359957" y="1040188"/>
            <a:ext cx="6331788" cy="5011477"/>
          </a:xfrm>
          <a:prstGeom prst="rect">
            <a:avLst/>
          </a:prstGeom>
        </p:spPr>
      </p:pic>
      <p:sp>
        <p:nvSpPr>
          <p:cNvPr id="15" name="Rectangle 14"/>
          <p:cNvSpPr/>
          <p:nvPr/>
        </p:nvSpPr>
        <p:spPr>
          <a:xfrm>
            <a:off x="4821382" y="2203512"/>
            <a:ext cx="4322618" cy="1200329"/>
          </a:xfrm>
          <a:prstGeom prst="rect">
            <a:avLst/>
          </a:prstGeom>
        </p:spPr>
        <p:txBody>
          <a:bodyPr wrap="square">
            <a:spAutoFit/>
          </a:bodyPr>
          <a:lstStyle/>
          <a:p>
            <a:r>
              <a:rPr lang="en-US" sz="3600" dirty="0" smtClean="0">
                <a:solidFill>
                  <a:srgbClr val="585858"/>
                </a:solidFill>
              </a:rPr>
              <a:t>Can you now plan the Tuckerman Traverse?</a:t>
            </a:r>
          </a:p>
        </p:txBody>
      </p:sp>
      <p:sp>
        <p:nvSpPr>
          <p:cNvPr id="9" name="TextBox 8"/>
          <p:cNvSpPr txBox="1"/>
          <p:nvPr/>
        </p:nvSpPr>
        <p:spPr>
          <a:xfrm>
            <a:off x="0" y="6088559"/>
            <a:ext cx="9145121" cy="769441"/>
          </a:xfrm>
          <a:prstGeom prst="rect">
            <a:avLst/>
          </a:prstGeom>
          <a:noFill/>
        </p:spPr>
        <p:txBody>
          <a:bodyPr wrap="square" rtlCol="0">
            <a:spAutoFit/>
          </a:bodyPr>
          <a:lstStyle/>
          <a:p>
            <a:r>
              <a:rPr lang="en-GB" sz="4400" b="1" dirty="0" smtClean="0">
                <a:solidFill>
                  <a:schemeClr val="bg1">
                    <a:lumMod val="50000"/>
                  </a:schemeClr>
                </a:solidFill>
              </a:rPr>
              <a:t>Drawing an algorithm</a:t>
            </a:r>
            <a:endParaRPr lang="en-GB" sz="4400" b="1" dirty="0">
              <a:solidFill>
                <a:schemeClr val="bg1">
                  <a:lumMod val="50000"/>
                </a:schemeClr>
              </a:solidFill>
            </a:endParaRPr>
          </a:p>
        </p:txBody>
      </p:sp>
      <p:sp>
        <p:nvSpPr>
          <p:cNvPr id="6" name="Rectangle 5"/>
          <p:cNvSpPr/>
          <p:nvPr/>
        </p:nvSpPr>
        <p:spPr>
          <a:xfrm>
            <a:off x="3757352" y="2676698"/>
            <a:ext cx="698269" cy="332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p:cNvSpPr/>
          <p:nvPr/>
        </p:nvSpPr>
        <p:spPr>
          <a:xfrm>
            <a:off x="3156269" y="2519974"/>
            <a:ext cx="631767" cy="65185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333196" y="4810959"/>
            <a:ext cx="3719019" cy="2003782"/>
          </a:xfrm>
          <a:prstGeom prst="rect">
            <a:avLst/>
          </a:prstGeom>
        </p:spPr>
      </p:pic>
    </p:spTree>
    <p:extLst>
      <p:ext uri="{BB962C8B-B14F-4D97-AF65-F5344CB8AC3E}">
        <p14:creationId xmlns:p14="http://schemas.microsoft.com/office/powerpoint/2010/main" val="17758307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HexaHexaFlexagon Exploration</a:t>
            </a:r>
            <a:endParaRPr lang="en-GB" sz="4400" b="1" dirty="0">
              <a:solidFill>
                <a:schemeClr val="bg1">
                  <a:lumMod val="50000"/>
                </a:schemeClr>
              </a:solidFill>
            </a:endParaRPr>
          </a:p>
        </p:txBody>
      </p:sp>
      <p:sp>
        <p:nvSpPr>
          <p:cNvPr id="9" name="TextBox 8"/>
          <p:cNvSpPr txBox="1"/>
          <p:nvPr/>
        </p:nvSpPr>
        <p:spPr>
          <a:xfrm>
            <a:off x="0" y="6088559"/>
            <a:ext cx="9145121" cy="769441"/>
          </a:xfrm>
          <a:prstGeom prst="rect">
            <a:avLst/>
          </a:prstGeom>
          <a:noFill/>
        </p:spPr>
        <p:txBody>
          <a:bodyPr wrap="square" rtlCol="0">
            <a:spAutoFit/>
          </a:bodyPr>
          <a:lstStyle/>
          <a:p>
            <a:r>
              <a:rPr lang="en-GB" sz="4400" b="1" dirty="0" smtClean="0">
                <a:solidFill>
                  <a:schemeClr val="bg1">
                    <a:lumMod val="50000"/>
                  </a:schemeClr>
                </a:solidFill>
              </a:rPr>
              <a:t>Taking it further</a:t>
            </a:r>
            <a:endParaRPr lang="en-GB" sz="4400" b="1" dirty="0">
              <a:solidFill>
                <a:schemeClr val="bg1">
                  <a:lumMod val="50000"/>
                </a:schemeClr>
              </a:solidFill>
            </a:endParaRPr>
          </a:p>
        </p:txBody>
      </p:sp>
      <p:sp>
        <p:nvSpPr>
          <p:cNvPr id="6" name="Rectangle 5"/>
          <p:cNvSpPr/>
          <p:nvPr/>
        </p:nvSpPr>
        <p:spPr>
          <a:xfrm>
            <a:off x="3757352" y="2676698"/>
            <a:ext cx="698269" cy="332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6583675" y="4857003"/>
            <a:ext cx="2519472" cy="1097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p:cNvSpPr txBox="1"/>
          <p:nvPr/>
        </p:nvSpPr>
        <p:spPr>
          <a:xfrm>
            <a:off x="6704732" y="5501309"/>
            <a:ext cx="1208985" cy="646331"/>
          </a:xfrm>
          <a:prstGeom prst="rect">
            <a:avLst/>
          </a:prstGeom>
          <a:noFill/>
        </p:spPr>
        <p:txBody>
          <a:bodyPr wrap="none" rtlCol="0">
            <a:spAutoFit/>
          </a:bodyPr>
          <a:lstStyle/>
          <a:p>
            <a:r>
              <a:rPr lang="en-GB" sz="3600" dirty="0" smtClean="0">
                <a:solidFill>
                  <a:srgbClr val="585858"/>
                </a:solidFill>
              </a:rPr>
              <a:t>Pinch</a:t>
            </a:r>
            <a:endParaRPr lang="en-GB" sz="3600" dirty="0">
              <a:solidFill>
                <a:srgbClr val="585858"/>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5333196" y="4810959"/>
            <a:ext cx="3719019" cy="2003782"/>
          </a:xfrm>
          <a:prstGeom prst="rect">
            <a:avLst/>
          </a:prstGeom>
        </p:spPr>
      </p:pic>
      <p:pic>
        <p:nvPicPr>
          <p:cNvPr id="26" name="Picture 25"/>
          <p:cNvPicPr>
            <a:picLocks noChangeAspect="1"/>
          </p:cNvPicPr>
          <p:nvPr/>
        </p:nvPicPr>
        <p:blipFill rotWithShape="1">
          <a:blip r:embed="rId4"/>
          <a:srcRect r="50366"/>
          <a:stretch/>
        </p:blipFill>
        <p:spPr>
          <a:xfrm>
            <a:off x="28575" y="1452562"/>
            <a:ext cx="4510174" cy="3952875"/>
          </a:xfrm>
          <a:prstGeom prst="rect">
            <a:avLst/>
          </a:prstGeom>
        </p:spPr>
      </p:pic>
      <p:sp>
        <p:nvSpPr>
          <p:cNvPr id="27" name="TextBox 26"/>
          <p:cNvSpPr txBox="1"/>
          <p:nvPr/>
        </p:nvSpPr>
        <p:spPr>
          <a:xfrm>
            <a:off x="1629306" y="2394072"/>
            <a:ext cx="314510" cy="461665"/>
          </a:xfrm>
          <a:prstGeom prst="rect">
            <a:avLst/>
          </a:prstGeom>
          <a:noFill/>
        </p:spPr>
        <p:txBody>
          <a:bodyPr wrap="none" rtlCol="0">
            <a:spAutoFit/>
          </a:bodyPr>
          <a:lstStyle/>
          <a:p>
            <a:r>
              <a:rPr lang="en-GB" sz="2400" dirty="0" smtClean="0"/>
              <a:t>c</a:t>
            </a:r>
            <a:endParaRPr lang="en-GB" sz="2400" dirty="0"/>
          </a:p>
        </p:txBody>
      </p:sp>
      <p:sp>
        <p:nvSpPr>
          <p:cNvPr id="28" name="TextBox 27"/>
          <p:cNvSpPr txBox="1"/>
          <p:nvPr/>
        </p:nvSpPr>
        <p:spPr>
          <a:xfrm>
            <a:off x="1629306" y="3826219"/>
            <a:ext cx="314510" cy="461665"/>
          </a:xfrm>
          <a:prstGeom prst="rect">
            <a:avLst/>
          </a:prstGeom>
          <a:noFill/>
        </p:spPr>
        <p:txBody>
          <a:bodyPr wrap="none" rtlCol="0">
            <a:spAutoFit/>
          </a:bodyPr>
          <a:lstStyle/>
          <a:p>
            <a:r>
              <a:rPr lang="en-GB" sz="2400" dirty="0" smtClean="0"/>
              <a:t>c</a:t>
            </a:r>
            <a:endParaRPr lang="en-GB" sz="2400" dirty="0"/>
          </a:p>
        </p:txBody>
      </p:sp>
      <p:sp>
        <p:nvSpPr>
          <p:cNvPr id="29" name="TextBox 28"/>
          <p:cNvSpPr txBox="1"/>
          <p:nvPr/>
        </p:nvSpPr>
        <p:spPr>
          <a:xfrm>
            <a:off x="2127035" y="2471437"/>
            <a:ext cx="393056" cy="584775"/>
          </a:xfrm>
          <a:prstGeom prst="rect">
            <a:avLst/>
          </a:prstGeom>
          <a:noFill/>
        </p:spPr>
        <p:txBody>
          <a:bodyPr wrap="none" rtlCol="0">
            <a:spAutoFit/>
          </a:bodyPr>
          <a:lstStyle/>
          <a:p>
            <a:r>
              <a:rPr lang="en-GB" sz="3200" b="1" dirty="0" smtClean="0"/>
              <a:t>3</a:t>
            </a:r>
            <a:endParaRPr lang="en-GB" sz="3200" b="1" dirty="0"/>
          </a:p>
        </p:txBody>
      </p:sp>
      <p:sp>
        <p:nvSpPr>
          <p:cNvPr id="30" name="TextBox 29"/>
          <p:cNvSpPr txBox="1"/>
          <p:nvPr/>
        </p:nvSpPr>
        <p:spPr>
          <a:xfrm rot="-7200000">
            <a:off x="1602656" y="3370458"/>
            <a:ext cx="393056" cy="584775"/>
          </a:xfrm>
          <a:prstGeom prst="rect">
            <a:avLst/>
          </a:prstGeom>
          <a:noFill/>
        </p:spPr>
        <p:txBody>
          <a:bodyPr wrap="none" rtlCol="0">
            <a:spAutoFit/>
          </a:bodyPr>
          <a:lstStyle/>
          <a:p>
            <a:r>
              <a:rPr lang="en-GB" sz="3200" b="1" dirty="0" smtClean="0"/>
              <a:t>3</a:t>
            </a:r>
            <a:endParaRPr lang="en-GB" sz="3200" b="1" dirty="0"/>
          </a:p>
        </p:txBody>
      </p:sp>
      <p:sp>
        <p:nvSpPr>
          <p:cNvPr id="31" name="TextBox 30"/>
          <p:cNvSpPr txBox="1"/>
          <p:nvPr/>
        </p:nvSpPr>
        <p:spPr>
          <a:xfrm rot="-3600000">
            <a:off x="1600616" y="2742231"/>
            <a:ext cx="393056" cy="584775"/>
          </a:xfrm>
          <a:prstGeom prst="rect">
            <a:avLst/>
          </a:prstGeom>
          <a:noFill/>
        </p:spPr>
        <p:txBody>
          <a:bodyPr wrap="none" rtlCol="0">
            <a:spAutoFit/>
          </a:bodyPr>
          <a:lstStyle/>
          <a:p>
            <a:r>
              <a:rPr lang="en-GB" sz="3200" b="1" dirty="0" smtClean="0"/>
              <a:t>3</a:t>
            </a:r>
            <a:endParaRPr lang="en-GB" sz="3200" b="1" dirty="0"/>
          </a:p>
        </p:txBody>
      </p:sp>
      <p:sp>
        <p:nvSpPr>
          <p:cNvPr id="32" name="TextBox 31"/>
          <p:cNvSpPr txBox="1"/>
          <p:nvPr/>
        </p:nvSpPr>
        <p:spPr>
          <a:xfrm rot="7200000">
            <a:off x="2635905" y="3375077"/>
            <a:ext cx="393056" cy="584775"/>
          </a:xfrm>
          <a:prstGeom prst="rect">
            <a:avLst/>
          </a:prstGeom>
          <a:noFill/>
        </p:spPr>
        <p:txBody>
          <a:bodyPr wrap="none" rtlCol="0">
            <a:spAutoFit/>
          </a:bodyPr>
          <a:lstStyle/>
          <a:p>
            <a:r>
              <a:rPr lang="en-GB" sz="3200" b="1" dirty="0" smtClean="0"/>
              <a:t>3</a:t>
            </a:r>
            <a:endParaRPr lang="en-GB" sz="3200" b="1" dirty="0"/>
          </a:p>
        </p:txBody>
      </p:sp>
      <p:sp>
        <p:nvSpPr>
          <p:cNvPr id="33" name="TextBox 32"/>
          <p:cNvSpPr txBox="1"/>
          <p:nvPr/>
        </p:nvSpPr>
        <p:spPr>
          <a:xfrm rot="3600000">
            <a:off x="2697280" y="2742383"/>
            <a:ext cx="393056" cy="584775"/>
          </a:xfrm>
          <a:prstGeom prst="rect">
            <a:avLst/>
          </a:prstGeom>
          <a:noFill/>
        </p:spPr>
        <p:txBody>
          <a:bodyPr wrap="none" rtlCol="0">
            <a:spAutoFit/>
          </a:bodyPr>
          <a:lstStyle/>
          <a:p>
            <a:r>
              <a:rPr lang="en-GB" sz="3200" b="1" dirty="0" smtClean="0"/>
              <a:t>3</a:t>
            </a:r>
            <a:endParaRPr lang="en-GB" sz="3200" b="1" dirty="0"/>
          </a:p>
        </p:txBody>
      </p:sp>
      <p:sp>
        <p:nvSpPr>
          <p:cNvPr id="34" name="TextBox 33"/>
          <p:cNvSpPr txBox="1"/>
          <p:nvPr/>
        </p:nvSpPr>
        <p:spPr>
          <a:xfrm>
            <a:off x="2138985" y="3605276"/>
            <a:ext cx="393056" cy="584775"/>
          </a:xfrm>
          <a:prstGeom prst="rect">
            <a:avLst/>
          </a:prstGeom>
          <a:noFill/>
        </p:spPr>
        <p:txBody>
          <a:bodyPr wrap="none" rtlCol="0">
            <a:spAutoFit/>
          </a:bodyPr>
          <a:lstStyle/>
          <a:p>
            <a:r>
              <a:rPr lang="en-GB" sz="3200" b="1" dirty="0" smtClean="0"/>
              <a:t>3</a:t>
            </a:r>
            <a:endParaRPr lang="en-GB" sz="3200" b="1" dirty="0"/>
          </a:p>
        </p:txBody>
      </p:sp>
      <p:sp>
        <p:nvSpPr>
          <p:cNvPr id="35" name="TextBox 34"/>
          <p:cNvSpPr txBox="1"/>
          <p:nvPr/>
        </p:nvSpPr>
        <p:spPr>
          <a:xfrm>
            <a:off x="1494574" y="4607475"/>
            <a:ext cx="393056" cy="584775"/>
          </a:xfrm>
          <a:prstGeom prst="rect">
            <a:avLst/>
          </a:prstGeom>
          <a:noFill/>
        </p:spPr>
        <p:txBody>
          <a:bodyPr wrap="none" rtlCol="0">
            <a:spAutoFit/>
          </a:bodyPr>
          <a:lstStyle/>
          <a:p>
            <a:r>
              <a:rPr lang="en-GB" sz="3200" b="1" dirty="0"/>
              <a:t>7</a:t>
            </a:r>
          </a:p>
        </p:txBody>
      </p:sp>
      <p:sp>
        <p:nvSpPr>
          <p:cNvPr id="36" name="TextBox 35"/>
          <p:cNvSpPr txBox="1"/>
          <p:nvPr/>
        </p:nvSpPr>
        <p:spPr>
          <a:xfrm>
            <a:off x="1138550" y="4410913"/>
            <a:ext cx="393056" cy="584775"/>
          </a:xfrm>
          <a:prstGeom prst="rect">
            <a:avLst/>
          </a:prstGeom>
          <a:noFill/>
        </p:spPr>
        <p:txBody>
          <a:bodyPr wrap="none" rtlCol="0">
            <a:spAutoFit/>
          </a:bodyPr>
          <a:lstStyle/>
          <a:p>
            <a:r>
              <a:rPr lang="en-GB" sz="3200" b="1" dirty="0"/>
              <a:t>7</a:t>
            </a:r>
          </a:p>
        </p:txBody>
      </p:sp>
      <p:sp>
        <p:nvSpPr>
          <p:cNvPr id="37" name="TextBox 36"/>
          <p:cNvSpPr txBox="1"/>
          <p:nvPr/>
        </p:nvSpPr>
        <p:spPr>
          <a:xfrm>
            <a:off x="1112357" y="1704545"/>
            <a:ext cx="393056" cy="584775"/>
          </a:xfrm>
          <a:prstGeom prst="rect">
            <a:avLst/>
          </a:prstGeom>
          <a:noFill/>
        </p:spPr>
        <p:txBody>
          <a:bodyPr wrap="none" rtlCol="0">
            <a:spAutoFit/>
          </a:bodyPr>
          <a:lstStyle/>
          <a:p>
            <a:r>
              <a:rPr lang="en-GB" sz="3200" b="1" dirty="0"/>
              <a:t>7</a:t>
            </a:r>
          </a:p>
        </p:txBody>
      </p:sp>
      <p:sp>
        <p:nvSpPr>
          <p:cNvPr id="38" name="TextBox 37"/>
          <p:cNvSpPr txBox="1"/>
          <p:nvPr/>
        </p:nvSpPr>
        <p:spPr>
          <a:xfrm>
            <a:off x="1511199" y="1502103"/>
            <a:ext cx="393056" cy="584775"/>
          </a:xfrm>
          <a:prstGeom prst="rect">
            <a:avLst/>
          </a:prstGeom>
          <a:noFill/>
        </p:spPr>
        <p:txBody>
          <a:bodyPr wrap="none" rtlCol="0">
            <a:spAutoFit/>
          </a:bodyPr>
          <a:lstStyle/>
          <a:p>
            <a:r>
              <a:rPr lang="en-GB" sz="3200" b="1" dirty="0"/>
              <a:t>7</a:t>
            </a:r>
          </a:p>
        </p:txBody>
      </p:sp>
      <p:sp>
        <p:nvSpPr>
          <p:cNvPr id="39" name="TextBox 38"/>
          <p:cNvSpPr txBox="1"/>
          <p:nvPr/>
        </p:nvSpPr>
        <p:spPr>
          <a:xfrm>
            <a:off x="3792493" y="2817141"/>
            <a:ext cx="393056" cy="584775"/>
          </a:xfrm>
          <a:prstGeom prst="rect">
            <a:avLst/>
          </a:prstGeom>
          <a:noFill/>
        </p:spPr>
        <p:txBody>
          <a:bodyPr wrap="none" rtlCol="0">
            <a:spAutoFit/>
          </a:bodyPr>
          <a:lstStyle/>
          <a:p>
            <a:r>
              <a:rPr lang="en-GB" sz="3200" b="1" dirty="0"/>
              <a:t>7</a:t>
            </a:r>
          </a:p>
        </p:txBody>
      </p:sp>
      <p:sp>
        <p:nvSpPr>
          <p:cNvPr id="40" name="TextBox 39"/>
          <p:cNvSpPr txBox="1"/>
          <p:nvPr/>
        </p:nvSpPr>
        <p:spPr>
          <a:xfrm>
            <a:off x="3775823" y="3346453"/>
            <a:ext cx="393056" cy="584775"/>
          </a:xfrm>
          <a:prstGeom prst="rect">
            <a:avLst/>
          </a:prstGeom>
          <a:noFill/>
        </p:spPr>
        <p:txBody>
          <a:bodyPr wrap="none" rtlCol="0">
            <a:spAutoFit/>
          </a:bodyPr>
          <a:lstStyle/>
          <a:p>
            <a:r>
              <a:rPr lang="en-GB" sz="3200" b="1" dirty="0"/>
              <a:t>7</a:t>
            </a:r>
          </a:p>
        </p:txBody>
      </p:sp>
      <p:grpSp>
        <p:nvGrpSpPr>
          <p:cNvPr id="68" name="Group 67"/>
          <p:cNvGrpSpPr/>
          <p:nvPr/>
        </p:nvGrpSpPr>
        <p:grpSpPr>
          <a:xfrm>
            <a:off x="4588041" y="1510125"/>
            <a:ext cx="4055753" cy="3698169"/>
            <a:chOff x="4588041" y="1510125"/>
            <a:chExt cx="4055753" cy="3698169"/>
          </a:xfrm>
        </p:grpSpPr>
        <p:sp>
          <p:nvSpPr>
            <p:cNvPr id="23" name="Hexagon 22"/>
            <p:cNvSpPr/>
            <p:nvPr/>
          </p:nvSpPr>
          <p:spPr>
            <a:xfrm>
              <a:off x="4588041" y="1599391"/>
              <a:ext cx="4055753" cy="3540676"/>
            </a:xfrm>
            <a:prstGeom prst="hexagon">
              <a:avLst/>
            </a:prstGeom>
            <a:solidFill>
              <a:srgbClr val="FF000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TextBox 40"/>
            <p:cNvSpPr txBox="1"/>
            <p:nvPr/>
          </p:nvSpPr>
          <p:spPr>
            <a:xfrm>
              <a:off x="5673537" y="4615497"/>
              <a:ext cx="393056" cy="584775"/>
            </a:xfrm>
            <a:prstGeom prst="rect">
              <a:avLst/>
            </a:prstGeom>
            <a:noFill/>
          </p:spPr>
          <p:txBody>
            <a:bodyPr wrap="none" rtlCol="0">
              <a:spAutoFit/>
            </a:bodyPr>
            <a:lstStyle/>
            <a:p>
              <a:r>
                <a:rPr lang="en-GB" sz="3200" b="1" dirty="0"/>
                <a:t>1</a:t>
              </a:r>
            </a:p>
          </p:txBody>
        </p:sp>
        <p:sp>
          <p:nvSpPr>
            <p:cNvPr id="42" name="TextBox 41"/>
            <p:cNvSpPr txBox="1"/>
            <p:nvPr/>
          </p:nvSpPr>
          <p:spPr>
            <a:xfrm>
              <a:off x="5317513" y="4386851"/>
              <a:ext cx="393056" cy="584775"/>
            </a:xfrm>
            <a:prstGeom prst="rect">
              <a:avLst/>
            </a:prstGeom>
            <a:noFill/>
          </p:spPr>
          <p:txBody>
            <a:bodyPr wrap="none" rtlCol="0">
              <a:spAutoFit/>
            </a:bodyPr>
            <a:lstStyle/>
            <a:p>
              <a:r>
                <a:rPr lang="en-GB" sz="3200" b="1" dirty="0"/>
                <a:t>1</a:t>
              </a:r>
            </a:p>
          </p:txBody>
        </p:sp>
        <p:sp>
          <p:nvSpPr>
            <p:cNvPr id="43" name="TextBox 42"/>
            <p:cNvSpPr txBox="1"/>
            <p:nvPr/>
          </p:nvSpPr>
          <p:spPr>
            <a:xfrm>
              <a:off x="5291320" y="1680483"/>
              <a:ext cx="393056" cy="584775"/>
            </a:xfrm>
            <a:prstGeom prst="rect">
              <a:avLst/>
            </a:prstGeom>
            <a:noFill/>
          </p:spPr>
          <p:txBody>
            <a:bodyPr wrap="none" rtlCol="0">
              <a:spAutoFit/>
            </a:bodyPr>
            <a:lstStyle/>
            <a:p>
              <a:r>
                <a:rPr lang="en-GB" sz="3200" b="1" dirty="0"/>
                <a:t>1</a:t>
              </a:r>
            </a:p>
          </p:txBody>
        </p:sp>
        <p:sp>
          <p:nvSpPr>
            <p:cNvPr id="44" name="TextBox 43"/>
            <p:cNvSpPr txBox="1"/>
            <p:nvPr/>
          </p:nvSpPr>
          <p:spPr>
            <a:xfrm>
              <a:off x="5690162" y="1510125"/>
              <a:ext cx="393056" cy="584775"/>
            </a:xfrm>
            <a:prstGeom prst="rect">
              <a:avLst/>
            </a:prstGeom>
            <a:noFill/>
          </p:spPr>
          <p:txBody>
            <a:bodyPr wrap="none" rtlCol="0">
              <a:spAutoFit/>
            </a:bodyPr>
            <a:lstStyle/>
            <a:p>
              <a:r>
                <a:rPr lang="en-GB" sz="3200" b="1" dirty="0"/>
                <a:t>1</a:t>
              </a:r>
            </a:p>
          </p:txBody>
        </p:sp>
        <p:sp>
          <p:nvSpPr>
            <p:cNvPr id="45" name="TextBox 44"/>
            <p:cNvSpPr txBox="1"/>
            <p:nvPr/>
          </p:nvSpPr>
          <p:spPr>
            <a:xfrm>
              <a:off x="8067708" y="2793079"/>
              <a:ext cx="393056" cy="584775"/>
            </a:xfrm>
            <a:prstGeom prst="rect">
              <a:avLst/>
            </a:prstGeom>
            <a:noFill/>
          </p:spPr>
          <p:txBody>
            <a:bodyPr wrap="none" rtlCol="0">
              <a:spAutoFit/>
            </a:bodyPr>
            <a:lstStyle/>
            <a:p>
              <a:r>
                <a:rPr lang="en-GB" sz="3200" b="1" dirty="0"/>
                <a:t>1</a:t>
              </a:r>
            </a:p>
          </p:txBody>
        </p:sp>
        <p:sp>
          <p:nvSpPr>
            <p:cNvPr id="46" name="TextBox 45"/>
            <p:cNvSpPr txBox="1"/>
            <p:nvPr/>
          </p:nvSpPr>
          <p:spPr>
            <a:xfrm>
              <a:off x="8051038" y="3322391"/>
              <a:ext cx="393056" cy="584775"/>
            </a:xfrm>
            <a:prstGeom prst="rect">
              <a:avLst/>
            </a:prstGeom>
            <a:noFill/>
          </p:spPr>
          <p:txBody>
            <a:bodyPr wrap="none" rtlCol="0">
              <a:spAutoFit/>
            </a:bodyPr>
            <a:lstStyle/>
            <a:p>
              <a:r>
                <a:rPr lang="en-GB" sz="3200" b="1" dirty="0"/>
                <a:t>1</a:t>
              </a:r>
            </a:p>
          </p:txBody>
        </p:sp>
        <p:sp>
          <p:nvSpPr>
            <p:cNvPr id="47" name="TextBox 46"/>
            <p:cNvSpPr txBox="1"/>
            <p:nvPr/>
          </p:nvSpPr>
          <p:spPr>
            <a:xfrm>
              <a:off x="4787827" y="2801101"/>
              <a:ext cx="393056" cy="584775"/>
            </a:xfrm>
            <a:prstGeom prst="rect">
              <a:avLst/>
            </a:prstGeom>
            <a:noFill/>
          </p:spPr>
          <p:txBody>
            <a:bodyPr wrap="none" rtlCol="0">
              <a:spAutoFit/>
            </a:bodyPr>
            <a:lstStyle/>
            <a:p>
              <a:r>
                <a:rPr lang="en-GB" sz="3200" b="1" dirty="0"/>
                <a:t>8</a:t>
              </a:r>
            </a:p>
          </p:txBody>
        </p:sp>
        <p:sp>
          <p:nvSpPr>
            <p:cNvPr id="48" name="TextBox 47"/>
            <p:cNvSpPr txBox="1"/>
            <p:nvPr/>
          </p:nvSpPr>
          <p:spPr>
            <a:xfrm>
              <a:off x="4771157" y="3330413"/>
              <a:ext cx="393056" cy="584775"/>
            </a:xfrm>
            <a:prstGeom prst="rect">
              <a:avLst/>
            </a:prstGeom>
            <a:noFill/>
          </p:spPr>
          <p:txBody>
            <a:bodyPr wrap="none" rtlCol="0">
              <a:spAutoFit/>
            </a:bodyPr>
            <a:lstStyle/>
            <a:p>
              <a:r>
                <a:rPr lang="en-GB" sz="3200" b="1" dirty="0"/>
                <a:t>8</a:t>
              </a:r>
            </a:p>
          </p:txBody>
        </p:sp>
        <p:sp>
          <p:nvSpPr>
            <p:cNvPr id="49" name="TextBox 48"/>
            <p:cNvSpPr txBox="1"/>
            <p:nvPr/>
          </p:nvSpPr>
          <p:spPr>
            <a:xfrm>
              <a:off x="7189517" y="4623519"/>
              <a:ext cx="393056" cy="584775"/>
            </a:xfrm>
            <a:prstGeom prst="rect">
              <a:avLst/>
            </a:prstGeom>
            <a:noFill/>
          </p:spPr>
          <p:txBody>
            <a:bodyPr wrap="none" rtlCol="0">
              <a:spAutoFit/>
            </a:bodyPr>
            <a:lstStyle/>
            <a:p>
              <a:r>
                <a:rPr lang="en-GB" sz="3200" b="1" dirty="0"/>
                <a:t>8</a:t>
              </a:r>
            </a:p>
          </p:txBody>
        </p:sp>
        <p:sp>
          <p:nvSpPr>
            <p:cNvPr id="50" name="TextBox 49"/>
            <p:cNvSpPr txBox="1"/>
            <p:nvPr/>
          </p:nvSpPr>
          <p:spPr>
            <a:xfrm>
              <a:off x="7587467" y="4394873"/>
              <a:ext cx="393056" cy="584775"/>
            </a:xfrm>
            <a:prstGeom prst="rect">
              <a:avLst/>
            </a:prstGeom>
            <a:noFill/>
          </p:spPr>
          <p:txBody>
            <a:bodyPr wrap="none" rtlCol="0">
              <a:spAutoFit/>
            </a:bodyPr>
            <a:lstStyle/>
            <a:p>
              <a:r>
                <a:rPr lang="en-GB" sz="3200" b="1" dirty="0"/>
                <a:t>8</a:t>
              </a:r>
            </a:p>
          </p:txBody>
        </p:sp>
        <p:sp>
          <p:nvSpPr>
            <p:cNvPr id="51" name="TextBox 50"/>
            <p:cNvSpPr txBox="1"/>
            <p:nvPr/>
          </p:nvSpPr>
          <p:spPr>
            <a:xfrm>
              <a:off x="7561274" y="1688505"/>
              <a:ext cx="393056" cy="584775"/>
            </a:xfrm>
            <a:prstGeom prst="rect">
              <a:avLst/>
            </a:prstGeom>
            <a:noFill/>
          </p:spPr>
          <p:txBody>
            <a:bodyPr wrap="none" rtlCol="0">
              <a:spAutoFit/>
            </a:bodyPr>
            <a:lstStyle/>
            <a:p>
              <a:r>
                <a:rPr lang="en-GB" sz="3200" b="1" dirty="0"/>
                <a:t>8</a:t>
              </a:r>
            </a:p>
          </p:txBody>
        </p:sp>
        <p:sp>
          <p:nvSpPr>
            <p:cNvPr id="52" name="TextBox 51"/>
            <p:cNvSpPr txBox="1"/>
            <p:nvPr/>
          </p:nvSpPr>
          <p:spPr>
            <a:xfrm>
              <a:off x="7206142" y="1518147"/>
              <a:ext cx="393056" cy="584775"/>
            </a:xfrm>
            <a:prstGeom prst="rect">
              <a:avLst/>
            </a:prstGeom>
            <a:noFill/>
          </p:spPr>
          <p:txBody>
            <a:bodyPr wrap="none" rtlCol="0">
              <a:spAutoFit/>
            </a:bodyPr>
            <a:lstStyle/>
            <a:p>
              <a:r>
                <a:rPr lang="en-GB" sz="3200" b="1" dirty="0"/>
                <a:t>8</a:t>
              </a:r>
            </a:p>
          </p:txBody>
        </p:sp>
        <p:cxnSp>
          <p:nvCxnSpPr>
            <p:cNvPr id="8" name="Straight Connector 7"/>
            <p:cNvCxnSpPr>
              <a:stCxn id="23" idx="5"/>
              <a:endCxn id="23" idx="2"/>
            </p:cNvCxnSpPr>
            <p:nvPr/>
          </p:nvCxnSpPr>
          <p:spPr>
            <a:xfrm flipH="1">
              <a:off x="5473210" y="1599392"/>
              <a:ext cx="2285415" cy="354067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23" idx="4"/>
              <a:endCxn id="23" idx="1"/>
            </p:cNvCxnSpPr>
            <p:nvPr/>
          </p:nvCxnSpPr>
          <p:spPr>
            <a:xfrm>
              <a:off x="5473210" y="1599392"/>
              <a:ext cx="2285415" cy="354067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23" idx="3"/>
              <a:endCxn id="23" idx="0"/>
            </p:cNvCxnSpPr>
            <p:nvPr/>
          </p:nvCxnSpPr>
          <p:spPr>
            <a:xfrm>
              <a:off x="4588041" y="3369729"/>
              <a:ext cx="4055753" cy="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58" name="TextBox 57"/>
            <p:cNvSpPr txBox="1"/>
            <p:nvPr/>
          </p:nvSpPr>
          <p:spPr>
            <a:xfrm>
              <a:off x="5075957" y="2263061"/>
              <a:ext cx="332142" cy="461665"/>
            </a:xfrm>
            <a:prstGeom prst="rect">
              <a:avLst/>
            </a:prstGeom>
            <a:noFill/>
          </p:spPr>
          <p:txBody>
            <a:bodyPr wrap="none" rtlCol="0">
              <a:spAutoFit/>
            </a:bodyPr>
            <a:lstStyle/>
            <a:p>
              <a:r>
                <a:rPr lang="en-GB" sz="2400" dirty="0" smtClean="0"/>
                <a:t>a</a:t>
              </a:r>
              <a:endParaRPr lang="en-GB" sz="2400" dirty="0"/>
            </a:p>
          </p:txBody>
        </p:sp>
        <p:sp>
          <p:nvSpPr>
            <p:cNvPr id="59" name="TextBox 58"/>
            <p:cNvSpPr txBox="1"/>
            <p:nvPr/>
          </p:nvSpPr>
          <p:spPr>
            <a:xfrm>
              <a:off x="5083979" y="3939462"/>
              <a:ext cx="332142" cy="461665"/>
            </a:xfrm>
            <a:prstGeom prst="rect">
              <a:avLst/>
            </a:prstGeom>
            <a:noFill/>
          </p:spPr>
          <p:txBody>
            <a:bodyPr wrap="none" rtlCol="0">
              <a:spAutoFit/>
            </a:bodyPr>
            <a:lstStyle/>
            <a:p>
              <a:r>
                <a:rPr lang="en-GB" sz="2400" dirty="0" smtClean="0"/>
                <a:t>a</a:t>
              </a:r>
              <a:endParaRPr lang="en-GB" sz="2400" dirty="0"/>
            </a:p>
          </p:txBody>
        </p:sp>
        <p:sp>
          <p:nvSpPr>
            <p:cNvPr id="61" name="TextBox 60"/>
            <p:cNvSpPr txBox="1"/>
            <p:nvPr/>
          </p:nvSpPr>
          <p:spPr>
            <a:xfrm>
              <a:off x="7376642" y="2899946"/>
              <a:ext cx="346570" cy="461665"/>
            </a:xfrm>
            <a:prstGeom prst="rect">
              <a:avLst/>
            </a:prstGeom>
            <a:noFill/>
          </p:spPr>
          <p:txBody>
            <a:bodyPr wrap="none" rtlCol="0">
              <a:spAutoFit/>
            </a:bodyPr>
            <a:lstStyle/>
            <a:p>
              <a:r>
                <a:rPr lang="en-GB" sz="2400" dirty="0"/>
                <a:t>b</a:t>
              </a:r>
            </a:p>
          </p:txBody>
        </p:sp>
        <p:sp>
          <p:nvSpPr>
            <p:cNvPr id="62" name="TextBox 61"/>
            <p:cNvSpPr txBox="1"/>
            <p:nvPr/>
          </p:nvSpPr>
          <p:spPr>
            <a:xfrm>
              <a:off x="7384664" y="3373186"/>
              <a:ext cx="346570" cy="461665"/>
            </a:xfrm>
            <a:prstGeom prst="rect">
              <a:avLst/>
            </a:prstGeom>
            <a:noFill/>
          </p:spPr>
          <p:txBody>
            <a:bodyPr wrap="none" rtlCol="0">
              <a:spAutoFit/>
            </a:bodyPr>
            <a:lstStyle/>
            <a:p>
              <a:r>
                <a:rPr lang="en-GB" sz="2400" dirty="0"/>
                <a:t>b</a:t>
              </a:r>
            </a:p>
          </p:txBody>
        </p:sp>
        <p:sp>
          <p:nvSpPr>
            <p:cNvPr id="63" name="TextBox 62"/>
            <p:cNvSpPr txBox="1"/>
            <p:nvPr/>
          </p:nvSpPr>
          <p:spPr>
            <a:xfrm>
              <a:off x="7866829" y="2279689"/>
              <a:ext cx="314510" cy="461665"/>
            </a:xfrm>
            <a:prstGeom prst="rect">
              <a:avLst/>
            </a:prstGeom>
            <a:noFill/>
          </p:spPr>
          <p:txBody>
            <a:bodyPr wrap="none" rtlCol="0">
              <a:spAutoFit/>
            </a:bodyPr>
            <a:lstStyle/>
            <a:p>
              <a:r>
                <a:rPr lang="en-GB" sz="2400" dirty="0" smtClean="0"/>
                <a:t>c</a:t>
              </a:r>
              <a:endParaRPr lang="en-GB" sz="2400" dirty="0"/>
            </a:p>
          </p:txBody>
        </p:sp>
        <p:sp>
          <p:nvSpPr>
            <p:cNvPr id="64" name="TextBox 63"/>
            <p:cNvSpPr txBox="1"/>
            <p:nvPr/>
          </p:nvSpPr>
          <p:spPr>
            <a:xfrm>
              <a:off x="7890893" y="3956091"/>
              <a:ext cx="314510" cy="461665"/>
            </a:xfrm>
            <a:prstGeom prst="rect">
              <a:avLst/>
            </a:prstGeom>
            <a:noFill/>
          </p:spPr>
          <p:txBody>
            <a:bodyPr wrap="none" rtlCol="0">
              <a:spAutoFit/>
            </a:bodyPr>
            <a:lstStyle/>
            <a:p>
              <a:r>
                <a:rPr lang="en-GB" sz="2400" dirty="0" smtClean="0"/>
                <a:t>c</a:t>
              </a:r>
              <a:endParaRPr lang="en-GB" sz="2400" dirty="0"/>
            </a:p>
          </p:txBody>
        </p:sp>
      </p:grpSp>
      <p:sp>
        <p:nvSpPr>
          <p:cNvPr id="66" name="TextBox 65"/>
          <p:cNvSpPr txBox="1"/>
          <p:nvPr/>
        </p:nvSpPr>
        <p:spPr>
          <a:xfrm>
            <a:off x="15480" y="691180"/>
            <a:ext cx="9145121" cy="769441"/>
          </a:xfrm>
          <a:prstGeom prst="rect">
            <a:avLst/>
          </a:prstGeom>
          <a:noFill/>
        </p:spPr>
        <p:txBody>
          <a:bodyPr wrap="square" rtlCol="0">
            <a:spAutoFit/>
          </a:bodyPr>
          <a:lstStyle/>
          <a:p>
            <a:r>
              <a:rPr lang="en-GB" sz="4400" b="1" dirty="0" smtClean="0">
                <a:solidFill>
                  <a:schemeClr val="bg1">
                    <a:lumMod val="50000"/>
                  </a:schemeClr>
                </a:solidFill>
              </a:rPr>
              <a:t>Is a full traversal of all faces possible?</a:t>
            </a:r>
            <a:endParaRPr lang="en-GB" sz="4400" b="1" dirty="0">
              <a:solidFill>
                <a:schemeClr val="bg1">
                  <a:lumMod val="50000"/>
                </a:schemeClr>
              </a:solidFill>
            </a:endParaRPr>
          </a:p>
        </p:txBody>
      </p:sp>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2406493" y="4428550"/>
            <a:ext cx="3740105" cy="2015771"/>
          </a:xfrm>
          <a:prstGeom prst="rect">
            <a:avLst/>
          </a:prstGeom>
        </p:spPr>
      </p:pic>
    </p:spTree>
    <p:extLst>
      <p:ext uri="{BB962C8B-B14F-4D97-AF65-F5344CB8AC3E}">
        <p14:creationId xmlns:p14="http://schemas.microsoft.com/office/powerpoint/2010/main" val="3062247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par>
                          <p:cTn id="13" fill="hold">
                            <p:stCondLst>
                              <p:cond delay="500"/>
                            </p:stCondLst>
                            <p:childTnLst>
                              <p:par>
                                <p:cTn id="14" presetID="10" presetClass="entr" presetSubtype="0" fill="hold" nodeType="afterEffect">
                                  <p:stCondLst>
                                    <p:cond delay="100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chemeClr val="bg1">
                    <a:lumMod val="50000"/>
                  </a:schemeClr>
                </a:solidFill>
              </a:rPr>
              <a:t>HexaHexaFlexagon Fun</a:t>
            </a:r>
            <a:endParaRPr lang="en-GB" sz="4400" b="1" dirty="0">
              <a:solidFill>
                <a:schemeClr val="bg1">
                  <a:lumMod val="50000"/>
                </a:schemeClr>
              </a:solidFill>
            </a:endParaRPr>
          </a:p>
        </p:txBody>
      </p:sp>
      <p:sp>
        <p:nvSpPr>
          <p:cNvPr id="9" name="TextBox 8"/>
          <p:cNvSpPr txBox="1"/>
          <p:nvPr/>
        </p:nvSpPr>
        <p:spPr>
          <a:xfrm>
            <a:off x="0" y="6088559"/>
            <a:ext cx="9145121" cy="769441"/>
          </a:xfrm>
          <a:prstGeom prst="rect">
            <a:avLst/>
          </a:prstGeom>
          <a:noFill/>
        </p:spPr>
        <p:txBody>
          <a:bodyPr wrap="square" rtlCol="0">
            <a:spAutoFit/>
          </a:bodyPr>
          <a:lstStyle/>
          <a:p>
            <a:r>
              <a:rPr lang="en-GB" sz="4400" b="1" dirty="0" smtClean="0">
                <a:solidFill>
                  <a:schemeClr val="bg1">
                    <a:lumMod val="50000"/>
                  </a:schemeClr>
                </a:solidFill>
              </a:rPr>
              <a:t>Make your own flexagon</a:t>
            </a:r>
            <a:endParaRPr lang="en-GB" sz="4400" b="1" dirty="0">
              <a:solidFill>
                <a:schemeClr val="bg1">
                  <a:lumMod val="50000"/>
                </a:schemeClr>
              </a:solidFill>
            </a:endParaRPr>
          </a:p>
        </p:txBody>
      </p:sp>
      <p:grpSp>
        <p:nvGrpSpPr>
          <p:cNvPr id="13" name="Group 12"/>
          <p:cNvGrpSpPr/>
          <p:nvPr/>
        </p:nvGrpSpPr>
        <p:grpSpPr>
          <a:xfrm>
            <a:off x="-9143" y="1122365"/>
            <a:ext cx="9164534" cy="4601388"/>
            <a:chOff x="-9143" y="769441"/>
            <a:chExt cx="9164534" cy="4601388"/>
          </a:xfrm>
        </p:grpSpPr>
        <p:pic>
          <p:nvPicPr>
            <p:cNvPr id="2" name="Picture 1"/>
            <p:cNvPicPr>
              <a:picLocks noChangeAspect="1"/>
            </p:cNvPicPr>
            <p:nvPr/>
          </p:nvPicPr>
          <p:blipFill rotWithShape="1">
            <a:blip r:embed="rId3"/>
            <a:srcRect t="11019" r="53699" b="77577"/>
            <a:stretch/>
          </p:blipFill>
          <p:spPr>
            <a:xfrm>
              <a:off x="-1121" y="769441"/>
              <a:ext cx="9156512" cy="1267906"/>
            </a:xfrm>
            <a:prstGeom prst="rect">
              <a:avLst/>
            </a:prstGeom>
          </p:spPr>
        </p:pic>
        <p:pic>
          <p:nvPicPr>
            <p:cNvPr id="5" name="Picture 4"/>
            <p:cNvPicPr>
              <a:picLocks noChangeAspect="1"/>
            </p:cNvPicPr>
            <p:nvPr/>
          </p:nvPicPr>
          <p:blipFill rotWithShape="1">
            <a:blip r:embed="rId3"/>
            <a:srcRect t="21985" r="76755" b="69901"/>
            <a:stretch/>
          </p:blipFill>
          <p:spPr>
            <a:xfrm>
              <a:off x="0" y="2025979"/>
              <a:ext cx="9155391" cy="1796785"/>
            </a:xfrm>
            <a:prstGeom prst="rect">
              <a:avLst/>
            </a:prstGeom>
          </p:spPr>
        </p:pic>
        <p:pic>
          <p:nvPicPr>
            <p:cNvPr id="7" name="Picture 6"/>
            <p:cNvPicPr>
              <a:picLocks noChangeAspect="1"/>
            </p:cNvPicPr>
            <p:nvPr/>
          </p:nvPicPr>
          <p:blipFill rotWithShape="1">
            <a:blip r:embed="rId3"/>
            <a:srcRect t="61678" r="32492" b="19024"/>
            <a:stretch/>
          </p:blipFill>
          <p:spPr>
            <a:xfrm>
              <a:off x="-1121" y="3887957"/>
              <a:ext cx="9156512" cy="1471647"/>
            </a:xfrm>
            <a:prstGeom prst="rect">
              <a:avLst/>
            </a:prstGeom>
            <a:ln w="76200">
              <a:noFill/>
            </a:ln>
          </p:spPr>
        </p:pic>
        <p:cxnSp>
          <p:nvCxnSpPr>
            <p:cNvPr id="12" name="Straight Connector 11"/>
            <p:cNvCxnSpPr/>
            <p:nvPr/>
          </p:nvCxnSpPr>
          <p:spPr>
            <a:xfrm>
              <a:off x="-1121" y="3822764"/>
              <a:ext cx="9145121" cy="0"/>
            </a:xfrm>
            <a:prstGeom prst="line">
              <a:avLst/>
            </a:prstGeom>
            <a:ln w="76200">
              <a:solidFill>
                <a:srgbClr val="0469B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9143" y="5370829"/>
              <a:ext cx="9145121" cy="0"/>
            </a:xfrm>
            <a:prstGeom prst="line">
              <a:avLst/>
            </a:prstGeom>
            <a:ln w="76200">
              <a:solidFill>
                <a:srgbClr val="0469B3"/>
              </a:solidFill>
            </a:ln>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a:xfrm>
            <a:off x="-9144" y="5846557"/>
            <a:ext cx="5142617" cy="369332"/>
          </a:xfrm>
          <a:prstGeom prst="rect">
            <a:avLst/>
          </a:prstGeom>
        </p:spPr>
        <p:txBody>
          <a:bodyPr wrap="square">
            <a:spAutoFit/>
          </a:bodyPr>
          <a:lstStyle/>
          <a:p>
            <a:r>
              <a:rPr lang="en-GB" dirty="0" smtClean="0">
                <a:hlinkClick r:id="rId4"/>
              </a:rPr>
              <a:t>www.flatfeetpete.com/paper/index.html</a:t>
            </a:r>
            <a:r>
              <a:rPr lang="en-GB" dirty="0" smtClean="0"/>
              <a:t> </a:t>
            </a:r>
            <a:endParaRPr lang="en-GB" dirty="0"/>
          </a:p>
        </p:txBody>
      </p:sp>
      <p:sp>
        <p:nvSpPr>
          <p:cNvPr id="16" name="Rectangle 15"/>
          <p:cNvSpPr/>
          <p:nvPr/>
        </p:nvSpPr>
        <p:spPr>
          <a:xfrm>
            <a:off x="1491" y="775969"/>
            <a:ext cx="3341236" cy="369332"/>
          </a:xfrm>
          <a:prstGeom prst="rect">
            <a:avLst/>
          </a:prstGeom>
        </p:spPr>
        <p:txBody>
          <a:bodyPr wrap="none">
            <a:spAutoFit/>
          </a:bodyPr>
          <a:lstStyle/>
          <a:p>
            <a:r>
              <a:rPr lang="en-GB" dirty="0" smtClean="0">
                <a:hlinkClick r:id="rId5"/>
              </a:rPr>
              <a:t>www.flatfeetpete.com/flexagon</a:t>
            </a:r>
            <a:r>
              <a:rPr lang="en-GB" dirty="0" smtClean="0"/>
              <a:t> </a:t>
            </a:r>
            <a:endParaRPr lang="en-GB" dirty="0"/>
          </a:p>
        </p:txBody>
      </p:sp>
      <p:pic>
        <p:nvPicPr>
          <p:cNvPr id="17" name="Picture 16"/>
          <p:cNvPicPr>
            <a:picLocks noChangeAspect="1"/>
          </p:cNvPicPr>
          <p:nvPr/>
        </p:nvPicPr>
        <p:blipFill rotWithShape="1">
          <a:blip r:embed="rId6"/>
          <a:srcRect t="11019" r="59247" b="50384"/>
          <a:stretch/>
        </p:blipFill>
        <p:spPr>
          <a:xfrm>
            <a:off x="4652212" y="696720"/>
            <a:ext cx="4001614" cy="2130764"/>
          </a:xfrm>
          <a:prstGeom prst="rect">
            <a:avLst/>
          </a:prstGeom>
          <a:ln w="38100">
            <a:solidFill>
              <a:srgbClr val="0469B3"/>
            </a:solidFill>
          </a:ln>
        </p:spPr>
      </p:pic>
      <p:pic>
        <p:nvPicPr>
          <p:cNvPr id="18" name="Picture 17"/>
          <p:cNvPicPr>
            <a:picLocks noChangeAspect="1"/>
          </p:cNvPicPr>
          <p:nvPr/>
        </p:nvPicPr>
        <p:blipFill rotWithShape="1">
          <a:blip r:embed="rId7"/>
          <a:srcRect l="19548" t="41850" r="65905" b="35711"/>
          <a:stretch/>
        </p:blipFill>
        <p:spPr>
          <a:xfrm>
            <a:off x="6534150" y="4533900"/>
            <a:ext cx="2449428" cy="2124075"/>
          </a:xfrm>
          <a:prstGeom prst="rect">
            <a:avLst/>
          </a:prstGeom>
          <a:ln>
            <a:solidFill>
              <a:srgbClr val="808080"/>
            </a:solidFill>
          </a:ln>
        </p:spPr>
      </p:pic>
    </p:spTree>
    <p:extLst>
      <p:ext uri="{BB962C8B-B14F-4D97-AF65-F5344CB8AC3E}">
        <p14:creationId xmlns:p14="http://schemas.microsoft.com/office/powerpoint/2010/main" val="1932875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ballpoint_pen_500px"/>
          <p:cNvPicPr>
            <a:picLocks noChangeAspect="1" noChangeArrowheads="1"/>
          </p:cNvPicPr>
          <p:nvPr/>
        </p:nvPicPr>
        <p:blipFill rotWithShape="1">
          <a:blip r:embed="rId3">
            <a:extLst>
              <a:ext uri="{28A0092B-C50C-407E-A947-70E740481C1C}">
                <a14:useLocalDpi xmlns:a14="http://schemas.microsoft.com/office/drawing/2010/main" val="0"/>
              </a:ext>
            </a:extLst>
          </a:blip>
          <a:srcRect l="3542" r="2045"/>
          <a:stretch/>
        </p:blipFill>
        <p:spPr bwMode="auto">
          <a:xfrm>
            <a:off x="-28368" y="1"/>
            <a:ext cx="91723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21" y="0"/>
            <a:ext cx="9145121" cy="769441"/>
          </a:xfrm>
          <a:prstGeom prst="rect">
            <a:avLst/>
          </a:prstGeom>
          <a:noFill/>
        </p:spPr>
        <p:txBody>
          <a:bodyPr wrap="square" rtlCol="0">
            <a:spAutoFit/>
          </a:bodyPr>
          <a:lstStyle/>
          <a:p>
            <a:r>
              <a:rPr lang="en-GB" sz="4400" b="1" dirty="0" smtClean="0">
                <a:solidFill>
                  <a:srgbClr val="C00000"/>
                </a:solidFill>
              </a:rPr>
              <a:t>State Diagrams</a:t>
            </a:r>
            <a:endParaRPr lang="en-GB" sz="4400" b="1" dirty="0">
              <a:solidFill>
                <a:srgbClr val="C00000"/>
              </a:solidFill>
            </a:endParaRPr>
          </a:p>
        </p:txBody>
      </p:sp>
      <p:sp>
        <p:nvSpPr>
          <p:cNvPr id="7" name="Oval 7"/>
          <p:cNvSpPr>
            <a:spLocks noChangeArrowheads="1"/>
          </p:cNvSpPr>
          <p:nvPr/>
        </p:nvSpPr>
        <p:spPr bwMode="auto">
          <a:xfrm>
            <a:off x="1547813" y="2132410"/>
            <a:ext cx="972741" cy="917972"/>
          </a:xfrm>
          <a:prstGeom prst="ellipse">
            <a:avLst/>
          </a:prstGeom>
          <a:solidFill>
            <a:srgbClr val="FFFFFF"/>
          </a:solidFill>
          <a:ln w="76200">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b="1" dirty="0">
                <a:solidFill>
                  <a:srgbClr val="C00000"/>
                </a:solidFill>
              </a:rPr>
              <a:t>State 1</a:t>
            </a:r>
          </a:p>
        </p:txBody>
      </p:sp>
      <p:sp>
        <p:nvSpPr>
          <p:cNvPr id="8" name="Oval 8"/>
          <p:cNvSpPr>
            <a:spLocks noChangeArrowheads="1"/>
          </p:cNvSpPr>
          <p:nvPr/>
        </p:nvSpPr>
        <p:spPr bwMode="auto">
          <a:xfrm>
            <a:off x="4356499" y="2132410"/>
            <a:ext cx="972740" cy="917972"/>
          </a:xfrm>
          <a:prstGeom prst="ellipse">
            <a:avLst/>
          </a:prstGeom>
          <a:solidFill>
            <a:srgbClr val="FFFFFF"/>
          </a:solidFill>
          <a:ln w="76200">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b="1" dirty="0">
                <a:solidFill>
                  <a:srgbClr val="C00000"/>
                </a:solidFill>
              </a:rPr>
              <a:t>State 2</a:t>
            </a:r>
          </a:p>
        </p:txBody>
      </p:sp>
      <p:sp>
        <p:nvSpPr>
          <p:cNvPr id="9" name="Line 11"/>
          <p:cNvSpPr>
            <a:spLocks noChangeShapeType="1"/>
          </p:cNvSpPr>
          <p:nvPr/>
        </p:nvSpPr>
        <p:spPr bwMode="auto">
          <a:xfrm>
            <a:off x="2627711" y="2240756"/>
            <a:ext cx="1620440"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dirty="0"/>
          </a:p>
        </p:txBody>
      </p:sp>
      <p:sp>
        <p:nvSpPr>
          <p:cNvPr id="10" name="Line 12"/>
          <p:cNvSpPr>
            <a:spLocks noChangeShapeType="1"/>
          </p:cNvSpPr>
          <p:nvPr/>
        </p:nvSpPr>
        <p:spPr bwMode="auto">
          <a:xfrm>
            <a:off x="2627711" y="2888456"/>
            <a:ext cx="1620440" cy="0"/>
          </a:xfrm>
          <a:prstGeom prst="line">
            <a:avLst/>
          </a:prstGeom>
          <a:noFill/>
          <a:ln w="76200">
            <a:solidFill>
              <a:srgbClr val="C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dirty="0"/>
          </a:p>
        </p:txBody>
      </p:sp>
      <p:sp>
        <p:nvSpPr>
          <p:cNvPr id="11" name="Text Box 13"/>
          <p:cNvSpPr txBox="1">
            <a:spLocks noChangeArrowheads="1"/>
          </p:cNvSpPr>
          <p:nvPr/>
        </p:nvSpPr>
        <p:spPr bwMode="auto">
          <a:xfrm>
            <a:off x="2348696" y="1609190"/>
            <a:ext cx="23022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solidFill>
                  <a:srgbClr val="C00000"/>
                </a:solidFill>
              </a:rPr>
              <a:t>Button clicked</a:t>
            </a:r>
          </a:p>
        </p:txBody>
      </p:sp>
      <p:sp>
        <p:nvSpPr>
          <p:cNvPr id="13" name="Text Box 13"/>
          <p:cNvSpPr txBox="1">
            <a:spLocks noChangeArrowheads="1"/>
          </p:cNvSpPr>
          <p:nvPr/>
        </p:nvSpPr>
        <p:spPr bwMode="auto">
          <a:xfrm>
            <a:off x="2348696" y="3122361"/>
            <a:ext cx="23022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solidFill>
                  <a:srgbClr val="C00000"/>
                </a:solidFill>
              </a:rPr>
              <a:t>Button clicked</a:t>
            </a:r>
          </a:p>
        </p:txBody>
      </p:sp>
      <p:sp>
        <p:nvSpPr>
          <p:cNvPr id="12" name="TextBox 11"/>
          <p:cNvSpPr txBox="1"/>
          <p:nvPr/>
        </p:nvSpPr>
        <p:spPr>
          <a:xfrm>
            <a:off x="-18448" y="6088559"/>
            <a:ext cx="9145121" cy="769441"/>
          </a:xfrm>
          <a:prstGeom prst="rect">
            <a:avLst/>
          </a:prstGeom>
          <a:noFill/>
        </p:spPr>
        <p:txBody>
          <a:bodyPr wrap="square" rtlCol="0">
            <a:spAutoFit/>
          </a:bodyPr>
          <a:lstStyle/>
          <a:p>
            <a:pPr algn="r"/>
            <a:r>
              <a:rPr lang="en-GB" sz="4400" b="1" dirty="0" smtClean="0">
                <a:solidFill>
                  <a:srgbClr val="C00000"/>
                </a:solidFill>
              </a:rPr>
              <a:t>Finite State Machines</a:t>
            </a:r>
            <a:endParaRPr lang="en-GB" sz="4400" b="1" dirty="0">
              <a:solidFill>
                <a:srgbClr val="C00000"/>
              </a:solidFill>
            </a:endParaRPr>
          </a:p>
        </p:txBody>
      </p:sp>
    </p:spTree>
    <p:extLst>
      <p:ext uri="{BB962C8B-B14F-4D97-AF65-F5344CB8AC3E}">
        <p14:creationId xmlns:p14="http://schemas.microsoft.com/office/powerpoint/2010/main" val="37655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37095" y="5753100"/>
            <a:ext cx="1106905" cy="1104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570" t="15117" r="5570" b="15793"/>
          <a:stretch/>
        </p:blipFill>
        <p:spPr>
          <a:xfrm>
            <a:off x="0" y="2743199"/>
            <a:ext cx="9144000" cy="4138863"/>
          </a:xfrm>
          <a:prstGeom prst="rect">
            <a:avLst/>
          </a:prstGeom>
        </p:spPr>
      </p:pic>
      <p:sp>
        <p:nvSpPr>
          <p:cNvPr id="24" name="Rectangle 23"/>
          <p:cNvSpPr/>
          <p:nvPr/>
        </p:nvSpPr>
        <p:spPr>
          <a:xfrm flipV="1">
            <a:off x="0" y="2663819"/>
            <a:ext cx="9144000" cy="1042416"/>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365" name="Oval 5"/>
          <p:cNvSpPr>
            <a:spLocks noChangeArrowheads="1"/>
          </p:cNvSpPr>
          <p:nvPr/>
        </p:nvSpPr>
        <p:spPr bwMode="auto">
          <a:xfrm>
            <a:off x="754063" y="1801980"/>
            <a:ext cx="1296987" cy="1223962"/>
          </a:xfrm>
          <a:prstGeom prst="ellipse">
            <a:avLst/>
          </a:prstGeom>
          <a:solidFill>
            <a:srgbClr val="FFFFFF"/>
          </a:solidFill>
          <a:ln w="76200">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b="1" dirty="0">
                <a:solidFill>
                  <a:srgbClr val="C00000"/>
                </a:solidFill>
              </a:rPr>
              <a:t>Locked</a:t>
            </a:r>
          </a:p>
        </p:txBody>
      </p:sp>
      <p:sp>
        <p:nvSpPr>
          <p:cNvPr id="15366" name="Oval 6"/>
          <p:cNvSpPr>
            <a:spLocks noChangeArrowheads="1"/>
          </p:cNvSpPr>
          <p:nvPr/>
        </p:nvSpPr>
        <p:spPr bwMode="auto">
          <a:xfrm>
            <a:off x="2914650" y="1801980"/>
            <a:ext cx="1296988" cy="1223962"/>
          </a:xfrm>
          <a:prstGeom prst="ellipse">
            <a:avLst/>
          </a:prstGeom>
          <a:solidFill>
            <a:srgbClr val="FFFFFF"/>
          </a:solidFill>
          <a:ln w="76200">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b="1" dirty="0">
                <a:solidFill>
                  <a:srgbClr val="C00000"/>
                </a:solidFill>
              </a:rPr>
              <a:t>Next Digit</a:t>
            </a:r>
          </a:p>
        </p:txBody>
      </p:sp>
      <p:sp>
        <p:nvSpPr>
          <p:cNvPr id="15367" name="Oval 7"/>
          <p:cNvSpPr>
            <a:spLocks noChangeArrowheads="1"/>
          </p:cNvSpPr>
          <p:nvPr/>
        </p:nvSpPr>
        <p:spPr bwMode="auto">
          <a:xfrm>
            <a:off x="5146675" y="1801980"/>
            <a:ext cx="1296988" cy="1223962"/>
          </a:xfrm>
          <a:prstGeom prst="ellipse">
            <a:avLst/>
          </a:prstGeom>
          <a:solidFill>
            <a:srgbClr val="FFFFFF"/>
          </a:solidFill>
          <a:ln w="76200">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b="1" dirty="0">
                <a:solidFill>
                  <a:srgbClr val="C00000"/>
                </a:solidFill>
              </a:rPr>
              <a:t>Final Digit</a:t>
            </a:r>
          </a:p>
        </p:txBody>
      </p:sp>
      <p:sp>
        <p:nvSpPr>
          <p:cNvPr id="15368" name="Oval 8"/>
          <p:cNvSpPr>
            <a:spLocks noChangeArrowheads="1"/>
          </p:cNvSpPr>
          <p:nvPr/>
        </p:nvSpPr>
        <p:spPr bwMode="auto">
          <a:xfrm>
            <a:off x="7451725" y="1801980"/>
            <a:ext cx="1296988" cy="1223962"/>
          </a:xfrm>
          <a:prstGeom prst="ellipse">
            <a:avLst/>
          </a:prstGeom>
          <a:solidFill>
            <a:srgbClr val="FFFFFF"/>
          </a:solidFill>
          <a:ln w="76200">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b="1" dirty="0">
                <a:solidFill>
                  <a:srgbClr val="C00000"/>
                </a:solidFill>
              </a:rPr>
              <a:t>Unlocked</a:t>
            </a:r>
          </a:p>
        </p:txBody>
      </p:sp>
      <p:sp>
        <p:nvSpPr>
          <p:cNvPr id="15369" name="Line 9"/>
          <p:cNvSpPr>
            <a:spLocks noChangeShapeType="1"/>
          </p:cNvSpPr>
          <p:nvPr/>
        </p:nvSpPr>
        <p:spPr bwMode="auto">
          <a:xfrm>
            <a:off x="2195513" y="2449680"/>
            <a:ext cx="576262"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srgbClr val="C00000"/>
              </a:solidFill>
            </a:endParaRPr>
          </a:p>
        </p:txBody>
      </p:sp>
      <p:sp>
        <p:nvSpPr>
          <p:cNvPr id="15370" name="Line 10"/>
          <p:cNvSpPr>
            <a:spLocks noChangeShapeType="1"/>
          </p:cNvSpPr>
          <p:nvPr/>
        </p:nvSpPr>
        <p:spPr bwMode="auto">
          <a:xfrm>
            <a:off x="4427538" y="2449680"/>
            <a:ext cx="576262"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srgbClr val="C00000"/>
              </a:solidFill>
            </a:endParaRPr>
          </a:p>
        </p:txBody>
      </p:sp>
      <p:sp>
        <p:nvSpPr>
          <p:cNvPr id="15371" name="Line 11"/>
          <p:cNvSpPr>
            <a:spLocks noChangeShapeType="1"/>
          </p:cNvSpPr>
          <p:nvPr/>
        </p:nvSpPr>
        <p:spPr bwMode="auto">
          <a:xfrm>
            <a:off x="6588125" y="2449680"/>
            <a:ext cx="576263"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srgbClr val="C00000"/>
              </a:solidFill>
            </a:endParaRPr>
          </a:p>
        </p:txBody>
      </p:sp>
      <p:sp>
        <p:nvSpPr>
          <p:cNvPr id="15372" name="Freeform 12"/>
          <p:cNvSpPr>
            <a:spLocks/>
          </p:cNvSpPr>
          <p:nvPr/>
        </p:nvSpPr>
        <p:spPr bwMode="auto">
          <a:xfrm>
            <a:off x="384175" y="638342"/>
            <a:ext cx="1019175" cy="3252788"/>
          </a:xfrm>
          <a:custGeom>
            <a:avLst/>
            <a:gdLst>
              <a:gd name="T0" fmla="*/ 642 w 642"/>
              <a:gd name="T1" fmla="*/ 688 h 2049"/>
              <a:gd name="T2" fmla="*/ 506 w 642"/>
              <a:gd name="T3" fmla="*/ 53 h 2049"/>
              <a:gd name="T4" fmla="*/ 7 w 642"/>
              <a:gd name="T5" fmla="*/ 1005 h 2049"/>
              <a:gd name="T6" fmla="*/ 461 w 642"/>
              <a:gd name="T7" fmla="*/ 1958 h 2049"/>
              <a:gd name="T8" fmla="*/ 642 w 642"/>
              <a:gd name="T9" fmla="*/ 1550 h 2049"/>
            </a:gdLst>
            <a:ahLst/>
            <a:cxnLst>
              <a:cxn ang="0">
                <a:pos x="T0" y="T1"/>
              </a:cxn>
              <a:cxn ang="0">
                <a:pos x="T2" y="T3"/>
              </a:cxn>
              <a:cxn ang="0">
                <a:pos x="T4" y="T5"/>
              </a:cxn>
              <a:cxn ang="0">
                <a:pos x="T6" y="T7"/>
              </a:cxn>
              <a:cxn ang="0">
                <a:pos x="T8" y="T9"/>
              </a:cxn>
            </a:cxnLst>
            <a:rect l="0" t="0" r="r" b="b"/>
            <a:pathLst>
              <a:path w="642" h="2049">
                <a:moveTo>
                  <a:pt x="642" y="688"/>
                </a:moveTo>
                <a:cubicBezTo>
                  <a:pt x="627" y="344"/>
                  <a:pt x="612" y="0"/>
                  <a:pt x="506" y="53"/>
                </a:cubicBezTo>
                <a:cubicBezTo>
                  <a:pt x="400" y="106"/>
                  <a:pt x="14" y="688"/>
                  <a:pt x="7" y="1005"/>
                </a:cubicBezTo>
                <a:cubicBezTo>
                  <a:pt x="0" y="1322"/>
                  <a:pt x="355" y="1867"/>
                  <a:pt x="461" y="1958"/>
                </a:cubicBezTo>
                <a:cubicBezTo>
                  <a:pt x="567" y="2049"/>
                  <a:pt x="566" y="1633"/>
                  <a:pt x="642" y="1550"/>
                </a:cubicBezTo>
              </a:path>
            </a:pathLst>
          </a:custGeom>
          <a:noFill/>
          <a:ln w="76200" cmpd="sng">
            <a:solidFill>
              <a:srgbClr val="C0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srgbClr val="C00000"/>
              </a:solidFill>
            </a:endParaRPr>
          </a:p>
        </p:txBody>
      </p:sp>
      <p:sp>
        <p:nvSpPr>
          <p:cNvPr id="15374" name="Freeform 14"/>
          <p:cNvSpPr>
            <a:spLocks/>
          </p:cNvSpPr>
          <p:nvPr/>
        </p:nvSpPr>
        <p:spPr bwMode="auto">
          <a:xfrm>
            <a:off x="3132138" y="698667"/>
            <a:ext cx="863600" cy="1103313"/>
          </a:xfrm>
          <a:custGeom>
            <a:avLst/>
            <a:gdLst>
              <a:gd name="T0" fmla="*/ 544 w 544"/>
              <a:gd name="T1" fmla="*/ 695 h 695"/>
              <a:gd name="T2" fmla="*/ 317 w 544"/>
              <a:gd name="T3" fmla="*/ 15 h 695"/>
              <a:gd name="T4" fmla="*/ 0 w 544"/>
              <a:gd name="T5" fmla="*/ 604 h 695"/>
            </a:gdLst>
            <a:ahLst/>
            <a:cxnLst>
              <a:cxn ang="0">
                <a:pos x="T0" y="T1"/>
              </a:cxn>
              <a:cxn ang="0">
                <a:pos x="T2" y="T3"/>
              </a:cxn>
              <a:cxn ang="0">
                <a:pos x="T4" y="T5"/>
              </a:cxn>
            </a:cxnLst>
            <a:rect l="0" t="0" r="r" b="b"/>
            <a:pathLst>
              <a:path w="544" h="695">
                <a:moveTo>
                  <a:pt x="544" y="695"/>
                </a:moveTo>
                <a:cubicBezTo>
                  <a:pt x="476" y="362"/>
                  <a:pt x="408" y="30"/>
                  <a:pt x="317" y="15"/>
                </a:cubicBezTo>
                <a:cubicBezTo>
                  <a:pt x="226" y="0"/>
                  <a:pt x="45" y="483"/>
                  <a:pt x="0" y="604"/>
                </a:cubicBezTo>
              </a:path>
            </a:pathLst>
          </a:custGeom>
          <a:noFill/>
          <a:ln w="76200" cmpd="sng">
            <a:solidFill>
              <a:srgbClr val="C0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srgbClr val="C00000"/>
              </a:solidFill>
            </a:endParaRPr>
          </a:p>
        </p:txBody>
      </p:sp>
      <p:sp>
        <p:nvSpPr>
          <p:cNvPr id="15376" name="Freeform 16"/>
          <p:cNvSpPr>
            <a:spLocks/>
          </p:cNvSpPr>
          <p:nvPr/>
        </p:nvSpPr>
        <p:spPr bwMode="auto">
          <a:xfrm>
            <a:off x="5292725" y="3025942"/>
            <a:ext cx="863600" cy="1093788"/>
          </a:xfrm>
          <a:custGeom>
            <a:avLst/>
            <a:gdLst>
              <a:gd name="T0" fmla="*/ 0 w 544"/>
              <a:gd name="T1" fmla="*/ 0 h 689"/>
              <a:gd name="T2" fmla="*/ 272 w 544"/>
              <a:gd name="T3" fmla="*/ 681 h 689"/>
              <a:gd name="T4" fmla="*/ 544 w 544"/>
              <a:gd name="T5" fmla="*/ 46 h 689"/>
            </a:gdLst>
            <a:ahLst/>
            <a:cxnLst>
              <a:cxn ang="0">
                <a:pos x="T0" y="T1"/>
              </a:cxn>
              <a:cxn ang="0">
                <a:pos x="T2" y="T3"/>
              </a:cxn>
              <a:cxn ang="0">
                <a:pos x="T4" y="T5"/>
              </a:cxn>
            </a:cxnLst>
            <a:rect l="0" t="0" r="r" b="b"/>
            <a:pathLst>
              <a:path w="544" h="689">
                <a:moveTo>
                  <a:pt x="0" y="0"/>
                </a:moveTo>
                <a:cubicBezTo>
                  <a:pt x="90" y="336"/>
                  <a:pt x="181" y="673"/>
                  <a:pt x="272" y="681"/>
                </a:cubicBezTo>
                <a:cubicBezTo>
                  <a:pt x="363" y="689"/>
                  <a:pt x="506" y="167"/>
                  <a:pt x="544" y="46"/>
                </a:cubicBezTo>
              </a:path>
            </a:pathLst>
          </a:custGeom>
          <a:noFill/>
          <a:ln w="76200" cmpd="sng">
            <a:solidFill>
              <a:srgbClr val="C000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solidFill>
                <a:srgbClr val="C00000"/>
              </a:solidFill>
            </a:endParaRPr>
          </a:p>
        </p:txBody>
      </p:sp>
      <p:sp>
        <p:nvSpPr>
          <p:cNvPr id="15377" name="Text Box 17"/>
          <p:cNvSpPr txBox="1">
            <a:spLocks noChangeArrowheads="1"/>
          </p:cNvSpPr>
          <p:nvPr/>
        </p:nvSpPr>
        <p:spPr bwMode="auto">
          <a:xfrm>
            <a:off x="110624" y="3223961"/>
            <a:ext cx="726481"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800" b="1" dirty="0">
                <a:solidFill>
                  <a:srgbClr val="C00000"/>
                </a:solidFill>
              </a:rPr>
              <a:t>&lt;&gt;3</a:t>
            </a:r>
          </a:p>
        </p:txBody>
      </p:sp>
      <p:sp>
        <p:nvSpPr>
          <p:cNvPr id="15378" name="Text Box 18"/>
          <p:cNvSpPr txBox="1">
            <a:spLocks noChangeArrowheads="1"/>
          </p:cNvSpPr>
          <p:nvPr/>
        </p:nvSpPr>
        <p:spPr bwMode="auto">
          <a:xfrm>
            <a:off x="2319338" y="2556042"/>
            <a:ext cx="367408"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800" b="1" dirty="0">
                <a:solidFill>
                  <a:srgbClr val="C00000"/>
                </a:solidFill>
              </a:rPr>
              <a:t>3</a:t>
            </a:r>
          </a:p>
        </p:txBody>
      </p:sp>
      <p:sp>
        <p:nvSpPr>
          <p:cNvPr id="15379" name="Text Box 19"/>
          <p:cNvSpPr txBox="1">
            <a:spLocks noChangeArrowheads="1"/>
          </p:cNvSpPr>
          <p:nvPr/>
        </p:nvSpPr>
        <p:spPr bwMode="auto">
          <a:xfrm>
            <a:off x="3759200" y="538330"/>
            <a:ext cx="726481"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800" b="1" dirty="0">
                <a:solidFill>
                  <a:srgbClr val="C00000"/>
                </a:solidFill>
              </a:rPr>
              <a:t>&lt;&gt;2</a:t>
            </a:r>
          </a:p>
        </p:txBody>
      </p:sp>
      <p:sp>
        <p:nvSpPr>
          <p:cNvPr id="15380" name="Text Box 20"/>
          <p:cNvSpPr txBox="1">
            <a:spLocks noChangeArrowheads="1"/>
          </p:cNvSpPr>
          <p:nvPr/>
        </p:nvSpPr>
        <p:spPr bwMode="auto">
          <a:xfrm>
            <a:off x="4479925" y="2556042"/>
            <a:ext cx="367408"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800" b="1" dirty="0">
                <a:solidFill>
                  <a:srgbClr val="C00000"/>
                </a:solidFill>
              </a:rPr>
              <a:t>2</a:t>
            </a:r>
          </a:p>
        </p:txBody>
      </p:sp>
      <p:sp>
        <p:nvSpPr>
          <p:cNvPr id="15381" name="Text Box 21"/>
          <p:cNvSpPr txBox="1">
            <a:spLocks noChangeArrowheads="1"/>
          </p:cNvSpPr>
          <p:nvPr/>
        </p:nvSpPr>
        <p:spPr bwMode="auto">
          <a:xfrm>
            <a:off x="5992813" y="3555332"/>
            <a:ext cx="726481"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800" b="1" dirty="0">
                <a:solidFill>
                  <a:srgbClr val="C00000"/>
                </a:solidFill>
              </a:rPr>
              <a:t>&lt;&gt;6</a:t>
            </a:r>
          </a:p>
        </p:txBody>
      </p:sp>
      <p:sp>
        <p:nvSpPr>
          <p:cNvPr id="15382" name="Text Box 22"/>
          <p:cNvSpPr txBox="1">
            <a:spLocks noChangeArrowheads="1"/>
          </p:cNvSpPr>
          <p:nvPr/>
        </p:nvSpPr>
        <p:spPr bwMode="auto">
          <a:xfrm>
            <a:off x="6640513" y="2556042"/>
            <a:ext cx="367408"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800" b="1" dirty="0">
                <a:solidFill>
                  <a:srgbClr val="C00000"/>
                </a:solidFill>
              </a:rPr>
              <a:t>6</a:t>
            </a:r>
          </a:p>
        </p:txBody>
      </p:sp>
      <p:sp>
        <p:nvSpPr>
          <p:cNvPr id="15385" name="Oval 25"/>
          <p:cNvSpPr>
            <a:spLocks noChangeArrowheads="1"/>
          </p:cNvSpPr>
          <p:nvPr/>
        </p:nvSpPr>
        <p:spPr bwMode="auto">
          <a:xfrm>
            <a:off x="7308850" y="1671805"/>
            <a:ext cx="1584325" cy="1493837"/>
          </a:xfrm>
          <a:prstGeom prst="ellipse">
            <a:avLst/>
          </a:prstGeom>
          <a:noFill/>
          <a:ln w="76200">
            <a:solidFill>
              <a:srgbClr val="C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dirty="0">
              <a:solidFill>
                <a:srgbClr val="C00000"/>
              </a:solidFill>
            </a:endParaRPr>
          </a:p>
        </p:txBody>
      </p:sp>
      <p:sp>
        <p:nvSpPr>
          <p:cNvPr id="22" name="TextBox 21"/>
          <p:cNvSpPr txBox="1"/>
          <p:nvPr/>
        </p:nvSpPr>
        <p:spPr>
          <a:xfrm>
            <a:off x="-18448" y="6088559"/>
            <a:ext cx="9145121" cy="769441"/>
          </a:xfrm>
          <a:prstGeom prst="rect">
            <a:avLst/>
          </a:prstGeom>
          <a:noFill/>
        </p:spPr>
        <p:txBody>
          <a:bodyPr wrap="square" rtlCol="0">
            <a:spAutoFit/>
          </a:bodyPr>
          <a:lstStyle/>
          <a:p>
            <a:pPr algn="r"/>
            <a:r>
              <a:rPr lang="en-GB" sz="4400" b="1" dirty="0" smtClean="0">
                <a:solidFill>
                  <a:srgbClr val="C00000"/>
                </a:solidFill>
              </a:rPr>
              <a:t>Finite State Machines</a:t>
            </a:r>
            <a:endParaRPr lang="en-GB" sz="4400" b="1" dirty="0">
              <a:solidFill>
                <a:srgbClr val="C00000"/>
              </a:solidFill>
            </a:endParaRPr>
          </a:p>
        </p:txBody>
      </p:sp>
      <p:sp>
        <p:nvSpPr>
          <p:cNvPr id="23" name="TextBox 22"/>
          <p:cNvSpPr txBox="1"/>
          <p:nvPr/>
        </p:nvSpPr>
        <p:spPr>
          <a:xfrm>
            <a:off x="-1121" y="0"/>
            <a:ext cx="9145121" cy="769441"/>
          </a:xfrm>
          <a:prstGeom prst="rect">
            <a:avLst/>
          </a:prstGeom>
          <a:noFill/>
        </p:spPr>
        <p:txBody>
          <a:bodyPr wrap="square" rtlCol="0">
            <a:spAutoFit/>
          </a:bodyPr>
          <a:lstStyle/>
          <a:p>
            <a:r>
              <a:rPr lang="en-GB" sz="4400" b="1" dirty="0" smtClean="0">
                <a:solidFill>
                  <a:srgbClr val="C00000"/>
                </a:solidFill>
              </a:rPr>
              <a:t>State Diagrams</a:t>
            </a:r>
            <a:endParaRPr lang="en-GB" sz="4400" b="1" dirty="0">
              <a:solidFill>
                <a:srgbClr val="C00000"/>
              </a:solidFill>
            </a:endParaRPr>
          </a:p>
        </p:txBody>
      </p:sp>
    </p:spTree>
    <p:extLst>
      <p:ext uri="{BB962C8B-B14F-4D97-AF65-F5344CB8AC3E}">
        <p14:creationId xmlns:p14="http://schemas.microsoft.com/office/powerpoint/2010/main" val="2339861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22883"/>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p:cNvSpPr txBox="1">
            <a:spLocks/>
          </p:cNvSpPr>
          <p:nvPr/>
        </p:nvSpPr>
        <p:spPr>
          <a:xfrm>
            <a:off x="0" y="557701"/>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spc="-150" dirty="0" smtClean="0">
                <a:solidFill>
                  <a:srgbClr val="C00000"/>
                </a:solidFill>
                <a:latin typeface="+mn-lt"/>
              </a:rPr>
              <a:t>Learning Outcomes </a:t>
            </a:r>
            <a:endParaRPr lang="en-GB" sz="6600" b="1" spc="-150"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Theoretical Computers</a:t>
            </a:r>
            <a:endParaRPr lang="en-GB" sz="4400" b="1" spc="-150" dirty="0">
              <a:solidFill>
                <a:schemeClr val="bg1">
                  <a:lumMod val="50000"/>
                </a:schemeClr>
              </a:solidFill>
            </a:endParaRPr>
          </a:p>
        </p:txBody>
      </p:sp>
      <p:sp>
        <p:nvSpPr>
          <p:cNvPr id="8" name="Title 1"/>
          <p:cNvSpPr txBox="1">
            <a:spLocks/>
          </p:cNvSpPr>
          <p:nvPr/>
        </p:nvSpPr>
        <p:spPr>
          <a:xfrm>
            <a:off x="19182" y="1514033"/>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smtClean="0">
                <a:solidFill>
                  <a:schemeClr val="tx1">
                    <a:lumMod val="50000"/>
                    <a:lumOff val="50000"/>
                  </a:schemeClr>
                </a:solidFill>
                <a:latin typeface="+mn-lt"/>
              </a:rPr>
              <a:t>By the end of the session we hope you will:</a:t>
            </a:r>
          </a:p>
          <a:p>
            <a:pPr>
              <a:lnSpc>
                <a:spcPct val="100000"/>
              </a:lnSpc>
            </a:pPr>
            <a:endParaRPr lang="en-US" sz="2800" b="1" dirty="0" smtClean="0">
              <a:solidFill>
                <a:schemeClr val="bg1">
                  <a:lumMod val="50000"/>
                </a:schemeClr>
              </a:solidFill>
              <a:latin typeface="+mn-lt"/>
            </a:endParaRPr>
          </a:p>
          <a:p>
            <a:pPr>
              <a:lnSpc>
                <a:spcPct val="100000"/>
              </a:lnSpc>
            </a:pPr>
            <a:r>
              <a:rPr lang="en-US" sz="2800" dirty="0" smtClean="0">
                <a:solidFill>
                  <a:schemeClr val="bg1">
                    <a:lumMod val="50000"/>
                  </a:schemeClr>
                </a:solidFill>
                <a:latin typeface="+mn-lt"/>
              </a:rPr>
              <a:t>Understand the purpose of state diagrams</a:t>
            </a:r>
          </a:p>
          <a:p>
            <a:pPr>
              <a:lnSpc>
                <a:spcPct val="100000"/>
              </a:lnSpc>
              <a:spcBef>
                <a:spcPts val="0"/>
              </a:spcBef>
              <a:defRPr/>
            </a:pPr>
            <a:r>
              <a:rPr lang="en-GB" sz="2800" dirty="0" smtClean="0">
                <a:solidFill>
                  <a:schemeClr val="bg1">
                    <a:lumMod val="50000"/>
                  </a:schemeClr>
                </a:solidFill>
                <a:latin typeface="+mn-lt"/>
              </a:rPr>
              <a:t>Appreciate </a:t>
            </a:r>
            <a:r>
              <a:rPr lang="en-GB" sz="2800" dirty="0">
                <a:solidFill>
                  <a:schemeClr val="bg1">
                    <a:lumMod val="50000"/>
                  </a:schemeClr>
                </a:solidFill>
                <a:latin typeface="+mn-lt"/>
              </a:rPr>
              <a:t>the concept of a finite-state </a:t>
            </a:r>
            <a:r>
              <a:rPr lang="en-GB" sz="2800" dirty="0" smtClean="0">
                <a:solidFill>
                  <a:schemeClr val="bg1">
                    <a:lumMod val="50000"/>
                  </a:schemeClr>
                </a:solidFill>
                <a:latin typeface="+mn-lt"/>
              </a:rPr>
              <a:t>machine</a:t>
            </a:r>
            <a:endParaRPr lang="en-GB" sz="2800" dirty="0">
              <a:solidFill>
                <a:schemeClr val="bg1">
                  <a:lumMod val="50000"/>
                </a:schemeClr>
              </a:solidFill>
              <a:latin typeface="+mn-lt"/>
            </a:endParaRPr>
          </a:p>
          <a:p>
            <a:pPr>
              <a:lnSpc>
                <a:spcPct val="100000"/>
              </a:lnSpc>
              <a:spcBef>
                <a:spcPts val="0"/>
              </a:spcBef>
              <a:defRPr/>
            </a:pPr>
            <a:r>
              <a:rPr lang="en-GB" sz="2800" dirty="0" smtClean="0">
                <a:solidFill>
                  <a:schemeClr val="bg1">
                    <a:lumMod val="50000"/>
                  </a:schemeClr>
                </a:solidFill>
                <a:latin typeface="+mn-lt"/>
              </a:rPr>
              <a:t>Be aware of formal languages and regular expressions</a:t>
            </a:r>
            <a:endParaRPr lang="en-GB" sz="2800" dirty="0">
              <a:solidFill>
                <a:schemeClr val="bg1">
                  <a:lumMod val="50000"/>
                </a:schemeClr>
              </a:solidFill>
              <a:latin typeface="+mn-lt"/>
            </a:endParaRPr>
          </a:p>
          <a:p>
            <a:pPr>
              <a:lnSpc>
                <a:spcPct val="100000"/>
              </a:lnSpc>
              <a:spcBef>
                <a:spcPts val="0"/>
              </a:spcBef>
              <a:defRPr/>
            </a:pPr>
            <a:r>
              <a:rPr lang="en-GB" sz="2800" dirty="0">
                <a:solidFill>
                  <a:schemeClr val="bg1">
                    <a:lumMod val="50000"/>
                  </a:schemeClr>
                </a:solidFill>
                <a:latin typeface="+mn-lt"/>
              </a:rPr>
              <a:t>Be familiar with more advanced models of </a:t>
            </a:r>
            <a:r>
              <a:rPr lang="en-GB" sz="2800" dirty="0" smtClean="0">
                <a:solidFill>
                  <a:schemeClr val="bg1">
                    <a:lumMod val="50000"/>
                  </a:schemeClr>
                </a:solidFill>
                <a:latin typeface="+mn-lt"/>
              </a:rPr>
              <a:t>computation</a:t>
            </a:r>
            <a:endParaRPr lang="en-GB" sz="2800" dirty="0">
              <a:solidFill>
                <a:schemeClr val="bg1">
                  <a:lumMod val="50000"/>
                </a:schemeClr>
              </a:solidFill>
              <a:latin typeface="+mn-lt"/>
            </a:endParaRPr>
          </a:p>
          <a:p>
            <a:pPr>
              <a:lnSpc>
                <a:spcPct val="100000"/>
              </a:lnSpc>
              <a:spcBef>
                <a:spcPts val="0"/>
              </a:spcBef>
              <a:defRPr/>
            </a:pPr>
            <a:r>
              <a:rPr lang="en-GB" sz="2800" dirty="0">
                <a:solidFill>
                  <a:schemeClr val="bg1">
                    <a:lumMod val="50000"/>
                  </a:schemeClr>
                </a:solidFill>
                <a:latin typeface="+mn-lt"/>
              </a:rPr>
              <a:t>Recognise the </a:t>
            </a:r>
            <a:r>
              <a:rPr lang="en-GB" sz="2800" dirty="0" smtClean="0">
                <a:solidFill>
                  <a:schemeClr val="bg1">
                    <a:lumMod val="50000"/>
                  </a:schemeClr>
                </a:solidFill>
                <a:latin typeface="+mn-lt"/>
              </a:rPr>
              <a:t>role of </a:t>
            </a:r>
            <a:r>
              <a:rPr lang="en-GB" sz="2800" dirty="0">
                <a:solidFill>
                  <a:schemeClr val="bg1">
                    <a:lumMod val="50000"/>
                  </a:schemeClr>
                </a:solidFill>
                <a:latin typeface="+mn-lt"/>
              </a:rPr>
              <a:t>Turing m</a:t>
            </a:r>
            <a:r>
              <a:rPr lang="en-GB" sz="2800" dirty="0" smtClean="0">
                <a:solidFill>
                  <a:schemeClr val="bg1">
                    <a:lumMod val="50000"/>
                  </a:schemeClr>
                </a:solidFill>
                <a:latin typeface="+mn-lt"/>
              </a:rPr>
              <a:t>achines </a:t>
            </a:r>
            <a:r>
              <a:rPr lang="en-GB" sz="2800" dirty="0">
                <a:solidFill>
                  <a:schemeClr val="bg1">
                    <a:lumMod val="50000"/>
                  </a:schemeClr>
                </a:solidFill>
                <a:latin typeface="+mn-lt"/>
              </a:rPr>
              <a:t>in </a:t>
            </a:r>
            <a:r>
              <a:rPr lang="en-GB" sz="2800" dirty="0" smtClean="0">
                <a:solidFill>
                  <a:schemeClr val="bg1">
                    <a:lumMod val="50000"/>
                  </a:schemeClr>
                </a:solidFill>
                <a:latin typeface="+mn-lt"/>
              </a:rPr>
              <a:t>Computer Science</a:t>
            </a:r>
          </a:p>
          <a:p>
            <a:pPr>
              <a:lnSpc>
                <a:spcPct val="100000"/>
              </a:lnSpc>
              <a:spcBef>
                <a:spcPts val="0"/>
              </a:spcBef>
              <a:defRPr/>
            </a:pPr>
            <a:endParaRPr lang="en-GB" sz="2800" dirty="0">
              <a:solidFill>
                <a:schemeClr val="bg1">
                  <a:lumMod val="50000"/>
                </a:schemeClr>
              </a:solidFill>
              <a:latin typeface="+mn-lt"/>
            </a:endParaRPr>
          </a:p>
          <a:p>
            <a:pPr>
              <a:lnSpc>
                <a:spcPct val="100000"/>
              </a:lnSpc>
              <a:spcBef>
                <a:spcPts val="0"/>
              </a:spcBef>
              <a:defRPr/>
            </a:pPr>
            <a:r>
              <a:rPr lang="en-GB" sz="2800" dirty="0" smtClean="0">
                <a:solidFill>
                  <a:schemeClr val="bg1">
                    <a:lumMod val="50000"/>
                  </a:schemeClr>
                </a:solidFill>
                <a:latin typeface="+mn-lt"/>
              </a:rPr>
              <a:t>Have explored a range of activities for introducing CS concepts at KS3</a:t>
            </a:r>
            <a:r>
              <a:rPr lang="en-US" sz="2800" dirty="0">
                <a:solidFill>
                  <a:schemeClr val="tx1">
                    <a:lumMod val="50000"/>
                    <a:lumOff val="50000"/>
                  </a:schemeClr>
                </a:solidFill>
                <a:latin typeface="+mn-lt"/>
              </a:rPr>
              <a:t/>
            </a:r>
            <a:br>
              <a:rPr lang="en-US" sz="2800" dirty="0">
                <a:solidFill>
                  <a:schemeClr val="tx1">
                    <a:lumMod val="50000"/>
                    <a:lumOff val="50000"/>
                  </a:schemeClr>
                </a:solidFill>
                <a:latin typeface="+mn-lt"/>
              </a:rPr>
            </a:br>
            <a:endParaRPr lang="en-US" sz="2800" dirty="0" smtClean="0">
              <a:solidFill>
                <a:schemeClr val="tx1">
                  <a:lumMod val="50000"/>
                  <a:lumOff val="50000"/>
                </a:schemeClr>
              </a:solidFill>
              <a:latin typeface="+mn-lt"/>
            </a:endParaRPr>
          </a:p>
        </p:txBody>
      </p:sp>
    </p:spTree>
    <p:extLst>
      <p:ext uri="{BB962C8B-B14F-4D97-AF65-F5344CB8AC3E}">
        <p14:creationId xmlns:p14="http://schemas.microsoft.com/office/powerpoint/2010/main" val="1176713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18448" y="6088559"/>
            <a:ext cx="9145121" cy="769441"/>
          </a:xfrm>
          <a:prstGeom prst="rect">
            <a:avLst/>
          </a:prstGeom>
          <a:noFill/>
        </p:spPr>
        <p:txBody>
          <a:bodyPr wrap="square" rtlCol="0">
            <a:spAutoFit/>
          </a:bodyPr>
          <a:lstStyle/>
          <a:p>
            <a:pPr algn="r"/>
            <a:r>
              <a:rPr lang="en-GB" sz="4400" b="1" dirty="0" smtClean="0">
                <a:solidFill>
                  <a:srgbClr val="C00000"/>
                </a:solidFill>
              </a:rPr>
              <a:t>Finite State Machines</a:t>
            </a:r>
            <a:endParaRPr lang="en-GB" sz="4400" b="1" dirty="0">
              <a:solidFill>
                <a:srgbClr val="C00000"/>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7868" r="22336"/>
          <a:stretch/>
        </p:blipFill>
        <p:spPr>
          <a:xfrm>
            <a:off x="-2" y="0"/>
            <a:ext cx="3465095"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1513" y="373559"/>
            <a:ext cx="2333625" cy="5715000"/>
          </a:xfrm>
          <a:prstGeom prst="rect">
            <a:avLst/>
          </a:prstGeom>
          <a:ln w="28575">
            <a:solidFill>
              <a:schemeClr val="bg1"/>
            </a:solidFill>
          </a:ln>
        </p:spPr>
      </p:pic>
      <p:sp>
        <p:nvSpPr>
          <p:cNvPr id="14" name="TextBox 13"/>
          <p:cNvSpPr txBox="1"/>
          <p:nvPr/>
        </p:nvSpPr>
        <p:spPr>
          <a:xfrm>
            <a:off x="5709705" y="366937"/>
            <a:ext cx="3368842" cy="4524315"/>
          </a:xfrm>
          <a:prstGeom prst="rect">
            <a:avLst/>
          </a:prstGeom>
          <a:noFill/>
        </p:spPr>
        <p:txBody>
          <a:bodyPr wrap="square" rtlCol="0">
            <a:spAutoFit/>
          </a:bodyPr>
          <a:lstStyle/>
          <a:p>
            <a:pPr algn="r"/>
            <a:r>
              <a:rPr lang="en-GB" sz="3600" dirty="0" smtClean="0">
                <a:solidFill>
                  <a:schemeClr val="tx1">
                    <a:lumMod val="50000"/>
                    <a:lumOff val="50000"/>
                  </a:schemeClr>
                </a:solidFill>
              </a:rPr>
              <a:t>How many household finite state machines can you identify?</a:t>
            </a:r>
          </a:p>
          <a:p>
            <a:pPr algn="r"/>
            <a:endParaRPr lang="en-GB" sz="3600" dirty="0">
              <a:solidFill>
                <a:schemeClr val="tx1">
                  <a:lumMod val="50000"/>
                  <a:lumOff val="50000"/>
                </a:schemeClr>
              </a:solidFill>
            </a:endParaRPr>
          </a:p>
          <a:p>
            <a:pPr algn="r"/>
            <a:r>
              <a:rPr lang="en-GB" sz="3600" dirty="0" smtClean="0">
                <a:solidFill>
                  <a:schemeClr val="tx1">
                    <a:lumMod val="50000"/>
                    <a:lumOff val="50000"/>
                  </a:schemeClr>
                </a:solidFill>
              </a:rPr>
              <a:t>What is the biggest FSM you can think of?</a:t>
            </a:r>
            <a:endParaRPr lang="en-GB" sz="3600" dirty="0">
              <a:solidFill>
                <a:schemeClr val="tx1">
                  <a:lumMod val="50000"/>
                  <a:lumOff val="50000"/>
                </a:schemeClr>
              </a:solidFill>
            </a:endParaRPr>
          </a:p>
        </p:txBody>
      </p:sp>
    </p:spTree>
    <p:extLst>
      <p:ext uri="{BB962C8B-B14F-4D97-AF65-F5344CB8AC3E}">
        <p14:creationId xmlns:p14="http://schemas.microsoft.com/office/powerpoint/2010/main" val="2383086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77898" y="2213523"/>
            <a:ext cx="8182778" cy="3293209"/>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altLang="en-US" sz="3600" dirty="0" smtClean="0">
                <a:solidFill>
                  <a:schemeClr val="tx1">
                    <a:lumMod val="65000"/>
                    <a:lumOff val="35000"/>
                  </a:schemeClr>
                </a:solidFill>
                <a:cs typeface="Times New Roman" panose="02020603050405020304" pitchFamily="18" charset="0"/>
              </a:rPr>
              <a:t>The National Curriculum makes no mention of finite-state machines.</a:t>
            </a:r>
          </a:p>
          <a:p>
            <a:pPr eaLnBrk="0" fontAlgn="base" hangingPunct="0">
              <a:spcBef>
                <a:spcPct val="0"/>
              </a:spcBef>
              <a:spcAft>
                <a:spcPct val="0"/>
              </a:spcAft>
              <a:tabLst>
                <a:tab pos="457200" algn="l"/>
              </a:tabLst>
            </a:pPr>
            <a:r>
              <a:rPr lang="en-GB" altLang="en-US" sz="3600" dirty="0" smtClean="0">
                <a:solidFill>
                  <a:schemeClr val="tx1">
                    <a:lumMod val="65000"/>
                    <a:lumOff val="35000"/>
                  </a:schemeClr>
                </a:solidFill>
                <a:cs typeface="Times New Roman" panose="02020603050405020304" pitchFamily="18" charset="0"/>
              </a:rPr>
              <a:t>What i</a:t>
            </a:r>
            <a:r>
              <a:rPr lang="en-GB" altLang="en-US" sz="3600" dirty="0" smtClean="0">
                <a:solidFill>
                  <a:schemeClr val="tx1">
                    <a:lumMod val="65000"/>
                    <a:lumOff val="35000"/>
                  </a:schemeClr>
                </a:solidFill>
                <a:ea typeface="Calibri" panose="020F0502020204030204" pitchFamily="34" charset="0"/>
                <a:cs typeface="Times New Roman" panose="02020603050405020304" pitchFamily="18" charset="0"/>
              </a:rPr>
              <a:t>s the </a:t>
            </a:r>
            <a:r>
              <a:rPr lang="en-GB" altLang="en-US" sz="3600" dirty="0">
                <a:solidFill>
                  <a:schemeClr val="tx1">
                    <a:lumMod val="65000"/>
                    <a:lumOff val="35000"/>
                  </a:schemeClr>
                </a:solidFill>
                <a:ea typeface="Calibri" panose="020F0502020204030204" pitchFamily="34" charset="0"/>
                <a:cs typeface="Times New Roman" panose="02020603050405020304" pitchFamily="18" charset="0"/>
              </a:rPr>
              <a:t>value </a:t>
            </a:r>
            <a:r>
              <a:rPr lang="en-GB" altLang="en-US" sz="3600" dirty="0" smtClean="0">
                <a:solidFill>
                  <a:schemeClr val="tx1">
                    <a:lumMod val="65000"/>
                    <a:lumOff val="35000"/>
                  </a:schemeClr>
                </a:solidFill>
                <a:ea typeface="Calibri" panose="020F0502020204030204" pitchFamily="34" charset="0"/>
                <a:cs typeface="Times New Roman" panose="02020603050405020304" pitchFamily="18" charset="0"/>
              </a:rPr>
              <a:t>in </a:t>
            </a:r>
            <a:r>
              <a:rPr lang="en-GB" altLang="en-US" sz="3600" dirty="0">
                <a:solidFill>
                  <a:schemeClr val="tx1">
                    <a:lumMod val="65000"/>
                    <a:lumOff val="35000"/>
                  </a:schemeClr>
                </a:solidFill>
                <a:ea typeface="Calibri" panose="020F0502020204030204" pitchFamily="34" charset="0"/>
                <a:cs typeface="Times New Roman" panose="02020603050405020304" pitchFamily="18" charset="0"/>
              </a:rPr>
              <a:t>considering the National Curriculum when planning our teaching?</a:t>
            </a:r>
            <a:endParaRPr lang="en-GB" altLang="en-US" sz="3600" dirty="0">
              <a:solidFill>
                <a:schemeClr val="tx1">
                  <a:lumMod val="65000"/>
                  <a:lumOff val="35000"/>
                </a:schemeClr>
              </a:solidFill>
            </a:endParaRPr>
          </a:p>
          <a:p>
            <a:pPr lvl="0" eaLnBrk="0" fontAlgn="base" hangingPunct="0">
              <a:spcBef>
                <a:spcPct val="0"/>
              </a:spcBef>
              <a:spcAft>
                <a:spcPct val="0"/>
              </a:spcAft>
              <a:tabLst>
                <a:tab pos="457200" algn="l"/>
              </a:tabLst>
            </a:pPr>
            <a:endParaRPr kumimoji="0" lang="en-GB" altLang="ja-JP" sz="2800" b="0" i="0" u="none" strike="noStrike" cap="none" normalizeH="0" baseline="0" dirty="0" smtClean="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5"/>
          <a:srcRect l="45018" t="20379" r="27663" b="46702"/>
          <a:stretch/>
        </p:blipFill>
        <p:spPr>
          <a:xfrm rot="791412">
            <a:off x="5102137" y="4959281"/>
            <a:ext cx="3554569" cy="2408079"/>
          </a:xfrm>
          <a:prstGeom prst="rect">
            <a:avLst/>
          </a:prstGeom>
          <a:ln>
            <a:solidFill>
              <a:schemeClr val="tx1">
                <a:lumMod val="50000"/>
                <a:lumOff val="50000"/>
              </a:schemeClr>
            </a:solidFill>
          </a:ln>
        </p:spPr>
      </p:pic>
    </p:spTree>
    <p:extLst>
      <p:ext uri="{BB962C8B-B14F-4D97-AF65-F5344CB8AC3E}">
        <p14:creationId xmlns:p14="http://schemas.microsoft.com/office/powerpoint/2010/main" val="3711981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0281" b="5802"/>
          <a:stretch/>
        </p:blipFill>
        <p:spPr>
          <a:xfrm>
            <a:off x="0" y="1788694"/>
            <a:ext cx="9144000" cy="5069306"/>
          </a:xfrm>
          <a:prstGeom prst="rect">
            <a:avLst/>
          </a:prstGeom>
        </p:spPr>
      </p:pic>
      <p:sp>
        <p:nvSpPr>
          <p:cNvPr id="3" name="TextBox 2"/>
          <p:cNvSpPr txBox="1"/>
          <p:nvPr/>
        </p:nvSpPr>
        <p:spPr>
          <a:xfrm>
            <a:off x="110644" y="106633"/>
            <a:ext cx="8673353" cy="1200329"/>
          </a:xfrm>
          <a:prstGeom prst="rect">
            <a:avLst/>
          </a:prstGeom>
          <a:noFill/>
        </p:spPr>
        <p:txBody>
          <a:bodyPr wrap="square" rtlCol="0">
            <a:spAutoFit/>
          </a:bodyPr>
          <a:lstStyle/>
          <a:p>
            <a:r>
              <a:rPr lang="en-GB" sz="7200" b="1" dirty="0" smtClean="0">
                <a:solidFill>
                  <a:schemeClr val="bg1">
                    <a:lumMod val="50000"/>
                  </a:schemeClr>
                </a:solidFill>
              </a:rPr>
              <a:t>Fickle Fruit</a:t>
            </a:r>
            <a:endParaRPr lang="en-GB" sz="7200" b="1" dirty="0">
              <a:solidFill>
                <a:schemeClr val="bg1">
                  <a:lumMod val="50000"/>
                </a:schemeClr>
              </a:solidFill>
            </a:endParaRPr>
          </a:p>
        </p:txBody>
      </p:sp>
      <p:sp>
        <p:nvSpPr>
          <p:cNvPr id="10" name="TextBox 9"/>
          <p:cNvSpPr txBox="1"/>
          <p:nvPr/>
        </p:nvSpPr>
        <p:spPr>
          <a:xfrm>
            <a:off x="7659298" y="-652425"/>
            <a:ext cx="1484702" cy="3170099"/>
          </a:xfrm>
          <a:prstGeom prst="rect">
            <a:avLst/>
          </a:prstGeom>
          <a:noFill/>
        </p:spPr>
        <p:txBody>
          <a:bodyPr wrap="none" rtlCol="0">
            <a:spAutoFit/>
          </a:bodyPr>
          <a:lstStyle/>
          <a:p>
            <a:r>
              <a:rPr lang="en-GB" sz="20000" b="1" dirty="0">
                <a:solidFill>
                  <a:srgbClr val="DEDEDE"/>
                </a:solidFill>
              </a:rPr>
              <a:t>2</a:t>
            </a:r>
          </a:p>
        </p:txBody>
      </p:sp>
      <p:sp>
        <p:nvSpPr>
          <p:cNvPr id="11" name="TextBox 10"/>
          <p:cNvSpPr txBox="1"/>
          <p:nvPr/>
        </p:nvSpPr>
        <p:spPr>
          <a:xfrm>
            <a:off x="7895630" y="1068669"/>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
        <p:nvSpPr>
          <p:cNvPr id="6" name="Rectangle 5"/>
          <p:cNvSpPr/>
          <p:nvPr/>
        </p:nvSpPr>
        <p:spPr>
          <a:xfrm flipV="1">
            <a:off x="0" y="1765458"/>
            <a:ext cx="9144000" cy="1485970"/>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93974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10644" y="106633"/>
            <a:ext cx="8673353" cy="1200329"/>
          </a:xfrm>
          <a:prstGeom prst="rect">
            <a:avLst/>
          </a:prstGeom>
          <a:noFill/>
        </p:spPr>
        <p:txBody>
          <a:bodyPr wrap="square" rtlCol="0">
            <a:spAutoFit/>
          </a:bodyPr>
          <a:lstStyle/>
          <a:p>
            <a:r>
              <a:rPr lang="en-GB" sz="7200" b="1" dirty="0" smtClean="0">
                <a:solidFill>
                  <a:schemeClr val="bg1">
                    <a:lumMod val="50000"/>
                  </a:schemeClr>
                </a:solidFill>
              </a:rPr>
              <a:t>Fickle Fruit</a:t>
            </a:r>
            <a:endParaRPr lang="en-GB" sz="7200" b="1" dirty="0">
              <a:solidFill>
                <a:schemeClr val="bg1">
                  <a:lumMod val="50000"/>
                </a:schemeClr>
              </a:solidFill>
            </a:endParaRPr>
          </a:p>
        </p:txBody>
      </p:sp>
      <p:sp>
        <p:nvSpPr>
          <p:cNvPr id="10" name="TextBox 9"/>
          <p:cNvSpPr txBox="1"/>
          <p:nvPr/>
        </p:nvSpPr>
        <p:spPr>
          <a:xfrm>
            <a:off x="7659298" y="-652425"/>
            <a:ext cx="1484702" cy="3170099"/>
          </a:xfrm>
          <a:prstGeom prst="rect">
            <a:avLst/>
          </a:prstGeom>
          <a:noFill/>
        </p:spPr>
        <p:txBody>
          <a:bodyPr wrap="none" rtlCol="0">
            <a:spAutoFit/>
          </a:bodyPr>
          <a:lstStyle/>
          <a:p>
            <a:r>
              <a:rPr lang="en-GB" sz="20000" b="1" dirty="0">
                <a:solidFill>
                  <a:srgbClr val="DEDEDE"/>
                </a:solidFill>
              </a:rPr>
              <a:t>2</a:t>
            </a:r>
          </a:p>
        </p:txBody>
      </p:sp>
      <p:sp>
        <p:nvSpPr>
          <p:cNvPr id="11" name="TextBox 10"/>
          <p:cNvSpPr txBox="1"/>
          <p:nvPr/>
        </p:nvSpPr>
        <p:spPr>
          <a:xfrm>
            <a:off x="7895630" y="1068669"/>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50806" b="5802"/>
          <a:stretch/>
        </p:blipFill>
        <p:spPr>
          <a:xfrm>
            <a:off x="0" y="3882189"/>
            <a:ext cx="9144000" cy="2975811"/>
          </a:xfrm>
          <a:prstGeom prst="rect">
            <a:avLst/>
          </a:prstGeom>
        </p:spPr>
      </p:pic>
      <p:sp>
        <p:nvSpPr>
          <p:cNvPr id="12" name="Rectangle 11"/>
          <p:cNvSpPr/>
          <p:nvPr/>
        </p:nvSpPr>
        <p:spPr>
          <a:xfrm flipV="1">
            <a:off x="0" y="3802808"/>
            <a:ext cx="9144000" cy="1485970"/>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p:cNvPicPr>
            <a:picLocks noChangeAspect="1"/>
          </p:cNvPicPr>
          <p:nvPr/>
        </p:nvPicPr>
        <p:blipFill rotWithShape="1">
          <a:blip r:embed="rId4"/>
          <a:srcRect l="64576" t="22569" r="17984" b="11227"/>
          <a:stretch/>
        </p:blipFill>
        <p:spPr>
          <a:xfrm rot="266215">
            <a:off x="7113908" y="1900212"/>
            <a:ext cx="1761304" cy="3759200"/>
          </a:xfrm>
          <a:prstGeom prst="rect">
            <a:avLst/>
          </a:prstGeom>
          <a:ln>
            <a:solidFill>
              <a:schemeClr val="bg1">
                <a:lumMod val="65000"/>
              </a:schemeClr>
            </a:solidFill>
          </a:ln>
        </p:spPr>
      </p:pic>
      <p:pic>
        <p:nvPicPr>
          <p:cNvPr id="13" name="Picture 12"/>
          <p:cNvPicPr>
            <a:picLocks noChangeAspect="1"/>
          </p:cNvPicPr>
          <p:nvPr/>
        </p:nvPicPr>
        <p:blipFill rotWithShape="1">
          <a:blip r:embed="rId4"/>
          <a:srcRect l="46747" t="22569" r="35813" b="11227"/>
          <a:stretch/>
        </p:blipFill>
        <p:spPr>
          <a:xfrm>
            <a:off x="6360366" y="2307651"/>
            <a:ext cx="1761304" cy="3759200"/>
          </a:xfrm>
          <a:prstGeom prst="rect">
            <a:avLst/>
          </a:prstGeom>
          <a:ln>
            <a:solidFill>
              <a:schemeClr val="bg1">
                <a:lumMod val="65000"/>
              </a:schemeClr>
            </a:solidFill>
          </a:ln>
        </p:spPr>
      </p:pic>
      <p:pic>
        <p:nvPicPr>
          <p:cNvPr id="5" name="Picture 4"/>
          <p:cNvPicPr>
            <a:picLocks noChangeAspect="1"/>
          </p:cNvPicPr>
          <p:nvPr/>
        </p:nvPicPr>
        <p:blipFill rotWithShape="1">
          <a:blip r:embed="rId4"/>
          <a:srcRect l="28916" t="22569" r="53514" b="11227"/>
          <a:stretch/>
        </p:blipFill>
        <p:spPr>
          <a:xfrm rot="21329991">
            <a:off x="5957895" y="3034981"/>
            <a:ext cx="1774448" cy="3759200"/>
          </a:xfrm>
          <a:prstGeom prst="rect">
            <a:avLst/>
          </a:prstGeom>
          <a:ln>
            <a:solidFill>
              <a:schemeClr val="bg1">
                <a:lumMod val="65000"/>
              </a:schemeClr>
            </a:solidFill>
          </a:ln>
        </p:spPr>
      </p:pic>
      <p:sp>
        <p:nvSpPr>
          <p:cNvPr id="8" name="TextBox 7"/>
          <p:cNvSpPr txBox="1"/>
          <p:nvPr/>
        </p:nvSpPr>
        <p:spPr>
          <a:xfrm>
            <a:off x="133392" y="1241897"/>
            <a:ext cx="8899260" cy="2862322"/>
          </a:xfrm>
          <a:prstGeom prst="rect">
            <a:avLst/>
          </a:prstGeom>
          <a:noFill/>
        </p:spPr>
        <p:txBody>
          <a:bodyPr wrap="square" rtlCol="0">
            <a:spAutoFit/>
          </a:bodyPr>
          <a:lstStyle/>
          <a:p>
            <a:r>
              <a:rPr lang="en-GB" sz="3600" dirty="0" smtClean="0">
                <a:solidFill>
                  <a:srgbClr val="585858"/>
                </a:solidFill>
              </a:rPr>
              <a:t>For each group will need:</a:t>
            </a:r>
          </a:p>
          <a:p>
            <a:r>
              <a:rPr lang="en-GB" sz="3600" dirty="0" smtClean="0">
                <a:solidFill>
                  <a:srgbClr val="585858"/>
                </a:solidFill>
              </a:rPr>
              <a:t>A hat</a:t>
            </a:r>
          </a:p>
          <a:p>
            <a:r>
              <a:rPr lang="en-GB" sz="3600" dirty="0" smtClean="0">
                <a:solidFill>
                  <a:srgbClr val="585858"/>
                </a:solidFill>
              </a:rPr>
              <a:t>A scarf</a:t>
            </a:r>
          </a:p>
          <a:p>
            <a:r>
              <a:rPr lang="en-GB" sz="3600" dirty="0" smtClean="0">
                <a:solidFill>
                  <a:srgbClr val="585858"/>
                </a:solidFill>
              </a:rPr>
              <a:t>Several apples and bananas</a:t>
            </a:r>
          </a:p>
          <a:p>
            <a:r>
              <a:rPr lang="en-GB" sz="3600" dirty="0" smtClean="0">
                <a:solidFill>
                  <a:srgbClr val="585858"/>
                </a:solidFill>
              </a:rPr>
              <a:t>Fruit vendor instruction cards</a:t>
            </a:r>
          </a:p>
        </p:txBody>
      </p:sp>
    </p:spTree>
    <p:extLst>
      <p:ext uri="{BB962C8B-B14F-4D97-AF65-F5344CB8AC3E}">
        <p14:creationId xmlns:p14="http://schemas.microsoft.com/office/powerpoint/2010/main" val="2778656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10644" y="106633"/>
            <a:ext cx="8673353" cy="1200329"/>
          </a:xfrm>
          <a:prstGeom prst="rect">
            <a:avLst/>
          </a:prstGeom>
          <a:noFill/>
        </p:spPr>
        <p:txBody>
          <a:bodyPr wrap="square" rtlCol="0">
            <a:spAutoFit/>
          </a:bodyPr>
          <a:lstStyle/>
          <a:p>
            <a:r>
              <a:rPr lang="en-GB" sz="7200" b="1" dirty="0" smtClean="0">
                <a:solidFill>
                  <a:schemeClr val="bg1">
                    <a:lumMod val="50000"/>
                  </a:schemeClr>
                </a:solidFill>
              </a:rPr>
              <a:t>Fickle Fruit</a:t>
            </a:r>
            <a:endParaRPr lang="en-GB" sz="7200" b="1" dirty="0">
              <a:solidFill>
                <a:schemeClr val="bg1">
                  <a:lumMod val="50000"/>
                </a:schemeClr>
              </a:solidFill>
            </a:endParaRPr>
          </a:p>
        </p:txBody>
      </p:sp>
      <p:sp>
        <p:nvSpPr>
          <p:cNvPr id="10" name="TextBox 9"/>
          <p:cNvSpPr txBox="1"/>
          <p:nvPr/>
        </p:nvSpPr>
        <p:spPr>
          <a:xfrm>
            <a:off x="7659298" y="-652425"/>
            <a:ext cx="1484702" cy="3170099"/>
          </a:xfrm>
          <a:prstGeom prst="rect">
            <a:avLst/>
          </a:prstGeom>
          <a:noFill/>
        </p:spPr>
        <p:txBody>
          <a:bodyPr wrap="none" rtlCol="0">
            <a:spAutoFit/>
          </a:bodyPr>
          <a:lstStyle/>
          <a:p>
            <a:r>
              <a:rPr lang="en-GB" sz="20000" b="1" dirty="0">
                <a:solidFill>
                  <a:srgbClr val="DEDEDE"/>
                </a:solidFill>
              </a:rPr>
              <a:t>2</a:t>
            </a:r>
          </a:p>
        </p:txBody>
      </p:sp>
      <p:sp>
        <p:nvSpPr>
          <p:cNvPr id="11" name="TextBox 10"/>
          <p:cNvSpPr txBox="1"/>
          <p:nvPr/>
        </p:nvSpPr>
        <p:spPr>
          <a:xfrm>
            <a:off x="7895630" y="1068669"/>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50806" b="5802"/>
          <a:stretch/>
        </p:blipFill>
        <p:spPr>
          <a:xfrm>
            <a:off x="0" y="3882189"/>
            <a:ext cx="9144000" cy="2975811"/>
          </a:xfrm>
          <a:prstGeom prst="rect">
            <a:avLst/>
          </a:prstGeom>
        </p:spPr>
      </p:pic>
      <p:sp>
        <p:nvSpPr>
          <p:cNvPr id="12" name="Rectangle 11"/>
          <p:cNvSpPr/>
          <p:nvPr/>
        </p:nvSpPr>
        <p:spPr>
          <a:xfrm flipV="1">
            <a:off x="0" y="3802808"/>
            <a:ext cx="9144000" cy="1485970"/>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33392" y="1241897"/>
            <a:ext cx="8899260" cy="2862322"/>
          </a:xfrm>
          <a:prstGeom prst="rect">
            <a:avLst/>
          </a:prstGeom>
          <a:noFill/>
        </p:spPr>
        <p:txBody>
          <a:bodyPr wrap="square" rtlCol="0">
            <a:spAutoFit/>
          </a:bodyPr>
          <a:lstStyle/>
          <a:p>
            <a:r>
              <a:rPr lang="en-GB" sz="3600" dirty="0" smtClean="0">
                <a:solidFill>
                  <a:srgbClr val="585858"/>
                </a:solidFill>
              </a:rPr>
              <a:t>Challenge:</a:t>
            </a:r>
          </a:p>
          <a:p>
            <a:r>
              <a:rPr lang="en-GB" sz="3600" dirty="0" smtClean="0">
                <a:solidFill>
                  <a:srgbClr val="585858"/>
                </a:solidFill>
              </a:rPr>
              <a:t>Can the group place an order that will return 3 consecutive apples?</a:t>
            </a:r>
          </a:p>
          <a:p>
            <a:r>
              <a:rPr lang="en-GB" sz="3600" dirty="0" smtClean="0">
                <a:solidFill>
                  <a:srgbClr val="585858"/>
                </a:solidFill>
              </a:rPr>
              <a:t>Two bananas then an apple?</a:t>
            </a:r>
          </a:p>
          <a:p>
            <a:r>
              <a:rPr lang="en-GB" sz="3600" dirty="0" smtClean="0">
                <a:solidFill>
                  <a:srgbClr val="585858"/>
                </a:solidFill>
              </a:rPr>
              <a:t>A banana followed by two apples?</a:t>
            </a:r>
          </a:p>
        </p:txBody>
      </p:sp>
    </p:spTree>
    <p:extLst>
      <p:ext uri="{BB962C8B-B14F-4D97-AF65-F5344CB8AC3E}">
        <p14:creationId xmlns:p14="http://schemas.microsoft.com/office/powerpoint/2010/main" val="1844880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fade">
                                      <p:cBhvr>
                                        <p:cTn id="1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10644" y="106633"/>
            <a:ext cx="8673353" cy="1200329"/>
          </a:xfrm>
          <a:prstGeom prst="rect">
            <a:avLst/>
          </a:prstGeom>
          <a:noFill/>
        </p:spPr>
        <p:txBody>
          <a:bodyPr wrap="square" rtlCol="0">
            <a:spAutoFit/>
          </a:bodyPr>
          <a:lstStyle/>
          <a:p>
            <a:r>
              <a:rPr lang="en-GB" sz="7200" b="1" dirty="0" smtClean="0">
                <a:solidFill>
                  <a:schemeClr val="bg1">
                    <a:lumMod val="50000"/>
                  </a:schemeClr>
                </a:solidFill>
              </a:rPr>
              <a:t>Frustrating Fruit</a:t>
            </a:r>
            <a:endParaRPr lang="en-GB" sz="7200" b="1" dirty="0">
              <a:solidFill>
                <a:schemeClr val="bg1">
                  <a:lumMod val="50000"/>
                </a:schemeClr>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50806" b="5802"/>
          <a:stretch/>
        </p:blipFill>
        <p:spPr>
          <a:xfrm>
            <a:off x="0" y="3882189"/>
            <a:ext cx="9144000" cy="2975811"/>
          </a:xfrm>
          <a:prstGeom prst="rect">
            <a:avLst/>
          </a:prstGeom>
        </p:spPr>
      </p:pic>
      <p:sp>
        <p:nvSpPr>
          <p:cNvPr id="12" name="Rectangle 11"/>
          <p:cNvSpPr/>
          <p:nvPr/>
        </p:nvSpPr>
        <p:spPr>
          <a:xfrm flipV="1">
            <a:off x="0" y="3802808"/>
            <a:ext cx="9144000" cy="1485970"/>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33392" y="1241897"/>
            <a:ext cx="8899260" cy="1754326"/>
          </a:xfrm>
          <a:prstGeom prst="rect">
            <a:avLst/>
          </a:prstGeom>
          <a:noFill/>
        </p:spPr>
        <p:txBody>
          <a:bodyPr wrap="square" rtlCol="0">
            <a:spAutoFit/>
          </a:bodyPr>
          <a:lstStyle/>
          <a:p>
            <a:r>
              <a:rPr lang="en-GB" sz="3600" dirty="0" smtClean="0">
                <a:solidFill>
                  <a:srgbClr val="585858"/>
                </a:solidFill>
              </a:rPr>
              <a:t>Challenge:</a:t>
            </a:r>
          </a:p>
          <a:p>
            <a:r>
              <a:rPr lang="en-GB" sz="3600" dirty="0" smtClean="0">
                <a:solidFill>
                  <a:srgbClr val="585858"/>
                </a:solidFill>
              </a:rPr>
              <a:t>Can the group place an order that will return 3 consecutive apples?</a:t>
            </a:r>
          </a:p>
        </p:txBody>
      </p:sp>
    </p:spTree>
    <p:extLst>
      <p:ext uri="{BB962C8B-B14F-4D97-AF65-F5344CB8AC3E}">
        <p14:creationId xmlns:p14="http://schemas.microsoft.com/office/powerpoint/2010/main" val="3292071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650" y="-5661"/>
            <a:ext cx="8974328" cy="769441"/>
          </a:xfrm>
          <a:prstGeom prst="rect">
            <a:avLst/>
          </a:prstGeom>
          <a:noFill/>
        </p:spPr>
        <p:txBody>
          <a:bodyPr wrap="square" rtlCol="0">
            <a:spAutoFit/>
          </a:bodyPr>
          <a:lstStyle/>
          <a:p>
            <a:r>
              <a:rPr lang="en-GB" sz="4400" b="1" dirty="0" smtClean="0">
                <a:solidFill>
                  <a:schemeClr val="bg1">
                    <a:lumMod val="50000"/>
                  </a:schemeClr>
                </a:solidFill>
              </a:rPr>
              <a:t>Fickle Fruit State Diagram</a:t>
            </a:r>
            <a:endParaRPr lang="en-GB" sz="4400" b="1" dirty="0">
              <a:solidFill>
                <a:schemeClr val="bg1">
                  <a:lumMod val="50000"/>
                </a:schemeClr>
              </a:solidFill>
            </a:endParaRPr>
          </a:p>
        </p:txBody>
      </p:sp>
      <p:pic>
        <p:nvPicPr>
          <p:cNvPr id="7" name="Picture 6"/>
          <p:cNvPicPr>
            <a:picLocks noChangeAspect="1"/>
          </p:cNvPicPr>
          <p:nvPr/>
        </p:nvPicPr>
        <p:blipFill rotWithShape="1">
          <a:blip r:embed="rId3"/>
          <a:srcRect l="28916" t="22569" r="53514" b="25783"/>
          <a:stretch/>
        </p:blipFill>
        <p:spPr>
          <a:xfrm rot="21271031">
            <a:off x="172661" y="1430255"/>
            <a:ext cx="3402659" cy="5623558"/>
          </a:xfrm>
          <a:prstGeom prst="rect">
            <a:avLst/>
          </a:prstGeom>
          <a:ln>
            <a:solidFill>
              <a:schemeClr val="bg1">
                <a:lumMod val="65000"/>
              </a:schemeClr>
            </a:solidFill>
          </a:ln>
        </p:spPr>
      </p:pic>
      <p:sp>
        <p:nvSpPr>
          <p:cNvPr id="27" name="Oval 23"/>
          <p:cNvSpPr>
            <a:spLocks noChangeArrowheads="1"/>
          </p:cNvSpPr>
          <p:nvPr/>
        </p:nvSpPr>
        <p:spPr bwMode="auto">
          <a:xfrm>
            <a:off x="4630113" y="2766423"/>
            <a:ext cx="971550" cy="971550"/>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HAT</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sp>
        <p:nvSpPr>
          <p:cNvPr id="29" name="Oval 25"/>
          <p:cNvSpPr>
            <a:spLocks noChangeArrowheads="1"/>
          </p:cNvSpPr>
          <p:nvPr/>
        </p:nvSpPr>
        <p:spPr bwMode="auto">
          <a:xfrm flipH="1">
            <a:off x="7030413" y="2766423"/>
            <a:ext cx="971550" cy="971550"/>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0" rIns="36576"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NO HAT</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cxnSp>
        <p:nvCxnSpPr>
          <p:cNvPr id="1051" name="AutoShape 27"/>
          <p:cNvCxnSpPr>
            <a:cxnSpLocks noChangeShapeType="1"/>
          </p:cNvCxnSpPr>
          <p:nvPr/>
        </p:nvCxnSpPr>
        <p:spPr bwMode="auto">
          <a:xfrm>
            <a:off x="5630238" y="3004548"/>
            <a:ext cx="1390650"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52" name="AutoShape 28"/>
          <p:cNvCxnSpPr>
            <a:cxnSpLocks noChangeShapeType="1"/>
          </p:cNvCxnSpPr>
          <p:nvPr/>
        </p:nvCxnSpPr>
        <p:spPr bwMode="auto">
          <a:xfrm flipH="1">
            <a:off x="5611188" y="3499848"/>
            <a:ext cx="1390650"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1" name="Text Box 29"/>
          <p:cNvSpPr txBox="1">
            <a:spLocks noChangeArrowheads="1"/>
          </p:cNvSpPr>
          <p:nvPr/>
        </p:nvSpPr>
        <p:spPr bwMode="auto">
          <a:xfrm>
            <a:off x="3565780" y="2158583"/>
            <a:ext cx="777706" cy="582691"/>
          </a:xfrm>
          <a:prstGeom prst="rect">
            <a:avLst/>
          </a:prstGeom>
          <a:noFill/>
          <a:ln w="57150"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b | a</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sp>
        <p:nvSpPr>
          <p:cNvPr id="1024" name="Text Box 30"/>
          <p:cNvSpPr txBox="1">
            <a:spLocks noChangeArrowheads="1"/>
          </p:cNvSpPr>
          <p:nvPr/>
        </p:nvSpPr>
        <p:spPr bwMode="auto">
          <a:xfrm>
            <a:off x="8307266" y="2158583"/>
            <a:ext cx="777706" cy="582691"/>
          </a:xfrm>
          <a:prstGeom prst="rect">
            <a:avLst/>
          </a:prstGeom>
          <a:noFill/>
          <a:ln w="57150"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b | b</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sp>
        <p:nvSpPr>
          <p:cNvPr id="1025" name="Text Box 31"/>
          <p:cNvSpPr txBox="1">
            <a:spLocks noChangeArrowheads="1"/>
          </p:cNvSpPr>
          <p:nvPr/>
        </p:nvSpPr>
        <p:spPr bwMode="auto">
          <a:xfrm>
            <a:off x="5914197" y="2457873"/>
            <a:ext cx="777706" cy="582691"/>
          </a:xfrm>
          <a:prstGeom prst="rect">
            <a:avLst/>
          </a:prstGeom>
          <a:noFill/>
          <a:ln w="57150"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a | b</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sp>
        <p:nvSpPr>
          <p:cNvPr id="1026" name="Text Box 32"/>
          <p:cNvSpPr txBox="1">
            <a:spLocks noChangeArrowheads="1"/>
          </p:cNvSpPr>
          <p:nvPr/>
        </p:nvSpPr>
        <p:spPr bwMode="auto">
          <a:xfrm>
            <a:off x="5914197" y="3446627"/>
            <a:ext cx="777706" cy="582691"/>
          </a:xfrm>
          <a:prstGeom prst="rect">
            <a:avLst/>
          </a:prstGeom>
          <a:noFill/>
          <a:ln w="57150"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a | a</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sp>
        <p:nvSpPr>
          <p:cNvPr id="41" name="TextBox 40"/>
          <p:cNvSpPr txBox="1"/>
          <p:nvPr/>
        </p:nvSpPr>
        <p:spPr>
          <a:xfrm>
            <a:off x="4343486" y="4979455"/>
            <a:ext cx="4789612" cy="1754326"/>
          </a:xfrm>
          <a:prstGeom prst="rect">
            <a:avLst/>
          </a:prstGeom>
          <a:noFill/>
        </p:spPr>
        <p:txBody>
          <a:bodyPr wrap="square" rtlCol="0">
            <a:spAutoFit/>
          </a:bodyPr>
          <a:lstStyle/>
          <a:p>
            <a:pPr algn="r"/>
            <a:r>
              <a:rPr lang="en-GB" sz="3600" dirty="0">
                <a:solidFill>
                  <a:srgbClr val="585858"/>
                </a:solidFill>
              </a:rPr>
              <a:t>C</a:t>
            </a:r>
            <a:r>
              <a:rPr lang="en-GB" sz="3600" dirty="0" smtClean="0">
                <a:solidFill>
                  <a:srgbClr val="585858"/>
                </a:solidFill>
              </a:rPr>
              <a:t>omplete a state diagram for the Frustrating Fruit vendor</a:t>
            </a:r>
          </a:p>
        </p:txBody>
      </p:sp>
      <p:sp>
        <p:nvSpPr>
          <p:cNvPr id="2" name="Arc 1"/>
          <p:cNvSpPr/>
          <p:nvPr/>
        </p:nvSpPr>
        <p:spPr>
          <a:xfrm>
            <a:off x="7763838" y="2615783"/>
            <a:ext cx="1303962" cy="1303962"/>
          </a:xfrm>
          <a:prstGeom prst="arc">
            <a:avLst>
              <a:gd name="adj1" fmla="val 13062934"/>
              <a:gd name="adj2" fmla="val 8532743"/>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Arc 16"/>
          <p:cNvSpPr/>
          <p:nvPr/>
        </p:nvSpPr>
        <p:spPr>
          <a:xfrm flipH="1">
            <a:off x="3565967" y="2612435"/>
            <a:ext cx="1303962" cy="1303962"/>
          </a:xfrm>
          <a:prstGeom prst="arc">
            <a:avLst>
              <a:gd name="adj1" fmla="val 13062934"/>
              <a:gd name="adj2" fmla="val 8532743"/>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1816191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51"/>
                                        </p:tgtEl>
                                        <p:attrNameLst>
                                          <p:attrName>style.visibility</p:attrName>
                                        </p:attrNameLst>
                                      </p:cBhvr>
                                      <p:to>
                                        <p:strVal val="visible"/>
                                      </p:to>
                                    </p:set>
                                    <p:animEffect transition="in" filter="wipe(left)">
                                      <p:cBhvr>
                                        <p:cTn id="15" dur="500"/>
                                        <p:tgtEl>
                                          <p:spTgt spid="10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25"/>
                                        </p:tgtEl>
                                        <p:attrNameLst>
                                          <p:attrName>style.visibility</p:attrName>
                                        </p:attrNameLst>
                                      </p:cBhvr>
                                      <p:to>
                                        <p:strVal val="visible"/>
                                      </p:to>
                                    </p:set>
                                    <p:animEffect transition="in" filter="fade">
                                      <p:cBhvr>
                                        <p:cTn id="20" dur="500"/>
                                        <p:tgtEl>
                                          <p:spTgt spid="10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52"/>
                                        </p:tgtEl>
                                        <p:attrNameLst>
                                          <p:attrName>style.visibility</p:attrName>
                                        </p:attrNameLst>
                                      </p:cBhvr>
                                      <p:to>
                                        <p:strVal val="visible"/>
                                      </p:to>
                                    </p:set>
                                    <p:animEffect transition="in" filter="fade">
                                      <p:cBhvr>
                                        <p:cTn id="33" dur="500"/>
                                        <p:tgtEl>
                                          <p:spTgt spid="105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500"/>
                                        <p:tgtEl>
                                          <p:spTgt spid="102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24"/>
                                        </p:tgtEl>
                                        <p:attrNameLst>
                                          <p:attrName>style.visibility</p:attrName>
                                        </p:attrNameLst>
                                      </p:cBhvr>
                                      <p:to>
                                        <p:strVal val="visible"/>
                                      </p:to>
                                    </p:set>
                                    <p:animEffect transition="in" filter="fade">
                                      <p:cBhvr>
                                        <p:cTn id="42" dur="500"/>
                                        <p:tgtEl>
                                          <p:spTgt spid="10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1" grpId="0"/>
      <p:bldP spid="1024" grpId="0"/>
      <p:bldP spid="1025" grpId="0"/>
      <p:bldP spid="1026" grpId="0"/>
      <p:bldP spid="41" grpId="0"/>
      <p:bldP spid="2"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46747" t="22569" r="35813" b="11227"/>
          <a:stretch/>
        </p:blipFill>
        <p:spPr>
          <a:xfrm rot="21274757">
            <a:off x="252785" y="1435014"/>
            <a:ext cx="3374299" cy="7201860"/>
          </a:xfrm>
          <a:prstGeom prst="rect">
            <a:avLst/>
          </a:prstGeom>
          <a:ln>
            <a:solidFill>
              <a:schemeClr val="bg1">
                <a:lumMod val="65000"/>
              </a:schemeClr>
            </a:solidFill>
          </a:ln>
        </p:spPr>
      </p:pic>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650" y="-5661"/>
            <a:ext cx="8974328" cy="769441"/>
          </a:xfrm>
          <a:prstGeom prst="rect">
            <a:avLst/>
          </a:prstGeom>
          <a:noFill/>
        </p:spPr>
        <p:txBody>
          <a:bodyPr wrap="square" rtlCol="0">
            <a:spAutoFit/>
          </a:bodyPr>
          <a:lstStyle/>
          <a:p>
            <a:r>
              <a:rPr lang="en-GB" sz="4400" b="1" dirty="0" smtClean="0">
                <a:solidFill>
                  <a:schemeClr val="bg1">
                    <a:lumMod val="50000"/>
                  </a:schemeClr>
                </a:solidFill>
              </a:rPr>
              <a:t>Frustrating Fruit State Diagram</a:t>
            </a:r>
            <a:endParaRPr lang="en-GB" sz="4400" b="1" dirty="0">
              <a:solidFill>
                <a:schemeClr val="bg1">
                  <a:lumMod val="50000"/>
                </a:schemeClr>
              </a:solidFill>
            </a:endParaRPr>
          </a:p>
        </p:txBody>
      </p:sp>
      <p:sp>
        <p:nvSpPr>
          <p:cNvPr id="27" name="Oval 23"/>
          <p:cNvSpPr>
            <a:spLocks noChangeArrowheads="1"/>
          </p:cNvSpPr>
          <p:nvPr/>
        </p:nvSpPr>
        <p:spPr bwMode="auto">
          <a:xfrm>
            <a:off x="4630113" y="2766423"/>
            <a:ext cx="971550" cy="971550"/>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HAT</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sp>
        <p:nvSpPr>
          <p:cNvPr id="29" name="Oval 25"/>
          <p:cNvSpPr>
            <a:spLocks noChangeArrowheads="1"/>
          </p:cNvSpPr>
          <p:nvPr/>
        </p:nvSpPr>
        <p:spPr bwMode="auto">
          <a:xfrm flipH="1">
            <a:off x="7030413" y="2766423"/>
            <a:ext cx="971550" cy="971550"/>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0" rIns="36576"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NO HAT</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cxnSp>
        <p:nvCxnSpPr>
          <p:cNvPr id="1051" name="AutoShape 27"/>
          <p:cNvCxnSpPr>
            <a:cxnSpLocks noChangeShapeType="1"/>
          </p:cNvCxnSpPr>
          <p:nvPr/>
        </p:nvCxnSpPr>
        <p:spPr bwMode="auto">
          <a:xfrm>
            <a:off x="5630238" y="3004548"/>
            <a:ext cx="1390650"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52" name="AutoShape 28"/>
          <p:cNvCxnSpPr>
            <a:cxnSpLocks noChangeShapeType="1"/>
          </p:cNvCxnSpPr>
          <p:nvPr/>
        </p:nvCxnSpPr>
        <p:spPr bwMode="auto">
          <a:xfrm flipH="1">
            <a:off x="5611188" y="3499848"/>
            <a:ext cx="1390650"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1" name="Text Box 29"/>
          <p:cNvSpPr txBox="1">
            <a:spLocks noChangeArrowheads="1"/>
          </p:cNvSpPr>
          <p:nvPr/>
        </p:nvSpPr>
        <p:spPr bwMode="auto">
          <a:xfrm>
            <a:off x="3565780" y="2158583"/>
            <a:ext cx="777706" cy="582691"/>
          </a:xfrm>
          <a:prstGeom prst="rect">
            <a:avLst/>
          </a:prstGeom>
          <a:noFill/>
          <a:ln w="57150"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b | b</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sp>
        <p:nvSpPr>
          <p:cNvPr id="1024" name="Text Box 30"/>
          <p:cNvSpPr txBox="1">
            <a:spLocks noChangeArrowheads="1"/>
          </p:cNvSpPr>
          <p:nvPr/>
        </p:nvSpPr>
        <p:spPr bwMode="auto">
          <a:xfrm>
            <a:off x="8307266" y="2158583"/>
            <a:ext cx="777706" cy="582691"/>
          </a:xfrm>
          <a:prstGeom prst="rect">
            <a:avLst/>
          </a:prstGeom>
          <a:noFill/>
          <a:ln w="57150"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b | b</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sp>
        <p:nvSpPr>
          <p:cNvPr id="1025" name="Text Box 31"/>
          <p:cNvSpPr txBox="1">
            <a:spLocks noChangeArrowheads="1"/>
          </p:cNvSpPr>
          <p:nvPr/>
        </p:nvSpPr>
        <p:spPr bwMode="auto">
          <a:xfrm>
            <a:off x="5914197" y="2457873"/>
            <a:ext cx="777706" cy="582691"/>
          </a:xfrm>
          <a:prstGeom prst="rect">
            <a:avLst/>
          </a:prstGeom>
          <a:noFill/>
          <a:ln w="57150"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a | b</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sp>
        <p:nvSpPr>
          <p:cNvPr id="1026" name="Text Box 32"/>
          <p:cNvSpPr txBox="1">
            <a:spLocks noChangeArrowheads="1"/>
          </p:cNvSpPr>
          <p:nvPr/>
        </p:nvSpPr>
        <p:spPr bwMode="auto">
          <a:xfrm>
            <a:off x="5914197" y="3446627"/>
            <a:ext cx="777706" cy="582691"/>
          </a:xfrm>
          <a:prstGeom prst="rect">
            <a:avLst/>
          </a:prstGeom>
          <a:noFill/>
          <a:ln w="57150"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a | a</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sp>
        <p:nvSpPr>
          <p:cNvPr id="16" name="TextBox 15"/>
          <p:cNvSpPr txBox="1"/>
          <p:nvPr/>
        </p:nvSpPr>
        <p:spPr>
          <a:xfrm>
            <a:off x="3996614" y="4979455"/>
            <a:ext cx="5136484" cy="1754326"/>
          </a:xfrm>
          <a:prstGeom prst="rect">
            <a:avLst/>
          </a:prstGeom>
          <a:noFill/>
        </p:spPr>
        <p:txBody>
          <a:bodyPr wrap="square" rtlCol="0">
            <a:spAutoFit/>
          </a:bodyPr>
          <a:lstStyle/>
          <a:p>
            <a:pPr algn="r"/>
            <a:r>
              <a:rPr lang="en-GB" sz="3600" dirty="0" smtClean="0">
                <a:solidFill>
                  <a:srgbClr val="585858"/>
                </a:solidFill>
              </a:rPr>
              <a:t>Why can’t an order be placed for three consecutive apples?</a:t>
            </a:r>
          </a:p>
        </p:txBody>
      </p:sp>
      <p:pic>
        <p:nvPicPr>
          <p:cNvPr id="2" name="Picture 1"/>
          <p:cNvPicPr>
            <a:picLocks noChangeAspect="1"/>
          </p:cNvPicPr>
          <p:nvPr/>
        </p:nvPicPr>
        <p:blipFill rotWithShape="1">
          <a:blip r:embed="rId4"/>
          <a:srcRect l="42712" t="23264" r="31780" b="43403"/>
          <a:stretch/>
        </p:blipFill>
        <p:spPr>
          <a:xfrm rot="267360">
            <a:off x="832666" y="4637418"/>
            <a:ext cx="3318934" cy="2438400"/>
          </a:xfrm>
          <a:prstGeom prst="rect">
            <a:avLst/>
          </a:prstGeom>
          <a:ln>
            <a:solidFill>
              <a:schemeClr val="bg1">
                <a:lumMod val="65000"/>
              </a:schemeClr>
            </a:solidFill>
          </a:ln>
        </p:spPr>
      </p:pic>
      <p:sp>
        <p:nvSpPr>
          <p:cNvPr id="17" name="TextBox 16"/>
          <p:cNvSpPr txBox="1"/>
          <p:nvPr/>
        </p:nvSpPr>
        <p:spPr>
          <a:xfrm>
            <a:off x="4343486" y="4979455"/>
            <a:ext cx="4789612" cy="1754326"/>
          </a:xfrm>
          <a:prstGeom prst="rect">
            <a:avLst/>
          </a:prstGeom>
          <a:noFill/>
        </p:spPr>
        <p:txBody>
          <a:bodyPr wrap="square" rtlCol="0">
            <a:spAutoFit/>
          </a:bodyPr>
          <a:lstStyle/>
          <a:p>
            <a:pPr algn="r"/>
            <a:r>
              <a:rPr lang="en-GB" sz="3600" dirty="0">
                <a:solidFill>
                  <a:srgbClr val="585858"/>
                </a:solidFill>
              </a:rPr>
              <a:t>C</a:t>
            </a:r>
            <a:r>
              <a:rPr lang="en-GB" sz="3600" dirty="0" smtClean="0">
                <a:solidFill>
                  <a:srgbClr val="585858"/>
                </a:solidFill>
              </a:rPr>
              <a:t>omplete a state diagram for the Frustrating Fruit vendor</a:t>
            </a:r>
          </a:p>
        </p:txBody>
      </p:sp>
      <p:sp>
        <p:nvSpPr>
          <p:cNvPr id="18" name="Arc 17"/>
          <p:cNvSpPr/>
          <p:nvPr/>
        </p:nvSpPr>
        <p:spPr>
          <a:xfrm flipH="1">
            <a:off x="3565967" y="2612435"/>
            <a:ext cx="1303962" cy="1303962"/>
          </a:xfrm>
          <a:prstGeom prst="arc">
            <a:avLst>
              <a:gd name="adj1" fmla="val 13062934"/>
              <a:gd name="adj2" fmla="val 8532743"/>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Arc 18"/>
          <p:cNvSpPr/>
          <p:nvPr/>
        </p:nvSpPr>
        <p:spPr>
          <a:xfrm>
            <a:off x="7763838" y="2615783"/>
            <a:ext cx="1303962" cy="1303962"/>
          </a:xfrm>
          <a:prstGeom prst="arc">
            <a:avLst>
              <a:gd name="adj1" fmla="val 13062934"/>
              <a:gd name="adj2" fmla="val 8532743"/>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286502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1051"/>
                                        </p:tgtEl>
                                        <p:attrNameLst>
                                          <p:attrName>style.visibility</p:attrName>
                                        </p:attrNameLst>
                                      </p:cBhvr>
                                      <p:to>
                                        <p:strVal val="visible"/>
                                      </p:to>
                                    </p:set>
                                    <p:animEffect transition="in" filter="fade">
                                      <p:cBhvr>
                                        <p:cTn id="16" dur="500"/>
                                        <p:tgtEl>
                                          <p:spTgt spid="105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25"/>
                                        </p:tgtEl>
                                        <p:attrNameLst>
                                          <p:attrName>style.visibility</p:attrName>
                                        </p:attrNameLst>
                                      </p:cBhvr>
                                      <p:to>
                                        <p:strVal val="visible"/>
                                      </p:to>
                                    </p:set>
                                    <p:animEffect transition="in" filter="fade">
                                      <p:cBhvr>
                                        <p:cTn id="19" dur="500"/>
                                        <p:tgtEl>
                                          <p:spTgt spid="10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0"/>
                                  </p:stCondLst>
                                  <p:childTnLst>
                                    <p:set>
                                      <p:cBhvr>
                                        <p:cTn id="24" dur="1" fill="hold">
                                          <p:stCondLst>
                                            <p:cond delay="0"/>
                                          </p:stCondLst>
                                        </p:cTn>
                                        <p:tgtEl>
                                          <p:spTgt spid="1052"/>
                                        </p:tgtEl>
                                        <p:attrNameLst>
                                          <p:attrName>style.visibility</p:attrName>
                                        </p:attrNameLst>
                                      </p:cBhvr>
                                      <p:to>
                                        <p:strVal val="visible"/>
                                      </p:to>
                                    </p:set>
                                    <p:animEffect transition="in" filter="fade">
                                      <p:cBhvr>
                                        <p:cTn id="25" dur="500"/>
                                        <p:tgtEl>
                                          <p:spTgt spid="105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24"/>
                                        </p:tgtEl>
                                        <p:attrNameLst>
                                          <p:attrName>style.visibility</p:attrName>
                                        </p:attrNameLst>
                                      </p:cBhvr>
                                      <p:to>
                                        <p:strVal val="visible"/>
                                      </p:to>
                                    </p:set>
                                    <p:animEffect transition="in" filter="fade">
                                      <p:cBhvr>
                                        <p:cTn id="31" dur="500"/>
                                        <p:tgtEl>
                                          <p:spTgt spid="10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1" grpId="0"/>
      <p:bldP spid="1024" grpId="0"/>
      <p:bldP spid="1025" grpId="0"/>
      <p:bldP spid="1026" grpId="0"/>
      <p:bldP spid="16" grpId="0"/>
      <p:bldP spid="17" grpId="0"/>
      <p:bldP spid="18"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4416" r="19123" b="3773"/>
          <a:stretch/>
        </p:blipFill>
        <p:spPr>
          <a:xfrm flipH="1">
            <a:off x="5830002" y="-5661"/>
            <a:ext cx="3313994" cy="6863662"/>
          </a:xfrm>
          <a:prstGeom prst="rect">
            <a:avLst/>
          </a:prstGeom>
        </p:spPr>
      </p:pic>
      <p:sp>
        <p:nvSpPr>
          <p:cNvPr id="17" name="Rectangle 16"/>
          <p:cNvSpPr/>
          <p:nvPr/>
        </p:nvSpPr>
        <p:spPr>
          <a:xfrm rot="16200000" flipV="1">
            <a:off x="2734105" y="3079008"/>
            <a:ext cx="6884207" cy="705857"/>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650" y="-5661"/>
            <a:ext cx="8974328" cy="769441"/>
          </a:xfrm>
          <a:prstGeom prst="rect">
            <a:avLst/>
          </a:prstGeom>
          <a:noFill/>
        </p:spPr>
        <p:txBody>
          <a:bodyPr wrap="square" rtlCol="0">
            <a:spAutoFit/>
          </a:bodyPr>
          <a:lstStyle/>
          <a:p>
            <a:r>
              <a:rPr lang="en-GB" sz="4400" b="1" dirty="0" smtClean="0">
                <a:solidFill>
                  <a:schemeClr val="bg1">
                    <a:lumMod val="50000"/>
                  </a:schemeClr>
                </a:solidFill>
              </a:rPr>
              <a:t>Fancy Fruit State Diagram</a:t>
            </a:r>
            <a:endParaRPr lang="en-GB" sz="4400" b="1" dirty="0">
              <a:solidFill>
                <a:schemeClr val="bg1">
                  <a:lumMod val="50000"/>
                </a:schemeClr>
              </a:solidFill>
            </a:endParaRPr>
          </a:p>
        </p:txBody>
      </p:sp>
      <p:grpSp>
        <p:nvGrpSpPr>
          <p:cNvPr id="24" name="Group 23"/>
          <p:cNvGrpSpPr/>
          <p:nvPr/>
        </p:nvGrpSpPr>
        <p:grpSpPr>
          <a:xfrm>
            <a:off x="343779" y="1267121"/>
            <a:ext cx="6017332" cy="4013249"/>
            <a:chOff x="343779" y="1267121"/>
            <a:chExt cx="6017332" cy="4013249"/>
          </a:xfrm>
        </p:grpSpPr>
        <p:sp>
          <p:nvSpPr>
            <p:cNvPr id="6" name="Oval 3"/>
            <p:cNvSpPr>
              <a:spLocks noChangeArrowheads="1"/>
            </p:cNvSpPr>
            <p:nvPr/>
          </p:nvSpPr>
          <p:spPr bwMode="auto">
            <a:xfrm>
              <a:off x="1510292" y="1764118"/>
              <a:ext cx="971617" cy="971901"/>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spc="-150" normalizeH="0" baseline="0" dirty="0" smtClean="0">
                  <a:ln>
                    <a:noFill/>
                  </a:ln>
                  <a:solidFill>
                    <a:srgbClr val="C00000"/>
                  </a:solidFill>
                  <a:effectLst/>
                  <a:latin typeface="Calibri" panose="020F0502020204030204" pitchFamily="34" charset="0"/>
                </a:rPr>
                <a:t>HAT &amp; SCARF</a:t>
              </a:r>
              <a:endParaRPr kumimoji="0" lang="en-US" altLang="en-US" sz="2000" b="0" i="0" u="none" strike="noStrike" cap="none" spc="-150" normalizeH="0" baseline="0" dirty="0" smtClean="0">
                <a:ln>
                  <a:noFill/>
                </a:ln>
                <a:solidFill>
                  <a:srgbClr val="C00000"/>
                </a:solidFill>
                <a:effectLst/>
                <a:latin typeface="Arial" panose="020B0604020202020204" pitchFamily="34" charset="0"/>
              </a:endParaRPr>
            </a:p>
          </p:txBody>
        </p:sp>
        <p:sp>
          <p:nvSpPr>
            <p:cNvPr id="7" name="Oval 4"/>
            <p:cNvSpPr>
              <a:spLocks noChangeArrowheads="1"/>
            </p:cNvSpPr>
            <p:nvPr/>
          </p:nvSpPr>
          <p:spPr bwMode="auto">
            <a:xfrm flipH="1">
              <a:off x="3893966" y="1814262"/>
              <a:ext cx="971617" cy="971901"/>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smtClean="0">
                  <a:ln>
                    <a:noFill/>
                  </a:ln>
                  <a:solidFill>
                    <a:srgbClr val="C00000"/>
                  </a:solidFill>
                  <a:effectLst/>
                  <a:latin typeface="Calibri" panose="020F0502020204030204" pitchFamily="34" charset="0"/>
                </a:rPr>
                <a:t>HAT</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cxnSp>
          <p:nvCxnSpPr>
            <p:cNvPr id="2054" name="AutoShape 6"/>
            <p:cNvCxnSpPr>
              <a:cxnSpLocks noChangeShapeType="1"/>
            </p:cNvCxnSpPr>
            <p:nvPr/>
          </p:nvCxnSpPr>
          <p:spPr bwMode="auto">
            <a:xfrm>
              <a:off x="2510487" y="2002329"/>
              <a:ext cx="1390747"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55" name="AutoShape 7"/>
            <p:cNvCxnSpPr>
              <a:cxnSpLocks noChangeShapeType="1"/>
            </p:cNvCxnSpPr>
            <p:nvPr/>
          </p:nvCxnSpPr>
          <p:spPr bwMode="auto">
            <a:xfrm flipH="1">
              <a:off x="2491435" y="2497808"/>
              <a:ext cx="1390747"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9" name="Text Box 8"/>
            <p:cNvSpPr txBox="1">
              <a:spLocks noChangeArrowheads="1"/>
            </p:cNvSpPr>
            <p:nvPr/>
          </p:nvSpPr>
          <p:spPr bwMode="auto">
            <a:xfrm>
              <a:off x="2305116" y="3167300"/>
              <a:ext cx="916721" cy="4478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b | b</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sp>
          <p:nvSpPr>
            <p:cNvPr id="10" name="Text Box 9"/>
            <p:cNvSpPr txBox="1">
              <a:spLocks noChangeArrowheads="1"/>
            </p:cNvSpPr>
            <p:nvPr/>
          </p:nvSpPr>
          <p:spPr bwMode="auto">
            <a:xfrm>
              <a:off x="5444390" y="1267121"/>
              <a:ext cx="916721" cy="4478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b | a</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sp>
          <p:nvSpPr>
            <p:cNvPr id="11" name="Text Box 10"/>
            <p:cNvSpPr txBox="1">
              <a:spLocks noChangeArrowheads="1"/>
            </p:cNvSpPr>
            <p:nvPr/>
          </p:nvSpPr>
          <p:spPr bwMode="auto">
            <a:xfrm>
              <a:off x="2762395" y="1506860"/>
              <a:ext cx="916721" cy="4478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a | a</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sp>
          <p:nvSpPr>
            <p:cNvPr id="12" name="Text Box 11"/>
            <p:cNvSpPr txBox="1">
              <a:spLocks noChangeArrowheads="1"/>
            </p:cNvSpPr>
            <p:nvPr/>
          </p:nvSpPr>
          <p:spPr bwMode="auto">
            <a:xfrm>
              <a:off x="2762395" y="2454939"/>
              <a:ext cx="916721" cy="4478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a | b</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sp>
          <p:nvSpPr>
            <p:cNvPr id="13" name="Text Box 12"/>
            <p:cNvSpPr txBox="1">
              <a:spLocks noChangeArrowheads="1"/>
            </p:cNvSpPr>
            <p:nvPr/>
          </p:nvSpPr>
          <p:spPr bwMode="auto">
            <a:xfrm>
              <a:off x="4243095" y="3167309"/>
              <a:ext cx="916721" cy="4478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a | a</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sp>
          <p:nvSpPr>
            <p:cNvPr id="18" name="Oval 14"/>
            <p:cNvSpPr>
              <a:spLocks noChangeArrowheads="1"/>
            </p:cNvSpPr>
            <p:nvPr/>
          </p:nvSpPr>
          <p:spPr bwMode="auto">
            <a:xfrm>
              <a:off x="1524956" y="4141713"/>
              <a:ext cx="971617" cy="971901"/>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spc="-150" normalizeH="0" baseline="0" dirty="0" smtClean="0">
                  <a:ln>
                    <a:noFill/>
                  </a:ln>
                  <a:solidFill>
                    <a:srgbClr val="C00000"/>
                  </a:solidFill>
                  <a:effectLst/>
                  <a:latin typeface="Calibri" panose="020F0502020204030204" pitchFamily="34" charset="0"/>
                </a:rPr>
                <a:t>SCARF</a:t>
              </a:r>
              <a:endParaRPr kumimoji="0" lang="en-US" altLang="en-US" sz="2000" b="0" i="0" u="none" strike="noStrike" cap="none" spc="-150" normalizeH="0" baseline="0" dirty="0" smtClean="0">
                <a:ln>
                  <a:noFill/>
                </a:ln>
                <a:solidFill>
                  <a:srgbClr val="C00000"/>
                </a:solidFill>
                <a:effectLst/>
                <a:latin typeface="Arial" panose="020B0604020202020204" pitchFamily="34" charset="0"/>
              </a:endParaRPr>
            </a:p>
          </p:txBody>
        </p:sp>
        <p:sp>
          <p:nvSpPr>
            <p:cNvPr id="20" name="Oval 16"/>
            <p:cNvSpPr>
              <a:spLocks noChangeArrowheads="1"/>
            </p:cNvSpPr>
            <p:nvPr/>
          </p:nvSpPr>
          <p:spPr bwMode="auto">
            <a:xfrm flipH="1">
              <a:off x="3925423" y="4141713"/>
              <a:ext cx="971617" cy="971901"/>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spc="-150" normalizeH="0" baseline="0" dirty="0" smtClean="0">
                  <a:ln>
                    <a:noFill/>
                  </a:ln>
                  <a:solidFill>
                    <a:srgbClr val="C00000"/>
                  </a:solidFill>
                  <a:effectLst/>
                  <a:latin typeface="Calibri" panose="020F0502020204030204" pitchFamily="34" charset="0"/>
                </a:rPr>
                <a:t>NONE</a:t>
              </a:r>
              <a:endParaRPr kumimoji="0" lang="en-US" altLang="en-US" sz="2000" b="0" i="0" u="none" strike="noStrike" cap="none" spc="-150" normalizeH="0" baseline="0" dirty="0" smtClean="0">
                <a:ln>
                  <a:noFill/>
                </a:ln>
                <a:solidFill>
                  <a:srgbClr val="C00000"/>
                </a:solidFill>
                <a:effectLst/>
                <a:latin typeface="Arial" panose="020B0604020202020204" pitchFamily="34" charset="0"/>
              </a:endParaRPr>
            </a:p>
          </p:txBody>
        </p:sp>
        <p:cxnSp>
          <p:nvCxnSpPr>
            <p:cNvPr id="2065" name="AutoShape 17"/>
            <p:cNvCxnSpPr>
              <a:cxnSpLocks noChangeShapeType="1"/>
            </p:cNvCxnSpPr>
            <p:nvPr/>
          </p:nvCxnSpPr>
          <p:spPr bwMode="auto">
            <a:xfrm>
              <a:off x="2525151" y="4379924"/>
              <a:ext cx="1390746"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66" name="AutoShape 18"/>
            <p:cNvCxnSpPr>
              <a:cxnSpLocks noChangeShapeType="1"/>
            </p:cNvCxnSpPr>
            <p:nvPr/>
          </p:nvCxnSpPr>
          <p:spPr bwMode="auto">
            <a:xfrm flipH="1">
              <a:off x="2506099" y="4875403"/>
              <a:ext cx="1390746"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1" name="Text Box 19"/>
            <p:cNvSpPr txBox="1">
              <a:spLocks noChangeArrowheads="1"/>
            </p:cNvSpPr>
            <p:nvPr/>
          </p:nvSpPr>
          <p:spPr bwMode="auto">
            <a:xfrm>
              <a:off x="343779" y="3564292"/>
              <a:ext cx="916721" cy="4478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b | b</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sp>
          <p:nvSpPr>
            <p:cNvPr id="22" name="Text Box 20"/>
            <p:cNvSpPr txBox="1">
              <a:spLocks noChangeArrowheads="1"/>
            </p:cNvSpPr>
            <p:nvPr/>
          </p:nvSpPr>
          <p:spPr bwMode="auto">
            <a:xfrm>
              <a:off x="2777059" y="3884454"/>
              <a:ext cx="916721" cy="4478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a | b</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sp>
          <p:nvSpPr>
            <p:cNvPr id="23" name="Text Box 21"/>
            <p:cNvSpPr txBox="1">
              <a:spLocks noChangeArrowheads="1"/>
            </p:cNvSpPr>
            <p:nvPr/>
          </p:nvSpPr>
          <p:spPr bwMode="auto">
            <a:xfrm>
              <a:off x="2777059" y="4832533"/>
              <a:ext cx="916721" cy="4478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b | b</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cxnSp>
          <p:nvCxnSpPr>
            <p:cNvPr id="2070" name="AutoShape 22"/>
            <p:cNvCxnSpPr>
              <a:cxnSpLocks noChangeShapeType="1"/>
            </p:cNvCxnSpPr>
            <p:nvPr/>
          </p:nvCxnSpPr>
          <p:spPr bwMode="auto">
            <a:xfrm rot="16200000">
              <a:off x="3491427" y="3431595"/>
              <a:ext cx="1391152"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71" name="AutoShape 23"/>
            <p:cNvCxnSpPr>
              <a:cxnSpLocks noChangeShapeType="1"/>
            </p:cNvCxnSpPr>
            <p:nvPr/>
          </p:nvCxnSpPr>
          <p:spPr bwMode="auto">
            <a:xfrm rot="16200000" flipH="1">
              <a:off x="1548192" y="3450651"/>
              <a:ext cx="1391152"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sp>
        <p:nvSpPr>
          <p:cNvPr id="41" name="TextBox 40"/>
          <p:cNvSpPr txBox="1"/>
          <p:nvPr/>
        </p:nvSpPr>
        <p:spPr>
          <a:xfrm>
            <a:off x="-1650" y="5622909"/>
            <a:ext cx="6876583" cy="1200329"/>
          </a:xfrm>
          <a:prstGeom prst="rect">
            <a:avLst/>
          </a:prstGeom>
          <a:noFill/>
        </p:spPr>
        <p:txBody>
          <a:bodyPr wrap="square" rtlCol="0">
            <a:spAutoFit/>
          </a:bodyPr>
          <a:lstStyle/>
          <a:p>
            <a:r>
              <a:rPr lang="en-GB" sz="3600" dirty="0" smtClean="0">
                <a:solidFill>
                  <a:srgbClr val="585858"/>
                </a:solidFill>
              </a:rPr>
              <a:t>Do you notice anything about two of these states and transitions?</a:t>
            </a:r>
          </a:p>
        </p:txBody>
      </p:sp>
      <p:sp>
        <p:nvSpPr>
          <p:cNvPr id="28" name="Arc 27"/>
          <p:cNvSpPr/>
          <p:nvPr/>
        </p:nvSpPr>
        <p:spPr>
          <a:xfrm>
            <a:off x="4639638" y="1663283"/>
            <a:ext cx="1303962" cy="1303962"/>
          </a:xfrm>
          <a:prstGeom prst="arc">
            <a:avLst>
              <a:gd name="adj1" fmla="val 13062934"/>
              <a:gd name="adj2" fmla="val 8532743"/>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Arc 28"/>
          <p:cNvSpPr/>
          <p:nvPr/>
        </p:nvSpPr>
        <p:spPr>
          <a:xfrm flipH="1">
            <a:off x="482038" y="3979003"/>
            <a:ext cx="1303962" cy="1303962"/>
          </a:xfrm>
          <a:prstGeom prst="arc">
            <a:avLst>
              <a:gd name="adj1" fmla="val 13062934"/>
              <a:gd name="adj2" fmla="val 8532743"/>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235019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8" grpId="0" animBg="1"/>
      <p:bldP spid="2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4416" r="19123" b="3773"/>
          <a:stretch/>
        </p:blipFill>
        <p:spPr>
          <a:xfrm flipH="1">
            <a:off x="5830002" y="-5661"/>
            <a:ext cx="3313994" cy="6863662"/>
          </a:xfrm>
          <a:prstGeom prst="rect">
            <a:avLst/>
          </a:prstGeom>
        </p:spPr>
      </p:pic>
      <p:sp>
        <p:nvSpPr>
          <p:cNvPr id="17" name="Rectangle 16"/>
          <p:cNvSpPr/>
          <p:nvPr/>
        </p:nvSpPr>
        <p:spPr>
          <a:xfrm rot="16200000" flipV="1">
            <a:off x="2734105" y="3079008"/>
            <a:ext cx="6884207" cy="705857"/>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650" y="-5661"/>
            <a:ext cx="8974328" cy="769441"/>
          </a:xfrm>
          <a:prstGeom prst="rect">
            <a:avLst/>
          </a:prstGeom>
          <a:noFill/>
        </p:spPr>
        <p:txBody>
          <a:bodyPr wrap="square" rtlCol="0">
            <a:spAutoFit/>
          </a:bodyPr>
          <a:lstStyle/>
          <a:p>
            <a:r>
              <a:rPr lang="en-GB" sz="4400" b="1" dirty="0" smtClean="0">
                <a:solidFill>
                  <a:schemeClr val="bg1">
                    <a:lumMod val="50000"/>
                  </a:schemeClr>
                </a:solidFill>
              </a:rPr>
              <a:t>Fancy Fruit State Diagram</a:t>
            </a:r>
            <a:endParaRPr lang="en-GB" sz="4400" b="1" dirty="0">
              <a:solidFill>
                <a:schemeClr val="bg1">
                  <a:lumMod val="50000"/>
                </a:schemeClr>
              </a:solidFill>
            </a:endParaRPr>
          </a:p>
        </p:txBody>
      </p:sp>
      <p:sp>
        <p:nvSpPr>
          <p:cNvPr id="6" name="Oval 3"/>
          <p:cNvSpPr>
            <a:spLocks noChangeArrowheads="1"/>
          </p:cNvSpPr>
          <p:nvPr/>
        </p:nvSpPr>
        <p:spPr bwMode="auto">
          <a:xfrm>
            <a:off x="1510292" y="1764118"/>
            <a:ext cx="971617" cy="971901"/>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36576" rIns="0"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spc="-150" normalizeH="0" baseline="0" dirty="0" smtClean="0">
                <a:ln>
                  <a:noFill/>
                </a:ln>
                <a:solidFill>
                  <a:srgbClr val="C00000"/>
                </a:solidFill>
                <a:effectLst/>
                <a:latin typeface="Calibri" panose="020F0502020204030204" pitchFamily="34" charset="0"/>
              </a:rPr>
              <a:t>HAT/SCARF</a:t>
            </a:r>
          </a:p>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400" spc="-150" dirty="0">
                <a:solidFill>
                  <a:srgbClr val="C00000"/>
                </a:solidFill>
                <a:latin typeface="Calibri" panose="020F0502020204030204" pitchFamily="34" charset="0"/>
              </a:rPr>
              <a:t>o</a:t>
            </a:r>
            <a:r>
              <a:rPr lang="en-GB" altLang="en-US" sz="1400" spc="-150" dirty="0" smtClean="0">
                <a:solidFill>
                  <a:srgbClr val="C00000"/>
                </a:solidFill>
                <a:latin typeface="Calibri" panose="020F0502020204030204" pitchFamily="34" charset="0"/>
              </a:rPr>
              <a:t>r NONE</a:t>
            </a:r>
            <a:endParaRPr kumimoji="0" lang="en-US" altLang="en-US" sz="1400" b="0" i="0" u="none" strike="noStrike" cap="none" spc="-150" normalizeH="0" baseline="0" dirty="0" smtClean="0">
              <a:ln>
                <a:noFill/>
              </a:ln>
              <a:solidFill>
                <a:srgbClr val="C00000"/>
              </a:solidFill>
              <a:effectLst/>
              <a:latin typeface="Arial" panose="020B0604020202020204" pitchFamily="34" charset="0"/>
            </a:endParaRPr>
          </a:p>
        </p:txBody>
      </p:sp>
      <p:sp>
        <p:nvSpPr>
          <p:cNvPr id="7" name="Oval 4"/>
          <p:cNvSpPr>
            <a:spLocks noChangeArrowheads="1"/>
          </p:cNvSpPr>
          <p:nvPr/>
        </p:nvSpPr>
        <p:spPr bwMode="auto">
          <a:xfrm flipH="1">
            <a:off x="3893966" y="1814262"/>
            <a:ext cx="971617" cy="971901"/>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smtClean="0">
                <a:ln>
                  <a:noFill/>
                </a:ln>
                <a:solidFill>
                  <a:srgbClr val="C00000"/>
                </a:solidFill>
                <a:effectLst/>
                <a:latin typeface="Calibri" panose="020F0502020204030204" pitchFamily="34" charset="0"/>
              </a:rPr>
              <a:t>HAT</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cxnSp>
        <p:nvCxnSpPr>
          <p:cNvPr id="2054" name="AutoShape 6"/>
          <p:cNvCxnSpPr>
            <a:cxnSpLocks noChangeShapeType="1"/>
          </p:cNvCxnSpPr>
          <p:nvPr/>
        </p:nvCxnSpPr>
        <p:spPr bwMode="auto">
          <a:xfrm>
            <a:off x="2510487" y="2002329"/>
            <a:ext cx="1390747"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55" name="AutoShape 7"/>
          <p:cNvCxnSpPr>
            <a:cxnSpLocks noChangeShapeType="1"/>
          </p:cNvCxnSpPr>
          <p:nvPr/>
        </p:nvCxnSpPr>
        <p:spPr bwMode="auto">
          <a:xfrm flipH="1">
            <a:off x="2491435" y="2497808"/>
            <a:ext cx="1390747"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9" name="Text Box 8"/>
          <p:cNvSpPr txBox="1">
            <a:spLocks noChangeArrowheads="1"/>
          </p:cNvSpPr>
          <p:nvPr/>
        </p:nvSpPr>
        <p:spPr bwMode="auto">
          <a:xfrm>
            <a:off x="2305120" y="3167300"/>
            <a:ext cx="916721" cy="4478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b | b</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sp>
        <p:nvSpPr>
          <p:cNvPr id="10" name="Text Box 9"/>
          <p:cNvSpPr txBox="1">
            <a:spLocks noChangeArrowheads="1"/>
          </p:cNvSpPr>
          <p:nvPr/>
        </p:nvSpPr>
        <p:spPr bwMode="auto">
          <a:xfrm>
            <a:off x="5444390" y="1267121"/>
            <a:ext cx="916721" cy="4478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b | a</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sp>
        <p:nvSpPr>
          <p:cNvPr id="11" name="Text Box 10"/>
          <p:cNvSpPr txBox="1">
            <a:spLocks noChangeArrowheads="1"/>
          </p:cNvSpPr>
          <p:nvPr/>
        </p:nvSpPr>
        <p:spPr bwMode="auto">
          <a:xfrm>
            <a:off x="2762395" y="1506860"/>
            <a:ext cx="916721" cy="4478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a | a</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sp>
        <p:nvSpPr>
          <p:cNvPr id="12" name="Text Box 11"/>
          <p:cNvSpPr txBox="1">
            <a:spLocks noChangeArrowheads="1"/>
          </p:cNvSpPr>
          <p:nvPr/>
        </p:nvSpPr>
        <p:spPr bwMode="auto">
          <a:xfrm>
            <a:off x="2762395" y="2454939"/>
            <a:ext cx="916721" cy="4478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a | b</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sp>
        <p:nvSpPr>
          <p:cNvPr id="13" name="Text Box 12"/>
          <p:cNvSpPr txBox="1">
            <a:spLocks noChangeArrowheads="1"/>
          </p:cNvSpPr>
          <p:nvPr/>
        </p:nvSpPr>
        <p:spPr bwMode="auto">
          <a:xfrm>
            <a:off x="958038" y="3167309"/>
            <a:ext cx="916721" cy="4478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a | b</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sp>
        <p:nvSpPr>
          <p:cNvPr id="18" name="Oval 14"/>
          <p:cNvSpPr>
            <a:spLocks noChangeArrowheads="1"/>
          </p:cNvSpPr>
          <p:nvPr/>
        </p:nvSpPr>
        <p:spPr bwMode="auto">
          <a:xfrm>
            <a:off x="1524956" y="4141713"/>
            <a:ext cx="971617" cy="971901"/>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spc="-150" normalizeH="0" baseline="0" dirty="0" smtClean="0">
                <a:ln>
                  <a:noFill/>
                </a:ln>
                <a:solidFill>
                  <a:srgbClr val="C00000"/>
                </a:solidFill>
                <a:effectLst/>
                <a:latin typeface="Calibri" panose="020F0502020204030204" pitchFamily="34" charset="0"/>
              </a:rPr>
              <a:t>SCARF</a:t>
            </a:r>
            <a:endParaRPr kumimoji="0" lang="en-US" altLang="en-US" sz="2000" b="0" i="0" u="none" strike="noStrike" cap="none" spc="-150" normalizeH="0" baseline="0" dirty="0" smtClean="0">
              <a:ln>
                <a:noFill/>
              </a:ln>
              <a:solidFill>
                <a:srgbClr val="C00000"/>
              </a:solidFill>
              <a:effectLst/>
              <a:latin typeface="Arial" panose="020B0604020202020204" pitchFamily="34" charset="0"/>
            </a:endParaRPr>
          </a:p>
        </p:txBody>
      </p:sp>
      <p:sp>
        <p:nvSpPr>
          <p:cNvPr id="21" name="Text Box 19"/>
          <p:cNvSpPr txBox="1">
            <a:spLocks noChangeArrowheads="1"/>
          </p:cNvSpPr>
          <p:nvPr/>
        </p:nvSpPr>
        <p:spPr bwMode="auto">
          <a:xfrm>
            <a:off x="343779" y="3564292"/>
            <a:ext cx="916721" cy="4478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C00000"/>
                </a:solidFill>
                <a:effectLst/>
                <a:latin typeface="Calibri" panose="020F0502020204030204" pitchFamily="34" charset="0"/>
              </a:rPr>
              <a:t>b | b</a:t>
            </a:r>
            <a:endParaRPr kumimoji="0" lang="en-US" altLang="en-US" sz="2800" b="0" i="0" u="none" strike="noStrike" cap="none" normalizeH="0" baseline="0" dirty="0" smtClean="0">
              <a:ln>
                <a:noFill/>
              </a:ln>
              <a:solidFill>
                <a:srgbClr val="C00000"/>
              </a:solidFill>
              <a:effectLst/>
              <a:latin typeface="Arial" panose="020B0604020202020204" pitchFamily="34" charset="0"/>
            </a:endParaRPr>
          </a:p>
        </p:txBody>
      </p:sp>
      <p:cxnSp>
        <p:nvCxnSpPr>
          <p:cNvPr id="2070" name="AutoShape 22"/>
          <p:cNvCxnSpPr>
            <a:cxnSpLocks noChangeShapeType="1"/>
          </p:cNvCxnSpPr>
          <p:nvPr/>
        </p:nvCxnSpPr>
        <p:spPr bwMode="auto">
          <a:xfrm rot="16200000">
            <a:off x="1069968" y="3431595"/>
            <a:ext cx="1391152"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071" name="AutoShape 23"/>
          <p:cNvCxnSpPr>
            <a:cxnSpLocks noChangeShapeType="1"/>
          </p:cNvCxnSpPr>
          <p:nvPr/>
        </p:nvCxnSpPr>
        <p:spPr bwMode="auto">
          <a:xfrm rot="16200000" flipH="1">
            <a:off x="1548192" y="3450651"/>
            <a:ext cx="1391152"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3" name="Arc 22"/>
          <p:cNvSpPr/>
          <p:nvPr/>
        </p:nvSpPr>
        <p:spPr>
          <a:xfrm>
            <a:off x="4639638" y="1663283"/>
            <a:ext cx="1303962" cy="1303962"/>
          </a:xfrm>
          <a:prstGeom prst="arc">
            <a:avLst>
              <a:gd name="adj1" fmla="val 13062934"/>
              <a:gd name="adj2" fmla="val 8532743"/>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Arc 23"/>
          <p:cNvSpPr/>
          <p:nvPr/>
        </p:nvSpPr>
        <p:spPr>
          <a:xfrm flipH="1">
            <a:off x="482038" y="3979003"/>
            <a:ext cx="1303962" cy="1303962"/>
          </a:xfrm>
          <a:prstGeom prst="arc">
            <a:avLst>
              <a:gd name="adj1" fmla="val 13062934"/>
              <a:gd name="adj2" fmla="val 8532743"/>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672053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182" y="2488706"/>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Mind Your Language</a:t>
            </a:r>
            <a:endParaRPr lang="en-GB" b="1" dirty="0">
              <a:solidFill>
                <a:srgbClr val="C00000"/>
              </a:solidFill>
              <a:latin typeface="+mn-lt"/>
            </a:endParaRPr>
          </a:p>
        </p:txBody>
      </p:sp>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4" name="Title 1"/>
          <p:cNvSpPr txBox="1">
            <a:spLocks/>
          </p:cNvSpPr>
          <p:nvPr/>
        </p:nvSpPr>
        <p:spPr>
          <a:xfrm>
            <a:off x="19182" y="1267753"/>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C00000"/>
                </a:solidFill>
                <a:latin typeface="+mn-lt"/>
              </a:rPr>
              <a:t>The State We Are </a:t>
            </a:r>
            <a:r>
              <a:rPr lang="en-GB" b="1" dirty="0" smtClean="0">
                <a:solidFill>
                  <a:srgbClr val="C00000"/>
                </a:solidFill>
                <a:latin typeface="+mn-lt"/>
              </a:rPr>
              <a:t>In</a:t>
            </a:r>
            <a:endParaRPr lang="en-GB" b="1" dirty="0">
              <a:solidFill>
                <a:srgbClr val="C00000"/>
              </a:solidFill>
              <a:latin typeface="+mn-lt"/>
            </a:endParaRPr>
          </a:p>
        </p:txBody>
      </p:sp>
      <p:sp>
        <p:nvSpPr>
          <p:cNvPr id="7" name="Title 1"/>
          <p:cNvSpPr txBox="1">
            <a:spLocks/>
          </p:cNvSpPr>
          <p:nvPr/>
        </p:nvSpPr>
        <p:spPr>
          <a:xfrm>
            <a:off x="19181" y="3709659"/>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Diagrams To Programs</a:t>
            </a:r>
            <a:endParaRPr lang="en-GB" b="1" dirty="0">
              <a:solidFill>
                <a:srgbClr val="C00000"/>
              </a:solidFill>
              <a:latin typeface="+mn-lt"/>
            </a:endParaRPr>
          </a:p>
        </p:txBody>
      </p:sp>
      <p:sp>
        <p:nvSpPr>
          <p:cNvPr id="10" name="Title 1"/>
          <p:cNvSpPr txBox="1">
            <a:spLocks/>
          </p:cNvSpPr>
          <p:nvPr/>
        </p:nvSpPr>
        <p:spPr>
          <a:xfrm>
            <a:off x="19180" y="4930612"/>
            <a:ext cx="90312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Computing Without Computers</a:t>
            </a:r>
            <a:endParaRPr lang="en-GB" b="1" dirty="0">
              <a:solidFill>
                <a:srgbClr val="C00000"/>
              </a:solidFill>
              <a:latin typeface="+mn-lt"/>
            </a:endParaRPr>
          </a:p>
        </p:txBody>
      </p:sp>
    </p:spTree>
    <p:extLst>
      <p:ext uri="{BB962C8B-B14F-4D97-AF65-F5344CB8AC3E}">
        <p14:creationId xmlns:p14="http://schemas.microsoft.com/office/powerpoint/2010/main" val="2729461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650" y="-5661"/>
            <a:ext cx="8974328" cy="769441"/>
          </a:xfrm>
          <a:prstGeom prst="rect">
            <a:avLst/>
          </a:prstGeom>
          <a:noFill/>
        </p:spPr>
        <p:txBody>
          <a:bodyPr wrap="square" rtlCol="0">
            <a:spAutoFit/>
          </a:bodyPr>
          <a:lstStyle/>
          <a:p>
            <a:r>
              <a:rPr lang="en-GB" sz="4400" b="1" dirty="0" smtClean="0">
                <a:solidFill>
                  <a:schemeClr val="bg1">
                    <a:lumMod val="50000"/>
                  </a:schemeClr>
                </a:solidFill>
              </a:rPr>
              <a:t>Harold The Happy Robot</a:t>
            </a:r>
            <a:endParaRPr lang="en-GB" sz="4400" b="1" dirty="0">
              <a:solidFill>
                <a:schemeClr val="bg1">
                  <a:lumMod val="50000"/>
                </a:schemeClr>
              </a:solidFill>
            </a:endParaRPr>
          </a:p>
        </p:txBody>
      </p:sp>
      <p:sp>
        <p:nvSpPr>
          <p:cNvPr id="41" name="TextBox 40"/>
          <p:cNvSpPr txBox="1"/>
          <p:nvPr/>
        </p:nvSpPr>
        <p:spPr>
          <a:xfrm>
            <a:off x="-1650" y="6072085"/>
            <a:ext cx="9145650" cy="646331"/>
          </a:xfrm>
          <a:prstGeom prst="rect">
            <a:avLst/>
          </a:prstGeom>
          <a:noFill/>
        </p:spPr>
        <p:txBody>
          <a:bodyPr wrap="square" rtlCol="0">
            <a:spAutoFit/>
          </a:bodyPr>
          <a:lstStyle/>
          <a:p>
            <a:pPr algn="r"/>
            <a:r>
              <a:rPr lang="en-GB" sz="3600" dirty="0" smtClean="0">
                <a:solidFill>
                  <a:srgbClr val="585858"/>
                </a:solidFill>
              </a:rPr>
              <a:t>Designing finite state machines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9416" y="205633"/>
            <a:ext cx="3097858" cy="462079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39464"/>
          <a:stretch/>
        </p:blipFill>
        <p:spPr>
          <a:xfrm>
            <a:off x="7033823" y="1230518"/>
            <a:ext cx="969044" cy="541892"/>
          </a:xfrm>
          <a:prstGeom prst="rect">
            <a:avLst/>
          </a:prstGeom>
        </p:spPr>
      </p:pic>
      <p:sp>
        <p:nvSpPr>
          <p:cNvPr id="23" name="TextBox 22"/>
          <p:cNvSpPr txBox="1"/>
          <p:nvPr/>
        </p:nvSpPr>
        <p:spPr>
          <a:xfrm>
            <a:off x="1" y="1029536"/>
            <a:ext cx="6211614" cy="3970318"/>
          </a:xfrm>
          <a:prstGeom prst="rect">
            <a:avLst/>
          </a:prstGeom>
          <a:noFill/>
        </p:spPr>
        <p:txBody>
          <a:bodyPr wrap="square" rtlCol="0">
            <a:spAutoFit/>
          </a:bodyPr>
          <a:lstStyle/>
          <a:p>
            <a:r>
              <a:rPr lang="en-GB" sz="3600" dirty="0" smtClean="0">
                <a:solidFill>
                  <a:srgbClr val="585858"/>
                </a:solidFill>
              </a:rPr>
              <a:t>Either                or</a:t>
            </a:r>
          </a:p>
          <a:p>
            <a:r>
              <a:rPr lang="en-GB" sz="3600" dirty="0" smtClean="0">
                <a:solidFill>
                  <a:srgbClr val="585858"/>
                </a:solidFill>
              </a:rPr>
              <a:t> </a:t>
            </a:r>
          </a:p>
          <a:p>
            <a:endParaRPr lang="en-GB" sz="3600" dirty="0" smtClean="0">
              <a:solidFill>
                <a:srgbClr val="585858"/>
              </a:solidFill>
            </a:endParaRPr>
          </a:p>
          <a:p>
            <a:r>
              <a:rPr lang="en-GB" sz="3600" dirty="0" smtClean="0">
                <a:solidFill>
                  <a:srgbClr val="585858"/>
                </a:solidFill>
              </a:rPr>
              <a:t>Either               or</a:t>
            </a:r>
          </a:p>
          <a:p>
            <a:endParaRPr lang="en-GB" sz="3600" dirty="0">
              <a:solidFill>
                <a:srgbClr val="585858"/>
              </a:solidFill>
            </a:endParaRPr>
          </a:p>
          <a:p>
            <a:endParaRPr lang="en-GB" sz="3600" dirty="0">
              <a:solidFill>
                <a:srgbClr val="585858"/>
              </a:solidFill>
            </a:endParaRPr>
          </a:p>
          <a:p>
            <a:r>
              <a:rPr lang="en-GB" sz="3600" dirty="0" smtClean="0">
                <a:solidFill>
                  <a:srgbClr val="585858"/>
                </a:solidFill>
              </a:rPr>
              <a:t>Inputs </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0932" y="889952"/>
            <a:ext cx="1027984" cy="102798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3658" y="889952"/>
            <a:ext cx="1027984" cy="102798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2864" y="2390009"/>
            <a:ext cx="1335544" cy="1418897"/>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31954" y="2393921"/>
            <a:ext cx="1331391" cy="1414485"/>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0838" y="4280979"/>
            <a:ext cx="1399596" cy="1414485"/>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98324" y="4399182"/>
            <a:ext cx="1923393" cy="1178078"/>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93494" y="4059148"/>
            <a:ext cx="1412191" cy="1858146"/>
          </a:xfrm>
          <a:prstGeom prst="rect">
            <a:avLst/>
          </a:prstGeom>
        </p:spPr>
      </p:pic>
    </p:spTree>
    <p:extLst>
      <p:ext uri="{BB962C8B-B14F-4D97-AF65-F5344CB8AC3E}">
        <p14:creationId xmlns:p14="http://schemas.microsoft.com/office/powerpoint/2010/main" val="749323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xEl>
                                              <p:pRg st="3" end="3"/>
                                            </p:txEl>
                                          </p:spTgt>
                                        </p:tgtEl>
                                        <p:attrNameLst>
                                          <p:attrName>style.visibility</p:attrName>
                                        </p:attrNameLst>
                                      </p:cBhvr>
                                      <p:to>
                                        <p:strVal val="visible"/>
                                      </p:to>
                                    </p:set>
                                    <p:animEffect transition="in" filter="fade">
                                      <p:cBhvr>
                                        <p:cTn id="18" dur="500"/>
                                        <p:tgtEl>
                                          <p:spTgt spid="2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3">
                                            <p:txEl>
                                              <p:pRg st="6" end="6"/>
                                            </p:txEl>
                                          </p:spTgt>
                                        </p:tgtEl>
                                        <p:attrNameLst>
                                          <p:attrName>style.visibility</p:attrName>
                                        </p:attrNameLst>
                                      </p:cBhvr>
                                      <p:to>
                                        <p:strVal val="visible"/>
                                      </p:to>
                                    </p:set>
                                    <p:animEffect transition="in" filter="fade">
                                      <p:cBhvr>
                                        <p:cTn id="29" dur="500"/>
                                        <p:tgtEl>
                                          <p:spTgt spid="23">
                                            <p:txEl>
                                              <p:pRg st="6" end="6"/>
                                            </p:txEl>
                                          </p:spTgt>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650" y="-5661"/>
            <a:ext cx="8974328" cy="769441"/>
          </a:xfrm>
          <a:prstGeom prst="rect">
            <a:avLst/>
          </a:prstGeom>
          <a:noFill/>
        </p:spPr>
        <p:txBody>
          <a:bodyPr wrap="square" rtlCol="0">
            <a:spAutoFit/>
          </a:bodyPr>
          <a:lstStyle/>
          <a:p>
            <a:r>
              <a:rPr lang="en-GB" sz="4400" b="1" dirty="0" smtClean="0">
                <a:solidFill>
                  <a:schemeClr val="bg1">
                    <a:lumMod val="50000"/>
                  </a:schemeClr>
                </a:solidFill>
              </a:rPr>
              <a:t>Harold The Happy Robot</a:t>
            </a:r>
            <a:endParaRPr lang="en-GB" sz="4400" b="1" dirty="0">
              <a:solidFill>
                <a:schemeClr val="bg1">
                  <a:lumMod val="50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9416" y="205633"/>
            <a:ext cx="3097858" cy="462079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39464"/>
          <a:stretch/>
        </p:blipFill>
        <p:spPr>
          <a:xfrm>
            <a:off x="7033823" y="1230518"/>
            <a:ext cx="969044" cy="541892"/>
          </a:xfrm>
          <a:prstGeom prst="rect">
            <a:avLst/>
          </a:prstGeom>
        </p:spPr>
      </p:pic>
      <p:sp>
        <p:nvSpPr>
          <p:cNvPr id="23" name="TextBox 22"/>
          <p:cNvSpPr txBox="1"/>
          <p:nvPr/>
        </p:nvSpPr>
        <p:spPr>
          <a:xfrm>
            <a:off x="1446482" y="729982"/>
            <a:ext cx="5348456" cy="1754326"/>
          </a:xfrm>
          <a:prstGeom prst="rect">
            <a:avLst/>
          </a:prstGeom>
          <a:noFill/>
        </p:spPr>
        <p:txBody>
          <a:bodyPr wrap="square" rtlCol="0">
            <a:spAutoFit/>
          </a:bodyPr>
          <a:lstStyle/>
          <a:p>
            <a:r>
              <a:rPr lang="en-GB" sz="3600" dirty="0">
                <a:solidFill>
                  <a:srgbClr val="585858"/>
                </a:solidFill>
              </a:rPr>
              <a:t>U</a:t>
            </a:r>
            <a:r>
              <a:rPr lang="en-GB" sz="3600" dirty="0" smtClean="0">
                <a:solidFill>
                  <a:srgbClr val="585858"/>
                </a:solidFill>
              </a:rPr>
              <a:t>ncharged to charged.</a:t>
            </a:r>
          </a:p>
          <a:p>
            <a:r>
              <a:rPr lang="en-GB" sz="3600" dirty="0" smtClean="0">
                <a:solidFill>
                  <a:srgbClr val="585858"/>
                </a:solidFill>
              </a:rPr>
              <a:t>If charged, no effect.</a:t>
            </a:r>
          </a:p>
          <a:p>
            <a:r>
              <a:rPr lang="en-GB" sz="3600" dirty="0" smtClean="0">
                <a:solidFill>
                  <a:srgbClr val="585858"/>
                </a:solidFill>
              </a:rPr>
              <a:t>No effect on happiness</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86" y="829772"/>
            <a:ext cx="1399596" cy="141448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94" y="2754683"/>
            <a:ext cx="1575025" cy="96470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064" y="4317759"/>
            <a:ext cx="1412191" cy="1858146"/>
          </a:xfrm>
          <a:prstGeom prst="rect">
            <a:avLst/>
          </a:prstGeom>
        </p:spPr>
      </p:pic>
      <p:sp>
        <p:nvSpPr>
          <p:cNvPr id="15" name="TextBox 14"/>
          <p:cNvSpPr txBox="1"/>
          <p:nvPr/>
        </p:nvSpPr>
        <p:spPr>
          <a:xfrm>
            <a:off x="1446481" y="2484308"/>
            <a:ext cx="5587341" cy="1754326"/>
          </a:xfrm>
          <a:prstGeom prst="rect">
            <a:avLst/>
          </a:prstGeom>
          <a:noFill/>
        </p:spPr>
        <p:txBody>
          <a:bodyPr wrap="square" rtlCol="0">
            <a:spAutoFit/>
          </a:bodyPr>
          <a:lstStyle/>
          <a:p>
            <a:r>
              <a:rPr lang="en-GB" sz="3600" dirty="0" smtClean="0">
                <a:solidFill>
                  <a:srgbClr val="585858"/>
                </a:solidFill>
              </a:rPr>
              <a:t>Sad to happy.</a:t>
            </a:r>
          </a:p>
          <a:p>
            <a:r>
              <a:rPr lang="en-GB" sz="3600" dirty="0" smtClean="0">
                <a:solidFill>
                  <a:srgbClr val="585858"/>
                </a:solidFill>
              </a:rPr>
              <a:t>If happy, no effect.</a:t>
            </a:r>
            <a:endParaRPr lang="en-GB" sz="3600" dirty="0">
              <a:solidFill>
                <a:srgbClr val="585858"/>
              </a:solidFill>
            </a:endParaRPr>
          </a:p>
          <a:p>
            <a:r>
              <a:rPr lang="en-GB" sz="3600" dirty="0" smtClean="0">
                <a:solidFill>
                  <a:srgbClr val="585858"/>
                </a:solidFill>
              </a:rPr>
              <a:t>No effect on electric charge.</a:t>
            </a:r>
          </a:p>
        </p:txBody>
      </p:sp>
      <p:sp>
        <p:nvSpPr>
          <p:cNvPr id="16" name="TextBox 15"/>
          <p:cNvSpPr txBox="1"/>
          <p:nvPr/>
        </p:nvSpPr>
        <p:spPr>
          <a:xfrm>
            <a:off x="1446481" y="4229812"/>
            <a:ext cx="7526197" cy="2308324"/>
          </a:xfrm>
          <a:prstGeom prst="rect">
            <a:avLst/>
          </a:prstGeom>
          <a:noFill/>
        </p:spPr>
        <p:txBody>
          <a:bodyPr wrap="square" rtlCol="0">
            <a:spAutoFit/>
          </a:bodyPr>
          <a:lstStyle/>
          <a:p>
            <a:r>
              <a:rPr lang="en-GB" sz="3600" dirty="0" smtClean="0">
                <a:solidFill>
                  <a:srgbClr val="585858"/>
                </a:solidFill>
              </a:rPr>
              <a:t>If charged: </a:t>
            </a:r>
          </a:p>
          <a:p>
            <a:r>
              <a:rPr lang="en-GB" sz="3600" dirty="0" smtClean="0">
                <a:solidFill>
                  <a:srgbClr val="585858"/>
                </a:solidFill>
              </a:rPr>
              <a:t>dance, become happy and uncharged.</a:t>
            </a:r>
          </a:p>
          <a:p>
            <a:r>
              <a:rPr lang="en-GB" sz="3600" dirty="0" smtClean="0">
                <a:solidFill>
                  <a:srgbClr val="585858"/>
                </a:solidFill>
              </a:rPr>
              <a:t>If uncharged:</a:t>
            </a:r>
          </a:p>
          <a:p>
            <a:r>
              <a:rPr lang="en-GB" sz="3600" dirty="0">
                <a:solidFill>
                  <a:srgbClr val="585858"/>
                </a:solidFill>
              </a:rPr>
              <a:t>d</a:t>
            </a:r>
            <a:r>
              <a:rPr lang="en-GB" sz="3600" dirty="0" smtClean="0">
                <a:solidFill>
                  <a:srgbClr val="585858"/>
                </a:solidFill>
              </a:rPr>
              <a:t>on’t dance, become sad if not already.</a:t>
            </a:r>
          </a:p>
        </p:txBody>
      </p:sp>
      <p:sp>
        <p:nvSpPr>
          <p:cNvPr id="17" name="TextBox 16"/>
          <p:cNvSpPr txBox="1"/>
          <p:nvPr/>
        </p:nvSpPr>
        <p:spPr>
          <a:xfrm>
            <a:off x="-1650" y="6072085"/>
            <a:ext cx="9145650" cy="646331"/>
          </a:xfrm>
          <a:prstGeom prst="rect">
            <a:avLst/>
          </a:prstGeom>
          <a:noFill/>
        </p:spPr>
        <p:txBody>
          <a:bodyPr wrap="square" rtlCol="0">
            <a:spAutoFit/>
          </a:bodyPr>
          <a:lstStyle/>
          <a:p>
            <a:pPr algn="r"/>
            <a:r>
              <a:rPr lang="en-GB" sz="3600" dirty="0" smtClean="0">
                <a:solidFill>
                  <a:srgbClr val="585858"/>
                </a:solidFill>
              </a:rPr>
              <a:t>Input Rules</a:t>
            </a:r>
          </a:p>
        </p:txBody>
      </p:sp>
    </p:spTree>
    <p:extLst>
      <p:ext uri="{BB962C8B-B14F-4D97-AF65-F5344CB8AC3E}">
        <p14:creationId xmlns:p14="http://schemas.microsoft.com/office/powerpoint/2010/main" val="4041822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fade">
                                      <p:cBhvr>
                                        <p:cTn id="11" dur="500"/>
                                        <p:tgtEl>
                                          <p:spTgt spid="2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fade">
                                      <p:cBhvr>
                                        <p:cTn id="15" dur="500"/>
                                        <p:tgtEl>
                                          <p:spTgt spid="23">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
                                            <p:txEl>
                                              <p:pRg st="2" end="2"/>
                                            </p:txEl>
                                          </p:spTgt>
                                        </p:tgtEl>
                                        <p:attrNameLst>
                                          <p:attrName>style.visibility</p:attrName>
                                        </p:attrNameLst>
                                      </p:cBhvr>
                                      <p:to>
                                        <p:strVal val="visible"/>
                                      </p:to>
                                    </p:set>
                                    <p:animEffect transition="in" filter="fade">
                                      <p:cBhvr>
                                        <p:cTn id="19" dur="500"/>
                                        <p:tgtEl>
                                          <p:spTgt spid="2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fade">
                                      <p:cBhvr>
                                        <p:cTn id="28" dur="500"/>
                                        <p:tgtEl>
                                          <p:spTgt spid="15">
                                            <p:txEl>
                                              <p:pRg st="0" end="0"/>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fade">
                                      <p:cBhvr>
                                        <p:cTn id="32" dur="500"/>
                                        <p:tgtEl>
                                          <p:spTgt spid="15">
                                            <p:txEl>
                                              <p:pRg st="1" end="1"/>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5">
                                            <p:txEl>
                                              <p:pRg st="2" end="2"/>
                                            </p:txEl>
                                          </p:spTgt>
                                        </p:tgtEl>
                                        <p:attrNameLst>
                                          <p:attrName>style.visibility</p:attrName>
                                        </p:attrNameLst>
                                      </p:cBhvr>
                                      <p:to>
                                        <p:strVal val="visible"/>
                                      </p:to>
                                    </p:set>
                                    <p:animEffect transition="in" filter="fade">
                                      <p:cBhvr>
                                        <p:cTn id="36" dur="500"/>
                                        <p:tgtEl>
                                          <p:spTgt spid="1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xit" presetSubtype="0" fill="hold" grpId="0" nodeType="with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6">
                                            <p:txEl>
                                              <p:pRg st="0" end="0"/>
                                            </p:txEl>
                                          </p:spTgt>
                                        </p:tgtEl>
                                        <p:attrNameLst>
                                          <p:attrName>style.visibility</p:attrName>
                                        </p:attrNameLst>
                                      </p:cBhvr>
                                      <p:to>
                                        <p:strVal val="visible"/>
                                      </p:to>
                                    </p:set>
                                    <p:animEffect transition="in" filter="fade">
                                      <p:cBhvr>
                                        <p:cTn id="48" dur="500"/>
                                        <p:tgtEl>
                                          <p:spTgt spid="16">
                                            <p:txEl>
                                              <p:pRg st="0" end="0"/>
                                            </p:txEl>
                                          </p:spTgt>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16">
                                            <p:txEl>
                                              <p:pRg st="1" end="1"/>
                                            </p:txEl>
                                          </p:spTgt>
                                        </p:tgtEl>
                                        <p:attrNameLst>
                                          <p:attrName>style.visibility</p:attrName>
                                        </p:attrNameLst>
                                      </p:cBhvr>
                                      <p:to>
                                        <p:strVal val="visible"/>
                                      </p:to>
                                    </p:set>
                                    <p:animEffect transition="in" filter="fade">
                                      <p:cBhvr>
                                        <p:cTn id="52" dur="500"/>
                                        <p:tgtEl>
                                          <p:spTgt spid="16">
                                            <p:txEl>
                                              <p:pRg st="1" end="1"/>
                                            </p:txEl>
                                          </p:spTgt>
                                        </p:tgtEl>
                                      </p:cBhvr>
                                    </p:animEffect>
                                  </p:childTnLst>
                                </p:cTn>
                              </p:par>
                            </p:childTnLst>
                          </p:cTn>
                        </p:par>
                        <p:par>
                          <p:cTn id="53" fill="hold">
                            <p:stCondLst>
                              <p:cond delay="1500"/>
                            </p:stCondLst>
                            <p:childTnLst>
                              <p:par>
                                <p:cTn id="54" presetID="10" presetClass="entr" presetSubtype="0" fill="hold" nodeType="afterEffect">
                                  <p:stCondLst>
                                    <p:cond delay="0"/>
                                  </p:stCondLst>
                                  <p:childTnLst>
                                    <p:set>
                                      <p:cBhvr>
                                        <p:cTn id="55" dur="1" fill="hold">
                                          <p:stCondLst>
                                            <p:cond delay="0"/>
                                          </p:stCondLst>
                                        </p:cTn>
                                        <p:tgtEl>
                                          <p:spTgt spid="16">
                                            <p:txEl>
                                              <p:pRg st="2" end="2"/>
                                            </p:txEl>
                                          </p:spTgt>
                                        </p:tgtEl>
                                        <p:attrNameLst>
                                          <p:attrName>style.visibility</p:attrName>
                                        </p:attrNameLst>
                                      </p:cBhvr>
                                      <p:to>
                                        <p:strVal val="visible"/>
                                      </p:to>
                                    </p:set>
                                    <p:animEffect transition="in" filter="fade">
                                      <p:cBhvr>
                                        <p:cTn id="56" dur="500"/>
                                        <p:tgtEl>
                                          <p:spTgt spid="16">
                                            <p:txEl>
                                              <p:pRg st="2" end="2"/>
                                            </p:txEl>
                                          </p:spTgt>
                                        </p:tgtEl>
                                      </p:cBhvr>
                                    </p:animEffect>
                                  </p:childTnLst>
                                </p:cTn>
                              </p:par>
                            </p:childTnLst>
                          </p:cTn>
                        </p:par>
                        <p:par>
                          <p:cTn id="57" fill="hold">
                            <p:stCondLst>
                              <p:cond delay="2000"/>
                            </p:stCondLst>
                            <p:childTnLst>
                              <p:par>
                                <p:cTn id="58" presetID="10" presetClass="entr" presetSubtype="0" fill="hold" nodeType="afterEffect">
                                  <p:stCondLst>
                                    <p:cond delay="0"/>
                                  </p:stCondLst>
                                  <p:childTnLst>
                                    <p:set>
                                      <p:cBhvr>
                                        <p:cTn id="59" dur="1" fill="hold">
                                          <p:stCondLst>
                                            <p:cond delay="0"/>
                                          </p:stCondLst>
                                        </p:cTn>
                                        <p:tgtEl>
                                          <p:spTgt spid="16">
                                            <p:txEl>
                                              <p:pRg st="3" end="3"/>
                                            </p:txEl>
                                          </p:spTgt>
                                        </p:tgtEl>
                                        <p:attrNameLst>
                                          <p:attrName>style.visibility</p:attrName>
                                        </p:attrNameLst>
                                      </p:cBhvr>
                                      <p:to>
                                        <p:strVal val="visible"/>
                                      </p:to>
                                    </p:set>
                                    <p:animEffect transition="in" filter="fade">
                                      <p:cBhvr>
                                        <p:cTn id="60"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650" y="-5661"/>
            <a:ext cx="8974328" cy="769441"/>
          </a:xfrm>
          <a:prstGeom prst="rect">
            <a:avLst/>
          </a:prstGeom>
          <a:noFill/>
        </p:spPr>
        <p:txBody>
          <a:bodyPr wrap="square" rtlCol="0">
            <a:spAutoFit/>
          </a:bodyPr>
          <a:lstStyle/>
          <a:p>
            <a:r>
              <a:rPr lang="en-GB" sz="4400" b="1" dirty="0" smtClean="0">
                <a:solidFill>
                  <a:schemeClr val="bg1">
                    <a:lumMod val="50000"/>
                  </a:schemeClr>
                </a:solidFill>
              </a:rPr>
              <a:t>Harold The Happy Robot</a:t>
            </a:r>
            <a:endParaRPr lang="en-GB" sz="4400" b="1" dirty="0">
              <a:solidFill>
                <a:schemeClr val="bg1">
                  <a:lumMod val="50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9416" y="205633"/>
            <a:ext cx="3097858" cy="462079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39464"/>
          <a:stretch/>
        </p:blipFill>
        <p:spPr>
          <a:xfrm>
            <a:off x="7033823" y="1230518"/>
            <a:ext cx="969044" cy="541892"/>
          </a:xfrm>
          <a:prstGeom prst="rect">
            <a:avLst/>
          </a:prstGeom>
        </p:spPr>
      </p:pic>
      <p:sp>
        <p:nvSpPr>
          <p:cNvPr id="17" name="TextBox 16"/>
          <p:cNvSpPr txBox="1"/>
          <p:nvPr/>
        </p:nvSpPr>
        <p:spPr>
          <a:xfrm>
            <a:off x="-1650" y="6072085"/>
            <a:ext cx="9145650" cy="646331"/>
          </a:xfrm>
          <a:prstGeom prst="rect">
            <a:avLst/>
          </a:prstGeom>
          <a:noFill/>
        </p:spPr>
        <p:txBody>
          <a:bodyPr wrap="square" rtlCol="0">
            <a:spAutoFit/>
          </a:bodyPr>
          <a:lstStyle/>
          <a:p>
            <a:pPr algn="r"/>
            <a:r>
              <a:rPr lang="en-GB" sz="3600" dirty="0" smtClean="0">
                <a:solidFill>
                  <a:srgbClr val="585858"/>
                </a:solidFill>
              </a:rPr>
              <a:t>State Diagram</a:t>
            </a:r>
          </a:p>
        </p:txBody>
      </p:sp>
      <p:cxnSp>
        <p:nvCxnSpPr>
          <p:cNvPr id="20" name="AutoShape 6"/>
          <p:cNvCxnSpPr>
            <a:cxnSpLocks noChangeShapeType="1"/>
          </p:cNvCxnSpPr>
          <p:nvPr/>
        </p:nvCxnSpPr>
        <p:spPr bwMode="auto">
          <a:xfrm>
            <a:off x="2510487" y="1750073"/>
            <a:ext cx="1390747"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1" name="AutoShape 7"/>
          <p:cNvCxnSpPr>
            <a:cxnSpLocks noChangeShapeType="1"/>
          </p:cNvCxnSpPr>
          <p:nvPr/>
        </p:nvCxnSpPr>
        <p:spPr bwMode="auto">
          <a:xfrm flipH="1">
            <a:off x="2491435" y="2245552"/>
            <a:ext cx="1390747"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31" name="AutoShape 17"/>
          <p:cNvCxnSpPr>
            <a:cxnSpLocks noChangeShapeType="1"/>
          </p:cNvCxnSpPr>
          <p:nvPr/>
        </p:nvCxnSpPr>
        <p:spPr bwMode="auto">
          <a:xfrm>
            <a:off x="2525151" y="4884436"/>
            <a:ext cx="1390746"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3" name="Text Box 19"/>
          <p:cNvSpPr txBox="1">
            <a:spLocks noChangeArrowheads="1"/>
          </p:cNvSpPr>
          <p:nvPr/>
        </p:nvSpPr>
        <p:spPr bwMode="auto">
          <a:xfrm>
            <a:off x="2491435" y="1397654"/>
            <a:ext cx="1229227" cy="4478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dirty="0" smtClean="0">
                <a:solidFill>
                  <a:srgbClr val="C00000"/>
                </a:solidFill>
                <a:latin typeface="Calibri" panose="020F0502020204030204" pitchFamily="34" charset="0"/>
              </a:rPr>
              <a:t>music</a:t>
            </a:r>
            <a:endParaRPr kumimoji="0" lang="en-US" altLang="en-US" b="0" i="0" u="none" strike="noStrike" cap="none" normalizeH="0" baseline="0" dirty="0" smtClean="0">
              <a:ln>
                <a:noFill/>
              </a:ln>
              <a:solidFill>
                <a:srgbClr val="C00000"/>
              </a:solidFill>
              <a:effectLst/>
              <a:latin typeface="Arial" panose="020B0604020202020204" pitchFamily="34" charset="0"/>
            </a:endParaRPr>
          </a:p>
        </p:txBody>
      </p:sp>
      <p:cxnSp>
        <p:nvCxnSpPr>
          <p:cNvPr id="36" name="AutoShape 22"/>
          <p:cNvCxnSpPr>
            <a:cxnSpLocks noChangeShapeType="1"/>
          </p:cNvCxnSpPr>
          <p:nvPr/>
        </p:nvCxnSpPr>
        <p:spPr bwMode="auto">
          <a:xfrm rot="16200000">
            <a:off x="4374309" y="3431595"/>
            <a:ext cx="1391152"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nvGrpSpPr>
          <p:cNvPr id="9" name="Group 8"/>
          <p:cNvGrpSpPr/>
          <p:nvPr/>
        </p:nvGrpSpPr>
        <p:grpSpPr>
          <a:xfrm>
            <a:off x="4260265" y="4306417"/>
            <a:ext cx="1085764" cy="1165672"/>
            <a:chOff x="4260265" y="4306417"/>
            <a:chExt cx="1085764" cy="1165672"/>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260265" y="4306417"/>
              <a:ext cx="1027984" cy="1027984"/>
            </a:xfrm>
            <a:prstGeom prst="rect">
              <a:avLst/>
            </a:prstGeom>
          </p:spPr>
        </p:pic>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71175">
              <a:off x="4863155" y="4959078"/>
              <a:ext cx="482874" cy="513011"/>
            </a:xfrm>
            <a:prstGeom prst="rect">
              <a:avLst/>
            </a:prstGeom>
          </p:spPr>
        </p:pic>
      </p:grpSp>
      <p:grpSp>
        <p:nvGrpSpPr>
          <p:cNvPr id="8" name="Group 7"/>
          <p:cNvGrpSpPr/>
          <p:nvPr/>
        </p:nvGrpSpPr>
        <p:grpSpPr>
          <a:xfrm>
            <a:off x="4260265" y="1489056"/>
            <a:ext cx="1121696" cy="1150229"/>
            <a:chOff x="4260265" y="1489056"/>
            <a:chExt cx="1121696" cy="1150229"/>
          </a:xfrm>
        </p:grpSpPr>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260265" y="1489056"/>
              <a:ext cx="1027984" cy="1027984"/>
            </a:xfrm>
            <a:prstGeom prst="rect">
              <a:avLst/>
            </a:prstGeom>
          </p:spPr>
        </p:pic>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71175">
              <a:off x="4900589" y="2127870"/>
              <a:ext cx="481372" cy="511415"/>
            </a:xfrm>
            <a:prstGeom prst="rect">
              <a:avLst/>
            </a:prstGeom>
          </p:spPr>
        </p:pic>
      </p:grpSp>
      <p:grpSp>
        <p:nvGrpSpPr>
          <p:cNvPr id="46" name="Group 45"/>
          <p:cNvGrpSpPr/>
          <p:nvPr/>
        </p:nvGrpSpPr>
        <p:grpSpPr>
          <a:xfrm>
            <a:off x="1094088" y="4312436"/>
            <a:ext cx="1119599" cy="1159654"/>
            <a:chOff x="1094088" y="4312436"/>
            <a:chExt cx="1119599" cy="1159654"/>
          </a:xfrm>
        </p:grpSpPr>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94088" y="4312436"/>
              <a:ext cx="1027984" cy="1027984"/>
            </a:xfrm>
            <a:prstGeom prst="rect">
              <a:avLst/>
            </a:prstGeom>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71175">
              <a:off x="1730813" y="4959079"/>
              <a:ext cx="482874" cy="513011"/>
            </a:xfrm>
            <a:prstGeom prst="rect">
              <a:avLst/>
            </a:prstGeom>
          </p:spPr>
        </p:pic>
      </p:grpSp>
      <p:grpSp>
        <p:nvGrpSpPr>
          <p:cNvPr id="7" name="Group 6"/>
          <p:cNvGrpSpPr/>
          <p:nvPr/>
        </p:nvGrpSpPr>
        <p:grpSpPr>
          <a:xfrm>
            <a:off x="1094088" y="1488046"/>
            <a:ext cx="1119740" cy="1151239"/>
            <a:chOff x="1094088" y="1488046"/>
            <a:chExt cx="1119740" cy="1151239"/>
          </a:xfrm>
        </p:grpSpPr>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94088" y="1488046"/>
              <a:ext cx="1027984" cy="1027984"/>
            </a:xfrm>
            <a:prstGeom prst="rect">
              <a:avLst/>
            </a:prstGeom>
          </p:spPr>
        </p:pic>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71175">
              <a:off x="1732456" y="2127870"/>
              <a:ext cx="481372" cy="511415"/>
            </a:xfrm>
            <a:prstGeom prst="rect">
              <a:avLst/>
            </a:prstGeom>
          </p:spPr>
        </p:pic>
      </p:grpSp>
      <p:cxnSp>
        <p:nvCxnSpPr>
          <p:cNvPr id="50" name="AutoShape 23"/>
          <p:cNvCxnSpPr>
            <a:cxnSpLocks noChangeShapeType="1"/>
          </p:cNvCxnSpPr>
          <p:nvPr/>
        </p:nvCxnSpPr>
        <p:spPr bwMode="auto">
          <a:xfrm rot="16200000" flipH="1">
            <a:off x="943841" y="3476923"/>
            <a:ext cx="1391152"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51" name="Text Box 19"/>
          <p:cNvSpPr txBox="1">
            <a:spLocks noChangeArrowheads="1"/>
          </p:cNvSpPr>
          <p:nvPr/>
        </p:nvSpPr>
        <p:spPr bwMode="auto">
          <a:xfrm>
            <a:off x="2715405" y="2210572"/>
            <a:ext cx="1149959" cy="4478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dirty="0">
                <a:solidFill>
                  <a:srgbClr val="C00000"/>
                </a:solidFill>
                <a:latin typeface="Calibri" panose="020F0502020204030204" pitchFamily="34" charset="0"/>
              </a:rPr>
              <a:t>d</a:t>
            </a:r>
            <a:r>
              <a:rPr lang="en-GB" altLang="en-US" dirty="0" smtClean="0">
                <a:solidFill>
                  <a:srgbClr val="C00000"/>
                </a:solidFill>
                <a:latin typeface="Calibri" panose="020F0502020204030204" pitchFamily="34" charset="0"/>
              </a:rPr>
              <a:t>ance?</a:t>
            </a:r>
            <a:endParaRPr kumimoji="0" lang="en-US" altLang="en-US" b="0" i="0" u="none" strike="noStrike" cap="none" normalizeH="0" baseline="0" dirty="0" smtClean="0">
              <a:ln>
                <a:noFill/>
              </a:ln>
              <a:solidFill>
                <a:srgbClr val="C00000"/>
              </a:solidFill>
              <a:effectLst/>
              <a:latin typeface="Arial" panose="020B0604020202020204" pitchFamily="34" charset="0"/>
            </a:endParaRPr>
          </a:p>
        </p:txBody>
      </p:sp>
      <p:sp>
        <p:nvSpPr>
          <p:cNvPr id="52" name="Text Box 19"/>
          <p:cNvSpPr txBox="1">
            <a:spLocks noChangeArrowheads="1"/>
          </p:cNvSpPr>
          <p:nvPr/>
        </p:nvSpPr>
        <p:spPr bwMode="auto">
          <a:xfrm>
            <a:off x="3550470" y="3592230"/>
            <a:ext cx="1541778" cy="4478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dirty="0" smtClean="0">
                <a:solidFill>
                  <a:srgbClr val="C00000"/>
                </a:solidFill>
                <a:latin typeface="Calibri" panose="020F0502020204030204" pitchFamily="34" charset="0"/>
              </a:rPr>
              <a:t>electricity</a:t>
            </a:r>
            <a:endParaRPr kumimoji="0" lang="en-US" altLang="en-US" b="0" i="0" u="none" strike="noStrike" cap="none" normalizeH="0" baseline="0" dirty="0" smtClean="0">
              <a:ln>
                <a:noFill/>
              </a:ln>
              <a:solidFill>
                <a:srgbClr val="C00000"/>
              </a:solidFill>
              <a:effectLst/>
              <a:latin typeface="Arial" panose="020B0604020202020204" pitchFamily="34" charset="0"/>
            </a:endParaRPr>
          </a:p>
        </p:txBody>
      </p:sp>
      <p:sp>
        <p:nvSpPr>
          <p:cNvPr id="53" name="Text Box 19"/>
          <p:cNvSpPr txBox="1">
            <a:spLocks noChangeArrowheads="1"/>
          </p:cNvSpPr>
          <p:nvPr/>
        </p:nvSpPr>
        <p:spPr bwMode="auto">
          <a:xfrm>
            <a:off x="4250426" y="3031737"/>
            <a:ext cx="2411780" cy="4478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dirty="0">
                <a:solidFill>
                  <a:srgbClr val="C00000"/>
                </a:solidFill>
                <a:latin typeface="Calibri" panose="020F0502020204030204" pitchFamily="34" charset="0"/>
              </a:rPr>
              <a:t>d</a:t>
            </a:r>
            <a:r>
              <a:rPr lang="en-GB" altLang="en-US" dirty="0" smtClean="0">
                <a:solidFill>
                  <a:srgbClr val="C00000"/>
                </a:solidFill>
                <a:latin typeface="Calibri" panose="020F0502020204030204" pitchFamily="34" charset="0"/>
              </a:rPr>
              <a:t>ance?|dancing</a:t>
            </a:r>
            <a:endParaRPr kumimoji="0" lang="en-US" altLang="en-US" b="0" i="0" u="none" strike="noStrike" cap="none" normalizeH="0" baseline="0" dirty="0" smtClean="0">
              <a:ln>
                <a:noFill/>
              </a:ln>
              <a:solidFill>
                <a:srgbClr val="C00000"/>
              </a:solidFill>
              <a:effectLst/>
              <a:latin typeface="Arial" panose="020B0604020202020204" pitchFamily="34" charset="0"/>
            </a:endParaRPr>
          </a:p>
        </p:txBody>
      </p:sp>
      <p:cxnSp>
        <p:nvCxnSpPr>
          <p:cNvPr id="54" name="AutoShape 23"/>
          <p:cNvCxnSpPr>
            <a:cxnSpLocks noChangeShapeType="1"/>
          </p:cNvCxnSpPr>
          <p:nvPr/>
        </p:nvCxnSpPr>
        <p:spPr bwMode="auto">
          <a:xfrm rot="16200000" flipH="1">
            <a:off x="3860471" y="3461157"/>
            <a:ext cx="1391152"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55" name="Text Box 19"/>
          <p:cNvSpPr txBox="1">
            <a:spLocks noChangeArrowheads="1"/>
          </p:cNvSpPr>
          <p:nvPr/>
        </p:nvSpPr>
        <p:spPr bwMode="auto">
          <a:xfrm>
            <a:off x="2543948" y="4532097"/>
            <a:ext cx="1229227" cy="4478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dirty="0" smtClean="0">
                <a:solidFill>
                  <a:srgbClr val="C00000"/>
                </a:solidFill>
                <a:latin typeface="Calibri" panose="020F0502020204030204" pitchFamily="34" charset="0"/>
              </a:rPr>
              <a:t>music</a:t>
            </a:r>
            <a:endParaRPr kumimoji="0" lang="en-US" altLang="en-US" b="0" i="0" u="none" strike="noStrike" cap="none" normalizeH="0" baseline="0" dirty="0" smtClean="0">
              <a:ln>
                <a:noFill/>
              </a:ln>
              <a:solidFill>
                <a:srgbClr val="C00000"/>
              </a:solidFill>
              <a:effectLst/>
              <a:latin typeface="Arial" panose="020B0604020202020204" pitchFamily="34" charset="0"/>
            </a:endParaRPr>
          </a:p>
        </p:txBody>
      </p:sp>
      <p:cxnSp>
        <p:nvCxnSpPr>
          <p:cNvPr id="56" name="AutoShape 17"/>
          <p:cNvCxnSpPr>
            <a:cxnSpLocks noChangeShapeType="1"/>
          </p:cNvCxnSpPr>
          <p:nvPr/>
        </p:nvCxnSpPr>
        <p:spPr bwMode="auto">
          <a:xfrm flipV="1">
            <a:off x="2159724" y="2516030"/>
            <a:ext cx="2090702" cy="1790387"/>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58" name="Text Box 19"/>
          <p:cNvSpPr txBox="1">
            <a:spLocks noChangeArrowheads="1"/>
          </p:cNvSpPr>
          <p:nvPr/>
        </p:nvSpPr>
        <p:spPr bwMode="auto">
          <a:xfrm>
            <a:off x="1361395" y="2615458"/>
            <a:ext cx="2411780" cy="4478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dirty="0">
                <a:solidFill>
                  <a:srgbClr val="C00000"/>
                </a:solidFill>
                <a:latin typeface="Calibri" panose="020F0502020204030204" pitchFamily="34" charset="0"/>
              </a:rPr>
              <a:t>d</a:t>
            </a:r>
            <a:r>
              <a:rPr lang="en-GB" altLang="en-US" dirty="0" smtClean="0">
                <a:solidFill>
                  <a:srgbClr val="C00000"/>
                </a:solidFill>
                <a:latin typeface="Calibri" panose="020F0502020204030204" pitchFamily="34" charset="0"/>
              </a:rPr>
              <a:t>ance?|dancing</a:t>
            </a:r>
            <a:endParaRPr kumimoji="0" lang="en-US" altLang="en-US" b="0" i="0" u="none" strike="noStrike" cap="none" normalizeH="0" baseline="0" dirty="0" smtClean="0">
              <a:ln>
                <a:noFill/>
              </a:ln>
              <a:solidFill>
                <a:srgbClr val="C00000"/>
              </a:solidFill>
              <a:effectLst/>
              <a:latin typeface="Arial" panose="020B0604020202020204" pitchFamily="34" charset="0"/>
            </a:endParaRPr>
          </a:p>
        </p:txBody>
      </p:sp>
      <p:sp>
        <p:nvSpPr>
          <p:cNvPr id="59" name="Text Box 19"/>
          <p:cNvSpPr txBox="1">
            <a:spLocks noChangeArrowheads="1"/>
          </p:cNvSpPr>
          <p:nvPr/>
        </p:nvSpPr>
        <p:spPr bwMode="auto">
          <a:xfrm>
            <a:off x="624593" y="3586770"/>
            <a:ext cx="1541778" cy="4478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dirty="0" smtClean="0">
                <a:solidFill>
                  <a:srgbClr val="C00000"/>
                </a:solidFill>
                <a:latin typeface="Calibri" panose="020F0502020204030204" pitchFamily="34" charset="0"/>
              </a:rPr>
              <a:t>electricity</a:t>
            </a:r>
            <a:endParaRPr kumimoji="0" lang="en-US" altLang="en-US" b="0" i="0" u="none" strike="noStrike" cap="none" normalizeH="0" baseline="0" dirty="0" smtClean="0">
              <a:ln>
                <a:noFill/>
              </a:ln>
              <a:solidFill>
                <a:srgbClr val="C00000"/>
              </a:solidFill>
              <a:effectLst/>
              <a:latin typeface="Arial" panose="020B0604020202020204" pitchFamily="34" charset="0"/>
            </a:endParaRPr>
          </a:p>
        </p:txBody>
      </p:sp>
    </p:spTree>
    <p:extLst>
      <p:ext uri="{BB962C8B-B14F-4D97-AF65-F5344CB8AC3E}">
        <p14:creationId xmlns:p14="http://schemas.microsoft.com/office/powerpoint/2010/main" val="13708210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wipe(up)">
                                      <p:cBhvr>
                                        <p:cTn id="25" dur="500"/>
                                        <p:tgtEl>
                                          <p:spTgt spid="5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500"/>
                                        <p:tgtEl>
                                          <p:spTgt spid="31"/>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wipe(left)">
                                      <p:cBhvr>
                                        <p:cTn id="52" dur="500"/>
                                        <p:tgtEl>
                                          <p:spTgt spid="56"/>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wipe(up)">
                                      <p:cBhvr>
                                        <p:cTn id="61" dur="500"/>
                                        <p:tgtEl>
                                          <p:spTgt spid="50"/>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fade">
                                      <p:cBhvr>
                                        <p:cTn id="6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1" grpId="0"/>
      <p:bldP spid="52" grpId="0"/>
      <p:bldP spid="53" grpId="0"/>
      <p:bldP spid="55" grpId="0"/>
      <p:bldP spid="58" grpId="0"/>
      <p:bldP spid="5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650" y="-5661"/>
            <a:ext cx="8974328" cy="769441"/>
          </a:xfrm>
          <a:prstGeom prst="rect">
            <a:avLst/>
          </a:prstGeom>
          <a:noFill/>
        </p:spPr>
        <p:txBody>
          <a:bodyPr wrap="square" rtlCol="0">
            <a:spAutoFit/>
          </a:bodyPr>
          <a:lstStyle/>
          <a:p>
            <a:r>
              <a:rPr lang="en-GB" sz="4400" b="1" dirty="0" smtClean="0">
                <a:solidFill>
                  <a:schemeClr val="bg1">
                    <a:lumMod val="50000"/>
                  </a:schemeClr>
                </a:solidFill>
              </a:rPr>
              <a:t>Airhead 2020</a:t>
            </a:r>
            <a:endParaRPr lang="en-GB" sz="4400" b="1" dirty="0">
              <a:solidFill>
                <a:schemeClr val="bg1">
                  <a:lumMod val="50000"/>
                </a:schemeClr>
              </a:solidFill>
            </a:endParaRPr>
          </a:p>
        </p:txBody>
      </p:sp>
      <p:sp>
        <p:nvSpPr>
          <p:cNvPr id="41" name="TextBox 40"/>
          <p:cNvSpPr txBox="1"/>
          <p:nvPr/>
        </p:nvSpPr>
        <p:spPr>
          <a:xfrm>
            <a:off x="-1650" y="6072085"/>
            <a:ext cx="9145650" cy="646331"/>
          </a:xfrm>
          <a:prstGeom prst="rect">
            <a:avLst/>
          </a:prstGeom>
          <a:noFill/>
        </p:spPr>
        <p:txBody>
          <a:bodyPr wrap="square" rtlCol="0">
            <a:spAutoFit/>
          </a:bodyPr>
          <a:lstStyle/>
          <a:p>
            <a:pPr algn="r"/>
            <a:r>
              <a:rPr lang="en-GB" sz="3600" dirty="0" smtClean="0">
                <a:solidFill>
                  <a:srgbClr val="585858"/>
                </a:solidFill>
              </a:rPr>
              <a:t>Designing finite state machines</a:t>
            </a:r>
          </a:p>
        </p:txBody>
      </p:sp>
      <p:pic>
        <p:nvPicPr>
          <p:cNvPr id="38" name="Picture 37"/>
          <p:cNvPicPr>
            <a:picLocks noChangeAspect="1"/>
          </p:cNvPicPr>
          <p:nvPr/>
        </p:nvPicPr>
        <p:blipFill rotWithShape="1">
          <a:blip r:embed="rId3"/>
          <a:srcRect l="43297" t="25433" r="32484" b="13990"/>
          <a:stretch/>
        </p:blipFill>
        <p:spPr>
          <a:xfrm rot="21300000">
            <a:off x="-20475" y="2494201"/>
            <a:ext cx="3151163" cy="4431323"/>
          </a:xfrm>
          <a:prstGeom prst="rect">
            <a:avLst/>
          </a:prstGeom>
          <a:ln>
            <a:solidFill>
              <a:schemeClr val="bg1">
                <a:lumMod val="65000"/>
              </a:schemeClr>
            </a:solidFill>
          </a:ln>
        </p:spPr>
      </p:pic>
      <p:grpSp>
        <p:nvGrpSpPr>
          <p:cNvPr id="53" name="Group 52"/>
          <p:cNvGrpSpPr/>
          <p:nvPr/>
        </p:nvGrpSpPr>
        <p:grpSpPr>
          <a:xfrm>
            <a:off x="4402252" y="580963"/>
            <a:ext cx="4604083" cy="4916302"/>
            <a:chOff x="4402252" y="580963"/>
            <a:chExt cx="4604083" cy="4916302"/>
          </a:xfrm>
        </p:grpSpPr>
        <p:sp>
          <p:nvSpPr>
            <p:cNvPr id="54" name="Rectangle 53"/>
            <p:cNvSpPr/>
            <p:nvPr/>
          </p:nvSpPr>
          <p:spPr>
            <a:xfrm>
              <a:off x="6439595" y="1032074"/>
              <a:ext cx="2566740" cy="1506026"/>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ounded Rectangle 54"/>
            <p:cNvSpPr/>
            <p:nvPr/>
          </p:nvSpPr>
          <p:spPr>
            <a:xfrm>
              <a:off x="6688599" y="1273226"/>
              <a:ext cx="437877" cy="102669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ounded Rectangle 55"/>
            <p:cNvSpPr/>
            <p:nvPr/>
          </p:nvSpPr>
          <p:spPr>
            <a:xfrm>
              <a:off x="4577256" y="2160508"/>
              <a:ext cx="2549220" cy="3336757"/>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Oval 56"/>
            <p:cNvSpPr/>
            <p:nvPr/>
          </p:nvSpPr>
          <p:spPr>
            <a:xfrm>
              <a:off x="4402252" y="580963"/>
              <a:ext cx="2526630" cy="251237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Rounded Rectangle 57"/>
            <p:cNvSpPr/>
            <p:nvPr/>
          </p:nvSpPr>
          <p:spPr>
            <a:xfrm>
              <a:off x="5412903" y="3789384"/>
              <a:ext cx="272716" cy="89835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Rounded Rectangle 58"/>
            <p:cNvSpPr/>
            <p:nvPr/>
          </p:nvSpPr>
          <p:spPr>
            <a:xfrm>
              <a:off x="5978007" y="3789384"/>
              <a:ext cx="272716" cy="89835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Oval 59"/>
            <p:cNvSpPr/>
            <p:nvPr/>
          </p:nvSpPr>
          <p:spPr>
            <a:xfrm>
              <a:off x="5372797" y="4523385"/>
              <a:ext cx="352927" cy="35292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Oval 60"/>
            <p:cNvSpPr/>
            <p:nvPr/>
          </p:nvSpPr>
          <p:spPr>
            <a:xfrm>
              <a:off x="5937901" y="3612920"/>
              <a:ext cx="352927" cy="35292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TextBox 61"/>
            <p:cNvSpPr txBox="1"/>
            <p:nvPr/>
          </p:nvSpPr>
          <p:spPr>
            <a:xfrm>
              <a:off x="6250723" y="3553936"/>
              <a:ext cx="875753" cy="1384995"/>
            </a:xfrm>
            <a:prstGeom prst="rect">
              <a:avLst/>
            </a:prstGeom>
            <a:noFill/>
          </p:spPr>
          <p:txBody>
            <a:bodyPr wrap="none" rtlCol="0">
              <a:spAutoFit/>
            </a:bodyPr>
            <a:lstStyle/>
            <a:p>
              <a:r>
                <a:rPr lang="en-GB" sz="2800" dirty="0" smtClean="0">
                  <a:solidFill>
                    <a:schemeClr val="bg1"/>
                  </a:solidFill>
                </a:rPr>
                <a:t>Fast</a:t>
              </a:r>
            </a:p>
            <a:p>
              <a:r>
                <a:rPr lang="en-GB" sz="2800" dirty="0" smtClean="0">
                  <a:solidFill>
                    <a:schemeClr val="bg1"/>
                  </a:solidFill>
                </a:rPr>
                <a:t>Slow</a:t>
              </a:r>
            </a:p>
            <a:p>
              <a:r>
                <a:rPr lang="en-GB" sz="2800" dirty="0" smtClean="0">
                  <a:solidFill>
                    <a:schemeClr val="bg1"/>
                  </a:solidFill>
                </a:rPr>
                <a:t>Off</a:t>
              </a:r>
              <a:endParaRPr lang="en-GB" sz="2800" dirty="0">
                <a:solidFill>
                  <a:schemeClr val="bg1"/>
                </a:solidFill>
              </a:endParaRPr>
            </a:p>
          </p:txBody>
        </p:sp>
        <p:sp>
          <p:nvSpPr>
            <p:cNvPr id="63" name="TextBox 62"/>
            <p:cNvSpPr txBox="1"/>
            <p:nvPr/>
          </p:nvSpPr>
          <p:spPr>
            <a:xfrm>
              <a:off x="4577256" y="3553936"/>
              <a:ext cx="835485" cy="1384995"/>
            </a:xfrm>
            <a:prstGeom prst="rect">
              <a:avLst/>
            </a:prstGeom>
            <a:noFill/>
          </p:spPr>
          <p:txBody>
            <a:bodyPr wrap="none" rtlCol="0">
              <a:spAutoFit/>
            </a:bodyPr>
            <a:lstStyle/>
            <a:p>
              <a:pPr algn="r"/>
              <a:r>
                <a:rPr lang="en-GB" sz="2800" dirty="0" smtClean="0">
                  <a:solidFill>
                    <a:schemeClr val="bg1"/>
                  </a:solidFill>
                </a:rPr>
                <a:t>Hot</a:t>
              </a:r>
            </a:p>
            <a:p>
              <a:pPr algn="r"/>
              <a:endParaRPr lang="en-GB" sz="2800" dirty="0" smtClean="0">
                <a:solidFill>
                  <a:schemeClr val="bg1"/>
                </a:solidFill>
              </a:endParaRPr>
            </a:p>
            <a:p>
              <a:pPr algn="r"/>
              <a:r>
                <a:rPr lang="en-GB" sz="2800" dirty="0" smtClean="0">
                  <a:solidFill>
                    <a:schemeClr val="bg1"/>
                  </a:solidFill>
                </a:rPr>
                <a:t>Cool</a:t>
              </a:r>
              <a:endParaRPr lang="en-GB" sz="2800" dirty="0">
                <a:solidFill>
                  <a:schemeClr val="bg1"/>
                </a:solidFill>
              </a:endParaRPr>
            </a:p>
          </p:txBody>
        </p:sp>
        <p:sp>
          <p:nvSpPr>
            <p:cNvPr id="64" name="TextBox 63"/>
            <p:cNvSpPr txBox="1"/>
            <p:nvPr/>
          </p:nvSpPr>
          <p:spPr>
            <a:xfrm>
              <a:off x="5388839" y="3017756"/>
              <a:ext cx="939681" cy="523220"/>
            </a:xfrm>
            <a:prstGeom prst="rect">
              <a:avLst/>
            </a:prstGeom>
            <a:noFill/>
          </p:spPr>
          <p:txBody>
            <a:bodyPr wrap="none" rtlCol="0">
              <a:spAutoFit/>
            </a:bodyPr>
            <a:lstStyle/>
            <a:p>
              <a:r>
                <a:rPr lang="en-GB" sz="2800" dirty="0" smtClean="0">
                  <a:solidFill>
                    <a:schemeClr val="bg1"/>
                  </a:solidFill>
                </a:rPr>
                <a:t>L     R</a:t>
              </a:r>
              <a:endParaRPr lang="en-GB" sz="2800" dirty="0">
                <a:solidFill>
                  <a:schemeClr val="bg1"/>
                </a:solidFill>
              </a:endParaRPr>
            </a:p>
          </p:txBody>
        </p:sp>
        <p:sp>
          <p:nvSpPr>
            <p:cNvPr id="65" name="Rounded Rectangle 64"/>
            <p:cNvSpPr/>
            <p:nvPr/>
          </p:nvSpPr>
          <p:spPr>
            <a:xfrm>
              <a:off x="7214588" y="1273226"/>
              <a:ext cx="100990" cy="102669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Rounded Rectangle 65"/>
            <p:cNvSpPr/>
            <p:nvPr/>
          </p:nvSpPr>
          <p:spPr>
            <a:xfrm>
              <a:off x="7403690" y="1273226"/>
              <a:ext cx="100990" cy="102669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Rounded Rectangle 66"/>
            <p:cNvSpPr/>
            <p:nvPr/>
          </p:nvSpPr>
          <p:spPr>
            <a:xfrm>
              <a:off x="7592791" y="1273226"/>
              <a:ext cx="100990" cy="102669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2338669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650" y="-5661"/>
            <a:ext cx="8974328" cy="769441"/>
          </a:xfrm>
          <a:prstGeom prst="rect">
            <a:avLst/>
          </a:prstGeom>
          <a:noFill/>
        </p:spPr>
        <p:txBody>
          <a:bodyPr wrap="square" rtlCol="0">
            <a:spAutoFit/>
          </a:bodyPr>
          <a:lstStyle/>
          <a:p>
            <a:r>
              <a:rPr lang="en-GB" sz="4400" b="1" dirty="0" smtClean="0">
                <a:solidFill>
                  <a:schemeClr val="bg1">
                    <a:lumMod val="50000"/>
                  </a:schemeClr>
                </a:solidFill>
              </a:rPr>
              <a:t>Airhead 2020</a:t>
            </a:r>
            <a:endParaRPr lang="en-GB" sz="4400" b="1" dirty="0">
              <a:solidFill>
                <a:schemeClr val="bg1">
                  <a:lumMod val="50000"/>
                </a:schemeClr>
              </a:solidFill>
            </a:endParaRPr>
          </a:p>
        </p:txBody>
      </p:sp>
      <p:sp>
        <p:nvSpPr>
          <p:cNvPr id="41" name="TextBox 40"/>
          <p:cNvSpPr txBox="1"/>
          <p:nvPr/>
        </p:nvSpPr>
        <p:spPr>
          <a:xfrm>
            <a:off x="-1650" y="6072085"/>
            <a:ext cx="9145650" cy="646331"/>
          </a:xfrm>
          <a:prstGeom prst="rect">
            <a:avLst/>
          </a:prstGeom>
          <a:noFill/>
        </p:spPr>
        <p:txBody>
          <a:bodyPr wrap="square" rtlCol="0">
            <a:spAutoFit/>
          </a:bodyPr>
          <a:lstStyle/>
          <a:p>
            <a:pPr algn="r"/>
            <a:r>
              <a:rPr lang="en-GB" sz="3600" dirty="0" smtClean="0">
                <a:solidFill>
                  <a:srgbClr val="585858"/>
                </a:solidFill>
              </a:rPr>
              <a:t>Designing finite state machines</a:t>
            </a:r>
          </a:p>
        </p:txBody>
      </p:sp>
      <p:grpSp>
        <p:nvGrpSpPr>
          <p:cNvPr id="13" name="Group 12"/>
          <p:cNvGrpSpPr/>
          <p:nvPr/>
        </p:nvGrpSpPr>
        <p:grpSpPr>
          <a:xfrm>
            <a:off x="4402252" y="580963"/>
            <a:ext cx="4604083" cy="4916302"/>
            <a:chOff x="4402252" y="580963"/>
            <a:chExt cx="4604083" cy="4916302"/>
          </a:xfrm>
        </p:grpSpPr>
        <p:sp>
          <p:nvSpPr>
            <p:cNvPr id="15" name="Rectangle 14"/>
            <p:cNvSpPr/>
            <p:nvPr/>
          </p:nvSpPr>
          <p:spPr>
            <a:xfrm>
              <a:off x="6439595" y="1032074"/>
              <a:ext cx="2566740" cy="1506026"/>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ounded Rectangle 36"/>
            <p:cNvSpPr/>
            <p:nvPr/>
          </p:nvSpPr>
          <p:spPr>
            <a:xfrm>
              <a:off x="6688599" y="1273226"/>
              <a:ext cx="437877" cy="102669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ounded Rectangle 4"/>
            <p:cNvSpPr/>
            <p:nvPr/>
          </p:nvSpPr>
          <p:spPr>
            <a:xfrm>
              <a:off x="4577256" y="2160508"/>
              <a:ext cx="2549220" cy="3336757"/>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p:cNvSpPr/>
            <p:nvPr/>
          </p:nvSpPr>
          <p:spPr>
            <a:xfrm>
              <a:off x="4402252" y="580963"/>
              <a:ext cx="2526630" cy="251237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ounded Rectangle 15"/>
            <p:cNvSpPr/>
            <p:nvPr/>
          </p:nvSpPr>
          <p:spPr>
            <a:xfrm>
              <a:off x="5412903" y="3789384"/>
              <a:ext cx="272716" cy="89835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p:nvSpPr>
          <p:spPr>
            <a:xfrm>
              <a:off x="5978007" y="3789384"/>
              <a:ext cx="272716" cy="89835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p:cNvSpPr/>
            <p:nvPr/>
          </p:nvSpPr>
          <p:spPr>
            <a:xfrm>
              <a:off x="5372797" y="4523385"/>
              <a:ext cx="352927" cy="35292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Oval 33"/>
            <p:cNvSpPr/>
            <p:nvPr/>
          </p:nvSpPr>
          <p:spPr>
            <a:xfrm>
              <a:off x="5937901" y="3612920"/>
              <a:ext cx="352927" cy="35292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p:cNvSpPr txBox="1"/>
            <p:nvPr/>
          </p:nvSpPr>
          <p:spPr>
            <a:xfrm>
              <a:off x="6250723" y="3553936"/>
              <a:ext cx="875753" cy="1384995"/>
            </a:xfrm>
            <a:prstGeom prst="rect">
              <a:avLst/>
            </a:prstGeom>
            <a:noFill/>
          </p:spPr>
          <p:txBody>
            <a:bodyPr wrap="none" rtlCol="0">
              <a:spAutoFit/>
            </a:bodyPr>
            <a:lstStyle/>
            <a:p>
              <a:r>
                <a:rPr lang="en-GB" sz="2800" dirty="0" smtClean="0">
                  <a:solidFill>
                    <a:schemeClr val="bg1"/>
                  </a:solidFill>
                </a:rPr>
                <a:t>Fast</a:t>
              </a:r>
            </a:p>
            <a:p>
              <a:r>
                <a:rPr lang="en-GB" sz="2800" dirty="0" smtClean="0">
                  <a:solidFill>
                    <a:schemeClr val="bg1"/>
                  </a:solidFill>
                </a:rPr>
                <a:t>Slow</a:t>
              </a:r>
            </a:p>
            <a:p>
              <a:r>
                <a:rPr lang="en-GB" sz="2800" dirty="0" smtClean="0">
                  <a:solidFill>
                    <a:schemeClr val="bg1"/>
                  </a:solidFill>
                </a:rPr>
                <a:t>Off</a:t>
              </a:r>
              <a:endParaRPr lang="en-GB" sz="2800" dirty="0">
                <a:solidFill>
                  <a:schemeClr val="bg1"/>
                </a:solidFill>
              </a:endParaRPr>
            </a:p>
          </p:txBody>
        </p:sp>
        <p:sp>
          <p:nvSpPr>
            <p:cNvPr id="36" name="TextBox 35"/>
            <p:cNvSpPr txBox="1"/>
            <p:nvPr/>
          </p:nvSpPr>
          <p:spPr>
            <a:xfrm>
              <a:off x="4577256" y="3553936"/>
              <a:ext cx="835485" cy="1384995"/>
            </a:xfrm>
            <a:prstGeom prst="rect">
              <a:avLst/>
            </a:prstGeom>
            <a:noFill/>
          </p:spPr>
          <p:txBody>
            <a:bodyPr wrap="none" rtlCol="0">
              <a:spAutoFit/>
            </a:bodyPr>
            <a:lstStyle/>
            <a:p>
              <a:pPr algn="r"/>
              <a:r>
                <a:rPr lang="en-GB" sz="2800" dirty="0" smtClean="0">
                  <a:solidFill>
                    <a:schemeClr val="bg1"/>
                  </a:solidFill>
                </a:rPr>
                <a:t>Hot</a:t>
              </a:r>
            </a:p>
            <a:p>
              <a:pPr algn="r"/>
              <a:endParaRPr lang="en-GB" sz="2800" dirty="0" smtClean="0">
                <a:solidFill>
                  <a:schemeClr val="bg1"/>
                </a:solidFill>
              </a:endParaRPr>
            </a:p>
            <a:p>
              <a:pPr algn="r"/>
              <a:r>
                <a:rPr lang="en-GB" sz="2800" dirty="0" smtClean="0">
                  <a:solidFill>
                    <a:schemeClr val="bg1"/>
                  </a:solidFill>
                </a:rPr>
                <a:t>Cool</a:t>
              </a:r>
              <a:endParaRPr lang="en-GB" sz="2800" dirty="0">
                <a:solidFill>
                  <a:schemeClr val="bg1"/>
                </a:solidFill>
              </a:endParaRPr>
            </a:p>
          </p:txBody>
        </p:sp>
        <p:sp>
          <p:nvSpPr>
            <p:cNvPr id="33" name="TextBox 32"/>
            <p:cNvSpPr txBox="1"/>
            <p:nvPr/>
          </p:nvSpPr>
          <p:spPr>
            <a:xfrm>
              <a:off x="5388839" y="3017756"/>
              <a:ext cx="939681" cy="523220"/>
            </a:xfrm>
            <a:prstGeom prst="rect">
              <a:avLst/>
            </a:prstGeom>
            <a:noFill/>
          </p:spPr>
          <p:txBody>
            <a:bodyPr wrap="none" rtlCol="0">
              <a:spAutoFit/>
            </a:bodyPr>
            <a:lstStyle/>
            <a:p>
              <a:r>
                <a:rPr lang="en-GB" sz="2800" dirty="0" smtClean="0">
                  <a:solidFill>
                    <a:schemeClr val="bg1"/>
                  </a:solidFill>
                </a:rPr>
                <a:t>L     R</a:t>
              </a:r>
              <a:endParaRPr lang="en-GB" sz="2800" dirty="0">
                <a:solidFill>
                  <a:schemeClr val="bg1"/>
                </a:solidFill>
              </a:endParaRPr>
            </a:p>
          </p:txBody>
        </p:sp>
        <p:sp>
          <p:nvSpPr>
            <p:cNvPr id="45" name="Rounded Rectangle 44"/>
            <p:cNvSpPr/>
            <p:nvPr/>
          </p:nvSpPr>
          <p:spPr>
            <a:xfrm>
              <a:off x="7214588" y="1273226"/>
              <a:ext cx="100990" cy="102669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ounded Rectangle 45"/>
            <p:cNvSpPr/>
            <p:nvPr/>
          </p:nvSpPr>
          <p:spPr>
            <a:xfrm>
              <a:off x="7403690" y="1273226"/>
              <a:ext cx="100990" cy="102669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ounded Rectangle 46"/>
            <p:cNvSpPr/>
            <p:nvPr/>
          </p:nvSpPr>
          <p:spPr>
            <a:xfrm>
              <a:off x="7592791" y="1273226"/>
              <a:ext cx="100990" cy="102669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0" name="Oval 3"/>
          <p:cNvSpPr>
            <a:spLocks noChangeArrowheads="1"/>
          </p:cNvSpPr>
          <p:nvPr/>
        </p:nvSpPr>
        <p:spPr bwMode="auto">
          <a:xfrm>
            <a:off x="376973" y="735656"/>
            <a:ext cx="971617" cy="971901"/>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000" spc="-150" dirty="0" smtClean="0">
                <a:solidFill>
                  <a:srgbClr val="C00000"/>
                </a:solidFill>
                <a:latin typeface="Calibri" panose="020F0502020204030204" pitchFamily="34" charset="0"/>
              </a:rPr>
              <a:t>COOL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spc="-150" normalizeH="0" baseline="0" dirty="0" smtClean="0">
                <a:ln>
                  <a:noFill/>
                </a:ln>
                <a:solidFill>
                  <a:srgbClr val="C00000"/>
                </a:solidFill>
                <a:effectLst/>
                <a:latin typeface="Calibri" panose="020F0502020204030204" pitchFamily="34" charset="0"/>
              </a:rPr>
              <a:t>FAST</a:t>
            </a:r>
            <a:endParaRPr kumimoji="0" lang="en-US" altLang="en-US" sz="2000" b="0" i="0" u="none" strike="noStrike" cap="none" spc="-150" normalizeH="0" baseline="0" dirty="0" smtClean="0">
              <a:ln>
                <a:noFill/>
              </a:ln>
              <a:solidFill>
                <a:srgbClr val="C00000"/>
              </a:solidFill>
              <a:effectLst/>
              <a:latin typeface="Arial" panose="020B0604020202020204" pitchFamily="34" charset="0"/>
            </a:endParaRPr>
          </a:p>
        </p:txBody>
      </p:sp>
      <p:sp>
        <p:nvSpPr>
          <p:cNvPr id="21" name="Oval 4"/>
          <p:cNvSpPr>
            <a:spLocks noChangeArrowheads="1"/>
          </p:cNvSpPr>
          <p:nvPr/>
        </p:nvSpPr>
        <p:spPr bwMode="auto">
          <a:xfrm flipH="1">
            <a:off x="2760647" y="785800"/>
            <a:ext cx="971617" cy="971901"/>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smtClean="0">
                <a:ln>
                  <a:noFill/>
                </a:ln>
                <a:solidFill>
                  <a:srgbClr val="C00000"/>
                </a:solidFill>
                <a:effectLst/>
                <a:latin typeface="Calibri" panose="020F0502020204030204" pitchFamily="34" charset="0"/>
              </a:rPr>
              <a:t>HOT</a:t>
            </a:r>
          </a:p>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FAST</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cxnSp>
        <p:nvCxnSpPr>
          <p:cNvPr id="23" name="AutoShape 6"/>
          <p:cNvCxnSpPr>
            <a:cxnSpLocks noChangeShapeType="1"/>
          </p:cNvCxnSpPr>
          <p:nvPr/>
        </p:nvCxnSpPr>
        <p:spPr bwMode="auto">
          <a:xfrm>
            <a:off x="1377168" y="973867"/>
            <a:ext cx="1390747"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4" name="AutoShape 7"/>
          <p:cNvCxnSpPr>
            <a:cxnSpLocks noChangeShapeType="1"/>
          </p:cNvCxnSpPr>
          <p:nvPr/>
        </p:nvCxnSpPr>
        <p:spPr bwMode="auto">
          <a:xfrm flipH="1">
            <a:off x="1358116" y="1469346"/>
            <a:ext cx="1390747"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5" name="Oval 14"/>
          <p:cNvSpPr>
            <a:spLocks noChangeArrowheads="1"/>
          </p:cNvSpPr>
          <p:nvPr/>
        </p:nvSpPr>
        <p:spPr bwMode="auto">
          <a:xfrm>
            <a:off x="391637" y="2789687"/>
            <a:ext cx="971617" cy="971901"/>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000" spc="-150" dirty="0" smtClean="0">
                <a:solidFill>
                  <a:srgbClr val="C00000"/>
                </a:solidFill>
                <a:latin typeface="Calibri" panose="020F0502020204030204" pitchFamily="34" charset="0"/>
              </a:rPr>
              <a:t>COOL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spc="-150" normalizeH="0" baseline="0" dirty="0" smtClean="0">
                <a:ln>
                  <a:noFill/>
                </a:ln>
                <a:solidFill>
                  <a:srgbClr val="C00000"/>
                </a:solidFill>
                <a:effectLst/>
                <a:latin typeface="Calibri" panose="020F0502020204030204" pitchFamily="34" charset="0"/>
              </a:rPr>
              <a:t>SLOW</a:t>
            </a:r>
            <a:endParaRPr kumimoji="0" lang="en-US" altLang="en-US" sz="2000" b="0" i="0" u="none" strike="noStrike" cap="none" spc="-150" normalizeH="0" baseline="0" dirty="0" smtClean="0">
              <a:ln>
                <a:noFill/>
              </a:ln>
              <a:solidFill>
                <a:srgbClr val="C00000"/>
              </a:solidFill>
              <a:effectLst/>
              <a:latin typeface="Arial" panose="020B0604020202020204" pitchFamily="34" charset="0"/>
            </a:endParaRPr>
          </a:p>
        </p:txBody>
      </p:sp>
      <p:sp>
        <p:nvSpPr>
          <p:cNvPr id="39" name="Oval 16"/>
          <p:cNvSpPr>
            <a:spLocks noChangeArrowheads="1"/>
          </p:cNvSpPr>
          <p:nvPr/>
        </p:nvSpPr>
        <p:spPr bwMode="auto">
          <a:xfrm flipH="1">
            <a:off x="2792104" y="2789687"/>
            <a:ext cx="971617" cy="971901"/>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000" spc="-150" dirty="0" smtClean="0">
                <a:solidFill>
                  <a:srgbClr val="C00000"/>
                </a:solidFill>
                <a:latin typeface="Calibri" panose="020F0502020204030204" pitchFamily="34" charset="0"/>
              </a:rPr>
              <a:t>HOT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spc="-150" normalizeH="0" baseline="0" dirty="0" smtClean="0">
                <a:ln>
                  <a:noFill/>
                </a:ln>
                <a:solidFill>
                  <a:srgbClr val="C00000"/>
                </a:solidFill>
                <a:effectLst/>
                <a:latin typeface="Calibri" panose="020F0502020204030204" pitchFamily="34" charset="0"/>
              </a:rPr>
              <a:t>SLOW</a:t>
            </a:r>
            <a:endParaRPr kumimoji="0" lang="en-US" altLang="en-US" sz="2000" b="0" i="0" u="none" strike="noStrike" cap="none" spc="-150" normalizeH="0" baseline="0" dirty="0" smtClean="0">
              <a:ln>
                <a:noFill/>
              </a:ln>
              <a:solidFill>
                <a:srgbClr val="C00000"/>
              </a:solidFill>
              <a:effectLst/>
              <a:latin typeface="Arial" panose="020B0604020202020204" pitchFamily="34" charset="0"/>
            </a:endParaRPr>
          </a:p>
        </p:txBody>
      </p:sp>
      <p:cxnSp>
        <p:nvCxnSpPr>
          <p:cNvPr id="40" name="AutoShape 17"/>
          <p:cNvCxnSpPr>
            <a:cxnSpLocks noChangeShapeType="1"/>
          </p:cNvCxnSpPr>
          <p:nvPr/>
        </p:nvCxnSpPr>
        <p:spPr bwMode="auto">
          <a:xfrm>
            <a:off x="1391832" y="3027898"/>
            <a:ext cx="1390746"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42" name="AutoShape 18"/>
          <p:cNvCxnSpPr>
            <a:cxnSpLocks noChangeShapeType="1"/>
          </p:cNvCxnSpPr>
          <p:nvPr/>
        </p:nvCxnSpPr>
        <p:spPr bwMode="auto">
          <a:xfrm flipH="1">
            <a:off x="1372780" y="3523377"/>
            <a:ext cx="1390746"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48" name="Text Box 21"/>
          <p:cNvSpPr txBox="1">
            <a:spLocks noChangeArrowheads="1"/>
          </p:cNvSpPr>
          <p:nvPr/>
        </p:nvSpPr>
        <p:spPr bwMode="auto">
          <a:xfrm>
            <a:off x="1628601" y="581247"/>
            <a:ext cx="902300" cy="3340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L-up</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cxnSp>
        <p:nvCxnSpPr>
          <p:cNvPr id="49" name="AutoShape 22"/>
          <p:cNvCxnSpPr>
            <a:cxnSpLocks noChangeShapeType="1"/>
          </p:cNvCxnSpPr>
          <p:nvPr/>
        </p:nvCxnSpPr>
        <p:spPr bwMode="auto">
          <a:xfrm flipV="1">
            <a:off x="3039614" y="1707557"/>
            <a:ext cx="14070" cy="1051138"/>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51" name="AutoShape 23"/>
          <p:cNvCxnSpPr>
            <a:cxnSpLocks noChangeShapeType="1"/>
          </p:cNvCxnSpPr>
          <p:nvPr/>
        </p:nvCxnSpPr>
        <p:spPr bwMode="auto">
          <a:xfrm>
            <a:off x="3499613" y="1724265"/>
            <a:ext cx="0" cy="1061132"/>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53" name="AutoShape 22"/>
          <p:cNvCxnSpPr>
            <a:cxnSpLocks noChangeShapeType="1"/>
          </p:cNvCxnSpPr>
          <p:nvPr/>
        </p:nvCxnSpPr>
        <p:spPr bwMode="auto">
          <a:xfrm flipV="1">
            <a:off x="645767" y="1705209"/>
            <a:ext cx="14070" cy="1051138"/>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54" name="AutoShape 23"/>
          <p:cNvCxnSpPr>
            <a:cxnSpLocks noChangeShapeType="1"/>
          </p:cNvCxnSpPr>
          <p:nvPr/>
        </p:nvCxnSpPr>
        <p:spPr bwMode="auto">
          <a:xfrm>
            <a:off x="1105766" y="1721917"/>
            <a:ext cx="0" cy="1061132"/>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56" name="Oval 14"/>
          <p:cNvSpPr>
            <a:spLocks noChangeArrowheads="1"/>
          </p:cNvSpPr>
          <p:nvPr/>
        </p:nvSpPr>
        <p:spPr bwMode="auto">
          <a:xfrm>
            <a:off x="389289" y="4841231"/>
            <a:ext cx="971617" cy="971901"/>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000" spc="-150" dirty="0" smtClean="0">
                <a:solidFill>
                  <a:srgbClr val="C00000"/>
                </a:solidFill>
                <a:latin typeface="Calibri" panose="020F0502020204030204" pitchFamily="34" charset="0"/>
              </a:rPr>
              <a:t>OFF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spc="-150" normalizeH="0" baseline="0" dirty="0" smtClean="0">
                <a:ln>
                  <a:noFill/>
                </a:ln>
                <a:solidFill>
                  <a:srgbClr val="C00000"/>
                </a:solidFill>
                <a:effectLst/>
                <a:latin typeface="Calibri" panose="020F0502020204030204" pitchFamily="34" charset="0"/>
              </a:rPr>
              <a:t>(cool)</a:t>
            </a:r>
            <a:endParaRPr kumimoji="0" lang="en-US" altLang="en-US" sz="2000" b="0" i="0" u="none" strike="noStrike" cap="none" spc="-150" normalizeH="0" baseline="0" dirty="0" smtClean="0">
              <a:ln>
                <a:noFill/>
              </a:ln>
              <a:solidFill>
                <a:srgbClr val="C00000"/>
              </a:solidFill>
              <a:effectLst/>
              <a:latin typeface="Arial" panose="020B0604020202020204" pitchFamily="34" charset="0"/>
            </a:endParaRPr>
          </a:p>
        </p:txBody>
      </p:sp>
      <p:sp>
        <p:nvSpPr>
          <p:cNvPr id="57" name="Oval 16"/>
          <p:cNvSpPr>
            <a:spLocks noChangeArrowheads="1"/>
          </p:cNvSpPr>
          <p:nvPr/>
        </p:nvSpPr>
        <p:spPr bwMode="auto">
          <a:xfrm flipH="1">
            <a:off x="2789756" y="4841231"/>
            <a:ext cx="971617" cy="971901"/>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000" spc="-150" dirty="0" smtClean="0">
                <a:solidFill>
                  <a:srgbClr val="C00000"/>
                </a:solidFill>
                <a:latin typeface="Calibri" panose="020F0502020204030204" pitchFamily="34" charset="0"/>
              </a:rPr>
              <a:t>OFF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spc="-150" normalizeH="0" baseline="0" dirty="0" smtClean="0">
                <a:ln>
                  <a:noFill/>
                </a:ln>
                <a:solidFill>
                  <a:srgbClr val="C00000"/>
                </a:solidFill>
                <a:effectLst/>
                <a:latin typeface="Calibri" panose="020F0502020204030204" pitchFamily="34" charset="0"/>
              </a:rPr>
              <a:t>(hot)</a:t>
            </a:r>
            <a:endParaRPr kumimoji="0" lang="en-US" altLang="en-US" sz="2000" b="0" i="0" u="none" strike="noStrike" cap="none" spc="-150" normalizeH="0" baseline="0" dirty="0" smtClean="0">
              <a:ln>
                <a:noFill/>
              </a:ln>
              <a:solidFill>
                <a:srgbClr val="C00000"/>
              </a:solidFill>
              <a:effectLst/>
              <a:latin typeface="Arial" panose="020B0604020202020204" pitchFamily="34" charset="0"/>
            </a:endParaRPr>
          </a:p>
        </p:txBody>
      </p:sp>
      <p:cxnSp>
        <p:nvCxnSpPr>
          <p:cNvPr id="58" name="AutoShape 17"/>
          <p:cNvCxnSpPr>
            <a:cxnSpLocks noChangeShapeType="1"/>
          </p:cNvCxnSpPr>
          <p:nvPr/>
        </p:nvCxnSpPr>
        <p:spPr bwMode="auto">
          <a:xfrm>
            <a:off x="1389484" y="5079442"/>
            <a:ext cx="1390746"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59" name="AutoShape 18"/>
          <p:cNvCxnSpPr>
            <a:cxnSpLocks noChangeShapeType="1"/>
          </p:cNvCxnSpPr>
          <p:nvPr/>
        </p:nvCxnSpPr>
        <p:spPr bwMode="auto">
          <a:xfrm flipH="1">
            <a:off x="1370432" y="5574921"/>
            <a:ext cx="1390746"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60" name="AutoShape 22"/>
          <p:cNvCxnSpPr>
            <a:cxnSpLocks noChangeShapeType="1"/>
          </p:cNvCxnSpPr>
          <p:nvPr/>
        </p:nvCxnSpPr>
        <p:spPr bwMode="auto">
          <a:xfrm flipV="1">
            <a:off x="3037266" y="3759101"/>
            <a:ext cx="14070" cy="1051138"/>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61" name="AutoShape 23"/>
          <p:cNvCxnSpPr>
            <a:cxnSpLocks noChangeShapeType="1"/>
          </p:cNvCxnSpPr>
          <p:nvPr/>
        </p:nvCxnSpPr>
        <p:spPr bwMode="auto">
          <a:xfrm>
            <a:off x="3497265" y="3775809"/>
            <a:ext cx="0" cy="1061132"/>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62" name="AutoShape 22"/>
          <p:cNvCxnSpPr>
            <a:cxnSpLocks noChangeShapeType="1"/>
          </p:cNvCxnSpPr>
          <p:nvPr/>
        </p:nvCxnSpPr>
        <p:spPr bwMode="auto">
          <a:xfrm flipV="1">
            <a:off x="643419" y="3756753"/>
            <a:ext cx="14070" cy="1051138"/>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63" name="AutoShape 23"/>
          <p:cNvCxnSpPr>
            <a:cxnSpLocks noChangeShapeType="1"/>
          </p:cNvCxnSpPr>
          <p:nvPr/>
        </p:nvCxnSpPr>
        <p:spPr bwMode="auto">
          <a:xfrm>
            <a:off x="1103418" y="3773461"/>
            <a:ext cx="0" cy="1061132"/>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64" name="Text Box 21"/>
          <p:cNvSpPr txBox="1">
            <a:spLocks noChangeArrowheads="1"/>
          </p:cNvSpPr>
          <p:nvPr/>
        </p:nvSpPr>
        <p:spPr bwMode="auto">
          <a:xfrm>
            <a:off x="1148133" y="2013601"/>
            <a:ext cx="902300" cy="3340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R-down</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65" name="Text Box 21"/>
          <p:cNvSpPr txBox="1">
            <a:spLocks noChangeArrowheads="1"/>
          </p:cNvSpPr>
          <p:nvPr/>
        </p:nvSpPr>
        <p:spPr bwMode="auto">
          <a:xfrm>
            <a:off x="1626531" y="1083622"/>
            <a:ext cx="902300" cy="3340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L-down</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66" name="Text Box 21"/>
          <p:cNvSpPr txBox="1">
            <a:spLocks noChangeArrowheads="1"/>
          </p:cNvSpPr>
          <p:nvPr/>
        </p:nvSpPr>
        <p:spPr bwMode="auto">
          <a:xfrm>
            <a:off x="-289120" y="2011253"/>
            <a:ext cx="902300" cy="3340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R-up</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67" name="Text Box 21"/>
          <p:cNvSpPr txBox="1">
            <a:spLocks noChangeArrowheads="1"/>
          </p:cNvSpPr>
          <p:nvPr/>
        </p:nvSpPr>
        <p:spPr bwMode="auto">
          <a:xfrm>
            <a:off x="1145785" y="4079216"/>
            <a:ext cx="902300" cy="3340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R-down</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68" name="Text Box 21"/>
          <p:cNvSpPr txBox="1">
            <a:spLocks noChangeArrowheads="1"/>
          </p:cNvSpPr>
          <p:nvPr/>
        </p:nvSpPr>
        <p:spPr bwMode="auto">
          <a:xfrm>
            <a:off x="-291468" y="4076868"/>
            <a:ext cx="902300" cy="3340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R-up</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69" name="Text Box 21"/>
          <p:cNvSpPr txBox="1">
            <a:spLocks noChangeArrowheads="1"/>
          </p:cNvSpPr>
          <p:nvPr/>
        </p:nvSpPr>
        <p:spPr bwMode="auto">
          <a:xfrm>
            <a:off x="3551370" y="2011253"/>
            <a:ext cx="902300" cy="3340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R-down</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70" name="Text Box 21"/>
          <p:cNvSpPr txBox="1">
            <a:spLocks noChangeArrowheads="1"/>
          </p:cNvSpPr>
          <p:nvPr/>
        </p:nvSpPr>
        <p:spPr bwMode="auto">
          <a:xfrm>
            <a:off x="2114117" y="2008905"/>
            <a:ext cx="902300" cy="3340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R-up</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71" name="Text Box 21"/>
          <p:cNvSpPr txBox="1">
            <a:spLocks noChangeArrowheads="1"/>
          </p:cNvSpPr>
          <p:nvPr/>
        </p:nvSpPr>
        <p:spPr bwMode="auto">
          <a:xfrm>
            <a:off x="3549022" y="4076868"/>
            <a:ext cx="902300" cy="3340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R-down</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72" name="Text Box 21"/>
          <p:cNvSpPr txBox="1">
            <a:spLocks noChangeArrowheads="1"/>
          </p:cNvSpPr>
          <p:nvPr/>
        </p:nvSpPr>
        <p:spPr bwMode="auto">
          <a:xfrm>
            <a:off x="2111769" y="4074520"/>
            <a:ext cx="902300" cy="3340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R-up</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73" name="Text Box 21"/>
          <p:cNvSpPr txBox="1">
            <a:spLocks noChangeArrowheads="1"/>
          </p:cNvSpPr>
          <p:nvPr/>
        </p:nvSpPr>
        <p:spPr bwMode="auto">
          <a:xfrm>
            <a:off x="1626253" y="5038378"/>
            <a:ext cx="902300" cy="3340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L-up</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74" name="Text Box 21"/>
          <p:cNvSpPr txBox="1">
            <a:spLocks noChangeArrowheads="1"/>
          </p:cNvSpPr>
          <p:nvPr/>
        </p:nvSpPr>
        <p:spPr bwMode="auto">
          <a:xfrm>
            <a:off x="1624183" y="5540753"/>
            <a:ext cx="902300" cy="3340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L-down</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grpSp>
        <p:nvGrpSpPr>
          <p:cNvPr id="80" name="Group 79"/>
          <p:cNvGrpSpPr/>
          <p:nvPr/>
        </p:nvGrpSpPr>
        <p:grpSpPr>
          <a:xfrm>
            <a:off x="277928" y="5806080"/>
            <a:ext cx="3659558" cy="1326497"/>
            <a:chOff x="277928" y="5806080"/>
            <a:chExt cx="3659558" cy="1326497"/>
          </a:xfrm>
        </p:grpSpPr>
        <p:sp>
          <p:nvSpPr>
            <p:cNvPr id="75" name="Oval 14"/>
            <p:cNvSpPr>
              <a:spLocks noChangeArrowheads="1"/>
            </p:cNvSpPr>
            <p:nvPr/>
          </p:nvSpPr>
          <p:spPr bwMode="auto">
            <a:xfrm>
              <a:off x="1579996" y="6160676"/>
              <a:ext cx="971617" cy="971901"/>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000" spc="-150" dirty="0" smtClean="0">
                  <a:solidFill>
                    <a:srgbClr val="C00000"/>
                  </a:solidFill>
                  <a:latin typeface="Calibri" panose="020F0502020204030204" pitchFamily="34" charset="0"/>
                </a:rPr>
                <a:t>broken</a:t>
              </a:r>
            </a:p>
          </p:txBody>
        </p:sp>
        <p:cxnSp>
          <p:nvCxnSpPr>
            <p:cNvPr id="76" name="AutoShape 23"/>
            <p:cNvCxnSpPr>
              <a:cxnSpLocks noChangeShapeType="1"/>
            </p:cNvCxnSpPr>
            <p:nvPr/>
          </p:nvCxnSpPr>
          <p:spPr bwMode="auto">
            <a:xfrm>
              <a:off x="1103418" y="5864684"/>
              <a:ext cx="476578" cy="530566"/>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77" name="AutoShape 23"/>
            <p:cNvCxnSpPr>
              <a:cxnSpLocks noChangeShapeType="1"/>
            </p:cNvCxnSpPr>
            <p:nvPr/>
          </p:nvCxnSpPr>
          <p:spPr bwMode="auto">
            <a:xfrm flipH="1">
              <a:off x="2578188" y="5862336"/>
              <a:ext cx="476578" cy="530566"/>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78" name="Text Box 21"/>
            <p:cNvSpPr txBox="1">
              <a:spLocks noChangeArrowheads="1"/>
            </p:cNvSpPr>
            <p:nvPr/>
          </p:nvSpPr>
          <p:spPr bwMode="auto">
            <a:xfrm>
              <a:off x="277928" y="5808428"/>
              <a:ext cx="902300" cy="3340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R-down</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79" name="Text Box 21"/>
            <p:cNvSpPr txBox="1">
              <a:spLocks noChangeArrowheads="1"/>
            </p:cNvSpPr>
            <p:nvPr/>
          </p:nvSpPr>
          <p:spPr bwMode="auto">
            <a:xfrm>
              <a:off x="3035186" y="5806080"/>
              <a:ext cx="902300" cy="3340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R-down</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grpSp>
    </p:spTree>
    <p:extLst>
      <p:ext uri="{BB962C8B-B14F-4D97-AF65-F5344CB8AC3E}">
        <p14:creationId xmlns:p14="http://schemas.microsoft.com/office/powerpoint/2010/main" val="2380089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650" y="-5661"/>
            <a:ext cx="8974328" cy="769441"/>
          </a:xfrm>
          <a:prstGeom prst="rect">
            <a:avLst/>
          </a:prstGeom>
          <a:noFill/>
        </p:spPr>
        <p:txBody>
          <a:bodyPr wrap="square" rtlCol="0">
            <a:spAutoFit/>
          </a:bodyPr>
          <a:lstStyle/>
          <a:p>
            <a:r>
              <a:rPr lang="en-GB" sz="4400" b="1" dirty="0" smtClean="0">
                <a:solidFill>
                  <a:schemeClr val="bg1">
                    <a:lumMod val="50000"/>
                  </a:schemeClr>
                </a:solidFill>
              </a:rPr>
              <a:t>Thimble Slush Dispenser</a:t>
            </a:r>
            <a:endParaRPr lang="en-GB" sz="4400" b="1" dirty="0">
              <a:solidFill>
                <a:schemeClr val="bg1">
                  <a:lumMod val="50000"/>
                </a:schemeClr>
              </a:solidFill>
            </a:endParaRPr>
          </a:p>
        </p:txBody>
      </p:sp>
      <p:sp>
        <p:nvSpPr>
          <p:cNvPr id="5" name="Rounded Rectangle 4"/>
          <p:cNvSpPr/>
          <p:nvPr/>
        </p:nvSpPr>
        <p:spPr>
          <a:xfrm>
            <a:off x="4291259" y="781342"/>
            <a:ext cx="4402806" cy="5937074"/>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3138985" y="6072085"/>
            <a:ext cx="6005015" cy="785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p:cNvSpPr/>
          <p:nvPr/>
        </p:nvSpPr>
        <p:spPr>
          <a:xfrm>
            <a:off x="4573348" y="4479390"/>
            <a:ext cx="352927" cy="35292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Oval 33"/>
          <p:cNvSpPr/>
          <p:nvPr/>
        </p:nvSpPr>
        <p:spPr>
          <a:xfrm>
            <a:off x="4571175" y="3590943"/>
            <a:ext cx="352927" cy="35292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p:cNvSpPr txBox="1"/>
          <p:nvPr/>
        </p:nvSpPr>
        <p:spPr>
          <a:xfrm>
            <a:off x="4923521" y="3534205"/>
            <a:ext cx="2032992" cy="1384995"/>
          </a:xfrm>
          <a:prstGeom prst="rect">
            <a:avLst/>
          </a:prstGeom>
          <a:noFill/>
        </p:spPr>
        <p:txBody>
          <a:bodyPr wrap="none" rtlCol="0">
            <a:spAutoFit/>
          </a:bodyPr>
          <a:lstStyle/>
          <a:p>
            <a:r>
              <a:rPr lang="en-GB" sz="2800" dirty="0" smtClean="0">
                <a:solidFill>
                  <a:schemeClr val="bg1"/>
                </a:solidFill>
              </a:rPr>
              <a:t>Green Gloop</a:t>
            </a:r>
          </a:p>
          <a:p>
            <a:endParaRPr lang="en-GB" sz="2800" dirty="0">
              <a:solidFill>
                <a:schemeClr val="bg1"/>
              </a:solidFill>
            </a:endParaRPr>
          </a:p>
          <a:p>
            <a:r>
              <a:rPr lang="en-GB" sz="2800" dirty="0" smtClean="0">
                <a:solidFill>
                  <a:schemeClr val="bg1"/>
                </a:solidFill>
              </a:rPr>
              <a:t>Purple Haze</a:t>
            </a:r>
          </a:p>
        </p:txBody>
      </p:sp>
      <p:sp>
        <p:nvSpPr>
          <p:cNvPr id="33" name="TextBox 32"/>
          <p:cNvSpPr txBox="1"/>
          <p:nvPr/>
        </p:nvSpPr>
        <p:spPr>
          <a:xfrm>
            <a:off x="4806704" y="1773028"/>
            <a:ext cx="1860061" cy="1231106"/>
          </a:xfrm>
          <a:prstGeom prst="rect">
            <a:avLst/>
          </a:prstGeom>
          <a:noFill/>
        </p:spPr>
        <p:txBody>
          <a:bodyPr wrap="none" rtlCol="0">
            <a:spAutoFit/>
          </a:bodyPr>
          <a:lstStyle/>
          <a:p>
            <a:r>
              <a:rPr lang="en-GB" sz="2800" dirty="0" smtClean="0">
                <a:solidFill>
                  <a:schemeClr val="bg1"/>
                </a:solidFill>
              </a:rPr>
              <a:t>Only 15p!!</a:t>
            </a:r>
          </a:p>
          <a:p>
            <a:r>
              <a:rPr lang="en-GB" sz="2800" dirty="0" smtClean="0">
                <a:solidFill>
                  <a:schemeClr val="bg1"/>
                </a:solidFill>
              </a:rPr>
              <a:t>Insert coins</a:t>
            </a:r>
          </a:p>
          <a:p>
            <a:r>
              <a:rPr lang="en-GB" dirty="0" smtClean="0">
                <a:solidFill>
                  <a:schemeClr val="bg1"/>
                </a:solidFill>
              </a:rPr>
              <a:t>5p &amp; 10p only</a:t>
            </a:r>
            <a:endParaRPr lang="en-GB" dirty="0">
              <a:solidFill>
                <a:schemeClr val="bg1"/>
              </a:solidFill>
            </a:endParaRPr>
          </a:p>
        </p:txBody>
      </p:sp>
      <p:sp>
        <p:nvSpPr>
          <p:cNvPr id="47" name="Rounded Rectangle 46"/>
          <p:cNvSpPr/>
          <p:nvPr/>
        </p:nvSpPr>
        <p:spPr>
          <a:xfrm>
            <a:off x="4626590" y="1902754"/>
            <a:ext cx="160102" cy="102669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TextBox 40"/>
          <p:cNvSpPr txBox="1"/>
          <p:nvPr/>
        </p:nvSpPr>
        <p:spPr>
          <a:xfrm>
            <a:off x="-1650" y="6072085"/>
            <a:ext cx="9145650" cy="646331"/>
          </a:xfrm>
          <a:prstGeom prst="rect">
            <a:avLst/>
          </a:prstGeom>
          <a:noFill/>
        </p:spPr>
        <p:txBody>
          <a:bodyPr wrap="square" rtlCol="0">
            <a:spAutoFit/>
          </a:bodyPr>
          <a:lstStyle/>
          <a:p>
            <a:pPr algn="r"/>
            <a:r>
              <a:rPr lang="en-GB" sz="3600" dirty="0" smtClean="0">
                <a:solidFill>
                  <a:srgbClr val="585858"/>
                </a:solidFill>
              </a:rPr>
              <a:t>Designing finite state machines</a:t>
            </a:r>
          </a:p>
        </p:txBody>
      </p:sp>
      <p:sp>
        <p:nvSpPr>
          <p:cNvPr id="37" name="Rounded Rectangle 36"/>
          <p:cNvSpPr/>
          <p:nvPr/>
        </p:nvSpPr>
        <p:spPr>
          <a:xfrm>
            <a:off x="7103726" y="3694342"/>
            <a:ext cx="1215806" cy="1559407"/>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p:nvSpPr>
        <p:spPr>
          <a:xfrm>
            <a:off x="7485577" y="4284583"/>
            <a:ext cx="452103" cy="8983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7320334" y="4146046"/>
            <a:ext cx="802101" cy="35391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p:cNvSpPr txBox="1"/>
          <p:nvPr/>
        </p:nvSpPr>
        <p:spPr>
          <a:xfrm>
            <a:off x="7161324" y="1190855"/>
            <a:ext cx="1074461" cy="2246769"/>
          </a:xfrm>
          <a:prstGeom prst="rect">
            <a:avLst/>
          </a:prstGeom>
          <a:noFill/>
        </p:spPr>
        <p:txBody>
          <a:bodyPr wrap="none" rtlCol="0">
            <a:spAutoFit/>
          </a:bodyPr>
          <a:lstStyle/>
          <a:p>
            <a:pPr algn="ctr"/>
            <a:r>
              <a:rPr lang="en-GB" sz="2800" dirty="0" smtClean="0">
                <a:solidFill>
                  <a:schemeClr val="bg1"/>
                </a:solidFill>
              </a:rPr>
              <a:t>Ready</a:t>
            </a:r>
          </a:p>
          <a:p>
            <a:pPr algn="ctr"/>
            <a:endParaRPr lang="en-GB" sz="2800" dirty="0">
              <a:solidFill>
                <a:schemeClr val="bg1"/>
              </a:solidFill>
            </a:endParaRPr>
          </a:p>
          <a:p>
            <a:pPr algn="ctr"/>
            <a:endParaRPr lang="en-GB" sz="2800" dirty="0" smtClean="0">
              <a:solidFill>
                <a:schemeClr val="bg1"/>
              </a:solidFill>
            </a:endParaRPr>
          </a:p>
          <a:p>
            <a:pPr algn="ctr"/>
            <a:endParaRPr lang="en-GB" sz="2800" dirty="0">
              <a:solidFill>
                <a:schemeClr val="bg1"/>
              </a:solidFill>
            </a:endParaRPr>
          </a:p>
          <a:p>
            <a:pPr algn="ctr"/>
            <a:r>
              <a:rPr lang="en-GB" sz="2800" dirty="0" smtClean="0">
                <a:solidFill>
                  <a:schemeClr val="bg1"/>
                </a:solidFill>
              </a:rPr>
              <a:t>Reset</a:t>
            </a:r>
          </a:p>
        </p:txBody>
      </p:sp>
      <p:sp>
        <p:nvSpPr>
          <p:cNvPr id="46" name="Rounded Rectangle 45"/>
          <p:cNvSpPr/>
          <p:nvPr/>
        </p:nvSpPr>
        <p:spPr>
          <a:xfrm>
            <a:off x="7672388" y="3598085"/>
            <a:ext cx="84972" cy="60960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p:cNvSpPr/>
          <p:nvPr/>
        </p:nvSpPr>
        <p:spPr>
          <a:xfrm>
            <a:off x="7520915" y="2626898"/>
            <a:ext cx="352927" cy="35292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p:cNvSpPr/>
          <p:nvPr/>
        </p:nvSpPr>
        <p:spPr>
          <a:xfrm>
            <a:off x="7518742" y="1738451"/>
            <a:ext cx="352927" cy="352927"/>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ounded Rectangle 7"/>
          <p:cNvSpPr/>
          <p:nvPr/>
        </p:nvSpPr>
        <p:spPr>
          <a:xfrm>
            <a:off x="4559290" y="5362004"/>
            <a:ext cx="1212434" cy="49131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26"/>
          <p:cNvSpPr txBox="1"/>
          <p:nvPr/>
        </p:nvSpPr>
        <p:spPr>
          <a:xfrm>
            <a:off x="4438796" y="5362004"/>
            <a:ext cx="1453421" cy="523220"/>
          </a:xfrm>
          <a:prstGeom prst="rect">
            <a:avLst/>
          </a:prstGeom>
          <a:noFill/>
        </p:spPr>
        <p:txBody>
          <a:bodyPr wrap="square" rtlCol="0">
            <a:spAutoFit/>
          </a:bodyPr>
          <a:lstStyle/>
          <a:p>
            <a:pPr algn="ctr"/>
            <a:r>
              <a:rPr lang="en-GB" sz="2800" dirty="0" smtClean="0"/>
              <a:t>Change</a:t>
            </a:r>
          </a:p>
        </p:txBody>
      </p:sp>
      <p:pic>
        <p:nvPicPr>
          <p:cNvPr id="9" name="Picture 8"/>
          <p:cNvPicPr>
            <a:picLocks noChangeAspect="1"/>
          </p:cNvPicPr>
          <p:nvPr/>
        </p:nvPicPr>
        <p:blipFill rotWithShape="1">
          <a:blip r:embed="rId3"/>
          <a:srcRect l="43392" t="25513" r="32483" b="13666"/>
          <a:stretch/>
        </p:blipFill>
        <p:spPr>
          <a:xfrm rot="-300000">
            <a:off x="-13774" y="2493442"/>
            <a:ext cx="3138985" cy="4449171"/>
          </a:xfrm>
          <a:prstGeom prst="rect">
            <a:avLst/>
          </a:prstGeom>
          <a:ln>
            <a:solidFill>
              <a:schemeClr val="bg1">
                <a:lumMod val="65000"/>
              </a:schemeClr>
            </a:solidFill>
          </a:ln>
        </p:spPr>
      </p:pic>
    </p:spTree>
    <p:extLst>
      <p:ext uri="{BB962C8B-B14F-4D97-AF65-F5344CB8AC3E}">
        <p14:creationId xmlns:p14="http://schemas.microsoft.com/office/powerpoint/2010/main" val="2339716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650" y="-5661"/>
            <a:ext cx="8974328" cy="769441"/>
          </a:xfrm>
          <a:prstGeom prst="rect">
            <a:avLst/>
          </a:prstGeom>
          <a:noFill/>
        </p:spPr>
        <p:txBody>
          <a:bodyPr wrap="square" rtlCol="0">
            <a:spAutoFit/>
          </a:bodyPr>
          <a:lstStyle/>
          <a:p>
            <a:r>
              <a:rPr lang="en-GB" sz="4400" b="1" dirty="0" smtClean="0">
                <a:solidFill>
                  <a:schemeClr val="bg1">
                    <a:lumMod val="50000"/>
                  </a:schemeClr>
                </a:solidFill>
              </a:rPr>
              <a:t>Thimble Slush Dispenser</a:t>
            </a:r>
            <a:endParaRPr lang="en-GB" sz="4400" b="1" dirty="0">
              <a:solidFill>
                <a:schemeClr val="bg1">
                  <a:lumMod val="50000"/>
                </a:schemeClr>
              </a:solidFill>
            </a:endParaRPr>
          </a:p>
        </p:txBody>
      </p:sp>
      <p:sp>
        <p:nvSpPr>
          <p:cNvPr id="5" name="Rounded Rectangle 4"/>
          <p:cNvSpPr/>
          <p:nvPr/>
        </p:nvSpPr>
        <p:spPr>
          <a:xfrm>
            <a:off x="4291259" y="781342"/>
            <a:ext cx="4402806" cy="5937074"/>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3138985" y="6072085"/>
            <a:ext cx="6005015" cy="785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p:cNvSpPr/>
          <p:nvPr/>
        </p:nvSpPr>
        <p:spPr>
          <a:xfrm>
            <a:off x="4573348" y="4479390"/>
            <a:ext cx="352927" cy="35292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Oval 33"/>
          <p:cNvSpPr/>
          <p:nvPr/>
        </p:nvSpPr>
        <p:spPr>
          <a:xfrm>
            <a:off x="4571175" y="3590943"/>
            <a:ext cx="352927" cy="35292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p:cNvSpPr txBox="1"/>
          <p:nvPr/>
        </p:nvSpPr>
        <p:spPr>
          <a:xfrm>
            <a:off x="4923521" y="3534205"/>
            <a:ext cx="2032992" cy="1384995"/>
          </a:xfrm>
          <a:prstGeom prst="rect">
            <a:avLst/>
          </a:prstGeom>
          <a:noFill/>
        </p:spPr>
        <p:txBody>
          <a:bodyPr wrap="none" rtlCol="0">
            <a:spAutoFit/>
          </a:bodyPr>
          <a:lstStyle/>
          <a:p>
            <a:r>
              <a:rPr lang="en-GB" sz="2800" dirty="0" smtClean="0">
                <a:solidFill>
                  <a:schemeClr val="bg1"/>
                </a:solidFill>
              </a:rPr>
              <a:t>Green Gloop</a:t>
            </a:r>
          </a:p>
          <a:p>
            <a:endParaRPr lang="en-GB" sz="2800" dirty="0">
              <a:solidFill>
                <a:schemeClr val="bg1"/>
              </a:solidFill>
            </a:endParaRPr>
          </a:p>
          <a:p>
            <a:r>
              <a:rPr lang="en-GB" sz="2800" dirty="0" smtClean="0">
                <a:solidFill>
                  <a:schemeClr val="bg1"/>
                </a:solidFill>
              </a:rPr>
              <a:t>Purple Haze</a:t>
            </a:r>
          </a:p>
        </p:txBody>
      </p:sp>
      <p:sp>
        <p:nvSpPr>
          <p:cNvPr id="33" name="TextBox 32"/>
          <p:cNvSpPr txBox="1"/>
          <p:nvPr/>
        </p:nvSpPr>
        <p:spPr>
          <a:xfrm>
            <a:off x="4806704" y="1773028"/>
            <a:ext cx="1860061" cy="1231106"/>
          </a:xfrm>
          <a:prstGeom prst="rect">
            <a:avLst/>
          </a:prstGeom>
          <a:noFill/>
        </p:spPr>
        <p:txBody>
          <a:bodyPr wrap="none" rtlCol="0">
            <a:spAutoFit/>
          </a:bodyPr>
          <a:lstStyle/>
          <a:p>
            <a:r>
              <a:rPr lang="en-GB" sz="2800" dirty="0" smtClean="0">
                <a:solidFill>
                  <a:schemeClr val="bg1"/>
                </a:solidFill>
              </a:rPr>
              <a:t>Only 15p!!</a:t>
            </a:r>
          </a:p>
          <a:p>
            <a:r>
              <a:rPr lang="en-GB" sz="2800" dirty="0" smtClean="0">
                <a:solidFill>
                  <a:schemeClr val="bg1"/>
                </a:solidFill>
              </a:rPr>
              <a:t>Insert coins</a:t>
            </a:r>
          </a:p>
          <a:p>
            <a:r>
              <a:rPr lang="en-GB" dirty="0" smtClean="0">
                <a:solidFill>
                  <a:schemeClr val="bg1"/>
                </a:solidFill>
              </a:rPr>
              <a:t>5p &amp; 10p only</a:t>
            </a:r>
            <a:endParaRPr lang="en-GB" dirty="0">
              <a:solidFill>
                <a:schemeClr val="bg1"/>
              </a:solidFill>
            </a:endParaRPr>
          </a:p>
        </p:txBody>
      </p:sp>
      <p:sp>
        <p:nvSpPr>
          <p:cNvPr id="41" name="TextBox 40"/>
          <p:cNvSpPr txBox="1"/>
          <p:nvPr/>
        </p:nvSpPr>
        <p:spPr>
          <a:xfrm>
            <a:off x="-1650" y="6072085"/>
            <a:ext cx="9145650" cy="646331"/>
          </a:xfrm>
          <a:prstGeom prst="rect">
            <a:avLst/>
          </a:prstGeom>
          <a:noFill/>
        </p:spPr>
        <p:txBody>
          <a:bodyPr wrap="square" rtlCol="0">
            <a:spAutoFit/>
          </a:bodyPr>
          <a:lstStyle/>
          <a:p>
            <a:pPr algn="r"/>
            <a:r>
              <a:rPr lang="en-GB" sz="3600" dirty="0" smtClean="0">
                <a:solidFill>
                  <a:srgbClr val="585858"/>
                </a:solidFill>
              </a:rPr>
              <a:t>Designing finite state machines</a:t>
            </a:r>
          </a:p>
        </p:txBody>
      </p:sp>
      <p:sp>
        <p:nvSpPr>
          <p:cNvPr id="37" name="Rounded Rectangle 36"/>
          <p:cNvSpPr/>
          <p:nvPr/>
        </p:nvSpPr>
        <p:spPr>
          <a:xfrm>
            <a:off x="7103726" y="3694342"/>
            <a:ext cx="1215806" cy="1559407"/>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p:nvSpPr>
        <p:spPr>
          <a:xfrm>
            <a:off x="7485577" y="4284583"/>
            <a:ext cx="452103" cy="8983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7320334" y="4146046"/>
            <a:ext cx="802101" cy="35391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p:cNvSpPr txBox="1"/>
          <p:nvPr/>
        </p:nvSpPr>
        <p:spPr>
          <a:xfrm>
            <a:off x="7161324" y="1190855"/>
            <a:ext cx="1074461" cy="2246769"/>
          </a:xfrm>
          <a:prstGeom prst="rect">
            <a:avLst/>
          </a:prstGeom>
          <a:noFill/>
        </p:spPr>
        <p:txBody>
          <a:bodyPr wrap="none" rtlCol="0">
            <a:spAutoFit/>
          </a:bodyPr>
          <a:lstStyle/>
          <a:p>
            <a:pPr algn="ctr"/>
            <a:r>
              <a:rPr lang="en-GB" sz="2800" dirty="0" smtClean="0">
                <a:solidFill>
                  <a:schemeClr val="bg1"/>
                </a:solidFill>
              </a:rPr>
              <a:t>Ready</a:t>
            </a:r>
          </a:p>
          <a:p>
            <a:pPr algn="ctr"/>
            <a:endParaRPr lang="en-GB" sz="2800" dirty="0">
              <a:solidFill>
                <a:schemeClr val="bg1"/>
              </a:solidFill>
            </a:endParaRPr>
          </a:p>
          <a:p>
            <a:pPr algn="ctr"/>
            <a:endParaRPr lang="en-GB" sz="2800" dirty="0" smtClean="0">
              <a:solidFill>
                <a:schemeClr val="bg1"/>
              </a:solidFill>
            </a:endParaRPr>
          </a:p>
          <a:p>
            <a:pPr algn="ctr"/>
            <a:endParaRPr lang="en-GB" sz="2800" dirty="0">
              <a:solidFill>
                <a:schemeClr val="bg1"/>
              </a:solidFill>
            </a:endParaRPr>
          </a:p>
          <a:p>
            <a:pPr algn="ctr"/>
            <a:r>
              <a:rPr lang="en-GB" sz="2800" dirty="0" smtClean="0">
                <a:solidFill>
                  <a:schemeClr val="bg1"/>
                </a:solidFill>
              </a:rPr>
              <a:t>Reset</a:t>
            </a:r>
          </a:p>
        </p:txBody>
      </p:sp>
      <p:sp>
        <p:nvSpPr>
          <p:cNvPr id="46" name="Rounded Rectangle 45"/>
          <p:cNvSpPr/>
          <p:nvPr/>
        </p:nvSpPr>
        <p:spPr>
          <a:xfrm>
            <a:off x="7672388" y="3598085"/>
            <a:ext cx="84972" cy="60960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p:cNvSpPr/>
          <p:nvPr/>
        </p:nvSpPr>
        <p:spPr>
          <a:xfrm>
            <a:off x="7520915" y="2626898"/>
            <a:ext cx="352927" cy="35292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p:cNvSpPr/>
          <p:nvPr/>
        </p:nvSpPr>
        <p:spPr>
          <a:xfrm>
            <a:off x="7518742" y="1738451"/>
            <a:ext cx="352927" cy="352927"/>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ounded Rectangle 7"/>
          <p:cNvSpPr/>
          <p:nvPr/>
        </p:nvSpPr>
        <p:spPr>
          <a:xfrm>
            <a:off x="4559290" y="5362004"/>
            <a:ext cx="1212434" cy="49131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26"/>
          <p:cNvSpPr txBox="1"/>
          <p:nvPr/>
        </p:nvSpPr>
        <p:spPr>
          <a:xfrm>
            <a:off x="4438796" y="5362004"/>
            <a:ext cx="1453421" cy="523220"/>
          </a:xfrm>
          <a:prstGeom prst="rect">
            <a:avLst/>
          </a:prstGeom>
          <a:noFill/>
        </p:spPr>
        <p:txBody>
          <a:bodyPr wrap="square" rtlCol="0">
            <a:spAutoFit/>
          </a:bodyPr>
          <a:lstStyle/>
          <a:p>
            <a:pPr algn="ctr"/>
            <a:r>
              <a:rPr lang="en-GB" sz="2800" dirty="0" smtClean="0"/>
              <a:t>Change</a:t>
            </a:r>
          </a:p>
        </p:txBody>
      </p:sp>
      <p:sp>
        <p:nvSpPr>
          <p:cNvPr id="24" name="Oval 4"/>
          <p:cNvSpPr>
            <a:spLocks noChangeArrowheads="1"/>
          </p:cNvSpPr>
          <p:nvPr/>
        </p:nvSpPr>
        <p:spPr bwMode="auto">
          <a:xfrm flipH="1">
            <a:off x="1562438" y="785800"/>
            <a:ext cx="971617" cy="971901"/>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000" spc="-150" dirty="0" smtClean="0">
                <a:solidFill>
                  <a:srgbClr val="C00000"/>
                </a:solidFill>
                <a:latin typeface="Calibri" panose="020F0502020204030204" pitchFamily="34" charset="0"/>
              </a:rPr>
              <a:t>READY</a:t>
            </a:r>
            <a:endParaRPr kumimoji="0" lang="en-GB" altLang="en-US" sz="2000" b="0" i="0" u="none" strike="noStrike" cap="none" spc="-150" normalizeH="0" baseline="0" dirty="0" smtClean="0">
              <a:ln>
                <a:noFill/>
              </a:ln>
              <a:solidFill>
                <a:srgbClr val="C00000"/>
              </a:solidFill>
              <a:effectLst/>
              <a:latin typeface="Calibri" panose="020F0502020204030204" pitchFamily="34" charset="0"/>
            </a:endParaRPr>
          </a:p>
        </p:txBody>
      </p:sp>
      <p:cxnSp>
        <p:nvCxnSpPr>
          <p:cNvPr id="29" name="AutoShape 23"/>
          <p:cNvCxnSpPr>
            <a:cxnSpLocks noChangeShapeType="1"/>
            <a:stCxn id="24" idx="4"/>
          </p:cNvCxnSpPr>
          <p:nvPr/>
        </p:nvCxnSpPr>
        <p:spPr bwMode="auto">
          <a:xfrm>
            <a:off x="2048246" y="1757701"/>
            <a:ext cx="902" cy="553727"/>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0" name="Text Box 21"/>
          <p:cNvSpPr txBox="1">
            <a:spLocks noChangeArrowheads="1"/>
          </p:cNvSpPr>
          <p:nvPr/>
        </p:nvSpPr>
        <p:spPr bwMode="auto">
          <a:xfrm>
            <a:off x="2100905" y="1758997"/>
            <a:ext cx="902300" cy="3340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sz="2000" dirty="0">
                <a:solidFill>
                  <a:srgbClr val="C00000"/>
                </a:solidFill>
                <a:latin typeface="Calibri" panose="020F0502020204030204" pitchFamily="34" charset="0"/>
              </a:rPr>
              <a:t>F</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42" name="Oval 4"/>
          <p:cNvSpPr>
            <a:spLocks noChangeArrowheads="1"/>
          </p:cNvSpPr>
          <p:nvPr/>
        </p:nvSpPr>
        <p:spPr bwMode="auto">
          <a:xfrm flipH="1">
            <a:off x="1572944" y="2309809"/>
            <a:ext cx="971617" cy="971901"/>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5p</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smtClean="0">
                <a:ln>
                  <a:noFill/>
                </a:ln>
                <a:solidFill>
                  <a:srgbClr val="C00000"/>
                </a:solidFill>
                <a:effectLst/>
                <a:latin typeface="Calibri" panose="020F0502020204030204" pitchFamily="34" charset="0"/>
              </a:rPr>
              <a:t>IN</a:t>
            </a:r>
          </a:p>
        </p:txBody>
      </p:sp>
      <p:cxnSp>
        <p:nvCxnSpPr>
          <p:cNvPr id="44" name="AutoShape 23"/>
          <p:cNvCxnSpPr>
            <a:cxnSpLocks noChangeShapeType="1"/>
            <a:stCxn id="42" idx="4"/>
          </p:cNvCxnSpPr>
          <p:nvPr/>
        </p:nvCxnSpPr>
        <p:spPr bwMode="auto">
          <a:xfrm>
            <a:off x="2058752" y="3281710"/>
            <a:ext cx="902" cy="553727"/>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45" name="Text Box 21"/>
          <p:cNvSpPr txBox="1">
            <a:spLocks noChangeArrowheads="1"/>
          </p:cNvSpPr>
          <p:nvPr/>
        </p:nvSpPr>
        <p:spPr bwMode="auto">
          <a:xfrm>
            <a:off x="2111411" y="3298772"/>
            <a:ext cx="902300" cy="3340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sz="2000" dirty="0">
                <a:solidFill>
                  <a:srgbClr val="C00000"/>
                </a:solidFill>
                <a:latin typeface="Calibri" panose="020F0502020204030204" pitchFamily="34" charset="0"/>
              </a:rPr>
              <a:t>F</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48" name="Oval 4"/>
          <p:cNvSpPr>
            <a:spLocks noChangeArrowheads="1"/>
          </p:cNvSpPr>
          <p:nvPr/>
        </p:nvSpPr>
        <p:spPr bwMode="auto">
          <a:xfrm flipH="1">
            <a:off x="1572944" y="3839049"/>
            <a:ext cx="971617" cy="971901"/>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10p</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smtClean="0">
                <a:ln>
                  <a:noFill/>
                </a:ln>
                <a:solidFill>
                  <a:srgbClr val="C00000"/>
                </a:solidFill>
                <a:effectLst/>
                <a:latin typeface="Calibri" panose="020F0502020204030204" pitchFamily="34" charset="0"/>
              </a:rPr>
              <a:t>IN</a:t>
            </a:r>
          </a:p>
        </p:txBody>
      </p:sp>
      <p:cxnSp>
        <p:nvCxnSpPr>
          <p:cNvPr id="49" name="AutoShape 22"/>
          <p:cNvCxnSpPr>
            <a:cxnSpLocks noChangeShapeType="1"/>
          </p:cNvCxnSpPr>
          <p:nvPr/>
        </p:nvCxnSpPr>
        <p:spPr bwMode="auto">
          <a:xfrm>
            <a:off x="1865981" y="4760807"/>
            <a:ext cx="0" cy="635402"/>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50" name="AutoShape 23"/>
          <p:cNvCxnSpPr>
            <a:cxnSpLocks noChangeShapeType="1"/>
          </p:cNvCxnSpPr>
          <p:nvPr/>
        </p:nvCxnSpPr>
        <p:spPr bwMode="auto">
          <a:xfrm>
            <a:off x="2296144" y="4777514"/>
            <a:ext cx="0" cy="618695"/>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51" name="Text Box 21"/>
          <p:cNvSpPr txBox="1">
            <a:spLocks noChangeArrowheads="1"/>
          </p:cNvSpPr>
          <p:nvPr/>
        </p:nvSpPr>
        <p:spPr bwMode="auto">
          <a:xfrm>
            <a:off x="2347901" y="4875311"/>
            <a:ext cx="500909" cy="30729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T|F</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52" name="Oval 4"/>
          <p:cNvSpPr>
            <a:spLocks noChangeArrowheads="1"/>
          </p:cNvSpPr>
          <p:nvPr/>
        </p:nvSpPr>
        <p:spPr bwMode="auto">
          <a:xfrm flipH="1">
            <a:off x="1572944" y="5368328"/>
            <a:ext cx="971617" cy="971901"/>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15p</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smtClean="0">
                <a:ln>
                  <a:noFill/>
                </a:ln>
                <a:solidFill>
                  <a:srgbClr val="C00000"/>
                </a:solidFill>
                <a:effectLst/>
                <a:latin typeface="Calibri" panose="020F0502020204030204" pitchFamily="34" charset="0"/>
              </a:rPr>
              <a:t>IN</a:t>
            </a:r>
          </a:p>
        </p:txBody>
      </p:sp>
      <p:sp>
        <p:nvSpPr>
          <p:cNvPr id="56" name="Rounded Rectangle 55"/>
          <p:cNvSpPr/>
          <p:nvPr/>
        </p:nvSpPr>
        <p:spPr>
          <a:xfrm>
            <a:off x="4626590" y="1902754"/>
            <a:ext cx="160102" cy="102669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Text Box 21"/>
          <p:cNvSpPr txBox="1">
            <a:spLocks noChangeArrowheads="1"/>
          </p:cNvSpPr>
          <p:nvPr/>
        </p:nvSpPr>
        <p:spPr bwMode="auto">
          <a:xfrm>
            <a:off x="1885438" y="4885816"/>
            <a:ext cx="358950" cy="2971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sz="2000" dirty="0">
                <a:solidFill>
                  <a:srgbClr val="C00000"/>
                </a:solidFill>
                <a:latin typeface="Calibri" panose="020F0502020204030204" pitchFamily="34" charset="0"/>
              </a:rPr>
              <a:t>F</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19" name="Arc 18"/>
          <p:cNvSpPr/>
          <p:nvPr/>
        </p:nvSpPr>
        <p:spPr>
          <a:xfrm>
            <a:off x="2153466" y="1289246"/>
            <a:ext cx="872691" cy="3110081"/>
          </a:xfrm>
          <a:prstGeom prst="arc">
            <a:avLst>
              <a:gd name="adj1" fmla="val 16200000"/>
              <a:gd name="adj2" fmla="val 5334568"/>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8" name="Arc 57"/>
          <p:cNvSpPr/>
          <p:nvPr/>
        </p:nvSpPr>
        <p:spPr>
          <a:xfrm>
            <a:off x="2148206" y="2876327"/>
            <a:ext cx="872691" cy="3110081"/>
          </a:xfrm>
          <a:prstGeom prst="arc">
            <a:avLst>
              <a:gd name="adj1" fmla="val 16200000"/>
              <a:gd name="adj2" fmla="val 5334568"/>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9" name="Text Box 21"/>
          <p:cNvSpPr txBox="1">
            <a:spLocks noChangeArrowheads="1"/>
          </p:cNvSpPr>
          <p:nvPr/>
        </p:nvSpPr>
        <p:spPr bwMode="auto">
          <a:xfrm>
            <a:off x="3052099" y="4475916"/>
            <a:ext cx="326649" cy="30763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T</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60" name="Text Box 21"/>
          <p:cNvSpPr txBox="1">
            <a:spLocks noChangeArrowheads="1"/>
          </p:cNvSpPr>
          <p:nvPr/>
        </p:nvSpPr>
        <p:spPr bwMode="auto">
          <a:xfrm>
            <a:off x="3062605" y="2468439"/>
            <a:ext cx="326649" cy="30763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T</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61" name="Arc 60"/>
          <p:cNvSpPr/>
          <p:nvPr/>
        </p:nvSpPr>
        <p:spPr>
          <a:xfrm flipV="1">
            <a:off x="1749658" y="1034153"/>
            <a:ext cx="1937179" cy="5177459"/>
          </a:xfrm>
          <a:prstGeom prst="arc">
            <a:avLst>
              <a:gd name="adj1" fmla="val 15917991"/>
              <a:gd name="adj2" fmla="val 5620933"/>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2" name="Text Box 21"/>
          <p:cNvSpPr txBox="1">
            <a:spLocks noChangeArrowheads="1"/>
          </p:cNvSpPr>
          <p:nvPr/>
        </p:nvSpPr>
        <p:spPr bwMode="auto">
          <a:xfrm>
            <a:off x="3476511" y="5238343"/>
            <a:ext cx="738144" cy="3258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G|GG</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63" name="Text Box 21"/>
          <p:cNvSpPr txBox="1">
            <a:spLocks noChangeArrowheads="1"/>
          </p:cNvSpPr>
          <p:nvPr/>
        </p:nvSpPr>
        <p:spPr bwMode="auto">
          <a:xfrm>
            <a:off x="3519857" y="5564169"/>
            <a:ext cx="639704" cy="3210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P|PH</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64" name="Oval 4"/>
          <p:cNvSpPr>
            <a:spLocks noChangeArrowheads="1"/>
          </p:cNvSpPr>
          <p:nvPr/>
        </p:nvSpPr>
        <p:spPr bwMode="auto">
          <a:xfrm flipH="1">
            <a:off x="79259" y="3074410"/>
            <a:ext cx="971617" cy="971901"/>
          </a:xfrm>
          <a:prstGeom prst="ellipse">
            <a:avLst/>
          </a:prstGeom>
          <a:solidFill>
            <a:srgbClr val="FFFFFF"/>
          </a:solidFill>
          <a:ln w="57150" algn="ctr">
            <a:solidFill>
              <a:srgbClr val="C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000" spc="-150" dirty="0" smtClean="0">
                <a:solidFill>
                  <a:srgbClr val="C00000"/>
                </a:solidFill>
                <a:latin typeface="Calibri" panose="020F0502020204030204" pitchFamily="34" charset="0"/>
              </a:rPr>
              <a:t>DEAD</a:t>
            </a:r>
            <a:endParaRPr kumimoji="0" lang="en-GB" altLang="en-US" sz="2000" b="0" i="0" u="none" strike="noStrike" cap="none" spc="-150" normalizeH="0" baseline="0" dirty="0" smtClean="0">
              <a:ln>
                <a:noFill/>
              </a:ln>
              <a:solidFill>
                <a:srgbClr val="C00000"/>
              </a:solidFill>
              <a:effectLst/>
              <a:latin typeface="Calibri" panose="020F0502020204030204" pitchFamily="34" charset="0"/>
            </a:endParaRPr>
          </a:p>
        </p:txBody>
      </p:sp>
      <p:cxnSp>
        <p:nvCxnSpPr>
          <p:cNvPr id="65" name="AutoShape 22"/>
          <p:cNvCxnSpPr>
            <a:cxnSpLocks noChangeShapeType="1"/>
            <a:stCxn id="52" idx="7"/>
          </p:cNvCxnSpPr>
          <p:nvPr/>
        </p:nvCxnSpPr>
        <p:spPr bwMode="auto">
          <a:xfrm flipH="1" flipV="1">
            <a:off x="772511" y="4046311"/>
            <a:ext cx="942723" cy="1464349"/>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67" name="AutoShape 22"/>
          <p:cNvCxnSpPr>
            <a:cxnSpLocks noChangeShapeType="1"/>
          </p:cNvCxnSpPr>
          <p:nvPr/>
        </p:nvCxnSpPr>
        <p:spPr bwMode="auto">
          <a:xfrm flipH="1">
            <a:off x="783017" y="1628932"/>
            <a:ext cx="942723" cy="1464349"/>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68" name="AutoShape 22"/>
          <p:cNvCxnSpPr>
            <a:cxnSpLocks noChangeShapeType="1"/>
          </p:cNvCxnSpPr>
          <p:nvPr/>
        </p:nvCxnSpPr>
        <p:spPr bwMode="auto">
          <a:xfrm flipH="1" flipV="1">
            <a:off x="1050518" y="3732825"/>
            <a:ext cx="545202" cy="399163"/>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70" name="AutoShape 22"/>
          <p:cNvCxnSpPr>
            <a:cxnSpLocks noChangeShapeType="1"/>
          </p:cNvCxnSpPr>
          <p:nvPr/>
        </p:nvCxnSpPr>
        <p:spPr bwMode="auto">
          <a:xfrm flipH="1">
            <a:off x="1061024" y="3018116"/>
            <a:ext cx="545202" cy="399163"/>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71" name="Text Box 21"/>
          <p:cNvSpPr txBox="1">
            <a:spLocks noChangeArrowheads="1"/>
          </p:cNvSpPr>
          <p:nvPr/>
        </p:nvSpPr>
        <p:spPr bwMode="auto">
          <a:xfrm>
            <a:off x="1155342" y="4910636"/>
            <a:ext cx="358950" cy="2971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K</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72" name="Text Box 21"/>
          <p:cNvSpPr txBox="1">
            <a:spLocks noChangeArrowheads="1"/>
          </p:cNvSpPr>
          <p:nvPr/>
        </p:nvSpPr>
        <p:spPr bwMode="auto">
          <a:xfrm>
            <a:off x="1307742" y="4006738"/>
            <a:ext cx="358950" cy="2971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K</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73" name="Text Box 21"/>
          <p:cNvSpPr txBox="1">
            <a:spLocks noChangeArrowheads="1"/>
          </p:cNvSpPr>
          <p:nvPr/>
        </p:nvSpPr>
        <p:spPr bwMode="auto">
          <a:xfrm>
            <a:off x="1307742" y="2777002"/>
            <a:ext cx="358950" cy="2971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K</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74" name="Text Box 21"/>
          <p:cNvSpPr txBox="1">
            <a:spLocks noChangeArrowheads="1"/>
          </p:cNvSpPr>
          <p:nvPr/>
        </p:nvSpPr>
        <p:spPr bwMode="auto">
          <a:xfrm>
            <a:off x="1165848" y="1894155"/>
            <a:ext cx="358950" cy="2971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K</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75" name="Arc 74"/>
          <p:cNvSpPr/>
          <p:nvPr/>
        </p:nvSpPr>
        <p:spPr>
          <a:xfrm>
            <a:off x="1307742" y="6118292"/>
            <a:ext cx="552979" cy="570957"/>
          </a:xfrm>
          <a:prstGeom prst="arc">
            <a:avLst>
              <a:gd name="adj1" fmla="val 21395065"/>
              <a:gd name="adj2" fmla="val 16064834"/>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6" name="Text Box 21"/>
          <p:cNvSpPr txBox="1">
            <a:spLocks noChangeArrowheads="1"/>
          </p:cNvSpPr>
          <p:nvPr/>
        </p:nvSpPr>
        <p:spPr bwMode="auto">
          <a:xfrm>
            <a:off x="892210" y="6084001"/>
            <a:ext cx="500909" cy="30729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sz="2000" dirty="0">
                <a:solidFill>
                  <a:srgbClr val="C00000"/>
                </a:solidFill>
                <a:latin typeface="Calibri" panose="020F0502020204030204" pitchFamily="34" charset="0"/>
              </a:rPr>
              <a:t>F</a:t>
            </a:r>
            <a:r>
              <a:rPr lang="en-GB" altLang="en-US" sz="2000" dirty="0" smtClean="0">
                <a:solidFill>
                  <a:srgbClr val="C00000"/>
                </a:solidFill>
                <a:latin typeface="Calibri" panose="020F0502020204030204" pitchFamily="34" charset="0"/>
              </a:rPr>
              <a:t>|F</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77" name="Text Box 21"/>
          <p:cNvSpPr txBox="1">
            <a:spLocks noChangeArrowheads="1"/>
          </p:cNvSpPr>
          <p:nvPr/>
        </p:nvSpPr>
        <p:spPr bwMode="auto">
          <a:xfrm>
            <a:off x="886950" y="6394061"/>
            <a:ext cx="500909" cy="30729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sz="2000" dirty="0" smtClean="0">
                <a:solidFill>
                  <a:srgbClr val="C00000"/>
                </a:solidFill>
                <a:latin typeface="Calibri" panose="020F0502020204030204" pitchFamily="34" charset="0"/>
              </a:rPr>
              <a:t>T|T</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78" name="Arc 77"/>
          <p:cNvSpPr/>
          <p:nvPr/>
        </p:nvSpPr>
        <p:spPr>
          <a:xfrm rot="1200000" flipH="1" flipV="1">
            <a:off x="741650" y="1103633"/>
            <a:ext cx="766311" cy="2381136"/>
          </a:xfrm>
          <a:prstGeom prst="arc">
            <a:avLst>
              <a:gd name="adj1" fmla="val 17246019"/>
              <a:gd name="adj2" fmla="val 540178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9" name="Text Box 21"/>
          <p:cNvSpPr txBox="1">
            <a:spLocks noChangeArrowheads="1"/>
          </p:cNvSpPr>
          <p:nvPr/>
        </p:nvSpPr>
        <p:spPr bwMode="auto">
          <a:xfrm>
            <a:off x="451135" y="2046555"/>
            <a:ext cx="358950" cy="2971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sz="2000" dirty="0">
                <a:solidFill>
                  <a:srgbClr val="C00000"/>
                </a:solidFill>
                <a:latin typeface="Calibri" panose="020F0502020204030204" pitchFamily="34" charset="0"/>
              </a:rPr>
              <a:t>R</a:t>
            </a:r>
            <a:endParaRPr kumimoji="0" lang="en-US" altLang="en-US" sz="2000" b="0" i="0" u="none" strike="noStrike" cap="none" normalizeH="0" baseline="0" dirty="0" smtClean="0">
              <a:ln>
                <a:noFill/>
              </a:ln>
              <a:solidFill>
                <a:srgbClr val="C00000"/>
              </a:solidFill>
              <a:effectLst/>
              <a:latin typeface="Arial" panose="020B0604020202020204" pitchFamily="34" charset="0"/>
            </a:endParaRPr>
          </a:p>
        </p:txBody>
      </p:sp>
      <p:sp>
        <p:nvSpPr>
          <p:cNvPr id="80" name="Oval 79"/>
          <p:cNvSpPr/>
          <p:nvPr/>
        </p:nvSpPr>
        <p:spPr>
          <a:xfrm>
            <a:off x="3380240" y="5171566"/>
            <a:ext cx="869822" cy="869822"/>
          </a:xfrm>
          <a:prstGeom prst="ellipse">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Oval 80"/>
          <p:cNvSpPr/>
          <p:nvPr/>
        </p:nvSpPr>
        <p:spPr>
          <a:xfrm>
            <a:off x="674781" y="5980474"/>
            <a:ext cx="874184" cy="874184"/>
          </a:xfrm>
          <a:prstGeom prst="ellipse">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Oval 81"/>
          <p:cNvSpPr/>
          <p:nvPr/>
        </p:nvSpPr>
        <p:spPr>
          <a:xfrm>
            <a:off x="2151776" y="4691486"/>
            <a:ext cx="789462" cy="789462"/>
          </a:xfrm>
          <a:prstGeom prst="ellipse">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59923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fade">
                                      <p:cBhvr>
                                        <p:cTn id="12" dur="500"/>
                                        <p:tgtEl>
                                          <p:spTgt spid="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18448" y="6088559"/>
            <a:ext cx="9145121" cy="769441"/>
          </a:xfrm>
          <a:prstGeom prst="rect">
            <a:avLst/>
          </a:prstGeom>
          <a:noFill/>
        </p:spPr>
        <p:txBody>
          <a:bodyPr wrap="square" rtlCol="0">
            <a:spAutoFit/>
          </a:bodyPr>
          <a:lstStyle/>
          <a:p>
            <a:pPr algn="r"/>
            <a:r>
              <a:rPr lang="en-GB" sz="4400" b="1" dirty="0" smtClean="0">
                <a:solidFill>
                  <a:srgbClr val="C00000"/>
                </a:solidFill>
              </a:rPr>
              <a:t>Finite State Machines</a:t>
            </a:r>
            <a:endParaRPr lang="en-GB" sz="4400" b="1" dirty="0">
              <a:solidFill>
                <a:srgbClr val="C0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9440"/>
            <a:ext cx="2792917" cy="6088559"/>
          </a:xfrm>
          <a:prstGeom prst="rect">
            <a:avLst/>
          </a:prstGeom>
        </p:spPr>
      </p:pic>
      <p:sp>
        <p:nvSpPr>
          <p:cNvPr id="6" name="TextBox 5"/>
          <p:cNvSpPr txBox="1"/>
          <p:nvPr/>
        </p:nvSpPr>
        <p:spPr>
          <a:xfrm>
            <a:off x="-1121" y="0"/>
            <a:ext cx="9145121" cy="769441"/>
          </a:xfrm>
          <a:prstGeom prst="rect">
            <a:avLst/>
          </a:prstGeom>
          <a:noFill/>
        </p:spPr>
        <p:txBody>
          <a:bodyPr wrap="square" rtlCol="0">
            <a:spAutoFit/>
          </a:bodyPr>
          <a:lstStyle/>
          <a:p>
            <a:r>
              <a:rPr lang="en-GB" sz="4400" b="1" dirty="0" smtClean="0">
                <a:solidFill>
                  <a:srgbClr val="C00000"/>
                </a:solidFill>
              </a:rPr>
              <a:t>Interface Design</a:t>
            </a:r>
            <a:endParaRPr lang="en-GB" sz="4400" b="1" dirty="0">
              <a:solidFill>
                <a:srgbClr val="C00000"/>
              </a:solidFill>
            </a:endParaRPr>
          </a:p>
        </p:txBody>
      </p:sp>
      <p:sp>
        <p:nvSpPr>
          <p:cNvPr id="8" name="Rectangle 7"/>
          <p:cNvSpPr/>
          <p:nvPr/>
        </p:nvSpPr>
        <p:spPr>
          <a:xfrm flipV="1">
            <a:off x="0" y="626473"/>
            <a:ext cx="2792917" cy="1042416"/>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rot="5400000" flipV="1">
            <a:off x="-356495" y="3517673"/>
            <a:ext cx="6200346" cy="480309"/>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2" descr="FSA for a microwave ov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9845" y="865795"/>
            <a:ext cx="3828868" cy="343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56543" t="17777" r="20149" b="16103"/>
          <a:stretch/>
        </p:blipFill>
        <p:spPr>
          <a:xfrm>
            <a:off x="6402194" y="0"/>
            <a:ext cx="2724478" cy="5801710"/>
          </a:xfrm>
          <a:prstGeom prst="rect">
            <a:avLst/>
          </a:prstGeom>
        </p:spPr>
      </p:pic>
      <p:sp>
        <p:nvSpPr>
          <p:cNvPr id="13" name="Rectangle 12"/>
          <p:cNvSpPr/>
          <p:nvPr/>
        </p:nvSpPr>
        <p:spPr>
          <a:xfrm rot="16200000" flipH="1" flipV="1">
            <a:off x="3788920" y="2595835"/>
            <a:ext cx="5801709" cy="610041"/>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3412543" y="5811860"/>
            <a:ext cx="5715409" cy="369332"/>
          </a:xfrm>
          <a:prstGeom prst="rect">
            <a:avLst/>
          </a:prstGeom>
        </p:spPr>
        <p:txBody>
          <a:bodyPr wrap="square">
            <a:spAutoFit/>
          </a:bodyPr>
          <a:lstStyle/>
          <a:p>
            <a:pPr algn="r"/>
            <a:r>
              <a:rPr lang="en-GB" dirty="0" smtClean="0">
                <a:hlinkClick r:id="rId6"/>
              </a:rPr>
              <a:t>www.cs4fn.org/humanerror/microwaveracing.php</a:t>
            </a:r>
            <a:r>
              <a:rPr lang="en-GB" dirty="0" smtClean="0"/>
              <a:t> </a:t>
            </a:r>
            <a:endParaRPr lang="en-GB" dirty="0"/>
          </a:p>
        </p:txBody>
      </p:sp>
      <p:pic>
        <p:nvPicPr>
          <p:cNvPr id="2" name="Picture 1"/>
          <p:cNvPicPr>
            <a:picLocks noChangeAspect="1"/>
          </p:cNvPicPr>
          <p:nvPr/>
        </p:nvPicPr>
        <p:blipFill>
          <a:blip r:embed="rId7"/>
          <a:stretch>
            <a:fillRect/>
          </a:stretch>
        </p:blipFill>
        <p:spPr>
          <a:xfrm rot="21317630">
            <a:off x="2476784" y="790140"/>
            <a:ext cx="5011838" cy="3537438"/>
          </a:xfrm>
          <a:prstGeom prst="rect">
            <a:avLst/>
          </a:prstGeom>
          <a:ln w="9525">
            <a:solidFill>
              <a:schemeClr val="bg1">
                <a:lumMod val="65000"/>
              </a:schemeClr>
            </a:solidFill>
          </a:ln>
        </p:spPr>
      </p:pic>
    </p:spTree>
    <p:extLst>
      <p:ext uri="{BB962C8B-B14F-4D97-AF65-F5344CB8AC3E}">
        <p14:creationId xmlns:p14="http://schemas.microsoft.com/office/powerpoint/2010/main" val="2588354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rot="159630">
            <a:off x="5334585" y="273807"/>
            <a:ext cx="3818186" cy="5417696"/>
          </a:xfrm>
          <a:prstGeom prst="rect">
            <a:avLst/>
          </a:prstGeom>
          <a:ln>
            <a:solidFill>
              <a:schemeClr val="bg1">
                <a:lumMod val="65000"/>
              </a:schemeClr>
            </a:solidFill>
          </a:ln>
        </p:spPr>
      </p:pic>
      <p:pic>
        <p:nvPicPr>
          <p:cNvPr id="15" name="Picture 14"/>
          <p:cNvPicPr>
            <a:picLocks noChangeAspect="1"/>
          </p:cNvPicPr>
          <p:nvPr/>
        </p:nvPicPr>
        <p:blipFill>
          <a:blip r:embed="rId4"/>
          <a:stretch>
            <a:fillRect/>
          </a:stretch>
        </p:blipFill>
        <p:spPr>
          <a:xfrm>
            <a:off x="4020892" y="435914"/>
            <a:ext cx="3818186" cy="5417696"/>
          </a:xfrm>
          <a:prstGeom prst="rect">
            <a:avLst/>
          </a:prstGeom>
          <a:ln>
            <a:solidFill>
              <a:schemeClr val="bg1">
                <a:lumMod val="65000"/>
              </a:schemeClr>
            </a:solidFill>
          </a:ln>
        </p:spPr>
      </p:pic>
      <p:pic>
        <p:nvPicPr>
          <p:cNvPr id="14" name="Picture 13"/>
          <p:cNvPicPr>
            <a:picLocks noChangeAspect="1"/>
          </p:cNvPicPr>
          <p:nvPr/>
        </p:nvPicPr>
        <p:blipFill>
          <a:blip r:embed="rId5"/>
          <a:stretch>
            <a:fillRect/>
          </a:stretch>
        </p:blipFill>
        <p:spPr>
          <a:xfrm rot="21418613">
            <a:off x="2296465" y="670863"/>
            <a:ext cx="3809586" cy="5417696"/>
          </a:xfrm>
          <a:prstGeom prst="rect">
            <a:avLst/>
          </a:prstGeom>
          <a:ln>
            <a:solidFill>
              <a:schemeClr val="bg1">
                <a:lumMod val="65000"/>
              </a:schemeClr>
            </a:solidFill>
          </a:ln>
        </p:spPr>
      </p:pic>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18448" y="6088559"/>
            <a:ext cx="9145121" cy="769441"/>
          </a:xfrm>
          <a:prstGeom prst="rect">
            <a:avLst/>
          </a:prstGeom>
          <a:noFill/>
        </p:spPr>
        <p:txBody>
          <a:bodyPr wrap="square" rtlCol="0">
            <a:spAutoFit/>
          </a:bodyPr>
          <a:lstStyle/>
          <a:p>
            <a:pPr algn="r"/>
            <a:r>
              <a:rPr lang="en-GB" sz="4400" b="1" dirty="0" smtClean="0">
                <a:solidFill>
                  <a:srgbClr val="C00000"/>
                </a:solidFill>
              </a:rPr>
              <a:t>Finite State Machines</a:t>
            </a:r>
            <a:endParaRPr lang="en-GB" sz="4400" b="1" dirty="0">
              <a:solidFill>
                <a:srgbClr val="C00000"/>
              </a:solidFill>
            </a:endParaRPr>
          </a:p>
        </p:txBody>
      </p:sp>
      <p:sp>
        <p:nvSpPr>
          <p:cNvPr id="6" name="TextBox 5"/>
          <p:cNvSpPr txBox="1"/>
          <p:nvPr/>
        </p:nvSpPr>
        <p:spPr>
          <a:xfrm>
            <a:off x="-1121" y="0"/>
            <a:ext cx="9145121" cy="769441"/>
          </a:xfrm>
          <a:prstGeom prst="rect">
            <a:avLst/>
          </a:prstGeom>
          <a:noFill/>
        </p:spPr>
        <p:txBody>
          <a:bodyPr wrap="square" rtlCol="0">
            <a:spAutoFit/>
          </a:bodyPr>
          <a:lstStyle/>
          <a:p>
            <a:r>
              <a:rPr lang="en-GB" sz="4400" b="1" dirty="0" smtClean="0">
                <a:solidFill>
                  <a:srgbClr val="C00000"/>
                </a:solidFill>
              </a:rPr>
              <a:t>The Perfect Pizza</a:t>
            </a:r>
            <a:endParaRPr lang="en-GB" sz="4400" b="1" dirty="0">
              <a:solidFill>
                <a:srgbClr val="C00000"/>
              </a:solidFill>
            </a:endParaRPr>
          </a:p>
        </p:txBody>
      </p:sp>
      <p:pic>
        <p:nvPicPr>
          <p:cNvPr id="5" name="Picture 4"/>
          <p:cNvPicPr>
            <a:picLocks noChangeAspect="1"/>
          </p:cNvPicPr>
          <p:nvPr/>
        </p:nvPicPr>
        <p:blipFill>
          <a:blip r:embed="rId6"/>
          <a:stretch>
            <a:fillRect/>
          </a:stretch>
        </p:blipFill>
        <p:spPr>
          <a:xfrm rot="21171694">
            <a:off x="643928" y="985181"/>
            <a:ext cx="3809586" cy="5409097"/>
          </a:xfrm>
          <a:prstGeom prst="rect">
            <a:avLst/>
          </a:prstGeom>
          <a:ln>
            <a:solidFill>
              <a:schemeClr val="bg1">
                <a:lumMod val="65000"/>
              </a:schemeClr>
            </a:solidFill>
          </a:ln>
        </p:spPr>
      </p:pic>
    </p:spTree>
    <p:extLst>
      <p:ext uri="{BB962C8B-B14F-4D97-AF65-F5344CB8AC3E}">
        <p14:creationId xmlns:p14="http://schemas.microsoft.com/office/powerpoint/2010/main" val="2538636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18448" y="6088559"/>
            <a:ext cx="9145121" cy="769441"/>
          </a:xfrm>
          <a:prstGeom prst="rect">
            <a:avLst/>
          </a:prstGeom>
          <a:noFill/>
        </p:spPr>
        <p:txBody>
          <a:bodyPr wrap="square" rtlCol="0">
            <a:spAutoFit/>
          </a:bodyPr>
          <a:lstStyle/>
          <a:p>
            <a:pPr algn="r"/>
            <a:r>
              <a:rPr lang="en-GB" sz="4400" b="1" dirty="0" smtClean="0">
                <a:solidFill>
                  <a:srgbClr val="C00000"/>
                </a:solidFill>
              </a:rPr>
              <a:t>Finite State Machines</a:t>
            </a:r>
            <a:endParaRPr lang="en-GB" sz="4400" b="1" dirty="0">
              <a:solidFill>
                <a:srgbClr val="C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0" y="228638"/>
            <a:ext cx="5532695" cy="5936121"/>
          </a:xfrm>
          <a:prstGeom prst="rect">
            <a:avLst/>
          </a:prstGeom>
        </p:spPr>
      </p:pic>
      <p:sp>
        <p:nvSpPr>
          <p:cNvPr id="3" name="Rectangle 2"/>
          <p:cNvSpPr/>
          <p:nvPr/>
        </p:nvSpPr>
        <p:spPr>
          <a:xfrm>
            <a:off x="2472753" y="6190742"/>
            <a:ext cx="1609030" cy="369332"/>
          </a:xfrm>
          <a:prstGeom prst="rect">
            <a:avLst/>
          </a:prstGeom>
        </p:spPr>
        <p:txBody>
          <a:bodyPr wrap="none">
            <a:spAutoFit/>
          </a:bodyPr>
          <a:lstStyle/>
          <a:p>
            <a:r>
              <a:rPr lang="en-GB" dirty="0" smtClean="0">
                <a:hlinkClick r:id="rId4"/>
              </a:rPr>
              <a:t>goo.gl/B28pKZ</a:t>
            </a:r>
            <a:r>
              <a:rPr lang="en-GB" dirty="0" smtClean="0"/>
              <a:t> </a:t>
            </a:r>
            <a:endParaRPr lang="en-GB" dirty="0"/>
          </a:p>
        </p:txBody>
      </p:sp>
      <p:pic>
        <p:nvPicPr>
          <p:cNvPr id="7" name="Picture 6"/>
          <p:cNvPicPr>
            <a:picLocks noChangeAspect="1"/>
          </p:cNvPicPr>
          <p:nvPr/>
        </p:nvPicPr>
        <p:blipFill rotWithShape="1">
          <a:blip r:embed="rId5"/>
          <a:srcRect l="37555" t="19010" r="38726" b="29167"/>
          <a:stretch/>
        </p:blipFill>
        <p:spPr>
          <a:xfrm>
            <a:off x="133351" y="3797506"/>
            <a:ext cx="2339402" cy="2873710"/>
          </a:xfrm>
          <a:prstGeom prst="rect">
            <a:avLst/>
          </a:prstGeom>
        </p:spPr>
      </p:pic>
      <p:pic>
        <p:nvPicPr>
          <p:cNvPr id="8" name="Picture 7"/>
          <p:cNvPicPr>
            <a:picLocks noChangeAspect="1"/>
          </p:cNvPicPr>
          <p:nvPr/>
        </p:nvPicPr>
        <p:blipFill rotWithShape="1">
          <a:blip r:embed="rId6"/>
          <a:srcRect l="37116" t="18750" r="39165" b="28906"/>
          <a:stretch/>
        </p:blipFill>
        <p:spPr>
          <a:xfrm>
            <a:off x="6655285" y="238074"/>
            <a:ext cx="2339402" cy="2902591"/>
          </a:xfrm>
          <a:prstGeom prst="rect">
            <a:avLst/>
          </a:prstGeom>
        </p:spPr>
      </p:pic>
      <p:pic>
        <p:nvPicPr>
          <p:cNvPr id="9" name="Picture 8"/>
          <p:cNvPicPr>
            <a:picLocks noChangeAspect="1"/>
          </p:cNvPicPr>
          <p:nvPr/>
        </p:nvPicPr>
        <p:blipFill rotWithShape="1">
          <a:blip r:embed="rId7"/>
          <a:srcRect l="37115" t="19010" r="39312" b="28907"/>
          <a:stretch/>
        </p:blipFill>
        <p:spPr>
          <a:xfrm>
            <a:off x="6671159" y="3294561"/>
            <a:ext cx="2324961" cy="2888150"/>
          </a:xfrm>
          <a:prstGeom prst="rect">
            <a:avLst/>
          </a:prstGeom>
        </p:spPr>
      </p:pic>
    </p:spTree>
    <p:extLst>
      <p:ext uri="{BB962C8B-B14F-4D97-AF65-F5344CB8AC3E}">
        <p14:creationId xmlns:p14="http://schemas.microsoft.com/office/powerpoint/2010/main" val="2983203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sp>
        <p:nvSpPr>
          <p:cNvPr id="5" name="Title 1"/>
          <p:cNvSpPr txBox="1">
            <a:spLocks/>
          </p:cNvSpPr>
          <p:nvPr/>
        </p:nvSpPr>
        <p:spPr>
          <a:xfrm>
            <a:off x="19182" y="2488706"/>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1">
                    <a:lumMod val="65000"/>
                  </a:schemeClr>
                </a:solidFill>
                <a:latin typeface="+mn-lt"/>
              </a:rPr>
              <a:t>Mind Your Language</a:t>
            </a:r>
            <a:endParaRPr lang="en-GB" b="1" dirty="0">
              <a:solidFill>
                <a:schemeClr val="bg1">
                  <a:lumMod val="65000"/>
                </a:schemeClr>
              </a:solidFill>
              <a:latin typeface="+mn-lt"/>
            </a:endParaRPr>
          </a:p>
        </p:txBody>
      </p:sp>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4" name="Title 1"/>
          <p:cNvSpPr txBox="1">
            <a:spLocks/>
          </p:cNvSpPr>
          <p:nvPr/>
        </p:nvSpPr>
        <p:spPr>
          <a:xfrm>
            <a:off x="19182" y="1267753"/>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lumMod val="65000"/>
                  </a:schemeClr>
                </a:solidFill>
                <a:latin typeface="+mn-lt"/>
              </a:rPr>
              <a:t>The State We Are </a:t>
            </a:r>
            <a:r>
              <a:rPr lang="en-GB" b="1" dirty="0" smtClean="0">
                <a:solidFill>
                  <a:schemeClr val="bg1">
                    <a:lumMod val="65000"/>
                  </a:schemeClr>
                </a:solidFill>
                <a:latin typeface="+mn-lt"/>
              </a:rPr>
              <a:t>In</a:t>
            </a:r>
            <a:endParaRPr lang="en-GB" b="1" dirty="0">
              <a:solidFill>
                <a:schemeClr val="bg1">
                  <a:lumMod val="65000"/>
                </a:schemeClr>
              </a:solidFill>
              <a:latin typeface="+mn-lt"/>
            </a:endParaRPr>
          </a:p>
        </p:txBody>
      </p:sp>
      <p:sp>
        <p:nvSpPr>
          <p:cNvPr id="7" name="Title 1"/>
          <p:cNvSpPr txBox="1">
            <a:spLocks/>
          </p:cNvSpPr>
          <p:nvPr/>
        </p:nvSpPr>
        <p:spPr>
          <a:xfrm>
            <a:off x="19181" y="3709659"/>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1">
                    <a:lumMod val="65000"/>
                  </a:schemeClr>
                </a:solidFill>
                <a:latin typeface="+mn-lt"/>
              </a:rPr>
              <a:t>Diagrams To Programs</a:t>
            </a:r>
            <a:endParaRPr lang="en-GB" b="1" dirty="0">
              <a:solidFill>
                <a:schemeClr val="bg1">
                  <a:lumMod val="65000"/>
                </a:schemeClr>
              </a:solidFill>
              <a:latin typeface="+mn-lt"/>
            </a:endParaRPr>
          </a:p>
        </p:txBody>
      </p:sp>
      <p:sp>
        <p:nvSpPr>
          <p:cNvPr id="10" name="Title 1"/>
          <p:cNvSpPr txBox="1">
            <a:spLocks/>
          </p:cNvSpPr>
          <p:nvPr/>
        </p:nvSpPr>
        <p:spPr>
          <a:xfrm>
            <a:off x="19180" y="4930612"/>
            <a:ext cx="90312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1">
                    <a:lumMod val="65000"/>
                  </a:schemeClr>
                </a:solidFill>
                <a:latin typeface="+mn-lt"/>
              </a:rPr>
              <a:t>Computing Without Computers</a:t>
            </a:r>
            <a:endParaRPr lang="en-GB" b="1" dirty="0">
              <a:solidFill>
                <a:schemeClr val="bg1">
                  <a:lumMod val="65000"/>
                </a:schemeClr>
              </a:solidFill>
              <a:latin typeface="+mn-lt"/>
            </a:endParaRPr>
          </a:p>
        </p:txBody>
      </p:sp>
      <p:pic>
        <p:nvPicPr>
          <p:cNvPr id="8" name="Picture 7"/>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692769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50806" b="5802"/>
          <a:stretch/>
        </p:blipFill>
        <p:spPr>
          <a:xfrm>
            <a:off x="0" y="3882189"/>
            <a:ext cx="9144000" cy="2975811"/>
          </a:xfrm>
          <a:prstGeom prst="rect">
            <a:avLst/>
          </a:prstGeom>
        </p:spPr>
      </p:pic>
      <p:sp>
        <p:nvSpPr>
          <p:cNvPr id="11" name="Rectangle 10"/>
          <p:cNvSpPr/>
          <p:nvPr/>
        </p:nvSpPr>
        <p:spPr>
          <a:xfrm flipV="1">
            <a:off x="0" y="3802808"/>
            <a:ext cx="9144000" cy="1485970"/>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p:cNvSpPr txBox="1"/>
          <p:nvPr/>
        </p:nvSpPr>
        <p:spPr>
          <a:xfrm>
            <a:off x="377898" y="2213523"/>
            <a:ext cx="8182778" cy="2185214"/>
          </a:xfrm>
          <a:prstGeom prst="rect">
            <a:avLst/>
          </a:prstGeom>
          <a:noFill/>
        </p:spPr>
        <p:txBody>
          <a:bodyPr wrap="square" rtlCol="0">
            <a:spAutoFit/>
          </a:bodyPr>
          <a:lstStyle/>
          <a:p>
            <a:pPr lvl="0" eaLnBrk="0" fontAlgn="base" hangingPunct="0">
              <a:spcBef>
                <a:spcPct val="0"/>
              </a:spcBef>
              <a:spcAft>
                <a:spcPct val="0"/>
              </a:spcAft>
              <a:tabLst>
                <a:tab pos="457200" algn="l"/>
              </a:tabLst>
            </a:pPr>
            <a:r>
              <a:rPr lang="en-GB" altLang="en-US" sz="3600"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How </a:t>
            </a:r>
            <a:r>
              <a:rPr lang="en-GB" altLang="en-US" sz="36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many examples does a key stage 3 pupil need to be able to generalise </a:t>
            </a:r>
            <a:endParaRPr lang="en-GB" altLang="en-US" sz="3600"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tabLst>
                <a:tab pos="457200" algn="l"/>
              </a:tabLst>
            </a:pPr>
            <a:r>
              <a:rPr lang="en-GB" altLang="en-US" sz="3600"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a:t>
            </a:r>
            <a:r>
              <a:rPr lang="en-GB" altLang="en-US" sz="36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finite state machine’ (</a:t>
            </a:r>
            <a:r>
              <a:rPr lang="en-GB" altLang="en-US" sz="3600"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FSM)</a:t>
            </a:r>
            <a:endParaRPr kumimoji="0" lang="en-GB" altLang="ja-JP" sz="3600" b="0" i="0" u="none" strike="noStrike" cap="none" normalizeH="0" baseline="0" dirty="0" smtClean="0">
              <a:ln>
                <a:noFill/>
              </a:ln>
              <a:solidFill>
                <a:schemeClr val="tx1">
                  <a:lumMod val="65000"/>
                  <a:lumOff val="35000"/>
                </a:schemeClr>
              </a:solidFill>
              <a:effectLst/>
            </a:endParaRPr>
          </a:p>
          <a:p>
            <a:pPr lvl="0" eaLnBrk="0" fontAlgn="base" hangingPunct="0">
              <a:spcBef>
                <a:spcPct val="0"/>
              </a:spcBef>
              <a:spcAft>
                <a:spcPct val="0"/>
              </a:spcAft>
              <a:tabLst>
                <a:tab pos="457200" algn="l"/>
              </a:tabLst>
            </a:pPr>
            <a:endParaRPr kumimoji="0" lang="en-GB" altLang="ja-JP" sz="2800" b="0" i="0" u="none" strike="noStrike" cap="none" normalizeH="0" baseline="0" dirty="0" smtClean="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86610">
            <a:off x="6619165" y="2703306"/>
            <a:ext cx="2496083" cy="3723181"/>
          </a:xfrm>
          <a:prstGeom prst="rect">
            <a:avLst/>
          </a:prstGeom>
        </p:spPr>
      </p:pic>
    </p:spTree>
    <p:extLst>
      <p:ext uri="{BB962C8B-B14F-4D97-AF65-F5344CB8AC3E}">
        <p14:creationId xmlns:p14="http://schemas.microsoft.com/office/powerpoint/2010/main" val="35372151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57701"/>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spc="-150" dirty="0" smtClean="0">
                <a:solidFill>
                  <a:srgbClr val="C00000"/>
                </a:solidFill>
                <a:latin typeface="+mn-lt"/>
              </a:rPr>
              <a:t>Mind Your Language </a:t>
            </a:r>
            <a:endParaRPr lang="en-GB" sz="6600" b="1" spc="-150"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Theoretical Computers</a:t>
            </a:r>
            <a:endParaRPr lang="en-GB" sz="4400" b="1" spc="-150" dirty="0">
              <a:solidFill>
                <a:schemeClr val="bg1">
                  <a:lumMod val="50000"/>
                </a:schemeClr>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14943"/>
          <a:stretch/>
        </p:blipFill>
        <p:spPr>
          <a:xfrm>
            <a:off x="7889" y="788288"/>
            <a:ext cx="6858000" cy="5833241"/>
          </a:xfrm>
          <a:prstGeom prst="rect">
            <a:avLst/>
          </a:prstGeom>
        </p:spPr>
      </p:pic>
    </p:spTree>
    <p:extLst>
      <p:ext uri="{BB962C8B-B14F-4D97-AF65-F5344CB8AC3E}">
        <p14:creationId xmlns:p14="http://schemas.microsoft.com/office/powerpoint/2010/main" val="1393523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22883"/>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4943"/>
          <a:stretch/>
        </p:blipFill>
        <p:spPr>
          <a:xfrm>
            <a:off x="7889" y="788288"/>
            <a:ext cx="6858000" cy="583324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5517" y="302966"/>
            <a:ext cx="1666875" cy="2333625"/>
          </a:xfrm>
          <a:prstGeom prst="rect">
            <a:avLst/>
          </a:prstGeom>
        </p:spPr>
      </p:pic>
      <p:pic>
        <p:nvPicPr>
          <p:cNvPr id="3" name="Picture 2"/>
          <p:cNvPicPr>
            <a:picLocks noChangeAspect="1"/>
          </p:cNvPicPr>
          <p:nvPr/>
        </p:nvPicPr>
        <p:blipFill rotWithShape="1">
          <a:blip r:embed="rId5"/>
          <a:srcRect l="38346" t="18476" r="41692" b="23516"/>
          <a:stretch/>
        </p:blipFill>
        <p:spPr>
          <a:xfrm rot="21110955">
            <a:off x="6016968" y="774964"/>
            <a:ext cx="3256458" cy="5320334"/>
          </a:xfrm>
          <a:prstGeom prst="rect">
            <a:avLst/>
          </a:prstGeom>
          <a:ln>
            <a:solidFill>
              <a:schemeClr val="bg1">
                <a:lumMod val="65000"/>
              </a:schemeClr>
            </a:solidFill>
          </a:ln>
        </p:spPr>
      </p:pic>
      <p:sp>
        <p:nvSpPr>
          <p:cNvPr id="6" name="Rectangle 5"/>
          <p:cNvSpPr/>
          <p:nvPr/>
        </p:nvSpPr>
        <p:spPr>
          <a:xfrm>
            <a:off x="5640089" y="176838"/>
            <a:ext cx="3498000" cy="369332"/>
          </a:xfrm>
          <a:prstGeom prst="rect">
            <a:avLst/>
          </a:prstGeom>
        </p:spPr>
        <p:txBody>
          <a:bodyPr wrap="none" rIns="0">
            <a:spAutoFit/>
          </a:bodyPr>
          <a:lstStyle/>
          <a:p>
            <a:pPr algn="r"/>
            <a:r>
              <a:rPr lang="en-GB" dirty="0" smtClean="0">
                <a:hlinkClick r:id="rId6"/>
              </a:rPr>
              <a:t>www.bios.niu.edu/zar/poem.shtml</a:t>
            </a:r>
            <a:r>
              <a:rPr lang="en-GB" dirty="0" smtClean="0"/>
              <a:t> </a:t>
            </a:r>
            <a:endParaRPr lang="en-GB" dirty="0"/>
          </a:p>
        </p:txBody>
      </p:sp>
      <p:sp>
        <p:nvSpPr>
          <p:cNvPr id="7" name="TextBox 6"/>
          <p:cNvSpPr txBox="1"/>
          <p:nvPr/>
        </p:nvSpPr>
        <p:spPr>
          <a:xfrm>
            <a:off x="5149828" y="2251493"/>
            <a:ext cx="685124" cy="409023"/>
          </a:xfrm>
          <a:prstGeom prst="rect">
            <a:avLst/>
          </a:prstGeom>
          <a:noFill/>
        </p:spPr>
        <p:txBody>
          <a:bodyPr wrap="none" rtlCol="0">
            <a:spAutoFit/>
          </a:bodyPr>
          <a:lstStyle/>
          <a:p>
            <a:pPr algn="r">
              <a:lnSpc>
                <a:spcPts val="1200"/>
              </a:lnSpc>
            </a:pPr>
            <a:r>
              <a:rPr lang="en-GB" sz="1400" dirty="0" smtClean="0">
                <a:solidFill>
                  <a:schemeClr val="bg1"/>
                </a:solidFill>
              </a:rPr>
              <a:t>Jerrold</a:t>
            </a:r>
          </a:p>
          <a:p>
            <a:pPr algn="r">
              <a:lnSpc>
                <a:spcPts val="1200"/>
              </a:lnSpc>
            </a:pPr>
            <a:r>
              <a:rPr lang="en-GB" sz="1400" dirty="0" smtClean="0">
                <a:solidFill>
                  <a:schemeClr val="bg1"/>
                </a:solidFill>
              </a:rPr>
              <a:t>Zar</a:t>
            </a:r>
            <a:endParaRPr lang="en-GB" sz="1400" dirty="0">
              <a:solidFill>
                <a:schemeClr val="bg1"/>
              </a:solidFill>
            </a:endParaRPr>
          </a:p>
        </p:txBody>
      </p:sp>
      <p:sp>
        <p:nvSpPr>
          <p:cNvPr id="8" name="Title 1"/>
          <p:cNvSpPr txBox="1">
            <a:spLocks/>
          </p:cNvSpPr>
          <p:nvPr/>
        </p:nvSpPr>
        <p:spPr>
          <a:xfrm>
            <a:off x="15096" y="6047915"/>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pc="-150" dirty="0" smtClean="0">
                <a:solidFill>
                  <a:srgbClr val="C00000"/>
                </a:solidFill>
                <a:latin typeface="+mn-lt"/>
              </a:rPr>
              <a:t>Spellcheck is smart, but sometimes stupid</a:t>
            </a:r>
            <a:endParaRPr lang="en-GB" b="1" spc="-150" dirty="0">
              <a:solidFill>
                <a:srgbClr val="C00000"/>
              </a:solidFill>
              <a:latin typeface="+mn-lt"/>
            </a:endParaRPr>
          </a:p>
        </p:txBody>
      </p:sp>
    </p:spTree>
    <p:extLst>
      <p:ext uri="{BB962C8B-B14F-4D97-AF65-F5344CB8AC3E}">
        <p14:creationId xmlns:p14="http://schemas.microsoft.com/office/powerpoint/2010/main" val="56622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22883"/>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p:cNvSpPr txBox="1">
            <a:spLocks/>
          </p:cNvSpPr>
          <p:nvPr/>
        </p:nvSpPr>
        <p:spPr>
          <a:xfrm>
            <a:off x="15096" y="6047915"/>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pc="-150" dirty="0" smtClean="0">
                <a:solidFill>
                  <a:srgbClr val="C00000"/>
                </a:solidFill>
                <a:latin typeface="+mn-lt"/>
              </a:rPr>
              <a:t>Spellcheck is smart, but sometimes stupid</a:t>
            </a:r>
            <a:endParaRPr lang="en-GB" b="1" spc="-150" dirty="0">
              <a:solidFill>
                <a:srgbClr val="C00000"/>
              </a:solidFill>
              <a:latin typeface="+mn-lt"/>
            </a:endParaRPr>
          </a:p>
        </p:txBody>
      </p:sp>
      <p:sp>
        <p:nvSpPr>
          <p:cNvPr id="10" name="Content Placeholder 9"/>
          <p:cNvSpPr>
            <a:spLocks noGrp="1"/>
          </p:cNvSpPr>
          <p:nvPr>
            <p:ph idx="1"/>
          </p:nvPr>
        </p:nvSpPr>
        <p:spPr>
          <a:xfrm>
            <a:off x="628650" y="299545"/>
            <a:ext cx="7886700" cy="5877418"/>
          </a:xfrm>
        </p:spPr>
        <p:txBody>
          <a:bodyPr>
            <a:normAutofit fontScale="92500" lnSpcReduction="10000"/>
          </a:bodyPr>
          <a:lstStyle/>
          <a:p>
            <a:pPr marL="0" indent="0">
              <a:buNone/>
            </a:pPr>
            <a:r>
              <a:rPr lang="en-US" sz="4400" dirty="0">
                <a:solidFill>
                  <a:srgbClr val="808080"/>
                </a:solidFill>
              </a:rPr>
              <a:t>Is that boat for sail</a:t>
            </a:r>
            <a:r>
              <a:rPr lang="en-US" sz="4400" dirty="0" smtClean="0">
                <a:solidFill>
                  <a:srgbClr val="808080"/>
                </a:solidFill>
              </a:rPr>
              <a:t>?</a:t>
            </a:r>
          </a:p>
          <a:p>
            <a:pPr marL="0" indent="0">
              <a:buNone/>
            </a:pPr>
            <a:r>
              <a:rPr lang="en-US" sz="4400" dirty="0">
                <a:solidFill>
                  <a:srgbClr val="808080"/>
                </a:solidFill>
              </a:rPr>
              <a:t/>
            </a:r>
            <a:br>
              <a:rPr lang="en-US" sz="4400" dirty="0">
                <a:solidFill>
                  <a:srgbClr val="808080"/>
                </a:solidFill>
              </a:rPr>
            </a:br>
            <a:r>
              <a:rPr lang="en-US" sz="4400" dirty="0" smtClean="0">
                <a:solidFill>
                  <a:srgbClr val="808080"/>
                </a:solidFill>
              </a:rPr>
              <a:t>I </a:t>
            </a:r>
            <a:r>
              <a:rPr lang="en-US" sz="4400" dirty="0">
                <a:solidFill>
                  <a:srgbClr val="808080"/>
                </a:solidFill>
              </a:rPr>
              <a:t>got a teddy bare for my </a:t>
            </a:r>
            <a:r>
              <a:rPr lang="en-US" sz="4400" dirty="0" smtClean="0">
                <a:solidFill>
                  <a:srgbClr val="808080"/>
                </a:solidFill>
              </a:rPr>
              <a:t>birthday</a:t>
            </a:r>
          </a:p>
          <a:p>
            <a:pPr marL="0" indent="0">
              <a:buNone/>
            </a:pPr>
            <a:r>
              <a:rPr lang="en-US" sz="4400" dirty="0">
                <a:solidFill>
                  <a:srgbClr val="808080"/>
                </a:solidFill>
              </a:rPr>
              <a:t/>
            </a:r>
            <a:br>
              <a:rPr lang="en-US" sz="4400" dirty="0">
                <a:solidFill>
                  <a:srgbClr val="808080"/>
                </a:solidFill>
              </a:rPr>
            </a:br>
            <a:r>
              <a:rPr lang="en-US" sz="4400" dirty="0" smtClean="0">
                <a:solidFill>
                  <a:srgbClr val="808080"/>
                </a:solidFill>
              </a:rPr>
              <a:t>Look </a:t>
            </a:r>
            <a:r>
              <a:rPr lang="en-US" sz="4400" dirty="0">
                <a:solidFill>
                  <a:srgbClr val="808080"/>
                </a:solidFill>
              </a:rPr>
              <a:t>over their, there playing </a:t>
            </a:r>
            <a:r>
              <a:rPr lang="en-US" sz="4400" dirty="0" smtClean="0">
                <a:solidFill>
                  <a:srgbClr val="808080"/>
                </a:solidFill>
              </a:rPr>
              <a:t>football</a:t>
            </a:r>
          </a:p>
          <a:p>
            <a:pPr marL="0" indent="0">
              <a:buNone/>
            </a:pPr>
            <a:r>
              <a:rPr lang="en-US" sz="4400" dirty="0">
                <a:solidFill>
                  <a:srgbClr val="808080"/>
                </a:solidFill>
              </a:rPr>
              <a:t/>
            </a:r>
            <a:br>
              <a:rPr lang="en-US" sz="4400" dirty="0">
                <a:solidFill>
                  <a:srgbClr val="808080"/>
                </a:solidFill>
              </a:rPr>
            </a:br>
            <a:r>
              <a:rPr lang="en-US" sz="4400" dirty="0" smtClean="0">
                <a:solidFill>
                  <a:srgbClr val="808080"/>
                </a:solidFill>
              </a:rPr>
              <a:t>In </a:t>
            </a:r>
            <a:r>
              <a:rPr lang="en-US" sz="4400" dirty="0">
                <a:solidFill>
                  <a:srgbClr val="808080"/>
                </a:solidFill>
              </a:rPr>
              <a:t>the library, reading allowed is not aloud</a:t>
            </a:r>
            <a:r>
              <a:rPr lang="en-US" dirty="0"/>
              <a:t/>
            </a:r>
            <a:br>
              <a:rPr lang="en-US" dirty="0"/>
            </a:br>
            <a:r>
              <a:rPr lang="en-US" dirty="0"/>
              <a:t/>
            </a:r>
            <a:br>
              <a:rPr lang="en-US" dirty="0"/>
            </a:br>
            <a:endParaRPr lang="en-GB"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14943"/>
          <a:stretch/>
        </p:blipFill>
        <p:spPr>
          <a:xfrm>
            <a:off x="7889" y="788288"/>
            <a:ext cx="6858000" cy="5833241"/>
          </a:xfrm>
          <a:prstGeom prst="rect">
            <a:avLst/>
          </a:prstGeom>
        </p:spPr>
      </p:pic>
    </p:spTree>
    <p:extLst>
      <p:ext uri="{BB962C8B-B14F-4D97-AF65-F5344CB8AC3E}">
        <p14:creationId xmlns:p14="http://schemas.microsoft.com/office/powerpoint/2010/main" val="2163665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par>
                                <p:cTn id="13" presetID="10" presetClass="exit" presetSubtype="0" fill="hold"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fade">
                                      <p:cBhvr>
                                        <p:cTn id="2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22883"/>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Content Placeholder 9"/>
          <p:cNvSpPr>
            <a:spLocks noGrp="1"/>
          </p:cNvSpPr>
          <p:nvPr>
            <p:ph idx="1"/>
          </p:nvPr>
        </p:nvSpPr>
        <p:spPr>
          <a:xfrm>
            <a:off x="4572759" y="3052329"/>
            <a:ext cx="4556145" cy="3805671"/>
          </a:xfrm>
        </p:spPr>
        <p:txBody>
          <a:bodyPr>
            <a:normAutofit/>
          </a:bodyPr>
          <a:lstStyle/>
          <a:p>
            <a:pPr marL="0" indent="0" algn="r">
              <a:buNone/>
            </a:pPr>
            <a:r>
              <a:rPr lang="en-US" sz="6600" dirty="0" smtClean="0">
                <a:solidFill>
                  <a:srgbClr val="808080"/>
                </a:solidFill>
              </a:rPr>
              <a:t>Eats shoots and leaves</a:t>
            </a:r>
            <a:r>
              <a:rPr lang="en-US" dirty="0"/>
              <a:t/>
            </a:r>
            <a:br>
              <a:rPr lang="en-US" dirty="0"/>
            </a:br>
            <a:r>
              <a:rPr lang="en-US" dirty="0"/>
              <a:t/>
            </a:r>
            <a:br>
              <a:rPr lang="en-US" dirty="0"/>
            </a:br>
            <a:endParaRPr lang="en-GB" dirty="0"/>
          </a:p>
        </p:txBody>
      </p:sp>
      <p:sp>
        <p:nvSpPr>
          <p:cNvPr id="7" name="Title 1"/>
          <p:cNvSpPr txBox="1">
            <a:spLocks/>
          </p:cNvSpPr>
          <p:nvPr/>
        </p:nvSpPr>
        <p:spPr>
          <a:xfrm>
            <a:off x="7548" y="4864"/>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n-GB" b="1" spc="-150" dirty="0">
              <a:solidFill>
                <a:srgbClr val="C00000"/>
              </a:solidFill>
              <a:latin typeface="+mn-lt"/>
            </a:endParaRPr>
          </a:p>
        </p:txBody>
      </p:sp>
      <p:sp>
        <p:nvSpPr>
          <p:cNvPr id="9" name="Title 1"/>
          <p:cNvSpPr txBox="1">
            <a:spLocks/>
          </p:cNvSpPr>
          <p:nvPr/>
        </p:nvSpPr>
        <p:spPr>
          <a:xfrm>
            <a:off x="0" y="3405"/>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pc="-150" dirty="0" smtClean="0">
                <a:solidFill>
                  <a:srgbClr val="C00000"/>
                </a:solidFill>
                <a:latin typeface="+mn-lt"/>
              </a:rPr>
              <a:t>Natural Languages</a:t>
            </a:r>
            <a:endParaRPr lang="en-GB" b="1" spc="-150" dirty="0">
              <a:solidFill>
                <a:srgbClr val="C00000"/>
              </a:solidFill>
              <a:latin typeface="+mn-l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1084"/>
          <a:stretch/>
        </p:blipFill>
        <p:spPr>
          <a:xfrm>
            <a:off x="-670" y="3405"/>
            <a:ext cx="4573429" cy="6097850"/>
          </a:xfrm>
          <a:prstGeom prst="rect">
            <a:avLst/>
          </a:prstGeom>
        </p:spPr>
      </p:pic>
      <p:pic>
        <p:nvPicPr>
          <p:cNvPr id="13" name="Picture 12"/>
          <p:cNvPicPr>
            <a:picLocks noChangeAspect="1"/>
          </p:cNvPicPr>
          <p:nvPr/>
        </p:nvPicPr>
        <p:blipFill rotWithShape="1">
          <a:blip r:embed="rId4"/>
          <a:srcRect l="554" t="11160" r="69673" b="16964"/>
          <a:stretch/>
        </p:blipFill>
        <p:spPr>
          <a:xfrm>
            <a:off x="1" y="0"/>
            <a:ext cx="4508938" cy="6120187"/>
          </a:xfrm>
          <a:prstGeom prst="rect">
            <a:avLst/>
          </a:prstGeom>
        </p:spPr>
      </p:pic>
      <p:sp>
        <p:nvSpPr>
          <p:cNvPr id="12" name="Rectangle 11"/>
          <p:cNvSpPr/>
          <p:nvPr/>
        </p:nvSpPr>
        <p:spPr>
          <a:xfrm rot="5400000" flipV="1">
            <a:off x="819928" y="3090147"/>
            <a:ext cx="6854594" cy="681113"/>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p:cNvSpPr txBox="1">
            <a:spLocks/>
          </p:cNvSpPr>
          <p:nvPr/>
        </p:nvSpPr>
        <p:spPr>
          <a:xfrm>
            <a:off x="15096" y="6047915"/>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pc="-150" dirty="0" smtClean="0">
                <a:solidFill>
                  <a:srgbClr val="C00000"/>
                </a:solidFill>
                <a:latin typeface="+mn-lt"/>
              </a:rPr>
              <a:t>Spellcheck is smart, but sometimes stupid</a:t>
            </a:r>
            <a:endParaRPr lang="en-GB" b="1" spc="-150" dirty="0">
              <a:solidFill>
                <a:srgbClr val="C00000"/>
              </a:solidFill>
              <a:latin typeface="+mn-lt"/>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4615" y="798000"/>
            <a:ext cx="2063929" cy="231739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47852">
            <a:off x="5057953" y="1221395"/>
            <a:ext cx="3095625" cy="4752975"/>
          </a:xfrm>
          <a:prstGeom prst="rect">
            <a:avLst/>
          </a:prstGeom>
          <a:ln w="19050">
            <a:solidFill>
              <a:schemeClr val="bg1"/>
            </a:solidFill>
          </a:ln>
        </p:spPr>
      </p:pic>
    </p:spTree>
    <p:extLst>
      <p:ext uri="{BB962C8B-B14F-4D97-AF65-F5344CB8AC3E}">
        <p14:creationId xmlns:p14="http://schemas.microsoft.com/office/powerpoint/2010/main" val="2759298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xit" presetSubtype="0" fill="hold" grpId="0" nodeType="withEffect">
                                  <p:stCondLst>
                                    <p:cond delay="0"/>
                                  </p:stCondLst>
                                  <p:childTnLst>
                                    <p:animEffect transition="out" filter="fade">
                                      <p:cBhvr>
                                        <p:cTn id="14" dur="500"/>
                                        <p:tgtEl>
                                          <p:spTgt spid="10">
                                            <p:txEl>
                                              <p:pRg st="0" end="0"/>
                                            </p:txEl>
                                          </p:spTgt>
                                        </p:tgtEl>
                                      </p:cBhvr>
                                    </p:animEffect>
                                    <p:set>
                                      <p:cBhvr>
                                        <p:cTn id="15" dur="1" fill="hold">
                                          <p:stCondLst>
                                            <p:cond delay="499"/>
                                          </p:stCondLst>
                                        </p:cTn>
                                        <p:tgtEl>
                                          <p:spTgt spid="10">
                                            <p:txEl>
                                              <p:pRg st="0" end="0"/>
                                            </p:txEl>
                                          </p:spTgt>
                                        </p:tgtEl>
                                        <p:attrNameLst>
                                          <p:attrName>style.visibility</p:attrName>
                                        </p:attrNameLst>
                                      </p:cBhvr>
                                      <p:to>
                                        <p:strVal val="hidden"/>
                                      </p:to>
                                    </p:set>
                                  </p:childTnLst>
                                </p:cTn>
                              </p:par>
                            </p:childTnLst>
                          </p:cTn>
                        </p:par>
                        <p:par>
                          <p:cTn id="16" fill="hold">
                            <p:stCondLst>
                              <p:cond delay="500"/>
                            </p:stCondLst>
                            <p:childTnLst>
                              <p:par>
                                <p:cTn id="17" presetID="10" presetClass="exit" presetSubtype="0" fill="hold" nodeType="afterEffect">
                                  <p:stCondLst>
                                    <p:cond delay="50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0" presetClass="entr" presetSubtype="0" fill="hold" nodeType="withEffect">
                                  <p:stCondLst>
                                    <p:cond delay="5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xit" presetSubtype="0" fill="hold" grpId="0" nodeType="withEffect">
                                  <p:stCondLst>
                                    <p:cond delay="50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22883"/>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p:cNvSpPr txBox="1">
            <a:spLocks/>
          </p:cNvSpPr>
          <p:nvPr/>
        </p:nvSpPr>
        <p:spPr>
          <a:xfrm>
            <a:off x="7548" y="4864"/>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n-GB" b="1" spc="-150" dirty="0">
              <a:solidFill>
                <a:srgbClr val="C00000"/>
              </a:solidFill>
              <a:latin typeface="+mn-lt"/>
            </a:endParaRPr>
          </a:p>
        </p:txBody>
      </p:sp>
      <p:sp>
        <p:nvSpPr>
          <p:cNvPr id="9" name="Title 1"/>
          <p:cNvSpPr txBox="1">
            <a:spLocks/>
          </p:cNvSpPr>
          <p:nvPr/>
        </p:nvSpPr>
        <p:spPr>
          <a:xfrm>
            <a:off x="0" y="3405"/>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pc="-150" dirty="0" smtClean="0">
                <a:solidFill>
                  <a:srgbClr val="C00000"/>
                </a:solidFill>
                <a:latin typeface="+mn-lt"/>
              </a:rPr>
              <a:t>Natural Languages</a:t>
            </a:r>
            <a:endParaRPr lang="en-GB" b="1" spc="-150" dirty="0">
              <a:solidFill>
                <a:srgbClr val="C00000"/>
              </a:solidFill>
              <a:latin typeface="+mn-lt"/>
            </a:endParaRPr>
          </a:p>
        </p:txBody>
      </p:sp>
      <p:sp>
        <p:nvSpPr>
          <p:cNvPr id="14" name="Title 1"/>
          <p:cNvSpPr txBox="1">
            <a:spLocks/>
          </p:cNvSpPr>
          <p:nvPr/>
        </p:nvSpPr>
        <p:spPr>
          <a:xfrm>
            <a:off x="-5260" y="-1855"/>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spc="-150" dirty="0" smtClean="0">
                <a:solidFill>
                  <a:srgbClr val="C00000"/>
                </a:solidFill>
                <a:latin typeface="+mn-lt"/>
              </a:rPr>
              <a:t>Formal Languages</a:t>
            </a:r>
            <a:endParaRPr lang="en-GB" b="1" spc="-150" dirty="0">
              <a:solidFill>
                <a:srgbClr val="C00000"/>
              </a:solidFill>
              <a:latin typeface="+mn-lt"/>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47852">
            <a:off x="5057953" y="1221395"/>
            <a:ext cx="3095625" cy="4752975"/>
          </a:xfrm>
          <a:prstGeom prst="rect">
            <a:avLst/>
          </a:prstGeom>
          <a:ln w="19050">
            <a:solidFill>
              <a:schemeClr val="bg1"/>
            </a:solidFill>
          </a:ln>
        </p:spPr>
      </p:pic>
      <p:grpSp>
        <p:nvGrpSpPr>
          <p:cNvPr id="22" name="Group 21"/>
          <p:cNvGrpSpPr/>
          <p:nvPr/>
        </p:nvGrpSpPr>
        <p:grpSpPr>
          <a:xfrm>
            <a:off x="155031" y="914595"/>
            <a:ext cx="3918317" cy="3301314"/>
            <a:chOff x="155031" y="637002"/>
            <a:chExt cx="3918317" cy="3301314"/>
          </a:xfrm>
        </p:grpSpPr>
        <p:sp>
          <p:nvSpPr>
            <p:cNvPr id="11" name="Rectangle 10"/>
            <p:cNvSpPr/>
            <p:nvPr/>
          </p:nvSpPr>
          <p:spPr>
            <a:xfrm>
              <a:off x="155031" y="637002"/>
              <a:ext cx="3918317" cy="369332"/>
            </a:xfrm>
            <a:prstGeom prst="rect">
              <a:avLst/>
            </a:prstGeom>
          </p:spPr>
          <p:txBody>
            <a:bodyPr wrap="none">
              <a:spAutoFit/>
            </a:bodyPr>
            <a:lstStyle/>
            <a:p>
              <a:r>
                <a:rPr lang="en-GB" dirty="0" smtClean="0">
                  <a:hlinkClick r:id="rId4"/>
                </a:rPr>
                <a:t>www.cs4fn.org/linguistics/klingon.html</a:t>
              </a:r>
              <a:r>
                <a:rPr lang="en-GB" dirty="0" smtClean="0"/>
                <a:t> </a:t>
              </a:r>
              <a:endParaRPr lang="en-GB" dirty="0"/>
            </a:p>
          </p:txBody>
        </p:sp>
        <p:pic>
          <p:nvPicPr>
            <p:cNvPr id="18" name="Picture 17"/>
            <p:cNvPicPr>
              <a:picLocks noChangeAspect="1"/>
            </p:cNvPicPr>
            <p:nvPr/>
          </p:nvPicPr>
          <p:blipFill rotWithShape="1">
            <a:blip r:embed="rId5"/>
            <a:srcRect l="17120" t="29018" r="21386" b="9152"/>
            <a:stretch/>
          </p:blipFill>
          <p:spPr>
            <a:xfrm>
              <a:off x="174121" y="1775241"/>
              <a:ext cx="3826379" cy="2163075"/>
            </a:xfrm>
            <a:prstGeom prst="rect">
              <a:avLst/>
            </a:prstGeom>
          </p:spPr>
        </p:pic>
        <p:pic>
          <p:nvPicPr>
            <p:cNvPr id="19" name="Picture 18"/>
            <p:cNvPicPr>
              <a:picLocks noChangeAspect="1"/>
            </p:cNvPicPr>
            <p:nvPr/>
          </p:nvPicPr>
          <p:blipFill rotWithShape="1">
            <a:blip r:embed="rId5"/>
            <a:srcRect l="261" t="11086" r="55887" b="75271"/>
            <a:stretch/>
          </p:blipFill>
          <p:spPr>
            <a:xfrm>
              <a:off x="174120" y="1059490"/>
              <a:ext cx="3826380" cy="669298"/>
            </a:xfrm>
            <a:prstGeom prst="rect">
              <a:avLst/>
            </a:prstGeom>
          </p:spPr>
        </p:pic>
      </p:grpSp>
      <p:grpSp>
        <p:nvGrpSpPr>
          <p:cNvPr id="21" name="Group 20"/>
          <p:cNvGrpSpPr/>
          <p:nvPr/>
        </p:nvGrpSpPr>
        <p:grpSpPr>
          <a:xfrm>
            <a:off x="155031" y="5222915"/>
            <a:ext cx="4928133" cy="987677"/>
            <a:chOff x="155031" y="4243197"/>
            <a:chExt cx="4928133" cy="987677"/>
          </a:xfrm>
        </p:grpSpPr>
        <p:pic>
          <p:nvPicPr>
            <p:cNvPr id="17" name="Picture 2" descr="A syntax error in the code x = (a+b) *c+d) as the code is missing an open bracket"/>
            <p:cNvPicPr>
              <a:picLocks noChangeAspect="1" noChangeArrowheads="1"/>
            </p:cNvPicPr>
            <p:nvPr/>
          </p:nvPicPr>
          <p:blipFill rotWithShape="1">
            <a:blip r:embed="rId6">
              <a:extLst>
                <a:ext uri="{28A0092B-C50C-407E-A947-70E740481C1C}">
                  <a14:useLocalDpi xmlns:a14="http://schemas.microsoft.com/office/drawing/2010/main" val="0"/>
                </a:ext>
              </a:extLst>
            </a:blip>
            <a:srcRect r="32903" b="49361"/>
            <a:stretch/>
          </p:blipFill>
          <p:spPr bwMode="auto">
            <a:xfrm>
              <a:off x="155031" y="4243197"/>
              <a:ext cx="4414973" cy="50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A syntax error in the code x = (a+b) *c+d) as the code is missing an open bracket"/>
            <p:cNvPicPr>
              <a:picLocks noChangeAspect="1" noChangeArrowheads="1"/>
            </p:cNvPicPr>
            <p:nvPr/>
          </p:nvPicPr>
          <p:blipFill rotWithShape="1">
            <a:blip r:embed="rId6">
              <a:extLst>
                <a:ext uri="{28A0092B-C50C-407E-A947-70E740481C1C}">
                  <a14:useLocalDpi xmlns:a14="http://schemas.microsoft.com/office/drawing/2010/main" val="0"/>
                </a:ext>
              </a:extLst>
            </a:blip>
            <a:srcRect t="51081" b="1"/>
            <a:stretch/>
          </p:blipFill>
          <p:spPr bwMode="auto">
            <a:xfrm>
              <a:off x="155031" y="4865913"/>
              <a:ext cx="4928133" cy="3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Rectangle 22"/>
          <p:cNvSpPr/>
          <p:nvPr/>
        </p:nvSpPr>
        <p:spPr>
          <a:xfrm rot="10800000" flipV="1">
            <a:off x="112171" y="3597882"/>
            <a:ext cx="3888329" cy="681113"/>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21506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925733" y="124561"/>
            <a:ext cx="2250936" cy="2538582"/>
            <a:chOff x="6915658" y="189877"/>
            <a:chExt cx="2197510" cy="2352938"/>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6667"/>
            <a:stretch/>
          </p:blipFill>
          <p:spPr>
            <a:xfrm>
              <a:off x="6915658" y="189877"/>
              <a:ext cx="2060978" cy="2295326"/>
            </a:xfrm>
            <a:prstGeom prst="rect">
              <a:avLst/>
            </a:prstGeom>
          </p:spPr>
        </p:pic>
        <p:sp>
          <p:nvSpPr>
            <p:cNvPr id="4" name="TextBox 3"/>
            <p:cNvSpPr txBox="1"/>
            <p:nvPr/>
          </p:nvSpPr>
          <p:spPr>
            <a:xfrm>
              <a:off x="7460151" y="2235680"/>
              <a:ext cx="1653017" cy="307135"/>
            </a:xfrm>
            <a:prstGeom prst="rect">
              <a:avLst/>
            </a:prstGeom>
            <a:noFill/>
          </p:spPr>
          <p:txBody>
            <a:bodyPr wrap="none" rtlCol="0">
              <a:spAutoFit/>
            </a:bodyPr>
            <a:lstStyle/>
            <a:p>
              <a:pPr>
                <a:lnSpc>
                  <a:spcPts val="1600"/>
                </a:lnSpc>
              </a:pPr>
              <a:r>
                <a:rPr lang="en-GB" dirty="0" smtClean="0">
                  <a:solidFill>
                    <a:schemeClr val="bg1"/>
                  </a:solidFill>
                </a:rPr>
                <a:t>Noam Chomsky</a:t>
              </a:r>
              <a:endParaRPr lang="en-GB" dirty="0">
                <a:solidFill>
                  <a:schemeClr val="bg1"/>
                </a:solidFill>
              </a:endParaRPr>
            </a:p>
          </p:txBody>
        </p:sp>
      </p:grpSp>
      <p:sp>
        <p:nvSpPr>
          <p:cNvPr id="2" name="Rectangle 1"/>
          <p:cNvSpPr/>
          <p:nvPr/>
        </p:nvSpPr>
        <p:spPr>
          <a:xfrm>
            <a:off x="7677807" y="5722883"/>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Content Placeholder 9"/>
          <p:cNvSpPr>
            <a:spLocks noGrp="1"/>
          </p:cNvSpPr>
          <p:nvPr>
            <p:ph idx="1"/>
          </p:nvPr>
        </p:nvSpPr>
        <p:spPr>
          <a:xfrm>
            <a:off x="73477" y="798961"/>
            <a:ext cx="8919488" cy="3162969"/>
          </a:xfrm>
        </p:spPr>
        <p:txBody>
          <a:bodyPr>
            <a:normAutofit/>
          </a:bodyPr>
          <a:lstStyle/>
          <a:p>
            <a:pPr marL="0" indent="0">
              <a:buNone/>
            </a:pPr>
            <a:r>
              <a:rPr lang="en-US" sz="3600" dirty="0" smtClean="0">
                <a:solidFill>
                  <a:srgbClr val="808080"/>
                </a:solidFill>
              </a:rPr>
              <a:t>A language is a sequence of ‘atoms’.</a:t>
            </a:r>
          </a:p>
          <a:p>
            <a:pPr marL="0" indent="0">
              <a:buNone/>
            </a:pPr>
            <a:r>
              <a:rPr lang="en-US" sz="3600" dirty="0" smtClean="0">
                <a:solidFill>
                  <a:srgbClr val="808080"/>
                </a:solidFill>
              </a:rPr>
              <a:t>Grammar: rules defining sequences.</a:t>
            </a:r>
          </a:p>
          <a:p>
            <a:pPr marL="0" indent="0">
              <a:buNone/>
            </a:pPr>
            <a:r>
              <a:rPr lang="en-US" sz="3600" dirty="0" smtClean="0">
                <a:solidFill>
                  <a:srgbClr val="808080"/>
                </a:solidFill>
              </a:rPr>
              <a:t>Expressed in terms of symbols.</a:t>
            </a:r>
          </a:p>
          <a:p>
            <a:pPr marL="0" indent="0">
              <a:buNone/>
            </a:pPr>
            <a:endParaRPr lang="en-US" sz="3600" dirty="0" smtClean="0">
              <a:solidFill>
                <a:srgbClr val="808080"/>
              </a:solidFill>
            </a:endParaRPr>
          </a:p>
          <a:p>
            <a:pPr marL="0" indent="0">
              <a:buNone/>
            </a:pPr>
            <a:r>
              <a:rPr lang="en-US" sz="3600" dirty="0" smtClean="0">
                <a:solidFill>
                  <a:srgbClr val="808080"/>
                </a:solidFill>
              </a:rPr>
              <a:t>Simple example:</a:t>
            </a:r>
          </a:p>
        </p:txBody>
      </p:sp>
      <p:sp>
        <p:nvSpPr>
          <p:cNvPr id="6" name="Title 1"/>
          <p:cNvSpPr txBox="1">
            <a:spLocks/>
          </p:cNvSpPr>
          <p:nvPr/>
        </p:nvSpPr>
        <p:spPr>
          <a:xfrm>
            <a:off x="0" y="-5224"/>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spc="-150" dirty="0" smtClean="0">
                <a:solidFill>
                  <a:srgbClr val="C00000"/>
                </a:solidFill>
                <a:latin typeface="+mn-lt"/>
              </a:rPr>
              <a:t>The structure of language</a:t>
            </a:r>
            <a:endParaRPr lang="en-GB" b="1" spc="-150" dirty="0">
              <a:solidFill>
                <a:srgbClr val="C00000"/>
              </a:solidFill>
              <a:latin typeface="+mn-lt"/>
            </a:endParaRPr>
          </a:p>
        </p:txBody>
      </p:sp>
      <p:sp>
        <p:nvSpPr>
          <p:cNvPr id="7" name="TextBox 6"/>
          <p:cNvSpPr txBox="1"/>
          <p:nvPr/>
        </p:nvSpPr>
        <p:spPr>
          <a:xfrm>
            <a:off x="15122" y="4052207"/>
            <a:ext cx="9128903" cy="2677656"/>
          </a:xfrm>
          <a:prstGeom prst="rect">
            <a:avLst/>
          </a:prstGeom>
          <a:noFill/>
        </p:spPr>
        <p:txBody>
          <a:bodyPr wrap="square" rtlCol="0">
            <a:spAutoFit/>
          </a:bodyPr>
          <a:lstStyle/>
          <a:p>
            <a:r>
              <a:rPr lang="en-GB" sz="2400" spc="-150" dirty="0" smtClean="0">
                <a:solidFill>
                  <a:schemeClr val="bg1">
                    <a:lumMod val="50000"/>
                  </a:schemeClr>
                </a:solidFill>
              </a:rPr>
              <a:t>Sentence  	 </a:t>
            </a:r>
            <a:r>
              <a:rPr lang="en-GB" sz="2400" spc="-150" dirty="0" smtClean="0">
                <a:solidFill>
                  <a:schemeClr val="bg1">
                    <a:lumMod val="50000"/>
                  </a:schemeClr>
                </a:solidFill>
                <a:sym typeface="Wingdings" panose="05000000000000000000" pitchFamily="2" charset="2"/>
              </a:rPr>
              <a:t> 	a</a:t>
            </a:r>
            <a:r>
              <a:rPr lang="en-GB" sz="2400" spc="-150" dirty="0" smtClean="0">
                <a:solidFill>
                  <a:schemeClr val="bg1">
                    <a:lumMod val="50000"/>
                  </a:schemeClr>
                </a:solidFill>
              </a:rPr>
              <a:t> Noun Phrase (NP) followed by a Verb Phrase (VP)</a:t>
            </a:r>
          </a:p>
          <a:p>
            <a:r>
              <a:rPr lang="en-GB" sz="2400" spc="-150" dirty="0" smtClean="0">
                <a:solidFill>
                  <a:schemeClr val="bg1">
                    <a:lumMod val="50000"/>
                  </a:schemeClr>
                </a:solidFill>
              </a:rPr>
              <a:t>Noun Phrase 	 </a:t>
            </a:r>
            <a:r>
              <a:rPr lang="en-GB" sz="2400" spc="-150" dirty="0" smtClean="0">
                <a:solidFill>
                  <a:schemeClr val="bg1">
                    <a:lumMod val="50000"/>
                  </a:schemeClr>
                </a:solidFill>
                <a:sym typeface="Wingdings" panose="05000000000000000000" pitchFamily="2" charset="2"/>
              </a:rPr>
              <a:t>	a</a:t>
            </a:r>
            <a:r>
              <a:rPr lang="en-GB" sz="2400" spc="-150" dirty="0" smtClean="0">
                <a:solidFill>
                  <a:schemeClr val="bg1">
                    <a:lumMod val="50000"/>
                  </a:schemeClr>
                </a:solidFill>
              </a:rPr>
              <a:t>n Article (A) followed by a Noun (N) OR Proper Noun (PN)</a:t>
            </a:r>
          </a:p>
          <a:p>
            <a:r>
              <a:rPr lang="en-GB" sz="2400" spc="-150" dirty="0" smtClean="0">
                <a:solidFill>
                  <a:schemeClr val="bg1">
                    <a:lumMod val="50000"/>
                  </a:schemeClr>
                </a:solidFill>
              </a:rPr>
              <a:t>Verb Phrase	 </a:t>
            </a:r>
            <a:r>
              <a:rPr lang="en-GB" sz="2400" spc="-150" dirty="0" smtClean="0">
                <a:solidFill>
                  <a:schemeClr val="bg1">
                    <a:lumMod val="50000"/>
                  </a:schemeClr>
                </a:solidFill>
                <a:sym typeface="Wingdings" panose="05000000000000000000" pitchFamily="2" charset="2"/>
              </a:rPr>
              <a:t> 	a Verb (V) OR a Verb followed by Noun Phrase</a:t>
            </a:r>
          </a:p>
          <a:p>
            <a:r>
              <a:rPr lang="en-GB" sz="2400" spc="-150" dirty="0" smtClean="0">
                <a:solidFill>
                  <a:schemeClr val="bg1">
                    <a:lumMod val="50000"/>
                  </a:schemeClr>
                </a:solidFill>
                <a:sym typeface="Wingdings" panose="05000000000000000000" pitchFamily="2" charset="2"/>
              </a:rPr>
              <a:t>Article 		  	‘a’ OR ‘the’</a:t>
            </a:r>
          </a:p>
          <a:p>
            <a:r>
              <a:rPr lang="en-GB" sz="2400" spc="-150" dirty="0" smtClean="0">
                <a:solidFill>
                  <a:schemeClr val="bg1">
                    <a:lumMod val="50000"/>
                  </a:schemeClr>
                </a:solidFill>
                <a:sym typeface="Wingdings" panose="05000000000000000000" pitchFamily="2" charset="2"/>
              </a:rPr>
              <a:t>Noun 		  	‘cat’ OR ‘child’ OR ‘sun’</a:t>
            </a:r>
            <a:endParaRPr lang="en-GB" sz="2400" spc="-150" dirty="0">
              <a:solidFill>
                <a:schemeClr val="bg1">
                  <a:lumMod val="50000"/>
                </a:schemeClr>
              </a:solidFill>
              <a:sym typeface="Wingdings" panose="05000000000000000000" pitchFamily="2" charset="2"/>
            </a:endParaRPr>
          </a:p>
          <a:p>
            <a:r>
              <a:rPr lang="en-GB" sz="2400" spc="-150" dirty="0" smtClean="0">
                <a:solidFill>
                  <a:schemeClr val="bg1">
                    <a:lumMod val="50000"/>
                  </a:schemeClr>
                </a:solidFill>
                <a:sym typeface="Wingdings" panose="05000000000000000000" pitchFamily="2" charset="2"/>
              </a:rPr>
              <a:t>Proper Noun 	  	‘Peter’ OR ‘Janet’</a:t>
            </a:r>
            <a:endParaRPr lang="en-GB" sz="2400" spc="-150" dirty="0">
              <a:solidFill>
                <a:schemeClr val="bg1">
                  <a:lumMod val="50000"/>
                </a:schemeClr>
              </a:solidFill>
              <a:sym typeface="Wingdings" panose="05000000000000000000" pitchFamily="2" charset="2"/>
            </a:endParaRPr>
          </a:p>
          <a:p>
            <a:r>
              <a:rPr lang="en-GB" sz="2400" spc="-150" dirty="0">
                <a:solidFill>
                  <a:schemeClr val="bg1">
                    <a:lumMod val="50000"/>
                  </a:schemeClr>
                </a:solidFill>
                <a:sym typeface="Wingdings" panose="05000000000000000000" pitchFamily="2" charset="2"/>
              </a:rPr>
              <a:t>Verb </a:t>
            </a:r>
            <a:r>
              <a:rPr lang="en-GB" sz="2400" spc="-150" dirty="0" smtClean="0">
                <a:solidFill>
                  <a:schemeClr val="bg1">
                    <a:lumMod val="50000"/>
                  </a:schemeClr>
                </a:solidFill>
                <a:sym typeface="Wingdings" panose="05000000000000000000" pitchFamily="2" charset="2"/>
              </a:rPr>
              <a:t>		  	‘sees’ OR ‘likes’</a:t>
            </a:r>
            <a:endParaRPr lang="en-GB" sz="2400" spc="-150" dirty="0">
              <a:solidFill>
                <a:schemeClr val="bg1">
                  <a:lumMod val="50000"/>
                </a:schemeClr>
              </a:solidFill>
              <a:sym typeface="Wingdings" panose="05000000000000000000" pitchFamily="2" charset="2"/>
            </a:endParaRPr>
          </a:p>
        </p:txBody>
      </p:sp>
    </p:spTree>
    <p:extLst>
      <p:ext uri="{BB962C8B-B14F-4D97-AF65-F5344CB8AC3E}">
        <p14:creationId xmlns:p14="http://schemas.microsoft.com/office/powerpoint/2010/main" val="2159565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animEffect transition="in" filter="fade">
                                      <p:cBhvr>
                                        <p:cTn id="15" dur="500"/>
                                        <p:tgtEl>
                                          <p:spTgt spid="10">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122" y="5648411"/>
            <a:ext cx="2110258" cy="646331"/>
          </a:xfrm>
          <a:prstGeom prst="rect">
            <a:avLst/>
          </a:prstGeom>
          <a:solidFill>
            <a:schemeClr val="bg1"/>
          </a:solidFill>
        </p:spPr>
        <p:txBody>
          <a:bodyPr wrap="none" rtlCol="0">
            <a:spAutoFit/>
          </a:bodyPr>
          <a:lstStyle/>
          <a:p>
            <a:r>
              <a:rPr lang="en-GB" sz="3600" dirty="0" smtClean="0">
                <a:solidFill>
                  <a:srgbClr val="C00000"/>
                </a:solidFill>
              </a:rPr>
              <a:t>Parse Tree</a:t>
            </a:r>
            <a:endParaRPr lang="en-GB" sz="3600" dirty="0">
              <a:solidFill>
                <a:srgbClr val="C00000"/>
              </a:solidFill>
            </a:endParaRPr>
          </a:p>
        </p:txBody>
      </p:sp>
      <p:sp>
        <p:nvSpPr>
          <p:cNvPr id="7" name="TextBox 6"/>
          <p:cNvSpPr txBox="1"/>
          <p:nvPr/>
        </p:nvSpPr>
        <p:spPr>
          <a:xfrm>
            <a:off x="15122" y="4052207"/>
            <a:ext cx="9128903" cy="2677656"/>
          </a:xfrm>
          <a:prstGeom prst="rect">
            <a:avLst/>
          </a:prstGeom>
          <a:solidFill>
            <a:schemeClr val="bg1"/>
          </a:solidFill>
        </p:spPr>
        <p:txBody>
          <a:bodyPr wrap="square" rtlCol="0">
            <a:spAutoFit/>
          </a:bodyPr>
          <a:lstStyle/>
          <a:p>
            <a:r>
              <a:rPr lang="en-GB" sz="2400" spc="-150" dirty="0" smtClean="0">
                <a:solidFill>
                  <a:schemeClr val="bg1">
                    <a:lumMod val="50000"/>
                  </a:schemeClr>
                </a:solidFill>
              </a:rPr>
              <a:t>Sentence </a:t>
            </a:r>
            <a:r>
              <a:rPr lang="en-GB" sz="2400" spc="-150" dirty="0">
                <a:solidFill>
                  <a:srgbClr val="C00000"/>
                </a:solidFill>
              </a:rPr>
              <a:t> </a:t>
            </a:r>
            <a:r>
              <a:rPr lang="en-GB" sz="2400" spc="-150" dirty="0" smtClean="0">
                <a:solidFill>
                  <a:srgbClr val="C00000"/>
                </a:solidFill>
              </a:rPr>
              <a:t>S </a:t>
            </a:r>
            <a:r>
              <a:rPr lang="en-GB" sz="2400" spc="-150" dirty="0" smtClean="0">
                <a:solidFill>
                  <a:schemeClr val="bg1">
                    <a:lumMod val="50000"/>
                  </a:schemeClr>
                </a:solidFill>
              </a:rPr>
              <a:t>	 </a:t>
            </a:r>
            <a:r>
              <a:rPr lang="en-GB" sz="2400" spc="-150" dirty="0" smtClean="0">
                <a:solidFill>
                  <a:schemeClr val="bg1">
                    <a:lumMod val="50000"/>
                  </a:schemeClr>
                </a:solidFill>
                <a:sym typeface="Wingdings" panose="05000000000000000000" pitchFamily="2" charset="2"/>
              </a:rPr>
              <a:t> 	a</a:t>
            </a:r>
            <a:r>
              <a:rPr lang="en-GB" sz="2400" spc="-150" dirty="0" smtClean="0">
                <a:solidFill>
                  <a:schemeClr val="bg1">
                    <a:lumMod val="50000"/>
                  </a:schemeClr>
                </a:solidFill>
              </a:rPr>
              <a:t> Noun Phrase (</a:t>
            </a:r>
            <a:r>
              <a:rPr lang="en-GB" sz="2400" spc="-150" dirty="0" smtClean="0">
                <a:solidFill>
                  <a:srgbClr val="C00000"/>
                </a:solidFill>
              </a:rPr>
              <a:t>NP</a:t>
            </a:r>
            <a:r>
              <a:rPr lang="en-GB" sz="2400" spc="-150" dirty="0" smtClean="0">
                <a:solidFill>
                  <a:schemeClr val="bg1">
                    <a:lumMod val="50000"/>
                  </a:schemeClr>
                </a:solidFill>
              </a:rPr>
              <a:t>) followed by a Verb Phrase (</a:t>
            </a:r>
            <a:r>
              <a:rPr lang="en-GB" sz="2400" spc="-150" dirty="0" smtClean="0">
                <a:solidFill>
                  <a:srgbClr val="C00000"/>
                </a:solidFill>
              </a:rPr>
              <a:t>VP</a:t>
            </a:r>
            <a:r>
              <a:rPr lang="en-GB" sz="2400" spc="-150" dirty="0" smtClean="0">
                <a:solidFill>
                  <a:schemeClr val="bg1">
                    <a:lumMod val="50000"/>
                  </a:schemeClr>
                </a:solidFill>
              </a:rPr>
              <a:t>)</a:t>
            </a:r>
          </a:p>
          <a:p>
            <a:r>
              <a:rPr lang="en-GB" sz="2400" spc="-150" dirty="0" smtClean="0">
                <a:solidFill>
                  <a:schemeClr val="bg1">
                    <a:lumMod val="50000"/>
                  </a:schemeClr>
                </a:solidFill>
              </a:rPr>
              <a:t>Noun Phrase </a:t>
            </a:r>
            <a:r>
              <a:rPr lang="en-GB" sz="2400" spc="-150" dirty="0" smtClean="0">
                <a:solidFill>
                  <a:srgbClr val="C00000"/>
                </a:solidFill>
              </a:rPr>
              <a:t>NP</a:t>
            </a:r>
            <a:r>
              <a:rPr lang="en-GB" sz="2400" spc="-150" dirty="0" smtClean="0">
                <a:solidFill>
                  <a:schemeClr val="bg1">
                    <a:lumMod val="50000"/>
                  </a:schemeClr>
                </a:solidFill>
              </a:rPr>
              <a:t> 	 </a:t>
            </a:r>
            <a:r>
              <a:rPr lang="en-GB" sz="2400" spc="-150" dirty="0" smtClean="0">
                <a:solidFill>
                  <a:schemeClr val="bg1">
                    <a:lumMod val="50000"/>
                  </a:schemeClr>
                </a:solidFill>
                <a:sym typeface="Wingdings" panose="05000000000000000000" pitchFamily="2" charset="2"/>
              </a:rPr>
              <a:t>	a</a:t>
            </a:r>
            <a:r>
              <a:rPr lang="en-GB" sz="2400" spc="-150" dirty="0" smtClean="0">
                <a:solidFill>
                  <a:schemeClr val="bg1">
                    <a:lumMod val="50000"/>
                  </a:schemeClr>
                </a:solidFill>
              </a:rPr>
              <a:t>n Article (</a:t>
            </a:r>
            <a:r>
              <a:rPr lang="en-GB" sz="2400" spc="-150" dirty="0" smtClean="0">
                <a:solidFill>
                  <a:srgbClr val="C00000"/>
                </a:solidFill>
              </a:rPr>
              <a:t>A</a:t>
            </a:r>
            <a:r>
              <a:rPr lang="en-GB" sz="2400" spc="-150" dirty="0" smtClean="0">
                <a:solidFill>
                  <a:schemeClr val="bg1">
                    <a:lumMod val="50000"/>
                  </a:schemeClr>
                </a:solidFill>
              </a:rPr>
              <a:t>) followed by a Noun (</a:t>
            </a:r>
            <a:r>
              <a:rPr lang="en-GB" sz="2400" spc="-150" dirty="0" smtClean="0">
                <a:solidFill>
                  <a:srgbClr val="C00000"/>
                </a:solidFill>
              </a:rPr>
              <a:t>N</a:t>
            </a:r>
            <a:r>
              <a:rPr lang="en-GB" sz="2400" spc="-150" dirty="0" smtClean="0">
                <a:solidFill>
                  <a:schemeClr val="bg1">
                    <a:lumMod val="50000"/>
                  </a:schemeClr>
                </a:solidFill>
              </a:rPr>
              <a:t>) OR Proper Noun (</a:t>
            </a:r>
            <a:r>
              <a:rPr lang="en-GB" sz="2400" spc="-150" dirty="0" smtClean="0">
                <a:solidFill>
                  <a:srgbClr val="C00000"/>
                </a:solidFill>
              </a:rPr>
              <a:t>PN</a:t>
            </a:r>
            <a:r>
              <a:rPr lang="en-GB" sz="2400" spc="-150" dirty="0" smtClean="0">
                <a:solidFill>
                  <a:schemeClr val="bg1">
                    <a:lumMod val="50000"/>
                  </a:schemeClr>
                </a:solidFill>
              </a:rPr>
              <a:t>)</a:t>
            </a:r>
          </a:p>
          <a:p>
            <a:r>
              <a:rPr lang="en-GB" sz="2400" spc="-150" dirty="0" smtClean="0">
                <a:solidFill>
                  <a:schemeClr val="bg1">
                    <a:lumMod val="50000"/>
                  </a:schemeClr>
                </a:solidFill>
              </a:rPr>
              <a:t>Verb Phrase </a:t>
            </a:r>
            <a:r>
              <a:rPr lang="en-GB" sz="2400" spc="-150" dirty="0" smtClean="0">
                <a:solidFill>
                  <a:srgbClr val="C00000"/>
                </a:solidFill>
              </a:rPr>
              <a:t>VP</a:t>
            </a:r>
            <a:r>
              <a:rPr lang="en-GB" sz="2400" spc="-150" dirty="0" smtClean="0">
                <a:solidFill>
                  <a:schemeClr val="bg1">
                    <a:lumMod val="50000"/>
                  </a:schemeClr>
                </a:solidFill>
              </a:rPr>
              <a:t>	 </a:t>
            </a:r>
            <a:r>
              <a:rPr lang="en-GB" sz="2400" spc="-150" dirty="0" smtClean="0">
                <a:solidFill>
                  <a:schemeClr val="bg1">
                    <a:lumMod val="50000"/>
                  </a:schemeClr>
                </a:solidFill>
                <a:sym typeface="Wingdings" panose="05000000000000000000" pitchFamily="2" charset="2"/>
              </a:rPr>
              <a:t> 	a Verb (</a:t>
            </a:r>
            <a:r>
              <a:rPr lang="en-GB" sz="2400" spc="-150" dirty="0" smtClean="0">
                <a:solidFill>
                  <a:srgbClr val="C00000"/>
                </a:solidFill>
                <a:sym typeface="Wingdings" panose="05000000000000000000" pitchFamily="2" charset="2"/>
              </a:rPr>
              <a:t>V</a:t>
            </a:r>
            <a:r>
              <a:rPr lang="en-GB" sz="2400" spc="-150" dirty="0" smtClean="0">
                <a:solidFill>
                  <a:schemeClr val="bg1">
                    <a:lumMod val="50000"/>
                  </a:schemeClr>
                </a:solidFill>
                <a:sym typeface="Wingdings" panose="05000000000000000000" pitchFamily="2" charset="2"/>
              </a:rPr>
              <a:t>) OR a Verb followed by Noun Phrase</a:t>
            </a:r>
          </a:p>
          <a:p>
            <a:r>
              <a:rPr lang="en-GB" sz="2400" spc="-150" dirty="0" smtClean="0">
                <a:solidFill>
                  <a:schemeClr val="bg1">
                    <a:lumMod val="50000"/>
                  </a:schemeClr>
                </a:solidFill>
                <a:sym typeface="Wingdings" panose="05000000000000000000" pitchFamily="2" charset="2"/>
              </a:rPr>
              <a:t>Article </a:t>
            </a:r>
            <a:r>
              <a:rPr lang="en-GB" sz="2400" spc="-150" dirty="0" smtClean="0">
                <a:solidFill>
                  <a:srgbClr val="C00000"/>
                </a:solidFill>
                <a:sym typeface="Wingdings" panose="05000000000000000000" pitchFamily="2" charset="2"/>
              </a:rPr>
              <a:t>A</a:t>
            </a:r>
            <a:r>
              <a:rPr lang="en-GB" sz="2400" spc="-150" dirty="0" smtClean="0">
                <a:solidFill>
                  <a:schemeClr val="bg1">
                    <a:lumMod val="50000"/>
                  </a:schemeClr>
                </a:solidFill>
                <a:sym typeface="Wingdings" panose="05000000000000000000" pitchFamily="2" charset="2"/>
              </a:rPr>
              <a:t>		  	‘a’ OR ‘the’</a:t>
            </a:r>
          </a:p>
          <a:p>
            <a:r>
              <a:rPr lang="en-GB" sz="2400" spc="-150" dirty="0" smtClean="0">
                <a:solidFill>
                  <a:schemeClr val="bg1">
                    <a:lumMod val="50000"/>
                  </a:schemeClr>
                </a:solidFill>
                <a:sym typeface="Wingdings" panose="05000000000000000000" pitchFamily="2" charset="2"/>
              </a:rPr>
              <a:t>Noun  </a:t>
            </a:r>
            <a:r>
              <a:rPr lang="en-GB" sz="2400" spc="-150" dirty="0" smtClean="0">
                <a:solidFill>
                  <a:srgbClr val="C00000"/>
                </a:solidFill>
                <a:sym typeface="Wingdings" panose="05000000000000000000" pitchFamily="2" charset="2"/>
              </a:rPr>
              <a:t>N	</a:t>
            </a:r>
            <a:r>
              <a:rPr lang="en-GB" sz="2400" spc="-150" dirty="0" smtClean="0">
                <a:solidFill>
                  <a:schemeClr val="bg1">
                    <a:lumMod val="50000"/>
                  </a:schemeClr>
                </a:solidFill>
                <a:sym typeface="Wingdings" panose="05000000000000000000" pitchFamily="2" charset="2"/>
              </a:rPr>
              <a:t>	  	‘cat’ OR ‘child’ OR ‘sun’</a:t>
            </a:r>
            <a:endParaRPr lang="en-GB" sz="2400" spc="-150" dirty="0">
              <a:solidFill>
                <a:schemeClr val="bg1">
                  <a:lumMod val="50000"/>
                </a:schemeClr>
              </a:solidFill>
              <a:sym typeface="Wingdings" panose="05000000000000000000" pitchFamily="2" charset="2"/>
            </a:endParaRPr>
          </a:p>
          <a:p>
            <a:r>
              <a:rPr lang="en-GB" sz="2400" spc="-150" dirty="0" smtClean="0">
                <a:solidFill>
                  <a:schemeClr val="bg1">
                    <a:lumMod val="50000"/>
                  </a:schemeClr>
                </a:solidFill>
                <a:sym typeface="Wingdings" panose="05000000000000000000" pitchFamily="2" charset="2"/>
              </a:rPr>
              <a:t>Proper Noun </a:t>
            </a:r>
            <a:r>
              <a:rPr lang="en-GB" sz="2400" spc="-150" dirty="0" smtClean="0">
                <a:solidFill>
                  <a:srgbClr val="C00000"/>
                </a:solidFill>
                <a:sym typeface="Wingdings" panose="05000000000000000000" pitchFamily="2" charset="2"/>
              </a:rPr>
              <a:t>PN</a:t>
            </a:r>
            <a:r>
              <a:rPr lang="en-GB" sz="2400" spc="-150" dirty="0" smtClean="0">
                <a:solidFill>
                  <a:schemeClr val="bg1">
                    <a:lumMod val="50000"/>
                  </a:schemeClr>
                </a:solidFill>
                <a:sym typeface="Wingdings" panose="05000000000000000000" pitchFamily="2" charset="2"/>
              </a:rPr>
              <a:t> 	  	‘Peter’ OR ‘Janet’</a:t>
            </a:r>
            <a:endParaRPr lang="en-GB" sz="2400" spc="-150" dirty="0">
              <a:solidFill>
                <a:schemeClr val="bg1">
                  <a:lumMod val="50000"/>
                </a:schemeClr>
              </a:solidFill>
              <a:sym typeface="Wingdings" panose="05000000000000000000" pitchFamily="2" charset="2"/>
            </a:endParaRPr>
          </a:p>
          <a:p>
            <a:r>
              <a:rPr lang="en-GB" sz="2400" spc="-150" dirty="0">
                <a:solidFill>
                  <a:schemeClr val="bg1">
                    <a:lumMod val="50000"/>
                  </a:schemeClr>
                </a:solidFill>
                <a:sym typeface="Wingdings" panose="05000000000000000000" pitchFamily="2" charset="2"/>
              </a:rPr>
              <a:t>Verb </a:t>
            </a:r>
            <a:r>
              <a:rPr lang="en-GB" sz="2400" spc="-150" dirty="0" smtClean="0">
                <a:solidFill>
                  <a:schemeClr val="bg1">
                    <a:lumMod val="50000"/>
                  </a:schemeClr>
                </a:solidFill>
                <a:sym typeface="Wingdings" panose="05000000000000000000" pitchFamily="2" charset="2"/>
              </a:rPr>
              <a:t> </a:t>
            </a:r>
            <a:r>
              <a:rPr lang="en-GB" sz="2400" spc="-150" dirty="0" smtClean="0">
                <a:solidFill>
                  <a:srgbClr val="C00000"/>
                </a:solidFill>
                <a:sym typeface="Wingdings" panose="05000000000000000000" pitchFamily="2" charset="2"/>
              </a:rPr>
              <a:t>V</a:t>
            </a:r>
            <a:r>
              <a:rPr lang="en-GB" sz="2400" spc="-150" dirty="0" smtClean="0">
                <a:solidFill>
                  <a:schemeClr val="bg1">
                    <a:lumMod val="50000"/>
                  </a:schemeClr>
                </a:solidFill>
                <a:sym typeface="Wingdings" panose="05000000000000000000" pitchFamily="2" charset="2"/>
              </a:rPr>
              <a:t>		  	‘sees’ OR ‘likes’</a:t>
            </a:r>
            <a:endParaRPr lang="en-GB" sz="2400" spc="-150" dirty="0">
              <a:solidFill>
                <a:schemeClr val="bg1">
                  <a:lumMod val="50000"/>
                </a:schemeClr>
              </a:solidFill>
              <a:sym typeface="Wingdings" panose="05000000000000000000" pitchFamily="2" charset="2"/>
            </a:endParaRPr>
          </a:p>
        </p:txBody>
      </p:sp>
      <p:sp>
        <p:nvSpPr>
          <p:cNvPr id="2" name="Rectangle 1"/>
          <p:cNvSpPr/>
          <p:nvPr/>
        </p:nvSpPr>
        <p:spPr>
          <a:xfrm>
            <a:off x="7677807" y="5722883"/>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Content Placeholder 9"/>
          <p:cNvSpPr>
            <a:spLocks noGrp="1"/>
          </p:cNvSpPr>
          <p:nvPr>
            <p:ph idx="1"/>
          </p:nvPr>
        </p:nvSpPr>
        <p:spPr>
          <a:xfrm>
            <a:off x="73477" y="798961"/>
            <a:ext cx="8919488" cy="3162969"/>
          </a:xfrm>
        </p:spPr>
        <p:txBody>
          <a:bodyPr>
            <a:normAutofit/>
          </a:bodyPr>
          <a:lstStyle/>
          <a:p>
            <a:pPr marL="0" indent="0">
              <a:buNone/>
            </a:pPr>
            <a:r>
              <a:rPr lang="en-US" sz="3600" dirty="0">
                <a:solidFill>
                  <a:srgbClr val="808080"/>
                </a:solidFill>
              </a:rPr>
              <a:t>The cat sees </a:t>
            </a:r>
            <a:r>
              <a:rPr lang="en-US" sz="3600" dirty="0" smtClean="0">
                <a:solidFill>
                  <a:srgbClr val="808080"/>
                </a:solidFill>
              </a:rPr>
              <a:t>Janet</a:t>
            </a:r>
            <a:endParaRPr lang="en-US" sz="3600" dirty="0">
              <a:solidFill>
                <a:srgbClr val="808080"/>
              </a:solidFill>
            </a:endParaRPr>
          </a:p>
        </p:txBody>
      </p:sp>
      <p:sp>
        <p:nvSpPr>
          <p:cNvPr id="6" name="Title 1"/>
          <p:cNvSpPr txBox="1">
            <a:spLocks/>
          </p:cNvSpPr>
          <p:nvPr/>
        </p:nvSpPr>
        <p:spPr>
          <a:xfrm>
            <a:off x="0" y="-5224"/>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spc="-150" dirty="0" smtClean="0">
                <a:solidFill>
                  <a:srgbClr val="C00000"/>
                </a:solidFill>
                <a:latin typeface="+mn-lt"/>
              </a:rPr>
              <a:t>The structure of language</a:t>
            </a:r>
            <a:endParaRPr lang="en-GB" b="1" spc="-150" dirty="0">
              <a:solidFill>
                <a:srgbClr val="C00000"/>
              </a:solidFill>
              <a:latin typeface="+mn-lt"/>
            </a:endParaRPr>
          </a:p>
        </p:txBody>
      </p:sp>
      <p:sp>
        <p:nvSpPr>
          <p:cNvPr id="9" name="TextBox 8"/>
          <p:cNvSpPr txBox="1"/>
          <p:nvPr/>
        </p:nvSpPr>
        <p:spPr>
          <a:xfrm>
            <a:off x="6925604" y="166929"/>
            <a:ext cx="2067361" cy="2031325"/>
          </a:xfrm>
          <a:prstGeom prst="rect">
            <a:avLst/>
          </a:prstGeom>
          <a:noFill/>
          <a:ln>
            <a:solidFill>
              <a:srgbClr val="C00000"/>
            </a:solidFill>
          </a:ln>
        </p:spPr>
        <p:txBody>
          <a:bodyPr wrap="none" rtlCol="0">
            <a:spAutoFit/>
          </a:bodyPr>
          <a:lstStyle/>
          <a:p>
            <a:r>
              <a:rPr lang="en-GB" dirty="0" smtClean="0">
                <a:solidFill>
                  <a:srgbClr val="C00000"/>
                </a:solidFill>
              </a:rPr>
              <a:t>S::- NP  VP</a:t>
            </a:r>
          </a:p>
          <a:p>
            <a:r>
              <a:rPr lang="en-GB" dirty="0" smtClean="0">
                <a:solidFill>
                  <a:srgbClr val="C00000"/>
                </a:solidFill>
              </a:rPr>
              <a:t>NP::- A  N | PN</a:t>
            </a:r>
          </a:p>
          <a:p>
            <a:r>
              <a:rPr lang="en-GB" dirty="0" smtClean="0">
                <a:solidFill>
                  <a:srgbClr val="C00000"/>
                </a:solidFill>
              </a:rPr>
              <a:t>VP::- V | V  NP</a:t>
            </a:r>
          </a:p>
          <a:p>
            <a:r>
              <a:rPr lang="en-GB" dirty="0" smtClean="0">
                <a:solidFill>
                  <a:srgbClr val="C00000"/>
                </a:solidFill>
              </a:rPr>
              <a:t>A::- a | the</a:t>
            </a:r>
          </a:p>
          <a:p>
            <a:r>
              <a:rPr lang="en-GB" dirty="0" smtClean="0">
                <a:solidFill>
                  <a:srgbClr val="C00000"/>
                </a:solidFill>
              </a:rPr>
              <a:t>N::- cat | child | sun</a:t>
            </a:r>
          </a:p>
          <a:p>
            <a:r>
              <a:rPr lang="en-GB" dirty="0" smtClean="0">
                <a:solidFill>
                  <a:srgbClr val="C00000"/>
                </a:solidFill>
              </a:rPr>
              <a:t>PN::- Peter | Janet</a:t>
            </a:r>
          </a:p>
          <a:p>
            <a:r>
              <a:rPr lang="en-GB" dirty="0" smtClean="0">
                <a:solidFill>
                  <a:srgbClr val="C00000"/>
                </a:solidFill>
              </a:rPr>
              <a:t>V::- sees | likes</a:t>
            </a:r>
            <a:endParaRPr lang="en-GB" dirty="0">
              <a:solidFill>
                <a:srgbClr val="C00000"/>
              </a:solidFill>
            </a:endParaRPr>
          </a:p>
        </p:txBody>
      </p:sp>
    </p:spTree>
    <p:extLst>
      <p:ext uri="{BB962C8B-B14F-4D97-AF65-F5344CB8AC3E}">
        <p14:creationId xmlns:p14="http://schemas.microsoft.com/office/powerpoint/2010/main" val="3292701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39816"/>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Content Placeholder 9"/>
          <p:cNvSpPr>
            <a:spLocks noGrp="1"/>
          </p:cNvSpPr>
          <p:nvPr>
            <p:ph idx="1"/>
          </p:nvPr>
        </p:nvSpPr>
        <p:spPr>
          <a:xfrm>
            <a:off x="73477" y="798963"/>
            <a:ext cx="8919488" cy="1399292"/>
          </a:xfrm>
        </p:spPr>
        <p:txBody>
          <a:bodyPr>
            <a:normAutofit/>
          </a:bodyPr>
          <a:lstStyle/>
          <a:p>
            <a:pPr marL="0" indent="0">
              <a:buNone/>
            </a:pPr>
            <a:r>
              <a:rPr lang="en-US" sz="3600" dirty="0">
                <a:solidFill>
                  <a:srgbClr val="808080"/>
                </a:solidFill>
              </a:rPr>
              <a:t>T</a:t>
            </a:r>
            <a:r>
              <a:rPr lang="en-US" sz="3600" dirty="0" smtClean="0">
                <a:solidFill>
                  <a:srgbClr val="808080"/>
                </a:solidFill>
              </a:rPr>
              <a:t>he cat sees Janet</a:t>
            </a:r>
          </a:p>
        </p:txBody>
      </p:sp>
      <p:sp>
        <p:nvSpPr>
          <p:cNvPr id="6" name="Title 1"/>
          <p:cNvSpPr txBox="1">
            <a:spLocks/>
          </p:cNvSpPr>
          <p:nvPr/>
        </p:nvSpPr>
        <p:spPr>
          <a:xfrm>
            <a:off x="0" y="-5224"/>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spc="-150" dirty="0" smtClean="0">
                <a:solidFill>
                  <a:srgbClr val="C00000"/>
                </a:solidFill>
                <a:latin typeface="+mn-lt"/>
              </a:rPr>
              <a:t>The structure of language</a:t>
            </a:r>
            <a:endParaRPr lang="en-GB" b="1" spc="-150" dirty="0">
              <a:solidFill>
                <a:srgbClr val="C00000"/>
              </a:solidFill>
              <a:latin typeface="+mn-lt"/>
            </a:endParaRPr>
          </a:p>
        </p:txBody>
      </p:sp>
      <p:sp>
        <p:nvSpPr>
          <p:cNvPr id="9" name="TextBox 8"/>
          <p:cNvSpPr txBox="1"/>
          <p:nvPr/>
        </p:nvSpPr>
        <p:spPr>
          <a:xfrm>
            <a:off x="6925604" y="166929"/>
            <a:ext cx="2067361" cy="2031325"/>
          </a:xfrm>
          <a:prstGeom prst="rect">
            <a:avLst/>
          </a:prstGeom>
          <a:noFill/>
          <a:ln>
            <a:solidFill>
              <a:srgbClr val="C00000"/>
            </a:solidFill>
          </a:ln>
        </p:spPr>
        <p:txBody>
          <a:bodyPr wrap="none" rtlCol="0">
            <a:spAutoFit/>
          </a:bodyPr>
          <a:lstStyle/>
          <a:p>
            <a:r>
              <a:rPr lang="en-GB" dirty="0" smtClean="0">
                <a:solidFill>
                  <a:srgbClr val="C00000"/>
                </a:solidFill>
              </a:rPr>
              <a:t>S::- NP  VP</a:t>
            </a:r>
          </a:p>
          <a:p>
            <a:r>
              <a:rPr lang="en-GB" dirty="0" smtClean="0">
                <a:solidFill>
                  <a:srgbClr val="C00000"/>
                </a:solidFill>
              </a:rPr>
              <a:t>NP::- A  N | PN</a:t>
            </a:r>
          </a:p>
          <a:p>
            <a:r>
              <a:rPr lang="en-GB" dirty="0" smtClean="0">
                <a:solidFill>
                  <a:srgbClr val="C00000"/>
                </a:solidFill>
              </a:rPr>
              <a:t>VP::- V | V  NP</a:t>
            </a:r>
          </a:p>
          <a:p>
            <a:r>
              <a:rPr lang="en-GB" dirty="0" smtClean="0">
                <a:solidFill>
                  <a:srgbClr val="C00000"/>
                </a:solidFill>
              </a:rPr>
              <a:t>A::- a | the</a:t>
            </a:r>
          </a:p>
          <a:p>
            <a:r>
              <a:rPr lang="en-GB" dirty="0" smtClean="0">
                <a:solidFill>
                  <a:srgbClr val="C00000"/>
                </a:solidFill>
              </a:rPr>
              <a:t>N::- cat | child | sun</a:t>
            </a:r>
          </a:p>
          <a:p>
            <a:r>
              <a:rPr lang="en-GB" dirty="0" smtClean="0">
                <a:solidFill>
                  <a:srgbClr val="C00000"/>
                </a:solidFill>
              </a:rPr>
              <a:t>PN::- Peter | Janet</a:t>
            </a:r>
          </a:p>
          <a:p>
            <a:r>
              <a:rPr lang="en-GB" dirty="0" smtClean="0">
                <a:solidFill>
                  <a:srgbClr val="C00000"/>
                </a:solidFill>
              </a:rPr>
              <a:t>V::- sees | likes</a:t>
            </a:r>
            <a:endParaRPr lang="en-GB" dirty="0">
              <a:solidFill>
                <a:srgbClr val="C00000"/>
              </a:solidFill>
            </a:endParaRPr>
          </a:p>
        </p:txBody>
      </p:sp>
      <p:sp>
        <p:nvSpPr>
          <p:cNvPr id="12" name="Oval 11"/>
          <p:cNvSpPr/>
          <p:nvPr/>
        </p:nvSpPr>
        <p:spPr>
          <a:xfrm>
            <a:off x="4060420" y="1101737"/>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C00000"/>
                </a:solidFill>
              </a:rPr>
              <a:t>S</a:t>
            </a:r>
          </a:p>
        </p:txBody>
      </p:sp>
      <p:grpSp>
        <p:nvGrpSpPr>
          <p:cNvPr id="66" name="Group 65"/>
          <p:cNvGrpSpPr/>
          <p:nvPr/>
        </p:nvGrpSpPr>
        <p:grpSpPr>
          <a:xfrm>
            <a:off x="4866564" y="1662903"/>
            <a:ext cx="2261400" cy="1324497"/>
            <a:chOff x="4866564" y="1662903"/>
            <a:chExt cx="2261400" cy="1324497"/>
          </a:xfrm>
        </p:grpSpPr>
        <p:cxnSp>
          <p:nvCxnSpPr>
            <p:cNvPr id="13" name="Straight Connector 12"/>
            <p:cNvCxnSpPr/>
            <p:nvPr/>
          </p:nvCxnSpPr>
          <p:spPr>
            <a:xfrm>
              <a:off x="4866564" y="1662903"/>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383561" y="2242997"/>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C00000"/>
                  </a:solidFill>
                </a:rPr>
                <a:t>VP</a:t>
              </a:r>
              <a:endParaRPr lang="en-GB" sz="2400" b="1" dirty="0">
                <a:solidFill>
                  <a:srgbClr val="C00000"/>
                </a:solidFill>
              </a:endParaRPr>
            </a:p>
          </p:txBody>
        </p:sp>
      </p:grpSp>
      <p:grpSp>
        <p:nvGrpSpPr>
          <p:cNvPr id="70" name="Group 69"/>
          <p:cNvGrpSpPr/>
          <p:nvPr/>
        </p:nvGrpSpPr>
        <p:grpSpPr>
          <a:xfrm>
            <a:off x="7128180" y="2963016"/>
            <a:ext cx="1215793" cy="1328784"/>
            <a:chOff x="7128180" y="2963016"/>
            <a:chExt cx="1215793" cy="1328784"/>
          </a:xfrm>
        </p:grpSpPr>
        <p:cxnSp>
          <p:nvCxnSpPr>
            <p:cNvPr id="15" name="Straight Connector 14"/>
            <p:cNvCxnSpPr/>
            <p:nvPr/>
          </p:nvCxnSpPr>
          <p:spPr>
            <a:xfrm rot="600000">
              <a:off x="7128180" y="2963016"/>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7599570" y="3547397"/>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400" b="1" dirty="0" smtClean="0">
                  <a:solidFill>
                    <a:srgbClr val="C00000"/>
                  </a:solidFill>
                </a:rPr>
                <a:t>NP</a:t>
              </a:r>
              <a:endParaRPr lang="en-GB" sz="2400" b="1" dirty="0">
                <a:solidFill>
                  <a:srgbClr val="C00000"/>
                </a:solidFill>
              </a:endParaRPr>
            </a:p>
          </p:txBody>
        </p:sp>
      </p:grpSp>
      <p:grpSp>
        <p:nvGrpSpPr>
          <p:cNvPr id="69" name="Group 68"/>
          <p:cNvGrpSpPr/>
          <p:nvPr/>
        </p:nvGrpSpPr>
        <p:grpSpPr>
          <a:xfrm>
            <a:off x="5216360" y="2963016"/>
            <a:ext cx="1198302" cy="1328784"/>
            <a:chOff x="5216360" y="2963016"/>
            <a:chExt cx="1198302" cy="1328784"/>
          </a:xfrm>
        </p:grpSpPr>
        <p:cxnSp>
          <p:nvCxnSpPr>
            <p:cNvPr id="16" name="Straight Connector 15"/>
            <p:cNvCxnSpPr/>
            <p:nvPr/>
          </p:nvCxnSpPr>
          <p:spPr>
            <a:xfrm rot="21000000" flipV="1">
              <a:off x="5762676" y="2963016"/>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5216360" y="3547397"/>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C00000"/>
                  </a:solidFill>
                </a:rPr>
                <a:t>V</a:t>
              </a:r>
            </a:p>
          </p:txBody>
        </p:sp>
      </p:grpSp>
      <p:grpSp>
        <p:nvGrpSpPr>
          <p:cNvPr id="65" name="Group 64"/>
          <p:cNvGrpSpPr/>
          <p:nvPr/>
        </p:nvGrpSpPr>
        <p:grpSpPr>
          <a:xfrm>
            <a:off x="1723041" y="1662903"/>
            <a:ext cx="2288220" cy="1324497"/>
            <a:chOff x="1723041" y="1662903"/>
            <a:chExt cx="2288220" cy="1324497"/>
          </a:xfrm>
        </p:grpSpPr>
        <p:cxnSp>
          <p:nvCxnSpPr>
            <p:cNvPr id="23" name="Straight Connector 22"/>
            <p:cNvCxnSpPr/>
            <p:nvPr/>
          </p:nvCxnSpPr>
          <p:spPr>
            <a:xfrm flipV="1">
              <a:off x="2512552" y="1662903"/>
              <a:ext cx="1498709" cy="6207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1723041" y="2242997"/>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400" b="1" dirty="0" smtClean="0">
                  <a:solidFill>
                    <a:srgbClr val="C00000"/>
                  </a:solidFill>
                </a:rPr>
                <a:t>NP</a:t>
              </a:r>
              <a:endParaRPr lang="en-GB" sz="2400" b="1" dirty="0">
                <a:solidFill>
                  <a:srgbClr val="C00000"/>
                </a:solidFill>
              </a:endParaRPr>
            </a:p>
          </p:txBody>
        </p:sp>
      </p:grpSp>
      <p:grpSp>
        <p:nvGrpSpPr>
          <p:cNvPr id="68" name="Group 67"/>
          <p:cNvGrpSpPr/>
          <p:nvPr/>
        </p:nvGrpSpPr>
        <p:grpSpPr>
          <a:xfrm>
            <a:off x="2467660" y="2963016"/>
            <a:ext cx="1215793" cy="1328784"/>
            <a:chOff x="2467660" y="2963016"/>
            <a:chExt cx="1215793" cy="1328784"/>
          </a:xfrm>
        </p:grpSpPr>
        <p:cxnSp>
          <p:nvCxnSpPr>
            <p:cNvPr id="25" name="Straight Connector 24"/>
            <p:cNvCxnSpPr/>
            <p:nvPr/>
          </p:nvCxnSpPr>
          <p:spPr>
            <a:xfrm rot="600000">
              <a:off x="2467660" y="2963016"/>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939050" y="3547397"/>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C00000"/>
                  </a:solidFill>
                </a:rPr>
                <a:t>N</a:t>
              </a:r>
            </a:p>
          </p:txBody>
        </p:sp>
      </p:grpSp>
      <p:grpSp>
        <p:nvGrpSpPr>
          <p:cNvPr id="67" name="Group 66"/>
          <p:cNvGrpSpPr/>
          <p:nvPr/>
        </p:nvGrpSpPr>
        <p:grpSpPr>
          <a:xfrm>
            <a:off x="555840" y="2963016"/>
            <a:ext cx="1198302" cy="1328784"/>
            <a:chOff x="555840" y="2963016"/>
            <a:chExt cx="1198302" cy="1328784"/>
          </a:xfrm>
        </p:grpSpPr>
        <p:cxnSp>
          <p:nvCxnSpPr>
            <p:cNvPr id="26" name="Straight Connector 25"/>
            <p:cNvCxnSpPr/>
            <p:nvPr/>
          </p:nvCxnSpPr>
          <p:spPr>
            <a:xfrm rot="21000000" flipV="1">
              <a:off x="1102156" y="2963016"/>
              <a:ext cx="651986" cy="4936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555840" y="3547397"/>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C00000"/>
                  </a:solidFill>
                </a:rPr>
                <a:t>A</a:t>
              </a:r>
            </a:p>
          </p:txBody>
        </p:sp>
      </p:grpSp>
      <p:grpSp>
        <p:nvGrpSpPr>
          <p:cNvPr id="72" name="Group 71"/>
          <p:cNvGrpSpPr/>
          <p:nvPr/>
        </p:nvGrpSpPr>
        <p:grpSpPr>
          <a:xfrm>
            <a:off x="7587082" y="4385734"/>
            <a:ext cx="744403" cy="1387250"/>
            <a:chOff x="7587082" y="4385734"/>
            <a:chExt cx="744403" cy="1387250"/>
          </a:xfrm>
        </p:grpSpPr>
        <p:sp>
          <p:nvSpPr>
            <p:cNvPr id="19" name="Oval 18"/>
            <p:cNvSpPr/>
            <p:nvPr/>
          </p:nvSpPr>
          <p:spPr>
            <a:xfrm>
              <a:off x="7587082" y="5028581"/>
              <a:ext cx="744403" cy="744403"/>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400" b="1" dirty="0" smtClean="0">
                  <a:solidFill>
                    <a:srgbClr val="C00000"/>
                  </a:solidFill>
                </a:rPr>
                <a:t>PN</a:t>
              </a:r>
              <a:endParaRPr lang="en-GB" sz="2400" b="1" dirty="0">
                <a:solidFill>
                  <a:srgbClr val="C00000"/>
                </a:solidFill>
              </a:endParaRPr>
            </a:p>
          </p:txBody>
        </p:sp>
        <p:cxnSp>
          <p:nvCxnSpPr>
            <p:cNvPr id="62" name="Straight Connector 61"/>
            <p:cNvCxnSpPr/>
            <p:nvPr/>
          </p:nvCxnSpPr>
          <p:spPr>
            <a:xfrm>
              <a:off x="7959283" y="4385734"/>
              <a:ext cx="0" cy="52493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64" name="TextBox 63"/>
          <p:cNvSpPr txBox="1"/>
          <p:nvPr/>
        </p:nvSpPr>
        <p:spPr>
          <a:xfrm>
            <a:off x="15122" y="5648411"/>
            <a:ext cx="2110258" cy="646331"/>
          </a:xfrm>
          <a:prstGeom prst="rect">
            <a:avLst/>
          </a:prstGeom>
          <a:solidFill>
            <a:schemeClr val="bg1"/>
          </a:solidFill>
        </p:spPr>
        <p:txBody>
          <a:bodyPr wrap="none" rtlCol="0">
            <a:spAutoFit/>
          </a:bodyPr>
          <a:lstStyle/>
          <a:p>
            <a:r>
              <a:rPr lang="en-GB" sz="3600" dirty="0" smtClean="0">
                <a:solidFill>
                  <a:srgbClr val="C00000"/>
                </a:solidFill>
              </a:rPr>
              <a:t>Parse Tree</a:t>
            </a:r>
            <a:endParaRPr lang="en-GB" sz="3600" dirty="0">
              <a:solidFill>
                <a:srgbClr val="C00000"/>
              </a:solidFill>
            </a:endParaRPr>
          </a:p>
        </p:txBody>
      </p:sp>
      <p:sp>
        <p:nvSpPr>
          <p:cNvPr id="73" name="Content Placeholder 9"/>
          <p:cNvSpPr txBox="1">
            <a:spLocks/>
          </p:cNvSpPr>
          <p:nvPr/>
        </p:nvSpPr>
        <p:spPr>
          <a:xfrm>
            <a:off x="491485" y="4435416"/>
            <a:ext cx="1049447" cy="5931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solidFill>
                  <a:srgbClr val="808080"/>
                </a:solidFill>
              </a:rPr>
              <a:t>t</a:t>
            </a:r>
            <a:r>
              <a:rPr lang="en-US" sz="3600" dirty="0" smtClean="0">
                <a:solidFill>
                  <a:srgbClr val="808080"/>
                </a:solidFill>
              </a:rPr>
              <a:t>he</a:t>
            </a:r>
          </a:p>
        </p:txBody>
      </p:sp>
      <p:sp>
        <p:nvSpPr>
          <p:cNvPr id="74" name="Content Placeholder 9"/>
          <p:cNvSpPr txBox="1">
            <a:spLocks/>
          </p:cNvSpPr>
          <p:nvPr/>
        </p:nvSpPr>
        <p:spPr>
          <a:xfrm>
            <a:off x="2912939" y="4435419"/>
            <a:ext cx="1049447" cy="5931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smtClean="0">
                <a:solidFill>
                  <a:srgbClr val="808080"/>
                </a:solidFill>
              </a:rPr>
              <a:t>cat</a:t>
            </a:r>
          </a:p>
        </p:txBody>
      </p:sp>
      <p:sp>
        <p:nvSpPr>
          <p:cNvPr id="75" name="Content Placeholder 9"/>
          <p:cNvSpPr txBox="1">
            <a:spLocks/>
          </p:cNvSpPr>
          <p:nvPr/>
        </p:nvSpPr>
        <p:spPr>
          <a:xfrm>
            <a:off x="5114275" y="4435419"/>
            <a:ext cx="1049447" cy="5931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smtClean="0">
                <a:solidFill>
                  <a:srgbClr val="808080"/>
                </a:solidFill>
              </a:rPr>
              <a:t>sees</a:t>
            </a:r>
          </a:p>
        </p:txBody>
      </p:sp>
      <p:sp>
        <p:nvSpPr>
          <p:cNvPr id="76" name="Content Placeholder 9"/>
          <p:cNvSpPr txBox="1">
            <a:spLocks/>
          </p:cNvSpPr>
          <p:nvPr/>
        </p:nvSpPr>
        <p:spPr>
          <a:xfrm>
            <a:off x="7434685" y="5840716"/>
            <a:ext cx="1266495" cy="5931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smtClean="0">
                <a:solidFill>
                  <a:srgbClr val="808080"/>
                </a:solidFill>
              </a:rPr>
              <a:t>Janet</a:t>
            </a:r>
          </a:p>
        </p:txBody>
      </p:sp>
      <p:grpSp>
        <p:nvGrpSpPr>
          <p:cNvPr id="80" name="Group 79"/>
          <p:cNvGrpSpPr/>
          <p:nvPr/>
        </p:nvGrpSpPr>
        <p:grpSpPr>
          <a:xfrm>
            <a:off x="32629" y="5289381"/>
            <a:ext cx="3516111" cy="1546268"/>
            <a:chOff x="-1237" y="4623981"/>
            <a:chExt cx="5029187" cy="2211668"/>
          </a:xfrm>
        </p:grpSpPr>
        <p:pic>
          <p:nvPicPr>
            <p:cNvPr id="79" name="Picture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844" y="4792135"/>
              <a:ext cx="2410106" cy="1275024"/>
            </a:xfrm>
            <a:prstGeom prst="rect">
              <a:avLst/>
            </a:prstGeom>
          </p:spPr>
        </p:pic>
        <p:pic>
          <p:nvPicPr>
            <p:cNvPr id="78" name="Picture 7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01191">
              <a:off x="-1237" y="4623981"/>
              <a:ext cx="4104856" cy="2211668"/>
            </a:xfrm>
            <a:prstGeom prst="rect">
              <a:avLst/>
            </a:prstGeom>
          </p:spPr>
        </p:pic>
      </p:grpSp>
      <p:pic>
        <p:nvPicPr>
          <p:cNvPr id="81" name="Picture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42371">
            <a:off x="2709424" y="5345620"/>
            <a:ext cx="2826601" cy="1538453"/>
          </a:xfrm>
          <a:prstGeom prst="rect">
            <a:avLst/>
          </a:prstGeom>
        </p:spPr>
      </p:pic>
    </p:spTree>
    <p:extLst>
      <p:ext uri="{BB962C8B-B14F-4D97-AF65-F5344CB8AC3E}">
        <p14:creationId xmlns:p14="http://schemas.microsoft.com/office/powerpoint/2010/main" val="3085188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500"/>
                                        <p:tgtEl>
                                          <p:spTgt spid="6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500"/>
                                        <p:tgtEl>
                                          <p:spTgt spid="73"/>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4"/>
                                        </p:tgtEl>
                                        <p:attrNameLst>
                                          <p:attrName>style.visibility</p:attrName>
                                        </p:attrNameLst>
                                      </p:cBhvr>
                                      <p:to>
                                        <p:strVal val="visible"/>
                                      </p:to>
                                    </p:set>
                                    <p:animEffect transition="in" filter="fade">
                                      <p:cBhvr>
                                        <p:cTn id="26" dur="500"/>
                                        <p:tgtEl>
                                          <p:spTgt spid="7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fade">
                                      <p:cBhvr>
                                        <p:cTn id="31" dur="500"/>
                                        <p:tgtEl>
                                          <p:spTgt spid="6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fade">
                                      <p:cBhvr>
                                        <p:cTn id="34" dur="500"/>
                                        <p:tgtEl>
                                          <p:spTgt spid="75"/>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500"/>
                                        <p:tgtEl>
                                          <p:spTgt spid="7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fade">
                                      <p:cBhvr>
                                        <p:cTn id="43" dur="500"/>
                                        <p:tgtEl>
                                          <p:spTgt spid="7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fade">
                                      <p:cBhvr>
                                        <p:cTn id="46" dur="500"/>
                                        <p:tgtEl>
                                          <p:spTgt spid="76"/>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80"/>
                                        </p:tgtEl>
                                        <p:attrNameLst>
                                          <p:attrName>style.visibility</p:attrName>
                                        </p:attrNameLst>
                                      </p:cBhvr>
                                      <p:to>
                                        <p:strVal val="visible"/>
                                      </p:to>
                                    </p:set>
                                    <p:animEffect transition="in" filter="fade">
                                      <p:cBhvr>
                                        <p:cTn id="50" dur="500"/>
                                        <p:tgtEl>
                                          <p:spTgt spid="80"/>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81"/>
                                        </p:tgtEl>
                                        <p:attrNameLst>
                                          <p:attrName>style.visibility</p:attrName>
                                        </p:attrNameLst>
                                      </p:cBhvr>
                                      <p:to>
                                        <p:strVal val="visible"/>
                                      </p:to>
                                    </p:set>
                                    <p:animEffect transition="in" filter="fade">
                                      <p:cBhvr>
                                        <p:cTn id="54"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P spid="7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39816"/>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Content Placeholder 9"/>
          <p:cNvSpPr>
            <a:spLocks noGrp="1"/>
          </p:cNvSpPr>
          <p:nvPr>
            <p:ph idx="1"/>
          </p:nvPr>
        </p:nvSpPr>
        <p:spPr>
          <a:xfrm>
            <a:off x="73477" y="798963"/>
            <a:ext cx="8919488" cy="3688370"/>
          </a:xfrm>
        </p:spPr>
        <p:txBody>
          <a:bodyPr>
            <a:normAutofit lnSpcReduction="10000"/>
          </a:bodyPr>
          <a:lstStyle/>
          <a:p>
            <a:pPr marL="0" indent="0">
              <a:buNone/>
            </a:pPr>
            <a:r>
              <a:rPr lang="en-US" sz="3600" dirty="0">
                <a:solidFill>
                  <a:srgbClr val="808080"/>
                </a:solidFill>
              </a:rPr>
              <a:t>a</a:t>
            </a:r>
            <a:r>
              <a:rPr lang="en-US" sz="3600" dirty="0" smtClean="0">
                <a:solidFill>
                  <a:srgbClr val="808080"/>
                </a:solidFill>
              </a:rPr>
              <a:t> child likes the sun</a:t>
            </a:r>
          </a:p>
          <a:p>
            <a:pPr marL="0" indent="0">
              <a:buNone/>
            </a:pPr>
            <a:r>
              <a:rPr lang="en-US" sz="3600" dirty="0" smtClean="0">
                <a:solidFill>
                  <a:srgbClr val="808080"/>
                </a:solidFill>
              </a:rPr>
              <a:t>the child likes Peter</a:t>
            </a:r>
          </a:p>
          <a:p>
            <a:pPr marL="0" indent="0">
              <a:buNone/>
            </a:pPr>
            <a:r>
              <a:rPr lang="en-US" sz="3600" dirty="0" smtClean="0">
                <a:solidFill>
                  <a:srgbClr val="808080"/>
                </a:solidFill>
              </a:rPr>
              <a:t>the sun sees the child</a:t>
            </a:r>
          </a:p>
          <a:p>
            <a:pPr marL="0" indent="0">
              <a:buNone/>
            </a:pPr>
            <a:r>
              <a:rPr lang="en-US" sz="3600" dirty="0">
                <a:solidFill>
                  <a:srgbClr val="808080"/>
                </a:solidFill>
              </a:rPr>
              <a:t>a</a:t>
            </a:r>
            <a:r>
              <a:rPr lang="en-US" sz="3600" dirty="0" smtClean="0">
                <a:solidFill>
                  <a:srgbClr val="808080"/>
                </a:solidFill>
              </a:rPr>
              <a:t> cat sees</a:t>
            </a:r>
          </a:p>
          <a:p>
            <a:pPr marL="0" indent="0">
              <a:buNone/>
            </a:pPr>
            <a:r>
              <a:rPr lang="en-US" sz="3600" dirty="0" smtClean="0">
                <a:solidFill>
                  <a:srgbClr val="808080"/>
                </a:solidFill>
              </a:rPr>
              <a:t>Peter sees sun</a:t>
            </a:r>
          </a:p>
          <a:p>
            <a:pPr marL="0" indent="0">
              <a:buNone/>
            </a:pPr>
            <a:r>
              <a:rPr lang="en-US" sz="3600" dirty="0">
                <a:solidFill>
                  <a:srgbClr val="808080"/>
                </a:solidFill>
              </a:rPr>
              <a:t>c</a:t>
            </a:r>
            <a:r>
              <a:rPr lang="en-US" sz="3600" dirty="0" smtClean="0">
                <a:solidFill>
                  <a:srgbClr val="808080"/>
                </a:solidFill>
              </a:rPr>
              <a:t>at likes sun</a:t>
            </a:r>
          </a:p>
          <a:p>
            <a:pPr marL="0" indent="0">
              <a:buNone/>
            </a:pPr>
            <a:endParaRPr lang="en-US" sz="3600" dirty="0" smtClean="0">
              <a:solidFill>
                <a:srgbClr val="808080"/>
              </a:solidFill>
            </a:endParaRPr>
          </a:p>
          <a:p>
            <a:pPr marL="0" indent="0">
              <a:buNone/>
            </a:pPr>
            <a:endParaRPr lang="en-US" sz="3600" dirty="0">
              <a:solidFill>
                <a:srgbClr val="808080"/>
              </a:solidFill>
            </a:endParaRPr>
          </a:p>
          <a:p>
            <a:pPr marL="0" indent="0">
              <a:buNone/>
            </a:pPr>
            <a:endParaRPr lang="en-US" sz="3600" dirty="0" smtClean="0">
              <a:solidFill>
                <a:srgbClr val="808080"/>
              </a:solidFill>
            </a:endParaRPr>
          </a:p>
        </p:txBody>
      </p:sp>
      <p:sp>
        <p:nvSpPr>
          <p:cNvPr id="6" name="Title 1"/>
          <p:cNvSpPr txBox="1">
            <a:spLocks/>
          </p:cNvSpPr>
          <p:nvPr/>
        </p:nvSpPr>
        <p:spPr>
          <a:xfrm>
            <a:off x="0" y="-5224"/>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spc="-150" dirty="0" smtClean="0">
                <a:solidFill>
                  <a:srgbClr val="C00000"/>
                </a:solidFill>
                <a:latin typeface="+mn-lt"/>
              </a:rPr>
              <a:t>The structure of language</a:t>
            </a:r>
            <a:endParaRPr lang="en-GB" b="1" spc="-150" dirty="0">
              <a:solidFill>
                <a:srgbClr val="C00000"/>
              </a:solidFill>
              <a:latin typeface="+mn-lt"/>
            </a:endParaRPr>
          </a:p>
        </p:txBody>
      </p:sp>
      <p:sp>
        <p:nvSpPr>
          <p:cNvPr id="9" name="TextBox 8"/>
          <p:cNvSpPr txBox="1"/>
          <p:nvPr/>
        </p:nvSpPr>
        <p:spPr>
          <a:xfrm>
            <a:off x="6925604" y="166929"/>
            <a:ext cx="2067361" cy="2031325"/>
          </a:xfrm>
          <a:prstGeom prst="rect">
            <a:avLst/>
          </a:prstGeom>
          <a:noFill/>
          <a:ln>
            <a:solidFill>
              <a:srgbClr val="C00000"/>
            </a:solidFill>
          </a:ln>
        </p:spPr>
        <p:txBody>
          <a:bodyPr wrap="none" rtlCol="0">
            <a:spAutoFit/>
          </a:bodyPr>
          <a:lstStyle/>
          <a:p>
            <a:r>
              <a:rPr lang="en-GB" dirty="0" smtClean="0">
                <a:solidFill>
                  <a:srgbClr val="C00000"/>
                </a:solidFill>
              </a:rPr>
              <a:t>S::- NP  VP</a:t>
            </a:r>
          </a:p>
          <a:p>
            <a:r>
              <a:rPr lang="en-GB" dirty="0" smtClean="0">
                <a:solidFill>
                  <a:srgbClr val="C00000"/>
                </a:solidFill>
              </a:rPr>
              <a:t>NP::- A  N | PN</a:t>
            </a:r>
          </a:p>
          <a:p>
            <a:r>
              <a:rPr lang="en-GB" dirty="0" smtClean="0">
                <a:solidFill>
                  <a:srgbClr val="C00000"/>
                </a:solidFill>
              </a:rPr>
              <a:t>VP::- V | V  NP</a:t>
            </a:r>
          </a:p>
          <a:p>
            <a:r>
              <a:rPr lang="en-GB" dirty="0" smtClean="0">
                <a:solidFill>
                  <a:srgbClr val="C00000"/>
                </a:solidFill>
              </a:rPr>
              <a:t>A::- a | the</a:t>
            </a:r>
          </a:p>
          <a:p>
            <a:r>
              <a:rPr lang="en-GB" dirty="0" smtClean="0">
                <a:solidFill>
                  <a:srgbClr val="C00000"/>
                </a:solidFill>
              </a:rPr>
              <a:t>N::- cat | child | sun</a:t>
            </a:r>
          </a:p>
          <a:p>
            <a:r>
              <a:rPr lang="en-GB" dirty="0" smtClean="0">
                <a:solidFill>
                  <a:srgbClr val="C00000"/>
                </a:solidFill>
              </a:rPr>
              <a:t>PN::- Peter | Janet</a:t>
            </a:r>
          </a:p>
          <a:p>
            <a:r>
              <a:rPr lang="en-GB" dirty="0" smtClean="0">
                <a:solidFill>
                  <a:srgbClr val="C00000"/>
                </a:solidFill>
              </a:rPr>
              <a:t>V::- sees | likes</a:t>
            </a:r>
            <a:endParaRPr lang="en-GB" dirty="0">
              <a:solidFill>
                <a:srgbClr val="C00000"/>
              </a:solidFill>
            </a:endParaRPr>
          </a:p>
        </p:txBody>
      </p:sp>
      <p:grpSp>
        <p:nvGrpSpPr>
          <p:cNvPr id="37" name="Group 36"/>
          <p:cNvGrpSpPr/>
          <p:nvPr/>
        </p:nvGrpSpPr>
        <p:grpSpPr>
          <a:xfrm>
            <a:off x="32629" y="5289381"/>
            <a:ext cx="3516111" cy="1546268"/>
            <a:chOff x="-1237" y="4623981"/>
            <a:chExt cx="5029187" cy="2211668"/>
          </a:xfrm>
        </p:grpSpPr>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844" y="4792135"/>
              <a:ext cx="2410106" cy="1275024"/>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01191">
              <a:off x="-1237" y="4623981"/>
              <a:ext cx="4104856" cy="2211668"/>
            </a:xfrm>
            <a:prstGeom prst="rect">
              <a:avLst/>
            </a:prstGeom>
          </p:spPr>
        </p:pic>
      </p:grpSp>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42371">
            <a:off x="2709424" y="5345620"/>
            <a:ext cx="2826601" cy="1538453"/>
          </a:xfrm>
          <a:prstGeom prst="rect">
            <a:avLst/>
          </a:prstGeom>
        </p:spPr>
      </p:pic>
    </p:spTree>
    <p:extLst>
      <p:ext uri="{BB962C8B-B14F-4D97-AF65-F5344CB8AC3E}">
        <p14:creationId xmlns:p14="http://schemas.microsoft.com/office/powerpoint/2010/main" val="2702039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500"/>
                                        <p:tgtEl>
                                          <p:spTgt spid="10">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500"/>
                                        <p:tgtEl>
                                          <p:spTgt spid="10">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pic>
        <p:nvPicPr>
          <p:cNvPr id="8" name="Picture 7"/>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
        <p:nvSpPr>
          <p:cNvPr id="12" name="Title 1"/>
          <p:cNvSpPr txBox="1">
            <a:spLocks/>
          </p:cNvSpPr>
          <p:nvPr/>
        </p:nvSpPr>
        <p:spPr>
          <a:xfrm>
            <a:off x="19182" y="1514033"/>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a:solidFill>
                  <a:schemeClr val="tx1">
                    <a:lumMod val="50000"/>
                    <a:lumOff val="50000"/>
                  </a:schemeClr>
                </a:solidFill>
                <a:latin typeface="+mn-lt"/>
              </a:rPr>
              <a:t>Purpose of study</a:t>
            </a:r>
            <a:r>
              <a:rPr lang="en-US" sz="2800" dirty="0">
                <a:solidFill>
                  <a:schemeClr val="tx1">
                    <a:lumMod val="50000"/>
                    <a:lumOff val="50000"/>
                  </a:schemeClr>
                </a:solidFill>
                <a:latin typeface="+mn-lt"/>
              </a:rPr>
              <a:t/>
            </a:r>
            <a:br>
              <a:rPr lang="en-US" sz="2800" dirty="0">
                <a:solidFill>
                  <a:schemeClr val="tx1">
                    <a:lumMod val="50000"/>
                    <a:lumOff val="50000"/>
                  </a:schemeClr>
                </a:solidFill>
                <a:latin typeface="+mn-lt"/>
              </a:rPr>
            </a:br>
            <a:endParaRPr lang="en-US" sz="2800" dirty="0" smtClean="0">
              <a:solidFill>
                <a:schemeClr val="tx1">
                  <a:lumMod val="50000"/>
                  <a:lumOff val="50000"/>
                </a:schemeClr>
              </a:solidFill>
              <a:latin typeface="+mn-lt"/>
            </a:endParaRPr>
          </a:p>
          <a:p>
            <a:pPr>
              <a:lnSpc>
                <a:spcPct val="100000"/>
              </a:lnSpc>
            </a:pPr>
            <a:r>
              <a:rPr lang="en-US" sz="2800" dirty="0" smtClean="0">
                <a:solidFill>
                  <a:schemeClr val="tx1">
                    <a:lumMod val="50000"/>
                    <a:lumOff val="50000"/>
                  </a:schemeClr>
                </a:solidFill>
                <a:latin typeface="+mn-lt"/>
              </a:rPr>
              <a:t>Computing </a:t>
            </a:r>
            <a:r>
              <a:rPr lang="en-US" sz="2800" dirty="0">
                <a:solidFill>
                  <a:schemeClr val="tx1">
                    <a:lumMod val="50000"/>
                    <a:lumOff val="50000"/>
                  </a:schemeClr>
                </a:solidFill>
                <a:latin typeface="+mn-lt"/>
              </a:rPr>
              <a:t>has deep links with</a:t>
            </a:r>
            <a:br>
              <a:rPr lang="en-US" sz="2800" dirty="0">
                <a:solidFill>
                  <a:schemeClr val="tx1">
                    <a:lumMod val="50000"/>
                    <a:lumOff val="50000"/>
                  </a:schemeClr>
                </a:solidFill>
                <a:latin typeface="+mn-lt"/>
              </a:rPr>
            </a:br>
            <a:r>
              <a:rPr lang="en-US" sz="2800" dirty="0">
                <a:solidFill>
                  <a:schemeClr val="tx1">
                    <a:lumMod val="50000"/>
                    <a:lumOff val="50000"/>
                  </a:schemeClr>
                </a:solidFill>
                <a:latin typeface="+mn-lt"/>
              </a:rPr>
              <a:t>mathematics, science, and </a:t>
            </a:r>
            <a:r>
              <a:rPr lang="en-US" sz="2800" dirty="0" smtClean="0">
                <a:solidFill>
                  <a:schemeClr val="tx1">
                    <a:lumMod val="50000"/>
                    <a:lumOff val="50000"/>
                  </a:schemeClr>
                </a:solidFill>
                <a:latin typeface="+mn-lt"/>
              </a:rPr>
              <a:t>design</a:t>
            </a:r>
          </a:p>
          <a:p>
            <a:pPr>
              <a:lnSpc>
                <a:spcPct val="100000"/>
              </a:lnSpc>
            </a:pPr>
            <a:r>
              <a:rPr lang="en-US" sz="2800" dirty="0" smtClean="0">
                <a:solidFill>
                  <a:schemeClr val="tx1">
                    <a:lumMod val="50000"/>
                    <a:lumOff val="50000"/>
                  </a:schemeClr>
                </a:solidFill>
                <a:latin typeface="+mn-lt"/>
              </a:rPr>
              <a:t>and </a:t>
            </a:r>
            <a:r>
              <a:rPr lang="en-US" sz="2800" dirty="0">
                <a:solidFill>
                  <a:schemeClr val="tx1">
                    <a:lumMod val="50000"/>
                    <a:lumOff val="50000"/>
                  </a:schemeClr>
                </a:solidFill>
                <a:latin typeface="+mn-lt"/>
              </a:rPr>
              <a:t>technology, and </a:t>
            </a:r>
            <a:r>
              <a:rPr lang="en-US" sz="2800" dirty="0" smtClean="0">
                <a:solidFill>
                  <a:schemeClr val="tx1">
                    <a:lumMod val="50000"/>
                    <a:lumOff val="50000"/>
                  </a:schemeClr>
                </a:solidFill>
                <a:latin typeface="+mn-lt"/>
              </a:rPr>
              <a:t>provides</a:t>
            </a:r>
          </a:p>
          <a:p>
            <a:pPr>
              <a:lnSpc>
                <a:spcPct val="100000"/>
              </a:lnSpc>
            </a:pPr>
            <a:r>
              <a:rPr lang="en-US" sz="2800" dirty="0" smtClean="0">
                <a:solidFill>
                  <a:schemeClr val="tx1">
                    <a:lumMod val="50000"/>
                    <a:lumOff val="50000"/>
                  </a:schemeClr>
                </a:solidFill>
                <a:latin typeface="+mn-lt"/>
              </a:rPr>
              <a:t>insights into </a:t>
            </a:r>
            <a:r>
              <a:rPr lang="en-US" sz="2800" dirty="0">
                <a:solidFill>
                  <a:schemeClr val="tx1">
                    <a:lumMod val="50000"/>
                    <a:lumOff val="50000"/>
                  </a:schemeClr>
                </a:solidFill>
                <a:latin typeface="+mn-lt"/>
              </a:rPr>
              <a:t>both </a:t>
            </a:r>
            <a:r>
              <a:rPr lang="en-US" sz="2800" dirty="0" smtClean="0">
                <a:solidFill>
                  <a:schemeClr val="tx1">
                    <a:lumMod val="50000"/>
                    <a:lumOff val="50000"/>
                  </a:schemeClr>
                </a:solidFill>
                <a:latin typeface="+mn-lt"/>
              </a:rPr>
              <a:t>natural and </a:t>
            </a:r>
          </a:p>
          <a:p>
            <a:pPr>
              <a:lnSpc>
                <a:spcPct val="100000"/>
              </a:lnSpc>
            </a:pPr>
            <a:r>
              <a:rPr lang="en-US" sz="2800" dirty="0" smtClean="0">
                <a:solidFill>
                  <a:schemeClr val="tx1">
                    <a:lumMod val="50000"/>
                    <a:lumOff val="50000"/>
                  </a:schemeClr>
                </a:solidFill>
                <a:latin typeface="+mn-lt"/>
              </a:rPr>
              <a:t>artificial systems</a:t>
            </a:r>
            <a:r>
              <a:rPr lang="en-US" sz="2800" dirty="0">
                <a:solidFill>
                  <a:schemeClr val="tx1">
                    <a:lumMod val="50000"/>
                    <a:lumOff val="50000"/>
                  </a:schemeClr>
                </a:solidFill>
                <a:latin typeface="+mn-lt"/>
              </a:rPr>
              <a:t>. </a:t>
            </a:r>
            <a:endParaRPr lang="en-US" sz="2800" dirty="0" smtClean="0">
              <a:solidFill>
                <a:schemeClr val="tx1">
                  <a:lumMod val="50000"/>
                  <a:lumOff val="50000"/>
                </a:schemeClr>
              </a:solidFill>
              <a:latin typeface="+mn-lt"/>
            </a:endParaRPr>
          </a:p>
          <a:p>
            <a:pPr>
              <a:lnSpc>
                <a:spcPct val="100000"/>
              </a:lnSpc>
            </a:pPr>
            <a:endParaRPr lang="en-US" sz="2800" dirty="0" smtClean="0">
              <a:solidFill>
                <a:schemeClr val="tx1">
                  <a:lumMod val="50000"/>
                  <a:lumOff val="50000"/>
                </a:schemeClr>
              </a:solidFill>
              <a:latin typeface="+mn-lt"/>
            </a:endParaRPr>
          </a:p>
          <a:p>
            <a:pPr>
              <a:lnSpc>
                <a:spcPct val="100000"/>
              </a:lnSpc>
            </a:pPr>
            <a:r>
              <a:rPr lang="en-US" sz="2800" dirty="0" smtClean="0">
                <a:solidFill>
                  <a:schemeClr val="tx1">
                    <a:lumMod val="50000"/>
                    <a:lumOff val="50000"/>
                  </a:schemeClr>
                </a:solidFill>
                <a:latin typeface="+mn-lt"/>
              </a:rPr>
              <a:t>The </a:t>
            </a:r>
            <a:r>
              <a:rPr lang="en-US" sz="2800" dirty="0">
                <a:solidFill>
                  <a:schemeClr val="tx1">
                    <a:lumMod val="50000"/>
                    <a:lumOff val="50000"/>
                  </a:schemeClr>
                </a:solidFill>
                <a:latin typeface="+mn-lt"/>
              </a:rPr>
              <a:t>core of computing is computer science, </a:t>
            </a:r>
            <a:endParaRPr lang="en-US" sz="2800" dirty="0" smtClean="0">
              <a:solidFill>
                <a:schemeClr val="tx1">
                  <a:lumMod val="50000"/>
                  <a:lumOff val="50000"/>
                </a:schemeClr>
              </a:solidFill>
              <a:latin typeface="+mn-lt"/>
            </a:endParaRPr>
          </a:p>
          <a:p>
            <a:pPr>
              <a:lnSpc>
                <a:spcPct val="100000"/>
              </a:lnSpc>
            </a:pPr>
            <a:r>
              <a:rPr lang="en-US" sz="2800" dirty="0" smtClean="0">
                <a:solidFill>
                  <a:schemeClr val="tx1">
                    <a:lumMod val="50000"/>
                    <a:lumOff val="50000"/>
                  </a:schemeClr>
                </a:solidFill>
                <a:latin typeface="+mn-lt"/>
              </a:rPr>
              <a:t>in </a:t>
            </a:r>
            <a:r>
              <a:rPr lang="en-US" sz="2800" dirty="0">
                <a:solidFill>
                  <a:schemeClr val="tx1">
                    <a:lumMod val="50000"/>
                    <a:lumOff val="50000"/>
                  </a:schemeClr>
                </a:solidFill>
                <a:latin typeface="+mn-lt"/>
              </a:rPr>
              <a:t>which pupils </a:t>
            </a:r>
            <a:r>
              <a:rPr lang="en-US" sz="2800" dirty="0" smtClean="0">
                <a:solidFill>
                  <a:schemeClr val="tx1">
                    <a:lumMod val="50000"/>
                    <a:lumOff val="50000"/>
                  </a:schemeClr>
                </a:solidFill>
                <a:latin typeface="+mn-lt"/>
              </a:rPr>
              <a:t>are taught </a:t>
            </a:r>
            <a:r>
              <a:rPr lang="en-US" sz="2800" dirty="0">
                <a:solidFill>
                  <a:schemeClr val="tx1">
                    <a:lumMod val="50000"/>
                    <a:lumOff val="50000"/>
                  </a:schemeClr>
                </a:solidFill>
                <a:latin typeface="+mn-lt"/>
              </a:rPr>
              <a:t>the principles of information and </a:t>
            </a:r>
            <a:r>
              <a:rPr lang="en-US" sz="2800" dirty="0" smtClean="0">
                <a:solidFill>
                  <a:schemeClr val="tx1">
                    <a:lumMod val="50000"/>
                    <a:lumOff val="50000"/>
                  </a:schemeClr>
                </a:solidFill>
                <a:latin typeface="+mn-lt"/>
              </a:rPr>
              <a:t>computation…</a:t>
            </a:r>
          </a:p>
        </p:txBody>
      </p:sp>
    </p:spTree>
    <p:extLst>
      <p:ext uri="{BB962C8B-B14F-4D97-AF65-F5344CB8AC3E}">
        <p14:creationId xmlns:p14="http://schemas.microsoft.com/office/powerpoint/2010/main" val="366233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39816"/>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p:cNvSpPr txBox="1">
            <a:spLocks/>
          </p:cNvSpPr>
          <p:nvPr/>
        </p:nvSpPr>
        <p:spPr>
          <a:xfrm>
            <a:off x="0" y="-5224"/>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spc="-150" dirty="0" smtClean="0">
                <a:solidFill>
                  <a:srgbClr val="C00000"/>
                </a:solidFill>
                <a:latin typeface="+mn-lt"/>
              </a:rPr>
              <a:t>The structure of language</a:t>
            </a:r>
            <a:endParaRPr lang="en-GB" b="1" spc="-150" dirty="0">
              <a:solidFill>
                <a:srgbClr val="C00000"/>
              </a:solidFill>
              <a:latin typeface="+mn-lt"/>
            </a:endParaRPr>
          </a:p>
        </p:txBody>
      </p:sp>
      <p:sp>
        <p:nvSpPr>
          <p:cNvPr id="64" name="TextBox 63"/>
          <p:cNvSpPr txBox="1"/>
          <p:nvPr/>
        </p:nvSpPr>
        <p:spPr>
          <a:xfrm>
            <a:off x="15122" y="5648411"/>
            <a:ext cx="2110258" cy="646331"/>
          </a:xfrm>
          <a:prstGeom prst="rect">
            <a:avLst/>
          </a:prstGeom>
          <a:solidFill>
            <a:schemeClr val="bg1"/>
          </a:solidFill>
        </p:spPr>
        <p:txBody>
          <a:bodyPr wrap="none" rtlCol="0">
            <a:spAutoFit/>
          </a:bodyPr>
          <a:lstStyle/>
          <a:p>
            <a:r>
              <a:rPr lang="en-GB" sz="3600" dirty="0" smtClean="0">
                <a:solidFill>
                  <a:srgbClr val="C00000"/>
                </a:solidFill>
              </a:rPr>
              <a:t>Parse Tree</a:t>
            </a:r>
            <a:endParaRPr lang="en-GB" sz="3600" dirty="0">
              <a:solidFill>
                <a:srgbClr val="C00000"/>
              </a:solidFill>
            </a:endParaRPr>
          </a:p>
        </p:txBody>
      </p:sp>
      <p:pic>
        <p:nvPicPr>
          <p:cNvPr id="4" name="Picture 3"/>
          <p:cNvPicPr>
            <a:picLocks noChangeAspect="1"/>
          </p:cNvPicPr>
          <p:nvPr/>
        </p:nvPicPr>
        <p:blipFill rotWithShape="1">
          <a:blip r:embed="rId3"/>
          <a:srcRect l="28266" t="36921" r="30419" b="14931"/>
          <a:stretch/>
        </p:blipFill>
        <p:spPr>
          <a:xfrm>
            <a:off x="114467" y="745066"/>
            <a:ext cx="8877135" cy="5816367"/>
          </a:xfrm>
          <a:prstGeom prst="rect">
            <a:avLst/>
          </a:prstGeom>
        </p:spPr>
      </p:pic>
      <p:grpSp>
        <p:nvGrpSpPr>
          <p:cNvPr id="13" name="Group 12"/>
          <p:cNvGrpSpPr/>
          <p:nvPr/>
        </p:nvGrpSpPr>
        <p:grpSpPr>
          <a:xfrm>
            <a:off x="32629" y="5289381"/>
            <a:ext cx="3516111" cy="1546268"/>
            <a:chOff x="-1237" y="4623981"/>
            <a:chExt cx="5029187" cy="2211668"/>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7844" y="4792135"/>
              <a:ext cx="2410106" cy="127502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01191">
              <a:off x="-1237" y="4623981"/>
              <a:ext cx="4104856" cy="2211668"/>
            </a:xfrm>
            <a:prstGeom prst="rect">
              <a:avLst/>
            </a:prstGeom>
          </p:spPr>
        </p:pic>
      </p:gr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42371">
            <a:off x="2709424" y="5345620"/>
            <a:ext cx="2826601" cy="1538453"/>
          </a:xfrm>
          <a:prstGeom prst="rect">
            <a:avLst/>
          </a:prstGeom>
        </p:spPr>
      </p:pic>
      <p:sp>
        <p:nvSpPr>
          <p:cNvPr id="3" name="TextBox 2"/>
          <p:cNvSpPr txBox="1"/>
          <p:nvPr/>
        </p:nvSpPr>
        <p:spPr>
          <a:xfrm>
            <a:off x="4903921" y="6575163"/>
            <a:ext cx="4255845" cy="307777"/>
          </a:xfrm>
          <a:prstGeom prst="rect">
            <a:avLst/>
          </a:prstGeom>
          <a:noFill/>
        </p:spPr>
        <p:txBody>
          <a:bodyPr wrap="none" rtlCol="0">
            <a:spAutoFit/>
          </a:bodyPr>
          <a:lstStyle/>
          <a:p>
            <a:pPr algn="r"/>
            <a:r>
              <a:rPr lang="en-GB" sz="1400" dirty="0" smtClean="0">
                <a:hlinkClick r:id="rId7"/>
              </a:rPr>
              <a:t>www.cburch.com/cs/150/reading/grammar/index.html</a:t>
            </a:r>
            <a:r>
              <a:rPr lang="en-GB" sz="1400" dirty="0" smtClean="0"/>
              <a:t> </a:t>
            </a:r>
            <a:endParaRPr lang="en-GB" sz="1400" dirty="0"/>
          </a:p>
        </p:txBody>
      </p:sp>
    </p:spTree>
    <p:extLst>
      <p:ext uri="{BB962C8B-B14F-4D97-AF65-F5344CB8AC3E}">
        <p14:creationId xmlns:p14="http://schemas.microsoft.com/office/powerpoint/2010/main" val="41969712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39816"/>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TextBox 63"/>
          <p:cNvSpPr txBox="1"/>
          <p:nvPr/>
        </p:nvSpPr>
        <p:spPr>
          <a:xfrm>
            <a:off x="15122" y="5648411"/>
            <a:ext cx="2110258" cy="646331"/>
          </a:xfrm>
          <a:prstGeom prst="rect">
            <a:avLst/>
          </a:prstGeom>
          <a:solidFill>
            <a:schemeClr val="bg1"/>
          </a:solidFill>
        </p:spPr>
        <p:txBody>
          <a:bodyPr wrap="none" rtlCol="0">
            <a:spAutoFit/>
          </a:bodyPr>
          <a:lstStyle/>
          <a:p>
            <a:r>
              <a:rPr lang="en-GB" sz="3600" dirty="0" smtClean="0">
                <a:solidFill>
                  <a:srgbClr val="C00000"/>
                </a:solidFill>
              </a:rPr>
              <a:t>Parse Tree</a:t>
            </a:r>
            <a:endParaRPr lang="en-GB" sz="3600" dirty="0">
              <a:solidFill>
                <a:srgbClr val="C00000"/>
              </a:solidFill>
            </a:endParaRPr>
          </a:p>
        </p:txBody>
      </p:sp>
      <p:grpSp>
        <p:nvGrpSpPr>
          <p:cNvPr id="13" name="Group 12"/>
          <p:cNvGrpSpPr/>
          <p:nvPr/>
        </p:nvGrpSpPr>
        <p:grpSpPr>
          <a:xfrm>
            <a:off x="32629" y="5289381"/>
            <a:ext cx="3516111" cy="1546268"/>
            <a:chOff x="-1237" y="4623981"/>
            <a:chExt cx="5029187" cy="2211668"/>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844" y="4792135"/>
              <a:ext cx="2410106" cy="1275024"/>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01191">
              <a:off x="-1237" y="4623981"/>
              <a:ext cx="4104856" cy="2211668"/>
            </a:xfrm>
            <a:prstGeom prst="rect">
              <a:avLst/>
            </a:prstGeom>
          </p:spPr>
        </p:pic>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42371">
            <a:off x="2709424" y="5345620"/>
            <a:ext cx="2826601" cy="1538453"/>
          </a:xfrm>
          <a:prstGeom prst="rect">
            <a:avLst/>
          </a:prstGeom>
        </p:spPr>
      </p:pic>
      <p:sp>
        <p:nvSpPr>
          <p:cNvPr id="10" name="Title 1"/>
          <p:cNvSpPr txBox="1">
            <a:spLocks/>
          </p:cNvSpPr>
          <p:nvPr/>
        </p:nvSpPr>
        <p:spPr>
          <a:xfrm>
            <a:off x="-1811" y="6057240"/>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n-GB" b="1" spc="-150" dirty="0">
              <a:solidFill>
                <a:srgbClr val="C00000"/>
              </a:solidFill>
              <a:latin typeface="+mn-lt"/>
            </a:endParaRPr>
          </a:p>
        </p:txBody>
      </p:sp>
      <p:pic>
        <p:nvPicPr>
          <p:cNvPr id="3" name="Picture 2"/>
          <p:cNvPicPr>
            <a:picLocks noChangeAspect="1"/>
          </p:cNvPicPr>
          <p:nvPr/>
        </p:nvPicPr>
        <p:blipFill rotWithShape="1">
          <a:blip r:embed="rId6"/>
          <a:srcRect l="16814" t="11227" r="17071" b="25116"/>
          <a:stretch/>
        </p:blipFill>
        <p:spPr>
          <a:xfrm>
            <a:off x="-1811" y="4387"/>
            <a:ext cx="9164652" cy="4961179"/>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0254" y="5591610"/>
            <a:ext cx="2932790" cy="1099796"/>
          </a:xfrm>
          <a:prstGeom prst="rect">
            <a:avLst/>
          </a:prstGeom>
        </p:spPr>
      </p:pic>
      <p:sp>
        <p:nvSpPr>
          <p:cNvPr id="6" name="Oval 5"/>
          <p:cNvSpPr/>
          <p:nvPr/>
        </p:nvSpPr>
        <p:spPr>
          <a:xfrm>
            <a:off x="3125991" y="3896361"/>
            <a:ext cx="2931014" cy="121925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6297993" y="4850594"/>
            <a:ext cx="2623860" cy="369332"/>
          </a:xfrm>
          <a:prstGeom prst="rect">
            <a:avLst/>
          </a:prstGeom>
        </p:spPr>
        <p:txBody>
          <a:bodyPr wrap="none">
            <a:spAutoFit/>
          </a:bodyPr>
          <a:lstStyle/>
          <a:p>
            <a:pPr algn="r"/>
            <a:r>
              <a:rPr lang="en-GB" dirty="0" smtClean="0">
                <a:hlinkClick r:id="rId8"/>
              </a:rPr>
              <a:t>www.csfieldguide.org.nz/</a:t>
            </a:r>
            <a:endParaRPr lang="en-GB" dirty="0"/>
          </a:p>
        </p:txBody>
      </p:sp>
    </p:spTree>
    <p:extLst>
      <p:ext uri="{BB962C8B-B14F-4D97-AF65-F5344CB8AC3E}">
        <p14:creationId xmlns:p14="http://schemas.microsoft.com/office/powerpoint/2010/main" val="1850441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l="7927" t="16536" r="8659" b="21463"/>
          <a:stretch>
            <a:fillRect/>
          </a:stretch>
        </p:blipFill>
        <p:spPr bwMode="auto">
          <a:xfrm>
            <a:off x="107161" y="858471"/>
            <a:ext cx="8878143" cy="4949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77807" y="5739816"/>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p:cNvGrpSpPr/>
          <p:nvPr/>
        </p:nvGrpSpPr>
        <p:grpSpPr>
          <a:xfrm>
            <a:off x="15122" y="5289381"/>
            <a:ext cx="5520903" cy="1594692"/>
            <a:chOff x="15122" y="5289381"/>
            <a:chExt cx="5520903" cy="1594692"/>
          </a:xfrm>
        </p:grpSpPr>
        <p:sp>
          <p:nvSpPr>
            <p:cNvPr id="64" name="TextBox 63"/>
            <p:cNvSpPr txBox="1"/>
            <p:nvPr/>
          </p:nvSpPr>
          <p:spPr>
            <a:xfrm>
              <a:off x="15122" y="5648411"/>
              <a:ext cx="2110258" cy="646331"/>
            </a:xfrm>
            <a:prstGeom prst="rect">
              <a:avLst/>
            </a:prstGeom>
            <a:solidFill>
              <a:schemeClr val="bg1"/>
            </a:solidFill>
          </p:spPr>
          <p:txBody>
            <a:bodyPr wrap="none" rtlCol="0">
              <a:spAutoFit/>
            </a:bodyPr>
            <a:lstStyle/>
            <a:p>
              <a:r>
                <a:rPr lang="en-GB" sz="3600" dirty="0" smtClean="0">
                  <a:solidFill>
                    <a:srgbClr val="C00000"/>
                  </a:solidFill>
                </a:rPr>
                <a:t>Parse Tree</a:t>
              </a:r>
              <a:endParaRPr lang="en-GB" sz="3600" dirty="0">
                <a:solidFill>
                  <a:srgbClr val="C00000"/>
                </a:solidFill>
              </a:endParaRPr>
            </a:p>
          </p:txBody>
        </p:sp>
        <p:grpSp>
          <p:nvGrpSpPr>
            <p:cNvPr id="13" name="Group 12"/>
            <p:cNvGrpSpPr/>
            <p:nvPr/>
          </p:nvGrpSpPr>
          <p:grpSpPr>
            <a:xfrm>
              <a:off x="32629" y="5289381"/>
              <a:ext cx="3516111" cy="1546268"/>
              <a:chOff x="-1237" y="4623981"/>
              <a:chExt cx="5029187" cy="2211668"/>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7844" y="4792135"/>
                <a:ext cx="2410106" cy="127502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01191">
                <a:off x="-1237" y="4623981"/>
                <a:ext cx="4104856" cy="2211668"/>
              </a:xfrm>
              <a:prstGeom prst="rect">
                <a:avLst/>
              </a:prstGeom>
            </p:spPr>
          </p:pic>
        </p:gr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42371">
              <a:off x="2709424" y="5345620"/>
              <a:ext cx="2826601" cy="1538453"/>
            </a:xfrm>
            <a:prstGeom prst="rect">
              <a:avLst/>
            </a:prstGeom>
          </p:spPr>
        </p:pic>
      </p:grpSp>
      <p:sp>
        <p:nvSpPr>
          <p:cNvPr id="10" name="Title 1"/>
          <p:cNvSpPr txBox="1">
            <a:spLocks/>
          </p:cNvSpPr>
          <p:nvPr/>
        </p:nvSpPr>
        <p:spPr>
          <a:xfrm>
            <a:off x="-1811" y="6057240"/>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n-GB" b="1" spc="-150" dirty="0">
              <a:solidFill>
                <a:srgbClr val="C00000"/>
              </a:solidFill>
              <a:latin typeface="+mn-lt"/>
            </a:endParaRPr>
          </a:p>
        </p:txBody>
      </p:sp>
      <p:sp>
        <p:nvSpPr>
          <p:cNvPr id="11" name="Title 1"/>
          <p:cNvSpPr txBox="1">
            <a:spLocks/>
          </p:cNvSpPr>
          <p:nvPr/>
        </p:nvSpPr>
        <p:spPr>
          <a:xfrm>
            <a:off x="0" y="-5224"/>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spc="-150" dirty="0" smtClean="0">
                <a:solidFill>
                  <a:srgbClr val="C00000"/>
                </a:solidFill>
                <a:latin typeface="+mn-lt"/>
              </a:rPr>
              <a:t>Finite State Machines</a:t>
            </a:r>
            <a:endParaRPr lang="en-GB" b="1" spc="-150" dirty="0">
              <a:solidFill>
                <a:srgbClr val="C00000"/>
              </a:solidFill>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0254" y="5591610"/>
            <a:ext cx="2932790" cy="1099796"/>
          </a:xfrm>
          <a:prstGeom prst="rect">
            <a:avLst/>
          </a:prstGeom>
        </p:spPr>
      </p:pic>
      <p:sp>
        <p:nvSpPr>
          <p:cNvPr id="7" name="TextBox 6"/>
          <p:cNvSpPr txBox="1"/>
          <p:nvPr/>
        </p:nvSpPr>
        <p:spPr>
          <a:xfrm>
            <a:off x="-12715" y="5669782"/>
            <a:ext cx="5495432" cy="1200329"/>
          </a:xfrm>
          <a:prstGeom prst="rect">
            <a:avLst/>
          </a:prstGeom>
          <a:solidFill>
            <a:schemeClr val="bg1"/>
          </a:solidFill>
        </p:spPr>
        <p:txBody>
          <a:bodyPr wrap="square" rtlCol="0">
            <a:spAutoFit/>
          </a:bodyPr>
          <a:lstStyle/>
          <a:p>
            <a:r>
              <a:rPr lang="en-GB" sz="3600" dirty="0">
                <a:solidFill>
                  <a:schemeClr val="tx1">
                    <a:lumMod val="50000"/>
                    <a:lumOff val="50000"/>
                  </a:schemeClr>
                </a:solidFill>
              </a:rPr>
              <a:t>a big clown sang and the friendly monster danced</a:t>
            </a:r>
          </a:p>
        </p:txBody>
      </p:sp>
      <p:sp>
        <p:nvSpPr>
          <p:cNvPr id="18" name="TextBox 17"/>
          <p:cNvSpPr txBox="1"/>
          <p:nvPr/>
        </p:nvSpPr>
        <p:spPr>
          <a:xfrm>
            <a:off x="0" y="5687816"/>
            <a:ext cx="5050073" cy="1200329"/>
          </a:xfrm>
          <a:prstGeom prst="rect">
            <a:avLst/>
          </a:prstGeom>
          <a:solidFill>
            <a:schemeClr val="bg1"/>
          </a:solidFill>
        </p:spPr>
        <p:txBody>
          <a:bodyPr wrap="square" rtlCol="0">
            <a:spAutoFit/>
          </a:bodyPr>
          <a:lstStyle/>
          <a:p>
            <a:r>
              <a:rPr lang="en-GB" sz="3600" dirty="0">
                <a:solidFill>
                  <a:schemeClr val="tx1">
                    <a:lumMod val="50000"/>
                    <a:lumOff val="50000"/>
                  </a:schemeClr>
                </a:solidFill>
              </a:rPr>
              <a:t>a big clown and the old dog sang</a:t>
            </a:r>
          </a:p>
        </p:txBody>
      </p:sp>
      <p:sp>
        <p:nvSpPr>
          <p:cNvPr id="19" name="TextBox 18"/>
          <p:cNvSpPr txBox="1"/>
          <p:nvPr/>
        </p:nvSpPr>
        <p:spPr>
          <a:xfrm>
            <a:off x="4835" y="5678799"/>
            <a:ext cx="5040401" cy="1200329"/>
          </a:xfrm>
          <a:prstGeom prst="rect">
            <a:avLst/>
          </a:prstGeom>
          <a:solidFill>
            <a:schemeClr val="bg1"/>
          </a:solidFill>
        </p:spPr>
        <p:txBody>
          <a:bodyPr wrap="square" rtlCol="0">
            <a:spAutoFit/>
          </a:bodyPr>
          <a:lstStyle/>
          <a:p>
            <a:r>
              <a:rPr lang="en-GB" sz="3600" dirty="0">
                <a:solidFill>
                  <a:schemeClr val="tx1">
                    <a:lumMod val="50000"/>
                    <a:lumOff val="50000"/>
                  </a:schemeClr>
                </a:solidFill>
              </a:rPr>
              <a:t>a friendly pirate laughed and danced</a:t>
            </a:r>
          </a:p>
        </p:txBody>
      </p:sp>
      <p:sp>
        <p:nvSpPr>
          <p:cNvPr id="20" name="TextBox 19"/>
          <p:cNvSpPr txBox="1"/>
          <p:nvPr/>
        </p:nvSpPr>
        <p:spPr>
          <a:xfrm>
            <a:off x="-18718" y="5669897"/>
            <a:ext cx="5284401" cy="1200329"/>
          </a:xfrm>
          <a:prstGeom prst="rect">
            <a:avLst/>
          </a:prstGeom>
          <a:solidFill>
            <a:schemeClr val="bg1"/>
          </a:solidFill>
        </p:spPr>
        <p:txBody>
          <a:bodyPr wrap="square" rtlCol="0">
            <a:spAutoFit/>
          </a:bodyPr>
          <a:lstStyle/>
          <a:p>
            <a:r>
              <a:rPr lang="en-GB" sz="3600" dirty="0">
                <a:solidFill>
                  <a:schemeClr val="tx1">
                    <a:lumMod val="50000"/>
                    <a:lumOff val="50000"/>
                  </a:schemeClr>
                </a:solidFill>
              </a:rPr>
              <a:t>a friendly monster and a big dog</a:t>
            </a:r>
          </a:p>
        </p:txBody>
      </p:sp>
    </p:spTree>
    <p:extLst>
      <p:ext uri="{BB962C8B-B14F-4D97-AF65-F5344CB8AC3E}">
        <p14:creationId xmlns:p14="http://schemas.microsoft.com/office/powerpoint/2010/main" val="2744744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2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62900" y="5825695"/>
            <a:ext cx="1181100" cy="1032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a:blip r:embed="rId3"/>
          <a:stretch>
            <a:fillRect/>
          </a:stretch>
        </p:blipFill>
        <p:spPr>
          <a:xfrm>
            <a:off x="167075" y="938211"/>
            <a:ext cx="8794754" cy="4944634"/>
          </a:xfrm>
          <a:prstGeom prst="rect">
            <a:avLst/>
          </a:prstGeom>
        </p:spPr>
      </p:pic>
      <p:sp>
        <p:nvSpPr>
          <p:cNvPr id="3" name="TextBox 2"/>
          <p:cNvSpPr txBox="1"/>
          <p:nvPr/>
        </p:nvSpPr>
        <p:spPr>
          <a:xfrm>
            <a:off x="109925" y="5901895"/>
            <a:ext cx="2979085" cy="369332"/>
          </a:xfrm>
          <a:prstGeom prst="rect">
            <a:avLst/>
          </a:prstGeom>
          <a:noFill/>
        </p:spPr>
        <p:txBody>
          <a:bodyPr wrap="none" rtlCol="0">
            <a:spAutoFit/>
          </a:bodyPr>
          <a:lstStyle/>
          <a:p>
            <a:r>
              <a:rPr lang="en-GB" dirty="0">
                <a:solidFill>
                  <a:schemeClr val="bg1"/>
                </a:solidFill>
                <a:hlinkClick r:id="rId4"/>
              </a:rPr>
              <a:t>https://</a:t>
            </a:r>
            <a:r>
              <a:rPr lang="en-GB" dirty="0" smtClean="0">
                <a:solidFill>
                  <a:schemeClr val="bg1"/>
                </a:solidFill>
                <a:hlinkClick r:id="rId4"/>
              </a:rPr>
              <a:t>youtu.be/vhiiia1_hC4</a:t>
            </a:r>
            <a:r>
              <a:rPr lang="en-GB" dirty="0" smtClean="0">
                <a:solidFill>
                  <a:schemeClr val="bg1"/>
                </a:solidFill>
              </a:rPr>
              <a:t> </a:t>
            </a:r>
            <a:endParaRPr lang="en-GB" dirty="0">
              <a:solidFill>
                <a:schemeClr val="bg1"/>
              </a:solidFill>
            </a:endParaRPr>
          </a:p>
        </p:txBody>
      </p:sp>
      <p:sp>
        <p:nvSpPr>
          <p:cNvPr id="4" name="Title 1"/>
          <p:cNvSpPr txBox="1">
            <a:spLocks/>
          </p:cNvSpPr>
          <p:nvPr/>
        </p:nvSpPr>
        <p:spPr>
          <a:xfrm>
            <a:off x="0" y="-5224"/>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spc="-150" dirty="0" smtClean="0">
                <a:solidFill>
                  <a:srgbClr val="C00000"/>
                </a:solidFill>
                <a:latin typeface="+mn-lt"/>
              </a:rPr>
              <a:t>Sir, why are you teaching us this?</a:t>
            </a:r>
            <a:endParaRPr lang="en-GB" b="1" spc="-150" dirty="0">
              <a:solidFill>
                <a:srgbClr val="C00000"/>
              </a:solidFill>
              <a:latin typeface="+mn-lt"/>
            </a:endParaRPr>
          </a:p>
        </p:txBody>
      </p:sp>
    </p:spTree>
    <p:extLst>
      <p:ext uri="{BB962C8B-B14F-4D97-AF65-F5344CB8AC3E}">
        <p14:creationId xmlns:p14="http://schemas.microsoft.com/office/powerpoint/2010/main" val="1108989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39816"/>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p:cNvSpPr txBox="1">
            <a:spLocks/>
          </p:cNvSpPr>
          <p:nvPr/>
        </p:nvSpPr>
        <p:spPr>
          <a:xfrm>
            <a:off x="-1811" y="6057240"/>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n-GB" b="1" spc="-150" dirty="0">
              <a:solidFill>
                <a:srgbClr val="C00000"/>
              </a:solidFill>
              <a:latin typeface="+mn-lt"/>
            </a:endParaRPr>
          </a:p>
        </p:txBody>
      </p:sp>
      <p:sp>
        <p:nvSpPr>
          <p:cNvPr id="11" name="Title 1"/>
          <p:cNvSpPr txBox="1">
            <a:spLocks/>
          </p:cNvSpPr>
          <p:nvPr/>
        </p:nvSpPr>
        <p:spPr>
          <a:xfrm>
            <a:off x="0" y="-5224"/>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spc="-150" dirty="0" smtClean="0">
                <a:solidFill>
                  <a:srgbClr val="C00000"/>
                </a:solidFill>
                <a:latin typeface="+mn-lt"/>
              </a:rPr>
              <a:t>Treasure Hunt</a:t>
            </a:r>
            <a:endParaRPr lang="en-GB" b="1" spc="-150" dirty="0">
              <a:solidFill>
                <a:srgbClr val="C00000"/>
              </a:solidFill>
              <a:latin typeface="+mn-lt"/>
            </a:endParaRPr>
          </a:p>
        </p:txBody>
      </p:sp>
      <p:pic>
        <p:nvPicPr>
          <p:cNvPr id="1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9317" t="10621" r="14896" b="46555"/>
          <a:stretch/>
        </p:blipFill>
        <p:spPr bwMode="auto">
          <a:xfrm>
            <a:off x="57478" y="628756"/>
            <a:ext cx="8353425" cy="6293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Rectangle 5"/>
          <p:cNvSpPr/>
          <p:nvPr/>
        </p:nvSpPr>
        <p:spPr>
          <a:xfrm>
            <a:off x="5880538" y="5407572"/>
            <a:ext cx="3246555" cy="1454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0254" y="5591610"/>
            <a:ext cx="2932790" cy="1099796"/>
          </a:xfrm>
          <a:prstGeom prst="rect">
            <a:avLst/>
          </a:prstGeom>
        </p:spPr>
      </p:pic>
      <p:pic>
        <p:nvPicPr>
          <p:cNvPr id="3" name="Picture 2"/>
          <p:cNvPicPr>
            <a:picLocks noChangeAspect="1"/>
          </p:cNvPicPr>
          <p:nvPr/>
        </p:nvPicPr>
        <p:blipFill rotWithShape="1">
          <a:blip r:embed="rId5"/>
          <a:srcRect l="15739" t="13616" r="53263" b="50323"/>
          <a:stretch/>
        </p:blipFill>
        <p:spPr>
          <a:xfrm>
            <a:off x="5622702" y="98101"/>
            <a:ext cx="3411295" cy="2231177"/>
          </a:xfrm>
          <a:prstGeom prst="rect">
            <a:avLst/>
          </a:prstGeom>
        </p:spPr>
      </p:pic>
      <p:sp>
        <p:nvSpPr>
          <p:cNvPr id="5" name="Rectangle 4"/>
          <p:cNvSpPr/>
          <p:nvPr/>
        </p:nvSpPr>
        <p:spPr>
          <a:xfrm>
            <a:off x="5454868" y="2299172"/>
            <a:ext cx="3641834" cy="292388"/>
          </a:xfrm>
          <a:prstGeom prst="rect">
            <a:avLst/>
          </a:prstGeom>
        </p:spPr>
        <p:txBody>
          <a:bodyPr wrap="square">
            <a:spAutoFit/>
          </a:bodyPr>
          <a:lstStyle/>
          <a:p>
            <a:pPr algn="r"/>
            <a:r>
              <a:rPr lang="en-GB" sz="1300" dirty="0" smtClean="0">
                <a:hlinkClick r:id="rId6"/>
              </a:rPr>
              <a:t>csunplugged.org/videos</a:t>
            </a:r>
            <a:r>
              <a:rPr lang="en-GB" sz="1300" dirty="0">
                <a:hlinkClick r:id="rId6"/>
              </a:rPr>
              <a:t>/#</a:t>
            </a:r>
            <a:r>
              <a:rPr lang="en-GB" sz="1300" dirty="0" smtClean="0">
                <a:hlinkClick r:id="rId6"/>
              </a:rPr>
              <a:t>Finite_State_Automata</a:t>
            </a:r>
            <a:r>
              <a:rPr lang="en-GB" sz="1300" dirty="0" smtClean="0"/>
              <a:t> </a:t>
            </a:r>
            <a:endParaRPr lang="en-GB" sz="1300" dirty="0"/>
          </a:p>
        </p:txBody>
      </p:sp>
    </p:spTree>
    <p:extLst>
      <p:ext uri="{BB962C8B-B14F-4D97-AF65-F5344CB8AC3E}">
        <p14:creationId xmlns:p14="http://schemas.microsoft.com/office/powerpoint/2010/main" val="889906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39816"/>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p:cNvSpPr txBox="1">
            <a:spLocks/>
          </p:cNvSpPr>
          <p:nvPr/>
        </p:nvSpPr>
        <p:spPr>
          <a:xfrm>
            <a:off x="-1811" y="6057240"/>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n-GB" b="1" spc="-150" dirty="0">
              <a:solidFill>
                <a:srgbClr val="C00000"/>
              </a:solidFill>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0254" y="5591610"/>
            <a:ext cx="2932790" cy="1099796"/>
          </a:xfrm>
          <a:prstGeom prst="rect">
            <a:avLst/>
          </a:prstGeom>
        </p:spPr>
      </p:pic>
      <p:pic>
        <p:nvPicPr>
          <p:cNvPr id="13" name="Picture 12"/>
          <p:cNvPicPr>
            <a:picLocks noChangeAspect="1"/>
          </p:cNvPicPr>
          <p:nvPr/>
        </p:nvPicPr>
        <p:blipFill rotWithShape="1">
          <a:blip r:embed="rId4"/>
          <a:srcRect l="46435" t="41892" r="25851" b="23325"/>
          <a:stretch/>
        </p:blipFill>
        <p:spPr>
          <a:xfrm>
            <a:off x="1255986" y="-7579"/>
            <a:ext cx="7869309" cy="5552660"/>
          </a:xfrm>
          <a:prstGeom prst="rect">
            <a:avLst/>
          </a:prstGeom>
        </p:spPr>
      </p:pic>
      <p:pic>
        <p:nvPicPr>
          <p:cNvPr id="15" name="Picture 14"/>
          <p:cNvPicPr>
            <a:picLocks noChangeAspect="1"/>
          </p:cNvPicPr>
          <p:nvPr/>
        </p:nvPicPr>
        <p:blipFill rotWithShape="1">
          <a:blip r:embed="rId5"/>
          <a:srcRect l="29955" t="33922" r="44297" b="24230"/>
          <a:stretch/>
        </p:blipFill>
        <p:spPr>
          <a:xfrm rot="21236882">
            <a:off x="147824" y="4435392"/>
            <a:ext cx="2117567" cy="1935070"/>
          </a:xfrm>
          <a:prstGeom prst="rect">
            <a:avLst/>
          </a:prstGeom>
          <a:ln>
            <a:solidFill>
              <a:schemeClr val="bg1">
                <a:lumMod val="50000"/>
              </a:schemeClr>
            </a:solidFill>
          </a:ln>
        </p:spPr>
      </p:pic>
      <p:pic>
        <p:nvPicPr>
          <p:cNvPr id="16" name="Picture 15"/>
          <p:cNvPicPr>
            <a:picLocks noChangeAspect="1"/>
          </p:cNvPicPr>
          <p:nvPr/>
        </p:nvPicPr>
        <p:blipFill rotWithShape="1">
          <a:blip r:embed="rId6"/>
          <a:srcRect l="31161" t="40081" r="44291" b="20064"/>
          <a:stretch/>
        </p:blipFill>
        <p:spPr>
          <a:xfrm rot="560922">
            <a:off x="35378" y="2475230"/>
            <a:ext cx="2018935" cy="1842923"/>
          </a:xfrm>
          <a:prstGeom prst="rect">
            <a:avLst/>
          </a:prstGeom>
          <a:ln>
            <a:solidFill>
              <a:schemeClr val="bg1">
                <a:lumMod val="50000"/>
              </a:schemeClr>
            </a:solidFill>
          </a:ln>
        </p:spPr>
      </p:pic>
      <p:sp>
        <p:nvSpPr>
          <p:cNvPr id="19" name="Freeform 18"/>
          <p:cNvSpPr/>
          <p:nvPr/>
        </p:nvSpPr>
        <p:spPr>
          <a:xfrm rot="10800000">
            <a:off x="4890279" y="2751045"/>
            <a:ext cx="2226365" cy="1139687"/>
          </a:xfrm>
          <a:custGeom>
            <a:avLst/>
            <a:gdLst>
              <a:gd name="connsiteX0" fmla="*/ 0 w 2226365"/>
              <a:gd name="connsiteY0" fmla="*/ 0 h 1139687"/>
              <a:gd name="connsiteX1" fmla="*/ 596348 w 2226365"/>
              <a:gd name="connsiteY1" fmla="*/ 821635 h 1139687"/>
              <a:gd name="connsiteX2" fmla="*/ 2226365 w 2226365"/>
              <a:gd name="connsiteY2" fmla="*/ 1139687 h 1139687"/>
            </a:gdLst>
            <a:ahLst/>
            <a:cxnLst>
              <a:cxn ang="0">
                <a:pos x="connsiteX0" y="connsiteY0"/>
              </a:cxn>
              <a:cxn ang="0">
                <a:pos x="connsiteX1" y="connsiteY1"/>
              </a:cxn>
              <a:cxn ang="0">
                <a:pos x="connsiteX2" y="connsiteY2"/>
              </a:cxn>
            </a:cxnLst>
            <a:rect l="l" t="t" r="r" b="b"/>
            <a:pathLst>
              <a:path w="2226365" h="1139687">
                <a:moveTo>
                  <a:pt x="0" y="0"/>
                </a:moveTo>
                <a:cubicBezTo>
                  <a:pt x="112643" y="315843"/>
                  <a:pt x="225287" y="631687"/>
                  <a:pt x="596348" y="821635"/>
                </a:cubicBezTo>
                <a:cubicBezTo>
                  <a:pt x="967409" y="1011583"/>
                  <a:pt x="1596887" y="1075635"/>
                  <a:pt x="2226365" y="1139687"/>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Freeform 20"/>
          <p:cNvSpPr/>
          <p:nvPr/>
        </p:nvSpPr>
        <p:spPr>
          <a:xfrm>
            <a:off x="3266888" y="3569337"/>
            <a:ext cx="2226365" cy="1139687"/>
          </a:xfrm>
          <a:custGeom>
            <a:avLst/>
            <a:gdLst>
              <a:gd name="connsiteX0" fmla="*/ 0 w 2226365"/>
              <a:gd name="connsiteY0" fmla="*/ 0 h 1139687"/>
              <a:gd name="connsiteX1" fmla="*/ 596348 w 2226365"/>
              <a:gd name="connsiteY1" fmla="*/ 821635 h 1139687"/>
              <a:gd name="connsiteX2" fmla="*/ 2226365 w 2226365"/>
              <a:gd name="connsiteY2" fmla="*/ 1139687 h 1139687"/>
            </a:gdLst>
            <a:ahLst/>
            <a:cxnLst>
              <a:cxn ang="0">
                <a:pos x="connsiteX0" y="connsiteY0"/>
              </a:cxn>
              <a:cxn ang="0">
                <a:pos x="connsiteX1" y="connsiteY1"/>
              </a:cxn>
              <a:cxn ang="0">
                <a:pos x="connsiteX2" y="connsiteY2"/>
              </a:cxn>
            </a:cxnLst>
            <a:rect l="l" t="t" r="r" b="b"/>
            <a:pathLst>
              <a:path w="2226365" h="1139687">
                <a:moveTo>
                  <a:pt x="0" y="0"/>
                </a:moveTo>
                <a:cubicBezTo>
                  <a:pt x="112643" y="315843"/>
                  <a:pt x="225287" y="631687"/>
                  <a:pt x="596348" y="821635"/>
                </a:cubicBezTo>
                <a:cubicBezTo>
                  <a:pt x="967409" y="1011583"/>
                  <a:pt x="1596887" y="1075635"/>
                  <a:pt x="2226365" y="1139687"/>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Freeform 21"/>
          <p:cNvSpPr/>
          <p:nvPr/>
        </p:nvSpPr>
        <p:spPr>
          <a:xfrm>
            <a:off x="4327062" y="1488746"/>
            <a:ext cx="940904" cy="848139"/>
          </a:xfrm>
          <a:custGeom>
            <a:avLst/>
            <a:gdLst>
              <a:gd name="connsiteX0" fmla="*/ 0 w 940904"/>
              <a:gd name="connsiteY0" fmla="*/ 848139 h 848139"/>
              <a:gd name="connsiteX1" fmla="*/ 397565 w 940904"/>
              <a:gd name="connsiteY1" fmla="*/ 344557 h 848139"/>
              <a:gd name="connsiteX2" fmla="*/ 940904 w 940904"/>
              <a:gd name="connsiteY2" fmla="*/ 0 h 848139"/>
            </a:gdLst>
            <a:ahLst/>
            <a:cxnLst>
              <a:cxn ang="0">
                <a:pos x="connsiteX0" y="connsiteY0"/>
              </a:cxn>
              <a:cxn ang="0">
                <a:pos x="connsiteX1" y="connsiteY1"/>
              </a:cxn>
              <a:cxn ang="0">
                <a:pos x="connsiteX2" y="connsiteY2"/>
              </a:cxn>
            </a:cxnLst>
            <a:rect l="l" t="t" r="r" b="b"/>
            <a:pathLst>
              <a:path w="940904" h="848139">
                <a:moveTo>
                  <a:pt x="0" y="848139"/>
                </a:moveTo>
                <a:cubicBezTo>
                  <a:pt x="120374" y="667026"/>
                  <a:pt x="240748" y="485913"/>
                  <a:pt x="397565" y="344557"/>
                </a:cubicBezTo>
                <a:cubicBezTo>
                  <a:pt x="554382" y="203201"/>
                  <a:pt x="747643" y="101600"/>
                  <a:pt x="940904" y="0"/>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p:cNvSpPr txBox="1">
            <a:spLocks/>
          </p:cNvSpPr>
          <p:nvPr/>
        </p:nvSpPr>
        <p:spPr>
          <a:xfrm>
            <a:off x="0" y="-5224"/>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spc="-150" dirty="0" smtClean="0">
                <a:solidFill>
                  <a:srgbClr val="C00000"/>
                </a:solidFill>
                <a:latin typeface="+mn-lt"/>
              </a:rPr>
              <a:t>Treasure Hunt</a:t>
            </a:r>
            <a:endParaRPr lang="en-GB" b="1" spc="-150" dirty="0">
              <a:solidFill>
                <a:srgbClr val="C00000"/>
              </a:solidFill>
              <a:latin typeface="+mn-lt"/>
            </a:endParaRPr>
          </a:p>
        </p:txBody>
      </p:sp>
      <p:sp>
        <p:nvSpPr>
          <p:cNvPr id="4" name="Rectangle 3"/>
          <p:cNvSpPr/>
          <p:nvPr/>
        </p:nvSpPr>
        <p:spPr>
          <a:xfrm rot="21256839">
            <a:off x="312429" y="5445384"/>
            <a:ext cx="1955945" cy="8981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p:cNvPicPr>
            <a:picLocks noChangeAspect="1"/>
          </p:cNvPicPr>
          <p:nvPr/>
        </p:nvPicPr>
        <p:blipFill rotWithShape="1">
          <a:blip r:embed="rId5"/>
          <a:srcRect l="60083" t="33922" r="14046" b="24230"/>
          <a:stretch/>
        </p:blipFill>
        <p:spPr>
          <a:xfrm rot="20462660">
            <a:off x="2092530" y="4781870"/>
            <a:ext cx="2127738" cy="1935069"/>
          </a:xfrm>
          <a:prstGeom prst="rect">
            <a:avLst/>
          </a:prstGeom>
          <a:ln>
            <a:solidFill>
              <a:schemeClr val="bg1">
                <a:lumMod val="50000"/>
              </a:schemeClr>
            </a:solidFill>
          </a:ln>
        </p:spPr>
      </p:pic>
    </p:spTree>
    <p:extLst>
      <p:ext uri="{BB962C8B-B14F-4D97-AF65-F5344CB8AC3E}">
        <p14:creationId xmlns:p14="http://schemas.microsoft.com/office/powerpoint/2010/main" val="11236949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9317" t="10621" r="14896" b="46555"/>
          <a:stretch/>
        </p:blipFill>
        <p:spPr bwMode="auto">
          <a:xfrm>
            <a:off x="309734" y="597224"/>
            <a:ext cx="8353425" cy="6293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Rectangle 1"/>
          <p:cNvSpPr/>
          <p:nvPr/>
        </p:nvSpPr>
        <p:spPr>
          <a:xfrm>
            <a:off x="7677807" y="5739816"/>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p:cNvSpPr txBox="1">
            <a:spLocks/>
          </p:cNvSpPr>
          <p:nvPr/>
        </p:nvSpPr>
        <p:spPr>
          <a:xfrm>
            <a:off x="-1811" y="6057240"/>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n-GB" b="1" spc="-150" dirty="0">
              <a:solidFill>
                <a:srgbClr val="C00000"/>
              </a:solidFill>
              <a:latin typeface="+mn-lt"/>
            </a:endParaRPr>
          </a:p>
        </p:txBody>
      </p:sp>
      <p:sp>
        <p:nvSpPr>
          <p:cNvPr id="11" name="Title 1"/>
          <p:cNvSpPr txBox="1">
            <a:spLocks/>
          </p:cNvSpPr>
          <p:nvPr/>
        </p:nvSpPr>
        <p:spPr>
          <a:xfrm>
            <a:off x="0" y="-5224"/>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spc="-150" dirty="0" smtClean="0">
                <a:solidFill>
                  <a:srgbClr val="C00000"/>
                </a:solidFill>
                <a:latin typeface="+mn-lt"/>
              </a:rPr>
              <a:t>Treasure Hunt</a:t>
            </a:r>
            <a:endParaRPr lang="en-GB" b="1" spc="-150" dirty="0">
              <a:solidFill>
                <a:srgbClr val="C00000"/>
              </a:solidFill>
              <a:latin typeface="+mn-lt"/>
            </a:endParaRPr>
          </a:p>
        </p:txBody>
      </p:sp>
      <p:sp>
        <p:nvSpPr>
          <p:cNvPr id="6" name="Rectangle 5"/>
          <p:cNvSpPr/>
          <p:nvPr/>
        </p:nvSpPr>
        <p:spPr>
          <a:xfrm>
            <a:off x="5880538" y="5407572"/>
            <a:ext cx="3246555" cy="1454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0254" y="5591610"/>
            <a:ext cx="2932790" cy="1099796"/>
          </a:xfrm>
          <a:prstGeom prst="rect">
            <a:avLst/>
          </a:prstGeom>
        </p:spPr>
      </p:pic>
      <p:sp>
        <p:nvSpPr>
          <p:cNvPr id="13" name="Title 1"/>
          <p:cNvSpPr txBox="1">
            <a:spLocks/>
          </p:cNvSpPr>
          <p:nvPr/>
        </p:nvSpPr>
        <p:spPr>
          <a:xfrm>
            <a:off x="4694030" y="3878"/>
            <a:ext cx="4433063"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spc="-150" dirty="0" smtClean="0">
                <a:solidFill>
                  <a:schemeClr val="tx1">
                    <a:lumMod val="50000"/>
                    <a:lumOff val="50000"/>
                  </a:schemeClr>
                </a:solidFill>
                <a:latin typeface="+mn-lt"/>
              </a:rPr>
              <a:t>The quickest route?</a:t>
            </a:r>
            <a:endParaRPr lang="en-GB" b="1" spc="-150" dirty="0">
              <a:solidFill>
                <a:schemeClr val="tx1">
                  <a:lumMod val="50000"/>
                  <a:lumOff val="50000"/>
                </a:schemeClr>
              </a:solidFill>
              <a:latin typeface="+mn-lt"/>
            </a:endParaRPr>
          </a:p>
        </p:txBody>
      </p:sp>
    </p:spTree>
    <p:extLst>
      <p:ext uri="{BB962C8B-B14F-4D97-AF65-F5344CB8AC3E}">
        <p14:creationId xmlns:p14="http://schemas.microsoft.com/office/powerpoint/2010/main" val="2892273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39816"/>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p:cNvSpPr txBox="1">
            <a:spLocks/>
          </p:cNvSpPr>
          <p:nvPr/>
        </p:nvSpPr>
        <p:spPr>
          <a:xfrm>
            <a:off x="-1811" y="6057240"/>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n-GB" b="1" spc="-150" dirty="0">
              <a:solidFill>
                <a:srgbClr val="C00000"/>
              </a:solidFill>
              <a:latin typeface="+mn-lt"/>
            </a:endParaRPr>
          </a:p>
        </p:txBody>
      </p:sp>
      <p:sp>
        <p:nvSpPr>
          <p:cNvPr id="11" name="Title 1"/>
          <p:cNvSpPr txBox="1">
            <a:spLocks/>
          </p:cNvSpPr>
          <p:nvPr/>
        </p:nvSpPr>
        <p:spPr>
          <a:xfrm>
            <a:off x="0" y="-5224"/>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spc="-150" dirty="0" smtClean="0">
                <a:solidFill>
                  <a:srgbClr val="C00000"/>
                </a:solidFill>
                <a:latin typeface="+mn-lt"/>
              </a:rPr>
              <a:t>Treasure Hunt</a:t>
            </a:r>
            <a:endParaRPr lang="en-GB" b="1" spc="-150" dirty="0">
              <a:solidFill>
                <a:srgbClr val="C00000"/>
              </a:solidFill>
              <a:latin typeface="+mn-lt"/>
            </a:endParaRPr>
          </a:p>
        </p:txBody>
      </p:sp>
      <p:pic>
        <p:nvPicPr>
          <p:cNvPr id="1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9317" t="10621" r="14896" b="46555"/>
          <a:stretch/>
        </p:blipFill>
        <p:spPr bwMode="auto">
          <a:xfrm>
            <a:off x="309734" y="597224"/>
            <a:ext cx="8353425" cy="6293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Rectangle 5"/>
          <p:cNvSpPr/>
          <p:nvPr/>
        </p:nvSpPr>
        <p:spPr>
          <a:xfrm>
            <a:off x="5880538" y="5407572"/>
            <a:ext cx="3246555" cy="1454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itle 1"/>
          <p:cNvSpPr txBox="1">
            <a:spLocks/>
          </p:cNvSpPr>
          <p:nvPr/>
        </p:nvSpPr>
        <p:spPr>
          <a:xfrm>
            <a:off x="4694030" y="3878"/>
            <a:ext cx="4433063"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spc="-150" dirty="0" smtClean="0">
                <a:solidFill>
                  <a:schemeClr val="tx1">
                    <a:lumMod val="50000"/>
                    <a:lumOff val="50000"/>
                  </a:schemeClr>
                </a:solidFill>
                <a:latin typeface="+mn-lt"/>
              </a:rPr>
              <a:t>The quickest route?</a:t>
            </a:r>
            <a:endParaRPr lang="en-GB" b="1" spc="-150" dirty="0">
              <a:solidFill>
                <a:schemeClr val="tx1">
                  <a:lumMod val="50000"/>
                  <a:lumOff val="50000"/>
                </a:schemeClr>
              </a:solidFill>
              <a:latin typeface="+mn-lt"/>
            </a:endParaRPr>
          </a:p>
        </p:txBody>
      </p:sp>
      <p:sp>
        <p:nvSpPr>
          <p:cNvPr id="9" name="Freeform 4"/>
          <p:cNvSpPr>
            <a:spLocks/>
          </p:cNvSpPr>
          <p:nvPr/>
        </p:nvSpPr>
        <p:spPr bwMode="auto">
          <a:xfrm>
            <a:off x="245221" y="4423552"/>
            <a:ext cx="7464425" cy="2413520"/>
          </a:xfrm>
          <a:custGeom>
            <a:avLst/>
            <a:gdLst>
              <a:gd name="T0" fmla="*/ 484 w 4702"/>
              <a:gd name="T1" fmla="*/ 272 h 1708"/>
              <a:gd name="T2" fmla="*/ 257 w 4702"/>
              <a:gd name="T3" fmla="*/ 1134 h 1708"/>
              <a:gd name="T4" fmla="*/ 2026 w 4702"/>
              <a:gd name="T5" fmla="*/ 1633 h 1708"/>
              <a:gd name="T6" fmla="*/ 4158 w 4702"/>
              <a:gd name="T7" fmla="*/ 681 h 1708"/>
              <a:gd name="T8" fmla="*/ 4702 w 4702"/>
              <a:gd name="T9" fmla="*/ 0 h 1708"/>
            </a:gdLst>
            <a:ahLst/>
            <a:cxnLst>
              <a:cxn ang="0">
                <a:pos x="T0" y="T1"/>
              </a:cxn>
              <a:cxn ang="0">
                <a:pos x="T2" y="T3"/>
              </a:cxn>
              <a:cxn ang="0">
                <a:pos x="T4" y="T5"/>
              </a:cxn>
              <a:cxn ang="0">
                <a:pos x="T6" y="T7"/>
              </a:cxn>
              <a:cxn ang="0">
                <a:pos x="T8" y="T9"/>
              </a:cxn>
            </a:cxnLst>
            <a:rect l="0" t="0" r="r" b="b"/>
            <a:pathLst>
              <a:path w="4702" h="1708">
                <a:moveTo>
                  <a:pt x="484" y="272"/>
                </a:moveTo>
                <a:cubicBezTo>
                  <a:pt x="242" y="589"/>
                  <a:pt x="0" y="907"/>
                  <a:pt x="257" y="1134"/>
                </a:cubicBezTo>
                <a:cubicBezTo>
                  <a:pt x="514" y="1361"/>
                  <a:pt x="1376" y="1708"/>
                  <a:pt x="2026" y="1633"/>
                </a:cubicBezTo>
                <a:cubicBezTo>
                  <a:pt x="2676" y="1558"/>
                  <a:pt x="3712" y="953"/>
                  <a:pt x="4158" y="681"/>
                </a:cubicBezTo>
                <a:cubicBezTo>
                  <a:pt x="4604" y="409"/>
                  <a:pt x="4596" y="144"/>
                  <a:pt x="4702" y="0"/>
                </a:cubicBezTo>
              </a:path>
            </a:pathLst>
          </a:custGeom>
          <a:noFill/>
          <a:ln w="76200" cmpd="sng">
            <a:solidFill>
              <a:srgbClr val="C000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14" name="Freeform 5"/>
          <p:cNvSpPr>
            <a:spLocks/>
          </p:cNvSpPr>
          <p:nvPr/>
        </p:nvSpPr>
        <p:spPr bwMode="auto">
          <a:xfrm>
            <a:off x="1529509" y="4783916"/>
            <a:ext cx="420687" cy="1152525"/>
          </a:xfrm>
          <a:custGeom>
            <a:avLst/>
            <a:gdLst>
              <a:gd name="T0" fmla="*/ 38 w 265"/>
              <a:gd name="T1" fmla="*/ 0 h 726"/>
              <a:gd name="T2" fmla="*/ 38 w 265"/>
              <a:gd name="T3" fmla="*/ 408 h 726"/>
              <a:gd name="T4" fmla="*/ 265 w 265"/>
              <a:gd name="T5" fmla="*/ 726 h 726"/>
            </a:gdLst>
            <a:ahLst/>
            <a:cxnLst>
              <a:cxn ang="0">
                <a:pos x="T0" y="T1"/>
              </a:cxn>
              <a:cxn ang="0">
                <a:pos x="T2" y="T3"/>
              </a:cxn>
              <a:cxn ang="0">
                <a:pos x="T4" y="T5"/>
              </a:cxn>
            </a:cxnLst>
            <a:rect l="0" t="0" r="r" b="b"/>
            <a:pathLst>
              <a:path w="265" h="726">
                <a:moveTo>
                  <a:pt x="38" y="0"/>
                </a:moveTo>
                <a:cubicBezTo>
                  <a:pt x="19" y="143"/>
                  <a:pt x="0" y="287"/>
                  <a:pt x="38" y="408"/>
                </a:cubicBezTo>
                <a:cubicBezTo>
                  <a:pt x="76" y="529"/>
                  <a:pt x="235" y="673"/>
                  <a:pt x="265" y="726"/>
                </a:cubicBezTo>
              </a:path>
            </a:pathLst>
          </a:custGeom>
          <a:noFill/>
          <a:ln w="76200" cmpd="sng">
            <a:solidFill>
              <a:srgbClr val="C0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15" name="Freeform 6"/>
          <p:cNvSpPr>
            <a:spLocks/>
          </p:cNvSpPr>
          <p:nvPr/>
        </p:nvSpPr>
        <p:spPr bwMode="auto">
          <a:xfrm>
            <a:off x="2021634" y="4712478"/>
            <a:ext cx="515937" cy="1008063"/>
          </a:xfrm>
          <a:custGeom>
            <a:avLst/>
            <a:gdLst>
              <a:gd name="T0" fmla="*/ 0 w 325"/>
              <a:gd name="T1" fmla="*/ 0 h 635"/>
              <a:gd name="T2" fmla="*/ 272 w 325"/>
              <a:gd name="T3" fmla="*/ 272 h 635"/>
              <a:gd name="T4" fmla="*/ 318 w 325"/>
              <a:gd name="T5" fmla="*/ 635 h 635"/>
            </a:gdLst>
            <a:ahLst/>
            <a:cxnLst>
              <a:cxn ang="0">
                <a:pos x="T0" y="T1"/>
              </a:cxn>
              <a:cxn ang="0">
                <a:pos x="T2" y="T3"/>
              </a:cxn>
              <a:cxn ang="0">
                <a:pos x="T4" y="T5"/>
              </a:cxn>
            </a:cxnLst>
            <a:rect l="0" t="0" r="r" b="b"/>
            <a:pathLst>
              <a:path w="325" h="635">
                <a:moveTo>
                  <a:pt x="0" y="0"/>
                </a:moveTo>
                <a:cubicBezTo>
                  <a:pt x="109" y="83"/>
                  <a:pt x="219" y="166"/>
                  <a:pt x="272" y="272"/>
                </a:cubicBezTo>
                <a:cubicBezTo>
                  <a:pt x="325" y="378"/>
                  <a:pt x="318" y="575"/>
                  <a:pt x="318" y="635"/>
                </a:cubicBezTo>
              </a:path>
            </a:pathLst>
          </a:custGeom>
          <a:noFill/>
          <a:ln w="76200" cmpd="sng">
            <a:solidFill>
              <a:srgbClr val="C000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16" name="Freeform 7"/>
          <p:cNvSpPr>
            <a:spLocks/>
          </p:cNvSpPr>
          <p:nvPr/>
        </p:nvSpPr>
        <p:spPr bwMode="auto">
          <a:xfrm>
            <a:off x="1805733" y="2551890"/>
            <a:ext cx="1549400" cy="3168650"/>
          </a:xfrm>
          <a:custGeom>
            <a:avLst/>
            <a:gdLst>
              <a:gd name="T0" fmla="*/ 0 w 976"/>
              <a:gd name="T1" fmla="*/ 0 h 1996"/>
              <a:gd name="T2" fmla="*/ 862 w 976"/>
              <a:gd name="T3" fmla="*/ 1270 h 1996"/>
              <a:gd name="T4" fmla="*/ 681 w 976"/>
              <a:gd name="T5" fmla="*/ 1996 h 1996"/>
            </a:gdLst>
            <a:ahLst/>
            <a:cxnLst>
              <a:cxn ang="0">
                <a:pos x="T0" y="T1"/>
              </a:cxn>
              <a:cxn ang="0">
                <a:pos x="T2" y="T3"/>
              </a:cxn>
              <a:cxn ang="0">
                <a:pos x="T4" y="T5"/>
              </a:cxn>
            </a:cxnLst>
            <a:rect l="0" t="0" r="r" b="b"/>
            <a:pathLst>
              <a:path w="976" h="1996">
                <a:moveTo>
                  <a:pt x="0" y="0"/>
                </a:moveTo>
                <a:cubicBezTo>
                  <a:pt x="374" y="468"/>
                  <a:pt x="748" y="937"/>
                  <a:pt x="862" y="1270"/>
                </a:cubicBezTo>
                <a:cubicBezTo>
                  <a:pt x="976" y="1603"/>
                  <a:pt x="734" y="1883"/>
                  <a:pt x="681" y="1996"/>
                </a:cubicBezTo>
              </a:path>
            </a:pathLst>
          </a:custGeom>
          <a:noFill/>
          <a:ln w="76200" cmpd="sng">
            <a:solidFill>
              <a:srgbClr val="C0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18" name="Freeform 8"/>
          <p:cNvSpPr>
            <a:spLocks/>
          </p:cNvSpPr>
          <p:nvPr/>
        </p:nvSpPr>
        <p:spPr bwMode="auto">
          <a:xfrm>
            <a:off x="786558" y="2623328"/>
            <a:ext cx="227012" cy="1152525"/>
          </a:xfrm>
          <a:custGeom>
            <a:avLst/>
            <a:gdLst>
              <a:gd name="T0" fmla="*/ 143 w 143"/>
              <a:gd name="T1" fmla="*/ 0 h 726"/>
              <a:gd name="T2" fmla="*/ 7 w 143"/>
              <a:gd name="T3" fmla="*/ 363 h 726"/>
              <a:gd name="T4" fmla="*/ 98 w 143"/>
              <a:gd name="T5" fmla="*/ 726 h 726"/>
            </a:gdLst>
            <a:ahLst/>
            <a:cxnLst>
              <a:cxn ang="0">
                <a:pos x="T0" y="T1"/>
              </a:cxn>
              <a:cxn ang="0">
                <a:pos x="T2" y="T3"/>
              </a:cxn>
              <a:cxn ang="0">
                <a:pos x="T4" y="T5"/>
              </a:cxn>
            </a:cxnLst>
            <a:rect l="0" t="0" r="r" b="b"/>
            <a:pathLst>
              <a:path w="143" h="726">
                <a:moveTo>
                  <a:pt x="143" y="0"/>
                </a:moveTo>
                <a:cubicBezTo>
                  <a:pt x="78" y="121"/>
                  <a:pt x="14" y="242"/>
                  <a:pt x="7" y="363"/>
                </a:cubicBezTo>
                <a:cubicBezTo>
                  <a:pt x="0" y="484"/>
                  <a:pt x="98" y="681"/>
                  <a:pt x="98" y="726"/>
                </a:cubicBezTo>
              </a:path>
            </a:pathLst>
          </a:custGeom>
          <a:noFill/>
          <a:ln w="76200" cmpd="sng">
            <a:solidFill>
              <a:srgbClr val="C000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19" name="Line 9"/>
          <p:cNvSpPr>
            <a:spLocks noChangeShapeType="1"/>
          </p:cNvSpPr>
          <p:nvPr/>
        </p:nvSpPr>
        <p:spPr bwMode="auto">
          <a:xfrm flipV="1">
            <a:off x="2669334" y="1615265"/>
            <a:ext cx="936625" cy="144462"/>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20" name="Freeform 10"/>
          <p:cNvSpPr>
            <a:spLocks/>
          </p:cNvSpPr>
          <p:nvPr/>
        </p:nvSpPr>
        <p:spPr bwMode="auto">
          <a:xfrm>
            <a:off x="2093070" y="1026303"/>
            <a:ext cx="1873250" cy="301625"/>
          </a:xfrm>
          <a:custGeom>
            <a:avLst/>
            <a:gdLst>
              <a:gd name="T0" fmla="*/ 1180 w 1180"/>
              <a:gd name="T1" fmla="*/ 144 h 190"/>
              <a:gd name="T2" fmla="*/ 499 w 1180"/>
              <a:gd name="T3" fmla="*/ 8 h 190"/>
              <a:gd name="T4" fmla="*/ 0 w 1180"/>
              <a:gd name="T5" fmla="*/ 190 h 190"/>
            </a:gdLst>
            <a:ahLst/>
            <a:cxnLst>
              <a:cxn ang="0">
                <a:pos x="T0" y="T1"/>
              </a:cxn>
              <a:cxn ang="0">
                <a:pos x="T2" y="T3"/>
              </a:cxn>
              <a:cxn ang="0">
                <a:pos x="T4" y="T5"/>
              </a:cxn>
            </a:cxnLst>
            <a:rect l="0" t="0" r="r" b="b"/>
            <a:pathLst>
              <a:path w="1180" h="190">
                <a:moveTo>
                  <a:pt x="1180" y="144"/>
                </a:moveTo>
                <a:cubicBezTo>
                  <a:pt x="938" y="72"/>
                  <a:pt x="696" y="0"/>
                  <a:pt x="499" y="8"/>
                </a:cubicBezTo>
                <a:cubicBezTo>
                  <a:pt x="302" y="16"/>
                  <a:pt x="98" y="137"/>
                  <a:pt x="0" y="190"/>
                </a:cubicBezTo>
              </a:path>
            </a:pathLst>
          </a:custGeom>
          <a:noFill/>
          <a:ln w="76200" cmpd="sng">
            <a:solidFill>
              <a:srgbClr val="C0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21" name="Freeform 11"/>
          <p:cNvSpPr>
            <a:spLocks/>
          </p:cNvSpPr>
          <p:nvPr/>
        </p:nvSpPr>
        <p:spPr bwMode="auto">
          <a:xfrm>
            <a:off x="3245596" y="2551891"/>
            <a:ext cx="1933575" cy="3240087"/>
          </a:xfrm>
          <a:custGeom>
            <a:avLst/>
            <a:gdLst>
              <a:gd name="T0" fmla="*/ 1044 w 1218"/>
              <a:gd name="T1" fmla="*/ 0 h 2041"/>
              <a:gd name="T2" fmla="*/ 1044 w 1218"/>
              <a:gd name="T3" fmla="*/ 952 h 2041"/>
              <a:gd name="T4" fmla="*/ 0 w 1218"/>
              <a:gd name="T5" fmla="*/ 2041 h 2041"/>
            </a:gdLst>
            <a:ahLst/>
            <a:cxnLst>
              <a:cxn ang="0">
                <a:pos x="T0" y="T1"/>
              </a:cxn>
              <a:cxn ang="0">
                <a:pos x="T2" y="T3"/>
              </a:cxn>
              <a:cxn ang="0">
                <a:pos x="T4" y="T5"/>
              </a:cxn>
            </a:cxnLst>
            <a:rect l="0" t="0" r="r" b="b"/>
            <a:pathLst>
              <a:path w="1218" h="2041">
                <a:moveTo>
                  <a:pt x="1044" y="0"/>
                </a:moveTo>
                <a:cubicBezTo>
                  <a:pt x="1131" y="306"/>
                  <a:pt x="1218" y="612"/>
                  <a:pt x="1044" y="952"/>
                </a:cubicBezTo>
                <a:cubicBezTo>
                  <a:pt x="870" y="1292"/>
                  <a:pt x="189" y="1882"/>
                  <a:pt x="0" y="2041"/>
                </a:cubicBezTo>
              </a:path>
            </a:pathLst>
          </a:custGeom>
          <a:noFill/>
          <a:ln w="76200" cmpd="sng">
            <a:solidFill>
              <a:srgbClr val="C0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22" name="Line 12"/>
          <p:cNvSpPr>
            <a:spLocks noChangeShapeType="1"/>
          </p:cNvSpPr>
          <p:nvPr/>
        </p:nvSpPr>
        <p:spPr bwMode="auto">
          <a:xfrm flipV="1">
            <a:off x="3966320" y="5504641"/>
            <a:ext cx="647700" cy="503237"/>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23" name="Freeform 13"/>
          <p:cNvSpPr>
            <a:spLocks/>
          </p:cNvSpPr>
          <p:nvPr/>
        </p:nvSpPr>
        <p:spPr bwMode="auto">
          <a:xfrm>
            <a:off x="5550646" y="2551890"/>
            <a:ext cx="371475" cy="1871662"/>
          </a:xfrm>
          <a:custGeom>
            <a:avLst/>
            <a:gdLst>
              <a:gd name="T0" fmla="*/ 0 w 234"/>
              <a:gd name="T1" fmla="*/ 1179 h 1179"/>
              <a:gd name="T2" fmla="*/ 226 w 234"/>
              <a:gd name="T3" fmla="*/ 590 h 1179"/>
              <a:gd name="T4" fmla="*/ 45 w 234"/>
              <a:gd name="T5" fmla="*/ 0 h 1179"/>
            </a:gdLst>
            <a:ahLst/>
            <a:cxnLst>
              <a:cxn ang="0">
                <a:pos x="T0" y="T1"/>
              </a:cxn>
              <a:cxn ang="0">
                <a:pos x="T2" y="T3"/>
              </a:cxn>
              <a:cxn ang="0">
                <a:pos x="T4" y="T5"/>
              </a:cxn>
            </a:cxnLst>
            <a:rect l="0" t="0" r="r" b="b"/>
            <a:pathLst>
              <a:path w="234" h="1179">
                <a:moveTo>
                  <a:pt x="0" y="1179"/>
                </a:moveTo>
                <a:cubicBezTo>
                  <a:pt x="109" y="983"/>
                  <a:pt x="218" y="787"/>
                  <a:pt x="226" y="590"/>
                </a:cubicBezTo>
                <a:cubicBezTo>
                  <a:pt x="234" y="393"/>
                  <a:pt x="83" y="136"/>
                  <a:pt x="45" y="0"/>
                </a:cubicBezTo>
              </a:path>
            </a:pathLst>
          </a:custGeom>
          <a:noFill/>
          <a:ln w="76200" cmpd="sng">
            <a:solidFill>
              <a:srgbClr val="C0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24" name="Line 14"/>
          <p:cNvSpPr>
            <a:spLocks noChangeShapeType="1"/>
          </p:cNvSpPr>
          <p:nvPr/>
        </p:nvSpPr>
        <p:spPr bwMode="auto">
          <a:xfrm flipV="1">
            <a:off x="6053883" y="4352115"/>
            <a:ext cx="576262" cy="360362"/>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25" name="Line 15"/>
          <p:cNvSpPr>
            <a:spLocks noChangeShapeType="1"/>
          </p:cNvSpPr>
          <p:nvPr/>
        </p:nvSpPr>
        <p:spPr bwMode="auto">
          <a:xfrm flipV="1">
            <a:off x="7422308" y="2335990"/>
            <a:ext cx="0" cy="86360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26" name="Rectangle 16"/>
          <p:cNvSpPr>
            <a:spLocks noChangeArrowheads="1"/>
          </p:cNvSpPr>
          <p:nvPr/>
        </p:nvSpPr>
        <p:spPr bwMode="auto">
          <a:xfrm>
            <a:off x="2430882" y="4712477"/>
            <a:ext cx="574675"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800" b="1" dirty="0" smtClean="0">
                <a:solidFill>
                  <a:srgbClr val="C00000"/>
                </a:solidFill>
              </a:rPr>
              <a:t>A</a:t>
            </a:r>
            <a:endParaRPr lang="en-GB" sz="2800" b="1" dirty="0">
              <a:solidFill>
                <a:srgbClr val="C00000"/>
              </a:solidFill>
            </a:endParaRPr>
          </a:p>
        </p:txBody>
      </p:sp>
      <p:sp>
        <p:nvSpPr>
          <p:cNvPr id="27" name="Rectangle 17"/>
          <p:cNvSpPr>
            <a:spLocks noChangeArrowheads="1"/>
          </p:cNvSpPr>
          <p:nvPr/>
        </p:nvSpPr>
        <p:spPr bwMode="auto">
          <a:xfrm>
            <a:off x="5990819" y="4106707"/>
            <a:ext cx="360362"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800" b="1" dirty="0">
                <a:solidFill>
                  <a:srgbClr val="C00000"/>
                </a:solidFill>
              </a:rPr>
              <a:t>A</a:t>
            </a:r>
          </a:p>
        </p:txBody>
      </p:sp>
      <p:sp>
        <p:nvSpPr>
          <p:cNvPr id="28" name="Rectangle 18"/>
          <p:cNvSpPr>
            <a:spLocks noChangeArrowheads="1"/>
          </p:cNvSpPr>
          <p:nvPr/>
        </p:nvSpPr>
        <p:spPr bwMode="auto">
          <a:xfrm>
            <a:off x="869108" y="2839227"/>
            <a:ext cx="402674"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solidFill>
                  <a:srgbClr val="C00000"/>
                </a:solidFill>
              </a:rPr>
              <a:t>A</a:t>
            </a:r>
          </a:p>
        </p:txBody>
      </p:sp>
      <p:sp>
        <p:nvSpPr>
          <p:cNvPr id="29" name="Rectangle 19"/>
          <p:cNvSpPr>
            <a:spLocks noChangeArrowheads="1"/>
          </p:cNvSpPr>
          <p:nvPr/>
        </p:nvSpPr>
        <p:spPr bwMode="auto">
          <a:xfrm>
            <a:off x="2656306" y="3271027"/>
            <a:ext cx="402674"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solidFill>
                  <a:srgbClr val="C00000"/>
                </a:solidFill>
              </a:rPr>
              <a:t>A</a:t>
            </a:r>
          </a:p>
        </p:txBody>
      </p:sp>
      <p:sp>
        <p:nvSpPr>
          <p:cNvPr id="30" name="Rectangle 20"/>
          <p:cNvSpPr>
            <a:spLocks noChangeArrowheads="1"/>
          </p:cNvSpPr>
          <p:nvPr/>
        </p:nvSpPr>
        <p:spPr bwMode="auto">
          <a:xfrm>
            <a:off x="4685458" y="2983690"/>
            <a:ext cx="484428"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solidFill>
                  <a:srgbClr val="C00000"/>
                </a:solidFill>
              </a:rPr>
              <a:t>A </a:t>
            </a:r>
          </a:p>
        </p:txBody>
      </p:sp>
      <p:sp>
        <p:nvSpPr>
          <p:cNvPr id="31" name="Rectangle 21"/>
          <p:cNvSpPr>
            <a:spLocks noChangeArrowheads="1"/>
          </p:cNvSpPr>
          <p:nvPr/>
        </p:nvSpPr>
        <p:spPr bwMode="auto">
          <a:xfrm>
            <a:off x="7566770" y="4712477"/>
            <a:ext cx="402674"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solidFill>
                  <a:srgbClr val="C00000"/>
                </a:solidFill>
              </a:rPr>
              <a:t>A</a:t>
            </a:r>
          </a:p>
        </p:txBody>
      </p:sp>
      <p:sp>
        <p:nvSpPr>
          <p:cNvPr id="32" name="Rectangle 22"/>
          <p:cNvSpPr>
            <a:spLocks noChangeArrowheads="1"/>
          </p:cNvSpPr>
          <p:nvPr/>
        </p:nvSpPr>
        <p:spPr bwMode="auto">
          <a:xfrm>
            <a:off x="2885233" y="1688290"/>
            <a:ext cx="386644"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solidFill>
                  <a:srgbClr val="C00000"/>
                </a:solidFill>
              </a:rPr>
              <a:t>B</a:t>
            </a:r>
          </a:p>
        </p:txBody>
      </p:sp>
      <p:sp>
        <p:nvSpPr>
          <p:cNvPr id="33" name="Rectangle 23"/>
          <p:cNvSpPr>
            <a:spLocks noChangeArrowheads="1"/>
          </p:cNvSpPr>
          <p:nvPr/>
        </p:nvSpPr>
        <p:spPr bwMode="auto">
          <a:xfrm>
            <a:off x="5519113" y="3344052"/>
            <a:ext cx="386644"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solidFill>
                  <a:srgbClr val="C00000"/>
                </a:solidFill>
              </a:rPr>
              <a:t>B</a:t>
            </a:r>
          </a:p>
        </p:txBody>
      </p:sp>
      <p:sp>
        <p:nvSpPr>
          <p:cNvPr id="34" name="Rectangle 24"/>
          <p:cNvSpPr>
            <a:spLocks noChangeArrowheads="1"/>
          </p:cNvSpPr>
          <p:nvPr/>
        </p:nvSpPr>
        <p:spPr bwMode="auto">
          <a:xfrm>
            <a:off x="7422308" y="2696352"/>
            <a:ext cx="386644"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solidFill>
                  <a:srgbClr val="C00000"/>
                </a:solidFill>
              </a:rPr>
              <a:t>B</a:t>
            </a:r>
          </a:p>
        </p:txBody>
      </p:sp>
      <p:sp>
        <p:nvSpPr>
          <p:cNvPr id="35" name="Rectangle 26"/>
          <p:cNvSpPr>
            <a:spLocks noChangeArrowheads="1"/>
          </p:cNvSpPr>
          <p:nvPr/>
        </p:nvSpPr>
        <p:spPr bwMode="auto">
          <a:xfrm>
            <a:off x="4253658" y="5720540"/>
            <a:ext cx="386644"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solidFill>
                  <a:srgbClr val="C00000"/>
                </a:solidFill>
              </a:rPr>
              <a:t>B</a:t>
            </a:r>
          </a:p>
        </p:txBody>
      </p:sp>
      <p:sp>
        <p:nvSpPr>
          <p:cNvPr id="36" name="Rectangle 27"/>
          <p:cNvSpPr>
            <a:spLocks noChangeArrowheads="1"/>
          </p:cNvSpPr>
          <p:nvPr/>
        </p:nvSpPr>
        <p:spPr bwMode="auto">
          <a:xfrm>
            <a:off x="1240583" y="5360177"/>
            <a:ext cx="386644"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solidFill>
                  <a:srgbClr val="C00000"/>
                </a:solidFill>
              </a:rPr>
              <a:t>B</a:t>
            </a:r>
          </a:p>
        </p:txBody>
      </p:sp>
      <p:sp>
        <p:nvSpPr>
          <p:cNvPr id="37" name="Rectangle 28"/>
          <p:cNvSpPr>
            <a:spLocks noChangeArrowheads="1"/>
          </p:cNvSpPr>
          <p:nvPr/>
        </p:nvSpPr>
        <p:spPr bwMode="auto">
          <a:xfrm>
            <a:off x="3174158" y="672290"/>
            <a:ext cx="386644"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solidFill>
                  <a:srgbClr val="C00000"/>
                </a:solidFill>
              </a:rPr>
              <a:t>B</a:t>
            </a:r>
          </a:p>
        </p:txBody>
      </p:sp>
      <p:sp>
        <p:nvSpPr>
          <p:cNvPr id="38" name="Line 29"/>
          <p:cNvSpPr>
            <a:spLocks noChangeShapeType="1"/>
          </p:cNvSpPr>
          <p:nvPr/>
        </p:nvSpPr>
        <p:spPr bwMode="auto">
          <a:xfrm>
            <a:off x="42020" y="4207652"/>
            <a:ext cx="539750"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Tree>
    <p:extLst>
      <p:ext uri="{BB962C8B-B14F-4D97-AF65-F5344CB8AC3E}">
        <p14:creationId xmlns:p14="http://schemas.microsoft.com/office/powerpoint/2010/main" val="4232535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39816"/>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p:cNvSpPr txBox="1">
            <a:spLocks/>
          </p:cNvSpPr>
          <p:nvPr/>
        </p:nvSpPr>
        <p:spPr>
          <a:xfrm>
            <a:off x="-1811" y="6057240"/>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n-GB" b="1" spc="-150" dirty="0">
              <a:solidFill>
                <a:srgbClr val="C00000"/>
              </a:solidFill>
              <a:latin typeface="+mn-lt"/>
            </a:endParaRPr>
          </a:p>
        </p:txBody>
      </p:sp>
      <p:sp>
        <p:nvSpPr>
          <p:cNvPr id="11" name="Title 1"/>
          <p:cNvSpPr txBox="1">
            <a:spLocks/>
          </p:cNvSpPr>
          <p:nvPr/>
        </p:nvSpPr>
        <p:spPr>
          <a:xfrm>
            <a:off x="0" y="-5224"/>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spc="-150" dirty="0" smtClean="0">
                <a:solidFill>
                  <a:srgbClr val="C00000"/>
                </a:solidFill>
                <a:latin typeface="+mn-lt"/>
              </a:rPr>
              <a:t>Finite Stata Automata</a:t>
            </a:r>
            <a:endParaRPr lang="en-GB" b="1" spc="-150" dirty="0">
              <a:solidFill>
                <a:srgbClr val="C00000"/>
              </a:solidFill>
              <a:latin typeface="+mn-lt"/>
            </a:endParaRPr>
          </a:p>
        </p:txBody>
      </p:sp>
      <p:pic>
        <p:nvPicPr>
          <p:cNvPr id="1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9317" t="10621" r="14896" b="46555"/>
          <a:stretch/>
        </p:blipFill>
        <p:spPr bwMode="auto">
          <a:xfrm>
            <a:off x="309734" y="597224"/>
            <a:ext cx="8353425" cy="6293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Rectangle 5"/>
          <p:cNvSpPr/>
          <p:nvPr/>
        </p:nvSpPr>
        <p:spPr>
          <a:xfrm>
            <a:off x="5880538" y="5407572"/>
            <a:ext cx="3246555" cy="1454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reeform 4"/>
          <p:cNvSpPr>
            <a:spLocks/>
          </p:cNvSpPr>
          <p:nvPr/>
        </p:nvSpPr>
        <p:spPr bwMode="auto">
          <a:xfrm>
            <a:off x="245221" y="4423552"/>
            <a:ext cx="7464425" cy="2413520"/>
          </a:xfrm>
          <a:custGeom>
            <a:avLst/>
            <a:gdLst>
              <a:gd name="T0" fmla="*/ 484 w 4702"/>
              <a:gd name="T1" fmla="*/ 272 h 1708"/>
              <a:gd name="T2" fmla="*/ 257 w 4702"/>
              <a:gd name="T3" fmla="*/ 1134 h 1708"/>
              <a:gd name="T4" fmla="*/ 2026 w 4702"/>
              <a:gd name="T5" fmla="*/ 1633 h 1708"/>
              <a:gd name="T6" fmla="*/ 4158 w 4702"/>
              <a:gd name="T7" fmla="*/ 681 h 1708"/>
              <a:gd name="T8" fmla="*/ 4702 w 4702"/>
              <a:gd name="T9" fmla="*/ 0 h 1708"/>
            </a:gdLst>
            <a:ahLst/>
            <a:cxnLst>
              <a:cxn ang="0">
                <a:pos x="T0" y="T1"/>
              </a:cxn>
              <a:cxn ang="0">
                <a:pos x="T2" y="T3"/>
              </a:cxn>
              <a:cxn ang="0">
                <a:pos x="T4" y="T5"/>
              </a:cxn>
              <a:cxn ang="0">
                <a:pos x="T6" y="T7"/>
              </a:cxn>
              <a:cxn ang="0">
                <a:pos x="T8" y="T9"/>
              </a:cxn>
            </a:cxnLst>
            <a:rect l="0" t="0" r="r" b="b"/>
            <a:pathLst>
              <a:path w="4702" h="1708">
                <a:moveTo>
                  <a:pt x="484" y="272"/>
                </a:moveTo>
                <a:cubicBezTo>
                  <a:pt x="242" y="589"/>
                  <a:pt x="0" y="907"/>
                  <a:pt x="257" y="1134"/>
                </a:cubicBezTo>
                <a:cubicBezTo>
                  <a:pt x="514" y="1361"/>
                  <a:pt x="1376" y="1708"/>
                  <a:pt x="2026" y="1633"/>
                </a:cubicBezTo>
                <a:cubicBezTo>
                  <a:pt x="2676" y="1558"/>
                  <a:pt x="3712" y="953"/>
                  <a:pt x="4158" y="681"/>
                </a:cubicBezTo>
                <a:cubicBezTo>
                  <a:pt x="4604" y="409"/>
                  <a:pt x="4596" y="144"/>
                  <a:pt x="4702" y="0"/>
                </a:cubicBezTo>
              </a:path>
            </a:pathLst>
          </a:custGeom>
          <a:noFill/>
          <a:ln w="76200" cmpd="sng">
            <a:solidFill>
              <a:srgbClr val="C000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14" name="Freeform 5"/>
          <p:cNvSpPr>
            <a:spLocks/>
          </p:cNvSpPr>
          <p:nvPr/>
        </p:nvSpPr>
        <p:spPr bwMode="auto">
          <a:xfrm>
            <a:off x="1529509" y="4783916"/>
            <a:ext cx="420687" cy="1152525"/>
          </a:xfrm>
          <a:custGeom>
            <a:avLst/>
            <a:gdLst>
              <a:gd name="T0" fmla="*/ 38 w 265"/>
              <a:gd name="T1" fmla="*/ 0 h 726"/>
              <a:gd name="T2" fmla="*/ 38 w 265"/>
              <a:gd name="T3" fmla="*/ 408 h 726"/>
              <a:gd name="T4" fmla="*/ 265 w 265"/>
              <a:gd name="T5" fmla="*/ 726 h 726"/>
            </a:gdLst>
            <a:ahLst/>
            <a:cxnLst>
              <a:cxn ang="0">
                <a:pos x="T0" y="T1"/>
              </a:cxn>
              <a:cxn ang="0">
                <a:pos x="T2" y="T3"/>
              </a:cxn>
              <a:cxn ang="0">
                <a:pos x="T4" y="T5"/>
              </a:cxn>
            </a:cxnLst>
            <a:rect l="0" t="0" r="r" b="b"/>
            <a:pathLst>
              <a:path w="265" h="726">
                <a:moveTo>
                  <a:pt x="38" y="0"/>
                </a:moveTo>
                <a:cubicBezTo>
                  <a:pt x="19" y="143"/>
                  <a:pt x="0" y="287"/>
                  <a:pt x="38" y="408"/>
                </a:cubicBezTo>
                <a:cubicBezTo>
                  <a:pt x="76" y="529"/>
                  <a:pt x="235" y="673"/>
                  <a:pt x="265" y="726"/>
                </a:cubicBezTo>
              </a:path>
            </a:pathLst>
          </a:custGeom>
          <a:noFill/>
          <a:ln w="76200" cmpd="sng">
            <a:solidFill>
              <a:srgbClr val="C0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15" name="Freeform 6"/>
          <p:cNvSpPr>
            <a:spLocks/>
          </p:cNvSpPr>
          <p:nvPr/>
        </p:nvSpPr>
        <p:spPr bwMode="auto">
          <a:xfrm>
            <a:off x="2021634" y="4712478"/>
            <a:ext cx="515937" cy="1008063"/>
          </a:xfrm>
          <a:custGeom>
            <a:avLst/>
            <a:gdLst>
              <a:gd name="T0" fmla="*/ 0 w 325"/>
              <a:gd name="T1" fmla="*/ 0 h 635"/>
              <a:gd name="T2" fmla="*/ 272 w 325"/>
              <a:gd name="T3" fmla="*/ 272 h 635"/>
              <a:gd name="T4" fmla="*/ 318 w 325"/>
              <a:gd name="T5" fmla="*/ 635 h 635"/>
            </a:gdLst>
            <a:ahLst/>
            <a:cxnLst>
              <a:cxn ang="0">
                <a:pos x="T0" y="T1"/>
              </a:cxn>
              <a:cxn ang="0">
                <a:pos x="T2" y="T3"/>
              </a:cxn>
              <a:cxn ang="0">
                <a:pos x="T4" y="T5"/>
              </a:cxn>
            </a:cxnLst>
            <a:rect l="0" t="0" r="r" b="b"/>
            <a:pathLst>
              <a:path w="325" h="635">
                <a:moveTo>
                  <a:pt x="0" y="0"/>
                </a:moveTo>
                <a:cubicBezTo>
                  <a:pt x="109" y="83"/>
                  <a:pt x="219" y="166"/>
                  <a:pt x="272" y="272"/>
                </a:cubicBezTo>
                <a:cubicBezTo>
                  <a:pt x="325" y="378"/>
                  <a:pt x="318" y="575"/>
                  <a:pt x="318" y="635"/>
                </a:cubicBezTo>
              </a:path>
            </a:pathLst>
          </a:custGeom>
          <a:noFill/>
          <a:ln w="76200" cmpd="sng">
            <a:solidFill>
              <a:srgbClr val="C000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16" name="Freeform 7"/>
          <p:cNvSpPr>
            <a:spLocks/>
          </p:cNvSpPr>
          <p:nvPr/>
        </p:nvSpPr>
        <p:spPr bwMode="auto">
          <a:xfrm>
            <a:off x="1805733" y="2551890"/>
            <a:ext cx="1549400" cy="3168650"/>
          </a:xfrm>
          <a:custGeom>
            <a:avLst/>
            <a:gdLst>
              <a:gd name="T0" fmla="*/ 0 w 976"/>
              <a:gd name="T1" fmla="*/ 0 h 1996"/>
              <a:gd name="T2" fmla="*/ 862 w 976"/>
              <a:gd name="T3" fmla="*/ 1270 h 1996"/>
              <a:gd name="T4" fmla="*/ 681 w 976"/>
              <a:gd name="T5" fmla="*/ 1996 h 1996"/>
            </a:gdLst>
            <a:ahLst/>
            <a:cxnLst>
              <a:cxn ang="0">
                <a:pos x="T0" y="T1"/>
              </a:cxn>
              <a:cxn ang="0">
                <a:pos x="T2" y="T3"/>
              </a:cxn>
              <a:cxn ang="0">
                <a:pos x="T4" y="T5"/>
              </a:cxn>
            </a:cxnLst>
            <a:rect l="0" t="0" r="r" b="b"/>
            <a:pathLst>
              <a:path w="976" h="1996">
                <a:moveTo>
                  <a:pt x="0" y="0"/>
                </a:moveTo>
                <a:cubicBezTo>
                  <a:pt x="374" y="468"/>
                  <a:pt x="748" y="937"/>
                  <a:pt x="862" y="1270"/>
                </a:cubicBezTo>
                <a:cubicBezTo>
                  <a:pt x="976" y="1603"/>
                  <a:pt x="734" y="1883"/>
                  <a:pt x="681" y="1996"/>
                </a:cubicBezTo>
              </a:path>
            </a:pathLst>
          </a:custGeom>
          <a:noFill/>
          <a:ln w="76200" cmpd="sng">
            <a:solidFill>
              <a:srgbClr val="C0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18" name="Freeform 8"/>
          <p:cNvSpPr>
            <a:spLocks/>
          </p:cNvSpPr>
          <p:nvPr/>
        </p:nvSpPr>
        <p:spPr bwMode="auto">
          <a:xfrm>
            <a:off x="786558" y="2623328"/>
            <a:ext cx="227012" cy="1152525"/>
          </a:xfrm>
          <a:custGeom>
            <a:avLst/>
            <a:gdLst>
              <a:gd name="T0" fmla="*/ 143 w 143"/>
              <a:gd name="T1" fmla="*/ 0 h 726"/>
              <a:gd name="T2" fmla="*/ 7 w 143"/>
              <a:gd name="T3" fmla="*/ 363 h 726"/>
              <a:gd name="T4" fmla="*/ 98 w 143"/>
              <a:gd name="T5" fmla="*/ 726 h 726"/>
            </a:gdLst>
            <a:ahLst/>
            <a:cxnLst>
              <a:cxn ang="0">
                <a:pos x="T0" y="T1"/>
              </a:cxn>
              <a:cxn ang="0">
                <a:pos x="T2" y="T3"/>
              </a:cxn>
              <a:cxn ang="0">
                <a:pos x="T4" y="T5"/>
              </a:cxn>
            </a:cxnLst>
            <a:rect l="0" t="0" r="r" b="b"/>
            <a:pathLst>
              <a:path w="143" h="726">
                <a:moveTo>
                  <a:pt x="143" y="0"/>
                </a:moveTo>
                <a:cubicBezTo>
                  <a:pt x="78" y="121"/>
                  <a:pt x="14" y="242"/>
                  <a:pt x="7" y="363"/>
                </a:cubicBezTo>
                <a:cubicBezTo>
                  <a:pt x="0" y="484"/>
                  <a:pt x="98" y="681"/>
                  <a:pt x="98" y="726"/>
                </a:cubicBezTo>
              </a:path>
            </a:pathLst>
          </a:custGeom>
          <a:noFill/>
          <a:ln w="76200" cmpd="sng">
            <a:solidFill>
              <a:srgbClr val="C000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19" name="Line 9"/>
          <p:cNvSpPr>
            <a:spLocks noChangeShapeType="1"/>
          </p:cNvSpPr>
          <p:nvPr/>
        </p:nvSpPr>
        <p:spPr bwMode="auto">
          <a:xfrm flipV="1">
            <a:off x="2669334" y="1615265"/>
            <a:ext cx="936625" cy="144462"/>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20" name="Freeform 10"/>
          <p:cNvSpPr>
            <a:spLocks/>
          </p:cNvSpPr>
          <p:nvPr/>
        </p:nvSpPr>
        <p:spPr bwMode="auto">
          <a:xfrm>
            <a:off x="2093070" y="1026303"/>
            <a:ext cx="1873250" cy="301625"/>
          </a:xfrm>
          <a:custGeom>
            <a:avLst/>
            <a:gdLst>
              <a:gd name="T0" fmla="*/ 1180 w 1180"/>
              <a:gd name="T1" fmla="*/ 144 h 190"/>
              <a:gd name="T2" fmla="*/ 499 w 1180"/>
              <a:gd name="T3" fmla="*/ 8 h 190"/>
              <a:gd name="T4" fmla="*/ 0 w 1180"/>
              <a:gd name="T5" fmla="*/ 190 h 190"/>
            </a:gdLst>
            <a:ahLst/>
            <a:cxnLst>
              <a:cxn ang="0">
                <a:pos x="T0" y="T1"/>
              </a:cxn>
              <a:cxn ang="0">
                <a:pos x="T2" y="T3"/>
              </a:cxn>
              <a:cxn ang="0">
                <a:pos x="T4" y="T5"/>
              </a:cxn>
            </a:cxnLst>
            <a:rect l="0" t="0" r="r" b="b"/>
            <a:pathLst>
              <a:path w="1180" h="190">
                <a:moveTo>
                  <a:pt x="1180" y="144"/>
                </a:moveTo>
                <a:cubicBezTo>
                  <a:pt x="938" y="72"/>
                  <a:pt x="696" y="0"/>
                  <a:pt x="499" y="8"/>
                </a:cubicBezTo>
                <a:cubicBezTo>
                  <a:pt x="302" y="16"/>
                  <a:pt x="98" y="137"/>
                  <a:pt x="0" y="190"/>
                </a:cubicBezTo>
              </a:path>
            </a:pathLst>
          </a:custGeom>
          <a:noFill/>
          <a:ln w="76200" cmpd="sng">
            <a:solidFill>
              <a:srgbClr val="C0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21" name="Freeform 11"/>
          <p:cNvSpPr>
            <a:spLocks/>
          </p:cNvSpPr>
          <p:nvPr/>
        </p:nvSpPr>
        <p:spPr bwMode="auto">
          <a:xfrm>
            <a:off x="3245596" y="2551891"/>
            <a:ext cx="1933575" cy="3240087"/>
          </a:xfrm>
          <a:custGeom>
            <a:avLst/>
            <a:gdLst>
              <a:gd name="T0" fmla="*/ 1044 w 1218"/>
              <a:gd name="T1" fmla="*/ 0 h 2041"/>
              <a:gd name="T2" fmla="*/ 1044 w 1218"/>
              <a:gd name="T3" fmla="*/ 952 h 2041"/>
              <a:gd name="T4" fmla="*/ 0 w 1218"/>
              <a:gd name="T5" fmla="*/ 2041 h 2041"/>
            </a:gdLst>
            <a:ahLst/>
            <a:cxnLst>
              <a:cxn ang="0">
                <a:pos x="T0" y="T1"/>
              </a:cxn>
              <a:cxn ang="0">
                <a:pos x="T2" y="T3"/>
              </a:cxn>
              <a:cxn ang="0">
                <a:pos x="T4" y="T5"/>
              </a:cxn>
            </a:cxnLst>
            <a:rect l="0" t="0" r="r" b="b"/>
            <a:pathLst>
              <a:path w="1218" h="2041">
                <a:moveTo>
                  <a:pt x="1044" y="0"/>
                </a:moveTo>
                <a:cubicBezTo>
                  <a:pt x="1131" y="306"/>
                  <a:pt x="1218" y="612"/>
                  <a:pt x="1044" y="952"/>
                </a:cubicBezTo>
                <a:cubicBezTo>
                  <a:pt x="870" y="1292"/>
                  <a:pt x="189" y="1882"/>
                  <a:pt x="0" y="2041"/>
                </a:cubicBezTo>
              </a:path>
            </a:pathLst>
          </a:custGeom>
          <a:noFill/>
          <a:ln w="76200" cmpd="sng">
            <a:solidFill>
              <a:srgbClr val="C0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22" name="Line 12"/>
          <p:cNvSpPr>
            <a:spLocks noChangeShapeType="1"/>
          </p:cNvSpPr>
          <p:nvPr/>
        </p:nvSpPr>
        <p:spPr bwMode="auto">
          <a:xfrm flipV="1">
            <a:off x="3966320" y="5504641"/>
            <a:ext cx="647700" cy="503237"/>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23" name="Freeform 13"/>
          <p:cNvSpPr>
            <a:spLocks/>
          </p:cNvSpPr>
          <p:nvPr/>
        </p:nvSpPr>
        <p:spPr bwMode="auto">
          <a:xfrm>
            <a:off x="5550646" y="2551890"/>
            <a:ext cx="371475" cy="1871662"/>
          </a:xfrm>
          <a:custGeom>
            <a:avLst/>
            <a:gdLst>
              <a:gd name="T0" fmla="*/ 0 w 234"/>
              <a:gd name="T1" fmla="*/ 1179 h 1179"/>
              <a:gd name="T2" fmla="*/ 226 w 234"/>
              <a:gd name="T3" fmla="*/ 590 h 1179"/>
              <a:gd name="T4" fmla="*/ 45 w 234"/>
              <a:gd name="T5" fmla="*/ 0 h 1179"/>
            </a:gdLst>
            <a:ahLst/>
            <a:cxnLst>
              <a:cxn ang="0">
                <a:pos x="T0" y="T1"/>
              </a:cxn>
              <a:cxn ang="0">
                <a:pos x="T2" y="T3"/>
              </a:cxn>
              <a:cxn ang="0">
                <a:pos x="T4" y="T5"/>
              </a:cxn>
            </a:cxnLst>
            <a:rect l="0" t="0" r="r" b="b"/>
            <a:pathLst>
              <a:path w="234" h="1179">
                <a:moveTo>
                  <a:pt x="0" y="1179"/>
                </a:moveTo>
                <a:cubicBezTo>
                  <a:pt x="109" y="983"/>
                  <a:pt x="218" y="787"/>
                  <a:pt x="226" y="590"/>
                </a:cubicBezTo>
                <a:cubicBezTo>
                  <a:pt x="234" y="393"/>
                  <a:pt x="83" y="136"/>
                  <a:pt x="45" y="0"/>
                </a:cubicBezTo>
              </a:path>
            </a:pathLst>
          </a:custGeom>
          <a:noFill/>
          <a:ln w="76200" cmpd="sng">
            <a:solidFill>
              <a:srgbClr val="C0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24" name="Line 14"/>
          <p:cNvSpPr>
            <a:spLocks noChangeShapeType="1"/>
          </p:cNvSpPr>
          <p:nvPr/>
        </p:nvSpPr>
        <p:spPr bwMode="auto">
          <a:xfrm flipV="1">
            <a:off x="6053883" y="4352115"/>
            <a:ext cx="576262" cy="360362"/>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25" name="Line 15"/>
          <p:cNvSpPr>
            <a:spLocks noChangeShapeType="1"/>
          </p:cNvSpPr>
          <p:nvPr/>
        </p:nvSpPr>
        <p:spPr bwMode="auto">
          <a:xfrm flipV="1">
            <a:off x="7422308" y="2335990"/>
            <a:ext cx="0" cy="86360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26" name="Rectangle 16"/>
          <p:cNvSpPr>
            <a:spLocks noChangeArrowheads="1"/>
          </p:cNvSpPr>
          <p:nvPr/>
        </p:nvSpPr>
        <p:spPr bwMode="auto">
          <a:xfrm>
            <a:off x="2430882" y="4712477"/>
            <a:ext cx="574675"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800" b="1" dirty="0" smtClean="0">
                <a:solidFill>
                  <a:srgbClr val="C00000"/>
                </a:solidFill>
              </a:rPr>
              <a:t>A</a:t>
            </a:r>
            <a:endParaRPr lang="en-GB" sz="2800" b="1" dirty="0">
              <a:solidFill>
                <a:srgbClr val="C00000"/>
              </a:solidFill>
            </a:endParaRPr>
          </a:p>
        </p:txBody>
      </p:sp>
      <p:sp>
        <p:nvSpPr>
          <p:cNvPr id="27" name="Rectangle 17"/>
          <p:cNvSpPr>
            <a:spLocks noChangeArrowheads="1"/>
          </p:cNvSpPr>
          <p:nvPr/>
        </p:nvSpPr>
        <p:spPr bwMode="auto">
          <a:xfrm>
            <a:off x="5990819" y="4106707"/>
            <a:ext cx="360362"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800" b="1" dirty="0">
                <a:solidFill>
                  <a:srgbClr val="C00000"/>
                </a:solidFill>
              </a:rPr>
              <a:t>A</a:t>
            </a:r>
          </a:p>
        </p:txBody>
      </p:sp>
      <p:sp>
        <p:nvSpPr>
          <p:cNvPr id="28" name="Rectangle 18"/>
          <p:cNvSpPr>
            <a:spLocks noChangeArrowheads="1"/>
          </p:cNvSpPr>
          <p:nvPr/>
        </p:nvSpPr>
        <p:spPr bwMode="auto">
          <a:xfrm>
            <a:off x="869108" y="2839227"/>
            <a:ext cx="402674"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solidFill>
                  <a:srgbClr val="C00000"/>
                </a:solidFill>
              </a:rPr>
              <a:t>A</a:t>
            </a:r>
          </a:p>
        </p:txBody>
      </p:sp>
      <p:sp>
        <p:nvSpPr>
          <p:cNvPr id="29" name="Rectangle 19"/>
          <p:cNvSpPr>
            <a:spLocks noChangeArrowheads="1"/>
          </p:cNvSpPr>
          <p:nvPr/>
        </p:nvSpPr>
        <p:spPr bwMode="auto">
          <a:xfrm>
            <a:off x="2656306" y="3271027"/>
            <a:ext cx="402674"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solidFill>
                  <a:srgbClr val="C00000"/>
                </a:solidFill>
              </a:rPr>
              <a:t>A</a:t>
            </a:r>
          </a:p>
        </p:txBody>
      </p:sp>
      <p:sp>
        <p:nvSpPr>
          <p:cNvPr id="30" name="Rectangle 20"/>
          <p:cNvSpPr>
            <a:spLocks noChangeArrowheads="1"/>
          </p:cNvSpPr>
          <p:nvPr/>
        </p:nvSpPr>
        <p:spPr bwMode="auto">
          <a:xfrm>
            <a:off x="4685458" y="2983690"/>
            <a:ext cx="484428"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solidFill>
                  <a:srgbClr val="C00000"/>
                </a:solidFill>
              </a:rPr>
              <a:t>A </a:t>
            </a:r>
          </a:p>
        </p:txBody>
      </p:sp>
      <p:sp>
        <p:nvSpPr>
          <p:cNvPr id="31" name="Rectangle 21"/>
          <p:cNvSpPr>
            <a:spLocks noChangeArrowheads="1"/>
          </p:cNvSpPr>
          <p:nvPr/>
        </p:nvSpPr>
        <p:spPr bwMode="auto">
          <a:xfrm>
            <a:off x="7566770" y="4712477"/>
            <a:ext cx="402674"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solidFill>
                  <a:srgbClr val="C00000"/>
                </a:solidFill>
              </a:rPr>
              <a:t>A</a:t>
            </a:r>
          </a:p>
        </p:txBody>
      </p:sp>
      <p:sp>
        <p:nvSpPr>
          <p:cNvPr id="32" name="Rectangle 22"/>
          <p:cNvSpPr>
            <a:spLocks noChangeArrowheads="1"/>
          </p:cNvSpPr>
          <p:nvPr/>
        </p:nvSpPr>
        <p:spPr bwMode="auto">
          <a:xfrm>
            <a:off x="2885233" y="1688290"/>
            <a:ext cx="386644"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solidFill>
                  <a:srgbClr val="C00000"/>
                </a:solidFill>
              </a:rPr>
              <a:t>B</a:t>
            </a:r>
          </a:p>
        </p:txBody>
      </p:sp>
      <p:sp>
        <p:nvSpPr>
          <p:cNvPr id="33" name="Rectangle 23"/>
          <p:cNvSpPr>
            <a:spLocks noChangeArrowheads="1"/>
          </p:cNvSpPr>
          <p:nvPr/>
        </p:nvSpPr>
        <p:spPr bwMode="auto">
          <a:xfrm>
            <a:off x="5519113" y="3344052"/>
            <a:ext cx="386644"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solidFill>
                  <a:srgbClr val="C00000"/>
                </a:solidFill>
              </a:rPr>
              <a:t>B</a:t>
            </a:r>
          </a:p>
        </p:txBody>
      </p:sp>
      <p:sp>
        <p:nvSpPr>
          <p:cNvPr id="34" name="Rectangle 24"/>
          <p:cNvSpPr>
            <a:spLocks noChangeArrowheads="1"/>
          </p:cNvSpPr>
          <p:nvPr/>
        </p:nvSpPr>
        <p:spPr bwMode="auto">
          <a:xfrm>
            <a:off x="7422308" y="2696352"/>
            <a:ext cx="386644"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solidFill>
                  <a:srgbClr val="C00000"/>
                </a:solidFill>
              </a:rPr>
              <a:t>B</a:t>
            </a:r>
          </a:p>
        </p:txBody>
      </p:sp>
      <p:sp>
        <p:nvSpPr>
          <p:cNvPr id="35" name="Rectangle 26"/>
          <p:cNvSpPr>
            <a:spLocks noChangeArrowheads="1"/>
          </p:cNvSpPr>
          <p:nvPr/>
        </p:nvSpPr>
        <p:spPr bwMode="auto">
          <a:xfrm>
            <a:off x="4253658" y="5720540"/>
            <a:ext cx="386644"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solidFill>
                  <a:srgbClr val="C00000"/>
                </a:solidFill>
              </a:rPr>
              <a:t>B</a:t>
            </a:r>
          </a:p>
        </p:txBody>
      </p:sp>
      <p:sp>
        <p:nvSpPr>
          <p:cNvPr id="36" name="Rectangle 27"/>
          <p:cNvSpPr>
            <a:spLocks noChangeArrowheads="1"/>
          </p:cNvSpPr>
          <p:nvPr/>
        </p:nvSpPr>
        <p:spPr bwMode="auto">
          <a:xfrm>
            <a:off x="1240583" y="5360177"/>
            <a:ext cx="386644"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solidFill>
                  <a:srgbClr val="C00000"/>
                </a:solidFill>
              </a:rPr>
              <a:t>B</a:t>
            </a:r>
          </a:p>
        </p:txBody>
      </p:sp>
      <p:sp>
        <p:nvSpPr>
          <p:cNvPr id="37" name="Rectangle 28"/>
          <p:cNvSpPr>
            <a:spLocks noChangeArrowheads="1"/>
          </p:cNvSpPr>
          <p:nvPr/>
        </p:nvSpPr>
        <p:spPr bwMode="auto">
          <a:xfrm>
            <a:off x="3174158" y="672290"/>
            <a:ext cx="386644"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solidFill>
                  <a:srgbClr val="C00000"/>
                </a:solidFill>
              </a:rPr>
              <a:t>B</a:t>
            </a:r>
          </a:p>
        </p:txBody>
      </p:sp>
      <p:sp>
        <p:nvSpPr>
          <p:cNvPr id="38" name="Line 29"/>
          <p:cNvSpPr>
            <a:spLocks noChangeShapeType="1"/>
          </p:cNvSpPr>
          <p:nvPr/>
        </p:nvSpPr>
        <p:spPr bwMode="auto">
          <a:xfrm>
            <a:off x="42020" y="4207652"/>
            <a:ext cx="539750"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800" dirty="0">
              <a:solidFill>
                <a:srgbClr val="C00000"/>
              </a:solidFill>
            </a:endParaRPr>
          </a:p>
        </p:txBody>
      </p:sp>
      <p:sp>
        <p:nvSpPr>
          <p:cNvPr id="42" name="Oval 41"/>
          <p:cNvSpPr/>
          <p:nvPr/>
        </p:nvSpPr>
        <p:spPr>
          <a:xfrm>
            <a:off x="2491722" y="5777032"/>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Oval 42"/>
          <p:cNvSpPr/>
          <p:nvPr/>
        </p:nvSpPr>
        <p:spPr>
          <a:xfrm>
            <a:off x="4694030" y="4532296"/>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Oval 43"/>
          <p:cNvSpPr/>
          <p:nvPr/>
        </p:nvSpPr>
        <p:spPr>
          <a:xfrm>
            <a:off x="7048960" y="3423493"/>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Oval 44"/>
          <p:cNvSpPr/>
          <p:nvPr/>
        </p:nvSpPr>
        <p:spPr>
          <a:xfrm>
            <a:off x="925715" y="3767191"/>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Oval 45"/>
          <p:cNvSpPr/>
          <p:nvPr/>
        </p:nvSpPr>
        <p:spPr>
          <a:xfrm>
            <a:off x="1013570" y="1498653"/>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Oval 46"/>
          <p:cNvSpPr/>
          <p:nvPr/>
        </p:nvSpPr>
        <p:spPr>
          <a:xfrm>
            <a:off x="4272803" y="1416725"/>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p:cNvGrpSpPr/>
          <p:nvPr/>
        </p:nvGrpSpPr>
        <p:grpSpPr>
          <a:xfrm>
            <a:off x="6828964" y="1019298"/>
            <a:ext cx="1140480" cy="1140480"/>
            <a:chOff x="6828964" y="1019298"/>
            <a:chExt cx="1140480" cy="1140480"/>
          </a:xfrm>
        </p:grpSpPr>
        <p:sp>
          <p:nvSpPr>
            <p:cNvPr id="39" name="Oval 38"/>
            <p:cNvSpPr/>
            <p:nvPr/>
          </p:nvSpPr>
          <p:spPr>
            <a:xfrm>
              <a:off x="6828964" y="1019298"/>
              <a:ext cx="1140480" cy="1140480"/>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Oval 47"/>
            <p:cNvSpPr/>
            <p:nvPr/>
          </p:nvSpPr>
          <p:spPr>
            <a:xfrm>
              <a:off x="6964252" y="1154586"/>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682109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3000"/>
                            </p:stCondLst>
                            <p:childTnLst>
                              <p:par>
                                <p:cTn id="29" presetID="10" presetClass="exit" presetSubtype="0" fill="hold" nodeType="after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6" grpId="0" animBg="1"/>
      <p:bldP spid="4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49" y="-3729"/>
            <a:ext cx="6148266" cy="2144177"/>
          </a:xfrm>
          <a:prstGeom prst="rect">
            <a:avLst/>
          </a:prstGeom>
          <a:noFill/>
        </p:spPr>
        <p:txBody>
          <a:bodyPr wrap="square" rtlCol="0">
            <a:spAutoFit/>
          </a:bodyPr>
          <a:lstStyle/>
          <a:p>
            <a:pPr>
              <a:lnSpc>
                <a:spcPts val="8000"/>
              </a:lnSpc>
            </a:pPr>
            <a:r>
              <a:rPr lang="en-GB" sz="7200" b="1" dirty="0" smtClean="0">
                <a:solidFill>
                  <a:schemeClr val="bg1">
                    <a:lumMod val="50000"/>
                  </a:schemeClr>
                </a:solidFill>
              </a:rPr>
              <a:t>Eating Your Own Words!</a:t>
            </a:r>
            <a:endParaRPr lang="en-GB" sz="7200" b="1" dirty="0">
              <a:solidFill>
                <a:schemeClr val="bg1">
                  <a:lumMod val="50000"/>
                </a:schemeClr>
              </a:solidFill>
            </a:endParaRPr>
          </a:p>
        </p:txBody>
      </p:sp>
      <p:grpSp>
        <p:nvGrpSpPr>
          <p:cNvPr id="27" name="Group 26"/>
          <p:cNvGrpSpPr/>
          <p:nvPr/>
        </p:nvGrpSpPr>
        <p:grpSpPr>
          <a:xfrm>
            <a:off x="63064" y="4663219"/>
            <a:ext cx="9080936" cy="2599007"/>
            <a:chOff x="63064" y="4663219"/>
            <a:chExt cx="9080936" cy="2599007"/>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57054" r="52318"/>
            <a:stretch/>
          </p:blipFill>
          <p:spPr>
            <a:xfrm>
              <a:off x="63064" y="4695264"/>
              <a:ext cx="3578207" cy="2113627"/>
            </a:xfrm>
            <a:prstGeom prst="rect">
              <a:avLst/>
            </a:prstGeom>
          </p:spPr>
        </p:pic>
        <p:sp>
          <p:nvSpPr>
            <p:cNvPr id="19" name="TextBox 18"/>
            <p:cNvSpPr txBox="1"/>
            <p:nvPr/>
          </p:nvSpPr>
          <p:spPr>
            <a:xfrm rot="499234">
              <a:off x="4049110" y="5056504"/>
              <a:ext cx="1125629" cy="1446550"/>
            </a:xfrm>
            <a:prstGeom prst="rect">
              <a:avLst/>
            </a:prstGeom>
            <a:noFill/>
          </p:spPr>
          <p:txBody>
            <a:bodyPr wrap="none" rtlCol="0">
              <a:spAutoFit/>
            </a:bodyPr>
            <a:lstStyle/>
            <a:p>
              <a:r>
                <a:rPr lang="en-GB" sz="8800" b="1" dirty="0" smtClean="0">
                  <a:solidFill>
                    <a:srgbClr val="FF9900"/>
                  </a:solidFill>
                  <a:latin typeface="Arial Rounded MT Bold" panose="020F0704030504030204" pitchFamily="34" charset="0"/>
                </a:rPr>
                <a:t>M</a:t>
              </a:r>
              <a:endParaRPr lang="en-GB" sz="8800" b="1" dirty="0">
                <a:solidFill>
                  <a:srgbClr val="FF9900"/>
                </a:solidFill>
                <a:latin typeface="Arial Rounded MT Bold" panose="020F0704030504030204" pitchFamily="34" charset="0"/>
              </a:endParaRPr>
            </a:p>
          </p:txBody>
        </p:sp>
        <p:sp>
          <p:nvSpPr>
            <p:cNvPr id="20" name="Rectangle 19"/>
            <p:cNvSpPr/>
            <p:nvPr/>
          </p:nvSpPr>
          <p:spPr>
            <a:xfrm rot="220936">
              <a:off x="320724" y="4663219"/>
              <a:ext cx="830677" cy="1569660"/>
            </a:xfrm>
            <a:prstGeom prst="rect">
              <a:avLst/>
            </a:prstGeom>
            <a:noFill/>
            <a:ln>
              <a:noFill/>
            </a:ln>
          </p:spPr>
          <p:txBody>
            <a:bodyPr wrap="none" lIns="91440" tIns="45720" rIns="91440" bIns="45720">
              <a:spAutoFit/>
            </a:bodyPr>
            <a:lstStyle/>
            <a:p>
              <a:pPr algn="ctr"/>
              <a:r>
                <a:rPr lang="en-GB" sz="9600" b="1" cap="none" spc="50" dirty="0" smtClean="0">
                  <a:ln w="0"/>
                  <a:solidFill>
                    <a:srgbClr val="FF9900"/>
                  </a:solidFill>
                  <a:effectLst>
                    <a:innerShdw blurRad="63500" dist="50800" dir="13500000">
                      <a:srgbClr val="000000">
                        <a:alpha val="50000"/>
                      </a:srgbClr>
                    </a:innerShdw>
                  </a:effectLst>
                </a:rPr>
                <a:t>Y</a:t>
              </a:r>
              <a:endParaRPr lang="en-GB" sz="9600" b="1" cap="none" spc="50" dirty="0">
                <a:ln w="0"/>
                <a:solidFill>
                  <a:srgbClr val="FF9900"/>
                </a:solidFill>
                <a:effectLst>
                  <a:innerShdw blurRad="63500" dist="50800" dir="13500000">
                    <a:srgbClr val="000000">
                      <a:alpha val="50000"/>
                    </a:srgbClr>
                  </a:innerShdw>
                </a:effectLst>
              </a:endParaRPr>
            </a:p>
          </p:txBody>
        </p:sp>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76766" t="68335" r="-484" b="1"/>
            <a:stretch/>
          </p:blipFill>
          <p:spPr>
            <a:xfrm>
              <a:off x="3641271" y="4800600"/>
              <a:ext cx="1779814" cy="1558385"/>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t="57054" r="52318"/>
            <a:stretch/>
          </p:blipFill>
          <p:spPr>
            <a:xfrm rot="21032362">
              <a:off x="5565793" y="5148599"/>
              <a:ext cx="3578207" cy="2113627"/>
            </a:xfrm>
            <a:prstGeom prst="rect">
              <a:avLst/>
            </a:prstGeom>
          </p:spPr>
        </p:pic>
        <p:sp>
          <p:nvSpPr>
            <p:cNvPr id="21" name="Rectangle 20"/>
            <p:cNvSpPr/>
            <p:nvPr/>
          </p:nvSpPr>
          <p:spPr>
            <a:xfrm rot="21193077">
              <a:off x="5575464" y="5296587"/>
              <a:ext cx="1266693" cy="1569660"/>
            </a:xfrm>
            <a:prstGeom prst="rect">
              <a:avLst/>
            </a:prstGeom>
            <a:noFill/>
            <a:ln>
              <a:noFill/>
            </a:ln>
          </p:spPr>
          <p:txBody>
            <a:bodyPr wrap="none" lIns="91440" tIns="45720" rIns="91440" bIns="45720">
              <a:spAutoFit/>
            </a:bodyPr>
            <a:lstStyle/>
            <a:p>
              <a:pPr algn="ctr"/>
              <a:r>
                <a:rPr lang="en-GB" sz="9600" b="1" spc="50" dirty="0">
                  <a:ln w="0"/>
                  <a:solidFill>
                    <a:srgbClr val="FF9900"/>
                  </a:solidFill>
                  <a:effectLst>
                    <a:innerShdw blurRad="63500" dist="50800" dir="13500000">
                      <a:srgbClr val="000000">
                        <a:alpha val="50000"/>
                      </a:srgbClr>
                    </a:innerShdw>
                  </a:effectLst>
                </a:rPr>
                <a:t>M</a:t>
              </a:r>
              <a:endParaRPr lang="en-GB" sz="9600" b="1" cap="none" spc="50" dirty="0">
                <a:ln w="0"/>
                <a:solidFill>
                  <a:srgbClr val="FF9900"/>
                </a:solidFill>
                <a:effectLst>
                  <a:innerShdw blurRad="63500" dist="50800" dir="13500000">
                    <a:srgbClr val="000000">
                      <a:alpha val="50000"/>
                    </a:srgbClr>
                  </a:innerShdw>
                </a:effectLst>
              </a:endParaRPr>
            </a:p>
          </p:txBody>
        </p:sp>
        <p:sp>
          <p:nvSpPr>
            <p:cNvPr id="24" name="Rectangle 23"/>
            <p:cNvSpPr/>
            <p:nvPr/>
          </p:nvSpPr>
          <p:spPr>
            <a:xfrm rot="1372712">
              <a:off x="3913447" y="4901741"/>
              <a:ext cx="1266693" cy="1569660"/>
            </a:xfrm>
            <a:prstGeom prst="rect">
              <a:avLst/>
            </a:prstGeom>
            <a:noFill/>
            <a:ln>
              <a:noFill/>
            </a:ln>
          </p:spPr>
          <p:txBody>
            <a:bodyPr wrap="none" lIns="91440" tIns="45720" rIns="91440" bIns="45720">
              <a:spAutoFit/>
            </a:bodyPr>
            <a:lstStyle/>
            <a:p>
              <a:pPr algn="ctr"/>
              <a:r>
                <a:rPr lang="en-GB" sz="9600" b="1" spc="50" dirty="0">
                  <a:ln w="0"/>
                  <a:solidFill>
                    <a:srgbClr val="FF9900"/>
                  </a:solidFill>
                  <a:effectLst>
                    <a:innerShdw blurRad="63500" dist="50800" dir="13500000">
                      <a:srgbClr val="000000">
                        <a:alpha val="50000"/>
                      </a:srgbClr>
                    </a:innerShdw>
                  </a:effectLst>
                </a:rPr>
                <a:t>M</a:t>
              </a:r>
              <a:endParaRPr lang="en-GB" sz="9600" b="1" cap="none" spc="50" dirty="0">
                <a:ln w="0"/>
                <a:solidFill>
                  <a:srgbClr val="FF9900"/>
                </a:solidFill>
                <a:effectLst>
                  <a:innerShdw blurRad="63500" dist="50800" dir="13500000">
                    <a:srgbClr val="000000">
                      <a:alpha val="50000"/>
                    </a:srgbClr>
                  </a:innerShdw>
                </a:effectLst>
              </a:endParaRPr>
            </a:p>
          </p:txBody>
        </p:sp>
        <p:sp>
          <p:nvSpPr>
            <p:cNvPr id="25" name="Rectangle 24"/>
            <p:cNvSpPr/>
            <p:nvPr/>
          </p:nvSpPr>
          <p:spPr>
            <a:xfrm>
              <a:off x="7830555" y="5214176"/>
              <a:ext cx="830677" cy="1569660"/>
            </a:xfrm>
            <a:prstGeom prst="rect">
              <a:avLst/>
            </a:prstGeom>
            <a:noFill/>
            <a:ln>
              <a:noFill/>
            </a:ln>
          </p:spPr>
          <p:txBody>
            <a:bodyPr wrap="none" lIns="91440" tIns="45720" rIns="91440" bIns="45720">
              <a:spAutoFit/>
            </a:bodyPr>
            <a:lstStyle/>
            <a:p>
              <a:pPr algn="ctr"/>
              <a:r>
                <a:rPr lang="en-GB" sz="9600" b="1" cap="none" spc="50" dirty="0" smtClean="0">
                  <a:ln w="0"/>
                  <a:solidFill>
                    <a:srgbClr val="FF9900"/>
                  </a:solidFill>
                  <a:effectLst>
                    <a:innerShdw blurRad="63500" dist="50800" dir="13500000">
                      <a:srgbClr val="000000">
                        <a:alpha val="50000"/>
                      </a:srgbClr>
                    </a:innerShdw>
                  </a:effectLst>
                </a:rPr>
                <a:t>Y</a:t>
              </a:r>
              <a:endParaRPr lang="en-GB" sz="9600" b="1" cap="none" spc="50" dirty="0">
                <a:ln w="0"/>
                <a:solidFill>
                  <a:srgbClr val="FF9900"/>
                </a:solidFill>
                <a:effectLst>
                  <a:innerShdw blurRad="63500" dist="50800" dir="13500000">
                    <a:srgbClr val="000000">
                      <a:alpha val="50000"/>
                    </a:srgbClr>
                  </a:innerShdw>
                </a:effectLst>
              </a:endParaRPr>
            </a:p>
          </p:txBody>
        </p:sp>
        <p:sp>
          <p:nvSpPr>
            <p:cNvPr id="26" name="Rectangle 25"/>
            <p:cNvSpPr/>
            <p:nvPr/>
          </p:nvSpPr>
          <p:spPr>
            <a:xfrm rot="496585">
              <a:off x="2285666" y="4901741"/>
              <a:ext cx="994183" cy="1569660"/>
            </a:xfrm>
            <a:prstGeom prst="rect">
              <a:avLst/>
            </a:prstGeom>
            <a:noFill/>
            <a:ln>
              <a:noFill/>
            </a:ln>
          </p:spPr>
          <p:txBody>
            <a:bodyPr wrap="none" lIns="91440" tIns="45720" rIns="91440" bIns="45720">
              <a:spAutoFit/>
            </a:bodyPr>
            <a:lstStyle/>
            <a:p>
              <a:pPr algn="ctr"/>
              <a:r>
                <a:rPr lang="en-GB" sz="9600" b="1" spc="50" dirty="0">
                  <a:ln w="0"/>
                  <a:solidFill>
                    <a:srgbClr val="FF9900"/>
                  </a:solidFill>
                  <a:effectLst>
                    <a:innerShdw blurRad="63500" dist="50800" dir="13500000">
                      <a:srgbClr val="000000">
                        <a:alpha val="50000"/>
                      </a:srgbClr>
                    </a:innerShdw>
                  </a:effectLst>
                </a:rPr>
                <a:t>U</a:t>
              </a:r>
              <a:endParaRPr lang="en-GB" sz="9600" b="1" cap="none" spc="50" dirty="0">
                <a:ln w="0"/>
                <a:solidFill>
                  <a:srgbClr val="FF9900"/>
                </a:solidFill>
                <a:effectLst>
                  <a:innerShdw blurRad="63500" dist="50800" dir="13500000">
                    <a:srgbClr val="000000">
                      <a:alpha val="50000"/>
                    </a:srgbClr>
                  </a:innerShdw>
                </a:effectLst>
              </a:endParaRPr>
            </a:p>
          </p:txBody>
        </p:sp>
      </p:gr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42316"/>
          <a:stretch/>
        </p:blipFill>
        <p:spPr>
          <a:xfrm>
            <a:off x="78830" y="2152510"/>
            <a:ext cx="8697518" cy="3290384"/>
          </a:xfrm>
          <a:prstGeom prst="rect">
            <a:avLst/>
          </a:prstGeom>
        </p:spPr>
      </p:pic>
      <p:sp>
        <p:nvSpPr>
          <p:cNvPr id="28" name="TextBox 27"/>
          <p:cNvSpPr txBox="1"/>
          <p:nvPr/>
        </p:nvSpPr>
        <p:spPr>
          <a:xfrm>
            <a:off x="7659298" y="-605127"/>
            <a:ext cx="1484702" cy="3170099"/>
          </a:xfrm>
          <a:prstGeom prst="rect">
            <a:avLst/>
          </a:prstGeom>
          <a:noFill/>
        </p:spPr>
        <p:txBody>
          <a:bodyPr wrap="none" rtlCol="0">
            <a:spAutoFit/>
          </a:bodyPr>
          <a:lstStyle/>
          <a:p>
            <a:r>
              <a:rPr lang="en-GB" sz="20000" b="1" dirty="0">
                <a:solidFill>
                  <a:srgbClr val="DEDEDE"/>
                </a:solidFill>
              </a:rPr>
              <a:t>3</a:t>
            </a:r>
          </a:p>
        </p:txBody>
      </p:sp>
      <p:sp>
        <p:nvSpPr>
          <p:cNvPr id="29" name="TextBox 28"/>
          <p:cNvSpPr txBox="1"/>
          <p:nvPr/>
        </p:nvSpPr>
        <p:spPr>
          <a:xfrm>
            <a:off x="7895630" y="1115967"/>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2147052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pic>
        <p:nvPicPr>
          <p:cNvPr id="8" name="Picture 7"/>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
        <p:nvSpPr>
          <p:cNvPr id="12" name="Title 1"/>
          <p:cNvSpPr txBox="1">
            <a:spLocks/>
          </p:cNvSpPr>
          <p:nvPr/>
        </p:nvSpPr>
        <p:spPr>
          <a:xfrm>
            <a:off x="19182" y="2822604"/>
            <a:ext cx="9031208" cy="39565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smtClean="0">
                <a:solidFill>
                  <a:schemeClr val="tx1">
                    <a:lumMod val="50000"/>
                    <a:lumOff val="50000"/>
                  </a:schemeClr>
                </a:solidFill>
                <a:latin typeface="+mn-lt"/>
              </a:rPr>
              <a:t>Pupils should be taught to:</a:t>
            </a:r>
            <a:r>
              <a:rPr lang="en-US" sz="2800" dirty="0">
                <a:solidFill>
                  <a:schemeClr val="tx1">
                    <a:lumMod val="50000"/>
                    <a:lumOff val="50000"/>
                  </a:schemeClr>
                </a:solidFill>
                <a:latin typeface="+mn-lt"/>
              </a:rPr>
              <a:t/>
            </a:r>
            <a:br>
              <a:rPr lang="en-US" sz="2800" dirty="0">
                <a:solidFill>
                  <a:schemeClr val="tx1">
                    <a:lumMod val="50000"/>
                    <a:lumOff val="50000"/>
                  </a:schemeClr>
                </a:solidFill>
                <a:latin typeface="+mn-lt"/>
              </a:rPr>
            </a:br>
            <a:endParaRPr lang="en-US" sz="2800" dirty="0" smtClean="0">
              <a:solidFill>
                <a:schemeClr val="tx1">
                  <a:lumMod val="50000"/>
                  <a:lumOff val="50000"/>
                </a:schemeClr>
              </a:solidFill>
              <a:latin typeface="+mn-lt"/>
            </a:endParaRPr>
          </a:p>
          <a:p>
            <a:pPr>
              <a:lnSpc>
                <a:spcPct val="100000"/>
              </a:lnSpc>
            </a:pPr>
            <a:r>
              <a:rPr lang="en-US" sz="2800" dirty="0">
                <a:solidFill>
                  <a:schemeClr val="tx1">
                    <a:lumMod val="50000"/>
                    <a:lumOff val="50000"/>
                  </a:schemeClr>
                </a:solidFill>
                <a:latin typeface="+mn-lt"/>
              </a:rPr>
              <a:t>design, use and </a:t>
            </a:r>
            <a:r>
              <a:rPr lang="en-US" sz="2800" dirty="0" smtClean="0">
                <a:solidFill>
                  <a:schemeClr val="tx1">
                    <a:lumMod val="50000"/>
                    <a:lumOff val="50000"/>
                  </a:schemeClr>
                </a:solidFill>
                <a:latin typeface="+mn-lt"/>
              </a:rPr>
              <a:t>evaluate</a:t>
            </a:r>
          </a:p>
          <a:p>
            <a:pPr>
              <a:lnSpc>
                <a:spcPct val="100000"/>
              </a:lnSpc>
            </a:pPr>
            <a:r>
              <a:rPr lang="en-US" sz="2800" dirty="0" smtClean="0">
                <a:solidFill>
                  <a:schemeClr val="tx1">
                    <a:lumMod val="50000"/>
                    <a:lumOff val="50000"/>
                  </a:schemeClr>
                </a:solidFill>
                <a:latin typeface="+mn-lt"/>
              </a:rPr>
              <a:t>computational </a:t>
            </a:r>
            <a:r>
              <a:rPr lang="en-US" sz="2800" dirty="0">
                <a:solidFill>
                  <a:schemeClr val="tx1">
                    <a:lumMod val="50000"/>
                    <a:lumOff val="50000"/>
                  </a:schemeClr>
                </a:solidFill>
                <a:latin typeface="+mn-lt"/>
              </a:rPr>
              <a:t>abstractions that </a:t>
            </a:r>
            <a:endParaRPr lang="en-US" sz="2800" dirty="0" smtClean="0">
              <a:solidFill>
                <a:schemeClr val="tx1">
                  <a:lumMod val="50000"/>
                  <a:lumOff val="50000"/>
                </a:schemeClr>
              </a:solidFill>
              <a:latin typeface="+mn-lt"/>
            </a:endParaRPr>
          </a:p>
          <a:p>
            <a:pPr>
              <a:lnSpc>
                <a:spcPct val="100000"/>
              </a:lnSpc>
            </a:pPr>
            <a:r>
              <a:rPr lang="en-US" sz="2800" dirty="0" smtClean="0">
                <a:solidFill>
                  <a:schemeClr val="tx1">
                    <a:lumMod val="50000"/>
                    <a:lumOff val="50000"/>
                  </a:schemeClr>
                </a:solidFill>
                <a:latin typeface="+mn-lt"/>
              </a:rPr>
              <a:t>model </a:t>
            </a:r>
            <a:r>
              <a:rPr lang="en-US" sz="2800" dirty="0">
                <a:solidFill>
                  <a:schemeClr val="tx1">
                    <a:lumMod val="50000"/>
                    <a:lumOff val="50000"/>
                  </a:schemeClr>
                </a:solidFill>
                <a:latin typeface="+mn-lt"/>
              </a:rPr>
              <a:t>the state </a:t>
            </a:r>
            <a:r>
              <a:rPr lang="en-US" sz="2800" dirty="0" smtClean="0">
                <a:solidFill>
                  <a:schemeClr val="tx1">
                    <a:lumMod val="50000"/>
                    <a:lumOff val="50000"/>
                  </a:schemeClr>
                </a:solidFill>
                <a:latin typeface="+mn-lt"/>
              </a:rPr>
              <a:t>and </a:t>
            </a:r>
            <a:r>
              <a:rPr lang="en-GB" sz="2800" dirty="0" smtClean="0">
                <a:solidFill>
                  <a:schemeClr val="tx1">
                    <a:lumMod val="50000"/>
                    <a:lumOff val="50000"/>
                  </a:schemeClr>
                </a:solidFill>
                <a:latin typeface="+mn-lt"/>
              </a:rPr>
              <a:t>behaviour</a:t>
            </a:r>
            <a:r>
              <a:rPr lang="en-US" sz="2800" dirty="0" smtClean="0">
                <a:solidFill>
                  <a:schemeClr val="tx1">
                    <a:lumMod val="50000"/>
                    <a:lumOff val="50000"/>
                  </a:schemeClr>
                </a:solidFill>
                <a:latin typeface="+mn-lt"/>
              </a:rPr>
              <a:t> of</a:t>
            </a:r>
          </a:p>
          <a:p>
            <a:pPr>
              <a:lnSpc>
                <a:spcPct val="100000"/>
              </a:lnSpc>
            </a:pPr>
            <a:r>
              <a:rPr lang="en-US" sz="2800" dirty="0" smtClean="0">
                <a:solidFill>
                  <a:schemeClr val="tx1">
                    <a:lumMod val="50000"/>
                    <a:lumOff val="50000"/>
                  </a:schemeClr>
                </a:solidFill>
                <a:latin typeface="+mn-lt"/>
              </a:rPr>
              <a:t>real-world </a:t>
            </a:r>
            <a:r>
              <a:rPr lang="en-US" sz="2800" dirty="0">
                <a:solidFill>
                  <a:schemeClr val="tx1">
                    <a:lumMod val="50000"/>
                    <a:lumOff val="50000"/>
                  </a:schemeClr>
                </a:solidFill>
                <a:latin typeface="+mn-lt"/>
              </a:rPr>
              <a:t>problems and physical systems</a:t>
            </a:r>
            <a:r>
              <a:rPr lang="en-US" sz="2800" dirty="0"/>
              <a:t/>
            </a:r>
            <a:br>
              <a:rPr lang="en-US" sz="2800" dirty="0"/>
            </a:br>
            <a:endParaRPr lang="en-US" sz="2800" dirty="0" smtClean="0">
              <a:solidFill>
                <a:schemeClr val="tx1">
                  <a:lumMod val="50000"/>
                  <a:lumOff val="50000"/>
                </a:schemeClr>
              </a:solidFill>
              <a:latin typeface="+mn-lt"/>
            </a:endParaRPr>
          </a:p>
        </p:txBody>
      </p:sp>
    </p:spTree>
    <p:extLst>
      <p:ext uri="{BB962C8B-B14F-4D97-AF65-F5344CB8AC3E}">
        <p14:creationId xmlns:p14="http://schemas.microsoft.com/office/powerpoint/2010/main" val="3486786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59298" y="-605127"/>
            <a:ext cx="1484702" cy="3170099"/>
          </a:xfrm>
          <a:prstGeom prst="rect">
            <a:avLst/>
          </a:prstGeom>
          <a:noFill/>
        </p:spPr>
        <p:txBody>
          <a:bodyPr wrap="none" rtlCol="0">
            <a:spAutoFit/>
          </a:bodyPr>
          <a:lstStyle/>
          <a:p>
            <a:r>
              <a:rPr lang="en-GB" sz="20000" b="1" dirty="0">
                <a:solidFill>
                  <a:srgbClr val="DEDEDE"/>
                </a:solidFill>
              </a:rPr>
              <a:t>3</a:t>
            </a:r>
          </a:p>
        </p:txBody>
      </p:sp>
      <p:sp>
        <p:nvSpPr>
          <p:cNvPr id="11" name="TextBox 10"/>
          <p:cNvSpPr txBox="1"/>
          <p:nvPr/>
        </p:nvSpPr>
        <p:spPr>
          <a:xfrm>
            <a:off x="7895630" y="1115967"/>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grpSp>
        <p:nvGrpSpPr>
          <p:cNvPr id="27" name="Group 26"/>
          <p:cNvGrpSpPr/>
          <p:nvPr/>
        </p:nvGrpSpPr>
        <p:grpSpPr>
          <a:xfrm>
            <a:off x="63064" y="4663219"/>
            <a:ext cx="9080936" cy="2599007"/>
            <a:chOff x="63064" y="4663219"/>
            <a:chExt cx="9080936" cy="2599007"/>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57054" r="52318"/>
            <a:stretch/>
          </p:blipFill>
          <p:spPr>
            <a:xfrm>
              <a:off x="63064" y="4695264"/>
              <a:ext cx="3578207" cy="2113627"/>
            </a:xfrm>
            <a:prstGeom prst="rect">
              <a:avLst/>
            </a:prstGeom>
          </p:spPr>
        </p:pic>
        <p:sp>
          <p:nvSpPr>
            <p:cNvPr id="19" name="TextBox 18"/>
            <p:cNvSpPr txBox="1"/>
            <p:nvPr/>
          </p:nvSpPr>
          <p:spPr>
            <a:xfrm rot="499234">
              <a:off x="4049110" y="5056504"/>
              <a:ext cx="1125629" cy="1446550"/>
            </a:xfrm>
            <a:prstGeom prst="rect">
              <a:avLst/>
            </a:prstGeom>
            <a:noFill/>
          </p:spPr>
          <p:txBody>
            <a:bodyPr wrap="none" rtlCol="0">
              <a:spAutoFit/>
            </a:bodyPr>
            <a:lstStyle/>
            <a:p>
              <a:r>
                <a:rPr lang="en-GB" sz="8800" b="1" dirty="0" smtClean="0">
                  <a:solidFill>
                    <a:srgbClr val="FF9900"/>
                  </a:solidFill>
                  <a:latin typeface="Arial Rounded MT Bold" panose="020F0704030504030204" pitchFamily="34" charset="0"/>
                </a:rPr>
                <a:t>M</a:t>
              </a:r>
              <a:endParaRPr lang="en-GB" sz="8800" b="1" dirty="0">
                <a:solidFill>
                  <a:srgbClr val="FF9900"/>
                </a:solidFill>
                <a:latin typeface="Arial Rounded MT Bold" panose="020F0704030504030204" pitchFamily="34" charset="0"/>
              </a:endParaRPr>
            </a:p>
          </p:txBody>
        </p:sp>
        <p:sp>
          <p:nvSpPr>
            <p:cNvPr id="20" name="Rectangle 19"/>
            <p:cNvSpPr/>
            <p:nvPr/>
          </p:nvSpPr>
          <p:spPr>
            <a:xfrm rot="220936">
              <a:off x="320724" y="4663219"/>
              <a:ext cx="830677" cy="1569660"/>
            </a:xfrm>
            <a:prstGeom prst="rect">
              <a:avLst/>
            </a:prstGeom>
            <a:noFill/>
            <a:ln>
              <a:noFill/>
            </a:ln>
          </p:spPr>
          <p:txBody>
            <a:bodyPr wrap="none" lIns="91440" tIns="45720" rIns="91440" bIns="45720">
              <a:spAutoFit/>
            </a:bodyPr>
            <a:lstStyle/>
            <a:p>
              <a:pPr algn="ctr"/>
              <a:r>
                <a:rPr lang="en-GB" sz="9600" b="1" cap="none" spc="50" dirty="0" smtClean="0">
                  <a:ln w="0"/>
                  <a:solidFill>
                    <a:srgbClr val="FF9900"/>
                  </a:solidFill>
                  <a:effectLst>
                    <a:innerShdw blurRad="63500" dist="50800" dir="13500000">
                      <a:srgbClr val="000000">
                        <a:alpha val="50000"/>
                      </a:srgbClr>
                    </a:innerShdw>
                  </a:effectLst>
                </a:rPr>
                <a:t>Y</a:t>
              </a:r>
              <a:endParaRPr lang="en-GB" sz="9600" b="1" cap="none" spc="50" dirty="0">
                <a:ln w="0"/>
                <a:solidFill>
                  <a:srgbClr val="FF9900"/>
                </a:solidFill>
                <a:effectLst>
                  <a:innerShdw blurRad="63500" dist="50800" dir="13500000">
                    <a:srgbClr val="000000">
                      <a:alpha val="50000"/>
                    </a:srgbClr>
                  </a:innerShdw>
                </a:effectLst>
              </a:endParaRPr>
            </a:p>
          </p:txBody>
        </p:sp>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76766" t="68335" r="-484" b="1"/>
            <a:stretch/>
          </p:blipFill>
          <p:spPr>
            <a:xfrm>
              <a:off x="3641271" y="4800600"/>
              <a:ext cx="1779814" cy="1558385"/>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t="57054" r="52318"/>
            <a:stretch/>
          </p:blipFill>
          <p:spPr>
            <a:xfrm rot="21032362">
              <a:off x="5565793" y="5148599"/>
              <a:ext cx="3578207" cy="2113627"/>
            </a:xfrm>
            <a:prstGeom prst="rect">
              <a:avLst/>
            </a:prstGeom>
          </p:spPr>
        </p:pic>
        <p:sp>
          <p:nvSpPr>
            <p:cNvPr id="21" name="Rectangle 20"/>
            <p:cNvSpPr/>
            <p:nvPr/>
          </p:nvSpPr>
          <p:spPr>
            <a:xfrm rot="21193077">
              <a:off x="5575464" y="5296587"/>
              <a:ext cx="1266693" cy="1569660"/>
            </a:xfrm>
            <a:prstGeom prst="rect">
              <a:avLst/>
            </a:prstGeom>
            <a:noFill/>
            <a:ln>
              <a:noFill/>
            </a:ln>
          </p:spPr>
          <p:txBody>
            <a:bodyPr wrap="none" lIns="91440" tIns="45720" rIns="91440" bIns="45720">
              <a:spAutoFit/>
            </a:bodyPr>
            <a:lstStyle/>
            <a:p>
              <a:pPr algn="ctr"/>
              <a:r>
                <a:rPr lang="en-GB" sz="9600" b="1" spc="50" dirty="0">
                  <a:ln w="0"/>
                  <a:solidFill>
                    <a:srgbClr val="FF9900"/>
                  </a:solidFill>
                  <a:effectLst>
                    <a:innerShdw blurRad="63500" dist="50800" dir="13500000">
                      <a:srgbClr val="000000">
                        <a:alpha val="50000"/>
                      </a:srgbClr>
                    </a:innerShdw>
                  </a:effectLst>
                </a:rPr>
                <a:t>M</a:t>
              </a:r>
              <a:endParaRPr lang="en-GB" sz="9600" b="1" cap="none" spc="50" dirty="0">
                <a:ln w="0"/>
                <a:solidFill>
                  <a:srgbClr val="FF9900"/>
                </a:solidFill>
                <a:effectLst>
                  <a:innerShdw blurRad="63500" dist="50800" dir="13500000">
                    <a:srgbClr val="000000">
                      <a:alpha val="50000"/>
                    </a:srgbClr>
                  </a:innerShdw>
                </a:effectLst>
              </a:endParaRPr>
            </a:p>
          </p:txBody>
        </p:sp>
        <p:sp>
          <p:nvSpPr>
            <p:cNvPr id="24" name="Rectangle 23"/>
            <p:cNvSpPr/>
            <p:nvPr/>
          </p:nvSpPr>
          <p:spPr>
            <a:xfrm rot="1372712">
              <a:off x="3913447" y="4901741"/>
              <a:ext cx="1266693" cy="1569660"/>
            </a:xfrm>
            <a:prstGeom prst="rect">
              <a:avLst/>
            </a:prstGeom>
            <a:noFill/>
            <a:ln>
              <a:noFill/>
            </a:ln>
          </p:spPr>
          <p:txBody>
            <a:bodyPr wrap="none" lIns="91440" tIns="45720" rIns="91440" bIns="45720">
              <a:spAutoFit/>
            </a:bodyPr>
            <a:lstStyle/>
            <a:p>
              <a:pPr algn="ctr"/>
              <a:r>
                <a:rPr lang="en-GB" sz="9600" b="1" spc="50" dirty="0">
                  <a:ln w="0"/>
                  <a:solidFill>
                    <a:srgbClr val="FF9900"/>
                  </a:solidFill>
                  <a:effectLst>
                    <a:innerShdw blurRad="63500" dist="50800" dir="13500000">
                      <a:srgbClr val="000000">
                        <a:alpha val="50000"/>
                      </a:srgbClr>
                    </a:innerShdw>
                  </a:effectLst>
                </a:rPr>
                <a:t>M</a:t>
              </a:r>
              <a:endParaRPr lang="en-GB" sz="9600" b="1" cap="none" spc="50" dirty="0">
                <a:ln w="0"/>
                <a:solidFill>
                  <a:srgbClr val="FF9900"/>
                </a:solidFill>
                <a:effectLst>
                  <a:innerShdw blurRad="63500" dist="50800" dir="13500000">
                    <a:srgbClr val="000000">
                      <a:alpha val="50000"/>
                    </a:srgbClr>
                  </a:innerShdw>
                </a:effectLst>
              </a:endParaRPr>
            </a:p>
          </p:txBody>
        </p:sp>
        <p:sp>
          <p:nvSpPr>
            <p:cNvPr id="25" name="Rectangle 24"/>
            <p:cNvSpPr/>
            <p:nvPr/>
          </p:nvSpPr>
          <p:spPr>
            <a:xfrm>
              <a:off x="7830555" y="5214176"/>
              <a:ext cx="830677" cy="1569660"/>
            </a:xfrm>
            <a:prstGeom prst="rect">
              <a:avLst/>
            </a:prstGeom>
            <a:noFill/>
            <a:ln>
              <a:noFill/>
            </a:ln>
          </p:spPr>
          <p:txBody>
            <a:bodyPr wrap="none" lIns="91440" tIns="45720" rIns="91440" bIns="45720">
              <a:spAutoFit/>
            </a:bodyPr>
            <a:lstStyle/>
            <a:p>
              <a:pPr algn="ctr"/>
              <a:r>
                <a:rPr lang="en-GB" sz="9600" b="1" cap="none" spc="50" dirty="0" smtClean="0">
                  <a:ln w="0"/>
                  <a:solidFill>
                    <a:srgbClr val="FF9900"/>
                  </a:solidFill>
                  <a:effectLst>
                    <a:innerShdw blurRad="63500" dist="50800" dir="13500000">
                      <a:srgbClr val="000000">
                        <a:alpha val="50000"/>
                      </a:srgbClr>
                    </a:innerShdw>
                  </a:effectLst>
                </a:rPr>
                <a:t>Y</a:t>
              </a:r>
              <a:endParaRPr lang="en-GB" sz="9600" b="1" cap="none" spc="50" dirty="0">
                <a:ln w="0"/>
                <a:solidFill>
                  <a:srgbClr val="FF9900"/>
                </a:solidFill>
                <a:effectLst>
                  <a:innerShdw blurRad="63500" dist="50800" dir="13500000">
                    <a:srgbClr val="000000">
                      <a:alpha val="50000"/>
                    </a:srgbClr>
                  </a:innerShdw>
                </a:effectLst>
              </a:endParaRPr>
            </a:p>
          </p:txBody>
        </p:sp>
        <p:sp>
          <p:nvSpPr>
            <p:cNvPr id="26" name="Rectangle 25"/>
            <p:cNvSpPr/>
            <p:nvPr/>
          </p:nvSpPr>
          <p:spPr>
            <a:xfrm rot="496585">
              <a:off x="2285666" y="4901741"/>
              <a:ext cx="994183" cy="1569660"/>
            </a:xfrm>
            <a:prstGeom prst="rect">
              <a:avLst/>
            </a:prstGeom>
            <a:noFill/>
            <a:ln>
              <a:noFill/>
            </a:ln>
          </p:spPr>
          <p:txBody>
            <a:bodyPr wrap="none" lIns="91440" tIns="45720" rIns="91440" bIns="45720">
              <a:spAutoFit/>
            </a:bodyPr>
            <a:lstStyle/>
            <a:p>
              <a:pPr algn="ctr"/>
              <a:r>
                <a:rPr lang="en-GB" sz="9600" b="1" spc="50" dirty="0">
                  <a:ln w="0"/>
                  <a:solidFill>
                    <a:srgbClr val="FF9900"/>
                  </a:solidFill>
                  <a:effectLst>
                    <a:innerShdw blurRad="63500" dist="50800" dir="13500000">
                      <a:srgbClr val="000000">
                        <a:alpha val="50000"/>
                      </a:srgbClr>
                    </a:innerShdw>
                  </a:effectLst>
                </a:rPr>
                <a:t>U</a:t>
              </a:r>
              <a:endParaRPr lang="en-GB" sz="9600" b="1" cap="none" spc="50" dirty="0">
                <a:ln w="0"/>
                <a:solidFill>
                  <a:srgbClr val="FF9900"/>
                </a:solidFill>
                <a:effectLst>
                  <a:innerShdw blurRad="63500" dist="50800" dir="13500000">
                    <a:srgbClr val="000000">
                      <a:alpha val="50000"/>
                    </a:srgbClr>
                  </a:innerShdw>
                </a:effectLst>
              </a:endParaRPr>
            </a:p>
          </p:txBody>
        </p:sp>
      </p:grpSp>
      <p:sp>
        <p:nvSpPr>
          <p:cNvPr id="17" name="TextBox 16"/>
          <p:cNvSpPr txBox="1"/>
          <p:nvPr/>
        </p:nvSpPr>
        <p:spPr>
          <a:xfrm>
            <a:off x="16049" y="-3729"/>
            <a:ext cx="6148266" cy="2144177"/>
          </a:xfrm>
          <a:prstGeom prst="rect">
            <a:avLst/>
          </a:prstGeom>
          <a:noFill/>
        </p:spPr>
        <p:txBody>
          <a:bodyPr wrap="square" rtlCol="0">
            <a:spAutoFit/>
          </a:bodyPr>
          <a:lstStyle/>
          <a:p>
            <a:pPr>
              <a:lnSpc>
                <a:spcPts val="8000"/>
              </a:lnSpc>
            </a:pPr>
            <a:r>
              <a:rPr lang="en-GB" sz="7200" b="1" dirty="0" smtClean="0">
                <a:solidFill>
                  <a:schemeClr val="bg1">
                    <a:lumMod val="50000"/>
                  </a:schemeClr>
                </a:solidFill>
              </a:rPr>
              <a:t>Eating Your Own Words!</a:t>
            </a:r>
            <a:endParaRPr lang="en-GB" sz="7200" b="1" dirty="0">
              <a:solidFill>
                <a:schemeClr val="bg1">
                  <a:lumMod val="50000"/>
                </a:schemeClr>
              </a:solidFill>
            </a:endParaRPr>
          </a:p>
        </p:txBody>
      </p:sp>
      <p:sp>
        <p:nvSpPr>
          <p:cNvPr id="28" name="TextBox 27"/>
          <p:cNvSpPr txBox="1"/>
          <p:nvPr/>
        </p:nvSpPr>
        <p:spPr>
          <a:xfrm>
            <a:off x="117626" y="1967116"/>
            <a:ext cx="8899260" cy="2862322"/>
          </a:xfrm>
          <a:prstGeom prst="rect">
            <a:avLst/>
          </a:prstGeom>
          <a:noFill/>
        </p:spPr>
        <p:txBody>
          <a:bodyPr wrap="square" rtlCol="0">
            <a:spAutoFit/>
          </a:bodyPr>
          <a:lstStyle/>
          <a:p>
            <a:r>
              <a:rPr lang="en-GB" sz="3600" dirty="0" smtClean="0">
                <a:solidFill>
                  <a:srgbClr val="585858"/>
                </a:solidFill>
              </a:rPr>
              <a:t>Essentials:</a:t>
            </a:r>
          </a:p>
          <a:p>
            <a:r>
              <a:rPr lang="en-GB" sz="3600" dirty="0" smtClean="0">
                <a:solidFill>
                  <a:srgbClr val="585858"/>
                </a:solidFill>
              </a:rPr>
              <a:t>	Pavement chalks</a:t>
            </a:r>
          </a:p>
          <a:p>
            <a:r>
              <a:rPr lang="en-GB" sz="3600" dirty="0" smtClean="0">
                <a:solidFill>
                  <a:srgbClr val="585858"/>
                </a:solidFill>
              </a:rPr>
              <a:t>	Strips of paper</a:t>
            </a:r>
          </a:p>
          <a:p>
            <a:r>
              <a:rPr lang="en-GB" sz="3600" dirty="0" smtClean="0">
                <a:solidFill>
                  <a:srgbClr val="585858"/>
                </a:solidFill>
              </a:rPr>
              <a:t>	Marker pens</a:t>
            </a:r>
          </a:p>
          <a:p>
            <a:r>
              <a:rPr lang="en-GB" sz="3600" dirty="0" smtClean="0">
                <a:solidFill>
                  <a:srgbClr val="585858"/>
                </a:solidFill>
              </a:rPr>
              <a:t>	Lots of sweets (at least 2 or 3 per student)</a:t>
            </a:r>
          </a:p>
        </p:txBody>
      </p:sp>
    </p:spTree>
    <p:extLst>
      <p:ext uri="{BB962C8B-B14F-4D97-AF65-F5344CB8AC3E}">
        <p14:creationId xmlns:p14="http://schemas.microsoft.com/office/powerpoint/2010/main" val="1979230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39816"/>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p:cNvSpPr txBox="1">
            <a:spLocks/>
          </p:cNvSpPr>
          <p:nvPr/>
        </p:nvSpPr>
        <p:spPr>
          <a:xfrm>
            <a:off x="-1811" y="6057240"/>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n-GB" b="1" spc="-150" dirty="0">
              <a:solidFill>
                <a:srgbClr val="C00000"/>
              </a:solidFill>
              <a:latin typeface="+mn-lt"/>
            </a:endParaRPr>
          </a:p>
        </p:txBody>
      </p:sp>
      <p:sp>
        <p:nvSpPr>
          <p:cNvPr id="11" name="Title 1"/>
          <p:cNvSpPr txBox="1">
            <a:spLocks/>
          </p:cNvSpPr>
          <p:nvPr/>
        </p:nvSpPr>
        <p:spPr>
          <a:xfrm>
            <a:off x="0" y="-5224"/>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pc="-150" dirty="0" smtClean="0">
                <a:solidFill>
                  <a:srgbClr val="C00000"/>
                </a:solidFill>
                <a:latin typeface="+mn-lt"/>
              </a:rPr>
              <a:t>Finite State Automata</a:t>
            </a:r>
            <a:endParaRPr lang="en-GB" b="1" spc="-150" dirty="0">
              <a:solidFill>
                <a:srgbClr val="C00000"/>
              </a:solidFill>
              <a:latin typeface="+mn-lt"/>
            </a:endParaRPr>
          </a:p>
        </p:txBody>
      </p:sp>
      <p:sp>
        <p:nvSpPr>
          <p:cNvPr id="57" name="Title 1"/>
          <p:cNvSpPr txBox="1">
            <a:spLocks/>
          </p:cNvSpPr>
          <p:nvPr/>
        </p:nvSpPr>
        <p:spPr>
          <a:xfrm>
            <a:off x="-18718" y="6057853"/>
            <a:ext cx="9145811"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spc="-150" dirty="0" smtClean="0">
                <a:solidFill>
                  <a:schemeClr val="tx1">
                    <a:lumMod val="50000"/>
                    <a:lumOff val="50000"/>
                  </a:schemeClr>
                </a:solidFill>
                <a:latin typeface="+mn-lt"/>
              </a:rPr>
              <a:t>Machine 1</a:t>
            </a:r>
            <a:endParaRPr lang="en-GB" b="1" spc="-150" dirty="0">
              <a:solidFill>
                <a:schemeClr val="tx1">
                  <a:lumMod val="50000"/>
                  <a:lumOff val="50000"/>
                </a:schemeClr>
              </a:solidFill>
              <a:latin typeface="+mn-lt"/>
            </a:endParaRPr>
          </a:p>
        </p:txBody>
      </p:sp>
      <p:grpSp>
        <p:nvGrpSpPr>
          <p:cNvPr id="12" name="Group 11"/>
          <p:cNvGrpSpPr/>
          <p:nvPr/>
        </p:nvGrpSpPr>
        <p:grpSpPr>
          <a:xfrm>
            <a:off x="34878" y="631079"/>
            <a:ext cx="8348062" cy="5923403"/>
            <a:chOff x="34878" y="631079"/>
            <a:chExt cx="8348062" cy="5923403"/>
          </a:xfrm>
        </p:grpSpPr>
        <p:sp>
          <p:nvSpPr>
            <p:cNvPr id="9" name="Oval 8"/>
            <p:cNvSpPr/>
            <p:nvPr/>
          </p:nvSpPr>
          <p:spPr>
            <a:xfrm>
              <a:off x="4065814" y="4989561"/>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p:cNvSpPr/>
            <p:nvPr/>
          </p:nvSpPr>
          <p:spPr>
            <a:xfrm>
              <a:off x="4075439" y="1493070"/>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p:cNvSpPr/>
            <p:nvPr/>
          </p:nvSpPr>
          <p:spPr>
            <a:xfrm>
              <a:off x="776317" y="3180549"/>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S</a:t>
              </a:r>
              <a:endParaRPr lang="en-GB" sz="3600" dirty="0">
                <a:solidFill>
                  <a:srgbClr val="C00000"/>
                </a:solidFill>
              </a:endParaRPr>
            </a:p>
          </p:txBody>
        </p:sp>
        <p:grpSp>
          <p:nvGrpSpPr>
            <p:cNvPr id="18" name="Group 17"/>
            <p:cNvGrpSpPr/>
            <p:nvPr/>
          </p:nvGrpSpPr>
          <p:grpSpPr>
            <a:xfrm>
              <a:off x="7242460" y="3034720"/>
              <a:ext cx="1140480" cy="1140480"/>
              <a:chOff x="6828964" y="1019298"/>
              <a:chExt cx="1140480" cy="1140480"/>
            </a:xfrm>
          </p:grpSpPr>
          <p:sp>
            <p:nvSpPr>
              <p:cNvPr id="19" name="Oval 18"/>
              <p:cNvSpPr/>
              <p:nvPr/>
            </p:nvSpPr>
            <p:spPr>
              <a:xfrm>
                <a:off x="6828964" y="1019298"/>
                <a:ext cx="1140480" cy="1140480"/>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p:cNvSpPr/>
              <p:nvPr/>
            </p:nvSpPr>
            <p:spPr>
              <a:xfrm>
                <a:off x="6964252" y="1154586"/>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6" name="Arc 25"/>
            <p:cNvSpPr/>
            <p:nvPr/>
          </p:nvSpPr>
          <p:spPr>
            <a:xfrm rot="6663022">
              <a:off x="3803732" y="860426"/>
              <a:ext cx="753402" cy="777896"/>
            </a:xfrm>
            <a:prstGeom prst="arc">
              <a:avLst>
                <a:gd name="adj1" fmla="val 21395065"/>
                <a:gd name="adj2" fmla="val 16064834"/>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7" name="Arc 26"/>
            <p:cNvSpPr/>
            <p:nvPr/>
          </p:nvSpPr>
          <p:spPr>
            <a:xfrm rot="18018611">
              <a:off x="4397270" y="5772525"/>
              <a:ext cx="753402" cy="777896"/>
            </a:xfrm>
            <a:prstGeom prst="arc">
              <a:avLst>
                <a:gd name="adj1" fmla="val 21395065"/>
                <a:gd name="adj2" fmla="val 16064834"/>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8" name="AutoShape 22"/>
            <p:cNvCxnSpPr>
              <a:cxnSpLocks noChangeShapeType="1"/>
            </p:cNvCxnSpPr>
            <p:nvPr/>
          </p:nvCxnSpPr>
          <p:spPr bwMode="auto">
            <a:xfrm flipH="1">
              <a:off x="1733305" y="3615501"/>
              <a:ext cx="5417409"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33" name="AutoShape 22"/>
            <p:cNvCxnSpPr>
              <a:cxnSpLocks noChangeShapeType="1"/>
            </p:cNvCxnSpPr>
            <p:nvPr/>
          </p:nvCxnSpPr>
          <p:spPr bwMode="auto">
            <a:xfrm flipH="1">
              <a:off x="4964577" y="4034863"/>
              <a:ext cx="2317759" cy="1161009"/>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46" name="TextBox 45"/>
            <p:cNvSpPr txBox="1"/>
            <p:nvPr/>
          </p:nvSpPr>
          <p:spPr>
            <a:xfrm>
              <a:off x="5568619" y="1060139"/>
              <a:ext cx="455574" cy="769441"/>
            </a:xfrm>
            <a:prstGeom prst="rect">
              <a:avLst/>
            </a:prstGeom>
            <a:noFill/>
          </p:spPr>
          <p:txBody>
            <a:bodyPr wrap="none" rtlCol="0">
              <a:spAutoFit/>
            </a:bodyPr>
            <a:lstStyle/>
            <a:p>
              <a:r>
                <a:rPr lang="en-GB" sz="4400" dirty="0">
                  <a:solidFill>
                    <a:srgbClr val="C00000"/>
                  </a:solidFill>
                </a:rPr>
                <a:t>a</a:t>
              </a:r>
            </a:p>
          </p:txBody>
        </p:sp>
        <p:sp>
          <p:nvSpPr>
            <p:cNvPr id="47" name="TextBox 46"/>
            <p:cNvSpPr txBox="1"/>
            <p:nvPr/>
          </p:nvSpPr>
          <p:spPr>
            <a:xfrm>
              <a:off x="6288727" y="5109491"/>
              <a:ext cx="481222" cy="769441"/>
            </a:xfrm>
            <a:prstGeom prst="rect">
              <a:avLst/>
            </a:prstGeom>
            <a:noFill/>
          </p:spPr>
          <p:txBody>
            <a:bodyPr wrap="none" rtlCol="0">
              <a:spAutoFit/>
            </a:bodyPr>
            <a:lstStyle/>
            <a:p>
              <a:r>
                <a:rPr lang="en-GB" sz="4400" dirty="0" smtClean="0">
                  <a:solidFill>
                    <a:srgbClr val="C00000"/>
                  </a:solidFill>
                </a:rPr>
                <a:t>b</a:t>
              </a:r>
              <a:endParaRPr lang="en-GB" sz="4400" dirty="0">
                <a:solidFill>
                  <a:srgbClr val="C00000"/>
                </a:solidFill>
              </a:endParaRPr>
            </a:p>
          </p:txBody>
        </p:sp>
        <p:sp>
          <p:nvSpPr>
            <p:cNvPr id="48" name="TextBox 47"/>
            <p:cNvSpPr txBox="1"/>
            <p:nvPr/>
          </p:nvSpPr>
          <p:spPr>
            <a:xfrm>
              <a:off x="5161860" y="5785041"/>
              <a:ext cx="455574" cy="769441"/>
            </a:xfrm>
            <a:prstGeom prst="rect">
              <a:avLst/>
            </a:prstGeom>
            <a:noFill/>
          </p:spPr>
          <p:txBody>
            <a:bodyPr wrap="none" rtlCol="0">
              <a:spAutoFit/>
            </a:bodyPr>
            <a:lstStyle/>
            <a:p>
              <a:r>
                <a:rPr lang="en-GB" sz="4400" dirty="0">
                  <a:solidFill>
                    <a:srgbClr val="C00000"/>
                  </a:solidFill>
                </a:rPr>
                <a:t>a</a:t>
              </a:r>
            </a:p>
          </p:txBody>
        </p:sp>
        <p:sp>
          <p:nvSpPr>
            <p:cNvPr id="49" name="TextBox 48"/>
            <p:cNvSpPr txBox="1"/>
            <p:nvPr/>
          </p:nvSpPr>
          <p:spPr>
            <a:xfrm>
              <a:off x="5638417" y="3999461"/>
              <a:ext cx="455574" cy="769441"/>
            </a:xfrm>
            <a:prstGeom prst="rect">
              <a:avLst/>
            </a:prstGeom>
            <a:noFill/>
          </p:spPr>
          <p:txBody>
            <a:bodyPr wrap="none" rtlCol="0">
              <a:spAutoFit/>
            </a:bodyPr>
            <a:lstStyle/>
            <a:p>
              <a:r>
                <a:rPr lang="en-GB" sz="4400" dirty="0">
                  <a:solidFill>
                    <a:srgbClr val="C00000"/>
                  </a:solidFill>
                </a:rPr>
                <a:t>a</a:t>
              </a:r>
            </a:p>
          </p:txBody>
        </p:sp>
        <p:sp>
          <p:nvSpPr>
            <p:cNvPr id="50" name="TextBox 49"/>
            <p:cNvSpPr txBox="1"/>
            <p:nvPr/>
          </p:nvSpPr>
          <p:spPr>
            <a:xfrm>
              <a:off x="1364979" y="2101372"/>
              <a:ext cx="455574" cy="769441"/>
            </a:xfrm>
            <a:prstGeom prst="rect">
              <a:avLst/>
            </a:prstGeom>
            <a:noFill/>
          </p:spPr>
          <p:txBody>
            <a:bodyPr wrap="none" rtlCol="0">
              <a:spAutoFit/>
            </a:bodyPr>
            <a:lstStyle/>
            <a:p>
              <a:r>
                <a:rPr lang="en-GB" sz="4400" dirty="0">
                  <a:solidFill>
                    <a:srgbClr val="C00000"/>
                  </a:solidFill>
                </a:rPr>
                <a:t>a</a:t>
              </a:r>
            </a:p>
          </p:txBody>
        </p:sp>
        <p:sp>
          <p:nvSpPr>
            <p:cNvPr id="53" name="TextBox 52"/>
            <p:cNvSpPr txBox="1"/>
            <p:nvPr/>
          </p:nvSpPr>
          <p:spPr>
            <a:xfrm>
              <a:off x="1359114" y="4357940"/>
              <a:ext cx="481222" cy="769441"/>
            </a:xfrm>
            <a:prstGeom prst="rect">
              <a:avLst/>
            </a:prstGeom>
            <a:noFill/>
          </p:spPr>
          <p:txBody>
            <a:bodyPr wrap="none" rtlCol="0">
              <a:spAutoFit/>
            </a:bodyPr>
            <a:lstStyle/>
            <a:p>
              <a:r>
                <a:rPr lang="en-GB" sz="4400" dirty="0" smtClean="0">
                  <a:solidFill>
                    <a:srgbClr val="C00000"/>
                  </a:solidFill>
                </a:rPr>
                <a:t>b</a:t>
              </a:r>
              <a:endParaRPr lang="en-GB" sz="4400" dirty="0">
                <a:solidFill>
                  <a:srgbClr val="C00000"/>
                </a:solidFill>
              </a:endParaRPr>
            </a:p>
          </p:txBody>
        </p:sp>
        <p:sp>
          <p:nvSpPr>
            <p:cNvPr id="54" name="TextBox 53"/>
            <p:cNvSpPr txBox="1"/>
            <p:nvPr/>
          </p:nvSpPr>
          <p:spPr>
            <a:xfrm>
              <a:off x="3345045" y="631079"/>
              <a:ext cx="481222" cy="769441"/>
            </a:xfrm>
            <a:prstGeom prst="rect">
              <a:avLst/>
            </a:prstGeom>
            <a:noFill/>
          </p:spPr>
          <p:txBody>
            <a:bodyPr wrap="none" rtlCol="0">
              <a:spAutoFit/>
            </a:bodyPr>
            <a:lstStyle/>
            <a:p>
              <a:r>
                <a:rPr lang="en-GB" sz="4400" dirty="0" smtClean="0">
                  <a:solidFill>
                    <a:srgbClr val="C00000"/>
                  </a:solidFill>
                </a:rPr>
                <a:t>b</a:t>
              </a:r>
              <a:endParaRPr lang="en-GB" sz="4400" dirty="0">
                <a:solidFill>
                  <a:srgbClr val="C00000"/>
                </a:solidFill>
              </a:endParaRPr>
            </a:p>
          </p:txBody>
        </p:sp>
        <p:sp>
          <p:nvSpPr>
            <p:cNvPr id="55" name="TextBox 54"/>
            <p:cNvSpPr txBox="1"/>
            <p:nvPr/>
          </p:nvSpPr>
          <p:spPr>
            <a:xfrm>
              <a:off x="6205630" y="2911342"/>
              <a:ext cx="481222" cy="769441"/>
            </a:xfrm>
            <a:prstGeom prst="rect">
              <a:avLst/>
            </a:prstGeom>
            <a:noFill/>
          </p:spPr>
          <p:txBody>
            <a:bodyPr wrap="none" rtlCol="0">
              <a:spAutoFit/>
            </a:bodyPr>
            <a:lstStyle/>
            <a:p>
              <a:r>
                <a:rPr lang="en-GB" sz="4400" dirty="0" smtClean="0">
                  <a:solidFill>
                    <a:srgbClr val="C00000"/>
                  </a:solidFill>
                </a:rPr>
                <a:t>b</a:t>
              </a:r>
              <a:endParaRPr lang="en-GB" sz="4400" dirty="0">
                <a:solidFill>
                  <a:srgbClr val="C00000"/>
                </a:solidFill>
              </a:endParaRPr>
            </a:p>
          </p:txBody>
        </p:sp>
        <p:cxnSp>
          <p:nvCxnSpPr>
            <p:cNvPr id="35" name="AutoShape 22"/>
            <p:cNvCxnSpPr>
              <a:cxnSpLocks noChangeShapeType="1"/>
            </p:cNvCxnSpPr>
            <p:nvPr/>
          </p:nvCxnSpPr>
          <p:spPr bwMode="auto">
            <a:xfrm>
              <a:off x="34878" y="3623740"/>
              <a:ext cx="657796" cy="1"/>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7" name="Arc 36"/>
            <p:cNvSpPr/>
            <p:nvPr/>
          </p:nvSpPr>
          <p:spPr>
            <a:xfrm rot="3782355" flipH="1" flipV="1">
              <a:off x="2354201" y="1061038"/>
              <a:ext cx="1203201" cy="3305988"/>
            </a:xfrm>
            <a:prstGeom prst="arc">
              <a:avLst>
                <a:gd name="adj1" fmla="val 16798994"/>
                <a:gd name="adj2" fmla="val 4547858"/>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8" name="Arc 37"/>
            <p:cNvSpPr/>
            <p:nvPr/>
          </p:nvSpPr>
          <p:spPr>
            <a:xfrm rot="6814463" flipH="1" flipV="1">
              <a:off x="5435359" y="780205"/>
              <a:ext cx="1203201" cy="3469668"/>
            </a:xfrm>
            <a:prstGeom prst="arc">
              <a:avLst>
                <a:gd name="adj1" fmla="val 17148471"/>
                <a:gd name="adj2" fmla="val 5000978"/>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4" name="Arc 43"/>
            <p:cNvSpPr/>
            <p:nvPr/>
          </p:nvSpPr>
          <p:spPr>
            <a:xfrm rot="3708918" flipV="1">
              <a:off x="5652787" y="2983714"/>
              <a:ext cx="1203201" cy="3305988"/>
            </a:xfrm>
            <a:prstGeom prst="arc">
              <a:avLst>
                <a:gd name="adj1" fmla="val 16798994"/>
                <a:gd name="adj2" fmla="val 4547858"/>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5" name="Arc 44"/>
            <p:cNvSpPr/>
            <p:nvPr/>
          </p:nvSpPr>
          <p:spPr>
            <a:xfrm rot="7128510" flipV="1">
              <a:off x="2351454" y="2902243"/>
              <a:ext cx="1203201" cy="3305988"/>
            </a:xfrm>
            <a:prstGeom prst="arc">
              <a:avLst>
                <a:gd name="adj1" fmla="val 16798994"/>
                <a:gd name="adj2" fmla="val 4547858"/>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Tree>
    <p:extLst>
      <p:ext uri="{BB962C8B-B14F-4D97-AF65-F5344CB8AC3E}">
        <p14:creationId xmlns:p14="http://schemas.microsoft.com/office/powerpoint/2010/main" val="828222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39816"/>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p:cNvSpPr txBox="1">
            <a:spLocks/>
          </p:cNvSpPr>
          <p:nvPr/>
        </p:nvSpPr>
        <p:spPr>
          <a:xfrm>
            <a:off x="-1811" y="6057240"/>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n-GB" b="1" spc="-150" dirty="0">
              <a:solidFill>
                <a:srgbClr val="C00000"/>
              </a:solidFill>
              <a:latin typeface="+mn-lt"/>
            </a:endParaRPr>
          </a:p>
        </p:txBody>
      </p:sp>
      <p:sp>
        <p:nvSpPr>
          <p:cNvPr id="11" name="Title 1"/>
          <p:cNvSpPr txBox="1">
            <a:spLocks/>
          </p:cNvSpPr>
          <p:nvPr/>
        </p:nvSpPr>
        <p:spPr>
          <a:xfrm>
            <a:off x="0" y="-5224"/>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pc="-150" dirty="0" smtClean="0">
                <a:solidFill>
                  <a:srgbClr val="C00000"/>
                </a:solidFill>
                <a:latin typeface="+mn-lt"/>
              </a:rPr>
              <a:t>Finite State Automata</a:t>
            </a:r>
            <a:endParaRPr lang="en-GB" b="1" spc="-150" dirty="0">
              <a:solidFill>
                <a:srgbClr val="C00000"/>
              </a:solidFill>
              <a:latin typeface="+mn-lt"/>
            </a:endParaRPr>
          </a:p>
        </p:txBody>
      </p:sp>
      <p:sp>
        <p:nvSpPr>
          <p:cNvPr id="57" name="Title 1"/>
          <p:cNvSpPr txBox="1">
            <a:spLocks/>
          </p:cNvSpPr>
          <p:nvPr/>
        </p:nvSpPr>
        <p:spPr>
          <a:xfrm>
            <a:off x="-18718" y="6057853"/>
            <a:ext cx="9145811"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spc="-150" dirty="0" smtClean="0">
                <a:solidFill>
                  <a:schemeClr val="tx1">
                    <a:lumMod val="50000"/>
                    <a:lumOff val="50000"/>
                  </a:schemeClr>
                </a:solidFill>
                <a:latin typeface="+mn-lt"/>
              </a:rPr>
              <a:t>Machine 2</a:t>
            </a:r>
            <a:endParaRPr lang="en-GB" b="1" spc="-150" dirty="0">
              <a:solidFill>
                <a:schemeClr val="tx1">
                  <a:lumMod val="50000"/>
                  <a:lumOff val="50000"/>
                </a:schemeClr>
              </a:solidFill>
              <a:latin typeface="+mn-lt"/>
            </a:endParaRPr>
          </a:p>
        </p:txBody>
      </p:sp>
      <p:grpSp>
        <p:nvGrpSpPr>
          <p:cNvPr id="63" name="Group 62"/>
          <p:cNvGrpSpPr/>
          <p:nvPr/>
        </p:nvGrpSpPr>
        <p:grpSpPr>
          <a:xfrm>
            <a:off x="121962" y="857947"/>
            <a:ext cx="8620128" cy="5592172"/>
            <a:chOff x="-18718" y="857947"/>
            <a:chExt cx="8620128" cy="5592172"/>
          </a:xfrm>
        </p:grpSpPr>
        <p:sp>
          <p:nvSpPr>
            <p:cNvPr id="24" name="Arc 23"/>
            <p:cNvSpPr/>
            <p:nvPr/>
          </p:nvSpPr>
          <p:spPr>
            <a:xfrm rot="11408649" flipH="1" flipV="1">
              <a:off x="2455642" y="1686277"/>
              <a:ext cx="6145768" cy="4763842"/>
            </a:xfrm>
            <a:prstGeom prst="arc">
              <a:avLst>
                <a:gd name="adj1" fmla="val 17660193"/>
                <a:gd name="adj2" fmla="val 7666105"/>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nvGrpSpPr>
            <p:cNvPr id="62" name="Group 61"/>
            <p:cNvGrpSpPr/>
            <p:nvPr/>
          </p:nvGrpSpPr>
          <p:grpSpPr>
            <a:xfrm>
              <a:off x="-18718" y="857947"/>
              <a:ext cx="7962804" cy="5299871"/>
              <a:chOff x="-18718" y="857947"/>
              <a:chExt cx="7962804" cy="5299871"/>
            </a:xfrm>
          </p:grpSpPr>
          <p:grpSp>
            <p:nvGrpSpPr>
              <p:cNvPr id="56" name="Group 55"/>
              <p:cNvGrpSpPr/>
              <p:nvPr/>
            </p:nvGrpSpPr>
            <p:grpSpPr>
              <a:xfrm>
                <a:off x="689233" y="857947"/>
                <a:ext cx="7254853" cy="5299871"/>
                <a:chOff x="689233" y="857947"/>
                <a:chExt cx="7254853" cy="5299871"/>
              </a:xfrm>
            </p:grpSpPr>
            <p:sp>
              <p:nvSpPr>
                <p:cNvPr id="9" name="Oval 8"/>
                <p:cNvSpPr/>
                <p:nvPr/>
              </p:nvSpPr>
              <p:spPr>
                <a:xfrm>
                  <a:off x="6030275" y="4702323"/>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p:cNvSpPr/>
                <p:nvPr/>
              </p:nvSpPr>
              <p:spPr>
                <a:xfrm>
                  <a:off x="6026704" y="1289874"/>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p:cNvSpPr/>
                <p:nvPr/>
              </p:nvSpPr>
              <p:spPr>
                <a:xfrm>
                  <a:off x="689233" y="3238605"/>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S</a:t>
                  </a:r>
                  <a:endParaRPr lang="en-GB" sz="3600" dirty="0">
                    <a:solidFill>
                      <a:srgbClr val="C00000"/>
                    </a:solidFill>
                  </a:endParaRPr>
                </a:p>
              </p:txBody>
            </p:sp>
            <p:sp>
              <p:nvSpPr>
                <p:cNvPr id="16" name="Oval 15"/>
                <p:cNvSpPr/>
                <p:nvPr/>
              </p:nvSpPr>
              <p:spPr>
                <a:xfrm>
                  <a:off x="2979159" y="1390452"/>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8" name="Group 17"/>
                <p:cNvGrpSpPr/>
                <p:nvPr/>
              </p:nvGrpSpPr>
              <p:grpSpPr>
                <a:xfrm>
                  <a:off x="2408919" y="5017338"/>
                  <a:ext cx="1140480" cy="1140480"/>
                  <a:chOff x="6828964" y="1019298"/>
                  <a:chExt cx="1140480" cy="1140480"/>
                </a:xfrm>
              </p:grpSpPr>
              <p:sp>
                <p:nvSpPr>
                  <p:cNvPr id="19" name="Oval 18"/>
                  <p:cNvSpPr/>
                  <p:nvPr/>
                </p:nvSpPr>
                <p:spPr>
                  <a:xfrm>
                    <a:off x="6828964" y="1019298"/>
                    <a:ext cx="1140480" cy="1140480"/>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p:cNvSpPr/>
                  <p:nvPr/>
                </p:nvSpPr>
                <p:spPr>
                  <a:xfrm>
                    <a:off x="6964252" y="1154586"/>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22" name="AutoShape 22"/>
                <p:cNvCxnSpPr>
                  <a:cxnSpLocks noChangeShapeType="1"/>
                </p:cNvCxnSpPr>
                <p:nvPr/>
              </p:nvCxnSpPr>
              <p:spPr bwMode="auto">
                <a:xfrm flipH="1" flipV="1">
                  <a:off x="1496074" y="4056593"/>
                  <a:ext cx="996811" cy="1057226"/>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5" name="AutoShape 22"/>
                <p:cNvCxnSpPr>
                  <a:cxnSpLocks noChangeShapeType="1"/>
                </p:cNvCxnSpPr>
                <p:nvPr/>
              </p:nvCxnSpPr>
              <p:spPr bwMode="auto">
                <a:xfrm flipV="1">
                  <a:off x="1511839" y="2148728"/>
                  <a:ext cx="1547416" cy="1139246"/>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6" name="Arc 25"/>
                <p:cNvSpPr/>
                <p:nvPr/>
              </p:nvSpPr>
              <p:spPr>
                <a:xfrm rot="6103697">
                  <a:off x="2613774" y="845700"/>
                  <a:ext cx="753402" cy="777896"/>
                </a:xfrm>
                <a:prstGeom prst="arc">
                  <a:avLst>
                    <a:gd name="adj1" fmla="val 21395065"/>
                    <a:gd name="adj2" fmla="val 16064834"/>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7" name="Arc 26"/>
                <p:cNvSpPr/>
                <p:nvPr/>
              </p:nvSpPr>
              <p:spPr>
                <a:xfrm rot="16836380">
                  <a:off x="6555931" y="5303771"/>
                  <a:ext cx="753402" cy="777896"/>
                </a:xfrm>
                <a:prstGeom prst="arc">
                  <a:avLst>
                    <a:gd name="adj1" fmla="val 21395065"/>
                    <a:gd name="adj2" fmla="val 16064834"/>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8" name="AutoShape 22"/>
                <p:cNvCxnSpPr>
                  <a:cxnSpLocks noChangeShapeType="1"/>
                </p:cNvCxnSpPr>
                <p:nvPr/>
              </p:nvCxnSpPr>
              <p:spPr bwMode="auto">
                <a:xfrm flipV="1">
                  <a:off x="1637960" y="1952291"/>
                  <a:ext cx="4388744" cy="1591725"/>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2" name="Arc 31"/>
                <p:cNvSpPr/>
                <p:nvPr/>
              </p:nvSpPr>
              <p:spPr>
                <a:xfrm rot="923763" flipV="1">
                  <a:off x="2621235" y="1939317"/>
                  <a:ext cx="1732414" cy="3418481"/>
                </a:xfrm>
                <a:prstGeom prst="arc">
                  <a:avLst>
                    <a:gd name="adj1" fmla="val 17246019"/>
                    <a:gd name="adj2" fmla="val 540178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33" name="AutoShape 22"/>
                <p:cNvCxnSpPr>
                  <a:cxnSpLocks noChangeShapeType="1"/>
                </p:cNvCxnSpPr>
                <p:nvPr/>
              </p:nvCxnSpPr>
              <p:spPr bwMode="auto">
                <a:xfrm flipH="1">
                  <a:off x="3664469" y="5250864"/>
                  <a:ext cx="2295660" cy="275565"/>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36" name="AutoShape 22"/>
                <p:cNvCxnSpPr>
                  <a:cxnSpLocks noChangeShapeType="1"/>
                </p:cNvCxnSpPr>
                <p:nvPr/>
              </p:nvCxnSpPr>
              <p:spPr bwMode="auto">
                <a:xfrm flipV="1">
                  <a:off x="3970711" y="1678345"/>
                  <a:ext cx="1964324" cy="46482"/>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41" name="AutoShape 22"/>
                <p:cNvCxnSpPr>
                  <a:cxnSpLocks noChangeShapeType="1"/>
                </p:cNvCxnSpPr>
                <p:nvPr/>
              </p:nvCxnSpPr>
              <p:spPr bwMode="auto">
                <a:xfrm>
                  <a:off x="6461656" y="2267353"/>
                  <a:ext cx="1" cy="2365151"/>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46" name="TextBox 45"/>
                <p:cNvSpPr txBox="1"/>
                <p:nvPr/>
              </p:nvSpPr>
              <p:spPr>
                <a:xfrm>
                  <a:off x="1809536" y="2097401"/>
                  <a:ext cx="455574" cy="769441"/>
                </a:xfrm>
                <a:prstGeom prst="rect">
                  <a:avLst/>
                </a:prstGeom>
                <a:noFill/>
              </p:spPr>
              <p:txBody>
                <a:bodyPr wrap="none" rtlCol="0">
                  <a:spAutoFit/>
                </a:bodyPr>
                <a:lstStyle/>
                <a:p>
                  <a:r>
                    <a:rPr lang="en-GB" sz="4400" dirty="0">
                      <a:solidFill>
                        <a:srgbClr val="C00000"/>
                      </a:solidFill>
                    </a:rPr>
                    <a:t>a</a:t>
                  </a:r>
                </a:p>
              </p:txBody>
            </p:sp>
            <p:sp>
              <p:nvSpPr>
                <p:cNvPr id="47" name="TextBox 46"/>
                <p:cNvSpPr txBox="1"/>
                <p:nvPr/>
              </p:nvSpPr>
              <p:spPr>
                <a:xfrm>
                  <a:off x="2531339" y="3058988"/>
                  <a:ext cx="481222" cy="769441"/>
                </a:xfrm>
                <a:prstGeom prst="rect">
                  <a:avLst/>
                </a:prstGeom>
                <a:noFill/>
              </p:spPr>
              <p:txBody>
                <a:bodyPr wrap="none" rtlCol="0">
                  <a:spAutoFit/>
                </a:bodyPr>
                <a:lstStyle/>
                <a:p>
                  <a:r>
                    <a:rPr lang="en-GB" sz="4400" dirty="0" smtClean="0">
                      <a:solidFill>
                        <a:srgbClr val="C00000"/>
                      </a:solidFill>
                    </a:rPr>
                    <a:t>b</a:t>
                  </a:r>
                  <a:endParaRPr lang="en-GB" sz="4400" dirty="0">
                    <a:solidFill>
                      <a:srgbClr val="C00000"/>
                    </a:solidFill>
                  </a:endParaRPr>
                </a:p>
              </p:txBody>
            </p:sp>
            <p:sp>
              <p:nvSpPr>
                <p:cNvPr id="48" name="TextBox 47"/>
                <p:cNvSpPr txBox="1"/>
                <p:nvPr/>
              </p:nvSpPr>
              <p:spPr>
                <a:xfrm>
                  <a:off x="3502204" y="4101806"/>
                  <a:ext cx="455574" cy="769441"/>
                </a:xfrm>
                <a:prstGeom prst="rect">
                  <a:avLst/>
                </a:prstGeom>
                <a:noFill/>
              </p:spPr>
              <p:txBody>
                <a:bodyPr wrap="none" rtlCol="0">
                  <a:spAutoFit/>
                </a:bodyPr>
                <a:lstStyle/>
                <a:p>
                  <a:r>
                    <a:rPr lang="en-GB" sz="4400" dirty="0">
                      <a:solidFill>
                        <a:srgbClr val="C00000"/>
                      </a:solidFill>
                    </a:rPr>
                    <a:t>a</a:t>
                  </a:r>
                </a:p>
              </p:txBody>
            </p:sp>
            <p:sp>
              <p:nvSpPr>
                <p:cNvPr id="49" name="TextBox 48"/>
                <p:cNvSpPr txBox="1"/>
                <p:nvPr/>
              </p:nvSpPr>
              <p:spPr>
                <a:xfrm>
                  <a:off x="6516886" y="2826163"/>
                  <a:ext cx="455574" cy="769441"/>
                </a:xfrm>
                <a:prstGeom prst="rect">
                  <a:avLst/>
                </a:prstGeom>
                <a:noFill/>
              </p:spPr>
              <p:txBody>
                <a:bodyPr wrap="none" rtlCol="0">
                  <a:spAutoFit/>
                </a:bodyPr>
                <a:lstStyle/>
                <a:p>
                  <a:r>
                    <a:rPr lang="en-GB" sz="4400" dirty="0">
                      <a:solidFill>
                        <a:srgbClr val="C00000"/>
                      </a:solidFill>
                    </a:rPr>
                    <a:t>a</a:t>
                  </a:r>
                </a:p>
              </p:txBody>
            </p:sp>
            <p:sp>
              <p:nvSpPr>
                <p:cNvPr id="50" name="TextBox 49"/>
                <p:cNvSpPr txBox="1"/>
                <p:nvPr/>
              </p:nvSpPr>
              <p:spPr>
                <a:xfrm>
                  <a:off x="4584512" y="950951"/>
                  <a:ext cx="455574" cy="769441"/>
                </a:xfrm>
                <a:prstGeom prst="rect">
                  <a:avLst/>
                </a:prstGeom>
                <a:noFill/>
              </p:spPr>
              <p:txBody>
                <a:bodyPr wrap="none" rtlCol="0">
                  <a:spAutoFit/>
                </a:bodyPr>
                <a:lstStyle/>
                <a:p>
                  <a:r>
                    <a:rPr lang="en-GB" sz="4400" dirty="0">
                      <a:solidFill>
                        <a:srgbClr val="C00000"/>
                      </a:solidFill>
                    </a:rPr>
                    <a:t>a</a:t>
                  </a:r>
                </a:p>
              </p:txBody>
            </p:sp>
            <p:sp>
              <p:nvSpPr>
                <p:cNvPr id="51" name="TextBox 50"/>
                <p:cNvSpPr txBox="1"/>
                <p:nvPr/>
              </p:nvSpPr>
              <p:spPr>
                <a:xfrm>
                  <a:off x="7100985" y="4698154"/>
                  <a:ext cx="455574" cy="769441"/>
                </a:xfrm>
                <a:prstGeom prst="rect">
                  <a:avLst/>
                </a:prstGeom>
                <a:noFill/>
              </p:spPr>
              <p:txBody>
                <a:bodyPr wrap="none" rtlCol="0">
                  <a:spAutoFit/>
                </a:bodyPr>
                <a:lstStyle/>
                <a:p>
                  <a:r>
                    <a:rPr lang="en-GB" sz="4400" dirty="0">
                      <a:solidFill>
                        <a:srgbClr val="C00000"/>
                      </a:solidFill>
                    </a:rPr>
                    <a:t>a</a:t>
                  </a:r>
                </a:p>
              </p:txBody>
            </p:sp>
            <p:sp>
              <p:nvSpPr>
                <p:cNvPr id="52" name="TextBox 51"/>
                <p:cNvSpPr txBox="1"/>
                <p:nvPr/>
              </p:nvSpPr>
              <p:spPr>
                <a:xfrm>
                  <a:off x="4810364" y="4676335"/>
                  <a:ext cx="481222" cy="769441"/>
                </a:xfrm>
                <a:prstGeom prst="rect">
                  <a:avLst/>
                </a:prstGeom>
                <a:noFill/>
              </p:spPr>
              <p:txBody>
                <a:bodyPr wrap="none" rtlCol="0">
                  <a:spAutoFit/>
                </a:bodyPr>
                <a:lstStyle/>
                <a:p>
                  <a:r>
                    <a:rPr lang="en-GB" sz="4400" dirty="0" smtClean="0">
                      <a:solidFill>
                        <a:srgbClr val="C00000"/>
                      </a:solidFill>
                    </a:rPr>
                    <a:t>b</a:t>
                  </a:r>
                  <a:endParaRPr lang="en-GB" sz="4400" dirty="0">
                    <a:solidFill>
                      <a:srgbClr val="C00000"/>
                    </a:solidFill>
                  </a:endParaRPr>
                </a:p>
              </p:txBody>
            </p:sp>
            <p:sp>
              <p:nvSpPr>
                <p:cNvPr id="53" name="TextBox 52"/>
                <p:cNvSpPr txBox="1"/>
                <p:nvPr/>
              </p:nvSpPr>
              <p:spPr>
                <a:xfrm>
                  <a:off x="2062304" y="4101806"/>
                  <a:ext cx="481222" cy="769441"/>
                </a:xfrm>
                <a:prstGeom prst="rect">
                  <a:avLst/>
                </a:prstGeom>
                <a:noFill/>
              </p:spPr>
              <p:txBody>
                <a:bodyPr wrap="none" rtlCol="0">
                  <a:spAutoFit/>
                </a:bodyPr>
                <a:lstStyle/>
                <a:p>
                  <a:r>
                    <a:rPr lang="en-GB" sz="4400" dirty="0" smtClean="0">
                      <a:solidFill>
                        <a:srgbClr val="C00000"/>
                      </a:solidFill>
                    </a:rPr>
                    <a:t>b</a:t>
                  </a:r>
                  <a:endParaRPr lang="en-GB" sz="4400" dirty="0">
                    <a:solidFill>
                      <a:srgbClr val="C00000"/>
                    </a:solidFill>
                  </a:endParaRPr>
                </a:p>
              </p:txBody>
            </p:sp>
            <p:sp>
              <p:nvSpPr>
                <p:cNvPr id="54" name="TextBox 53"/>
                <p:cNvSpPr txBox="1"/>
                <p:nvPr/>
              </p:nvSpPr>
              <p:spPr>
                <a:xfrm>
                  <a:off x="2198534" y="1165049"/>
                  <a:ext cx="481222" cy="769441"/>
                </a:xfrm>
                <a:prstGeom prst="rect">
                  <a:avLst/>
                </a:prstGeom>
                <a:noFill/>
              </p:spPr>
              <p:txBody>
                <a:bodyPr wrap="none" rtlCol="0">
                  <a:spAutoFit/>
                </a:bodyPr>
                <a:lstStyle/>
                <a:p>
                  <a:r>
                    <a:rPr lang="en-GB" sz="4400" dirty="0" smtClean="0">
                      <a:solidFill>
                        <a:srgbClr val="C00000"/>
                      </a:solidFill>
                    </a:rPr>
                    <a:t>b</a:t>
                  </a:r>
                  <a:endParaRPr lang="en-GB" sz="4400" dirty="0">
                    <a:solidFill>
                      <a:srgbClr val="C00000"/>
                    </a:solidFill>
                  </a:endParaRPr>
                </a:p>
              </p:txBody>
            </p:sp>
            <p:sp>
              <p:nvSpPr>
                <p:cNvPr id="55" name="TextBox 54"/>
                <p:cNvSpPr txBox="1"/>
                <p:nvPr/>
              </p:nvSpPr>
              <p:spPr>
                <a:xfrm>
                  <a:off x="7462864" y="1724260"/>
                  <a:ext cx="481222" cy="769441"/>
                </a:xfrm>
                <a:prstGeom prst="rect">
                  <a:avLst/>
                </a:prstGeom>
                <a:noFill/>
              </p:spPr>
              <p:txBody>
                <a:bodyPr wrap="none" rtlCol="0">
                  <a:spAutoFit/>
                </a:bodyPr>
                <a:lstStyle/>
                <a:p>
                  <a:r>
                    <a:rPr lang="en-GB" sz="4400" dirty="0" smtClean="0">
                      <a:solidFill>
                        <a:srgbClr val="C00000"/>
                      </a:solidFill>
                    </a:rPr>
                    <a:t>b</a:t>
                  </a:r>
                  <a:endParaRPr lang="en-GB" sz="4400" dirty="0">
                    <a:solidFill>
                      <a:srgbClr val="C00000"/>
                    </a:solidFill>
                  </a:endParaRPr>
                </a:p>
              </p:txBody>
            </p:sp>
          </p:grpSp>
          <p:cxnSp>
            <p:nvCxnSpPr>
              <p:cNvPr id="58" name="AutoShape 22"/>
              <p:cNvCxnSpPr>
                <a:cxnSpLocks noChangeShapeType="1"/>
              </p:cNvCxnSpPr>
              <p:nvPr/>
            </p:nvCxnSpPr>
            <p:spPr bwMode="auto">
              <a:xfrm>
                <a:off x="-18718" y="3623740"/>
                <a:ext cx="657796" cy="1"/>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grpSp>
    </p:spTree>
    <p:extLst>
      <p:ext uri="{BB962C8B-B14F-4D97-AF65-F5344CB8AC3E}">
        <p14:creationId xmlns:p14="http://schemas.microsoft.com/office/powerpoint/2010/main" val="1560394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39816"/>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p:cNvSpPr txBox="1">
            <a:spLocks/>
          </p:cNvSpPr>
          <p:nvPr/>
        </p:nvSpPr>
        <p:spPr>
          <a:xfrm>
            <a:off x="-1811" y="6057240"/>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n-GB" b="1" spc="-150" dirty="0">
              <a:solidFill>
                <a:srgbClr val="C00000"/>
              </a:solidFill>
              <a:latin typeface="+mn-lt"/>
            </a:endParaRPr>
          </a:p>
        </p:txBody>
      </p:sp>
      <p:sp>
        <p:nvSpPr>
          <p:cNvPr id="11" name="Title 1"/>
          <p:cNvSpPr txBox="1">
            <a:spLocks/>
          </p:cNvSpPr>
          <p:nvPr/>
        </p:nvSpPr>
        <p:spPr>
          <a:xfrm>
            <a:off x="0" y="-5224"/>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pc="-150" dirty="0" smtClean="0">
                <a:solidFill>
                  <a:srgbClr val="C00000"/>
                </a:solidFill>
                <a:latin typeface="+mn-lt"/>
              </a:rPr>
              <a:t>Instructions</a:t>
            </a:r>
            <a:endParaRPr lang="en-GB" b="1" spc="-150" dirty="0">
              <a:solidFill>
                <a:srgbClr val="C00000"/>
              </a:solidFill>
              <a:latin typeface="+mn-lt"/>
            </a:endParaRPr>
          </a:p>
        </p:txBody>
      </p:sp>
      <p:sp>
        <p:nvSpPr>
          <p:cNvPr id="57" name="Title 1"/>
          <p:cNvSpPr txBox="1">
            <a:spLocks/>
          </p:cNvSpPr>
          <p:nvPr/>
        </p:nvSpPr>
        <p:spPr>
          <a:xfrm>
            <a:off x="-18718" y="6057853"/>
            <a:ext cx="9145811"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spc="-150" dirty="0" smtClean="0">
                <a:solidFill>
                  <a:schemeClr val="tx1">
                    <a:lumMod val="50000"/>
                    <a:lumOff val="50000"/>
                  </a:schemeClr>
                </a:solidFill>
                <a:latin typeface="+mn-lt"/>
              </a:rPr>
              <a:t>Machine 2</a:t>
            </a:r>
            <a:endParaRPr lang="en-GB" b="1" spc="-150" dirty="0">
              <a:solidFill>
                <a:schemeClr val="tx1">
                  <a:lumMod val="50000"/>
                  <a:lumOff val="50000"/>
                </a:schemeClr>
              </a:solidFill>
              <a:latin typeface="+mn-lt"/>
            </a:endParaRPr>
          </a:p>
        </p:txBody>
      </p:sp>
      <p:pic>
        <p:nvPicPr>
          <p:cNvPr id="3" name="Picture 2"/>
          <p:cNvPicPr>
            <a:picLocks noChangeAspect="1"/>
          </p:cNvPicPr>
          <p:nvPr/>
        </p:nvPicPr>
        <p:blipFill rotWithShape="1">
          <a:blip r:embed="rId3"/>
          <a:srcRect l="27511" t="20069" r="17828" b="15486"/>
          <a:stretch/>
        </p:blipFill>
        <p:spPr>
          <a:xfrm>
            <a:off x="2479040" y="804861"/>
            <a:ext cx="6482080" cy="4296693"/>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4879" y="1760547"/>
            <a:ext cx="583299" cy="72912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4871" y="2521143"/>
            <a:ext cx="591844" cy="767424"/>
          </a:xfrm>
          <a:prstGeom prst="rect">
            <a:avLst/>
          </a:prstGeom>
        </p:spPr>
      </p:pic>
      <p:grpSp>
        <p:nvGrpSpPr>
          <p:cNvPr id="39" name="Group 38"/>
          <p:cNvGrpSpPr/>
          <p:nvPr/>
        </p:nvGrpSpPr>
        <p:grpSpPr>
          <a:xfrm>
            <a:off x="0" y="2475240"/>
            <a:ext cx="2389040" cy="843001"/>
            <a:chOff x="0" y="2475240"/>
            <a:chExt cx="2389040" cy="843001"/>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650" y="2521143"/>
              <a:ext cx="495605" cy="797098"/>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430" y="2527358"/>
              <a:ext cx="416922" cy="758798"/>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4426" y="2489058"/>
              <a:ext cx="507525" cy="78328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44320" y="2475240"/>
              <a:ext cx="474934" cy="797098"/>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4254" y="2489058"/>
              <a:ext cx="504786" cy="724368"/>
            </a:xfrm>
            <a:prstGeom prst="rect">
              <a:avLst/>
            </a:prstGeom>
          </p:spPr>
        </p:pic>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542671"/>
              <a:ext cx="504786" cy="724368"/>
            </a:xfrm>
            <a:prstGeom prst="rect">
              <a:avLst/>
            </a:prstGeom>
          </p:spPr>
        </p:pic>
      </p:grpSp>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022" y="439061"/>
            <a:ext cx="2814463" cy="1080658"/>
          </a:xfrm>
          <a:prstGeom prst="rect">
            <a:avLst/>
          </a:prstGeom>
        </p:spPr>
      </p:pic>
      <p:sp>
        <p:nvSpPr>
          <p:cNvPr id="38" name="Rectangle 37"/>
          <p:cNvSpPr/>
          <p:nvPr/>
        </p:nvSpPr>
        <p:spPr>
          <a:xfrm>
            <a:off x="504786" y="438449"/>
            <a:ext cx="2705085" cy="1042688"/>
          </a:xfrm>
          <a:prstGeom prst="rect">
            <a:avLst/>
          </a:prstGeom>
          <a:solidFill>
            <a:srgbClr val="F9F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p:cNvSpPr txBox="1"/>
          <p:nvPr/>
        </p:nvSpPr>
        <p:spPr>
          <a:xfrm rot="189963">
            <a:off x="600975" y="630306"/>
            <a:ext cx="2576346" cy="646331"/>
          </a:xfrm>
          <a:prstGeom prst="rect">
            <a:avLst/>
          </a:prstGeom>
          <a:noFill/>
        </p:spPr>
        <p:txBody>
          <a:bodyPr wrap="none" rtlCol="0">
            <a:spAutoFit/>
          </a:bodyPr>
          <a:lstStyle/>
          <a:p>
            <a:r>
              <a:rPr lang="en-GB" sz="3600" b="1" spc="600" dirty="0">
                <a:latin typeface="Bradley Hand ITC" panose="03070402050302030203" pitchFamily="66" charset="0"/>
              </a:rPr>
              <a:t>a</a:t>
            </a:r>
            <a:r>
              <a:rPr lang="en-GB" sz="3600" b="1" spc="600" dirty="0" smtClean="0">
                <a:latin typeface="Bradley Hand ITC" panose="03070402050302030203" pitchFamily="66" charset="0"/>
              </a:rPr>
              <a:t>bbaaabb</a:t>
            </a:r>
            <a:endParaRPr lang="en-GB" sz="3600" b="1" spc="600" dirty="0">
              <a:latin typeface="Bradley Hand ITC" panose="03070402050302030203" pitchFamily="66" charset="0"/>
            </a:endParaRPr>
          </a:p>
        </p:txBody>
      </p:sp>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124912" y="3692307"/>
            <a:ext cx="731616" cy="1040114"/>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79006" y="3624954"/>
            <a:ext cx="409797" cy="261246"/>
          </a:xfrm>
          <a:prstGeom prst="rect">
            <a:avLst/>
          </a:prstGeom>
        </p:spPr>
      </p:pic>
      <p:sp>
        <p:nvSpPr>
          <p:cNvPr id="37" name="Rectangle 36"/>
          <p:cNvSpPr/>
          <p:nvPr/>
        </p:nvSpPr>
        <p:spPr>
          <a:xfrm rot="18041198">
            <a:off x="3747271" y="1729509"/>
            <a:ext cx="609600" cy="176756"/>
          </a:xfrm>
          <a:prstGeom prst="rect">
            <a:avLst/>
          </a:prstGeom>
          <a:solidFill>
            <a:srgbClr val="F9F58C"/>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dirty="0" smtClean="0">
                <a:solidFill>
                  <a:schemeClr val="tx1"/>
                </a:solidFill>
                <a:latin typeface="Bradley Hand ITC" panose="03070402050302030203" pitchFamily="66" charset="0"/>
              </a:rPr>
              <a:t>abbaaabb</a:t>
            </a:r>
            <a:endParaRPr lang="en-GB" sz="1200" dirty="0">
              <a:solidFill>
                <a:schemeClr val="tx1"/>
              </a:solidFill>
              <a:latin typeface="Bradley Hand ITC" panose="03070402050302030203" pitchFamily="66" charset="0"/>
            </a:endParaRPr>
          </a:p>
        </p:txBody>
      </p:sp>
      <p:pic>
        <p:nvPicPr>
          <p:cNvPr id="9" name="Picture 8"/>
          <p:cNvPicPr>
            <a:picLocks noChangeAspect="1"/>
          </p:cNvPicPr>
          <p:nvPr/>
        </p:nvPicPr>
        <p:blipFill rotWithShape="1">
          <a:blip r:embed="rId14"/>
          <a:srcRect l="42679" t="25000" r="33309" b="14584"/>
          <a:stretch/>
        </p:blipFill>
        <p:spPr>
          <a:xfrm rot="21026811">
            <a:off x="345953" y="3489101"/>
            <a:ext cx="1896557" cy="2682935"/>
          </a:xfrm>
          <a:prstGeom prst="rect">
            <a:avLst/>
          </a:prstGeom>
          <a:ln>
            <a:solidFill>
              <a:schemeClr val="bg1">
                <a:lumMod val="65000"/>
              </a:schemeClr>
            </a:solidFill>
          </a:ln>
        </p:spPr>
      </p:pic>
    </p:spTree>
    <p:extLst>
      <p:ext uri="{BB962C8B-B14F-4D97-AF65-F5344CB8AC3E}">
        <p14:creationId xmlns:p14="http://schemas.microsoft.com/office/powerpoint/2010/main" val="23868191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1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xit" presetSubtype="8" fill="hold" grpId="0" nodeType="clickEffect">
                                  <p:stCondLst>
                                    <p:cond delay="0"/>
                                  </p:stCondLst>
                                  <p:childTnLst>
                                    <p:animEffect transition="out" filter="wipe(left)">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cTn>
                              </p:par>
                              <p:par>
                                <p:cTn id="26" presetID="22" presetClass="exit" presetSubtype="8" fill="hold" grpId="1" nodeType="withEffect">
                                  <p:stCondLst>
                                    <p:cond delay="0"/>
                                  </p:stCondLst>
                                  <p:childTnLst>
                                    <p:animEffect transition="out" filter="wipe(left)">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1" grpId="0"/>
      <p:bldP spid="31" grpId="1"/>
      <p:bldP spid="3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39816"/>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p:cNvSpPr txBox="1">
            <a:spLocks/>
          </p:cNvSpPr>
          <p:nvPr/>
        </p:nvSpPr>
        <p:spPr>
          <a:xfrm>
            <a:off x="-1811" y="6057240"/>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n-GB" b="1" spc="-150" dirty="0">
              <a:solidFill>
                <a:srgbClr val="C00000"/>
              </a:solidFill>
              <a:latin typeface="+mn-lt"/>
            </a:endParaRPr>
          </a:p>
        </p:txBody>
      </p:sp>
      <p:sp>
        <p:nvSpPr>
          <p:cNvPr id="11" name="Title 1"/>
          <p:cNvSpPr txBox="1">
            <a:spLocks/>
          </p:cNvSpPr>
          <p:nvPr/>
        </p:nvSpPr>
        <p:spPr>
          <a:xfrm>
            <a:off x="0" y="-5224"/>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pc="-150" dirty="0" smtClean="0">
                <a:solidFill>
                  <a:srgbClr val="C00000"/>
                </a:solidFill>
                <a:latin typeface="+mn-lt"/>
              </a:rPr>
              <a:t>Debrief</a:t>
            </a:r>
            <a:endParaRPr lang="en-GB" b="1" spc="-150" dirty="0">
              <a:solidFill>
                <a:srgbClr val="C00000"/>
              </a:solidFill>
              <a:latin typeface="+mn-lt"/>
            </a:endParaRPr>
          </a:p>
        </p:txBody>
      </p:sp>
      <p:pic>
        <p:nvPicPr>
          <p:cNvPr id="3" name="Picture 2"/>
          <p:cNvPicPr>
            <a:picLocks noChangeAspect="1"/>
          </p:cNvPicPr>
          <p:nvPr/>
        </p:nvPicPr>
        <p:blipFill rotWithShape="1">
          <a:blip r:embed="rId3"/>
          <a:srcRect l="27511" t="20069" r="17828" b="15486"/>
          <a:stretch/>
        </p:blipFill>
        <p:spPr>
          <a:xfrm>
            <a:off x="5309538" y="638611"/>
            <a:ext cx="3651582" cy="2420477"/>
          </a:xfrm>
          <a:prstGeom prst="rect">
            <a:avLst/>
          </a:prstGeom>
        </p:spPr>
      </p:pic>
      <p:sp>
        <p:nvSpPr>
          <p:cNvPr id="9" name="Rectangle 2"/>
          <p:cNvSpPr>
            <a:spLocks noChangeArrowheads="1"/>
          </p:cNvSpPr>
          <p:nvPr/>
        </p:nvSpPr>
        <p:spPr bwMode="auto">
          <a:xfrm>
            <a:off x="343613" y="278700"/>
            <a:ext cx="2333075" cy="2780388"/>
          </a:xfrm>
          <a:prstGeom prst="rect">
            <a:avLst/>
          </a:prstGeom>
          <a:noFill/>
          <a:ln w="19050" algn="ctr">
            <a:solidFill>
              <a:srgbClr val="C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808080"/>
                </a:solidFill>
                <a:effectLst/>
                <a:latin typeface="Calibri" panose="020F0502020204030204" pitchFamily="34" charset="0"/>
              </a:rPr>
              <a:t>Accepted</a:t>
            </a:r>
            <a:endParaRPr kumimoji="0" lang="en-US" altLang="en-US" sz="2800" b="0" i="0" u="none" strike="noStrike" cap="none" normalizeH="0" baseline="0" dirty="0" smtClean="0">
              <a:ln>
                <a:noFill/>
              </a:ln>
              <a:solidFill>
                <a:srgbClr val="808080"/>
              </a:solidFill>
              <a:effectLst/>
              <a:latin typeface="Arial" panose="020B0604020202020204" pitchFamily="34" charset="0"/>
            </a:endParaRPr>
          </a:p>
        </p:txBody>
      </p:sp>
      <p:sp>
        <p:nvSpPr>
          <p:cNvPr id="14" name="Rectangle 3"/>
          <p:cNvSpPr>
            <a:spLocks noChangeArrowheads="1"/>
          </p:cNvSpPr>
          <p:nvPr/>
        </p:nvSpPr>
        <p:spPr bwMode="auto">
          <a:xfrm>
            <a:off x="2861964" y="274775"/>
            <a:ext cx="2333075" cy="2790711"/>
          </a:xfrm>
          <a:prstGeom prst="rect">
            <a:avLst/>
          </a:prstGeom>
          <a:noFill/>
          <a:ln w="19050" algn="ctr">
            <a:solidFill>
              <a:srgbClr val="C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808080"/>
                </a:solidFill>
                <a:effectLst/>
                <a:latin typeface="Calibri" panose="020F0502020204030204" pitchFamily="34" charset="0"/>
              </a:rPr>
              <a:t>Not Accepted</a:t>
            </a:r>
            <a:endParaRPr kumimoji="0" lang="en-US" altLang="en-US" sz="2800" b="0" i="0" u="none" strike="noStrike" cap="none" normalizeH="0" baseline="0" dirty="0" smtClean="0">
              <a:ln>
                <a:noFill/>
              </a:ln>
              <a:solidFill>
                <a:srgbClr val="808080"/>
              </a:solidFill>
              <a:effectLst/>
              <a:latin typeface="Arial" panose="020B0604020202020204" pitchFamily="34" charset="0"/>
            </a:endParaRPr>
          </a:p>
        </p:txBody>
      </p:sp>
      <p:sp>
        <p:nvSpPr>
          <p:cNvPr id="26" name="TextBox 25"/>
          <p:cNvSpPr txBox="1"/>
          <p:nvPr/>
        </p:nvSpPr>
        <p:spPr>
          <a:xfrm>
            <a:off x="343612" y="3117765"/>
            <a:ext cx="8785291" cy="2862322"/>
          </a:xfrm>
          <a:prstGeom prst="rect">
            <a:avLst/>
          </a:prstGeom>
          <a:noFill/>
        </p:spPr>
        <p:txBody>
          <a:bodyPr wrap="square" rtlCol="0">
            <a:spAutoFit/>
          </a:bodyPr>
          <a:lstStyle/>
          <a:p>
            <a:r>
              <a:rPr lang="en-GB" sz="3600" dirty="0">
                <a:solidFill>
                  <a:schemeClr val="tx1">
                    <a:lumMod val="50000"/>
                    <a:lumOff val="50000"/>
                  </a:schemeClr>
                </a:solidFill>
              </a:rPr>
              <a:t>If I use a word like </a:t>
            </a:r>
            <a:r>
              <a:rPr lang="en-GB" sz="3600" b="1" dirty="0">
                <a:solidFill>
                  <a:schemeClr val="tx1">
                    <a:lumMod val="50000"/>
                    <a:lumOff val="50000"/>
                  </a:schemeClr>
                </a:solidFill>
              </a:rPr>
              <a:t>aaba</a:t>
            </a:r>
            <a:r>
              <a:rPr lang="en-GB" sz="3600" dirty="0">
                <a:solidFill>
                  <a:schemeClr val="tx1">
                    <a:lumMod val="50000"/>
                    <a:lumOff val="50000"/>
                  </a:schemeClr>
                </a:solidFill>
              </a:rPr>
              <a:t>, I pass </a:t>
            </a:r>
            <a:r>
              <a:rPr lang="en-GB" sz="3600" dirty="0" smtClean="0">
                <a:solidFill>
                  <a:schemeClr val="tx1">
                    <a:lumMod val="50000"/>
                    <a:lumOff val="50000"/>
                  </a:schemeClr>
                </a:solidFill>
              </a:rPr>
              <a:t>the sweets </a:t>
            </a:r>
            <a:r>
              <a:rPr lang="en-GB" sz="3600" dirty="0">
                <a:solidFill>
                  <a:schemeClr val="tx1">
                    <a:lumMod val="50000"/>
                    <a:lumOff val="50000"/>
                  </a:schemeClr>
                </a:solidFill>
              </a:rPr>
              <a:t>but I can't have one. </a:t>
            </a:r>
            <a:r>
              <a:rPr lang="en-GB" sz="3600" dirty="0" smtClean="0">
                <a:solidFill>
                  <a:schemeClr val="tx1">
                    <a:lumMod val="50000"/>
                    <a:lumOff val="50000"/>
                  </a:schemeClr>
                </a:solidFill>
              </a:rPr>
              <a:t>Why?</a:t>
            </a:r>
          </a:p>
          <a:p>
            <a:pPr lvl="0"/>
            <a:r>
              <a:rPr lang="en-GB" sz="3600" dirty="0">
                <a:solidFill>
                  <a:schemeClr val="tx1">
                    <a:lumMod val="50000"/>
                    <a:lumOff val="50000"/>
                  </a:schemeClr>
                </a:solidFill>
              </a:rPr>
              <a:t>What strategies did you use </a:t>
            </a:r>
            <a:r>
              <a:rPr lang="en-GB" sz="3600" dirty="0" smtClean="0">
                <a:solidFill>
                  <a:schemeClr val="tx1">
                    <a:lumMod val="50000"/>
                    <a:lumOff val="50000"/>
                  </a:schemeClr>
                </a:solidFill>
              </a:rPr>
              <a:t>for </a:t>
            </a:r>
            <a:r>
              <a:rPr lang="en-GB" sz="3600" dirty="0">
                <a:solidFill>
                  <a:schemeClr val="tx1">
                    <a:lumMod val="50000"/>
                    <a:lumOff val="50000"/>
                  </a:schemeClr>
                </a:solidFill>
              </a:rPr>
              <a:t>words to try? </a:t>
            </a:r>
          </a:p>
          <a:p>
            <a:r>
              <a:rPr lang="en-GB" sz="3600" dirty="0" smtClean="0">
                <a:solidFill>
                  <a:schemeClr val="tx1">
                    <a:lumMod val="50000"/>
                    <a:lumOff val="50000"/>
                  </a:schemeClr>
                </a:solidFill>
              </a:rPr>
              <a:t>Can you see </a:t>
            </a:r>
            <a:r>
              <a:rPr lang="en-GB" sz="3600" dirty="0">
                <a:solidFill>
                  <a:schemeClr val="tx1">
                    <a:lumMod val="50000"/>
                    <a:lumOff val="50000"/>
                  </a:schemeClr>
                </a:solidFill>
              </a:rPr>
              <a:t>patterns </a:t>
            </a:r>
            <a:r>
              <a:rPr lang="en-GB" sz="3600" dirty="0" smtClean="0">
                <a:solidFill>
                  <a:schemeClr val="tx1">
                    <a:lumMod val="50000"/>
                    <a:lumOff val="50000"/>
                  </a:schemeClr>
                </a:solidFill>
              </a:rPr>
              <a:t>for </a:t>
            </a:r>
            <a:r>
              <a:rPr lang="en-GB" sz="3600" dirty="0">
                <a:solidFill>
                  <a:schemeClr val="tx1">
                    <a:lumMod val="50000"/>
                    <a:lumOff val="50000"/>
                  </a:schemeClr>
                </a:solidFill>
              </a:rPr>
              <a:t>words in </a:t>
            </a:r>
            <a:r>
              <a:rPr lang="en-GB" sz="3600" dirty="0" smtClean="0">
                <a:solidFill>
                  <a:schemeClr val="tx1">
                    <a:lumMod val="50000"/>
                    <a:lumOff val="50000"/>
                  </a:schemeClr>
                </a:solidFill>
              </a:rPr>
              <a:t>the lists? </a:t>
            </a:r>
          </a:p>
          <a:p>
            <a:endParaRPr lang="en-GB" sz="3600" dirty="0" smtClean="0">
              <a:solidFill>
                <a:schemeClr val="tx1">
                  <a:lumMod val="50000"/>
                  <a:lumOff val="50000"/>
                </a:schemeClr>
              </a:solidFill>
            </a:endParaRPr>
          </a:p>
        </p:txBody>
      </p:sp>
      <p:sp>
        <p:nvSpPr>
          <p:cNvPr id="28" name="Rectangle 2"/>
          <p:cNvSpPr>
            <a:spLocks noChangeArrowheads="1"/>
          </p:cNvSpPr>
          <p:nvPr/>
        </p:nvSpPr>
        <p:spPr bwMode="auto">
          <a:xfrm>
            <a:off x="5380315" y="638611"/>
            <a:ext cx="3580805" cy="2426875"/>
          </a:xfrm>
          <a:prstGeom prst="rect">
            <a:avLst/>
          </a:prstGeom>
          <a:solidFill>
            <a:schemeClr val="bg1"/>
          </a:solidFill>
          <a:ln w="19050" algn="ctr">
            <a:solidFill>
              <a:srgbClr val="C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800" dirty="0" smtClean="0">
                <a:solidFill>
                  <a:srgbClr val="808080"/>
                </a:solidFill>
                <a:latin typeface="Calibri" panose="020F0502020204030204" pitchFamily="34" charset="0"/>
              </a:rPr>
              <a:t>Patterns</a:t>
            </a:r>
            <a:endParaRPr kumimoji="0" lang="en-US" altLang="en-US" sz="2800" b="0" i="0" u="none" strike="noStrike" cap="none" normalizeH="0" baseline="0" dirty="0" smtClean="0">
              <a:ln>
                <a:noFill/>
              </a:ln>
              <a:solidFill>
                <a:srgbClr val="808080"/>
              </a:solidFill>
              <a:effectLst/>
              <a:latin typeface="Arial" panose="020B0604020202020204" pitchFamily="34" charset="0"/>
            </a:endParaRPr>
          </a:p>
        </p:txBody>
      </p:sp>
      <p:grpSp>
        <p:nvGrpSpPr>
          <p:cNvPr id="29" name="Group 28"/>
          <p:cNvGrpSpPr/>
          <p:nvPr/>
        </p:nvGrpSpPr>
        <p:grpSpPr>
          <a:xfrm>
            <a:off x="32629" y="5289381"/>
            <a:ext cx="3516111" cy="1546268"/>
            <a:chOff x="-1237" y="4623981"/>
            <a:chExt cx="5029187" cy="2211668"/>
          </a:xfrm>
        </p:grpSpPr>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7844" y="4792135"/>
              <a:ext cx="2410106" cy="1275024"/>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01191">
              <a:off x="-1237" y="4623981"/>
              <a:ext cx="4104856" cy="2211668"/>
            </a:xfrm>
            <a:prstGeom prst="rect">
              <a:avLst/>
            </a:prstGeom>
          </p:spPr>
        </p:pic>
      </p:grpSp>
    </p:spTree>
    <p:extLst>
      <p:ext uri="{BB962C8B-B14F-4D97-AF65-F5344CB8AC3E}">
        <p14:creationId xmlns:p14="http://schemas.microsoft.com/office/powerpoint/2010/main" val="18153373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fade">
                                      <p:cBhvr>
                                        <p:cTn id="12" dur="5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xEl>
                                              <p:pRg st="2" end="2"/>
                                            </p:txEl>
                                          </p:spTgt>
                                        </p:tgtEl>
                                        <p:attrNameLst>
                                          <p:attrName>style.visibility</p:attrName>
                                        </p:attrNameLst>
                                      </p:cBhvr>
                                      <p:to>
                                        <p:strVal val="visible"/>
                                      </p:to>
                                    </p:set>
                                    <p:animEffect transition="in" filter="fade">
                                      <p:cBhvr>
                                        <p:cTn id="17" dur="500"/>
                                        <p:tgtEl>
                                          <p:spTgt spid="26">
                                            <p:txEl>
                                              <p:pRg st="2" end="2"/>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39816"/>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p:cNvSpPr txBox="1">
            <a:spLocks/>
          </p:cNvSpPr>
          <p:nvPr/>
        </p:nvSpPr>
        <p:spPr>
          <a:xfrm>
            <a:off x="-1811" y="6057240"/>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n-GB" b="1" spc="-150" dirty="0">
              <a:solidFill>
                <a:srgbClr val="C00000"/>
              </a:solidFill>
              <a:latin typeface="+mn-lt"/>
            </a:endParaRPr>
          </a:p>
        </p:txBody>
      </p:sp>
      <p:pic>
        <p:nvPicPr>
          <p:cNvPr id="3" name="Picture 2"/>
          <p:cNvPicPr>
            <a:picLocks noChangeAspect="1"/>
          </p:cNvPicPr>
          <p:nvPr/>
        </p:nvPicPr>
        <p:blipFill rotWithShape="1">
          <a:blip r:embed="rId3"/>
          <a:srcRect l="27511" t="20069" r="17828" b="15486"/>
          <a:stretch/>
        </p:blipFill>
        <p:spPr>
          <a:xfrm>
            <a:off x="3443575" y="638611"/>
            <a:ext cx="5517545" cy="3657344"/>
          </a:xfrm>
          <a:prstGeom prst="rect">
            <a:avLst/>
          </a:prstGeom>
        </p:spPr>
      </p:pic>
      <p:sp>
        <p:nvSpPr>
          <p:cNvPr id="9" name="Rectangle 2"/>
          <p:cNvSpPr>
            <a:spLocks noChangeArrowheads="1"/>
          </p:cNvSpPr>
          <p:nvPr/>
        </p:nvSpPr>
        <p:spPr bwMode="auto">
          <a:xfrm>
            <a:off x="343613" y="278700"/>
            <a:ext cx="2333075" cy="2780388"/>
          </a:xfrm>
          <a:prstGeom prst="rect">
            <a:avLst/>
          </a:prstGeom>
          <a:noFill/>
          <a:ln w="19050" algn="ctr">
            <a:solidFill>
              <a:srgbClr val="C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36576" rIns="0"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808080"/>
                </a:solidFill>
                <a:effectLst/>
                <a:latin typeface="Calibri" panose="020F0502020204030204" pitchFamily="34" charset="0"/>
              </a:rPr>
              <a:t>Accepted</a:t>
            </a:r>
          </a:p>
          <a:p>
            <a:pPr marL="0" marR="0" lvl="0" indent="0" defTabSz="914400" rtl="0" eaLnBrk="0" fontAlgn="base" latinLnBrk="0" hangingPunct="0">
              <a:lnSpc>
                <a:spcPct val="100000"/>
              </a:lnSpc>
              <a:spcBef>
                <a:spcPct val="0"/>
              </a:spcBef>
              <a:spcAft>
                <a:spcPct val="0"/>
              </a:spcAft>
              <a:buClrTx/>
              <a:buSzTx/>
              <a:buFontTx/>
              <a:buNone/>
              <a:tabLst/>
            </a:pPr>
            <a:r>
              <a:rPr lang="en-GB" sz="2800" dirty="0" smtClean="0">
                <a:solidFill>
                  <a:schemeClr val="tx1">
                    <a:lumMod val="50000"/>
                    <a:lumOff val="50000"/>
                  </a:schemeClr>
                </a:solidFill>
              </a:rPr>
              <a:t>bab</a:t>
            </a:r>
          </a:p>
          <a:p>
            <a:pPr marL="0" marR="0" lvl="0" indent="0" defTabSz="914400" rtl="0" eaLnBrk="0" fontAlgn="base" latinLnBrk="0" hangingPunct="0">
              <a:lnSpc>
                <a:spcPct val="100000"/>
              </a:lnSpc>
              <a:spcBef>
                <a:spcPct val="0"/>
              </a:spcBef>
              <a:spcAft>
                <a:spcPct val="0"/>
              </a:spcAft>
              <a:buClrTx/>
              <a:buSzTx/>
              <a:buFontTx/>
              <a:buNone/>
              <a:tabLst/>
            </a:pPr>
            <a:r>
              <a:rPr lang="en-GB" sz="2800" dirty="0" smtClean="0">
                <a:solidFill>
                  <a:schemeClr val="tx1">
                    <a:lumMod val="50000"/>
                    <a:lumOff val="50000"/>
                  </a:schemeClr>
                </a:solidFill>
              </a:rPr>
              <a:t>abab</a:t>
            </a:r>
            <a:endParaRPr lang="en-GB" sz="2800" dirty="0">
              <a:solidFill>
                <a:schemeClr val="tx1">
                  <a:lumMod val="50000"/>
                  <a:lumOff val="50000"/>
                </a:schemeClr>
              </a:solidFill>
            </a:endParaRPr>
          </a:p>
          <a:p>
            <a:pPr marL="0" marR="0" lvl="0" indent="0" defTabSz="914400" rtl="0" eaLnBrk="0" fontAlgn="base" latinLnBrk="0" hangingPunct="0">
              <a:lnSpc>
                <a:spcPct val="100000"/>
              </a:lnSpc>
              <a:spcBef>
                <a:spcPct val="0"/>
              </a:spcBef>
              <a:spcAft>
                <a:spcPct val="0"/>
              </a:spcAft>
              <a:buClrTx/>
              <a:buSzTx/>
              <a:buFontTx/>
              <a:buNone/>
              <a:tabLst/>
            </a:pPr>
            <a:r>
              <a:rPr lang="en-GB" sz="2800" dirty="0" smtClean="0">
                <a:solidFill>
                  <a:schemeClr val="tx1">
                    <a:lumMod val="50000"/>
                    <a:lumOff val="50000"/>
                  </a:schemeClr>
                </a:solidFill>
              </a:rPr>
              <a:t>abbab </a:t>
            </a:r>
            <a:endParaRPr lang="en-GB" sz="2800" dirty="0">
              <a:solidFill>
                <a:schemeClr val="tx1">
                  <a:lumMod val="50000"/>
                  <a:lumOff val="50000"/>
                </a:schemeClr>
              </a:solidFill>
            </a:endParaRPr>
          </a:p>
          <a:p>
            <a:pPr marL="0" marR="0" lvl="0" indent="0" defTabSz="914400" rtl="0" eaLnBrk="0" fontAlgn="base" latinLnBrk="0" hangingPunct="0">
              <a:lnSpc>
                <a:spcPct val="100000"/>
              </a:lnSpc>
              <a:spcBef>
                <a:spcPct val="0"/>
              </a:spcBef>
              <a:spcAft>
                <a:spcPct val="0"/>
              </a:spcAft>
              <a:buClrTx/>
              <a:buSzTx/>
              <a:buFontTx/>
              <a:buNone/>
              <a:tabLst/>
            </a:pPr>
            <a:r>
              <a:rPr lang="en-GB" sz="2800" dirty="0" smtClean="0">
                <a:solidFill>
                  <a:schemeClr val="tx1">
                    <a:lumMod val="50000"/>
                    <a:lumOff val="50000"/>
                  </a:schemeClr>
                </a:solidFill>
              </a:rPr>
              <a:t>abbbbbab </a:t>
            </a:r>
            <a:endParaRPr lang="en-GB" sz="2800" dirty="0">
              <a:solidFill>
                <a:schemeClr val="tx1">
                  <a:lumMod val="50000"/>
                  <a:lumOff val="50000"/>
                </a:schemeClr>
              </a:solidFill>
            </a:endParaRPr>
          </a:p>
          <a:p>
            <a:pPr marL="0" marR="0" lvl="0" indent="0" defTabSz="914400" rtl="0" eaLnBrk="0" fontAlgn="base" latinLnBrk="0" hangingPunct="0">
              <a:lnSpc>
                <a:spcPct val="100000"/>
              </a:lnSpc>
              <a:spcBef>
                <a:spcPct val="0"/>
              </a:spcBef>
              <a:spcAft>
                <a:spcPct val="0"/>
              </a:spcAft>
              <a:buClrTx/>
              <a:buSzTx/>
              <a:buFontTx/>
              <a:buNone/>
              <a:tabLst/>
            </a:pPr>
            <a:r>
              <a:rPr lang="en-GB" sz="2800" dirty="0" smtClean="0">
                <a:solidFill>
                  <a:schemeClr val="tx1">
                    <a:lumMod val="50000"/>
                    <a:lumOff val="50000"/>
                  </a:schemeClr>
                </a:solidFill>
              </a:rPr>
              <a:t>abbbbbbbbbab </a:t>
            </a:r>
            <a:endParaRPr lang="en-GB" sz="2800" dirty="0">
              <a:solidFill>
                <a:schemeClr val="tx1">
                  <a:lumMod val="50000"/>
                  <a:lumOff val="50000"/>
                </a:schemeClr>
              </a:solidFill>
            </a:endParaRPr>
          </a:p>
        </p:txBody>
      </p:sp>
      <p:sp>
        <p:nvSpPr>
          <p:cNvPr id="26" name="TextBox 25"/>
          <p:cNvSpPr txBox="1"/>
          <p:nvPr/>
        </p:nvSpPr>
        <p:spPr>
          <a:xfrm>
            <a:off x="343612" y="3117765"/>
            <a:ext cx="8785291" cy="3416320"/>
          </a:xfrm>
          <a:prstGeom prst="rect">
            <a:avLst/>
          </a:prstGeom>
          <a:noFill/>
        </p:spPr>
        <p:txBody>
          <a:bodyPr wrap="square" rtlCol="0">
            <a:spAutoFit/>
          </a:bodyPr>
          <a:lstStyle/>
          <a:p>
            <a:r>
              <a:rPr lang="en-GB" sz="3600" dirty="0" smtClean="0">
                <a:solidFill>
                  <a:schemeClr val="tx1">
                    <a:lumMod val="50000"/>
                    <a:lumOff val="50000"/>
                  </a:schemeClr>
                </a:solidFill>
              </a:rPr>
              <a:t>3 key rules:</a:t>
            </a:r>
          </a:p>
          <a:p>
            <a:r>
              <a:rPr lang="en-GB" sz="3600" dirty="0">
                <a:solidFill>
                  <a:schemeClr val="tx1">
                    <a:lumMod val="50000"/>
                    <a:lumOff val="50000"/>
                  </a:schemeClr>
                </a:solidFill>
              </a:rPr>
              <a:t>E</a:t>
            </a:r>
            <a:r>
              <a:rPr lang="en-GB" sz="3600" dirty="0" smtClean="0">
                <a:solidFill>
                  <a:schemeClr val="tx1">
                    <a:lumMod val="50000"/>
                    <a:lumOff val="50000"/>
                  </a:schemeClr>
                </a:solidFill>
              </a:rPr>
              <a:t>nd with only one ‘b’</a:t>
            </a:r>
          </a:p>
          <a:p>
            <a:r>
              <a:rPr lang="en-GB" sz="3600" dirty="0">
                <a:solidFill>
                  <a:schemeClr val="tx1">
                    <a:lumMod val="50000"/>
                    <a:lumOff val="50000"/>
                  </a:schemeClr>
                </a:solidFill>
              </a:rPr>
              <a:t>S</a:t>
            </a:r>
            <a:r>
              <a:rPr lang="en-GB" sz="3600" dirty="0" smtClean="0">
                <a:solidFill>
                  <a:schemeClr val="tx1">
                    <a:lumMod val="50000"/>
                    <a:lumOff val="50000"/>
                  </a:schemeClr>
                </a:solidFill>
              </a:rPr>
              <a:t>tarting with ‘a’, can have any number of ‘b’s</a:t>
            </a:r>
          </a:p>
          <a:p>
            <a:r>
              <a:rPr lang="en-GB" sz="3600" dirty="0" smtClean="0">
                <a:solidFill>
                  <a:schemeClr val="tx1">
                    <a:lumMod val="50000"/>
                    <a:lumOff val="50000"/>
                  </a:schemeClr>
                </a:solidFill>
              </a:rPr>
              <a:t>Starting with ‘b’, can have any number of ‘a’s </a:t>
            </a:r>
          </a:p>
          <a:p>
            <a:r>
              <a:rPr lang="en-GB" sz="3600" dirty="0" smtClean="0">
                <a:solidFill>
                  <a:schemeClr val="tx1">
                    <a:lumMod val="50000"/>
                    <a:lumOff val="50000"/>
                  </a:schemeClr>
                </a:solidFill>
              </a:rPr>
              <a:t> </a:t>
            </a:r>
          </a:p>
          <a:p>
            <a:endParaRPr lang="en-GB" sz="3600" dirty="0" smtClean="0">
              <a:solidFill>
                <a:schemeClr val="tx1">
                  <a:lumMod val="50000"/>
                  <a:lumOff val="50000"/>
                </a:schemeClr>
              </a:solidFill>
            </a:endParaRPr>
          </a:p>
        </p:txBody>
      </p:sp>
      <p:grpSp>
        <p:nvGrpSpPr>
          <p:cNvPr id="29" name="Group 28"/>
          <p:cNvGrpSpPr/>
          <p:nvPr/>
        </p:nvGrpSpPr>
        <p:grpSpPr>
          <a:xfrm>
            <a:off x="32629" y="5289381"/>
            <a:ext cx="3516111" cy="1546268"/>
            <a:chOff x="-1237" y="4623981"/>
            <a:chExt cx="5029187" cy="2211668"/>
          </a:xfrm>
        </p:grpSpPr>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7844" y="4792135"/>
              <a:ext cx="2410106" cy="1275024"/>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01191">
              <a:off x="-1237" y="4623981"/>
              <a:ext cx="4104856" cy="2211668"/>
            </a:xfrm>
            <a:prstGeom prst="rect">
              <a:avLst/>
            </a:prstGeom>
          </p:spPr>
        </p:pic>
      </p:grpSp>
      <p:sp>
        <p:nvSpPr>
          <p:cNvPr id="11" name="Title 1"/>
          <p:cNvSpPr txBox="1">
            <a:spLocks/>
          </p:cNvSpPr>
          <p:nvPr/>
        </p:nvSpPr>
        <p:spPr>
          <a:xfrm>
            <a:off x="0" y="-5224"/>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pc="-150" dirty="0" smtClean="0">
                <a:solidFill>
                  <a:srgbClr val="C00000"/>
                </a:solidFill>
                <a:latin typeface="+mn-lt"/>
              </a:rPr>
              <a:t>Debrief</a:t>
            </a:r>
            <a:endParaRPr lang="en-GB" b="1" spc="-150" dirty="0">
              <a:solidFill>
                <a:srgbClr val="C00000"/>
              </a:solidFill>
              <a:latin typeface="+mn-lt"/>
            </a:endParaRPr>
          </a:p>
        </p:txBody>
      </p:sp>
    </p:spTree>
    <p:extLst>
      <p:ext uri="{BB962C8B-B14F-4D97-AF65-F5344CB8AC3E}">
        <p14:creationId xmlns:p14="http://schemas.microsoft.com/office/powerpoint/2010/main" val="2710896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1" end="1"/>
                                            </p:txEl>
                                          </p:spTgt>
                                        </p:tgtEl>
                                        <p:attrNameLst>
                                          <p:attrName>style.visibility</p:attrName>
                                        </p:attrNameLst>
                                      </p:cBhvr>
                                      <p:to>
                                        <p:strVal val="visible"/>
                                      </p:to>
                                    </p:set>
                                    <p:animEffect transition="in" filter="fade">
                                      <p:cBhvr>
                                        <p:cTn id="7" dur="500"/>
                                        <p:tgtEl>
                                          <p:spTgt spid="2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2" end="2"/>
                                            </p:txEl>
                                          </p:spTgt>
                                        </p:tgtEl>
                                        <p:attrNameLst>
                                          <p:attrName>style.visibility</p:attrName>
                                        </p:attrNameLst>
                                      </p:cBhvr>
                                      <p:to>
                                        <p:strVal val="visible"/>
                                      </p:to>
                                    </p:set>
                                    <p:animEffect transition="in" filter="fade">
                                      <p:cBhvr>
                                        <p:cTn id="12" dur="500"/>
                                        <p:tgtEl>
                                          <p:spTgt spid="2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xEl>
                                              <p:pRg st="3" end="3"/>
                                            </p:txEl>
                                          </p:spTgt>
                                        </p:tgtEl>
                                        <p:attrNameLst>
                                          <p:attrName>style.visibility</p:attrName>
                                        </p:attrNameLst>
                                      </p:cBhvr>
                                      <p:to>
                                        <p:strVal val="visible"/>
                                      </p:to>
                                    </p:set>
                                    <p:animEffect transition="in" filter="fade">
                                      <p:cBhvr>
                                        <p:cTn id="17"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39816"/>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p:cNvSpPr txBox="1">
            <a:spLocks/>
          </p:cNvSpPr>
          <p:nvPr/>
        </p:nvSpPr>
        <p:spPr>
          <a:xfrm>
            <a:off x="-1811" y="6057240"/>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en-GB" b="1" spc="-150" dirty="0">
              <a:solidFill>
                <a:srgbClr val="C00000"/>
              </a:solidFill>
              <a:latin typeface="+mn-lt"/>
            </a:endParaRPr>
          </a:p>
        </p:txBody>
      </p:sp>
      <p:pic>
        <p:nvPicPr>
          <p:cNvPr id="3" name="Picture 2"/>
          <p:cNvPicPr>
            <a:picLocks noChangeAspect="1"/>
          </p:cNvPicPr>
          <p:nvPr/>
        </p:nvPicPr>
        <p:blipFill rotWithShape="1">
          <a:blip r:embed="rId3"/>
          <a:srcRect l="27511" t="20069" r="17828" b="15486"/>
          <a:stretch/>
        </p:blipFill>
        <p:spPr>
          <a:xfrm>
            <a:off x="3443575" y="638611"/>
            <a:ext cx="5517545" cy="3657344"/>
          </a:xfrm>
          <a:prstGeom prst="rect">
            <a:avLst/>
          </a:prstGeom>
        </p:spPr>
      </p:pic>
      <p:sp>
        <p:nvSpPr>
          <p:cNvPr id="9" name="Rectangle 2"/>
          <p:cNvSpPr>
            <a:spLocks noChangeArrowheads="1"/>
          </p:cNvSpPr>
          <p:nvPr/>
        </p:nvSpPr>
        <p:spPr bwMode="auto">
          <a:xfrm>
            <a:off x="343613" y="278700"/>
            <a:ext cx="2333075" cy="2780388"/>
          </a:xfrm>
          <a:prstGeom prst="rect">
            <a:avLst/>
          </a:prstGeom>
          <a:noFill/>
          <a:ln w="19050" algn="ctr">
            <a:solidFill>
              <a:srgbClr val="C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36576" rIns="0"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rgbClr val="808080"/>
                </a:solidFill>
                <a:effectLst/>
                <a:latin typeface="Calibri" panose="020F0502020204030204" pitchFamily="34" charset="0"/>
              </a:rPr>
              <a:t>Accepted</a:t>
            </a:r>
          </a:p>
          <a:p>
            <a:pPr marL="0" marR="0" lvl="0" indent="0" defTabSz="914400" rtl="0" eaLnBrk="0" fontAlgn="base" latinLnBrk="0" hangingPunct="0">
              <a:lnSpc>
                <a:spcPct val="100000"/>
              </a:lnSpc>
              <a:spcBef>
                <a:spcPct val="0"/>
              </a:spcBef>
              <a:spcAft>
                <a:spcPct val="0"/>
              </a:spcAft>
              <a:buClrTx/>
              <a:buSzTx/>
              <a:buFontTx/>
              <a:buNone/>
              <a:tabLst/>
            </a:pPr>
            <a:r>
              <a:rPr lang="en-GB" sz="2800" dirty="0">
                <a:solidFill>
                  <a:schemeClr val="tx1">
                    <a:lumMod val="50000"/>
                    <a:lumOff val="50000"/>
                  </a:schemeClr>
                </a:solidFill>
              </a:rPr>
              <a:t>b</a:t>
            </a:r>
            <a:r>
              <a:rPr lang="en-GB" sz="2800" dirty="0" smtClean="0">
                <a:solidFill>
                  <a:schemeClr val="tx1">
                    <a:lumMod val="50000"/>
                    <a:lumOff val="50000"/>
                  </a:schemeClr>
                </a:solidFill>
              </a:rPr>
              <a:t>ab</a:t>
            </a:r>
          </a:p>
          <a:p>
            <a:pPr marL="0" marR="0" lvl="0" indent="0" defTabSz="914400" rtl="0" eaLnBrk="0" fontAlgn="base" latinLnBrk="0" hangingPunct="0">
              <a:lnSpc>
                <a:spcPct val="100000"/>
              </a:lnSpc>
              <a:spcBef>
                <a:spcPct val="0"/>
              </a:spcBef>
              <a:spcAft>
                <a:spcPct val="0"/>
              </a:spcAft>
              <a:buClrTx/>
              <a:buSzTx/>
              <a:buFontTx/>
              <a:buNone/>
              <a:tabLst/>
            </a:pPr>
            <a:r>
              <a:rPr lang="en-GB" sz="2800" dirty="0" smtClean="0">
                <a:solidFill>
                  <a:schemeClr val="tx1">
                    <a:lumMod val="50000"/>
                    <a:lumOff val="50000"/>
                  </a:schemeClr>
                </a:solidFill>
              </a:rPr>
              <a:t>abab</a:t>
            </a:r>
            <a:endParaRPr lang="en-GB" sz="2800" dirty="0">
              <a:solidFill>
                <a:schemeClr val="tx1">
                  <a:lumMod val="50000"/>
                  <a:lumOff val="50000"/>
                </a:schemeClr>
              </a:solidFill>
            </a:endParaRPr>
          </a:p>
          <a:p>
            <a:pPr marL="0" marR="0" lvl="0" indent="0" defTabSz="914400" rtl="0" eaLnBrk="0" fontAlgn="base" latinLnBrk="0" hangingPunct="0">
              <a:lnSpc>
                <a:spcPct val="100000"/>
              </a:lnSpc>
              <a:spcBef>
                <a:spcPct val="0"/>
              </a:spcBef>
              <a:spcAft>
                <a:spcPct val="0"/>
              </a:spcAft>
              <a:buClrTx/>
              <a:buSzTx/>
              <a:buFontTx/>
              <a:buNone/>
              <a:tabLst/>
            </a:pPr>
            <a:r>
              <a:rPr lang="en-GB" sz="2800" dirty="0" smtClean="0">
                <a:solidFill>
                  <a:schemeClr val="tx1">
                    <a:lumMod val="50000"/>
                    <a:lumOff val="50000"/>
                  </a:schemeClr>
                </a:solidFill>
              </a:rPr>
              <a:t>abbab </a:t>
            </a:r>
            <a:endParaRPr lang="en-GB" sz="2800" dirty="0">
              <a:solidFill>
                <a:schemeClr val="tx1">
                  <a:lumMod val="50000"/>
                  <a:lumOff val="50000"/>
                </a:schemeClr>
              </a:solidFill>
            </a:endParaRPr>
          </a:p>
          <a:p>
            <a:pPr marL="0" marR="0" lvl="0" indent="0" defTabSz="914400" rtl="0" eaLnBrk="0" fontAlgn="base" latinLnBrk="0" hangingPunct="0">
              <a:lnSpc>
                <a:spcPct val="100000"/>
              </a:lnSpc>
              <a:spcBef>
                <a:spcPct val="0"/>
              </a:spcBef>
              <a:spcAft>
                <a:spcPct val="0"/>
              </a:spcAft>
              <a:buClrTx/>
              <a:buSzTx/>
              <a:buFontTx/>
              <a:buNone/>
              <a:tabLst/>
            </a:pPr>
            <a:r>
              <a:rPr lang="en-GB" sz="2800" dirty="0" smtClean="0">
                <a:solidFill>
                  <a:schemeClr val="tx1">
                    <a:lumMod val="50000"/>
                    <a:lumOff val="50000"/>
                  </a:schemeClr>
                </a:solidFill>
              </a:rPr>
              <a:t>abbbbbab </a:t>
            </a:r>
            <a:endParaRPr lang="en-GB" sz="2800" dirty="0">
              <a:solidFill>
                <a:schemeClr val="tx1">
                  <a:lumMod val="50000"/>
                  <a:lumOff val="50000"/>
                </a:schemeClr>
              </a:solidFill>
            </a:endParaRPr>
          </a:p>
          <a:p>
            <a:pPr marL="0" marR="0" lvl="0" indent="0" defTabSz="914400" rtl="0" eaLnBrk="0" fontAlgn="base" latinLnBrk="0" hangingPunct="0">
              <a:lnSpc>
                <a:spcPct val="100000"/>
              </a:lnSpc>
              <a:spcBef>
                <a:spcPct val="0"/>
              </a:spcBef>
              <a:spcAft>
                <a:spcPct val="0"/>
              </a:spcAft>
              <a:buClrTx/>
              <a:buSzTx/>
              <a:buFontTx/>
              <a:buNone/>
              <a:tabLst/>
            </a:pPr>
            <a:r>
              <a:rPr lang="en-GB" sz="2800" dirty="0" smtClean="0">
                <a:solidFill>
                  <a:schemeClr val="tx1">
                    <a:lumMod val="50000"/>
                    <a:lumOff val="50000"/>
                  </a:schemeClr>
                </a:solidFill>
              </a:rPr>
              <a:t>abbbbbbbbbab </a:t>
            </a:r>
            <a:endParaRPr lang="en-GB" sz="2800" dirty="0">
              <a:solidFill>
                <a:schemeClr val="tx1">
                  <a:lumMod val="50000"/>
                  <a:lumOff val="50000"/>
                </a:schemeClr>
              </a:solidFill>
            </a:endParaRPr>
          </a:p>
        </p:txBody>
      </p:sp>
      <p:sp>
        <p:nvSpPr>
          <p:cNvPr id="26" name="TextBox 25"/>
          <p:cNvSpPr txBox="1"/>
          <p:nvPr/>
        </p:nvSpPr>
        <p:spPr>
          <a:xfrm>
            <a:off x="343612" y="4446238"/>
            <a:ext cx="8785291" cy="2677656"/>
          </a:xfrm>
          <a:prstGeom prst="rect">
            <a:avLst/>
          </a:prstGeom>
          <a:noFill/>
        </p:spPr>
        <p:txBody>
          <a:bodyPr wrap="square" rtlCol="0">
            <a:spAutoFit/>
          </a:bodyPr>
          <a:lstStyle/>
          <a:p>
            <a:r>
              <a:rPr lang="en-GB" sz="3600" dirty="0">
                <a:solidFill>
                  <a:schemeClr val="tx1">
                    <a:lumMod val="50000"/>
                    <a:lumOff val="50000"/>
                  </a:schemeClr>
                </a:solidFill>
              </a:rPr>
              <a:t>T</a:t>
            </a:r>
            <a:r>
              <a:rPr lang="en-GB" sz="3600" dirty="0" smtClean="0">
                <a:solidFill>
                  <a:schemeClr val="tx1">
                    <a:lumMod val="50000"/>
                    <a:lumOff val="50000"/>
                  </a:schemeClr>
                </a:solidFill>
              </a:rPr>
              <a:t>he longest word the machine will accept?</a:t>
            </a:r>
            <a:endParaRPr lang="en-GB" sz="3600" dirty="0">
              <a:solidFill>
                <a:schemeClr val="tx1">
                  <a:lumMod val="50000"/>
                  <a:lumOff val="50000"/>
                </a:schemeClr>
              </a:solidFill>
            </a:endParaRPr>
          </a:p>
          <a:p>
            <a:pPr algn="r"/>
            <a:r>
              <a:rPr lang="en-GB" sz="3600" dirty="0" smtClean="0">
                <a:solidFill>
                  <a:schemeClr val="tx1">
                    <a:lumMod val="50000"/>
                    <a:lumOff val="50000"/>
                  </a:schemeClr>
                </a:solidFill>
              </a:rPr>
              <a:t> </a:t>
            </a:r>
            <a:r>
              <a:rPr lang="en-GB" sz="4800" dirty="0" smtClean="0">
                <a:solidFill>
                  <a:schemeClr val="tx1">
                    <a:lumMod val="50000"/>
                    <a:lumOff val="50000"/>
                  </a:schemeClr>
                </a:solidFill>
              </a:rPr>
              <a:t>ab*ab		 </a:t>
            </a:r>
          </a:p>
          <a:p>
            <a:pPr algn="r"/>
            <a:r>
              <a:rPr lang="en-GB" sz="4800" dirty="0" smtClean="0">
                <a:solidFill>
                  <a:schemeClr val="tx1">
                    <a:lumMod val="50000"/>
                    <a:lumOff val="50000"/>
                  </a:schemeClr>
                </a:solidFill>
              </a:rPr>
              <a:t> ba*b		</a:t>
            </a:r>
          </a:p>
          <a:p>
            <a:endParaRPr lang="en-GB" sz="3600" dirty="0" smtClean="0">
              <a:solidFill>
                <a:schemeClr val="tx1">
                  <a:lumMod val="50000"/>
                  <a:lumOff val="50000"/>
                </a:schemeClr>
              </a:solidFill>
            </a:endParaRPr>
          </a:p>
        </p:txBody>
      </p:sp>
      <p:grpSp>
        <p:nvGrpSpPr>
          <p:cNvPr id="29" name="Group 28"/>
          <p:cNvGrpSpPr/>
          <p:nvPr/>
        </p:nvGrpSpPr>
        <p:grpSpPr>
          <a:xfrm>
            <a:off x="32629" y="5289381"/>
            <a:ext cx="3516111" cy="1546268"/>
            <a:chOff x="-1237" y="4623981"/>
            <a:chExt cx="5029187" cy="2211668"/>
          </a:xfrm>
        </p:grpSpPr>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7844" y="4792135"/>
              <a:ext cx="2410106" cy="1275024"/>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01191">
              <a:off x="-1237" y="4623981"/>
              <a:ext cx="4104856" cy="2211668"/>
            </a:xfrm>
            <a:prstGeom prst="rect">
              <a:avLst/>
            </a:prstGeom>
          </p:spPr>
        </p:pic>
      </p:grpSp>
      <p:sp>
        <p:nvSpPr>
          <p:cNvPr id="11" name="Title 1"/>
          <p:cNvSpPr txBox="1">
            <a:spLocks/>
          </p:cNvSpPr>
          <p:nvPr/>
        </p:nvSpPr>
        <p:spPr>
          <a:xfrm>
            <a:off x="0" y="-5224"/>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pc="-150" dirty="0" smtClean="0">
                <a:solidFill>
                  <a:srgbClr val="C00000"/>
                </a:solidFill>
                <a:latin typeface="+mn-lt"/>
              </a:rPr>
              <a:t>Shortcuts for long words</a:t>
            </a:r>
            <a:endParaRPr lang="en-GB" b="1" spc="-150" dirty="0">
              <a:solidFill>
                <a:srgbClr val="C00000"/>
              </a:solidFill>
              <a:latin typeface="+mn-lt"/>
            </a:endParaRPr>
          </a:p>
        </p:txBody>
      </p:sp>
      <p:sp>
        <p:nvSpPr>
          <p:cNvPr id="5" name="Arc 4"/>
          <p:cNvSpPr/>
          <p:nvPr/>
        </p:nvSpPr>
        <p:spPr>
          <a:xfrm>
            <a:off x="5555411" y="5043307"/>
            <a:ext cx="1725284" cy="715299"/>
          </a:xfrm>
          <a:prstGeom prst="arc">
            <a:avLst>
              <a:gd name="adj1" fmla="val 12133654"/>
              <a:gd name="adj2" fmla="val 20162258"/>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 name="TextBox 3"/>
          <p:cNvSpPr txBox="1"/>
          <p:nvPr/>
        </p:nvSpPr>
        <p:spPr>
          <a:xfrm>
            <a:off x="3223381" y="5115243"/>
            <a:ext cx="2625591" cy="523220"/>
          </a:xfrm>
          <a:prstGeom prst="rect">
            <a:avLst/>
          </a:prstGeom>
          <a:solidFill>
            <a:schemeClr val="bg1"/>
          </a:solidFill>
          <a:ln>
            <a:solidFill>
              <a:srgbClr val="C00000"/>
            </a:solidFill>
          </a:ln>
        </p:spPr>
        <p:txBody>
          <a:bodyPr wrap="none" rtlCol="0">
            <a:spAutoFit/>
          </a:bodyPr>
          <a:lstStyle/>
          <a:p>
            <a:r>
              <a:rPr lang="en-GB" sz="2800" dirty="0" smtClean="0">
                <a:solidFill>
                  <a:srgbClr val="C00000"/>
                </a:solidFill>
              </a:rPr>
              <a:t>zero or more ‘b’s</a:t>
            </a:r>
            <a:endParaRPr lang="en-GB" sz="2800" dirty="0">
              <a:solidFill>
                <a:srgbClr val="C00000"/>
              </a:solidFill>
            </a:endParaRPr>
          </a:p>
        </p:txBody>
      </p:sp>
    </p:spTree>
    <p:extLst>
      <p:ext uri="{BB962C8B-B14F-4D97-AF65-F5344CB8AC3E}">
        <p14:creationId xmlns:p14="http://schemas.microsoft.com/office/powerpoint/2010/main" val="1903067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1" end="1"/>
                                            </p:txEl>
                                          </p:spTgt>
                                        </p:tgtEl>
                                        <p:attrNameLst>
                                          <p:attrName>style.visibility</p:attrName>
                                        </p:attrNameLst>
                                      </p:cBhvr>
                                      <p:to>
                                        <p:strVal val="visible"/>
                                      </p:to>
                                    </p:set>
                                    <p:animEffect transition="in" filter="fade">
                                      <p:cBhvr>
                                        <p:cTn id="7" dur="500"/>
                                        <p:tgtEl>
                                          <p:spTgt spid="26">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
                                            <p:txEl>
                                              <p:pRg st="2" end="2"/>
                                            </p:txEl>
                                          </p:spTgt>
                                        </p:tgtEl>
                                        <p:attrNameLst>
                                          <p:attrName>style.visibility</p:attrName>
                                        </p:attrNameLst>
                                      </p:cBhvr>
                                      <p:to>
                                        <p:strVal val="visible"/>
                                      </p:to>
                                    </p:set>
                                    <p:animEffect transition="in" filter="fade">
                                      <p:cBhvr>
                                        <p:cTn id="20"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39816"/>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p:cNvSpPr txBox="1">
            <a:spLocks/>
          </p:cNvSpPr>
          <p:nvPr/>
        </p:nvSpPr>
        <p:spPr>
          <a:xfrm>
            <a:off x="0" y="-5224"/>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pc="-150" dirty="0" smtClean="0">
                <a:solidFill>
                  <a:srgbClr val="C00000"/>
                </a:solidFill>
                <a:latin typeface="+mn-lt"/>
              </a:rPr>
              <a:t>Extension</a:t>
            </a:r>
            <a:endParaRPr lang="en-GB" b="1" spc="-150" dirty="0">
              <a:solidFill>
                <a:srgbClr val="C00000"/>
              </a:solidFill>
              <a:latin typeface="+mn-lt"/>
            </a:endParaRPr>
          </a:p>
        </p:txBody>
      </p:sp>
      <p:sp>
        <p:nvSpPr>
          <p:cNvPr id="57" name="Title 1"/>
          <p:cNvSpPr txBox="1">
            <a:spLocks/>
          </p:cNvSpPr>
          <p:nvPr/>
        </p:nvSpPr>
        <p:spPr>
          <a:xfrm>
            <a:off x="-18718" y="6057853"/>
            <a:ext cx="9145811"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pc="-150" dirty="0" smtClean="0">
                <a:solidFill>
                  <a:schemeClr val="tx1">
                    <a:lumMod val="50000"/>
                    <a:lumOff val="50000"/>
                  </a:schemeClr>
                </a:solidFill>
                <a:latin typeface="+mn-lt"/>
              </a:rPr>
              <a:t>Machine 3</a:t>
            </a:r>
            <a:endParaRPr lang="en-GB" b="1" spc="-150" dirty="0">
              <a:solidFill>
                <a:schemeClr val="tx1">
                  <a:lumMod val="50000"/>
                  <a:lumOff val="50000"/>
                </a:schemeClr>
              </a:solidFill>
              <a:latin typeface="+mn-lt"/>
            </a:endParaRPr>
          </a:p>
        </p:txBody>
      </p:sp>
      <p:grpSp>
        <p:nvGrpSpPr>
          <p:cNvPr id="35" name="Group 34"/>
          <p:cNvGrpSpPr/>
          <p:nvPr/>
        </p:nvGrpSpPr>
        <p:grpSpPr>
          <a:xfrm>
            <a:off x="130726" y="136884"/>
            <a:ext cx="8472437" cy="6284103"/>
            <a:chOff x="114101" y="569134"/>
            <a:chExt cx="8472437" cy="6284103"/>
          </a:xfrm>
        </p:grpSpPr>
        <p:sp>
          <p:nvSpPr>
            <p:cNvPr id="9" name="Oval 8"/>
            <p:cNvSpPr/>
            <p:nvPr/>
          </p:nvSpPr>
          <p:spPr>
            <a:xfrm>
              <a:off x="3632485" y="3126517"/>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p:cNvSpPr/>
            <p:nvPr/>
          </p:nvSpPr>
          <p:spPr>
            <a:xfrm>
              <a:off x="864915" y="3161780"/>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S</a:t>
              </a:r>
              <a:endParaRPr lang="en-GB" sz="3600" dirty="0">
                <a:solidFill>
                  <a:srgbClr val="C00000"/>
                </a:solidFill>
              </a:endParaRPr>
            </a:p>
          </p:txBody>
        </p:sp>
        <p:grpSp>
          <p:nvGrpSpPr>
            <p:cNvPr id="18" name="Group 17"/>
            <p:cNvGrpSpPr/>
            <p:nvPr/>
          </p:nvGrpSpPr>
          <p:grpSpPr>
            <a:xfrm>
              <a:off x="6678294" y="3030796"/>
              <a:ext cx="1140480" cy="1140480"/>
              <a:chOff x="6828964" y="1019298"/>
              <a:chExt cx="1140480" cy="1140480"/>
            </a:xfrm>
          </p:grpSpPr>
          <p:sp>
            <p:nvSpPr>
              <p:cNvPr id="19" name="Oval 18"/>
              <p:cNvSpPr/>
              <p:nvPr/>
            </p:nvSpPr>
            <p:spPr>
              <a:xfrm>
                <a:off x="6828964" y="1019298"/>
                <a:ext cx="1140480" cy="1140480"/>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p:cNvSpPr/>
              <p:nvPr/>
            </p:nvSpPr>
            <p:spPr>
              <a:xfrm>
                <a:off x="6964252" y="1154586"/>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6" name="Arc 25"/>
            <p:cNvSpPr/>
            <p:nvPr/>
          </p:nvSpPr>
          <p:spPr>
            <a:xfrm rot="13247239">
              <a:off x="7728615" y="3121115"/>
              <a:ext cx="753402" cy="777896"/>
            </a:xfrm>
            <a:prstGeom prst="arc">
              <a:avLst>
                <a:gd name="adj1" fmla="val 21395065"/>
                <a:gd name="adj2" fmla="val 16064834"/>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7" name="Arc 26"/>
            <p:cNvSpPr/>
            <p:nvPr/>
          </p:nvSpPr>
          <p:spPr>
            <a:xfrm rot="16836380">
              <a:off x="4263277" y="5947545"/>
              <a:ext cx="753402" cy="777896"/>
            </a:xfrm>
            <a:prstGeom prst="arc">
              <a:avLst>
                <a:gd name="adj1" fmla="val 21395065"/>
                <a:gd name="adj2" fmla="val 16064834"/>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8" name="AutoShape 22"/>
            <p:cNvCxnSpPr>
              <a:cxnSpLocks noChangeShapeType="1"/>
            </p:cNvCxnSpPr>
            <p:nvPr/>
          </p:nvCxnSpPr>
          <p:spPr bwMode="auto">
            <a:xfrm flipV="1">
              <a:off x="1722051" y="1570207"/>
              <a:ext cx="1863058" cy="1661643"/>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2" name="Arc 31"/>
            <p:cNvSpPr/>
            <p:nvPr/>
          </p:nvSpPr>
          <p:spPr>
            <a:xfrm>
              <a:off x="2840706" y="1337540"/>
              <a:ext cx="3116425" cy="4301892"/>
            </a:xfrm>
            <a:prstGeom prst="arc">
              <a:avLst>
                <a:gd name="adj1" fmla="val 16478368"/>
                <a:gd name="adj2" fmla="val 5044586"/>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41" name="AutoShape 22"/>
            <p:cNvCxnSpPr>
              <a:cxnSpLocks noChangeShapeType="1"/>
            </p:cNvCxnSpPr>
            <p:nvPr/>
          </p:nvCxnSpPr>
          <p:spPr bwMode="auto">
            <a:xfrm flipH="1">
              <a:off x="4038131" y="4123314"/>
              <a:ext cx="24089" cy="1041421"/>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49" name="TextBox 48"/>
            <p:cNvSpPr txBox="1"/>
            <p:nvPr/>
          </p:nvSpPr>
          <p:spPr>
            <a:xfrm>
              <a:off x="1579724" y="2360963"/>
              <a:ext cx="455574" cy="769441"/>
            </a:xfrm>
            <a:prstGeom prst="rect">
              <a:avLst/>
            </a:prstGeom>
            <a:noFill/>
          </p:spPr>
          <p:txBody>
            <a:bodyPr wrap="none" rtlCol="0">
              <a:spAutoFit/>
            </a:bodyPr>
            <a:lstStyle/>
            <a:p>
              <a:r>
                <a:rPr lang="en-GB" sz="4400" dirty="0">
                  <a:solidFill>
                    <a:srgbClr val="C00000"/>
                  </a:solidFill>
                </a:rPr>
                <a:t>a</a:t>
              </a:r>
            </a:p>
          </p:txBody>
        </p:sp>
        <p:sp>
          <p:nvSpPr>
            <p:cNvPr id="50" name="TextBox 49"/>
            <p:cNvSpPr txBox="1"/>
            <p:nvPr/>
          </p:nvSpPr>
          <p:spPr>
            <a:xfrm>
              <a:off x="2162174" y="569134"/>
              <a:ext cx="455574" cy="769441"/>
            </a:xfrm>
            <a:prstGeom prst="rect">
              <a:avLst/>
            </a:prstGeom>
            <a:noFill/>
          </p:spPr>
          <p:txBody>
            <a:bodyPr wrap="none" rtlCol="0">
              <a:spAutoFit/>
            </a:bodyPr>
            <a:lstStyle/>
            <a:p>
              <a:r>
                <a:rPr lang="en-GB" sz="4400" dirty="0">
                  <a:solidFill>
                    <a:srgbClr val="C00000"/>
                  </a:solidFill>
                </a:rPr>
                <a:t>a</a:t>
              </a:r>
            </a:p>
          </p:txBody>
        </p:sp>
        <p:sp>
          <p:nvSpPr>
            <p:cNvPr id="51" name="TextBox 50"/>
            <p:cNvSpPr txBox="1"/>
            <p:nvPr/>
          </p:nvSpPr>
          <p:spPr>
            <a:xfrm>
              <a:off x="4814750" y="2922188"/>
              <a:ext cx="455574" cy="769441"/>
            </a:xfrm>
            <a:prstGeom prst="rect">
              <a:avLst/>
            </a:prstGeom>
            <a:noFill/>
          </p:spPr>
          <p:txBody>
            <a:bodyPr wrap="none" rtlCol="0">
              <a:spAutoFit/>
            </a:bodyPr>
            <a:lstStyle/>
            <a:p>
              <a:r>
                <a:rPr lang="en-GB" sz="4400" dirty="0">
                  <a:solidFill>
                    <a:srgbClr val="C00000"/>
                  </a:solidFill>
                </a:rPr>
                <a:t>a</a:t>
              </a:r>
            </a:p>
          </p:txBody>
        </p:sp>
        <p:sp>
          <p:nvSpPr>
            <p:cNvPr id="52" name="TextBox 51"/>
            <p:cNvSpPr txBox="1"/>
            <p:nvPr/>
          </p:nvSpPr>
          <p:spPr>
            <a:xfrm>
              <a:off x="4593566" y="2355484"/>
              <a:ext cx="481222" cy="769441"/>
            </a:xfrm>
            <a:prstGeom prst="rect">
              <a:avLst/>
            </a:prstGeom>
            <a:noFill/>
          </p:spPr>
          <p:txBody>
            <a:bodyPr wrap="none" rtlCol="0">
              <a:spAutoFit/>
            </a:bodyPr>
            <a:lstStyle/>
            <a:p>
              <a:r>
                <a:rPr lang="en-GB" sz="4400" dirty="0" smtClean="0">
                  <a:solidFill>
                    <a:srgbClr val="C00000"/>
                  </a:solidFill>
                </a:rPr>
                <a:t>b</a:t>
              </a:r>
              <a:endParaRPr lang="en-GB" sz="4400" dirty="0">
                <a:solidFill>
                  <a:srgbClr val="C00000"/>
                </a:solidFill>
              </a:endParaRPr>
            </a:p>
          </p:txBody>
        </p:sp>
        <p:sp>
          <p:nvSpPr>
            <p:cNvPr id="55" name="TextBox 54"/>
            <p:cNvSpPr txBox="1"/>
            <p:nvPr/>
          </p:nvSpPr>
          <p:spPr>
            <a:xfrm>
              <a:off x="1963595" y="2929343"/>
              <a:ext cx="481222" cy="769441"/>
            </a:xfrm>
            <a:prstGeom prst="rect">
              <a:avLst/>
            </a:prstGeom>
            <a:noFill/>
          </p:spPr>
          <p:txBody>
            <a:bodyPr wrap="none" rtlCol="0">
              <a:spAutoFit/>
            </a:bodyPr>
            <a:lstStyle/>
            <a:p>
              <a:r>
                <a:rPr lang="en-GB" sz="4400" dirty="0" smtClean="0">
                  <a:solidFill>
                    <a:srgbClr val="C00000"/>
                  </a:solidFill>
                </a:rPr>
                <a:t>b</a:t>
              </a:r>
              <a:endParaRPr lang="en-GB" sz="4400" dirty="0">
                <a:solidFill>
                  <a:srgbClr val="C00000"/>
                </a:solidFill>
              </a:endParaRPr>
            </a:p>
          </p:txBody>
        </p:sp>
        <p:cxnSp>
          <p:nvCxnSpPr>
            <p:cNvPr id="58" name="AutoShape 22"/>
            <p:cNvCxnSpPr>
              <a:cxnSpLocks noChangeShapeType="1"/>
            </p:cNvCxnSpPr>
            <p:nvPr/>
          </p:nvCxnSpPr>
          <p:spPr bwMode="auto">
            <a:xfrm>
              <a:off x="114101" y="3596731"/>
              <a:ext cx="657796" cy="1"/>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40" name="Oval 39"/>
            <p:cNvSpPr/>
            <p:nvPr/>
          </p:nvSpPr>
          <p:spPr>
            <a:xfrm>
              <a:off x="3632485" y="5304934"/>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Oval 41"/>
            <p:cNvSpPr/>
            <p:nvPr/>
          </p:nvSpPr>
          <p:spPr>
            <a:xfrm>
              <a:off x="3596948" y="829284"/>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Arc 42"/>
            <p:cNvSpPr/>
            <p:nvPr/>
          </p:nvSpPr>
          <p:spPr>
            <a:xfrm rot="3760262" flipV="1">
              <a:off x="5346361" y="3328464"/>
              <a:ext cx="1333194" cy="3239885"/>
            </a:xfrm>
            <a:prstGeom prst="arc">
              <a:avLst>
                <a:gd name="adj1" fmla="val 16607801"/>
                <a:gd name="adj2" fmla="val 540178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4" name="Arc 43"/>
            <p:cNvSpPr/>
            <p:nvPr/>
          </p:nvSpPr>
          <p:spPr>
            <a:xfrm rot="18482728" flipV="1">
              <a:off x="5100982" y="368778"/>
              <a:ext cx="1505714" cy="3394476"/>
            </a:xfrm>
            <a:prstGeom prst="arc">
              <a:avLst>
                <a:gd name="adj1" fmla="val 16607801"/>
                <a:gd name="adj2" fmla="val 540178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45" name="AutoShape 22"/>
            <p:cNvCxnSpPr>
              <a:cxnSpLocks noChangeShapeType="1"/>
            </p:cNvCxnSpPr>
            <p:nvPr/>
          </p:nvCxnSpPr>
          <p:spPr bwMode="auto">
            <a:xfrm flipV="1">
              <a:off x="1888562" y="3596731"/>
              <a:ext cx="1636202" cy="6655"/>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59" name="AutoShape 22"/>
            <p:cNvCxnSpPr>
              <a:cxnSpLocks noChangeShapeType="1"/>
            </p:cNvCxnSpPr>
            <p:nvPr/>
          </p:nvCxnSpPr>
          <p:spPr bwMode="auto">
            <a:xfrm flipV="1">
              <a:off x="4623292" y="3593856"/>
              <a:ext cx="1969599" cy="2875"/>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60" name="Arc 59"/>
            <p:cNvSpPr/>
            <p:nvPr/>
          </p:nvSpPr>
          <p:spPr>
            <a:xfrm flipV="1">
              <a:off x="3939200" y="1853526"/>
              <a:ext cx="695871" cy="1394518"/>
            </a:xfrm>
            <a:prstGeom prst="arc">
              <a:avLst>
                <a:gd name="adj1" fmla="val 17151346"/>
                <a:gd name="adj2" fmla="val 4795658"/>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1" name="Arc 60"/>
            <p:cNvSpPr/>
            <p:nvPr/>
          </p:nvSpPr>
          <p:spPr>
            <a:xfrm flipH="1" flipV="1">
              <a:off x="3672178" y="1830968"/>
              <a:ext cx="695871" cy="1380143"/>
            </a:xfrm>
            <a:prstGeom prst="arc">
              <a:avLst>
                <a:gd name="adj1" fmla="val 17151346"/>
                <a:gd name="adj2" fmla="val 4795658"/>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8" name="Arc 67"/>
            <p:cNvSpPr/>
            <p:nvPr/>
          </p:nvSpPr>
          <p:spPr>
            <a:xfrm rot="18767942" flipV="1">
              <a:off x="1959288" y="3398539"/>
              <a:ext cx="1333194" cy="3157347"/>
            </a:xfrm>
            <a:prstGeom prst="arc">
              <a:avLst>
                <a:gd name="adj1" fmla="val 17757897"/>
                <a:gd name="adj2" fmla="val 4610964"/>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9" name="Arc 68"/>
            <p:cNvSpPr/>
            <p:nvPr/>
          </p:nvSpPr>
          <p:spPr>
            <a:xfrm rot="18720280" flipH="1" flipV="1">
              <a:off x="2093249" y="3049078"/>
              <a:ext cx="1333194" cy="3157347"/>
            </a:xfrm>
            <a:prstGeom prst="arc">
              <a:avLst>
                <a:gd name="adj1" fmla="val 17119878"/>
                <a:gd name="adj2" fmla="val 4401784"/>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0" name="Arc 69"/>
            <p:cNvSpPr/>
            <p:nvPr/>
          </p:nvSpPr>
          <p:spPr>
            <a:xfrm>
              <a:off x="304797" y="1078425"/>
              <a:ext cx="6863011" cy="4816214"/>
            </a:xfrm>
            <a:prstGeom prst="arc">
              <a:avLst>
                <a:gd name="adj1" fmla="val 5730964"/>
                <a:gd name="adj2" fmla="val 15838717"/>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1" name="TextBox 70"/>
            <p:cNvSpPr txBox="1"/>
            <p:nvPr/>
          </p:nvSpPr>
          <p:spPr>
            <a:xfrm>
              <a:off x="2799466" y="3698784"/>
              <a:ext cx="423514" cy="769441"/>
            </a:xfrm>
            <a:prstGeom prst="rect">
              <a:avLst/>
            </a:prstGeom>
            <a:noFill/>
          </p:spPr>
          <p:txBody>
            <a:bodyPr wrap="none" rtlCol="0">
              <a:spAutoFit/>
            </a:bodyPr>
            <a:lstStyle/>
            <a:p>
              <a:r>
                <a:rPr lang="en-GB" sz="4400" dirty="0">
                  <a:solidFill>
                    <a:srgbClr val="C00000"/>
                  </a:solidFill>
                </a:rPr>
                <a:t>c</a:t>
              </a:r>
            </a:p>
          </p:txBody>
        </p:sp>
        <p:sp>
          <p:nvSpPr>
            <p:cNvPr id="72" name="TextBox 71"/>
            <p:cNvSpPr txBox="1"/>
            <p:nvPr/>
          </p:nvSpPr>
          <p:spPr>
            <a:xfrm>
              <a:off x="2149350" y="4411991"/>
              <a:ext cx="481222" cy="769441"/>
            </a:xfrm>
            <a:prstGeom prst="rect">
              <a:avLst/>
            </a:prstGeom>
            <a:noFill/>
          </p:spPr>
          <p:txBody>
            <a:bodyPr wrap="none" rtlCol="0">
              <a:spAutoFit/>
            </a:bodyPr>
            <a:lstStyle/>
            <a:p>
              <a:r>
                <a:rPr lang="en-GB" sz="4400" dirty="0" smtClean="0">
                  <a:solidFill>
                    <a:srgbClr val="C00000"/>
                  </a:solidFill>
                </a:rPr>
                <a:t>b</a:t>
              </a:r>
              <a:endParaRPr lang="en-GB" sz="4400" dirty="0">
                <a:solidFill>
                  <a:srgbClr val="C00000"/>
                </a:solidFill>
              </a:endParaRPr>
            </a:p>
          </p:txBody>
        </p:sp>
        <p:sp>
          <p:nvSpPr>
            <p:cNvPr id="73" name="TextBox 72"/>
            <p:cNvSpPr txBox="1"/>
            <p:nvPr/>
          </p:nvSpPr>
          <p:spPr>
            <a:xfrm>
              <a:off x="3251177" y="2338192"/>
              <a:ext cx="423514" cy="769441"/>
            </a:xfrm>
            <a:prstGeom prst="rect">
              <a:avLst/>
            </a:prstGeom>
            <a:noFill/>
          </p:spPr>
          <p:txBody>
            <a:bodyPr wrap="none" rtlCol="0">
              <a:spAutoFit/>
            </a:bodyPr>
            <a:lstStyle/>
            <a:p>
              <a:r>
                <a:rPr lang="en-GB" sz="4400" dirty="0">
                  <a:solidFill>
                    <a:srgbClr val="C00000"/>
                  </a:solidFill>
                </a:rPr>
                <a:t>c</a:t>
              </a:r>
            </a:p>
          </p:txBody>
        </p:sp>
        <p:sp>
          <p:nvSpPr>
            <p:cNvPr id="74" name="TextBox 73"/>
            <p:cNvSpPr txBox="1"/>
            <p:nvPr/>
          </p:nvSpPr>
          <p:spPr>
            <a:xfrm>
              <a:off x="6365104" y="4640207"/>
              <a:ext cx="455574" cy="769441"/>
            </a:xfrm>
            <a:prstGeom prst="rect">
              <a:avLst/>
            </a:prstGeom>
            <a:noFill/>
          </p:spPr>
          <p:txBody>
            <a:bodyPr wrap="none" rtlCol="0">
              <a:spAutoFit/>
            </a:bodyPr>
            <a:lstStyle/>
            <a:p>
              <a:r>
                <a:rPr lang="en-GB" sz="4400" dirty="0">
                  <a:solidFill>
                    <a:srgbClr val="C00000"/>
                  </a:solidFill>
                </a:rPr>
                <a:t>a</a:t>
              </a:r>
            </a:p>
          </p:txBody>
        </p:sp>
        <p:sp>
          <p:nvSpPr>
            <p:cNvPr id="75" name="TextBox 74"/>
            <p:cNvSpPr txBox="1"/>
            <p:nvPr/>
          </p:nvSpPr>
          <p:spPr>
            <a:xfrm>
              <a:off x="7044459" y="1677453"/>
              <a:ext cx="835485" cy="769441"/>
            </a:xfrm>
            <a:prstGeom prst="rect">
              <a:avLst/>
            </a:prstGeom>
            <a:noFill/>
          </p:spPr>
          <p:txBody>
            <a:bodyPr wrap="none" rtlCol="0">
              <a:spAutoFit/>
            </a:bodyPr>
            <a:lstStyle/>
            <a:p>
              <a:r>
                <a:rPr lang="en-GB" sz="4400" dirty="0" smtClean="0">
                  <a:solidFill>
                    <a:srgbClr val="C00000"/>
                  </a:solidFill>
                </a:rPr>
                <a:t>a,c</a:t>
              </a:r>
              <a:endParaRPr lang="en-GB" sz="4400" dirty="0">
                <a:solidFill>
                  <a:srgbClr val="C00000"/>
                </a:solidFill>
              </a:endParaRPr>
            </a:p>
          </p:txBody>
        </p:sp>
        <p:sp>
          <p:nvSpPr>
            <p:cNvPr id="76" name="TextBox 75"/>
            <p:cNvSpPr txBox="1"/>
            <p:nvPr/>
          </p:nvSpPr>
          <p:spPr>
            <a:xfrm>
              <a:off x="8105316" y="3773414"/>
              <a:ext cx="481222" cy="769441"/>
            </a:xfrm>
            <a:prstGeom prst="rect">
              <a:avLst/>
            </a:prstGeom>
            <a:noFill/>
          </p:spPr>
          <p:txBody>
            <a:bodyPr wrap="none" rtlCol="0">
              <a:spAutoFit/>
            </a:bodyPr>
            <a:lstStyle/>
            <a:p>
              <a:r>
                <a:rPr lang="en-GB" sz="4400" dirty="0" smtClean="0">
                  <a:solidFill>
                    <a:srgbClr val="C00000"/>
                  </a:solidFill>
                </a:rPr>
                <a:t>b</a:t>
              </a:r>
              <a:endParaRPr lang="en-GB" sz="4400" dirty="0">
                <a:solidFill>
                  <a:srgbClr val="C00000"/>
                </a:solidFill>
              </a:endParaRPr>
            </a:p>
          </p:txBody>
        </p:sp>
        <p:sp>
          <p:nvSpPr>
            <p:cNvPr id="77" name="TextBox 76"/>
            <p:cNvSpPr txBox="1"/>
            <p:nvPr/>
          </p:nvSpPr>
          <p:spPr>
            <a:xfrm>
              <a:off x="4098857" y="4017193"/>
              <a:ext cx="423514" cy="769441"/>
            </a:xfrm>
            <a:prstGeom prst="rect">
              <a:avLst/>
            </a:prstGeom>
            <a:noFill/>
          </p:spPr>
          <p:txBody>
            <a:bodyPr wrap="none" rtlCol="0">
              <a:spAutoFit/>
            </a:bodyPr>
            <a:lstStyle/>
            <a:p>
              <a:r>
                <a:rPr lang="en-GB" sz="4400" dirty="0">
                  <a:solidFill>
                    <a:srgbClr val="C00000"/>
                  </a:solidFill>
                </a:rPr>
                <a:t>c</a:t>
              </a:r>
            </a:p>
          </p:txBody>
        </p:sp>
        <p:sp>
          <p:nvSpPr>
            <p:cNvPr id="78" name="TextBox 77"/>
            <p:cNvSpPr txBox="1"/>
            <p:nvPr/>
          </p:nvSpPr>
          <p:spPr>
            <a:xfrm>
              <a:off x="5527746" y="1493366"/>
              <a:ext cx="481222" cy="769441"/>
            </a:xfrm>
            <a:prstGeom prst="rect">
              <a:avLst/>
            </a:prstGeom>
            <a:noFill/>
          </p:spPr>
          <p:txBody>
            <a:bodyPr wrap="none" rtlCol="0">
              <a:spAutoFit/>
            </a:bodyPr>
            <a:lstStyle/>
            <a:p>
              <a:r>
                <a:rPr lang="en-GB" sz="4400" dirty="0" smtClean="0">
                  <a:solidFill>
                    <a:srgbClr val="C00000"/>
                  </a:solidFill>
                </a:rPr>
                <a:t>b</a:t>
              </a:r>
              <a:endParaRPr lang="en-GB" sz="4400" dirty="0">
                <a:solidFill>
                  <a:srgbClr val="C00000"/>
                </a:solidFill>
              </a:endParaRPr>
            </a:p>
          </p:txBody>
        </p:sp>
        <p:sp>
          <p:nvSpPr>
            <p:cNvPr id="79" name="TextBox 78"/>
            <p:cNvSpPr txBox="1"/>
            <p:nvPr/>
          </p:nvSpPr>
          <p:spPr>
            <a:xfrm>
              <a:off x="3799987" y="6083796"/>
              <a:ext cx="423514" cy="769441"/>
            </a:xfrm>
            <a:prstGeom prst="rect">
              <a:avLst/>
            </a:prstGeom>
            <a:noFill/>
          </p:spPr>
          <p:txBody>
            <a:bodyPr wrap="none" rtlCol="0">
              <a:spAutoFit/>
            </a:bodyPr>
            <a:lstStyle/>
            <a:p>
              <a:r>
                <a:rPr lang="en-GB" sz="4400" dirty="0">
                  <a:solidFill>
                    <a:srgbClr val="C00000"/>
                  </a:solidFill>
                </a:rPr>
                <a:t>c</a:t>
              </a:r>
            </a:p>
          </p:txBody>
        </p:sp>
      </p:grpSp>
      <p:grpSp>
        <p:nvGrpSpPr>
          <p:cNvPr id="46" name="Group 45"/>
          <p:cNvGrpSpPr/>
          <p:nvPr/>
        </p:nvGrpSpPr>
        <p:grpSpPr>
          <a:xfrm>
            <a:off x="32629" y="5289381"/>
            <a:ext cx="3516111" cy="1546268"/>
            <a:chOff x="-1237" y="4623981"/>
            <a:chExt cx="5029187" cy="2211668"/>
          </a:xfrm>
        </p:grpSpPr>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844" y="4792135"/>
              <a:ext cx="2410106" cy="1275024"/>
            </a:xfrm>
            <a:prstGeom prst="rect">
              <a:avLst/>
            </a:prstGeom>
          </p:spPr>
        </p:pic>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01191">
              <a:off x="-1237" y="4623981"/>
              <a:ext cx="4104856" cy="2211668"/>
            </a:xfrm>
            <a:prstGeom prst="rect">
              <a:avLst/>
            </a:prstGeom>
          </p:spPr>
        </p:pic>
      </p:grpSp>
    </p:spTree>
    <p:extLst>
      <p:ext uri="{BB962C8B-B14F-4D97-AF65-F5344CB8AC3E}">
        <p14:creationId xmlns:p14="http://schemas.microsoft.com/office/powerpoint/2010/main" val="3567643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30095" y="5735782"/>
            <a:ext cx="1113905"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1"/>
          <p:cNvSpPr txBox="1">
            <a:spLocks/>
          </p:cNvSpPr>
          <p:nvPr/>
        </p:nvSpPr>
        <p:spPr>
          <a:xfrm>
            <a:off x="0" y="1413"/>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pc="-150" dirty="0" smtClean="0">
                <a:solidFill>
                  <a:srgbClr val="C00000"/>
                </a:solidFill>
                <a:latin typeface="+mn-lt"/>
              </a:rPr>
              <a:t>Expressing rules</a:t>
            </a:r>
            <a:endParaRPr lang="en-GB" b="1" spc="-150" dirty="0">
              <a:solidFill>
                <a:srgbClr val="C00000"/>
              </a:solidFill>
              <a:latin typeface="+mn-lt"/>
            </a:endParaRPr>
          </a:p>
        </p:txBody>
      </p:sp>
      <p:grpSp>
        <p:nvGrpSpPr>
          <p:cNvPr id="44" name="Group 43"/>
          <p:cNvGrpSpPr/>
          <p:nvPr/>
        </p:nvGrpSpPr>
        <p:grpSpPr>
          <a:xfrm>
            <a:off x="114101" y="359887"/>
            <a:ext cx="3596661" cy="1465428"/>
            <a:chOff x="114101" y="359887"/>
            <a:chExt cx="3596661" cy="1465428"/>
          </a:xfrm>
        </p:grpSpPr>
        <p:grpSp>
          <p:nvGrpSpPr>
            <p:cNvPr id="22" name="Group 21"/>
            <p:cNvGrpSpPr/>
            <p:nvPr/>
          </p:nvGrpSpPr>
          <p:grpSpPr>
            <a:xfrm>
              <a:off x="853439" y="461887"/>
              <a:ext cx="2337473" cy="1363428"/>
              <a:chOff x="404861" y="962224"/>
              <a:chExt cx="2337473" cy="1363428"/>
            </a:xfrm>
          </p:grpSpPr>
          <p:sp>
            <p:nvSpPr>
              <p:cNvPr id="4" name="Oval 3"/>
              <p:cNvSpPr/>
              <p:nvPr/>
            </p:nvSpPr>
            <p:spPr>
              <a:xfrm>
                <a:off x="404861" y="1242636"/>
                <a:ext cx="808798" cy="808798"/>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Group 6"/>
              <p:cNvGrpSpPr/>
              <p:nvPr/>
            </p:nvGrpSpPr>
            <p:grpSpPr>
              <a:xfrm>
                <a:off x="1906788" y="1242636"/>
                <a:ext cx="835546" cy="835546"/>
                <a:chOff x="6678294" y="3030796"/>
                <a:chExt cx="1140480" cy="1140480"/>
              </a:xfrm>
            </p:grpSpPr>
            <p:sp>
              <p:nvSpPr>
                <p:cNvPr id="5" name="Oval 4"/>
                <p:cNvSpPr/>
                <p:nvPr/>
              </p:nvSpPr>
              <p:spPr>
                <a:xfrm>
                  <a:off x="6678294" y="3030796"/>
                  <a:ext cx="1140480" cy="1140480"/>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p:cNvSpPr/>
                <p:nvPr/>
              </p:nvSpPr>
              <p:spPr>
                <a:xfrm>
                  <a:off x="6813582" y="3166084"/>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7" name="Arc 16"/>
              <p:cNvSpPr/>
              <p:nvPr/>
            </p:nvSpPr>
            <p:spPr>
              <a:xfrm rot="16200000" flipV="1">
                <a:off x="1101361" y="571268"/>
                <a:ext cx="917727" cy="1699640"/>
              </a:xfrm>
              <a:prstGeom prst="arc">
                <a:avLst>
                  <a:gd name="adj1" fmla="val 17239203"/>
                  <a:gd name="adj2" fmla="val 4122680"/>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1" name="Arc 20"/>
              <p:cNvSpPr/>
              <p:nvPr/>
            </p:nvSpPr>
            <p:spPr>
              <a:xfrm rot="16200000" flipH="1">
                <a:off x="1132990" y="1016969"/>
                <a:ext cx="917727" cy="1699640"/>
              </a:xfrm>
              <a:prstGeom prst="arc">
                <a:avLst>
                  <a:gd name="adj1" fmla="val 17239203"/>
                  <a:gd name="adj2" fmla="val 4122680"/>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cxnSp>
          <p:nvCxnSpPr>
            <p:cNvPr id="23" name="AutoShape 22"/>
            <p:cNvCxnSpPr>
              <a:cxnSpLocks noChangeShapeType="1"/>
            </p:cNvCxnSpPr>
            <p:nvPr/>
          </p:nvCxnSpPr>
          <p:spPr bwMode="auto">
            <a:xfrm>
              <a:off x="114101" y="1146827"/>
              <a:ext cx="657796" cy="1"/>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40" name="Arc 39"/>
            <p:cNvSpPr/>
            <p:nvPr/>
          </p:nvSpPr>
          <p:spPr>
            <a:xfrm rot="5936877">
              <a:off x="587188" y="289534"/>
              <a:ext cx="538522" cy="679228"/>
            </a:xfrm>
            <a:prstGeom prst="arc">
              <a:avLst>
                <a:gd name="adj1" fmla="val 21395065"/>
                <a:gd name="adj2" fmla="val 16064834"/>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1" name="Arc 40"/>
            <p:cNvSpPr/>
            <p:nvPr/>
          </p:nvSpPr>
          <p:spPr>
            <a:xfrm rot="13036528">
              <a:off x="3172240" y="700729"/>
              <a:ext cx="538522" cy="679228"/>
            </a:xfrm>
            <a:prstGeom prst="arc">
              <a:avLst>
                <a:gd name="adj1" fmla="val 21395065"/>
                <a:gd name="adj2" fmla="val 16064834"/>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45" name="TextBox 44"/>
          <p:cNvSpPr txBox="1"/>
          <p:nvPr/>
        </p:nvSpPr>
        <p:spPr>
          <a:xfrm>
            <a:off x="1797363" y="264907"/>
            <a:ext cx="455574" cy="769441"/>
          </a:xfrm>
          <a:prstGeom prst="rect">
            <a:avLst/>
          </a:prstGeom>
          <a:noFill/>
        </p:spPr>
        <p:txBody>
          <a:bodyPr wrap="none" rtlCol="0">
            <a:spAutoFit/>
          </a:bodyPr>
          <a:lstStyle/>
          <a:p>
            <a:r>
              <a:rPr lang="en-GB" sz="4400" dirty="0">
                <a:solidFill>
                  <a:srgbClr val="C00000"/>
                </a:solidFill>
              </a:rPr>
              <a:t>a</a:t>
            </a:r>
          </a:p>
        </p:txBody>
      </p:sp>
      <p:sp>
        <p:nvSpPr>
          <p:cNvPr id="46" name="TextBox 45"/>
          <p:cNvSpPr txBox="1"/>
          <p:nvPr/>
        </p:nvSpPr>
        <p:spPr>
          <a:xfrm>
            <a:off x="1800138" y="1198694"/>
            <a:ext cx="455574" cy="769441"/>
          </a:xfrm>
          <a:prstGeom prst="rect">
            <a:avLst/>
          </a:prstGeom>
          <a:noFill/>
        </p:spPr>
        <p:txBody>
          <a:bodyPr wrap="none" rtlCol="0">
            <a:spAutoFit/>
          </a:bodyPr>
          <a:lstStyle/>
          <a:p>
            <a:r>
              <a:rPr lang="en-GB" sz="4400" dirty="0">
                <a:solidFill>
                  <a:srgbClr val="C00000"/>
                </a:solidFill>
              </a:rPr>
              <a:t>a</a:t>
            </a:r>
          </a:p>
        </p:txBody>
      </p:sp>
      <p:sp>
        <p:nvSpPr>
          <p:cNvPr id="47" name="TextBox 46"/>
          <p:cNvSpPr txBox="1"/>
          <p:nvPr/>
        </p:nvSpPr>
        <p:spPr>
          <a:xfrm>
            <a:off x="3231813" y="57015"/>
            <a:ext cx="481222" cy="769441"/>
          </a:xfrm>
          <a:prstGeom prst="rect">
            <a:avLst/>
          </a:prstGeom>
          <a:noFill/>
        </p:spPr>
        <p:txBody>
          <a:bodyPr wrap="none" rtlCol="0">
            <a:spAutoFit/>
          </a:bodyPr>
          <a:lstStyle/>
          <a:p>
            <a:r>
              <a:rPr lang="en-GB" sz="4400" dirty="0" smtClean="0">
                <a:solidFill>
                  <a:srgbClr val="C00000"/>
                </a:solidFill>
              </a:rPr>
              <a:t>b</a:t>
            </a:r>
            <a:endParaRPr lang="en-GB" sz="4400" dirty="0">
              <a:solidFill>
                <a:srgbClr val="C00000"/>
              </a:solidFill>
            </a:endParaRPr>
          </a:p>
        </p:txBody>
      </p:sp>
      <p:sp>
        <p:nvSpPr>
          <p:cNvPr id="48" name="TextBox 47"/>
          <p:cNvSpPr txBox="1"/>
          <p:nvPr/>
        </p:nvSpPr>
        <p:spPr>
          <a:xfrm>
            <a:off x="109005" y="59790"/>
            <a:ext cx="481222" cy="769441"/>
          </a:xfrm>
          <a:prstGeom prst="rect">
            <a:avLst/>
          </a:prstGeom>
          <a:noFill/>
        </p:spPr>
        <p:txBody>
          <a:bodyPr wrap="none" rtlCol="0">
            <a:spAutoFit/>
          </a:bodyPr>
          <a:lstStyle/>
          <a:p>
            <a:r>
              <a:rPr lang="en-GB" sz="4400" dirty="0" smtClean="0">
                <a:solidFill>
                  <a:srgbClr val="C00000"/>
                </a:solidFill>
              </a:rPr>
              <a:t>b</a:t>
            </a:r>
            <a:endParaRPr lang="en-GB" sz="4400" dirty="0">
              <a:solidFill>
                <a:srgbClr val="C00000"/>
              </a:solidFill>
            </a:endParaRPr>
          </a:p>
        </p:txBody>
      </p:sp>
      <p:grpSp>
        <p:nvGrpSpPr>
          <p:cNvPr id="67" name="Group 66"/>
          <p:cNvGrpSpPr/>
          <p:nvPr/>
        </p:nvGrpSpPr>
        <p:grpSpPr>
          <a:xfrm>
            <a:off x="5770147" y="1676546"/>
            <a:ext cx="3307501" cy="3042956"/>
            <a:chOff x="5770147" y="2058921"/>
            <a:chExt cx="3307501" cy="3042956"/>
          </a:xfrm>
        </p:grpSpPr>
        <p:grpSp>
          <p:nvGrpSpPr>
            <p:cNvPr id="42" name="Group 41"/>
            <p:cNvGrpSpPr/>
            <p:nvPr/>
          </p:nvGrpSpPr>
          <p:grpSpPr>
            <a:xfrm>
              <a:off x="5770147" y="2191066"/>
              <a:ext cx="3062435" cy="2236414"/>
              <a:chOff x="128477" y="2191066"/>
              <a:chExt cx="3062435" cy="2236414"/>
            </a:xfrm>
          </p:grpSpPr>
          <p:sp>
            <p:nvSpPr>
              <p:cNvPr id="12" name="Oval 11"/>
              <p:cNvSpPr/>
              <p:nvPr/>
            </p:nvSpPr>
            <p:spPr>
              <a:xfrm>
                <a:off x="853439" y="3591934"/>
                <a:ext cx="808798" cy="808798"/>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p:cNvGrpSpPr/>
              <p:nvPr/>
            </p:nvGrpSpPr>
            <p:grpSpPr>
              <a:xfrm>
                <a:off x="2355366" y="3591934"/>
                <a:ext cx="835546" cy="835546"/>
                <a:chOff x="6678294" y="3030796"/>
                <a:chExt cx="1140480" cy="1140480"/>
              </a:xfrm>
            </p:grpSpPr>
            <p:sp>
              <p:nvSpPr>
                <p:cNvPr id="14" name="Oval 13"/>
                <p:cNvSpPr/>
                <p:nvPr/>
              </p:nvSpPr>
              <p:spPr>
                <a:xfrm>
                  <a:off x="6678294" y="3030796"/>
                  <a:ext cx="1140480" cy="1140480"/>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p:cNvSpPr/>
                <p:nvPr/>
              </p:nvSpPr>
              <p:spPr>
                <a:xfrm>
                  <a:off x="6813582" y="3166084"/>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 name="Oval 15"/>
              <p:cNvSpPr/>
              <p:nvPr/>
            </p:nvSpPr>
            <p:spPr>
              <a:xfrm>
                <a:off x="1662237" y="2428295"/>
                <a:ext cx="808798" cy="808798"/>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 name="AutoShape 22"/>
              <p:cNvCxnSpPr>
                <a:cxnSpLocks noChangeShapeType="1"/>
              </p:cNvCxnSpPr>
              <p:nvPr/>
            </p:nvCxnSpPr>
            <p:spPr bwMode="auto">
              <a:xfrm>
                <a:off x="128477" y="3973410"/>
                <a:ext cx="657796" cy="1"/>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25" name="Arc 24"/>
              <p:cNvSpPr/>
              <p:nvPr/>
            </p:nvSpPr>
            <p:spPr>
              <a:xfrm rot="16200000" flipH="1">
                <a:off x="1760340" y="3657049"/>
                <a:ext cx="503812" cy="953488"/>
              </a:xfrm>
              <a:prstGeom prst="arc">
                <a:avLst>
                  <a:gd name="adj1" fmla="val 17239203"/>
                  <a:gd name="adj2" fmla="val 4122680"/>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6" name="Arc 25"/>
              <p:cNvSpPr/>
              <p:nvPr/>
            </p:nvSpPr>
            <p:spPr>
              <a:xfrm rot="16200000" flipV="1">
                <a:off x="1757463" y="3360871"/>
                <a:ext cx="503812" cy="953488"/>
              </a:xfrm>
              <a:prstGeom prst="arc">
                <a:avLst>
                  <a:gd name="adj1" fmla="val 17239203"/>
                  <a:gd name="adj2" fmla="val 4122680"/>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8" name="AutoShape 22"/>
              <p:cNvCxnSpPr>
                <a:cxnSpLocks noChangeShapeType="1"/>
              </p:cNvCxnSpPr>
              <p:nvPr/>
            </p:nvCxnSpPr>
            <p:spPr bwMode="auto">
              <a:xfrm flipV="1">
                <a:off x="1446360" y="3190474"/>
                <a:ext cx="296175" cy="318949"/>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32" name="AutoShape 22"/>
              <p:cNvCxnSpPr>
                <a:cxnSpLocks noChangeShapeType="1"/>
              </p:cNvCxnSpPr>
              <p:nvPr/>
            </p:nvCxnSpPr>
            <p:spPr bwMode="auto">
              <a:xfrm flipH="1" flipV="1">
                <a:off x="2340632" y="3187597"/>
                <a:ext cx="296175" cy="318949"/>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3" name="Arc 32"/>
              <p:cNvSpPr/>
              <p:nvPr/>
            </p:nvSpPr>
            <p:spPr>
              <a:xfrm rot="4827255">
                <a:off x="1238000" y="2123590"/>
                <a:ext cx="538522" cy="679228"/>
              </a:xfrm>
              <a:prstGeom prst="arc">
                <a:avLst>
                  <a:gd name="adj1" fmla="val 21395065"/>
                  <a:gd name="adj2" fmla="val 16064834"/>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4" name="Arc 33"/>
              <p:cNvSpPr/>
              <p:nvPr/>
            </p:nvSpPr>
            <p:spPr>
              <a:xfrm rot="16772745" flipH="1">
                <a:off x="2356557" y="2120713"/>
                <a:ext cx="538522" cy="679228"/>
              </a:xfrm>
              <a:prstGeom prst="arc">
                <a:avLst>
                  <a:gd name="adj1" fmla="val 21395065"/>
                  <a:gd name="adj2" fmla="val 16064834"/>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49" name="TextBox 48"/>
            <p:cNvSpPr txBox="1"/>
            <p:nvPr/>
          </p:nvSpPr>
          <p:spPr>
            <a:xfrm>
              <a:off x="6782990" y="2802876"/>
              <a:ext cx="481222" cy="769441"/>
            </a:xfrm>
            <a:prstGeom prst="rect">
              <a:avLst/>
            </a:prstGeom>
            <a:noFill/>
          </p:spPr>
          <p:txBody>
            <a:bodyPr wrap="none" rtlCol="0">
              <a:spAutoFit/>
            </a:bodyPr>
            <a:lstStyle/>
            <a:p>
              <a:r>
                <a:rPr lang="en-GB" sz="4400" dirty="0" smtClean="0">
                  <a:solidFill>
                    <a:srgbClr val="C00000"/>
                  </a:solidFill>
                </a:rPr>
                <a:t>b</a:t>
              </a:r>
              <a:endParaRPr lang="en-GB" sz="4400" dirty="0">
                <a:solidFill>
                  <a:srgbClr val="C00000"/>
                </a:solidFill>
              </a:endParaRPr>
            </a:p>
          </p:txBody>
        </p:sp>
        <p:sp>
          <p:nvSpPr>
            <p:cNvPr id="50" name="TextBox 49"/>
            <p:cNvSpPr txBox="1"/>
            <p:nvPr/>
          </p:nvSpPr>
          <p:spPr>
            <a:xfrm>
              <a:off x="6349042" y="2058921"/>
              <a:ext cx="481222" cy="769441"/>
            </a:xfrm>
            <a:prstGeom prst="rect">
              <a:avLst/>
            </a:prstGeom>
            <a:noFill/>
          </p:spPr>
          <p:txBody>
            <a:bodyPr wrap="none" rtlCol="0">
              <a:spAutoFit/>
            </a:bodyPr>
            <a:lstStyle/>
            <a:p>
              <a:r>
                <a:rPr lang="en-GB" sz="4400" dirty="0" smtClean="0">
                  <a:solidFill>
                    <a:srgbClr val="C00000"/>
                  </a:solidFill>
                </a:rPr>
                <a:t>b</a:t>
              </a:r>
              <a:endParaRPr lang="en-GB" sz="4400" dirty="0">
                <a:solidFill>
                  <a:srgbClr val="C00000"/>
                </a:solidFill>
              </a:endParaRPr>
            </a:p>
          </p:txBody>
        </p:sp>
        <p:sp>
          <p:nvSpPr>
            <p:cNvPr id="51" name="TextBox 50"/>
            <p:cNvSpPr txBox="1"/>
            <p:nvPr/>
          </p:nvSpPr>
          <p:spPr>
            <a:xfrm>
              <a:off x="7416699" y="4332436"/>
              <a:ext cx="481222" cy="769441"/>
            </a:xfrm>
            <a:prstGeom prst="rect">
              <a:avLst/>
            </a:prstGeom>
            <a:noFill/>
          </p:spPr>
          <p:txBody>
            <a:bodyPr wrap="none" rtlCol="0">
              <a:spAutoFit/>
            </a:bodyPr>
            <a:lstStyle/>
            <a:p>
              <a:r>
                <a:rPr lang="en-GB" sz="4400" dirty="0" smtClean="0">
                  <a:solidFill>
                    <a:srgbClr val="C00000"/>
                  </a:solidFill>
                </a:rPr>
                <a:t>b</a:t>
              </a:r>
              <a:endParaRPr lang="en-GB" sz="4400" dirty="0">
                <a:solidFill>
                  <a:srgbClr val="C00000"/>
                </a:solidFill>
              </a:endParaRPr>
            </a:p>
          </p:txBody>
        </p:sp>
        <p:sp>
          <p:nvSpPr>
            <p:cNvPr id="52" name="TextBox 51"/>
            <p:cNvSpPr txBox="1"/>
            <p:nvPr/>
          </p:nvSpPr>
          <p:spPr>
            <a:xfrm>
              <a:off x="7416699" y="3401748"/>
              <a:ext cx="455574" cy="769441"/>
            </a:xfrm>
            <a:prstGeom prst="rect">
              <a:avLst/>
            </a:prstGeom>
            <a:noFill/>
          </p:spPr>
          <p:txBody>
            <a:bodyPr wrap="none" rtlCol="0">
              <a:spAutoFit/>
            </a:bodyPr>
            <a:lstStyle/>
            <a:p>
              <a:r>
                <a:rPr lang="en-GB" sz="4400" dirty="0">
                  <a:solidFill>
                    <a:srgbClr val="C00000"/>
                  </a:solidFill>
                </a:rPr>
                <a:t>a</a:t>
              </a:r>
            </a:p>
          </p:txBody>
        </p:sp>
        <p:sp>
          <p:nvSpPr>
            <p:cNvPr id="53" name="TextBox 52"/>
            <p:cNvSpPr txBox="1"/>
            <p:nvPr/>
          </p:nvSpPr>
          <p:spPr>
            <a:xfrm>
              <a:off x="8120715" y="2743331"/>
              <a:ext cx="455574" cy="769441"/>
            </a:xfrm>
            <a:prstGeom prst="rect">
              <a:avLst/>
            </a:prstGeom>
            <a:noFill/>
          </p:spPr>
          <p:txBody>
            <a:bodyPr wrap="none" rtlCol="0">
              <a:spAutoFit/>
            </a:bodyPr>
            <a:lstStyle/>
            <a:p>
              <a:r>
                <a:rPr lang="en-GB" sz="4400" dirty="0">
                  <a:solidFill>
                    <a:srgbClr val="C00000"/>
                  </a:solidFill>
                </a:rPr>
                <a:t>a</a:t>
              </a:r>
            </a:p>
          </p:txBody>
        </p:sp>
        <p:sp>
          <p:nvSpPr>
            <p:cNvPr id="54" name="TextBox 53"/>
            <p:cNvSpPr txBox="1"/>
            <p:nvPr/>
          </p:nvSpPr>
          <p:spPr>
            <a:xfrm>
              <a:off x="8622074" y="2058921"/>
              <a:ext cx="455574" cy="769441"/>
            </a:xfrm>
            <a:prstGeom prst="rect">
              <a:avLst/>
            </a:prstGeom>
            <a:noFill/>
          </p:spPr>
          <p:txBody>
            <a:bodyPr wrap="none" rtlCol="0">
              <a:spAutoFit/>
            </a:bodyPr>
            <a:lstStyle/>
            <a:p>
              <a:r>
                <a:rPr lang="en-GB" sz="4400" dirty="0">
                  <a:solidFill>
                    <a:srgbClr val="C00000"/>
                  </a:solidFill>
                </a:rPr>
                <a:t>a</a:t>
              </a:r>
            </a:p>
          </p:txBody>
        </p:sp>
      </p:grpSp>
      <p:grpSp>
        <p:nvGrpSpPr>
          <p:cNvPr id="18" name="Group 17"/>
          <p:cNvGrpSpPr/>
          <p:nvPr/>
        </p:nvGrpSpPr>
        <p:grpSpPr>
          <a:xfrm>
            <a:off x="5528876" y="4534401"/>
            <a:ext cx="3480069" cy="2209837"/>
            <a:chOff x="125600" y="4534401"/>
            <a:chExt cx="3480069" cy="2209837"/>
          </a:xfrm>
        </p:grpSpPr>
        <p:grpSp>
          <p:nvGrpSpPr>
            <p:cNvPr id="43" name="Group 42"/>
            <p:cNvGrpSpPr/>
            <p:nvPr/>
          </p:nvGrpSpPr>
          <p:grpSpPr>
            <a:xfrm>
              <a:off x="125600" y="4882999"/>
              <a:ext cx="3068918" cy="1861239"/>
              <a:chOff x="125600" y="4882999"/>
              <a:chExt cx="3068918" cy="1861239"/>
            </a:xfrm>
          </p:grpSpPr>
          <p:sp>
            <p:nvSpPr>
              <p:cNvPr id="8" name="Oval 7"/>
              <p:cNvSpPr/>
              <p:nvPr/>
            </p:nvSpPr>
            <p:spPr>
              <a:xfrm>
                <a:off x="853439" y="5411071"/>
                <a:ext cx="808798" cy="808798"/>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p:cNvGrpSpPr/>
              <p:nvPr/>
            </p:nvGrpSpPr>
            <p:grpSpPr>
              <a:xfrm>
                <a:off x="2355366" y="5411071"/>
                <a:ext cx="835546" cy="835546"/>
                <a:chOff x="6678294" y="3030796"/>
                <a:chExt cx="1140480" cy="1140480"/>
              </a:xfrm>
            </p:grpSpPr>
            <p:sp>
              <p:nvSpPr>
                <p:cNvPr id="10" name="Oval 9"/>
                <p:cNvSpPr/>
                <p:nvPr/>
              </p:nvSpPr>
              <p:spPr>
                <a:xfrm>
                  <a:off x="6678294" y="3030796"/>
                  <a:ext cx="1140480" cy="1140480"/>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p:cNvSpPr/>
                <p:nvPr/>
              </p:nvSpPr>
              <p:spPr>
                <a:xfrm>
                  <a:off x="6813582" y="3166084"/>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27" name="AutoShape 22"/>
              <p:cNvCxnSpPr>
                <a:cxnSpLocks noChangeShapeType="1"/>
              </p:cNvCxnSpPr>
              <p:nvPr/>
            </p:nvCxnSpPr>
            <p:spPr bwMode="auto">
              <a:xfrm>
                <a:off x="125600" y="5799333"/>
                <a:ext cx="657796" cy="1"/>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35" name="AutoShape 22"/>
              <p:cNvCxnSpPr>
                <a:cxnSpLocks noChangeShapeType="1"/>
              </p:cNvCxnSpPr>
              <p:nvPr/>
            </p:nvCxnSpPr>
            <p:spPr bwMode="auto">
              <a:xfrm flipV="1">
                <a:off x="1726847" y="5796457"/>
                <a:ext cx="571922" cy="2876"/>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7" name="Arc 36"/>
              <p:cNvSpPr/>
              <p:nvPr/>
            </p:nvSpPr>
            <p:spPr>
              <a:xfrm rot="7839298">
                <a:off x="935123" y="4812646"/>
                <a:ext cx="538522" cy="679228"/>
              </a:xfrm>
              <a:prstGeom prst="arc">
                <a:avLst>
                  <a:gd name="adj1" fmla="val 21395065"/>
                  <a:gd name="adj2" fmla="val 16064834"/>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8" name="Arc 37"/>
              <p:cNvSpPr/>
              <p:nvPr/>
            </p:nvSpPr>
            <p:spPr>
              <a:xfrm rot="7839298">
                <a:off x="2467749" y="4827022"/>
                <a:ext cx="538522" cy="679228"/>
              </a:xfrm>
              <a:prstGeom prst="arc">
                <a:avLst>
                  <a:gd name="adj1" fmla="val 21395065"/>
                  <a:gd name="adj2" fmla="val 16064834"/>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9" name="Arc 38"/>
              <p:cNvSpPr/>
              <p:nvPr/>
            </p:nvSpPr>
            <p:spPr>
              <a:xfrm rot="18639298">
                <a:off x="2585643" y="6135363"/>
                <a:ext cx="538522" cy="679228"/>
              </a:xfrm>
              <a:prstGeom prst="arc">
                <a:avLst>
                  <a:gd name="adj1" fmla="val 21395065"/>
                  <a:gd name="adj2" fmla="val 16064834"/>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55" name="TextBox 54"/>
            <p:cNvSpPr txBox="1"/>
            <p:nvPr/>
          </p:nvSpPr>
          <p:spPr>
            <a:xfrm>
              <a:off x="473411" y="4534402"/>
              <a:ext cx="455574" cy="769441"/>
            </a:xfrm>
            <a:prstGeom prst="rect">
              <a:avLst/>
            </a:prstGeom>
            <a:noFill/>
          </p:spPr>
          <p:txBody>
            <a:bodyPr wrap="none" rtlCol="0">
              <a:spAutoFit/>
            </a:bodyPr>
            <a:lstStyle/>
            <a:p>
              <a:r>
                <a:rPr lang="en-GB" sz="4400" dirty="0">
                  <a:solidFill>
                    <a:srgbClr val="C00000"/>
                  </a:solidFill>
                </a:rPr>
                <a:t>a</a:t>
              </a:r>
            </a:p>
          </p:txBody>
        </p:sp>
        <p:sp>
          <p:nvSpPr>
            <p:cNvPr id="56" name="TextBox 55"/>
            <p:cNvSpPr txBox="1"/>
            <p:nvPr/>
          </p:nvSpPr>
          <p:spPr>
            <a:xfrm>
              <a:off x="2952583" y="4534401"/>
              <a:ext cx="455574" cy="769441"/>
            </a:xfrm>
            <a:prstGeom prst="rect">
              <a:avLst/>
            </a:prstGeom>
            <a:noFill/>
          </p:spPr>
          <p:txBody>
            <a:bodyPr wrap="none" rtlCol="0">
              <a:spAutoFit/>
            </a:bodyPr>
            <a:lstStyle/>
            <a:p>
              <a:r>
                <a:rPr lang="en-GB" sz="4400" dirty="0">
                  <a:solidFill>
                    <a:srgbClr val="C00000"/>
                  </a:solidFill>
                </a:rPr>
                <a:t>a</a:t>
              </a:r>
            </a:p>
          </p:txBody>
        </p:sp>
        <p:sp>
          <p:nvSpPr>
            <p:cNvPr id="57" name="TextBox 56"/>
            <p:cNvSpPr txBox="1"/>
            <p:nvPr/>
          </p:nvSpPr>
          <p:spPr>
            <a:xfrm>
              <a:off x="3124447" y="5973811"/>
              <a:ext cx="481222" cy="769441"/>
            </a:xfrm>
            <a:prstGeom prst="rect">
              <a:avLst/>
            </a:prstGeom>
            <a:noFill/>
          </p:spPr>
          <p:txBody>
            <a:bodyPr wrap="none" rtlCol="0">
              <a:spAutoFit/>
            </a:bodyPr>
            <a:lstStyle/>
            <a:p>
              <a:r>
                <a:rPr lang="en-GB" sz="4400" dirty="0" smtClean="0">
                  <a:solidFill>
                    <a:srgbClr val="C00000"/>
                  </a:solidFill>
                </a:rPr>
                <a:t>b</a:t>
              </a:r>
              <a:endParaRPr lang="en-GB" sz="4400" dirty="0">
                <a:solidFill>
                  <a:srgbClr val="C00000"/>
                </a:solidFill>
              </a:endParaRPr>
            </a:p>
          </p:txBody>
        </p:sp>
        <p:sp>
          <p:nvSpPr>
            <p:cNvPr id="58" name="TextBox 57"/>
            <p:cNvSpPr txBox="1"/>
            <p:nvPr/>
          </p:nvSpPr>
          <p:spPr>
            <a:xfrm>
              <a:off x="1771715" y="5706628"/>
              <a:ext cx="481222" cy="769441"/>
            </a:xfrm>
            <a:prstGeom prst="rect">
              <a:avLst/>
            </a:prstGeom>
            <a:noFill/>
          </p:spPr>
          <p:txBody>
            <a:bodyPr wrap="none" rtlCol="0">
              <a:spAutoFit/>
            </a:bodyPr>
            <a:lstStyle/>
            <a:p>
              <a:r>
                <a:rPr lang="en-GB" sz="4400" dirty="0" smtClean="0">
                  <a:solidFill>
                    <a:srgbClr val="C00000"/>
                  </a:solidFill>
                </a:rPr>
                <a:t>b</a:t>
              </a:r>
              <a:endParaRPr lang="en-GB" sz="4400" dirty="0">
                <a:solidFill>
                  <a:srgbClr val="C00000"/>
                </a:solidFill>
              </a:endParaRPr>
            </a:p>
          </p:txBody>
        </p:sp>
      </p:grpSp>
      <p:sp>
        <p:nvSpPr>
          <p:cNvPr id="59" name="Text Box 5"/>
          <p:cNvSpPr txBox="1">
            <a:spLocks noChangeArrowheads="1"/>
          </p:cNvSpPr>
          <p:nvPr/>
        </p:nvSpPr>
        <p:spPr bwMode="auto">
          <a:xfrm>
            <a:off x="3872963" y="234901"/>
            <a:ext cx="1499128" cy="1815882"/>
          </a:xfrm>
          <a:prstGeom prst="rect">
            <a:avLst/>
          </a:prstGeom>
          <a:noFill/>
          <a:ln w="12700">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sz="2800" b="1" dirty="0" smtClean="0">
                <a:solidFill>
                  <a:schemeClr val="tx1">
                    <a:lumMod val="50000"/>
                    <a:lumOff val="50000"/>
                  </a:schemeClr>
                </a:solidFill>
              </a:rPr>
              <a:t>ab</a:t>
            </a:r>
            <a:endParaRPr lang="en-GB" sz="2800" b="1" dirty="0">
              <a:solidFill>
                <a:schemeClr val="tx1">
                  <a:lumMod val="50000"/>
                  <a:lumOff val="50000"/>
                </a:schemeClr>
              </a:solidFill>
            </a:endParaRPr>
          </a:p>
          <a:p>
            <a:pPr algn="ctr"/>
            <a:r>
              <a:rPr lang="en-GB" sz="2800" b="1" dirty="0" smtClean="0">
                <a:solidFill>
                  <a:schemeClr val="tx1">
                    <a:lumMod val="50000"/>
                    <a:lumOff val="50000"/>
                  </a:schemeClr>
                </a:solidFill>
              </a:rPr>
              <a:t>babaa</a:t>
            </a:r>
            <a:endParaRPr lang="en-GB" sz="2800" b="1" dirty="0">
              <a:solidFill>
                <a:schemeClr val="tx1">
                  <a:lumMod val="50000"/>
                  <a:lumOff val="50000"/>
                </a:schemeClr>
              </a:solidFill>
            </a:endParaRPr>
          </a:p>
          <a:p>
            <a:pPr algn="ctr"/>
            <a:r>
              <a:rPr lang="en-GB" sz="2800" b="1" dirty="0">
                <a:solidFill>
                  <a:schemeClr val="tx1">
                    <a:lumMod val="50000"/>
                    <a:lumOff val="50000"/>
                  </a:schemeClr>
                </a:solidFill>
              </a:rPr>
              <a:t>a</a:t>
            </a:r>
            <a:r>
              <a:rPr lang="en-GB" sz="2800" b="1" dirty="0" smtClean="0">
                <a:solidFill>
                  <a:schemeClr val="tx1">
                    <a:lumMod val="50000"/>
                    <a:lumOff val="50000"/>
                  </a:schemeClr>
                </a:solidFill>
              </a:rPr>
              <a:t>aababa</a:t>
            </a:r>
          </a:p>
          <a:p>
            <a:pPr algn="ctr"/>
            <a:r>
              <a:rPr lang="en-GB" sz="2800" b="1" dirty="0" smtClean="0">
                <a:solidFill>
                  <a:schemeClr val="tx1">
                    <a:lumMod val="50000"/>
                    <a:lumOff val="50000"/>
                  </a:schemeClr>
                </a:solidFill>
              </a:rPr>
              <a:t>aababbb</a:t>
            </a:r>
            <a:endParaRPr lang="en-GB" sz="2800" b="1" dirty="0">
              <a:solidFill>
                <a:schemeClr val="tx1">
                  <a:lumMod val="50000"/>
                  <a:lumOff val="50000"/>
                </a:schemeClr>
              </a:solidFill>
            </a:endParaRPr>
          </a:p>
        </p:txBody>
      </p:sp>
      <p:sp>
        <p:nvSpPr>
          <p:cNvPr id="60" name="TextBox 59"/>
          <p:cNvSpPr txBox="1"/>
          <p:nvPr/>
        </p:nvSpPr>
        <p:spPr>
          <a:xfrm>
            <a:off x="5392769" y="950328"/>
            <a:ext cx="3750386" cy="646331"/>
          </a:xfrm>
          <a:prstGeom prst="rect">
            <a:avLst/>
          </a:prstGeom>
          <a:noFill/>
        </p:spPr>
        <p:txBody>
          <a:bodyPr wrap="none" rtlCol="0">
            <a:spAutoFit/>
          </a:bodyPr>
          <a:lstStyle/>
          <a:p>
            <a:r>
              <a:rPr lang="en-GB" sz="3600" dirty="0" smtClean="0">
                <a:solidFill>
                  <a:schemeClr val="tx1">
                    <a:lumMod val="50000"/>
                    <a:lumOff val="50000"/>
                  </a:schemeClr>
                </a:solidFill>
              </a:rPr>
              <a:t>Odd number of ‘a’s</a:t>
            </a:r>
            <a:endParaRPr lang="en-GB" sz="3600" dirty="0">
              <a:solidFill>
                <a:schemeClr val="tx1">
                  <a:lumMod val="50000"/>
                  <a:lumOff val="50000"/>
                </a:schemeClr>
              </a:solidFill>
            </a:endParaRPr>
          </a:p>
        </p:txBody>
      </p:sp>
      <p:sp>
        <p:nvSpPr>
          <p:cNvPr id="61" name="Text Box 5"/>
          <p:cNvSpPr txBox="1">
            <a:spLocks noChangeArrowheads="1"/>
          </p:cNvSpPr>
          <p:nvPr/>
        </p:nvSpPr>
        <p:spPr bwMode="auto">
          <a:xfrm>
            <a:off x="3889357" y="2493807"/>
            <a:ext cx="1665841" cy="1815882"/>
          </a:xfrm>
          <a:prstGeom prst="rect">
            <a:avLst/>
          </a:prstGeom>
          <a:noFill/>
          <a:ln w="12700">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sz="2800" b="1" dirty="0" smtClean="0">
                <a:solidFill>
                  <a:schemeClr val="tx1">
                    <a:lumMod val="50000"/>
                    <a:lumOff val="50000"/>
                  </a:schemeClr>
                </a:solidFill>
              </a:rPr>
              <a:t>ab</a:t>
            </a:r>
            <a:endParaRPr lang="en-GB" sz="2800" b="1" dirty="0">
              <a:solidFill>
                <a:schemeClr val="tx1">
                  <a:lumMod val="50000"/>
                  <a:lumOff val="50000"/>
                </a:schemeClr>
              </a:solidFill>
            </a:endParaRPr>
          </a:p>
          <a:p>
            <a:pPr algn="ctr"/>
            <a:r>
              <a:rPr lang="en-GB" sz="2800" b="1" dirty="0" smtClean="0">
                <a:solidFill>
                  <a:schemeClr val="tx1">
                    <a:lumMod val="50000"/>
                    <a:lumOff val="50000"/>
                  </a:schemeClr>
                </a:solidFill>
              </a:rPr>
              <a:t>abab</a:t>
            </a:r>
            <a:endParaRPr lang="en-GB" sz="2800" b="1" dirty="0">
              <a:solidFill>
                <a:schemeClr val="tx1">
                  <a:lumMod val="50000"/>
                  <a:lumOff val="50000"/>
                </a:schemeClr>
              </a:solidFill>
            </a:endParaRPr>
          </a:p>
          <a:p>
            <a:pPr algn="ctr"/>
            <a:r>
              <a:rPr lang="en-GB" sz="2800" b="1" dirty="0" smtClean="0">
                <a:solidFill>
                  <a:schemeClr val="tx1">
                    <a:lumMod val="50000"/>
                    <a:lumOff val="50000"/>
                  </a:schemeClr>
                </a:solidFill>
              </a:rPr>
              <a:t>ababab</a:t>
            </a:r>
          </a:p>
          <a:p>
            <a:pPr algn="ctr"/>
            <a:r>
              <a:rPr lang="en-GB" sz="2800" b="1" dirty="0" smtClean="0">
                <a:solidFill>
                  <a:schemeClr val="tx1">
                    <a:lumMod val="50000"/>
                    <a:lumOff val="50000"/>
                  </a:schemeClr>
                </a:solidFill>
              </a:rPr>
              <a:t>abababab</a:t>
            </a:r>
            <a:endParaRPr lang="en-GB" sz="2800" b="1" dirty="0">
              <a:solidFill>
                <a:schemeClr val="tx1">
                  <a:lumMod val="50000"/>
                  <a:lumOff val="50000"/>
                </a:schemeClr>
              </a:solidFill>
            </a:endParaRPr>
          </a:p>
        </p:txBody>
      </p:sp>
      <p:sp>
        <p:nvSpPr>
          <p:cNvPr id="64" name="Rectangle 63"/>
          <p:cNvSpPr/>
          <p:nvPr/>
        </p:nvSpPr>
        <p:spPr>
          <a:xfrm>
            <a:off x="252918" y="2514918"/>
            <a:ext cx="3614327" cy="1200329"/>
          </a:xfrm>
          <a:prstGeom prst="rect">
            <a:avLst/>
          </a:prstGeom>
        </p:spPr>
        <p:txBody>
          <a:bodyPr wrap="square">
            <a:spAutoFit/>
          </a:bodyPr>
          <a:lstStyle/>
          <a:p>
            <a:pPr algn="r"/>
            <a:r>
              <a:rPr lang="en-GB" sz="3600" dirty="0" smtClean="0">
                <a:solidFill>
                  <a:schemeClr val="tx1">
                    <a:lumMod val="50000"/>
                    <a:lumOff val="50000"/>
                  </a:schemeClr>
                </a:solidFill>
              </a:rPr>
              <a:t>Alternating</a:t>
            </a:r>
          </a:p>
          <a:p>
            <a:pPr algn="r"/>
            <a:r>
              <a:rPr lang="en-GB" sz="3600" dirty="0" smtClean="0">
                <a:solidFill>
                  <a:schemeClr val="tx1">
                    <a:lumMod val="50000"/>
                    <a:lumOff val="50000"/>
                  </a:schemeClr>
                </a:solidFill>
              </a:rPr>
              <a:t>sequence </a:t>
            </a:r>
            <a:r>
              <a:rPr lang="en-GB" sz="3600" dirty="0">
                <a:solidFill>
                  <a:schemeClr val="tx1">
                    <a:lumMod val="50000"/>
                    <a:lumOff val="50000"/>
                  </a:schemeClr>
                </a:solidFill>
              </a:rPr>
              <a:t>of </a:t>
            </a:r>
            <a:r>
              <a:rPr lang="en-GB" sz="3600" dirty="0" smtClean="0">
                <a:solidFill>
                  <a:schemeClr val="tx1">
                    <a:lumMod val="50000"/>
                    <a:lumOff val="50000"/>
                  </a:schemeClr>
                </a:solidFill>
              </a:rPr>
              <a:t>‘ab’s</a:t>
            </a:r>
            <a:endParaRPr lang="en-GB" sz="3600" dirty="0">
              <a:solidFill>
                <a:schemeClr val="tx1">
                  <a:lumMod val="50000"/>
                  <a:lumOff val="50000"/>
                </a:schemeClr>
              </a:solidFill>
            </a:endParaRPr>
          </a:p>
        </p:txBody>
      </p:sp>
      <p:sp>
        <p:nvSpPr>
          <p:cNvPr id="65" name="Text Box 5"/>
          <p:cNvSpPr txBox="1">
            <a:spLocks noChangeArrowheads="1"/>
          </p:cNvSpPr>
          <p:nvPr/>
        </p:nvSpPr>
        <p:spPr bwMode="auto">
          <a:xfrm>
            <a:off x="3881456" y="4845864"/>
            <a:ext cx="1487908" cy="1815882"/>
          </a:xfrm>
          <a:prstGeom prst="rect">
            <a:avLst/>
          </a:prstGeom>
          <a:noFill/>
          <a:ln w="12700">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sz="2800" b="1" dirty="0" smtClean="0">
                <a:solidFill>
                  <a:schemeClr val="tx1">
                    <a:lumMod val="50000"/>
                    <a:lumOff val="50000"/>
                  </a:schemeClr>
                </a:solidFill>
              </a:rPr>
              <a:t>ab</a:t>
            </a:r>
            <a:endParaRPr lang="en-GB" sz="2800" b="1" dirty="0">
              <a:solidFill>
                <a:schemeClr val="tx1">
                  <a:lumMod val="50000"/>
                  <a:lumOff val="50000"/>
                </a:schemeClr>
              </a:solidFill>
            </a:endParaRPr>
          </a:p>
          <a:p>
            <a:pPr algn="ctr"/>
            <a:r>
              <a:rPr lang="en-GB" sz="2800" b="1" dirty="0" smtClean="0">
                <a:solidFill>
                  <a:schemeClr val="tx1">
                    <a:lumMod val="50000"/>
                    <a:lumOff val="50000"/>
                  </a:schemeClr>
                </a:solidFill>
              </a:rPr>
              <a:t>abaa</a:t>
            </a:r>
            <a:endParaRPr lang="en-GB" sz="2800" b="1" dirty="0">
              <a:solidFill>
                <a:schemeClr val="tx1">
                  <a:lumMod val="50000"/>
                  <a:lumOff val="50000"/>
                </a:schemeClr>
              </a:solidFill>
            </a:endParaRPr>
          </a:p>
          <a:p>
            <a:pPr algn="ctr"/>
            <a:r>
              <a:rPr lang="en-GB" sz="2800" b="1" dirty="0" smtClean="0">
                <a:solidFill>
                  <a:schemeClr val="tx1">
                    <a:lumMod val="50000"/>
                    <a:lumOff val="50000"/>
                  </a:schemeClr>
                </a:solidFill>
              </a:rPr>
              <a:t>baba</a:t>
            </a:r>
          </a:p>
          <a:p>
            <a:pPr algn="ctr"/>
            <a:r>
              <a:rPr lang="en-GB" sz="2800" b="1" dirty="0" smtClean="0">
                <a:solidFill>
                  <a:schemeClr val="tx1">
                    <a:lumMod val="50000"/>
                    <a:lumOff val="50000"/>
                  </a:schemeClr>
                </a:solidFill>
              </a:rPr>
              <a:t>bbbaaab</a:t>
            </a:r>
            <a:endParaRPr lang="en-GB" sz="2800" b="1" dirty="0">
              <a:solidFill>
                <a:schemeClr val="tx1">
                  <a:lumMod val="50000"/>
                  <a:lumOff val="50000"/>
                </a:schemeClr>
              </a:solidFill>
            </a:endParaRPr>
          </a:p>
        </p:txBody>
      </p:sp>
      <p:sp>
        <p:nvSpPr>
          <p:cNvPr id="66" name="TextBox 65"/>
          <p:cNvSpPr txBox="1"/>
          <p:nvPr/>
        </p:nvSpPr>
        <p:spPr>
          <a:xfrm>
            <a:off x="827801" y="4726726"/>
            <a:ext cx="2981009" cy="646331"/>
          </a:xfrm>
          <a:prstGeom prst="rect">
            <a:avLst/>
          </a:prstGeom>
          <a:noFill/>
        </p:spPr>
        <p:txBody>
          <a:bodyPr wrap="none" rtlCol="0">
            <a:spAutoFit/>
          </a:bodyPr>
          <a:lstStyle/>
          <a:p>
            <a:r>
              <a:rPr lang="en-GB" sz="3600" dirty="0" smtClean="0">
                <a:solidFill>
                  <a:schemeClr val="tx1">
                    <a:lumMod val="50000"/>
                    <a:lumOff val="50000"/>
                  </a:schemeClr>
                </a:solidFill>
              </a:rPr>
              <a:t>At least one ‘</a:t>
            </a:r>
            <a:r>
              <a:rPr lang="en-GB" sz="3600" dirty="0">
                <a:solidFill>
                  <a:schemeClr val="tx1">
                    <a:lumMod val="50000"/>
                    <a:lumOff val="50000"/>
                  </a:schemeClr>
                </a:solidFill>
              </a:rPr>
              <a:t>b</a:t>
            </a:r>
            <a:r>
              <a:rPr lang="en-GB" sz="3600" dirty="0" smtClean="0">
                <a:solidFill>
                  <a:schemeClr val="tx1">
                    <a:lumMod val="50000"/>
                    <a:lumOff val="50000"/>
                  </a:schemeClr>
                </a:solidFill>
              </a:rPr>
              <a:t>’</a:t>
            </a:r>
            <a:endParaRPr lang="en-GB" sz="3600" dirty="0">
              <a:solidFill>
                <a:schemeClr val="tx1">
                  <a:lumMod val="50000"/>
                  <a:lumOff val="50000"/>
                </a:schemeClr>
              </a:solidFill>
            </a:endParaRPr>
          </a:p>
        </p:txBody>
      </p:sp>
      <p:grpSp>
        <p:nvGrpSpPr>
          <p:cNvPr id="62" name="Group 61"/>
          <p:cNvGrpSpPr/>
          <p:nvPr/>
        </p:nvGrpSpPr>
        <p:grpSpPr>
          <a:xfrm>
            <a:off x="32629" y="5289381"/>
            <a:ext cx="3516111" cy="1546268"/>
            <a:chOff x="-1237" y="4623981"/>
            <a:chExt cx="5029187" cy="2211668"/>
          </a:xfrm>
        </p:grpSpPr>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844" y="4792135"/>
              <a:ext cx="2410106" cy="1275024"/>
            </a:xfrm>
            <a:prstGeom prst="rect">
              <a:avLst/>
            </a:prstGeom>
          </p:spPr>
        </p:pic>
        <p:pic>
          <p:nvPicPr>
            <p:cNvPr id="68" name="Picture 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01191">
              <a:off x="-1237" y="4623981"/>
              <a:ext cx="4104856" cy="2211668"/>
            </a:xfrm>
            <a:prstGeom prst="rect">
              <a:avLst/>
            </a:prstGeom>
          </p:spPr>
        </p:pic>
      </p:grpSp>
    </p:spTree>
    <p:extLst>
      <p:ext uri="{BB962C8B-B14F-4D97-AF65-F5344CB8AC3E}">
        <p14:creationId xmlns:p14="http://schemas.microsoft.com/office/powerpoint/2010/main" val="2819683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p:bldP spid="61" grpId="0" animBg="1"/>
      <p:bldP spid="64" grpId="0"/>
      <p:bldP spid="65" grpId="0" animBg="1"/>
      <p:bldP spid="6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989" t="11776" r="60144" b="27209"/>
          <a:stretch/>
        </p:blipFill>
        <p:spPr>
          <a:xfrm>
            <a:off x="-38100" y="-19050"/>
            <a:ext cx="4094328" cy="6896100"/>
          </a:xfrm>
          <a:prstGeom prst="rect">
            <a:avLst/>
          </a:prstGeom>
        </p:spPr>
      </p:pic>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4901846" y="4312692"/>
            <a:ext cx="4034486" cy="2308324"/>
          </a:xfrm>
          <a:prstGeom prst="rect">
            <a:avLst/>
          </a:prstGeom>
          <a:noFill/>
        </p:spPr>
        <p:txBody>
          <a:bodyPr wrap="square" rtlCol="0">
            <a:spAutoFit/>
          </a:bodyPr>
          <a:lstStyle/>
          <a:p>
            <a:pPr algn="r"/>
            <a:r>
              <a:rPr lang="en-GB" sz="7200" b="1" dirty="0" smtClean="0">
                <a:solidFill>
                  <a:schemeClr val="bg1">
                    <a:lumMod val="50000"/>
                  </a:schemeClr>
                </a:solidFill>
              </a:rPr>
              <a:t>Reverse</a:t>
            </a:r>
          </a:p>
          <a:p>
            <a:pPr algn="r"/>
            <a:r>
              <a:rPr lang="en-GB" sz="7200" b="1" dirty="0" smtClean="0">
                <a:solidFill>
                  <a:schemeClr val="bg1">
                    <a:lumMod val="50000"/>
                  </a:schemeClr>
                </a:solidFill>
              </a:rPr>
              <a:t>Pictionary</a:t>
            </a:r>
            <a:endParaRPr lang="en-GB" sz="7200" b="1" dirty="0">
              <a:solidFill>
                <a:schemeClr val="bg1">
                  <a:lumMod val="50000"/>
                </a:schemeClr>
              </a:solidFill>
            </a:endParaRPr>
          </a:p>
        </p:txBody>
      </p:sp>
      <p:sp>
        <p:nvSpPr>
          <p:cNvPr id="10" name="TextBox 9"/>
          <p:cNvSpPr txBox="1"/>
          <p:nvPr/>
        </p:nvSpPr>
        <p:spPr>
          <a:xfrm>
            <a:off x="7659298" y="-652425"/>
            <a:ext cx="1484702" cy="3170099"/>
          </a:xfrm>
          <a:prstGeom prst="rect">
            <a:avLst/>
          </a:prstGeom>
          <a:noFill/>
        </p:spPr>
        <p:txBody>
          <a:bodyPr wrap="none" rtlCol="0">
            <a:spAutoFit/>
          </a:bodyPr>
          <a:lstStyle/>
          <a:p>
            <a:r>
              <a:rPr lang="en-GB" sz="20000" b="1" dirty="0">
                <a:solidFill>
                  <a:srgbClr val="DEDEDE"/>
                </a:solidFill>
              </a:rPr>
              <a:t>4</a:t>
            </a:r>
          </a:p>
        </p:txBody>
      </p:sp>
      <p:sp>
        <p:nvSpPr>
          <p:cNvPr id="11" name="TextBox 10"/>
          <p:cNvSpPr txBox="1"/>
          <p:nvPr/>
        </p:nvSpPr>
        <p:spPr>
          <a:xfrm>
            <a:off x="7731856" y="1314332"/>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
        <p:nvSpPr>
          <p:cNvPr id="13" name="Isosceles Triangle 12"/>
          <p:cNvSpPr/>
          <p:nvPr/>
        </p:nvSpPr>
        <p:spPr>
          <a:xfrm flipH="1">
            <a:off x="669383" y="3924300"/>
            <a:ext cx="4202882" cy="2963680"/>
          </a:xfrm>
          <a:prstGeom prst="triangle">
            <a:avLst>
              <a:gd name="adj" fmla="val 117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Isosceles Triangle 4"/>
          <p:cNvSpPr/>
          <p:nvPr/>
        </p:nvSpPr>
        <p:spPr>
          <a:xfrm flipV="1">
            <a:off x="-1047750" y="-38101"/>
            <a:ext cx="2620370" cy="1201003"/>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rot="5400000" flipV="1">
            <a:off x="1048996" y="2163842"/>
            <a:ext cx="5357939" cy="715684"/>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Isosceles Triangle 13"/>
          <p:cNvSpPr/>
          <p:nvPr/>
        </p:nvSpPr>
        <p:spPr>
          <a:xfrm rot="16200000" flipV="1">
            <a:off x="81172" y="6357724"/>
            <a:ext cx="400051" cy="638601"/>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64744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45891" t="24641" r="28417" b="10809"/>
          <a:stretch/>
        </p:blipFill>
        <p:spPr>
          <a:xfrm rot="20937186">
            <a:off x="5345815" y="339579"/>
            <a:ext cx="3342806" cy="4721903"/>
          </a:xfrm>
          <a:prstGeom prst="rect">
            <a:avLst/>
          </a:prstGeom>
          <a:ln>
            <a:solidFill>
              <a:schemeClr val="tx1">
                <a:lumMod val="50000"/>
                <a:lumOff val="50000"/>
              </a:schemeClr>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373082"/>
            <a:ext cx="3484918" cy="3484918"/>
          </a:xfrm>
          <a:prstGeom prst="rect">
            <a:avLst/>
          </a:prstGeom>
        </p:spPr>
      </p:pic>
      <p:sp>
        <p:nvSpPr>
          <p:cNvPr id="5" name="TextBox 4"/>
          <p:cNvSpPr txBox="1"/>
          <p:nvPr/>
        </p:nvSpPr>
        <p:spPr>
          <a:xfrm>
            <a:off x="5176477" y="-767550"/>
            <a:ext cx="4257897" cy="7786747"/>
          </a:xfrm>
          <a:prstGeom prst="rect">
            <a:avLst/>
          </a:prstGeom>
          <a:noFill/>
        </p:spPr>
        <p:txBody>
          <a:bodyPr wrap="none" rtlCol="0">
            <a:spAutoFit/>
          </a:bodyPr>
          <a:lstStyle/>
          <a:p>
            <a:r>
              <a:rPr lang="en-GB" sz="50000" dirty="0">
                <a:solidFill>
                  <a:schemeClr val="tx1">
                    <a:lumMod val="50000"/>
                    <a:lumOff val="50000"/>
                  </a:schemeClr>
                </a:solidFill>
                <a:sym typeface="Wingdings" panose="05000000000000000000" pitchFamily="2" charset="2"/>
              </a:rPr>
              <a:t></a:t>
            </a:r>
            <a:endParaRPr lang="en-GB" sz="50000" dirty="0">
              <a:solidFill>
                <a:schemeClr val="tx1">
                  <a:lumMod val="50000"/>
                  <a:lumOff val="50000"/>
                </a:schemeClr>
              </a:solidFill>
            </a:endParaRPr>
          </a:p>
        </p:txBody>
      </p:sp>
      <p:pic>
        <p:nvPicPr>
          <p:cNvPr id="8" name="Picture 7"/>
          <p:cNvPicPr>
            <a:picLocks noChangeAspect="1"/>
          </p:cNvPicPr>
          <p:nvPr/>
        </p:nvPicPr>
        <p:blipFill rotWithShape="1">
          <a:blip r:embed="rId5"/>
          <a:srcRect l="45018" t="20379" r="27663" b="10783"/>
          <a:stretch/>
        </p:blipFill>
        <p:spPr>
          <a:xfrm rot="791412">
            <a:off x="5812003" y="181170"/>
            <a:ext cx="3554569" cy="5035639"/>
          </a:xfrm>
          <a:prstGeom prst="rect">
            <a:avLst/>
          </a:prstGeom>
          <a:ln>
            <a:solidFill>
              <a:schemeClr val="tx1">
                <a:lumMod val="50000"/>
                <a:lumOff val="50000"/>
              </a:schemeClr>
            </a:solidFill>
          </a:ln>
        </p:spPr>
      </p:pic>
      <p:sp>
        <p:nvSpPr>
          <p:cNvPr id="9" name="Rectangle 8"/>
          <p:cNvSpPr/>
          <p:nvPr/>
        </p:nvSpPr>
        <p:spPr>
          <a:xfrm>
            <a:off x="53010" y="35653"/>
            <a:ext cx="4846007" cy="1938992"/>
          </a:xfrm>
          <a:prstGeom prst="rect">
            <a:avLst/>
          </a:prstGeom>
        </p:spPr>
        <p:txBody>
          <a:bodyPr wrap="none">
            <a:spAutoFit/>
          </a:bodyPr>
          <a:lstStyle/>
          <a:p>
            <a:r>
              <a:rPr lang="en-US" sz="6000" b="1" kern="1400" spc="-150" dirty="0">
                <a:solidFill>
                  <a:srgbClr val="C00000"/>
                </a:solidFill>
              </a:rPr>
              <a:t>Computational </a:t>
            </a:r>
            <a:endParaRPr lang="en-US" sz="6000" b="1" kern="1400" spc="-150" dirty="0" smtClean="0">
              <a:solidFill>
                <a:srgbClr val="C00000"/>
              </a:solidFill>
            </a:endParaRPr>
          </a:p>
          <a:p>
            <a:r>
              <a:rPr lang="en-US" sz="6000" b="1" kern="1400" spc="-150" dirty="0" smtClean="0">
                <a:solidFill>
                  <a:srgbClr val="C00000"/>
                </a:solidFill>
              </a:rPr>
              <a:t>Thinking</a:t>
            </a:r>
            <a:endParaRPr lang="en-US" sz="6000" b="1" kern="1400" spc="-150" dirty="0">
              <a:solidFill>
                <a:srgbClr val="C00000"/>
              </a:solidFill>
            </a:endParaRPr>
          </a:p>
        </p:txBody>
      </p:sp>
      <p:sp>
        <p:nvSpPr>
          <p:cNvPr id="11" name="TextBox 10"/>
          <p:cNvSpPr txBox="1"/>
          <p:nvPr/>
        </p:nvSpPr>
        <p:spPr>
          <a:xfrm>
            <a:off x="5176477" y="-727793"/>
            <a:ext cx="4257897" cy="7786747"/>
          </a:xfrm>
          <a:prstGeom prst="rect">
            <a:avLst/>
          </a:prstGeom>
          <a:noFill/>
        </p:spPr>
        <p:txBody>
          <a:bodyPr wrap="none" rtlCol="0">
            <a:spAutoFit/>
          </a:bodyPr>
          <a:lstStyle/>
          <a:p>
            <a:r>
              <a:rPr lang="en-GB" sz="50000" dirty="0">
                <a:solidFill>
                  <a:schemeClr val="tx1">
                    <a:lumMod val="50000"/>
                    <a:lumOff val="50000"/>
                  </a:schemeClr>
                </a:solidFill>
                <a:sym typeface="Wingdings" panose="05000000000000000000" pitchFamily="2" charset="2"/>
              </a:rPr>
              <a:t></a:t>
            </a:r>
            <a:endParaRPr lang="en-GB" sz="50000" dirty="0">
              <a:solidFill>
                <a:schemeClr val="tx1">
                  <a:lumMod val="50000"/>
                  <a:lumOff val="50000"/>
                </a:schemeClr>
              </a:solidFill>
            </a:endParaRPr>
          </a:p>
        </p:txBody>
      </p:sp>
      <p:sp>
        <p:nvSpPr>
          <p:cNvPr id="6" name="Rectangle 5"/>
          <p:cNvSpPr/>
          <p:nvPr/>
        </p:nvSpPr>
        <p:spPr>
          <a:xfrm>
            <a:off x="3591339" y="5684162"/>
            <a:ext cx="5563152" cy="1200329"/>
          </a:xfrm>
          <a:prstGeom prst="rect">
            <a:avLst/>
          </a:prstGeom>
          <a:solidFill>
            <a:schemeClr val="bg1"/>
          </a:solidFill>
        </p:spPr>
        <p:txBody>
          <a:bodyPr wrap="square">
            <a:spAutoFit/>
          </a:bodyPr>
          <a:lstStyle/>
          <a:p>
            <a:pPr algn="r">
              <a:lnSpc>
                <a:spcPct val="90000"/>
              </a:lnSpc>
            </a:pPr>
            <a:r>
              <a:rPr lang="en-US" sz="4000" b="1" kern="1400" spc="-150" dirty="0">
                <a:solidFill>
                  <a:schemeClr val="tx1">
                    <a:lumMod val="75000"/>
                    <a:lumOff val="25000"/>
                  </a:schemeClr>
                </a:solidFill>
              </a:rPr>
              <a:t>Thinking Like a</a:t>
            </a:r>
          </a:p>
          <a:p>
            <a:pPr algn="r">
              <a:lnSpc>
                <a:spcPct val="90000"/>
              </a:lnSpc>
            </a:pPr>
            <a:r>
              <a:rPr lang="en-US" sz="4000" b="1" kern="1400" spc="-150" dirty="0">
                <a:solidFill>
                  <a:schemeClr val="tx1">
                    <a:lumMod val="75000"/>
                    <a:lumOff val="25000"/>
                  </a:schemeClr>
                </a:solidFill>
              </a:rPr>
              <a:t>Computer Scientist</a:t>
            </a:r>
            <a:endParaRPr lang="en-US" sz="4000" kern="1400" spc="-150" dirty="0">
              <a:solidFill>
                <a:schemeClr val="tx1">
                  <a:lumMod val="75000"/>
                  <a:lumOff val="25000"/>
                </a:schemeClr>
              </a:solidFill>
            </a:endParaRPr>
          </a:p>
        </p:txBody>
      </p:sp>
    </p:spTree>
    <p:extLst>
      <p:ext uri="{BB962C8B-B14F-4D97-AF65-F5344CB8AC3E}">
        <p14:creationId xmlns:p14="http://schemas.microsoft.com/office/powerpoint/2010/main" val="2491594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0" name="Group 79"/>
          <p:cNvGrpSpPr/>
          <p:nvPr/>
        </p:nvGrpSpPr>
        <p:grpSpPr>
          <a:xfrm>
            <a:off x="7659298" y="-652425"/>
            <a:ext cx="1484702" cy="3170099"/>
            <a:chOff x="7659298" y="-652425"/>
            <a:chExt cx="1484702" cy="3170099"/>
          </a:xfrm>
        </p:grpSpPr>
        <p:sp>
          <p:nvSpPr>
            <p:cNvPr id="10" name="TextBox 9"/>
            <p:cNvSpPr txBox="1"/>
            <p:nvPr/>
          </p:nvSpPr>
          <p:spPr>
            <a:xfrm>
              <a:off x="7659298" y="-652425"/>
              <a:ext cx="1484702" cy="3170099"/>
            </a:xfrm>
            <a:prstGeom prst="rect">
              <a:avLst/>
            </a:prstGeom>
            <a:noFill/>
          </p:spPr>
          <p:txBody>
            <a:bodyPr wrap="none" rtlCol="0">
              <a:spAutoFit/>
            </a:bodyPr>
            <a:lstStyle/>
            <a:p>
              <a:r>
                <a:rPr lang="en-GB" sz="20000" b="1" dirty="0">
                  <a:solidFill>
                    <a:srgbClr val="DEDEDE"/>
                  </a:solidFill>
                </a:rPr>
                <a:t>4</a:t>
              </a:r>
            </a:p>
          </p:txBody>
        </p:sp>
        <p:sp>
          <p:nvSpPr>
            <p:cNvPr id="11" name="TextBox 10"/>
            <p:cNvSpPr txBox="1"/>
            <p:nvPr/>
          </p:nvSpPr>
          <p:spPr>
            <a:xfrm>
              <a:off x="7731856" y="1314332"/>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grpSp>
      <p:sp>
        <p:nvSpPr>
          <p:cNvPr id="13" name="Isosceles Triangle 12"/>
          <p:cNvSpPr/>
          <p:nvPr/>
        </p:nvSpPr>
        <p:spPr>
          <a:xfrm flipH="1">
            <a:off x="1336138" y="4479150"/>
            <a:ext cx="3018430" cy="2408830"/>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Isosceles Triangle 4"/>
          <p:cNvSpPr/>
          <p:nvPr/>
        </p:nvSpPr>
        <p:spPr>
          <a:xfrm flipV="1">
            <a:off x="0" y="-1"/>
            <a:ext cx="2620370" cy="1201003"/>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p:cNvGrpSpPr/>
          <p:nvPr/>
        </p:nvGrpSpPr>
        <p:grpSpPr>
          <a:xfrm>
            <a:off x="370634" y="1814835"/>
            <a:ext cx="838301" cy="829183"/>
            <a:chOff x="803650" y="2489058"/>
            <a:chExt cx="838301" cy="829183"/>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650" y="2521143"/>
              <a:ext cx="495605" cy="797098"/>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426" y="2489058"/>
              <a:ext cx="507525" cy="783280"/>
            </a:xfrm>
            <a:prstGeom prst="rect">
              <a:avLst/>
            </a:prstGeom>
          </p:spPr>
        </p:pic>
      </p:grpSp>
      <p:grpSp>
        <p:nvGrpSpPr>
          <p:cNvPr id="30" name="Group 29"/>
          <p:cNvGrpSpPr/>
          <p:nvPr/>
        </p:nvGrpSpPr>
        <p:grpSpPr>
          <a:xfrm>
            <a:off x="3353040" y="4152235"/>
            <a:ext cx="758008" cy="780326"/>
            <a:chOff x="2234871" y="2508241"/>
            <a:chExt cx="758008" cy="780326"/>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4871" y="2521143"/>
              <a:ext cx="591844" cy="767424"/>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75957" y="2508241"/>
              <a:ext cx="416922" cy="758798"/>
            </a:xfrm>
            <a:prstGeom prst="rect">
              <a:avLst/>
            </a:prstGeom>
          </p:spPr>
        </p:pic>
      </p:grpSp>
      <p:grpSp>
        <p:nvGrpSpPr>
          <p:cNvPr id="22" name="Group 21"/>
          <p:cNvGrpSpPr/>
          <p:nvPr/>
        </p:nvGrpSpPr>
        <p:grpSpPr>
          <a:xfrm>
            <a:off x="2230887" y="2957049"/>
            <a:ext cx="782352" cy="758798"/>
            <a:chOff x="0" y="2527358"/>
            <a:chExt cx="782352" cy="758798"/>
          </a:xfrm>
        </p:grpSpPr>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430" y="2527358"/>
              <a:ext cx="416922" cy="758798"/>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542671"/>
              <a:ext cx="504786" cy="724368"/>
            </a:xfrm>
            <a:prstGeom prst="rect">
              <a:avLst/>
            </a:prstGeom>
          </p:spPr>
        </p:pic>
      </p:grpSp>
      <p:grpSp>
        <p:nvGrpSpPr>
          <p:cNvPr id="25" name="Group 24"/>
          <p:cNvGrpSpPr/>
          <p:nvPr/>
        </p:nvGrpSpPr>
        <p:grpSpPr>
          <a:xfrm>
            <a:off x="4866655" y="4026801"/>
            <a:ext cx="782352" cy="758798"/>
            <a:chOff x="0" y="2527358"/>
            <a:chExt cx="782352" cy="758798"/>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430" y="2527358"/>
              <a:ext cx="416922" cy="758798"/>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542671"/>
              <a:ext cx="504786" cy="724368"/>
            </a:xfrm>
            <a:prstGeom prst="rect">
              <a:avLst/>
            </a:prstGeom>
          </p:spPr>
        </p:pic>
      </p:grpSp>
      <p:grpSp>
        <p:nvGrpSpPr>
          <p:cNvPr id="8" name="Group 7"/>
          <p:cNvGrpSpPr/>
          <p:nvPr/>
        </p:nvGrpSpPr>
        <p:grpSpPr>
          <a:xfrm>
            <a:off x="279517" y="3286973"/>
            <a:ext cx="712401" cy="847395"/>
            <a:chOff x="2784418" y="3770638"/>
            <a:chExt cx="712401" cy="847395"/>
          </a:xfrm>
        </p:grpSpPr>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84418" y="3820935"/>
              <a:ext cx="474934" cy="797098"/>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4975" y="3770638"/>
              <a:ext cx="591844" cy="767424"/>
            </a:xfrm>
            <a:prstGeom prst="rect">
              <a:avLst/>
            </a:prstGeom>
          </p:spPr>
        </p:pic>
      </p:grpSp>
      <p:grpSp>
        <p:nvGrpSpPr>
          <p:cNvPr id="7" name="Group 6"/>
          <p:cNvGrpSpPr/>
          <p:nvPr/>
        </p:nvGrpSpPr>
        <p:grpSpPr>
          <a:xfrm>
            <a:off x="7701365" y="2036666"/>
            <a:ext cx="794985" cy="900512"/>
            <a:chOff x="1132997" y="3770638"/>
            <a:chExt cx="794985" cy="900512"/>
          </a:xfrm>
        </p:grpSpPr>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3196" y="3946782"/>
              <a:ext cx="504786" cy="724368"/>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997" y="3770638"/>
              <a:ext cx="591844" cy="767424"/>
            </a:xfrm>
            <a:prstGeom prst="rect">
              <a:avLst/>
            </a:prstGeom>
          </p:spPr>
        </p:pic>
      </p:grpSp>
      <p:grpSp>
        <p:nvGrpSpPr>
          <p:cNvPr id="31" name="Group 30"/>
          <p:cNvGrpSpPr/>
          <p:nvPr/>
        </p:nvGrpSpPr>
        <p:grpSpPr>
          <a:xfrm>
            <a:off x="3164227" y="2018598"/>
            <a:ext cx="794985" cy="900512"/>
            <a:chOff x="1132997" y="3770638"/>
            <a:chExt cx="794985" cy="900512"/>
          </a:xfrm>
        </p:grpSpPr>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3196" y="3946782"/>
              <a:ext cx="504786" cy="724368"/>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997" y="3770638"/>
              <a:ext cx="591844" cy="767424"/>
            </a:xfrm>
            <a:prstGeom prst="rect">
              <a:avLst/>
            </a:prstGeom>
          </p:spPr>
        </p:pic>
      </p:grpSp>
      <p:grpSp>
        <p:nvGrpSpPr>
          <p:cNvPr id="34" name="Group 33"/>
          <p:cNvGrpSpPr/>
          <p:nvPr/>
        </p:nvGrpSpPr>
        <p:grpSpPr>
          <a:xfrm>
            <a:off x="1096955" y="2714745"/>
            <a:ext cx="794985" cy="900512"/>
            <a:chOff x="1132997" y="3770638"/>
            <a:chExt cx="794985" cy="900512"/>
          </a:xfrm>
        </p:grpSpPr>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3196" y="3946782"/>
              <a:ext cx="504786" cy="724368"/>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997" y="3770638"/>
              <a:ext cx="591844" cy="767424"/>
            </a:xfrm>
            <a:prstGeom prst="rect">
              <a:avLst/>
            </a:prstGeom>
          </p:spPr>
        </p:pic>
      </p:grpSp>
      <p:grpSp>
        <p:nvGrpSpPr>
          <p:cNvPr id="37" name="Group 36"/>
          <p:cNvGrpSpPr/>
          <p:nvPr/>
        </p:nvGrpSpPr>
        <p:grpSpPr>
          <a:xfrm>
            <a:off x="6201899" y="2854551"/>
            <a:ext cx="794985" cy="900512"/>
            <a:chOff x="1132997" y="3770638"/>
            <a:chExt cx="794985" cy="900512"/>
          </a:xfrm>
        </p:grpSpPr>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3196" y="3946782"/>
              <a:ext cx="504786" cy="724368"/>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997" y="3770638"/>
              <a:ext cx="591844" cy="767424"/>
            </a:xfrm>
            <a:prstGeom prst="rect">
              <a:avLst/>
            </a:prstGeom>
          </p:spPr>
        </p:pic>
      </p:grpSp>
      <p:grpSp>
        <p:nvGrpSpPr>
          <p:cNvPr id="43" name="Group 42"/>
          <p:cNvGrpSpPr/>
          <p:nvPr/>
        </p:nvGrpSpPr>
        <p:grpSpPr>
          <a:xfrm>
            <a:off x="2059821" y="1796623"/>
            <a:ext cx="712401" cy="847395"/>
            <a:chOff x="2784418" y="3770638"/>
            <a:chExt cx="712401" cy="847395"/>
          </a:xfrm>
        </p:grpSpPr>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84418" y="3820935"/>
              <a:ext cx="474934" cy="797098"/>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4975" y="3770638"/>
              <a:ext cx="591844" cy="767424"/>
            </a:xfrm>
            <a:prstGeom prst="rect">
              <a:avLst/>
            </a:prstGeom>
          </p:spPr>
        </p:pic>
      </p:grpSp>
      <p:grpSp>
        <p:nvGrpSpPr>
          <p:cNvPr id="46" name="Group 45"/>
          <p:cNvGrpSpPr/>
          <p:nvPr/>
        </p:nvGrpSpPr>
        <p:grpSpPr>
          <a:xfrm>
            <a:off x="4853047" y="2817655"/>
            <a:ext cx="712401" cy="847395"/>
            <a:chOff x="2784418" y="3770638"/>
            <a:chExt cx="712401" cy="847395"/>
          </a:xfrm>
        </p:grpSpPr>
        <p:pic>
          <p:nvPicPr>
            <p:cNvPr id="47" name="Pictur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84418" y="3820935"/>
              <a:ext cx="474934" cy="797098"/>
            </a:xfrm>
            <a:prstGeom prst="rect">
              <a:avLst/>
            </a:prstGeom>
          </p:spPr>
        </p:pic>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4975" y="3770638"/>
              <a:ext cx="591844" cy="767424"/>
            </a:xfrm>
            <a:prstGeom prst="rect">
              <a:avLst/>
            </a:prstGeom>
          </p:spPr>
        </p:pic>
      </p:grpSp>
      <p:grpSp>
        <p:nvGrpSpPr>
          <p:cNvPr id="55" name="Group 54"/>
          <p:cNvGrpSpPr/>
          <p:nvPr/>
        </p:nvGrpSpPr>
        <p:grpSpPr>
          <a:xfrm>
            <a:off x="6585906" y="1864612"/>
            <a:ext cx="758008" cy="780326"/>
            <a:chOff x="2234871" y="2508241"/>
            <a:chExt cx="758008" cy="780326"/>
          </a:xfrm>
        </p:grpSpPr>
        <p:pic>
          <p:nvPicPr>
            <p:cNvPr id="56" name="Picture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4871" y="2521143"/>
              <a:ext cx="591844" cy="767424"/>
            </a:xfrm>
            <a:prstGeom prst="rect">
              <a:avLst/>
            </a:prstGeom>
          </p:spPr>
        </p:pic>
        <p:pic>
          <p:nvPicPr>
            <p:cNvPr id="57" name="Picture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75957" y="2508241"/>
              <a:ext cx="416922" cy="758798"/>
            </a:xfrm>
            <a:prstGeom prst="rect">
              <a:avLst/>
            </a:prstGeom>
          </p:spPr>
        </p:pic>
      </p:grpSp>
      <p:grpSp>
        <p:nvGrpSpPr>
          <p:cNvPr id="58" name="Group 57"/>
          <p:cNvGrpSpPr/>
          <p:nvPr/>
        </p:nvGrpSpPr>
        <p:grpSpPr>
          <a:xfrm>
            <a:off x="4921426" y="1732927"/>
            <a:ext cx="838301" cy="829183"/>
            <a:chOff x="803650" y="2489058"/>
            <a:chExt cx="838301" cy="829183"/>
          </a:xfrm>
        </p:grpSpPr>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650" y="2521143"/>
              <a:ext cx="495605" cy="797098"/>
            </a:xfrm>
            <a:prstGeom prst="rect">
              <a:avLst/>
            </a:prstGeom>
          </p:spPr>
        </p:pic>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426" y="2489058"/>
              <a:ext cx="507525" cy="783280"/>
            </a:xfrm>
            <a:prstGeom prst="rect">
              <a:avLst/>
            </a:prstGeom>
          </p:spPr>
        </p:pic>
      </p:grpSp>
      <p:grpSp>
        <p:nvGrpSpPr>
          <p:cNvPr id="64" name="Group 63"/>
          <p:cNvGrpSpPr/>
          <p:nvPr/>
        </p:nvGrpSpPr>
        <p:grpSpPr>
          <a:xfrm>
            <a:off x="8029644" y="3395742"/>
            <a:ext cx="838301" cy="829183"/>
            <a:chOff x="803650" y="2489058"/>
            <a:chExt cx="838301" cy="829183"/>
          </a:xfrm>
        </p:grpSpPr>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650" y="2521143"/>
              <a:ext cx="495605" cy="797098"/>
            </a:xfrm>
            <a:prstGeom prst="rect">
              <a:avLst/>
            </a:prstGeom>
          </p:spPr>
        </p:pic>
        <p:pic>
          <p:nvPicPr>
            <p:cNvPr id="66" name="Pictur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426" y="2489058"/>
              <a:ext cx="507525" cy="783280"/>
            </a:xfrm>
            <a:prstGeom prst="rect">
              <a:avLst/>
            </a:prstGeom>
          </p:spPr>
        </p:pic>
      </p:grpSp>
      <p:grpSp>
        <p:nvGrpSpPr>
          <p:cNvPr id="70" name="Group 69"/>
          <p:cNvGrpSpPr/>
          <p:nvPr/>
        </p:nvGrpSpPr>
        <p:grpSpPr>
          <a:xfrm>
            <a:off x="3440361" y="3048428"/>
            <a:ext cx="782352" cy="758798"/>
            <a:chOff x="0" y="2527358"/>
            <a:chExt cx="782352" cy="758798"/>
          </a:xfrm>
        </p:grpSpPr>
        <p:pic>
          <p:nvPicPr>
            <p:cNvPr id="71" name="Picture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430" y="2527358"/>
              <a:ext cx="416922" cy="758798"/>
            </a:xfrm>
            <a:prstGeom prst="rect">
              <a:avLst/>
            </a:prstGeom>
          </p:spPr>
        </p:pic>
        <p:pic>
          <p:nvPicPr>
            <p:cNvPr id="72" name="Picture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542671"/>
              <a:ext cx="504786" cy="724368"/>
            </a:xfrm>
            <a:prstGeom prst="rect">
              <a:avLst/>
            </a:prstGeom>
          </p:spPr>
        </p:pic>
      </p:grpSp>
      <p:cxnSp>
        <p:nvCxnSpPr>
          <p:cNvPr id="74" name="Straight Connector 73"/>
          <p:cNvCxnSpPr/>
          <p:nvPr/>
        </p:nvCxnSpPr>
        <p:spPr>
          <a:xfrm>
            <a:off x="4572069" y="-14990"/>
            <a:ext cx="0" cy="6887980"/>
          </a:xfrm>
          <a:prstGeom prst="line">
            <a:avLst/>
          </a:prstGeom>
          <a:ln w="76200">
            <a:solidFill>
              <a:srgbClr val="DEDEDE"/>
            </a:solidFill>
            <a:prstDash val="lgDash"/>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901846" y="4312692"/>
            <a:ext cx="4034486" cy="2308324"/>
          </a:xfrm>
          <a:prstGeom prst="rect">
            <a:avLst/>
          </a:prstGeom>
          <a:noFill/>
        </p:spPr>
        <p:txBody>
          <a:bodyPr wrap="square" rtlCol="0">
            <a:spAutoFit/>
          </a:bodyPr>
          <a:lstStyle/>
          <a:p>
            <a:pPr algn="r"/>
            <a:r>
              <a:rPr lang="en-GB" sz="7200" b="1" dirty="0" smtClean="0">
                <a:solidFill>
                  <a:schemeClr val="bg1">
                    <a:lumMod val="50000"/>
                  </a:schemeClr>
                </a:solidFill>
              </a:rPr>
              <a:t>Reverse</a:t>
            </a:r>
          </a:p>
          <a:p>
            <a:pPr algn="r"/>
            <a:r>
              <a:rPr lang="en-GB" sz="7200" b="1" dirty="0" smtClean="0">
                <a:solidFill>
                  <a:schemeClr val="bg1">
                    <a:lumMod val="50000"/>
                  </a:schemeClr>
                </a:solidFill>
              </a:rPr>
              <a:t>Pictionary</a:t>
            </a:r>
            <a:endParaRPr lang="en-GB" sz="7200" b="1" dirty="0">
              <a:solidFill>
                <a:schemeClr val="bg1">
                  <a:lumMod val="50000"/>
                </a:schemeClr>
              </a:solidFill>
            </a:endParaRPr>
          </a:p>
        </p:txBody>
      </p:sp>
      <p:pic>
        <p:nvPicPr>
          <p:cNvPr id="79" name="Picture 78"/>
          <p:cNvPicPr>
            <a:picLocks noChangeAspect="1"/>
          </p:cNvPicPr>
          <p:nvPr/>
        </p:nvPicPr>
        <p:blipFill rotWithShape="1">
          <a:blip r:embed="rId9"/>
          <a:srcRect l="43894" t="25391" r="33064" b="13677"/>
          <a:stretch/>
        </p:blipFill>
        <p:spPr>
          <a:xfrm rot="606138">
            <a:off x="5809562" y="4159028"/>
            <a:ext cx="2517018" cy="3742097"/>
          </a:xfrm>
          <a:prstGeom prst="rect">
            <a:avLst/>
          </a:prstGeom>
          <a:ln>
            <a:solidFill>
              <a:srgbClr val="808080"/>
            </a:solidFill>
          </a:ln>
        </p:spPr>
      </p:pic>
      <p:grpSp>
        <p:nvGrpSpPr>
          <p:cNvPr id="83" name="Group 82"/>
          <p:cNvGrpSpPr/>
          <p:nvPr/>
        </p:nvGrpSpPr>
        <p:grpSpPr>
          <a:xfrm>
            <a:off x="155339" y="277338"/>
            <a:ext cx="3935601" cy="1364232"/>
            <a:chOff x="155339" y="277338"/>
            <a:chExt cx="3935601" cy="1364232"/>
          </a:xfrm>
        </p:grpSpPr>
        <p:pic>
          <p:nvPicPr>
            <p:cNvPr id="77" name="Picture 76"/>
            <p:cNvPicPr>
              <a:picLocks noChangeAspect="1"/>
            </p:cNvPicPr>
            <p:nvPr/>
          </p:nvPicPr>
          <p:blipFill rotWithShape="1">
            <a:blip r:embed="rId10"/>
            <a:srcRect l="27995" t="22387" r="17165" b="43802"/>
            <a:stretch/>
          </p:blipFill>
          <p:spPr>
            <a:xfrm>
              <a:off x="155339" y="277338"/>
              <a:ext cx="3935601" cy="1364232"/>
            </a:xfrm>
            <a:prstGeom prst="rect">
              <a:avLst/>
            </a:prstGeom>
            <a:ln>
              <a:solidFill>
                <a:srgbClr val="808080"/>
              </a:solidFill>
            </a:ln>
          </p:spPr>
        </p:pic>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59821" y="911221"/>
              <a:ext cx="466801" cy="6477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nvGrpSpPr>
          <p:cNvPr id="81" name="Group 80"/>
          <p:cNvGrpSpPr/>
          <p:nvPr/>
        </p:nvGrpSpPr>
        <p:grpSpPr>
          <a:xfrm>
            <a:off x="5079049" y="271396"/>
            <a:ext cx="3910283" cy="1362075"/>
            <a:chOff x="5079049" y="271396"/>
            <a:chExt cx="3910283" cy="1362075"/>
          </a:xfrm>
        </p:grpSpPr>
        <p:pic>
          <p:nvPicPr>
            <p:cNvPr id="78" name="Picture 77"/>
            <p:cNvPicPr>
              <a:picLocks noChangeAspect="1"/>
            </p:cNvPicPr>
            <p:nvPr/>
          </p:nvPicPr>
          <p:blipFill rotWithShape="1">
            <a:blip r:embed="rId12"/>
            <a:srcRect l="27879" t="22050" r="17165" b="43902"/>
            <a:stretch/>
          </p:blipFill>
          <p:spPr>
            <a:xfrm>
              <a:off x="5079049" y="271396"/>
              <a:ext cx="3910283" cy="1362075"/>
            </a:xfrm>
            <a:prstGeom prst="rect">
              <a:avLst/>
            </a:prstGeom>
            <a:ln>
              <a:solidFill>
                <a:srgbClr val="808080"/>
              </a:solidFill>
            </a:ln>
          </p:spPr>
        </p:pic>
        <p:pic>
          <p:nvPicPr>
            <p:cNvPr id="8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79093" y="898731"/>
              <a:ext cx="466801" cy="6477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85" name="Picture 84"/>
          <p:cNvPicPr>
            <a:picLocks noChangeAspect="1"/>
          </p:cNvPicPr>
          <p:nvPr/>
        </p:nvPicPr>
        <p:blipFill rotWithShape="1">
          <a:blip r:embed="rId9"/>
          <a:srcRect l="43894" t="25391" r="33064" b="13677"/>
          <a:stretch/>
        </p:blipFill>
        <p:spPr>
          <a:xfrm rot="20950767">
            <a:off x="745403" y="4146538"/>
            <a:ext cx="2517018" cy="3742097"/>
          </a:xfrm>
          <a:prstGeom prst="rect">
            <a:avLst/>
          </a:prstGeom>
          <a:ln>
            <a:solidFill>
              <a:srgbClr val="808080"/>
            </a:solidFill>
          </a:ln>
        </p:spPr>
      </p:pic>
      <p:grpSp>
        <p:nvGrpSpPr>
          <p:cNvPr id="1043" name="Group 1042"/>
          <p:cNvGrpSpPr/>
          <p:nvPr/>
        </p:nvGrpSpPr>
        <p:grpSpPr>
          <a:xfrm rot="20967714">
            <a:off x="777430" y="4913622"/>
            <a:ext cx="1873670" cy="902568"/>
            <a:chOff x="730936" y="4975614"/>
            <a:chExt cx="1873670" cy="902568"/>
          </a:xfrm>
        </p:grpSpPr>
        <p:sp>
          <p:nvSpPr>
            <p:cNvPr id="84" name="Freeform 3"/>
            <p:cNvSpPr>
              <a:spLocks/>
            </p:cNvSpPr>
            <p:nvPr/>
          </p:nvSpPr>
          <p:spPr bwMode="auto">
            <a:xfrm>
              <a:off x="742781" y="5177869"/>
              <a:ext cx="1057275"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86" name="Freeform 4"/>
            <p:cNvSpPr>
              <a:spLocks/>
            </p:cNvSpPr>
            <p:nvPr/>
          </p:nvSpPr>
          <p:spPr bwMode="auto">
            <a:xfrm>
              <a:off x="730936" y="4996252"/>
              <a:ext cx="1057275"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87" name="Freeform 5"/>
            <p:cNvSpPr>
              <a:spLocks/>
            </p:cNvSpPr>
            <p:nvPr/>
          </p:nvSpPr>
          <p:spPr bwMode="auto">
            <a:xfrm flipV="1">
              <a:off x="1769161" y="4975614"/>
              <a:ext cx="755650" cy="103188"/>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88" name="Freeform 6"/>
            <p:cNvSpPr>
              <a:spLocks/>
            </p:cNvSpPr>
            <p:nvPr/>
          </p:nvSpPr>
          <p:spPr bwMode="auto">
            <a:xfrm flipH="1">
              <a:off x="754451" y="5367138"/>
              <a:ext cx="1057275" cy="93663"/>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89" name="Freeform 7"/>
            <p:cNvSpPr>
              <a:spLocks/>
            </p:cNvSpPr>
            <p:nvPr/>
          </p:nvSpPr>
          <p:spPr bwMode="auto">
            <a:xfrm>
              <a:off x="798424" y="5559391"/>
              <a:ext cx="571500"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92" name="Freeform 10"/>
            <p:cNvSpPr>
              <a:spLocks/>
            </p:cNvSpPr>
            <p:nvPr/>
          </p:nvSpPr>
          <p:spPr bwMode="auto">
            <a:xfrm>
              <a:off x="1329881" y="5531862"/>
              <a:ext cx="573088"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35" name="Freeform 24"/>
            <p:cNvSpPr>
              <a:spLocks/>
            </p:cNvSpPr>
            <p:nvPr/>
          </p:nvSpPr>
          <p:spPr bwMode="auto">
            <a:xfrm flipV="1">
              <a:off x="810731" y="5765469"/>
              <a:ext cx="1057275"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36" name="Freeform 25"/>
            <p:cNvSpPr>
              <a:spLocks/>
            </p:cNvSpPr>
            <p:nvPr/>
          </p:nvSpPr>
          <p:spPr bwMode="auto">
            <a:xfrm>
              <a:off x="1847369" y="5774994"/>
              <a:ext cx="757237" cy="103188"/>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grpSp>
      <p:grpSp>
        <p:nvGrpSpPr>
          <p:cNvPr id="1044" name="Group 1043"/>
          <p:cNvGrpSpPr/>
          <p:nvPr/>
        </p:nvGrpSpPr>
        <p:grpSpPr>
          <a:xfrm rot="617448">
            <a:off x="6182119" y="4838501"/>
            <a:ext cx="1844675" cy="911587"/>
            <a:chOff x="-2685904" y="4785599"/>
            <a:chExt cx="1844675" cy="911587"/>
          </a:xfrm>
        </p:grpSpPr>
        <p:sp>
          <p:nvSpPr>
            <p:cNvPr id="93" name="Freeform 11"/>
            <p:cNvSpPr>
              <a:spLocks/>
            </p:cNvSpPr>
            <p:nvPr/>
          </p:nvSpPr>
          <p:spPr bwMode="auto">
            <a:xfrm>
              <a:off x="-2676713" y="5177869"/>
              <a:ext cx="1058863"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94" name="Freeform 12"/>
            <p:cNvSpPr>
              <a:spLocks/>
            </p:cNvSpPr>
            <p:nvPr/>
          </p:nvSpPr>
          <p:spPr bwMode="auto">
            <a:xfrm flipH="1" flipV="1">
              <a:off x="-1685957" y="5370954"/>
              <a:ext cx="755650" cy="103187"/>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32" name="Freeform 21"/>
            <p:cNvSpPr>
              <a:spLocks/>
            </p:cNvSpPr>
            <p:nvPr/>
          </p:nvSpPr>
          <p:spPr bwMode="auto">
            <a:xfrm flipH="1">
              <a:off x="-2660163" y="5002220"/>
              <a:ext cx="571500" cy="93663"/>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34" name="Freeform 23"/>
            <p:cNvSpPr>
              <a:spLocks/>
            </p:cNvSpPr>
            <p:nvPr/>
          </p:nvSpPr>
          <p:spPr bwMode="auto">
            <a:xfrm flipV="1">
              <a:off x="-2685904" y="5376511"/>
              <a:ext cx="1057275"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38" name="Freeform 27"/>
            <p:cNvSpPr>
              <a:spLocks/>
            </p:cNvSpPr>
            <p:nvPr/>
          </p:nvSpPr>
          <p:spPr bwMode="auto">
            <a:xfrm flipV="1">
              <a:off x="-2101704" y="4785599"/>
              <a:ext cx="571500" cy="93662"/>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39" name="Freeform 28"/>
            <p:cNvSpPr>
              <a:spLocks/>
            </p:cNvSpPr>
            <p:nvPr/>
          </p:nvSpPr>
          <p:spPr bwMode="auto">
            <a:xfrm>
              <a:off x="-2673204" y="5603523"/>
              <a:ext cx="571500" cy="93663"/>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40" name="Freeform 29"/>
            <p:cNvSpPr>
              <a:spLocks/>
            </p:cNvSpPr>
            <p:nvPr/>
          </p:nvSpPr>
          <p:spPr bwMode="auto">
            <a:xfrm>
              <a:off x="-1412729" y="4806236"/>
              <a:ext cx="571500" cy="93663"/>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41" name="Freeform 30"/>
            <p:cNvSpPr>
              <a:spLocks/>
            </p:cNvSpPr>
            <p:nvPr/>
          </p:nvSpPr>
          <p:spPr bwMode="auto">
            <a:xfrm flipV="1">
              <a:off x="-2674792" y="4785599"/>
              <a:ext cx="573088" cy="93662"/>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42" name="Freeform 31"/>
            <p:cNvSpPr>
              <a:spLocks/>
            </p:cNvSpPr>
            <p:nvPr/>
          </p:nvSpPr>
          <p:spPr bwMode="auto">
            <a:xfrm flipV="1">
              <a:off x="-2101704" y="5582886"/>
              <a:ext cx="1057275" cy="93662"/>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686049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10" presetClass="exit" presetSubtype="0" fill="hold" nodeType="withEffect">
                                  <p:stCondLst>
                                    <p:cond delay="0"/>
                                  </p:stCondLst>
                                  <p:childTnLst>
                                    <p:animEffect transition="out" filter="fade">
                                      <p:cBhvr>
                                        <p:cTn id="9" dur="500"/>
                                        <p:tgtEl>
                                          <p:spTgt spid="80"/>
                                        </p:tgtEl>
                                      </p:cBhvr>
                                    </p:animEffect>
                                    <p:set>
                                      <p:cBhvr>
                                        <p:cTn id="10" dur="1" fill="hold">
                                          <p:stCondLst>
                                            <p:cond delay="499"/>
                                          </p:stCondLst>
                                        </p:cTn>
                                        <p:tgtEl>
                                          <p:spTgt spid="80"/>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fade">
                                      <p:cBhvr>
                                        <p:cTn id="14" dur="500"/>
                                        <p:tgtEl>
                                          <p:spTgt spid="81"/>
                                        </p:tgtEl>
                                      </p:cBhvr>
                                    </p:animEffect>
                                  </p:childTnLst>
                                </p:cTn>
                              </p:par>
                            </p:childTnLst>
                          </p:cTn>
                        </p:par>
                        <p:par>
                          <p:cTn id="15" fill="hold">
                            <p:stCondLst>
                              <p:cond delay="1000"/>
                            </p:stCondLst>
                            <p:childTnLst>
                              <p:par>
                                <p:cTn id="16" presetID="10" presetClass="exit" presetSubtype="0" fill="hold" grpId="0" nodeType="afterEffect">
                                  <p:stCondLst>
                                    <p:cond delay="0"/>
                                  </p:stCondLst>
                                  <p:childTnLst>
                                    <p:animEffect transition="out" filter="fade">
                                      <p:cBhvr>
                                        <p:cTn id="17" dur="500"/>
                                        <p:tgtEl>
                                          <p:spTgt spid="75"/>
                                        </p:tgtEl>
                                      </p:cBhvr>
                                    </p:animEffect>
                                    <p:set>
                                      <p:cBhvr>
                                        <p:cTn id="18" dur="1" fill="hold">
                                          <p:stCondLst>
                                            <p:cond delay="499"/>
                                          </p:stCondLst>
                                        </p:cTn>
                                        <p:tgtEl>
                                          <p:spTgt spid="75"/>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fade">
                                      <p:cBhvr>
                                        <p:cTn id="21" dur="500"/>
                                        <p:tgtEl>
                                          <p:spTgt spid="79"/>
                                        </p:tgtEl>
                                      </p:cBhvr>
                                    </p:animEffect>
                                  </p:childTnLst>
                                </p:cTn>
                              </p:par>
                              <p:par>
                                <p:cTn id="22" presetID="10" presetClass="entr" presetSubtype="0" fill="hold" nodeType="with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fade">
                                      <p:cBhvr>
                                        <p:cTn id="24" dur="500"/>
                                        <p:tgtEl>
                                          <p:spTgt spid="8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43"/>
                                        </p:tgtEl>
                                        <p:attrNameLst>
                                          <p:attrName>style.visibility</p:attrName>
                                        </p:attrNameLst>
                                      </p:cBhvr>
                                      <p:to>
                                        <p:strVal val="visible"/>
                                      </p:to>
                                    </p:set>
                                    <p:animEffect transition="in" filter="wipe(left)">
                                      <p:cBhvr>
                                        <p:cTn id="29" dur="500"/>
                                        <p:tgtEl>
                                          <p:spTgt spid="1043"/>
                                        </p:tgtEl>
                                      </p:cBhvr>
                                    </p:animEffect>
                                  </p:childTnLst>
                                </p:cTn>
                              </p:par>
                              <p:par>
                                <p:cTn id="30" presetID="22" presetClass="entr" presetSubtype="8" fill="hold" nodeType="withEffect">
                                  <p:stCondLst>
                                    <p:cond delay="0"/>
                                  </p:stCondLst>
                                  <p:childTnLst>
                                    <p:set>
                                      <p:cBhvr>
                                        <p:cTn id="31" dur="1" fill="hold">
                                          <p:stCondLst>
                                            <p:cond delay="0"/>
                                          </p:stCondLst>
                                        </p:cTn>
                                        <p:tgtEl>
                                          <p:spTgt spid="1044"/>
                                        </p:tgtEl>
                                        <p:attrNameLst>
                                          <p:attrName>style.visibility</p:attrName>
                                        </p:attrNameLst>
                                      </p:cBhvr>
                                      <p:to>
                                        <p:strVal val="visible"/>
                                      </p:to>
                                    </p:set>
                                    <p:animEffect transition="in" filter="wipe(left)">
                                      <p:cBhvr>
                                        <p:cTn id="32" dur="50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p:cNvGrpSpPr/>
          <p:nvPr/>
        </p:nvGrpSpPr>
        <p:grpSpPr>
          <a:xfrm>
            <a:off x="5079049" y="271396"/>
            <a:ext cx="3910283" cy="1362075"/>
            <a:chOff x="5079049" y="271396"/>
            <a:chExt cx="3910283" cy="1362075"/>
          </a:xfrm>
        </p:grpSpPr>
        <p:pic>
          <p:nvPicPr>
            <p:cNvPr id="78" name="Picture 77"/>
            <p:cNvPicPr>
              <a:picLocks noChangeAspect="1"/>
            </p:cNvPicPr>
            <p:nvPr/>
          </p:nvPicPr>
          <p:blipFill rotWithShape="1">
            <a:blip r:embed="rId3"/>
            <a:srcRect l="27879" t="22050" r="17165" b="43902"/>
            <a:stretch/>
          </p:blipFill>
          <p:spPr>
            <a:xfrm>
              <a:off x="5079049" y="271396"/>
              <a:ext cx="3910283" cy="1362075"/>
            </a:xfrm>
            <a:prstGeom prst="rect">
              <a:avLst/>
            </a:prstGeom>
            <a:ln>
              <a:solidFill>
                <a:srgbClr val="808080"/>
              </a:solidFill>
            </a:ln>
          </p:spPr>
        </p:pic>
        <p:pic>
          <p:nvPicPr>
            <p:cNvPr id="8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9093" y="898731"/>
              <a:ext cx="466801" cy="6477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Isosceles Triangle 12"/>
          <p:cNvSpPr/>
          <p:nvPr/>
        </p:nvSpPr>
        <p:spPr>
          <a:xfrm flipH="1">
            <a:off x="1336138" y="4479150"/>
            <a:ext cx="3018430" cy="2408830"/>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Isosceles Triangle 4"/>
          <p:cNvSpPr/>
          <p:nvPr/>
        </p:nvSpPr>
        <p:spPr>
          <a:xfrm flipV="1">
            <a:off x="0" y="-1"/>
            <a:ext cx="2620370" cy="1201003"/>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p:cNvGrpSpPr/>
          <p:nvPr/>
        </p:nvGrpSpPr>
        <p:grpSpPr>
          <a:xfrm>
            <a:off x="370634" y="1814835"/>
            <a:ext cx="838301" cy="829183"/>
            <a:chOff x="803650" y="2489058"/>
            <a:chExt cx="838301" cy="829183"/>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650" y="2521143"/>
              <a:ext cx="495605" cy="797098"/>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4426" y="2489058"/>
              <a:ext cx="507525" cy="783280"/>
            </a:xfrm>
            <a:prstGeom prst="rect">
              <a:avLst/>
            </a:prstGeom>
          </p:spPr>
        </p:pic>
      </p:grpSp>
      <p:grpSp>
        <p:nvGrpSpPr>
          <p:cNvPr id="30" name="Group 29"/>
          <p:cNvGrpSpPr/>
          <p:nvPr/>
        </p:nvGrpSpPr>
        <p:grpSpPr>
          <a:xfrm>
            <a:off x="3353040" y="4152235"/>
            <a:ext cx="758008" cy="780326"/>
            <a:chOff x="2234871" y="2508241"/>
            <a:chExt cx="758008" cy="780326"/>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4871" y="2521143"/>
              <a:ext cx="591844" cy="767424"/>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5957" y="2508241"/>
              <a:ext cx="416922" cy="758798"/>
            </a:xfrm>
            <a:prstGeom prst="rect">
              <a:avLst/>
            </a:prstGeom>
          </p:spPr>
        </p:pic>
      </p:grpSp>
      <p:grpSp>
        <p:nvGrpSpPr>
          <p:cNvPr id="22" name="Group 21"/>
          <p:cNvGrpSpPr/>
          <p:nvPr/>
        </p:nvGrpSpPr>
        <p:grpSpPr>
          <a:xfrm>
            <a:off x="2230887" y="2957049"/>
            <a:ext cx="782352" cy="758798"/>
            <a:chOff x="0" y="2527358"/>
            <a:chExt cx="782352" cy="758798"/>
          </a:xfrm>
        </p:grpSpPr>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430" y="2527358"/>
              <a:ext cx="416922" cy="758798"/>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542671"/>
              <a:ext cx="504786" cy="724368"/>
            </a:xfrm>
            <a:prstGeom prst="rect">
              <a:avLst/>
            </a:prstGeom>
          </p:spPr>
        </p:pic>
      </p:grpSp>
      <p:grpSp>
        <p:nvGrpSpPr>
          <p:cNvPr id="25" name="Group 24"/>
          <p:cNvGrpSpPr/>
          <p:nvPr/>
        </p:nvGrpSpPr>
        <p:grpSpPr>
          <a:xfrm>
            <a:off x="4866655" y="4026801"/>
            <a:ext cx="782352" cy="758798"/>
            <a:chOff x="0" y="2527358"/>
            <a:chExt cx="782352" cy="758798"/>
          </a:xfrm>
        </p:grpSpPr>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430" y="2527358"/>
              <a:ext cx="416922" cy="758798"/>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542671"/>
              <a:ext cx="504786" cy="724368"/>
            </a:xfrm>
            <a:prstGeom prst="rect">
              <a:avLst/>
            </a:prstGeom>
          </p:spPr>
        </p:pic>
      </p:grpSp>
      <p:grpSp>
        <p:nvGrpSpPr>
          <p:cNvPr id="8" name="Group 7"/>
          <p:cNvGrpSpPr/>
          <p:nvPr/>
        </p:nvGrpSpPr>
        <p:grpSpPr>
          <a:xfrm>
            <a:off x="279517" y="3286973"/>
            <a:ext cx="712401" cy="847395"/>
            <a:chOff x="2784418" y="3770638"/>
            <a:chExt cx="712401" cy="847395"/>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84418" y="3820935"/>
              <a:ext cx="474934" cy="797098"/>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4975" y="3770638"/>
              <a:ext cx="591844" cy="767424"/>
            </a:xfrm>
            <a:prstGeom prst="rect">
              <a:avLst/>
            </a:prstGeom>
          </p:spPr>
        </p:pic>
      </p:grpSp>
      <p:grpSp>
        <p:nvGrpSpPr>
          <p:cNvPr id="7" name="Group 6"/>
          <p:cNvGrpSpPr/>
          <p:nvPr/>
        </p:nvGrpSpPr>
        <p:grpSpPr>
          <a:xfrm>
            <a:off x="7701365" y="2036666"/>
            <a:ext cx="794985" cy="900512"/>
            <a:chOff x="1132997" y="3770638"/>
            <a:chExt cx="794985" cy="900512"/>
          </a:xfrm>
        </p:grpSpPr>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3196" y="3946782"/>
              <a:ext cx="504786" cy="724368"/>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2997" y="3770638"/>
              <a:ext cx="591844" cy="767424"/>
            </a:xfrm>
            <a:prstGeom prst="rect">
              <a:avLst/>
            </a:prstGeom>
          </p:spPr>
        </p:pic>
      </p:grpSp>
      <p:grpSp>
        <p:nvGrpSpPr>
          <p:cNvPr id="31" name="Group 30"/>
          <p:cNvGrpSpPr/>
          <p:nvPr/>
        </p:nvGrpSpPr>
        <p:grpSpPr>
          <a:xfrm>
            <a:off x="3164227" y="2018598"/>
            <a:ext cx="794985" cy="900512"/>
            <a:chOff x="1132997" y="3770638"/>
            <a:chExt cx="794985" cy="900512"/>
          </a:xfrm>
        </p:grpSpPr>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3196" y="3946782"/>
              <a:ext cx="504786" cy="724368"/>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2997" y="3770638"/>
              <a:ext cx="591844" cy="767424"/>
            </a:xfrm>
            <a:prstGeom prst="rect">
              <a:avLst/>
            </a:prstGeom>
          </p:spPr>
        </p:pic>
      </p:grpSp>
      <p:grpSp>
        <p:nvGrpSpPr>
          <p:cNvPr id="34" name="Group 33"/>
          <p:cNvGrpSpPr/>
          <p:nvPr/>
        </p:nvGrpSpPr>
        <p:grpSpPr>
          <a:xfrm>
            <a:off x="1096955" y="2714745"/>
            <a:ext cx="794985" cy="900512"/>
            <a:chOff x="1132997" y="3770638"/>
            <a:chExt cx="794985" cy="900512"/>
          </a:xfrm>
        </p:grpSpPr>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3196" y="3946782"/>
              <a:ext cx="504786" cy="724368"/>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2997" y="3770638"/>
              <a:ext cx="591844" cy="767424"/>
            </a:xfrm>
            <a:prstGeom prst="rect">
              <a:avLst/>
            </a:prstGeom>
          </p:spPr>
        </p:pic>
      </p:grpSp>
      <p:grpSp>
        <p:nvGrpSpPr>
          <p:cNvPr id="37" name="Group 36"/>
          <p:cNvGrpSpPr/>
          <p:nvPr/>
        </p:nvGrpSpPr>
        <p:grpSpPr>
          <a:xfrm>
            <a:off x="6201899" y="2854551"/>
            <a:ext cx="794985" cy="900512"/>
            <a:chOff x="1132997" y="3770638"/>
            <a:chExt cx="794985" cy="900512"/>
          </a:xfrm>
        </p:grpSpPr>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3196" y="3946782"/>
              <a:ext cx="504786" cy="724368"/>
            </a:xfrm>
            <a:prstGeom prst="rect">
              <a:avLst/>
            </a:prstGeom>
          </p:spPr>
        </p:pic>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2997" y="3770638"/>
              <a:ext cx="591844" cy="767424"/>
            </a:xfrm>
            <a:prstGeom prst="rect">
              <a:avLst/>
            </a:prstGeom>
          </p:spPr>
        </p:pic>
      </p:grpSp>
      <p:grpSp>
        <p:nvGrpSpPr>
          <p:cNvPr id="43" name="Group 42"/>
          <p:cNvGrpSpPr/>
          <p:nvPr/>
        </p:nvGrpSpPr>
        <p:grpSpPr>
          <a:xfrm>
            <a:off x="2059821" y="1796623"/>
            <a:ext cx="712401" cy="847395"/>
            <a:chOff x="2784418" y="3770638"/>
            <a:chExt cx="712401" cy="847395"/>
          </a:xfrm>
        </p:grpSpPr>
        <p:pic>
          <p:nvPicPr>
            <p:cNvPr id="44" name="Picture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84418" y="3820935"/>
              <a:ext cx="474934" cy="797098"/>
            </a:xfrm>
            <a:prstGeom prst="rect">
              <a:avLst/>
            </a:prstGeom>
          </p:spPr>
        </p:pic>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4975" y="3770638"/>
              <a:ext cx="591844" cy="767424"/>
            </a:xfrm>
            <a:prstGeom prst="rect">
              <a:avLst/>
            </a:prstGeom>
          </p:spPr>
        </p:pic>
      </p:grpSp>
      <p:grpSp>
        <p:nvGrpSpPr>
          <p:cNvPr id="46" name="Group 45"/>
          <p:cNvGrpSpPr/>
          <p:nvPr/>
        </p:nvGrpSpPr>
        <p:grpSpPr>
          <a:xfrm>
            <a:off x="4853047" y="2817655"/>
            <a:ext cx="712401" cy="847395"/>
            <a:chOff x="2784418" y="3770638"/>
            <a:chExt cx="712401" cy="847395"/>
          </a:xfrm>
        </p:grpSpPr>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84418" y="3820935"/>
              <a:ext cx="474934" cy="797098"/>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4975" y="3770638"/>
              <a:ext cx="591844" cy="767424"/>
            </a:xfrm>
            <a:prstGeom prst="rect">
              <a:avLst/>
            </a:prstGeom>
          </p:spPr>
        </p:pic>
      </p:grpSp>
      <p:grpSp>
        <p:nvGrpSpPr>
          <p:cNvPr id="55" name="Group 54"/>
          <p:cNvGrpSpPr/>
          <p:nvPr/>
        </p:nvGrpSpPr>
        <p:grpSpPr>
          <a:xfrm>
            <a:off x="6585906" y="1864612"/>
            <a:ext cx="758008" cy="780326"/>
            <a:chOff x="2234871" y="2508241"/>
            <a:chExt cx="758008" cy="780326"/>
          </a:xfrm>
        </p:grpSpPr>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4871" y="2521143"/>
              <a:ext cx="591844" cy="767424"/>
            </a:xfrm>
            <a:prstGeom prst="rect">
              <a:avLst/>
            </a:prstGeom>
          </p:spPr>
        </p:pic>
        <p:pic>
          <p:nvPicPr>
            <p:cNvPr id="57" name="Picture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5957" y="2508241"/>
              <a:ext cx="416922" cy="758798"/>
            </a:xfrm>
            <a:prstGeom prst="rect">
              <a:avLst/>
            </a:prstGeom>
          </p:spPr>
        </p:pic>
      </p:grpSp>
      <p:grpSp>
        <p:nvGrpSpPr>
          <p:cNvPr id="58" name="Group 57"/>
          <p:cNvGrpSpPr/>
          <p:nvPr/>
        </p:nvGrpSpPr>
        <p:grpSpPr>
          <a:xfrm>
            <a:off x="4921426" y="1732927"/>
            <a:ext cx="838301" cy="829183"/>
            <a:chOff x="803650" y="2489058"/>
            <a:chExt cx="838301" cy="829183"/>
          </a:xfrm>
        </p:grpSpPr>
        <p:pic>
          <p:nvPicPr>
            <p:cNvPr id="59" name="Picture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650" y="2521143"/>
              <a:ext cx="495605" cy="797098"/>
            </a:xfrm>
            <a:prstGeom prst="rect">
              <a:avLst/>
            </a:prstGeom>
          </p:spPr>
        </p:pic>
        <p:pic>
          <p:nvPicPr>
            <p:cNvPr id="60" name="Picture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4426" y="2489058"/>
              <a:ext cx="507525" cy="783280"/>
            </a:xfrm>
            <a:prstGeom prst="rect">
              <a:avLst/>
            </a:prstGeom>
          </p:spPr>
        </p:pic>
      </p:grpSp>
      <p:grpSp>
        <p:nvGrpSpPr>
          <p:cNvPr id="64" name="Group 63"/>
          <p:cNvGrpSpPr/>
          <p:nvPr/>
        </p:nvGrpSpPr>
        <p:grpSpPr>
          <a:xfrm>
            <a:off x="8029644" y="3395742"/>
            <a:ext cx="838301" cy="829183"/>
            <a:chOff x="803650" y="2489058"/>
            <a:chExt cx="838301" cy="829183"/>
          </a:xfrm>
        </p:grpSpPr>
        <p:pic>
          <p:nvPicPr>
            <p:cNvPr id="65" name="Picture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650" y="2521143"/>
              <a:ext cx="495605" cy="797098"/>
            </a:xfrm>
            <a:prstGeom prst="rect">
              <a:avLst/>
            </a:prstGeom>
          </p:spPr>
        </p:pic>
        <p:pic>
          <p:nvPicPr>
            <p:cNvPr id="66" name="Picture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4426" y="2489058"/>
              <a:ext cx="507525" cy="783280"/>
            </a:xfrm>
            <a:prstGeom prst="rect">
              <a:avLst/>
            </a:prstGeom>
          </p:spPr>
        </p:pic>
      </p:grpSp>
      <p:grpSp>
        <p:nvGrpSpPr>
          <p:cNvPr id="70" name="Group 69"/>
          <p:cNvGrpSpPr/>
          <p:nvPr/>
        </p:nvGrpSpPr>
        <p:grpSpPr>
          <a:xfrm>
            <a:off x="3440361" y="3048428"/>
            <a:ext cx="782352" cy="758798"/>
            <a:chOff x="0" y="2527358"/>
            <a:chExt cx="782352" cy="758798"/>
          </a:xfrm>
        </p:grpSpPr>
        <p:pic>
          <p:nvPicPr>
            <p:cNvPr id="71" name="Picture 7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430" y="2527358"/>
              <a:ext cx="416922" cy="758798"/>
            </a:xfrm>
            <a:prstGeom prst="rect">
              <a:avLst/>
            </a:prstGeom>
          </p:spPr>
        </p:pic>
        <p:pic>
          <p:nvPicPr>
            <p:cNvPr id="72" name="Picture 7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542671"/>
              <a:ext cx="504786" cy="724368"/>
            </a:xfrm>
            <a:prstGeom prst="rect">
              <a:avLst/>
            </a:prstGeom>
          </p:spPr>
        </p:pic>
      </p:grpSp>
      <p:cxnSp>
        <p:nvCxnSpPr>
          <p:cNvPr id="74" name="Straight Connector 73"/>
          <p:cNvCxnSpPr/>
          <p:nvPr/>
        </p:nvCxnSpPr>
        <p:spPr>
          <a:xfrm>
            <a:off x="4572069" y="-14990"/>
            <a:ext cx="0" cy="6887980"/>
          </a:xfrm>
          <a:prstGeom prst="line">
            <a:avLst/>
          </a:prstGeom>
          <a:ln w="76200">
            <a:solidFill>
              <a:srgbClr val="DEDEDE"/>
            </a:solidFill>
            <a:prstDash val="lgDash"/>
          </a:ln>
        </p:spPr>
        <p:style>
          <a:lnRef idx="1">
            <a:schemeClr val="accent1"/>
          </a:lnRef>
          <a:fillRef idx="0">
            <a:schemeClr val="accent1"/>
          </a:fillRef>
          <a:effectRef idx="0">
            <a:schemeClr val="accent1"/>
          </a:effectRef>
          <a:fontRef idx="minor">
            <a:schemeClr val="tx1"/>
          </a:fontRef>
        </p:style>
      </p:cxnSp>
      <p:grpSp>
        <p:nvGrpSpPr>
          <p:cNvPr id="83" name="Group 82"/>
          <p:cNvGrpSpPr/>
          <p:nvPr/>
        </p:nvGrpSpPr>
        <p:grpSpPr>
          <a:xfrm>
            <a:off x="155339" y="277338"/>
            <a:ext cx="3935601" cy="1364232"/>
            <a:chOff x="155339" y="277338"/>
            <a:chExt cx="3935601" cy="1364232"/>
          </a:xfrm>
        </p:grpSpPr>
        <p:pic>
          <p:nvPicPr>
            <p:cNvPr id="77" name="Picture 76"/>
            <p:cNvPicPr>
              <a:picLocks noChangeAspect="1"/>
            </p:cNvPicPr>
            <p:nvPr/>
          </p:nvPicPr>
          <p:blipFill rotWithShape="1">
            <a:blip r:embed="rId11"/>
            <a:srcRect l="27995" t="22387" r="17165" b="43802"/>
            <a:stretch/>
          </p:blipFill>
          <p:spPr>
            <a:xfrm>
              <a:off x="155339" y="277338"/>
              <a:ext cx="3935601" cy="1364232"/>
            </a:xfrm>
            <a:prstGeom prst="rect">
              <a:avLst/>
            </a:prstGeom>
            <a:ln>
              <a:solidFill>
                <a:srgbClr val="808080"/>
              </a:solidFill>
            </a:ln>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9821" y="911221"/>
              <a:ext cx="466801" cy="6477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nvGrpSpPr>
          <p:cNvPr id="3" name="Group 2"/>
          <p:cNvGrpSpPr/>
          <p:nvPr/>
        </p:nvGrpSpPr>
        <p:grpSpPr>
          <a:xfrm>
            <a:off x="745403" y="4146538"/>
            <a:ext cx="2517018" cy="3742097"/>
            <a:chOff x="745403" y="4146538"/>
            <a:chExt cx="2517018" cy="3742097"/>
          </a:xfrm>
        </p:grpSpPr>
        <p:pic>
          <p:nvPicPr>
            <p:cNvPr id="85" name="Picture 84"/>
            <p:cNvPicPr>
              <a:picLocks noChangeAspect="1"/>
            </p:cNvPicPr>
            <p:nvPr/>
          </p:nvPicPr>
          <p:blipFill rotWithShape="1">
            <a:blip r:embed="rId12"/>
            <a:srcRect l="43894" t="25391" r="33064" b="13677"/>
            <a:stretch/>
          </p:blipFill>
          <p:spPr>
            <a:xfrm rot="20950767">
              <a:off x="745403" y="4146538"/>
              <a:ext cx="2517018" cy="3742097"/>
            </a:xfrm>
            <a:prstGeom prst="rect">
              <a:avLst/>
            </a:prstGeom>
            <a:ln>
              <a:solidFill>
                <a:srgbClr val="808080"/>
              </a:solidFill>
            </a:ln>
          </p:spPr>
        </p:pic>
        <p:grpSp>
          <p:nvGrpSpPr>
            <p:cNvPr id="1043" name="Group 1042"/>
            <p:cNvGrpSpPr/>
            <p:nvPr/>
          </p:nvGrpSpPr>
          <p:grpSpPr>
            <a:xfrm rot="20967714">
              <a:off x="777430" y="4913622"/>
              <a:ext cx="1873670" cy="902568"/>
              <a:chOff x="730936" y="4975614"/>
              <a:chExt cx="1873670" cy="902568"/>
            </a:xfrm>
          </p:grpSpPr>
          <p:sp>
            <p:nvSpPr>
              <p:cNvPr id="84" name="Freeform 3"/>
              <p:cNvSpPr>
                <a:spLocks/>
              </p:cNvSpPr>
              <p:nvPr/>
            </p:nvSpPr>
            <p:spPr bwMode="auto">
              <a:xfrm>
                <a:off x="742781" y="5177869"/>
                <a:ext cx="1057275"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86" name="Freeform 4"/>
              <p:cNvSpPr>
                <a:spLocks/>
              </p:cNvSpPr>
              <p:nvPr/>
            </p:nvSpPr>
            <p:spPr bwMode="auto">
              <a:xfrm>
                <a:off x="730936" y="4996252"/>
                <a:ext cx="1057275"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87" name="Freeform 5"/>
              <p:cNvSpPr>
                <a:spLocks/>
              </p:cNvSpPr>
              <p:nvPr/>
            </p:nvSpPr>
            <p:spPr bwMode="auto">
              <a:xfrm flipV="1">
                <a:off x="1769161" y="4975614"/>
                <a:ext cx="755650" cy="103188"/>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88" name="Freeform 6"/>
              <p:cNvSpPr>
                <a:spLocks/>
              </p:cNvSpPr>
              <p:nvPr/>
            </p:nvSpPr>
            <p:spPr bwMode="auto">
              <a:xfrm flipH="1">
                <a:off x="754451" y="5367138"/>
                <a:ext cx="1057275" cy="93663"/>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89" name="Freeform 7"/>
              <p:cNvSpPr>
                <a:spLocks/>
              </p:cNvSpPr>
              <p:nvPr/>
            </p:nvSpPr>
            <p:spPr bwMode="auto">
              <a:xfrm>
                <a:off x="798424" y="5559391"/>
                <a:ext cx="571500"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92" name="Freeform 10"/>
              <p:cNvSpPr>
                <a:spLocks/>
              </p:cNvSpPr>
              <p:nvPr/>
            </p:nvSpPr>
            <p:spPr bwMode="auto">
              <a:xfrm>
                <a:off x="1329881" y="5531862"/>
                <a:ext cx="573088"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35" name="Freeform 24"/>
              <p:cNvSpPr>
                <a:spLocks/>
              </p:cNvSpPr>
              <p:nvPr/>
            </p:nvSpPr>
            <p:spPr bwMode="auto">
              <a:xfrm flipV="1">
                <a:off x="810731" y="5765469"/>
                <a:ext cx="1057275"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36" name="Freeform 25"/>
              <p:cNvSpPr>
                <a:spLocks/>
              </p:cNvSpPr>
              <p:nvPr/>
            </p:nvSpPr>
            <p:spPr bwMode="auto">
              <a:xfrm>
                <a:off x="1847369" y="5774994"/>
                <a:ext cx="757237" cy="103188"/>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grpSp>
      </p:grpSp>
      <p:grpSp>
        <p:nvGrpSpPr>
          <p:cNvPr id="2" name="Group 1"/>
          <p:cNvGrpSpPr/>
          <p:nvPr/>
        </p:nvGrpSpPr>
        <p:grpSpPr>
          <a:xfrm>
            <a:off x="5809562" y="4159028"/>
            <a:ext cx="2517018" cy="3742097"/>
            <a:chOff x="5809562" y="4159028"/>
            <a:chExt cx="2517018" cy="3742097"/>
          </a:xfrm>
        </p:grpSpPr>
        <p:pic>
          <p:nvPicPr>
            <p:cNvPr id="79" name="Picture 78"/>
            <p:cNvPicPr>
              <a:picLocks noChangeAspect="1"/>
            </p:cNvPicPr>
            <p:nvPr/>
          </p:nvPicPr>
          <p:blipFill rotWithShape="1">
            <a:blip r:embed="rId12"/>
            <a:srcRect l="43894" t="25391" r="33064" b="13677"/>
            <a:stretch/>
          </p:blipFill>
          <p:spPr>
            <a:xfrm rot="606138">
              <a:off x="5809562" y="4159028"/>
              <a:ext cx="2517018" cy="3742097"/>
            </a:xfrm>
            <a:prstGeom prst="rect">
              <a:avLst/>
            </a:prstGeom>
            <a:ln>
              <a:solidFill>
                <a:srgbClr val="808080"/>
              </a:solidFill>
            </a:ln>
          </p:spPr>
        </p:pic>
        <p:grpSp>
          <p:nvGrpSpPr>
            <p:cNvPr id="1044" name="Group 1043"/>
            <p:cNvGrpSpPr/>
            <p:nvPr/>
          </p:nvGrpSpPr>
          <p:grpSpPr>
            <a:xfrm rot="617448">
              <a:off x="6182119" y="4838501"/>
              <a:ext cx="1844675" cy="911587"/>
              <a:chOff x="-2685904" y="4785599"/>
              <a:chExt cx="1844675" cy="911587"/>
            </a:xfrm>
          </p:grpSpPr>
          <p:sp>
            <p:nvSpPr>
              <p:cNvPr id="93" name="Freeform 11"/>
              <p:cNvSpPr>
                <a:spLocks/>
              </p:cNvSpPr>
              <p:nvPr/>
            </p:nvSpPr>
            <p:spPr bwMode="auto">
              <a:xfrm>
                <a:off x="-2676713" y="5177869"/>
                <a:ext cx="1058863"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94" name="Freeform 12"/>
              <p:cNvSpPr>
                <a:spLocks/>
              </p:cNvSpPr>
              <p:nvPr/>
            </p:nvSpPr>
            <p:spPr bwMode="auto">
              <a:xfrm flipH="1" flipV="1">
                <a:off x="-1685957" y="5370954"/>
                <a:ext cx="755650" cy="103187"/>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32" name="Freeform 21"/>
              <p:cNvSpPr>
                <a:spLocks/>
              </p:cNvSpPr>
              <p:nvPr/>
            </p:nvSpPr>
            <p:spPr bwMode="auto">
              <a:xfrm flipH="1">
                <a:off x="-2660163" y="5002220"/>
                <a:ext cx="571500" cy="93663"/>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34" name="Freeform 23"/>
              <p:cNvSpPr>
                <a:spLocks/>
              </p:cNvSpPr>
              <p:nvPr/>
            </p:nvSpPr>
            <p:spPr bwMode="auto">
              <a:xfrm flipV="1">
                <a:off x="-2685904" y="5376511"/>
                <a:ext cx="1057275"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38" name="Freeform 27"/>
              <p:cNvSpPr>
                <a:spLocks/>
              </p:cNvSpPr>
              <p:nvPr/>
            </p:nvSpPr>
            <p:spPr bwMode="auto">
              <a:xfrm flipV="1">
                <a:off x="-2101704" y="4785599"/>
                <a:ext cx="571500" cy="93662"/>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39" name="Freeform 28"/>
              <p:cNvSpPr>
                <a:spLocks/>
              </p:cNvSpPr>
              <p:nvPr/>
            </p:nvSpPr>
            <p:spPr bwMode="auto">
              <a:xfrm>
                <a:off x="-2673204" y="5603523"/>
                <a:ext cx="571500" cy="93663"/>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40" name="Freeform 29"/>
              <p:cNvSpPr>
                <a:spLocks/>
              </p:cNvSpPr>
              <p:nvPr/>
            </p:nvSpPr>
            <p:spPr bwMode="auto">
              <a:xfrm>
                <a:off x="-1412729" y="4806236"/>
                <a:ext cx="571500" cy="93663"/>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41" name="Freeform 30"/>
              <p:cNvSpPr>
                <a:spLocks/>
              </p:cNvSpPr>
              <p:nvPr/>
            </p:nvSpPr>
            <p:spPr bwMode="auto">
              <a:xfrm flipV="1">
                <a:off x="-2674792" y="4785599"/>
                <a:ext cx="573088" cy="93662"/>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42" name="Freeform 31"/>
              <p:cNvSpPr>
                <a:spLocks/>
              </p:cNvSpPr>
              <p:nvPr/>
            </p:nvSpPr>
            <p:spPr bwMode="auto">
              <a:xfrm flipV="1">
                <a:off x="-2101704" y="5582886"/>
                <a:ext cx="1057275" cy="93662"/>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grpSp>
      </p:grpSp>
    </p:spTree>
    <p:extLst>
      <p:ext uri="{BB962C8B-B14F-4D97-AF65-F5344CB8AC3E}">
        <p14:creationId xmlns:p14="http://schemas.microsoft.com/office/powerpoint/2010/main" val="3187029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3.33333E-6 L -0.55382 -0.00185 " pathEditMode="relative" rAng="0" ptsTypes="AA">
                                      <p:cBhvr>
                                        <p:cTn id="6" dur="2000" fill="hold"/>
                                        <p:tgtEl>
                                          <p:spTgt spid="2"/>
                                        </p:tgtEl>
                                        <p:attrNameLst>
                                          <p:attrName>ppt_x</p:attrName>
                                          <p:attrName>ppt_y</p:attrName>
                                        </p:attrNameLst>
                                      </p:cBhvr>
                                      <p:rCtr x="-28472" y="-324"/>
                                    </p:animMotion>
                                  </p:childTnLst>
                                </p:cTn>
                              </p:par>
                              <p:par>
                                <p:cTn id="7" presetID="42" presetClass="path" presetSubtype="0" accel="50000" decel="50000" fill="hold" nodeType="withEffect">
                                  <p:stCondLst>
                                    <p:cond delay="0"/>
                                  </p:stCondLst>
                                  <p:childTnLst>
                                    <p:animMotion origin="layout" path="M 2.77778E-6 -4.81481E-6 L 0.55382 0.00185 " pathEditMode="relative" rAng="0" ptsTypes="AA">
                                      <p:cBhvr>
                                        <p:cTn id="8" dur="2000" fill="hold"/>
                                        <p:tgtEl>
                                          <p:spTgt spid="3"/>
                                        </p:tgtEl>
                                        <p:attrNameLst>
                                          <p:attrName>ppt_x</p:attrName>
                                          <p:attrName>ppt_y</p:attrName>
                                        </p:attrNameLst>
                                      </p:cBhvr>
                                      <p:rCtr x="28281" y="46"/>
                                    </p:animMotion>
                                  </p:childTnLst>
                                </p:cTn>
                              </p:par>
                              <p:par>
                                <p:cTn id="9" presetID="10" presetClass="exit" presetSubtype="0" fill="hold" nodeType="withEffect">
                                  <p:stCondLst>
                                    <p:cond delay="0"/>
                                  </p:stCondLst>
                                  <p:childTnLst>
                                    <p:animEffect transition="out" filter="fade">
                                      <p:cBhvr>
                                        <p:cTn id="10" dur="500"/>
                                        <p:tgtEl>
                                          <p:spTgt spid="83"/>
                                        </p:tgtEl>
                                      </p:cBhvr>
                                    </p:animEffect>
                                    <p:set>
                                      <p:cBhvr>
                                        <p:cTn id="11" dur="1" fill="hold">
                                          <p:stCondLst>
                                            <p:cond delay="499"/>
                                          </p:stCondLst>
                                        </p:cTn>
                                        <p:tgtEl>
                                          <p:spTgt spid="83"/>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81"/>
                                        </p:tgtEl>
                                      </p:cBhvr>
                                    </p:animEffect>
                                    <p:set>
                                      <p:cBhvr>
                                        <p:cTn id="14" dur="1" fill="hold">
                                          <p:stCondLst>
                                            <p:cond delay="499"/>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p:cNvGrpSpPr/>
          <p:nvPr/>
        </p:nvGrpSpPr>
        <p:grpSpPr>
          <a:xfrm>
            <a:off x="5079049" y="271396"/>
            <a:ext cx="3910283" cy="1362075"/>
            <a:chOff x="5079049" y="271396"/>
            <a:chExt cx="3910283" cy="1362075"/>
          </a:xfrm>
        </p:grpSpPr>
        <p:pic>
          <p:nvPicPr>
            <p:cNvPr id="78" name="Picture 77"/>
            <p:cNvPicPr>
              <a:picLocks noChangeAspect="1"/>
            </p:cNvPicPr>
            <p:nvPr/>
          </p:nvPicPr>
          <p:blipFill rotWithShape="1">
            <a:blip r:embed="rId3"/>
            <a:srcRect l="27879" t="22050" r="17165" b="43902"/>
            <a:stretch/>
          </p:blipFill>
          <p:spPr>
            <a:xfrm>
              <a:off x="5079049" y="271396"/>
              <a:ext cx="3910283" cy="1362075"/>
            </a:xfrm>
            <a:prstGeom prst="rect">
              <a:avLst/>
            </a:prstGeom>
            <a:ln>
              <a:solidFill>
                <a:srgbClr val="808080"/>
              </a:solidFill>
            </a:ln>
          </p:spPr>
        </p:pic>
        <p:pic>
          <p:nvPicPr>
            <p:cNvPr id="8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9093" y="898731"/>
              <a:ext cx="466801" cy="6477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Isosceles Triangle 12"/>
          <p:cNvSpPr/>
          <p:nvPr/>
        </p:nvSpPr>
        <p:spPr>
          <a:xfrm flipH="1">
            <a:off x="1336138" y="4479150"/>
            <a:ext cx="3018430" cy="2408830"/>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Isosceles Triangle 4"/>
          <p:cNvSpPr/>
          <p:nvPr/>
        </p:nvSpPr>
        <p:spPr>
          <a:xfrm flipV="1">
            <a:off x="0" y="-1"/>
            <a:ext cx="2620370" cy="1201003"/>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p:cNvGrpSpPr/>
          <p:nvPr/>
        </p:nvGrpSpPr>
        <p:grpSpPr>
          <a:xfrm>
            <a:off x="370634" y="1814835"/>
            <a:ext cx="838301" cy="829183"/>
            <a:chOff x="803650" y="2489058"/>
            <a:chExt cx="838301" cy="829183"/>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650" y="2521143"/>
              <a:ext cx="495605" cy="797098"/>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4426" y="2489058"/>
              <a:ext cx="507525" cy="783280"/>
            </a:xfrm>
            <a:prstGeom prst="rect">
              <a:avLst/>
            </a:prstGeom>
          </p:spPr>
        </p:pic>
      </p:grpSp>
      <p:grpSp>
        <p:nvGrpSpPr>
          <p:cNvPr id="30" name="Group 29"/>
          <p:cNvGrpSpPr/>
          <p:nvPr/>
        </p:nvGrpSpPr>
        <p:grpSpPr>
          <a:xfrm>
            <a:off x="3353040" y="4152235"/>
            <a:ext cx="758008" cy="780326"/>
            <a:chOff x="2234871" y="2508241"/>
            <a:chExt cx="758008" cy="780326"/>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4871" y="2521143"/>
              <a:ext cx="591844" cy="767424"/>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5957" y="2508241"/>
              <a:ext cx="416922" cy="758798"/>
            </a:xfrm>
            <a:prstGeom prst="rect">
              <a:avLst/>
            </a:prstGeom>
          </p:spPr>
        </p:pic>
      </p:grpSp>
      <p:grpSp>
        <p:nvGrpSpPr>
          <p:cNvPr id="22" name="Group 21"/>
          <p:cNvGrpSpPr/>
          <p:nvPr/>
        </p:nvGrpSpPr>
        <p:grpSpPr>
          <a:xfrm>
            <a:off x="2230887" y="2957049"/>
            <a:ext cx="782352" cy="758798"/>
            <a:chOff x="0" y="2527358"/>
            <a:chExt cx="782352" cy="758798"/>
          </a:xfrm>
        </p:grpSpPr>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430" y="2527358"/>
              <a:ext cx="416922" cy="758798"/>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542671"/>
              <a:ext cx="504786" cy="724368"/>
            </a:xfrm>
            <a:prstGeom prst="rect">
              <a:avLst/>
            </a:prstGeom>
          </p:spPr>
        </p:pic>
      </p:grpSp>
      <p:grpSp>
        <p:nvGrpSpPr>
          <p:cNvPr id="25" name="Group 24"/>
          <p:cNvGrpSpPr/>
          <p:nvPr/>
        </p:nvGrpSpPr>
        <p:grpSpPr>
          <a:xfrm>
            <a:off x="4866655" y="4026801"/>
            <a:ext cx="782352" cy="758798"/>
            <a:chOff x="0" y="2527358"/>
            <a:chExt cx="782352" cy="758798"/>
          </a:xfrm>
        </p:grpSpPr>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430" y="2527358"/>
              <a:ext cx="416922" cy="758798"/>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542671"/>
              <a:ext cx="504786" cy="724368"/>
            </a:xfrm>
            <a:prstGeom prst="rect">
              <a:avLst/>
            </a:prstGeom>
          </p:spPr>
        </p:pic>
      </p:grpSp>
      <p:grpSp>
        <p:nvGrpSpPr>
          <p:cNvPr id="8" name="Group 7"/>
          <p:cNvGrpSpPr/>
          <p:nvPr/>
        </p:nvGrpSpPr>
        <p:grpSpPr>
          <a:xfrm>
            <a:off x="279517" y="3286973"/>
            <a:ext cx="712401" cy="847395"/>
            <a:chOff x="2784418" y="3770638"/>
            <a:chExt cx="712401" cy="847395"/>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84418" y="3820935"/>
              <a:ext cx="474934" cy="797098"/>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4975" y="3770638"/>
              <a:ext cx="591844" cy="767424"/>
            </a:xfrm>
            <a:prstGeom prst="rect">
              <a:avLst/>
            </a:prstGeom>
          </p:spPr>
        </p:pic>
      </p:grpSp>
      <p:grpSp>
        <p:nvGrpSpPr>
          <p:cNvPr id="7" name="Group 6"/>
          <p:cNvGrpSpPr/>
          <p:nvPr/>
        </p:nvGrpSpPr>
        <p:grpSpPr>
          <a:xfrm>
            <a:off x="7701365" y="2036666"/>
            <a:ext cx="794985" cy="900512"/>
            <a:chOff x="1132997" y="3770638"/>
            <a:chExt cx="794985" cy="900512"/>
          </a:xfrm>
        </p:grpSpPr>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3196" y="3946782"/>
              <a:ext cx="504786" cy="724368"/>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2997" y="3770638"/>
              <a:ext cx="591844" cy="767424"/>
            </a:xfrm>
            <a:prstGeom prst="rect">
              <a:avLst/>
            </a:prstGeom>
          </p:spPr>
        </p:pic>
      </p:grpSp>
      <p:grpSp>
        <p:nvGrpSpPr>
          <p:cNvPr id="31" name="Group 30"/>
          <p:cNvGrpSpPr/>
          <p:nvPr/>
        </p:nvGrpSpPr>
        <p:grpSpPr>
          <a:xfrm>
            <a:off x="3164227" y="2018598"/>
            <a:ext cx="794985" cy="900512"/>
            <a:chOff x="1132997" y="3770638"/>
            <a:chExt cx="794985" cy="900512"/>
          </a:xfrm>
        </p:grpSpPr>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3196" y="3946782"/>
              <a:ext cx="504786" cy="724368"/>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2997" y="3770638"/>
              <a:ext cx="591844" cy="767424"/>
            </a:xfrm>
            <a:prstGeom prst="rect">
              <a:avLst/>
            </a:prstGeom>
          </p:spPr>
        </p:pic>
      </p:grpSp>
      <p:grpSp>
        <p:nvGrpSpPr>
          <p:cNvPr id="34" name="Group 33"/>
          <p:cNvGrpSpPr/>
          <p:nvPr/>
        </p:nvGrpSpPr>
        <p:grpSpPr>
          <a:xfrm>
            <a:off x="1096955" y="2714745"/>
            <a:ext cx="794985" cy="900512"/>
            <a:chOff x="1132997" y="3770638"/>
            <a:chExt cx="794985" cy="900512"/>
          </a:xfrm>
        </p:grpSpPr>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3196" y="3946782"/>
              <a:ext cx="504786" cy="724368"/>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2997" y="3770638"/>
              <a:ext cx="591844" cy="767424"/>
            </a:xfrm>
            <a:prstGeom prst="rect">
              <a:avLst/>
            </a:prstGeom>
          </p:spPr>
        </p:pic>
      </p:grpSp>
      <p:grpSp>
        <p:nvGrpSpPr>
          <p:cNvPr id="37" name="Group 36"/>
          <p:cNvGrpSpPr/>
          <p:nvPr/>
        </p:nvGrpSpPr>
        <p:grpSpPr>
          <a:xfrm>
            <a:off x="6201899" y="2854551"/>
            <a:ext cx="794985" cy="900512"/>
            <a:chOff x="1132997" y="3770638"/>
            <a:chExt cx="794985" cy="900512"/>
          </a:xfrm>
        </p:grpSpPr>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3196" y="3946782"/>
              <a:ext cx="504786" cy="724368"/>
            </a:xfrm>
            <a:prstGeom prst="rect">
              <a:avLst/>
            </a:prstGeom>
          </p:spPr>
        </p:pic>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2997" y="3770638"/>
              <a:ext cx="591844" cy="767424"/>
            </a:xfrm>
            <a:prstGeom prst="rect">
              <a:avLst/>
            </a:prstGeom>
          </p:spPr>
        </p:pic>
      </p:grpSp>
      <p:grpSp>
        <p:nvGrpSpPr>
          <p:cNvPr id="43" name="Group 42"/>
          <p:cNvGrpSpPr/>
          <p:nvPr/>
        </p:nvGrpSpPr>
        <p:grpSpPr>
          <a:xfrm>
            <a:off x="2059821" y="1796623"/>
            <a:ext cx="712401" cy="847395"/>
            <a:chOff x="2784418" y="3770638"/>
            <a:chExt cx="712401" cy="847395"/>
          </a:xfrm>
        </p:grpSpPr>
        <p:pic>
          <p:nvPicPr>
            <p:cNvPr id="44" name="Picture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84418" y="3820935"/>
              <a:ext cx="474934" cy="797098"/>
            </a:xfrm>
            <a:prstGeom prst="rect">
              <a:avLst/>
            </a:prstGeom>
          </p:spPr>
        </p:pic>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4975" y="3770638"/>
              <a:ext cx="591844" cy="767424"/>
            </a:xfrm>
            <a:prstGeom prst="rect">
              <a:avLst/>
            </a:prstGeom>
          </p:spPr>
        </p:pic>
      </p:grpSp>
      <p:grpSp>
        <p:nvGrpSpPr>
          <p:cNvPr id="46" name="Group 45"/>
          <p:cNvGrpSpPr/>
          <p:nvPr/>
        </p:nvGrpSpPr>
        <p:grpSpPr>
          <a:xfrm>
            <a:off x="4853047" y="2817655"/>
            <a:ext cx="712401" cy="847395"/>
            <a:chOff x="2784418" y="3770638"/>
            <a:chExt cx="712401" cy="847395"/>
          </a:xfrm>
        </p:grpSpPr>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84418" y="3820935"/>
              <a:ext cx="474934" cy="797098"/>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4975" y="3770638"/>
              <a:ext cx="591844" cy="767424"/>
            </a:xfrm>
            <a:prstGeom prst="rect">
              <a:avLst/>
            </a:prstGeom>
          </p:spPr>
        </p:pic>
      </p:grpSp>
      <p:grpSp>
        <p:nvGrpSpPr>
          <p:cNvPr id="55" name="Group 54"/>
          <p:cNvGrpSpPr/>
          <p:nvPr/>
        </p:nvGrpSpPr>
        <p:grpSpPr>
          <a:xfrm>
            <a:off x="6585906" y="1864612"/>
            <a:ext cx="758008" cy="780326"/>
            <a:chOff x="2234871" y="2508241"/>
            <a:chExt cx="758008" cy="780326"/>
          </a:xfrm>
        </p:grpSpPr>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4871" y="2521143"/>
              <a:ext cx="591844" cy="767424"/>
            </a:xfrm>
            <a:prstGeom prst="rect">
              <a:avLst/>
            </a:prstGeom>
          </p:spPr>
        </p:pic>
        <p:pic>
          <p:nvPicPr>
            <p:cNvPr id="57" name="Picture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5957" y="2508241"/>
              <a:ext cx="416922" cy="758798"/>
            </a:xfrm>
            <a:prstGeom prst="rect">
              <a:avLst/>
            </a:prstGeom>
          </p:spPr>
        </p:pic>
      </p:grpSp>
      <p:grpSp>
        <p:nvGrpSpPr>
          <p:cNvPr id="58" name="Group 57"/>
          <p:cNvGrpSpPr/>
          <p:nvPr/>
        </p:nvGrpSpPr>
        <p:grpSpPr>
          <a:xfrm>
            <a:off x="4921426" y="1732927"/>
            <a:ext cx="838301" cy="829183"/>
            <a:chOff x="803650" y="2489058"/>
            <a:chExt cx="838301" cy="829183"/>
          </a:xfrm>
        </p:grpSpPr>
        <p:pic>
          <p:nvPicPr>
            <p:cNvPr id="59" name="Picture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650" y="2521143"/>
              <a:ext cx="495605" cy="797098"/>
            </a:xfrm>
            <a:prstGeom prst="rect">
              <a:avLst/>
            </a:prstGeom>
          </p:spPr>
        </p:pic>
        <p:pic>
          <p:nvPicPr>
            <p:cNvPr id="60" name="Picture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4426" y="2489058"/>
              <a:ext cx="507525" cy="783280"/>
            </a:xfrm>
            <a:prstGeom prst="rect">
              <a:avLst/>
            </a:prstGeom>
          </p:spPr>
        </p:pic>
      </p:grpSp>
      <p:grpSp>
        <p:nvGrpSpPr>
          <p:cNvPr id="64" name="Group 63"/>
          <p:cNvGrpSpPr/>
          <p:nvPr/>
        </p:nvGrpSpPr>
        <p:grpSpPr>
          <a:xfrm>
            <a:off x="8029644" y="3395742"/>
            <a:ext cx="838301" cy="829183"/>
            <a:chOff x="803650" y="2489058"/>
            <a:chExt cx="838301" cy="829183"/>
          </a:xfrm>
        </p:grpSpPr>
        <p:pic>
          <p:nvPicPr>
            <p:cNvPr id="65" name="Picture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650" y="2521143"/>
              <a:ext cx="495605" cy="797098"/>
            </a:xfrm>
            <a:prstGeom prst="rect">
              <a:avLst/>
            </a:prstGeom>
          </p:spPr>
        </p:pic>
        <p:pic>
          <p:nvPicPr>
            <p:cNvPr id="66" name="Picture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4426" y="2489058"/>
              <a:ext cx="507525" cy="783280"/>
            </a:xfrm>
            <a:prstGeom prst="rect">
              <a:avLst/>
            </a:prstGeom>
          </p:spPr>
        </p:pic>
      </p:grpSp>
      <p:grpSp>
        <p:nvGrpSpPr>
          <p:cNvPr id="70" name="Group 69"/>
          <p:cNvGrpSpPr/>
          <p:nvPr/>
        </p:nvGrpSpPr>
        <p:grpSpPr>
          <a:xfrm>
            <a:off x="3440361" y="3048428"/>
            <a:ext cx="782352" cy="758798"/>
            <a:chOff x="0" y="2527358"/>
            <a:chExt cx="782352" cy="758798"/>
          </a:xfrm>
        </p:grpSpPr>
        <p:pic>
          <p:nvPicPr>
            <p:cNvPr id="71" name="Picture 7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430" y="2527358"/>
              <a:ext cx="416922" cy="758798"/>
            </a:xfrm>
            <a:prstGeom prst="rect">
              <a:avLst/>
            </a:prstGeom>
          </p:spPr>
        </p:pic>
        <p:pic>
          <p:nvPicPr>
            <p:cNvPr id="72" name="Picture 7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542671"/>
              <a:ext cx="504786" cy="724368"/>
            </a:xfrm>
            <a:prstGeom prst="rect">
              <a:avLst/>
            </a:prstGeom>
          </p:spPr>
        </p:pic>
      </p:grpSp>
      <p:cxnSp>
        <p:nvCxnSpPr>
          <p:cNvPr id="74" name="Straight Connector 73"/>
          <p:cNvCxnSpPr/>
          <p:nvPr/>
        </p:nvCxnSpPr>
        <p:spPr>
          <a:xfrm>
            <a:off x="4572069" y="-14990"/>
            <a:ext cx="0" cy="6887980"/>
          </a:xfrm>
          <a:prstGeom prst="line">
            <a:avLst/>
          </a:prstGeom>
          <a:ln w="76200">
            <a:solidFill>
              <a:srgbClr val="DEDEDE"/>
            </a:solidFill>
            <a:prstDash val="lgDash"/>
          </a:ln>
        </p:spPr>
        <p:style>
          <a:lnRef idx="1">
            <a:schemeClr val="accent1"/>
          </a:lnRef>
          <a:fillRef idx="0">
            <a:schemeClr val="accent1"/>
          </a:fillRef>
          <a:effectRef idx="0">
            <a:schemeClr val="accent1"/>
          </a:effectRef>
          <a:fontRef idx="minor">
            <a:schemeClr val="tx1"/>
          </a:fontRef>
        </p:style>
      </p:cxnSp>
      <p:grpSp>
        <p:nvGrpSpPr>
          <p:cNvPr id="83" name="Group 82"/>
          <p:cNvGrpSpPr/>
          <p:nvPr/>
        </p:nvGrpSpPr>
        <p:grpSpPr>
          <a:xfrm>
            <a:off x="155339" y="277338"/>
            <a:ext cx="3935601" cy="1364232"/>
            <a:chOff x="155339" y="277338"/>
            <a:chExt cx="3935601" cy="1364232"/>
          </a:xfrm>
        </p:grpSpPr>
        <p:pic>
          <p:nvPicPr>
            <p:cNvPr id="77" name="Picture 76"/>
            <p:cNvPicPr>
              <a:picLocks noChangeAspect="1"/>
            </p:cNvPicPr>
            <p:nvPr/>
          </p:nvPicPr>
          <p:blipFill rotWithShape="1">
            <a:blip r:embed="rId11"/>
            <a:srcRect l="27995" t="22387" r="17165" b="43802"/>
            <a:stretch/>
          </p:blipFill>
          <p:spPr>
            <a:xfrm>
              <a:off x="155339" y="277338"/>
              <a:ext cx="3935601" cy="1364232"/>
            </a:xfrm>
            <a:prstGeom prst="rect">
              <a:avLst/>
            </a:prstGeom>
            <a:ln>
              <a:solidFill>
                <a:srgbClr val="808080"/>
              </a:solidFill>
            </a:ln>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9821" y="911221"/>
              <a:ext cx="466801" cy="6477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nvGrpSpPr>
          <p:cNvPr id="11" name="Group 10"/>
          <p:cNvGrpSpPr/>
          <p:nvPr/>
        </p:nvGrpSpPr>
        <p:grpSpPr>
          <a:xfrm>
            <a:off x="5655057" y="4162036"/>
            <a:ext cx="2517018" cy="3742097"/>
            <a:chOff x="5655057" y="4162036"/>
            <a:chExt cx="2517018" cy="3742097"/>
          </a:xfrm>
        </p:grpSpPr>
        <p:grpSp>
          <p:nvGrpSpPr>
            <p:cNvPr id="3" name="Group 2"/>
            <p:cNvGrpSpPr/>
            <p:nvPr/>
          </p:nvGrpSpPr>
          <p:grpSpPr>
            <a:xfrm>
              <a:off x="5655057" y="4162036"/>
              <a:ext cx="2517018" cy="3742097"/>
              <a:chOff x="745403" y="4146538"/>
              <a:chExt cx="2517018" cy="3742097"/>
            </a:xfrm>
          </p:grpSpPr>
          <p:pic>
            <p:nvPicPr>
              <p:cNvPr id="85" name="Picture 84"/>
              <p:cNvPicPr>
                <a:picLocks noChangeAspect="1"/>
              </p:cNvPicPr>
              <p:nvPr/>
            </p:nvPicPr>
            <p:blipFill rotWithShape="1">
              <a:blip r:embed="rId12"/>
              <a:srcRect l="43894" t="25391" r="33064" b="13677"/>
              <a:stretch/>
            </p:blipFill>
            <p:spPr>
              <a:xfrm rot="20950767">
                <a:off x="745403" y="4146538"/>
                <a:ext cx="2517018" cy="3742097"/>
              </a:xfrm>
              <a:prstGeom prst="rect">
                <a:avLst/>
              </a:prstGeom>
              <a:ln>
                <a:solidFill>
                  <a:srgbClr val="808080"/>
                </a:solidFill>
              </a:ln>
            </p:spPr>
          </p:pic>
          <p:grpSp>
            <p:nvGrpSpPr>
              <p:cNvPr id="1043" name="Group 1042"/>
              <p:cNvGrpSpPr/>
              <p:nvPr/>
            </p:nvGrpSpPr>
            <p:grpSpPr>
              <a:xfrm rot="20967714">
                <a:off x="777430" y="4913622"/>
                <a:ext cx="1873670" cy="902568"/>
                <a:chOff x="730936" y="4975614"/>
                <a:chExt cx="1873670" cy="902568"/>
              </a:xfrm>
            </p:grpSpPr>
            <p:sp>
              <p:nvSpPr>
                <p:cNvPr id="84" name="Freeform 3"/>
                <p:cNvSpPr>
                  <a:spLocks/>
                </p:cNvSpPr>
                <p:nvPr/>
              </p:nvSpPr>
              <p:spPr bwMode="auto">
                <a:xfrm>
                  <a:off x="742781" y="5177869"/>
                  <a:ext cx="1057275"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86" name="Freeform 4"/>
                <p:cNvSpPr>
                  <a:spLocks/>
                </p:cNvSpPr>
                <p:nvPr/>
              </p:nvSpPr>
              <p:spPr bwMode="auto">
                <a:xfrm>
                  <a:off x="730936" y="4996252"/>
                  <a:ext cx="1057275"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87" name="Freeform 5"/>
                <p:cNvSpPr>
                  <a:spLocks/>
                </p:cNvSpPr>
                <p:nvPr/>
              </p:nvSpPr>
              <p:spPr bwMode="auto">
                <a:xfrm flipV="1">
                  <a:off x="1769161" y="4975614"/>
                  <a:ext cx="755650" cy="103188"/>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88" name="Freeform 6"/>
                <p:cNvSpPr>
                  <a:spLocks/>
                </p:cNvSpPr>
                <p:nvPr/>
              </p:nvSpPr>
              <p:spPr bwMode="auto">
                <a:xfrm flipH="1">
                  <a:off x="754451" y="5367138"/>
                  <a:ext cx="1057275" cy="93663"/>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89" name="Freeform 7"/>
                <p:cNvSpPr>
                  <a:spLocks/>
                </p:cNvSpPr>
                <p:nvPr/>
              </p:nvSpPr>
              <p:spPr bwMode="auto">
                <a:xfrm>
                  <a:off x="798424" y="5559391"/>
                  <a:ext cx="571500"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92" name="Freeform 10"/>
                <p:cNvSpPr>
                  <a:spLocks/>
                </p:cNvSpPr>
                <p:nvPr/>
              </p:nvSpPr>
              <p:spPr bwMode="auto">
                <a:xfrm>
                  <a:off x="1329881" y="5531862"/>
                  <a:ext cx="573088"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35" name="Freeform 24"/>
                <p:cNvSpPr>
                  <a:spLocks/>
                </p:cNvSpPr>
                <p:nvPr/>
              </p:nvSpPr>
              <p:spPr bwMode="auto">
                <a:xfrm flipV="1">
                  <a:off x="810731" y="5765469"/>
                  <a:ext cx="1057275"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36" name="Freeform 25"/>
                <p:cNvSpPr>
                  <a:spLocks/>
                </p:cNvSpPr>
                <p:nvPr/>
              </p:nvSpPr>
              <p:spPr bwMode="auto">
                <a:xfrm>
                  <a:off x="1847369" y="5774994"/>
                  <a:ext cx="757237" cy="103188"/>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grpSp>
        </p:grpSp>
        <p:sp>
          <p:nvSpPr>
            <p:cNvPr id="95" name="Freeform 4"/>
            <p:cNvSpPr>
              <a:spLocks/>
            </p:cNvSpPr>
            <p:nvPr/>
          </p:nvSpPr>
          <p:spPr bwMode="auto">
            <a:xfrm rot="20967714">
              <a:off x="6029583" y="6727656"/>
              <a:ext cx="1057275"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96" name="Freeform 5"/>
            <p:cNvSpPr>
              <a:spLocks/>
            </p:cNvSpPr>
            <p:nvPr/>
          </p:nvSpPr>
          <p:spPr bwMode="auto">
            <a:xfrm rot="20967714" flipV="1">
              <a:off x="7267054" y="6513978"/>
              <a:ext cx="755650" cy="103188"/>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99" name="Freeform 10"/>
            <p:cNvSpPr>
              <a:spLocks/>
            </p:cNvSpPr>
            <p:nvPr/>
          </p:nvSpPr>
          <p:spPr bwMode="auto">
            <a:xfrm rot="20967714">
              <a:off x="7369697" y="6771933"/>
              <a:ext cx="573088"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3" name="Freeform 10"/>
            <p:cNvSpPr>
              <a:spLocks/>
            </p:cNvSpPr>
            <p:nvPr/>
          </p:nvSpPr>
          <p:spPr bwMode="auto">
            <a:xfrm rot="20967714">
              <a:off x="6113314" y="6971774"/>
              <a:ext cx="573088"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grpSp>
      <p:grpSp>
        <p:nvGrpSpPr>
          <p:cNvPr id="10" name="Group 9"/>
          <p:cNvGrpSpPr/>
          <p:nvPr/>
        </p:nvGrpSpPr>
        <p:grpSpPr>
          <a:xfrm>
            <a:off x="832842" y="4159028"/>
            <a:ext cx="2517018" cy="3742097"/>
            <a:chOff x="832842" y="4159028"/>
            <a:chExt cx="2517018" cy="3742097"/>
          </a:xfrm>
        </p:grpSpPr>
        <p:grpSp>
          <p:nvGrpSpPr>
            <p:cNvPr id="2" name="Group 1"/>
            <p:cNvGrpSpPr/>
            <p:nvPr/>
          </p:nvGrpSpPr>
          <p:grpSpPr>
            <a:xfrm>
              <a:off x="832842" y="4159028"/>
              <a:ext cx="2517018" cy="3742097"/>
              <a:chOff x="5809562" y="4159028"/>
              <a:chExt cx="2517018" cy="3742097"/>
            </a:xfrm>
          </p:grpSpPr>
          <p:pic>
            <p:nvPicPr>
              <p:cNvPr id="79" name="Picture 78"/>
              <p:cNvPicPr>
                <a:picLocks noChangeAspect="1"/>
              </p:cNvPicPr>
              <p:nvPr/>
            </p:nvPicPr>
            <p:blipFill rotWithShape="1">
              <a:blip r:embed="rId12"/>
              <a:srcRect l="43894" t="25391" r="33064" b="13677"/>
              <a:stretch/>
            </p:blipFill>
            <p:spPr>
              <a:xfrm rot="606138">
                <a:off x="5809562" y="4159028"/>
                <a:ext cx="2517018" cy="3742097"/>
              </a:xfrm>
              <a:prstGeom prst="rect">
                <a:avLst/>
              </a:prstGeom>
              <a:ln>
                <a:solidFill>
                  <a:srgbClr val="808080"/>
                </a:solidFill>
              </a:ln>
            </p:spPr>
          </p:pic>
          <p:grpSp>
            <p:nvGrpSpPr>
              <p:cNvPr id="1044" name="Group 1043"/>
              <p:cNvGrpSpPr/>
              <p:nvPr/>
            </p:nvGrpSpPr>
            <p:grpSpPr>
              <a:xfrm rot="617448">
                <a:off x="6182119" y="4838501"/>
                <a:ext cx="1844675" cy="911587"/>
                <a:chOff x="-2685904" y="4785599"/>
                <a:chExt cx="1844675" cy="911587"/>
              </a:xfrm>
            </p:grpSpPr>
            <p:sp>
              <p:nvSpPr>
                <p:cNvPr id="93" name="Freeform 11"/>
                <p:cNvSpPr>
                  <a:spLocks/>
                </p:cNvSpPr>
                <p:nvPr/>
              </p:nvSpPr>
              <p:spPr bwMode="auto">
                <a:xfrm>
                  <a:off x="-2676713" y="5177869"/>
                  <a:ext cx="1058863"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94" name="Freeform 12"/>
                <p:cNvSpPr>
                  <a:spLocks/>
                </p:cNvSpPr>
                <p:nvPr/>
              </p:nvSpPr>
              <p:spPr bwMode="auto">
                <a:xfrm flipH="1" flipV="1">
                  <a:off x="-1685957" y="5370954"/>
                  <a:ext cx="755650" cy="103187"/>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32" name="Freeform 21"/>
                <p:cNvSpPr>
                  <a:spLocks/>
                </p:cNvSpPr>
                <p:nvPr/>
              </p:nvSpPr>
              <p:spPr bwMode="auto">
                <a:xfrm flipH="1">
                  <a:off x="-2660163" y="5002220"/>
                  <a:ext cx="571500" cy="93663"/>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34" name="Freeform 23"/>
                <p:cNvSpPr>
                  <a:spLocks/>
                </p:cNvSpPr>
                <p:nvPr/>
              </p:nvSpPr>
              <p:spPr bwMode="auto">
                <a:xfrm flipV="1">
                  <a:off x="-2685904" y="5376511"/>
                  <a:ext cx="1057275"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38" name="Freeform 27"/>
                <p:cNvSpPr>
                  <a:spLocks/>
                </p:cNvSpPr>
                <p:nvPr/>
              </p:nvSpPr>
              <p:spPr bwMode="auto">
                <a:xfrm flipV="1">
                  <a:off x="-2101704" y="4785599"/>
                  <a:ext cx="571500" cy="93662"/>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39" name="Freeform 28"/>
                <p:cNvSpPr>
                  <a:spLocks/>
                </p:cNvSpPr>
                <p:nvPr/>
              </p:nvSpPr>
              <p:spPr bwMode="auto">
                <a:xfrm>
                  <a:off x="-2673204" y="5603523"/>
                  <a:ext cx="571500" cy="93663"/>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40" name="Freeform 29"/>
                <p:cNvSpPr>
                  <a:spLocks/>
                </p:cNvSpPr>
                <p:nvPr/>
              </p:nvSpPr>
              <p:spPr bwMode="auto">
                <a:xfrm>
                  <a:off x="-1412729" y="4806236"/>
                  <a:ext cx="571500" cy="93663"/>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41" name="Freeform 30"/>
                <p:cNvSpPr>
                  <a:spLocks/>
                </p:cNvSpPr>
                <p:nvPr/>
              </p:nvSpPr>
              <p:spPr bwMode="auto">
                <a:xfrm flipV="1">
                  <a:off x="-2674792" y="4785599"/>
                  <a:ext cx="573088" cy="93662"/>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42" name="Freeform 31"/>
                <p:cNvSpPr>
                  <a:spLocks/>
                </p:cNvSpPr>
                <p:nvPr/>
              </p:nvSpPr>
              <p:spPr bwMode="auto">
                <a:xfrm flipV="1">
                  <a:off x="-2101704" y="5582886"/>
                  <a:ext cx="1057275" cy="93662"/>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grpSp>
        </p:grpSp>
        <p:sp>
          <p:nvSpPr>
            <p:cNvPr id="101" name="Freeform 25"/>
            <p:cNvSpPr>
              <a:spLocks/>
            </p:cNvSpPr>
            <p:nvPr/>
          </p:nvSpPr>
          <p:spPr bwMode="auto">
            <a:xfrm rot="701604" flipV="1">
              <a:off x="1062207" y="6547325"/>
              <a:ext cx="757237" cy="76180"/>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2" name="Freeform 24"/>
            <p:cNvSpPr>
              <a:spLocks/>
            </p:cNvSpPr>
            <p:nvPr/>
          </p:nvSpPr>
          <p:spPr bwMode="auto">
            <a:xfrm rot="701604" flipV="1">
              <a:off x="836306" y="6755671"/>
              <a:ext cx="1057275"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4" name="Freeform 25"/>
            <p:cNvSpPr>
              <a:spLocks/>
            </p:cNvSpPr>
            <p:nvPr/>
          </p:nvSpPr>
          <p:spPr bwMode="auto">
            <a:xfrm rot="701604">
              <a:off x="2191282" y="6755798"/>
              <a:ext cx="757237" cy="103188"/>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grpSp>
      <p:sp>
        <p:nvSpPr>
          <p:cNvPr id="105" name="Freeform 10"/>
          <p:cNvSpPr>
            <a:spLocks/>
          </p:cNvSpPr>
          <p:nvPr/>
        </p:nvSpPr>
        <p:spPr bwMode="auto">
          <a:xfrm rot="20979531" flipH="1">
            <a:off x="7411406" y="7149835"/>
            <a:ext cx="881608" cy="81947"/>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6" name="Freeform 10"/>
          <p:cNvSpPr>
            <a:spLocks/>
          </p:cNvSpPr>
          <p:nvPr/>
        </p:nvSpPr>
        <p:spPr bwMode="auto">
          <a:xfrm rot="21226696" flipH="1">
            <a:off x="6164088" y="7600653"/>
            <a:ext cx="573088"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7" name="Freeform 10"/>
          <p:cNvSpPr>
            <a:spLocks/>
          </p:cNvSpPr>
          <p:nvPr/>
        </p:nvSpPr>
        <p:spPr bwMode="auto">
          <a:xfrm rot="21271756" flipV="1">
            <a:off x="6120387" y="7174872"/>
            <a:ext cx="884268" cy="120774"/>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8" name="Freeform 10"/>
          <p:cNvSpPr>
            <a:spLocks/>
          </p:cNvSpPr>
          <p:nvPr/>
        </p:nvSpPr>
        <p:spPr bwMode="auto">
          <a:xfrm rot="21102936" flipH="1">
            <a:off x="6113434" y="7372851"/>
            <a:ext cx="1021184" cy="85533"/>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09" name="Freeform 10"/>
          <p:cNvSpPr>
            <a:spLocks/>
          </p:cNvSpPr>
          <p:nvPr/>
        </p:nvSpPr>
        <p:spPr bwMode="auto">
          <a:xfrm rot="620469" flipH="1" flipV="1">
            <a:off x="2079725" y="6925384"/>
            <a:ext cx="881608" cy="81947"/>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10" name="Freeform 10"/>
          <p:cNvSpPr>
            <a:spLocks/>
          </p:cNvSpPr>
          <p:nvPr/>
        </p:nvSpPr>
        <p:spPr bwMode="auto">
          <a:xfrm rot="373304" flipH="1" flipV="1">
            <a:off x="832407" y="7376202"/>
            <a:ext cx="573088"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11" name="Freeform 10"/>
          <p:cNvSpPr>
            <a:spLocks/>
          </p:cNvSpPr>
          <p:nvPr/>
        </p:nvSpPr>
        <p:spPr bwMode="auto">
          <a:xfrm rot="328244">
            <a:off x="788706" y="6950421"/>
            <a:ext cx="884268" cy="120774"/>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12" name="Freeform 10"/>
          <p:cNvSpPr>
            <a:spLocks/>
          </p:cNvSpPr>
          <p:nvPr/>
        </p:nvSpPr>
        <p:spPr bwMode="auto">
          <a:xfrm rot="497064" flipH="1" flipV="1">
            <a:off x="781753" y="7148400"/>
            <a:ext cx="1021184" cy="85533"/>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13" name="Freeform 10"/>
          <p:cNvSpPr>
            <a:spLocks/>
          </p:cNvSpPr>
          <p:nvPr/>
        </p:nvSpPr>
        <p:spPr bwMode="auto">
          <a:xfrm rot="850364" flipH="1" flipV="1">
            <a:off x="2015702" y="7597290"/>
            <a:ext cx="637319" cy="45719"/>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14" name="Freeform 10"/>
          <p:cNvSpPr>
            <a:spLocks/>
          </p:cNvSpPr>
          <p:nvPr/>
        </p:nvSpPr>
        <p:spPr bwMode="auto">
          <a:xfrm rot="805304">
            <a:off x="1974713" y="7170198"/>
            <a:ext cx="983375" cy="45719"/>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15" name="Freeform 10"/>
          <p:cNvSpPr>
            <a:spLocks/>
          </p:cNvSpPr>
          <p:nvPr/>
        </p:nvSpPr>
        <p:spPr bwMode="auto">
          <a:xfrm rot="974124" flipH="1" flipV="1">
            <a:off x="1965743" y="7370368"/>
            <a:ext cx="1135637" cy="45719"/>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16" name="Freeform 10"/>
          <p:cNvSpPr>
            <a:spLocks/>
          </p:cNvSpPr>
          <p:nvPr/>
        </p:nvSpPr>
        <p:spPr bwMode="auto">
          <a:xfrm rot="620469" flipH="1" flipV="1">
            <a:off x="1935909" y="7760366"/>
            <a:ext cx="881608" cy="81947"/>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17" name="Freeform 24"/>
          <p:cNvSpPr>
            <a:spLocks/>
          </p:cNvSpPr>
          <p:nvPr/>
        </p:nvSpPr>
        <p:spPr bwMode="auto">
          <a:xfrm rot="701604" flipV="1">
            <a:off x="885674" y="8685353"/>
            <a:ext cx="1057275"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18" name="Freeform 24"/>
          <p:cNvSpPr>
            <a:spLocks/>
          </p:cNvSpPr>
          <p:nvPr/>
        </p:nvSpPr>
        <p:spPr bwMode="auto">
          <a:xfrm rot="701604" flipV="1">
            <a:off x="731126" y="7552021"/>
            <a:ext cx="1057275" cy="92075"/>
          </a:xfrm>
          <a:custGeom>
            <a:avLst/>
            <a:gdLst>
              <a:gd name="T0" fmla="*/ 0 w 1038225"/>
              <a:gd name="T1" fmla="*/ 38100 h 85725"/>
              <a:gd name="T2" fmla="*/ 104775 w 1038225"/>
              <a:gd name="T3" fmla="*/ 19050 h 85725"/>
              <a:gd name="T4" fmla="*/ 133350 w 1038225"/>
              <a:gd name="T5" fmla="*/ 0 h 85725"/>
              <a:gd name="T6" fmla="*/ 171450 w 1038225"/>
              <a:gd name="T7" fmla="*/ 9525 h 85725"/>
              <a:gd name="T8" fmla="*/ 190500 w 1038225"/>
              <a:gd name="T9" fmla="*/ 38100 h 85725"/>
              <a:gd name="T10" fmla="*/ 228600 w 1038225"/>
              <a:gd name="T11" fmla="*/ 57150 h 85725"/>
              <a:gd name="T12" fmla="*/ 323850 w 1038225"/>
              <a:gd name="T13" fmla="*/ 28575 h 85725"/>
              <a:gd name="T14" fmla="*/ 333375 w 1038225"/>
              <a:gd name="T15" fmla="*/ 0 h 85725"/>
              <a:gd name="T16" fmla="*/ 371475 w 1038225"/>
              <a:gd name="T17" fmla="*/ 9525 h 85725"/>
              <a:gd name="T18" fmla="*/ 381000 w 1038225"/>
              <a:gd name="T19" fmla="*/ 38100 h 85725"/>
              <a:gd name="T20" fmla="*/ 409575 w 1038225"/>
              <a:gd name="T21" fmla="*/ 47625 h 85725"/>
              <a:gd name="T22" fmla="*/ 438150 w 1038225"/>
              <a:gd name="T23" fmla="*/ 19050 h 85725"/>
              <a:gd name="T24" fmla="*/ 466725 w 1038225"/>
              <a:gd name="T25" fmla="*/ 9525 h 85725"/>
              <a:gd name="T26" fmla="*/ 523875 w 1038225"/>
              <a:gd name="T27" fmla="*/ 38100 h 85725"/>
              <a:gd name="T28" fmla="*/ 561975 w 1038225"/>
              <a:gd name="T29" fmla="*/ 28575 h 85725"/>
              <a:gd name="T30" fmla="*/ 590550 w 1038225"/>
              <a:gd name="T31" fmla="*/ 19050 h 85725"/>
              <a:gd name="T32" fmla="*/ 676275 w 1038225"/>
              <a:gd name="T33" fmla="*/ 28575 h 85725"/>
              <a:gd name="T34" fmla="*/ 723900 w 1038225"/>
              <a:gd name="T35" fmla="*/ 85725 h 85725"/>
              <a:gd name="T36" fmla="*/ 771525 w 1038225"/>
              <a:gd name="T37" fmla="*/ 66675 h 85725"/>
              <a:gd name="T38" fmla="*/ 800100 w 1038225"/>
              <a:gd name="T39" fmla="*/ 57150 h 85725"/>
              <a:gd name="T40" fmla="*/ 857250 w 1038225"/>
              <a:gd name="T41" fmla="*/ 47625 h 85725"/>
              <a:gd name="T42" fmla="*/ 895350 w 1038225"/>
              <a:gd name="T43" fmla="*/ 38100 h 85725"/>
              <a:gd name="T44" fmla="*/ 923925 w 1038225"/>
              <a:gd name="T45" fmla="*/ 28575 h 85725"/>
              <a:gd name="T46" fmla="*/ 1009650 w 1038225"/>
              <a:gd name="T47" fmla="*/ 19050 h 85725"/>
              <a:gd name="T48" fmla="*/ 1038225 w 1038225"/>
              <a:gd name="T49" fmla="*/ 9525 h 85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8225" h="85725">
                <a:moveTo>
                  <a:pt x="0" y="38100"/>
                </a:moveTo>
                <a:cubicBezTo>
                  <a:pt x="26267" y="34817"/>
                  <a:pt x="75409" y="33733"/>
                  <a:pt x="104775" y="19050"/>
                </a:cubicBezTo>
                <a:cubicBezTo>
                  <a:pt x="115014" y="13930"/>
                  <a:pt x="123825" y="6350"/>
                  <a:pt x="133350" y="0"/>
                </a:cubicBezTo>
                <a:cubicBezTo>
                  <a:pt x="146050" y="3175"/>
                  <a:pt x="160558" y="2263"/>
                  <a:pt x="171450" y="9525"/>
                </a:cubicBezTo>
                <a:cubicBezTo>
                  <a:pt x="180975" y="15875"/>
                  <a:pt x="181706" y="30771"/>
                  <a:pt x="190500" y="38100"/>
                </a:cubicBezTo>
                <a:cubicBezTo>
                  <a:pt x="201408" y="47190"/>
                  <a:pt x="215900" y="50800"/>
                  <a:pt x="228600" y="57150"/>
                </a:cubicBezTo>
                <a:cubicBezTo>
                  <a:pt x="257779" y="52982"/>
                  <a:pt x="301493" y="56522"/>
                  <a:pt x="323850" y="28575"/>
                </a:cubicBezTo>
                <a:cubicBezTo>
                  <a:pt x="330122" y="20735"/>
                  <a:pt x="330200" y="9525"/>
                  <a:pt x="333375" y="0"/>
                </a:cubicBezTo>
                <a:cubicBezTo>
                  <a:pt x="346075" y="3175"/>
                  <a:pt x="361253" y="1347"/>
                  <a:pt x="371475" y="9525"/>
                </a:cubicBezTo>
                <a:cubicBezTo>
                  <a:pt x="379315" y="15797"/>
                  <a:pt x="373900" y="31000"/>
                  <a:pt x="381000" y="38100"/>
                </a:cubicBezTo>
                <a:cubicBezTo>
                  <a:pt x="388100" y="45200"/>
                  <a:pt x="400050" y="44450"/>
                  <a:pt x="409575" y="47625"/>
                </a:cubicBezTo>
                <a:cubicBezTo>
                  <a:pt x="419100" y="38100"/>
                  <a:pt x="426942" y="26522"/>
                  <a:pt x="438150" y="19050"/>
                </a:cubicBezTo>
                <a:cubicBezTo>
                  <a:pt x="446504" y="13481"/>
                  <a:pt x="456685" y="9525"/>
                  <a:pt x="466725" y="9525"/>
                </a:cubicBezTo>
                <a:cubicBezTo>
                  <a:pt x="486443" y="9525"/>
                  <a:pt x="509428" y="28468"/>
                  <a:pt x="523875" y="38100"/>
                </a:cubicBezTo>
                <a:cubicBezTo>
                  <a:pt x="536575" y="34925"/>
                  <a:pt x="549388" y="32171"/>
                  <a:pt x="561975" y="28575"/>
                </a:cubicBezTo>
                <a:cubicBezTo>
                  <a:pt x="571629" y="25817"/>
                  <a:pt x="580510" y="19050"/>
                  <a:pt x="590550" y="19050"/>
                </a:cubicBezTo>
                <a:cubicBezTo>
                  <a:pt x="619301" y="19050"/>
                  <a:pt x="647700" y="25400"/>
                  <a:pt x="676275" y="28575"/>
                </a:cubicBezTo>
                <a:cubicBezTo>
                  <a:pt x="683504" y="57489"/>
                  <a:pt x="680317" y="85725"/>
                  <a:pt x="723900" y="85725"/>
                </a:cubicBezTo>
                <a:cubicBezTo>
                  <a:pt x="740998" y="85725"/>
                  <a:pt x="755516" y="72678"/>
                  <a:pt x="771525" y="66675"/>
                </a:cubicBezTo>
                <a:cubicBezTo>
                  <a:pt x="780926" y="63150"/>
                  <a:pt x="790299" y="59328"/>
                  <a:pt x="800100" y="57150"/>
                </a:cubicBezTo>
                <a:cubicBezTo>
                  <a:pt x="818953" y="52960"/>
                  <a:pt x="838312" y="51413"/>
                  <a:pt x="857250" y="47625"/>
                </a:cubicBezTo>
                <a:cubicBezTo>
                  <a:pt x="870087" y="45058"/>
                  <a:pt x="882763" y="41696"/>
                  <a:pt x="895350" y="38100"/>
                </a:cubicBezTo>
                <a:cubicBezTo>
                  <a:pt x="905004" y="35342"/>
                  <a:pt x="914021" y="30226"/>
                  <a:pt x="923925" y="28575"/>
                </a:cubicBezTo>
                <a:cubicBezTo>
                  <a:pt x="952285" y="23848"/>
                  <a:pt x="981075" y="22225"/>
                  <a:pt x="1009650" y="19050"/>
                </a:cubicBezTo>
                <a:cubicBezTo>
                  <a:pt x="1019175" y="15875"/>
                  <a:pt x="1038225" y="9525"/>
                  <a:pt x="1038225" y="9525"/>
                </a:cubicBezTo>
              </a:path>
            </a:pathLst>
          </a:custGeom>
          <a:noFill/>
          <a:ln w="25400" cap="flat" algn="ctr">
            <a:solidFill>
              <a:srgbClr val="0469B3"/>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4119666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61111E-6 3.7037E-7 L -0.56684 -0.02593 " pathEditMode="relative" rAng="0" ptsTypes="AA">
                                      <p:cBhvr>
                                        <p:cTn id="6" dur="2000" fill="hold"/>
                                        <p:tgtEl>
                                          <p:spTgt spid="11"/>
                                        </p:tgtEl>
                                        <p:attrNameLst>
                                          <p:attrName>ppt_x</p:attrName>
                                          <p:attrName>ppt_y</p:attrName>
                                        </p:attrNameLst>
                                      </p:cBhvr>
                                      <p:rCtr x="-28351" y="-1296"/>
                                    </p:animMotion>
                                  </p:childTnLst>
                                </p:cTn>
                              </p:par>
                              <p:par>
                                <p:cTn id="7" presetID="42" presetClass="path" presetSubtype="0" accel="50000" decel="50000" fill="hold" nodeType="withEffect">
                                  <p:stCondLst>
                                    <p:cond delay="0"/>
                                  </p:stCondLst>
                                  <p:childTnLst>
                                    <p:animMotion origin="layout" path="M 4.16667E-6 3.33333E-6 L 0.52743 0.00046 " pathEditMode="relative" rAng="0" ptsTypes="AA">
                                      <p:cBhvr>
                                        <p:cTn id="8" dur="2000" fill="hold"/>
                                        <p:tgtEl>
                                          <p:spTgt spid="10"/>
                                        </p:tgtEl>
                                        <p:attrNameLst>
                                          <p:attrName>ppt_x</p:attrName>
                                          <p:attrName>ppt_y</p:attrName>
                                        </p:attrNameLst>
                                      </p:cBhvr>
                                      <p:rCtr x="26372"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Isosceles Triangle 12"/>
          <p:cNvSpPr/>
          <p:nvPr/>
        </p:nvSpPr>
        <p:spPr>
          <a:xfrm flipH="1">
            <a:off x="1336138" y="4479150"/>
            <a:ext cx="3018430" cy="2408830"/>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Isosceles Triangle 4"/>
          <p:cNvSpPr/>
          <p:nvPr/>
        </p:nvSpPr>
        <p:spPr>
          <a:xfrm flipV="1">
            <a:off x="0" y="-1"/>
            <a:ext cx="2620370" cy="1201003"/>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0" name="Group 89"/>
          <p:cNvGrpSpPr/>
          <p:nvPr/>
        </p:nvGrpSpPr>
        <p:grpSpPr>
          <a:xfrm>
            <a:off x="416520" y="1343536"/>
            <a:ext cx="8128489" cy="1700444"/>
            <a:chOff x="578794" y="1031635"/>
            <a:chExt cx="8128489" cy="1700444"/>
          </a:xfrm>
        </p:grpSpPr>
        <p:sp>
          <p:nvSpPr>
            <p:cNvPr id="91" name="TextBox 90"/>
            <p:cNvSpPr txBox="1"/>
            <p:nvPr/>
          </p:nvSpPr>
          <p:spPr>
            <a:xfrm>
              <a:off x="4000631" y="1031635"/>
              <a:ext cx="465192" cy="769441"/>
            </a:xfrm>
            <a:prstGeom prst="rect">
              <a:avLst/>
            </a:prstGeom>
            <a:noFill/>
          </p:spPr>
          <p:txBody>
            <a:bodyPr wrap="none" rtlCol="0">
              <a:spAutoFit/>
            </a:bodyPr>
            <a:lstStyle/>
            <a:p>
              <a:r>
                <a:rPr lang="en-GB" sz="4400" dirty="0">
                  <a:solidFill>
                    <a:srgbClr val="C00000"/>
                  </a:solidFill>
                </a:rPr>
                <a:t>e</a:t>
              </a:r>
            </a:p>
          </p:txBody>
        </p:sp>
        <p:sp>
          <p:nvSpPr>
            <p:cNvPr id="95" name="Oval 94"/>
            <p:cNvSpPr/>
            <p:nvPr/>
          </p:nvSpPr>
          <p:spPr>
            <a:xfrm>
              <a:off x="1318132" y="1909907"/>
              <a:ext cx="808798" cy="808798"/>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C00000"/>
                  </a:solidFill>
                </a:rPr>
                <a:t>1</a:t>
              </a:r>
              <a:endParaRPr lang="en-GB" sz="2800" dirty="0">
                <a:solidFill>
                  <a:srgbClr val="C00000"/>
                </a:solidFill>
              </a:endParaRPr>
            </a:p>
          </p:txBody>
        </p:sp>
        <p:grpSp>
          <p:nvGrpSpPr>
            <p:cNvPr id="96" name="Group 95"/>
            <p:cNvGrpSpPr/>
            <p:nvPr/>
          </p:nvGrpSpPr>
          <p:grpSpPr>
            <a:xfrm>
              <a:off x="7871737" y="1896533"/>
              <a:ext cx="835546" cy="835546"/>
              <a:chOff x="6678294" y="3030796"/>
              <a:chExt cx="1140480" cy="1140480"/>
            </a:xfrm>
          </p:grpSpPr>
          <p:sp>
            <p:nvSpPr>
              <p:cNvPr id="110" name="Oval 109"/>
              <p:cNvSpPr/>
              <p:nvPr/>
            </p:nvSpPr>
            <p:spPr>
              <a:xfrm>
                <a:off x="6678294" y="3030796"/>
                <a:ext cx="1140480" cy="1140480"/>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1" name="Oval 110"/>
              <p:cNvSpPr/>
              <p:nvPr/>
            </p:nvSpPr>
            <p:spPr>
              <a:xfrm>
                <a:off x="6813582" y="3166084"/>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97" name="AutoShape 22"/>
            <p:cNvCxnSpPr>
              <a:cxnSpLocks noChangeShapeType="1"/>
            </p:cNvCxnSpPr>
            <p:nvPr/>
          </p:nvCxnSpPr>
          <p:spPr bwMode="auto">
            <a:xfrm>
              <a:off x="578794" y="2314306"/>
              <a:ext cx="657796" cy="1"/>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98" name="Arc 97"/>
            <p:cNvSpPr/>
            <p:nvPr/>
          </p:nvSpPr>
          <p:spPr>
            <a:xfrm rot="8687698">
              <a:off x="3550937" y="1414036"/>
              <a:ext cx="538522" cy="679228"/>
            </a:xfrm>
            <a:prstGeom prst="arc">
              <a:avLst>
                <a:gd name="adj1" fmla="val 21395065"/>
                <a:gd name="adj2" fmla="val 14438297"/>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9" name="TextBox 98"/>
            <p:cNvSpPr txBox="1"/>
            <p:nvPr/>
          </p:nvSpPr>
          <p:spPr>
            <a:xfrm>
              <a:off x="4804361" y="1601872"/>
              <a:ext cx="465192" cy="769441"/>
            </a:xfrm>
            <a:prstGeom prst="rect">
              <a:avLst/>
            </a:prstGeom>
            <a:noFill/>
          </p:spPr>
          <p:txBody>
            <a:bodyPr wrap="none" rtlCol="0">
              <a:spAutoFit/>
            </a:bodyPr>
            <a:lstStyle/>
            <a:p>
              <a:r>
                <a:rPr lang="en-GB" sz="4400" dirty="0">
                  <a:solidFill>
                    <a:srgbClr val="C00000"/>
                  </a:solidFill>
                </a:rPr>
                <a:t>e</a:t>
              </a:r>
            </a:p>
          </p:txBody>
        </p:sp>
        <p:sp>
          <p:nvSpPr>
            <p:cNvPr id="100" name="Oval 99"/>
            <p:cNvSpPr/>
            <p:nvPr/>
          </p:nvSpPr>
          <p:spPr>
            <a:xfrm>
              <a:off x="3502667" y="1909907"/>
              <a:ext cx="808798" cy="808798"/>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C00000"/>
                  </a:solidFill>
                </a:rPr>
                <a:t>2</a:t>
              </a:r>
              <a:endParaRPr lang="en-GB" sz="2800" dirty="0">
                <a:solidFill>
                  <a:srgbClr val="C00000"/>
                </a:solidFill>
              </a:endParaRPr>
            </a:p>
          </p:txBody>
        </p:sp>
        <p:sp>
          <p:nvSpPr>
            <p:cNvPr id="101" name="Oval 100"/>
            <p:cNvSpPr/>
            <p:nvPr/>
          </p:nvSpPr>
          <p:spPr>
            <a:xfrm>
              <a:off x="5687202" y="1909907"/>
              <a:ext cx="808798" cy="808798"/>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C00000"/>
                  </a:solidFill>
                </a:rPr>
                <a:t>3</a:t>
              </a:r>
              <a:endParaRPr lang="en-GB" sz="2800" dirty="0">
                <a:solidFill>
                  <a:srgbClr val="C00000"/>
                </a:solidFill>
              </a:endParaRPr>
            </a:p>
          </p:txBody>
        </p:sp>
        <p:cxnSp>
          <p:nvCxnSpPr>
            <p:cNvPr id="102" name="AutoShape 22"/>
            <p:cNvCxnSpPr>
              <a:cxnSpLocks noChangeShapeType="1"/>
            </p:cNvCxnSpPr>
            <p:nvPr/>
          </p:nvCxnSpPr>
          <p:spPr bwMode="auto">
            <a:xfrm>
              <a:off x="4451875" y="2314306"/>
              <a:ext cx="1133153"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03" name="Rectangle 102"/>
            <p:cNvSpPr/>
            <p:nvPr/>
          </p:nvSpPr>
          <p:spPr>
            <a:xfrm>
              <a:off x="8106614" y="2064696"/>
              <a:ext cx="367408" cy="523220"/>
            </a:xfrm>
            <a:prstGeom prst="rect">
              <a:avLst/>
            </a:prstGeom>
          </p:spPr>
          <p:txBody>
            <a:bodyPr wrap="none">
              <a:spAutoFit/>
            </a:bodyPr>
            <a:lstStyle/>
            <a:p>
              <a:pPr algn="ctr"/>
              <a:r>
                <a:rPr lang="en-GB" sz="2800" dirty="0" smtClean="0">
                  <a:solidFill>
                    <a:srgbClr val="C00000"/>
                  </a:solidFill>
                </a:rPr>
                <a:t>4</a:t>
              </a:r>
              <a:endParaRPr lang="en-GB" sz="2800" dirty="0">
                <a:solidFill>
                  <a:srgbClr val="C00000"/>
                </a:solidFill>
              </a:endParaRPr>
            </a:p>
          </p:txBody>
        </p:sp>
        <p:sp>
          <p:nvSpPr>
            <p:cNvPr id="104" name="TextBox 103"/>
            <p:cNvSpPr txBox="1"/>
            <p:nvPr/>
          </p:nvSpPr>
          <p:spPr>
            <a:xfrm>
              <a:off x="6980429" y="1604372"/>
              <a:ext cx="588623" cy="769441"/>
            </a:xfrm>
            <a:prstGeom prst="rect">
              <a:avLst/>
            </a:prstGeom>
            <a:noFill/>
          </p:spPr>
          <p:txBody>
            <a:bodyPr wrap="none" rtlCol="0">
              <a:spAutoFit/>
            </a:bodyPr>
            <a:lstStyle/>
            <a:p>
              <a:r>
                <a:rPr lang="en-GB" sz="4400" dirty="0" smtClean="0">
                  <a:solidFill>
                    <a:srgbClr val="C00000"/>
                  </a:solidFill>
                </a:rPr>
                <a:t>w</a:t>
              </a:r>
              <a:endParaRPr lang="en-GB" sz="4400" dirty="0">
                <a:solidFill>
                  <a:srgbClr val="C00000"/>
                </a:solidFill>
              </a:endParaRPr>
            </a:p>
          </p:txBody>
        </p:sp>
        <p:cxnSp>
          <p:nvCxnSpPr>
            <p:cNvPr id="105" name="AutoShape 22"/>
            <p:cNvCxnSpPr>
              <a:cxnSpLocks noChangeShapeType="1"/>
            </p:cNvCxnSpPr>
            <p:nvPr/>
          </p:nvCxnSpPr>
          <p:spPr bwMode="auto">
            <a:xfrm>
              <a:off x="6627943" y="2314306"/>
              <a:ext cx="1133153"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06" name="TextBox 105"/>
            <p:cNvSpPr txBox="1"/>
            <p:nvPr/>
          </p:nvSpPr>
          <p:spPr>
            <a:xfrm>
              <a:off x="2603305" y="1604372"/>
              <a:ext cx="635110" cy="769441"/>
            </a:xfrm>
            <a:prstGeom prst="rect">
              <a:avLst/>
            </a:prstGeom>
            <a:noFill/>
          </p:spPr>
          <p:txBody>
            <a:bodyPr wrap="none" rtlCol="0">
              <a:spAutoFit/>
            </a:bodyPr>
            <a:lstStyle/>
            <a:p>
              <a:r>
                <a:rPr lang="en-GB" sz="4400" dirty="0" smtClean="0">
                  <a:solidFill>
                    <a:srgbClr val="C00000"/>
                  </a:solidFill>
                </a:rPr>
                <a:t>m</a:t>
              </a:r>
              <a:endParaRPr lang="en-GB" sz="4400" dirty="0">
                <a:solidFill>
                  <a:srgbClr val="C00000"/>
                </a:solidFill>
              </a:endParaRPr>
            </a:p>
          </p:txBody>
        </p:sp>
        <p:cxnSp>
          <p:nvCxnSpPr>
            <p:cNvPr id="107" name="AutoShape 22"/>
            <p:cNvCxnSpPr>
              <a:cxnSpLocks noChangeShapeType="1"/>
            </p:cNvCxnSpPr>
            <p:nvPr/>
          </p:nvCxnSpPr>
          <p:spPr bwMode="auto">
            <a:xfrm>
              <a:off x="2250819" y="2314306"/>
              <a:ext cx="1133153"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08" name="TextBox 107"/>
            <p:cNvSpPr txBox="1"/>
            <p:nvPr/>
          </p:nvSpPr>
          <p:spPr>
            <a:xfrm>
              <a:off x="6206684" y="1034135"/>
              <a:ext cx="482824" cy="769441"/>
            </a:xfrm>
            <a:prstGeom prst="rect">
              <a:avLst/>
            </a:prstGeom>
            <a:noFill/>
          </p:spPr>
          <p:txBody>
            <a:bodyPr wrap="none" rtlCol="0">
              <a:spAutoFit/>
            </a:bodyPr>
            <a:lstStyle/>
            <a:p>
              <a:r>
                <a:rPr lang="en-GB" sz="4400" dirty="0">
                  <a:solidFill>
                    <a:srgbClr val="C00000"/>
                  </a:solidFill>
                </a:rPr>
                <a:t>o</a:t>
              </a:r>
            </a:p>
          </p:txBody>
        </p:sp>
        <p:sp>
          <p:nvSpPr>
            <p:cNvPr id="109" name="Arc 108"/>
            <p:cNvSpPr/>
            <p:nvPr/>
          </p:nvSpPr>
          <p:spPr>
            <a:xfrm rot="8687698">
              <a:off x="5756990" y="1416536"/>
              <a:ext cx="538522" cy="679228"/>
            </a:xfrm>
            <a:prstGeom prst="arc">
              <a:avLst>
                <a:gd name="adj1" fmla="val 21395065"/>
                <a:gd name="adj2" fmla="val 14438297"/>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grpSp>
        <p:nvGrpSpPr>
          <p:cNvPr id="112" name="Group 111"/>
          <p:cNvGrpSpPr/>
          <p:nvPr/>
        </p:nvGrpSpPr>
        <p:grpSpPr>
          <a:xfrm>
            <a:off x="416520" y="3790348"/>
            <a:ext cx="8128489" cy="2375003"/>
            <a:chOff x="578794" y="3370515"/>
            <a:chExt cx="8128489" cy="2375003"/>
          </a:xfrm>
        </p:grpSpPr>
        <p:sp>
          <p:nvSpPr>
            <p:cNvPr id="113" name="TextBox 112"/>
            <p:cNvSpPr txBox="1"/>
            <p:nvPr/>
          </p:nvSpPr>
          <p:spPr>
            <a:xfrm>
              <a:off x="4735145" y="3370515"/>
              <a:ext cx="595035" cy="769441"/>
            </a:xfrm>
            <a:prstGeom prst="rect">
              <a:avLst/>
            </a:prstGeom>
            <a:noFill/>
          </p:spPr>
          <p:txBody>
            <a:bodyPr wrap="none" rtlCol="0">
              <a:spAutoFit/>
            </a:bodyPr>
            <a:lstStyle/>
            <a:p>
              <a:r>
                <a:rPr lang="en-GB" sz="4400" dirty="0" smtClean="0">
                  <a:solidFill>
                    <a:srgbClr val="C00000"/>
                  </a:solidFill>
                </a:rPr>
                <a:t>el</a:t>
              </a:r>
              <a:endParaRPr lang="en-GB" sz="4400" dirty="0">
                <a:solidFill>
                  <a:srgbClr val="C00000"/>
                </a:solidFill>
              </a:endParaRPr>
            </a:p>
          </p:txBody>
        </p:sp>
        <p:sp>
          <p:nvSpPr>
            <p:cNvPr id="114" name="Oval 113"/>
            <p:cNvSpPr/>
            <p:nvPr/>
          </p:nvSpPr>
          <p:spPr>
            <a:xfrm>
              <a:off x="1318132" y="4909972"/>
              <a:ext cx="808798" cy="808798"/>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C00000"/>
                  </a:solidFill>
                </a:rPr>
                <a:t>1</a:t>
              </a:r>
              <a:endParaRPr lang="en-GB" sz="2800" dirty="0">
                <a:solidFill>
                  <a:srgbClr val="C00000"/>
                </a:solidFill>
              </a:endParaRPr>
            </a:p>
          </p:txBody>
        </p:sp>
        <p:grpSp>
          <p:nvGrpSpPr>
            <p:cNvPr id="115" name="Group 114"/>
            <p:cNvGrpSpPr/>
            <p:nvPr/>
          </p:nvGrpSpPr>
          <p:grpSpPr>
            <a:xfrm>
              <a:off x="7871737" y="4909972"/>
              <a:ext cx="835546" cy="835546"/>
              <a:chOff x="6678294" y="3030796"/>
              <a:chExt cx="1140480" cy="1140480"/>
            </a:xfrm>
          </p:grpSpPr>
          <p:sp>
            <p:nvSpPr>
              <p:cNvPr id="128" name="Oval 127"/>
              <p:cNvSpPr/>
              <p:nvPr/>
            </p:nvSpPr>
            <p:spPr>
              <a:xfrm>
                <a:off x="6678294" y="3030796"/>
                <a:ext cx="1140480" cy="1140480"/>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9" name="Oval 128"/>
              <p:cNvSpPr/>
              <p:nvPr/>
            </p:nvSpPr>
            <p:spPr>
              <a:xfrm>
                <a:off x="6813582" y="3166084"/>
                <a:ext cx="869904" cy="869904"/>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6" name="Arc 115"/>
            <p:cNvSpPr/>
            <p:nvPr/>
          </p:nvSpPr>
          <p:spPr>
            <a:xfrm rot="15155971" flipV="1">
              <a:off x="2626696" y="3590900"/>
              <a:ext cx="464456" cy="2315389"/>
            </a:xfrm>
            <a:prstGeom prst="arc">
              <a:avLst>
                <a:gd name="adj1" fmla="val 17215084"/>
                <a:gd name="adj2" fmla="val 4812694"/>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117" name="AutoShape 22"/>
            <p:cNvCxnSpPr>
              <a:cxnSpLocks noChangeShapeType="1"/>
            </p:cNvCxnSpPr>
            <p:nvPr/>
          </p:nvCxnSpPr>
          <p:spPr bwMode="auto">
            <a:xfrm>
              <a:off x="578794" y="5314500"/>
              <a:ext cx="657796" cy="1"/>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18" name="TextBox 117"/>
            <p:cNvSpPr txBox="1"/>
            <p:nvPr/>
          </p:nvSpPr>
          <p:spPr>
            <a:xfrm>
              <a:off x="7174177" y="3933066"/>
              <a:ext cx="720069" cy="769441"/>
            </a:xfrm>
            <a:prstGeom prst="rect">
              <a:avLst/>
            </a:prstGeom>
            <a:noFill/>
          </p:spPr>
          <p:txBody>
            <a:bodyPr wrap="none" rtlCol="0">
              <a:spAutoFit/>
            </a:bodyPr>
            <a:lstStyle/>
            <a:p>
              <a:r>
                <a:rPr lang="en-GB" sz="4400" dirty="0" smtClean="0">
                  <a:solidFill>
                    <a:srgbClr val="C00000"/>
                  </a:solidFill>
                </a:rPr>
                <a:t>ch</a:t>
              </a:r>
              <a:endParaRPr lang="en-GB" sz="4400" dirty="0">
                <a:solidFill>
                  <a:srgbClr val="C00000"/>
                </a:solidFill>
              </a:endParaRPr>
            </a:p>
          </p:txBody>
        </p:sp>
        <p:sp>
          <p:nvSpPr>
            <p:cNvPr id="119" name="TextBox 118"/>
            <p:cNvSpPr txBox="1"/>
            <p:nvPr/>
          </p:nvSpPr>
          <p:spPr>
            <a:xfrm>
              <a:off x="1941020" y="3902161"/>
              <a:ext cx="998991" cy="769441"/>
            </a:xfrm>
            <a:prstGeom prst="rect">
              <a:avLst/>
            </a:prstGeom>
            <a:noFill/>
          </p:spPr>
          <p:txBody>
            <a:bodyPr wrap="none" rtlCol="0">
              <a:spAutoFit/>
            </a:bodyPr>
            <a:lstStyle/>
            <a:p>
              <a:r>
                <a:rPr lang="en-GB" sz="4400" dirty="0" smtClean="0">
                  <a:solidFill>
                    <a:srgbClr val="C00000"/>
                  </a:solidFill>
                </a:rPr>
                <a:t>squ</a:t>
              </a:r>
              <a:endParaRPr lang="en-GB" sz="4400" dirty="0">
                <a:solidFill>
                  <a:srgbClr val="C00000"/>
                </a:solidFill>
              </a:endParaRPr>
            </a:p>
          </p:txBody>
        </p:sp>
        <p:sp>
          <p:nvSpPr>
            <p:cNvPr id="120" name="TextBox 119"/>
            <p:cNvSpPr txBox="1"/>
            <p:nvPr/>
          </p:nvSpPr>
          <p:spPr>
            <a:xfrm>
              <a:off x="4804361" y="3940752"/>
              <a:ext cx="511679" cy="769441"/>
            </a:xfrm>
            <a:prstGeom prst="rect">
              <a:avLst/>
            </a:prstGeom>
            <a:noFill/>
          </p:spPr>
          <p:txBody>
            <a:bodyPr wrap="none" rtlCol="0">
              <a:spAutoFit/>
            </a:bodyPr>
            <a:lstStyle/>
            <a:p>
              <a:r>
                <a:rPr lang="en-GB" sz="4400" dirty="0" smtClean="0">
                  <a:solidFill>
                    <a:srgbClr val="C00000"/>
                  </a:solidFill>
                </a:rPr>
                <a:t>ir</a:t>
              </a:r>
              <a:endParaRPr lang="en-GB" sz="4400" dirty="0">
                <a:solidFill>
                  <a:srgbClr val="C00000"/>
                </a:solidFill>
              </a:endParaRPr>
            </a:p>
          </p:txBody>
        </p:sp>
        <p:cxnSp>
          <p:nvCxnSpPr>
            <p:cNvPr id="121" name="AutoShape 22"/>
            <p:cNvCxnSpPr>
              <a:cxnSpLocks noChangeShapeType="1"/>
            </p:cNvCxnSpPr>
            <p:nvPr/>
          </p:nvCxnSpPr>
          <p:spPr bwMode="auto">
            <a:xfrm flipH="1">
              <a:off x="2215217" y="5317000"/>
              <a:ext cx="5557405" cy="0"/>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22" name="Oval 121"/>
            <p:cNvSpPr/>
            <p:nvPr/>
          </p:nvSpPr>
          <p:spPr>
            <a:xfrm>
              <a:off x="3502667" y="3914364"/>
              <a:ext cx="808798" cy="808798"/>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C00000"/>
                  </a:solidFill>
                </a:rPr>
                <a:t>2</a:t>
              </a:r>
              <a:endParaRPr lang="en-GB" sz="2800" dirty="0">
                <a:solidFill>
                  <a:srgbClr val="C00000"/>
                </a:solidFill>
              </a:endParaRPr>
            </a:p>
          </p:txBody>
        </p:sp>
        <p:sp>
          <p:nvSpPr>
            <p:cNvPr id="123" name="Oval 122"/>
            <p:cNvSpPr/>
            <p:nvPr/>
          </p:nvSpPr>
          <p:spPr>
            <a:xfrm>
              <a:off x="5687202" y="3914364"/>
              <a:ext cx="808798" cy="808798"/>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C00000"/>
                  </a:solidFill>
                </a:rPr>
                <a:t>3</a:t>
              </a:r>
              <a:endParaRPr lang="en-GB" sz="2800" dirty="0">
                <a:solidFill>
                  <a:srgbClr val="C00000"/>
                </a:solidFill>
              </a:endParaRPr>
            </a:p>
          </p:txBody>
        </p:sp>
        <p:sp>
          <p:nvSpPr>
            <p:cNvPr id="124" name="Arc 123"/>
            <p:cNvSpPr/>
            <p:nvPr/>
          </p:nvSpPr>
          <p:spPr>
            <a:xfrm rot="6444029" flipH="1" flipV="1">
              <a:off x="6931365" y="3593400"/>
              <a:ext cx="464456" cy="2315389"/>
            </a:xfrm>
            <a:prstGeom prst="arc">
              <a:avLst>
                <a:gd name="adj1" fmla="val 17215084"/>
                <a:gd name="adj2" fmla="val 4812694"/>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5" name="Rectangle 124"/>
            <p:cNvSpPr/>
            <p:nvPr/>
          </p:nvSpPr>
          <p:spPr>
            <a:xfrm>
              <a:off x="8106614" y="5078135"/>
              <a:ext cx="367408" cy="523220"/>
            </a:xfrm>
            <a:prstGeom prst="rect">
              <a:avLst/>
            </a:prstGeom>
          </p:spPr>
          <p:txBody>
            <a:bodyPr wrap="none">
              <a:spAutoFit/>
            </a:bodyPr>
            <a:lstStyle/>
            <a:p>
              <a:pPr algn="ctr"/>
              <a:r>
                <a:rPr lang="en-GB" sz="2800" dirty="0" smtClean="0">
                  <a:solidFill>
                    <a:srgbClr val="C00000"/>
                  </a:solidFill>
                </a:rPr>
                <a:t>4</a:t>
              </a:r>
              <a:endParaRPr lang="en-GB" sz="2800" dirty="0">
                <a:solidFill>
                  <a:srgbClr val="C00000"/>
                </a:solidFill>
              </a:endParaRPr>
            </a:p>
          </p:txBody>
        </p:sp>
        <p:sp>
          <p:nvSpPr>
            <p:cNvPr id="126" name="Arc 125"/>
            <p:cNvSpPr/>
            <p:nvPr/>
          </p:nvSpPr>
          <p:spPr>
            <a:xfrm rot="16200000" flipV="1">
              <a:off x="4877407" y="3431527"/>
              <a:ext cx="464456" cy="1674109"/>
            </a:xfrm>
            <a:prstGeom prst="arc">
              <a:avLst>
                <a:gd name="adj1" fmla="val 17215084"/>
                <a:gd name="adj2" fmla="val 4812694"/>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7" name="Arc 126"/>
            <p:cNvSpPr/>
            <p:nvPr/>
          </p:nvSpPr>
          <p:spPr>
            <a:xfrm rot="5400000">
              <a:off x="4879907" y="3538957"/>
              <a:ext cx="464456" cy="1674109"/>
            </a:xfrm>
            <a:prstGeom prst="arc">
              <a:avLst>
                <a:gd name="adj1" fmla="val 17215084"/>
                <a:gd name="adj2" fmla="val 4812694"/>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130" name="TextBox 129"/>
          <p:cNvSpPr txBox="1"/>
          <p:nvPr/>
        </p:nvSpPr>
        <p:spPr>
          <a:xfrm>
            <a:off x="4736242" y="4489236"/>
            <a:ext cx="357790" cy="769441"/>
          </a:xfrm>
          <a:prstGeom prst="rect">
            <a:avLst/>
          </a:prstGeom>
          <a:noFill/>
        </p:spPr>
        <p:txBody>
          <a:bodyPr wrap="none" rtlCol="0">
            <a:spAutoFit/>
          </a:bodyPr>
          <a:lstStyle/>
          <a:p>
            <a:r>
              <a:rPr lang="en-GB" sz="4400" dirty="0">
                <a:solidFill>
                  <a:srgbClr val="C00000"/>
                </a:solidFill>
              </a:rPr>
              <a:t>-</a:t>
            </a:r>
          </a:p>
        </p:txBody>
      </p:sp>
      <p:sp>
        <p:nvSpPr>
          <p:cNvPr id="44" name="Title 1"/>
          <p:cNvSpPr txBox="1">
            <a:spLocks/>
          </p:cNvSpPr>
          <p:nvPr/>
        </p:nvSpPr>
        <p:spPr>
          <a:xfrm>
            <a:off x="0" y="117788"/>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pc="-150" dirty="0" smtClean="0">
                <a:solidFill>
                  <a:srgbClr val="C00000"/>
                </a:solidFill>
                <a:latin typeface="+mn-lt"/>
              </a:rPr>
              <a:t>Regular Expressions</a:t>
            </a:r>
            <a:endParaRPr lang="en-GB" b="1" spc="-150" dirty="0">
              <a:solidFill>
                <a:srgbClr val="C00000"/>
              </a:solidFill>
              <a:latin typeface="+mn-lt"/>
            </a:endParaRPr>
          </a:p>
        </p:txBody>
      </p:sp>
      <p:sp>
        <p:nvSpPr>
          <p:cNvPr id="2" name="TextBox 1"/>
          <p:cNvSpPr txBox="1"/>
          <p:nvPr/>
        </p:nvSpPr>
        <p:spPr>
          <a:xfrm>
            <a:off x="416520" y="1315166"/>
            <a:ext cx="925446" cy="369332"/>
          </a:xfrm>
          <a:prstGeom prst="rect">
            <a:avLst/>
          </a:prstGeom>
          <a:noFill/>
        </p:spPr>
        <p:txBody>
          <a:bodyPr wrap="none" rtlCol="0">
            <a:spAutoFit/>
          </a:bodyPr>
          <a:lstStyle/>
          <a:p>
            <a:r>
              <a:rPr lang="en-GB" b="1" dirty="0" smtClean="0">
                <a:solidFill>
                  <a:schemeClr val="tx1">
                    <a:lumMod val="50000"/>
                    <a:lumOff val="50000"/>
                  </a:schemeClr>
                </a:solidFill>
              </a:rPr>
              <a:t>FSM-A2</a:t>
            </a:r>
            <a:endParaRPr lang="en-GB" b="1" dirty="0">
              <a:solidFill>
                <a:schemeClr val="tx1">
                  <a:lumMod val="50000"/>
                  <a:lumOff val="50000"/>
                </a:schemeClr>
              </a:solidFill>
            </a:endParaRPr>
          </a:p>
        </p:txBody>
      </p:sp>
      <p:sp>
        <p:nvSpPr>
          <p:cNvPr id="46" name="TextBox 45"/>
          <p:cNvSpPr txBox="1"/>
          <p:nvPr/>
        </p:nvSpPr>
        <p:spPr>
          <a:xfrm>
            <a:off x="416520" y="4248285"/>
            <a:ext cx="915828" cy="369332"/>
          </a:xfrm>
          <a:prstGeom prst="rect">
            <a:avLst/>
          </a:prstGeom>
          <a:noFill/>
        </p:spPr>
        <p:txBody>
          <a:bodyPr wrap="none" rtlCol="0">
            <a:spAutoFit/>
          </a:bodyPr>
          <a:lstStyle/>
          <a:p>
            <a:r>
              <a:rPr lang="en-GB" b="1" dirty="0" smtClean="0">
                <a:solidFill>
                  <a:schemeClr val="tx1">
                    <a:lumMod val="50000"/>
                    <a:lumOff val="50000"/>
                  </a:schemeClr>
                </a:solidFill>
              </a:rPr>
              <a:t>FSM-B2</a:t>
            </a:r>
            <a:endParaRPr lang="en-GB" b="1" dirty="0">
              <a:solidFill>
                <a:schemeClr val="tx1">
                  <a:lumMod val="50000"/>
                  <a:lumOff val="50000"/>
                </a:schemeClr>
              </a:solidFill>
            </a:endParaRPr>
          </a:p>
        </p:txBody>
      </p:sp>
    </p:spTree>
    <p:extLst>
      <p:ext uri="{BB962C8B-B14F-4D97-AF65-F5344CB8AC3E}">
        <p14:creationId xmlns:p14="http://schemas.microsoft.com/office/powerpoint/2010/main" val="112783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806" t="11030" r="43633" b="75284"/>
          <a:stretch/>
        </p:blipFill>
        <p:spPr>
          <a:xfrm>
            <a:off x="0" y="1"/>
            <a:ext cx="9128904" cy="1264272"/>
          </a:xfrm>
          <a:prstGeom prst="rect">
            <a:avLst/>
          </a:prstGeom>
        </p:spPr>
      </p:pic>
      <p:pic>
        <p:nvPicPr>
          <p:cNvPr id="3" name="Picture 2"/>
          <p:cNvPicPr>
            <a:picLocks noChangeAspect="1"/>
          </p:cNvPicPr>
          <p:nvPr/>
        </p:nvPicPr>
        <p:blipFill rotWithShape="1">
          <a:blip r:embed="rId3"/>
          <a:srcRect l="16011" t="33125" r="20356" b="9603"/>
          <a:stretch/>
        </p:blipFill>
        <p:spPr>
          <a:xfrm>
            <a:off x="0" y="2230915"/>
            <a:ext cx="9144000" cy="4627085"/>
          </a:xfrm>
          <a:prstGeom prst="rect">
            <a:avLst/>
          </a:prstGeom>
        </p:spPr>
      </p:pic>
      <p:sp>
        <p:nvSpPr>
          <p:cNvPr id="4" name="Title 1"/>
          <p:cNvSpPr txBox="1">
            <a:spLocks/>
          </p:cNvSpPr>
          <p:nvPr/>
        </p:nvSpPr>
        <p:spPr>
          <a:xfrm>
            <a:off x="0" y="117788"/>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pc="-150" dirty="0" smtClean="0">
                <a:solidFill>
                  <a:srgbClr val="C00000"/>
                </a:solidFill>
                <a:latin typeface="+mn-lt"/>
              </a:rPr>
              <a:t>Regular Expressions</a:t>
            </a:r>
            <a:endParaRPr lang="en-GB" b="1" spc="-150" dirty="0">
              <a:solidFill>
                <a:srgbClr val="C00000"/>
              </a:solidFill>
              <a:latin typeface="+mn-lt"/>
            </a:endParaRPr>
          </a:p>
        </p:txBody>
      </p:sp>
      <p:pic>
        <p:nvPicPr>
          <p:cNvPr id="6" name="Picture 5"/>
          <p:cNvPicPr>
            <a:picLocks noChangeAspect="1"/>
          </p:cNvPicPr>
          <p:nvPr/>
        </p:nvPicPr>
        <p:blipFill rotWithShape="1">
          <a:blip r:embed="rId4"/>
          <a:srcRect l="15755" t="25171" r="38147" b="65965"/>
          <a:stretch/>
        </p:blipFill>
        <p:spPr>
          <a:xfrm>
            <a:off x="0" y="1246121"/>
            <a:ext cx="9144000" cy="984794"/>
          </a:xfrm>
          <a:prstGeom prst="rect">
            <a:avLst/>
          </a:prstGeom>
        </p:spPr>
      </p:pic>
      <p:sp>
        <p:nvSpPr>
          <p:cNvPr id="7" name="Rectangle 6"/>
          <p:cNvSpPr/>
          <p:nvPr/>
        </p:nvSpPr>
        <p:spPr>
          <a:xfrm>
            <a:off x="3832168" y="876789"/>
            <a:ext cx="5295207" cy="369332"/>
          </a:xfrm>
          <a:prstGeom prst="rect">
            <a:avLst/>
          </a:prstGeom>
        </p:spPr>
        <p:txBody>
          <a:bodyPr wrap="square">
            <a:spAutoFit/>
          </a:bodyPr>
          <a:lstStyle/>
          <a:p>
            <a:pPr algn="r"/>
            <a:r>
              <a:rPr lang="en-GB" dirty="0" smtClean="0">
                <a:hlinkClick r:id="rId5"/>
              </a:rPr>
              <a:t>www.cs4fn.org/regularexpressions/knitters.php</a:t>
            </a:r>
            <a:r>
              <a:rPr lang="en-GB" dirty="0" smtClean="0"/>
              <a:t> </a:t>
            </a:r>
            <a:endParaRPr lang="en-GB" dirty="0"/>
          </a:p>
        </p:txBody>
      </p:sp>
    </p:spTree>
    <p:extLst>
      <p:ext uri="{BB962C8B-B14F-4D97-AF65-F5344CB8AC3E}">
        <p14:creationId xmlns:p14="http://schemas.microsoft.com/office/powerpoint/2010/main" val="1182324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p:cNvSpPr txBox="1"/>
          <p:nvPr/>
        </p:nvSpPr>
        <p:spPr>
          <a:xfrm>
            <a:off x="3679570" y="1001933"/>
            <a:ext cx="5450659" cy="1446550"/>
          </a:xfrm>
          <a:prstGeom prst="rect">
            <a:avLst/>
          </a:prstGeom>
          <a:noFill/>
        </p:spPr>
        <p:txBody>
          <a:bodyPr wrap="none" rtlCol="0">
            <a:spAutoFit/>
          </a:bodyPr>
          <a:lstStyle/>
          <a:p>
            <a:pPr algn="r"/>
            <a:r>
              <a:rPr lang="en-GB" sz="4400" dirty="0" smtClean="0">
                <a:solidFill>
                  <a:schemeClr val="tx1">
                    <a:lumMod val="50000"/>
                    <a:lumOff val="50000"/>
                  </a:schemeClr>
                </a:solidFill>
              </a:rPr>
              <a:t>Mr McDuff’s breakfast:</a:t>
            </a:r>
            <a:endParaRPr lang="en-GB" sz="4400" dirty="0">
              <a:solidFill>
                <a:schemeClr val="tx1">
                  <a:lumMod val="50000"/>
                  <a:lumOff val="50000"/>
                </a:schemeClr>
              </a:solidFill>
            </a:endParaRPr>
          </a:p>
          <a:p>
            <a:pPr algn="r"/>
            <a:r>
              <a:rPr lang="en-GB" sz="4400" b="1" dirty="0">
                <a:solidFill>
                  <a:srgbClr val="C00000"/>
                </a:solidFill>
              </a:rPr>
              <a:t>o(m </a:t>
            </a:r>
            <a:r>
              <a:rPr lang="en-GB" sz="4400" b="1" dirty="0" smtClean="0">
                <a:solidFill>
                  <a:srgbClr val="C00000"/>
                </a:solidFill>
              </a:rPr>
              <a:t>| </a:t>
            </a:r>
            <a:r>
              <a:rPr lang="en-GB" sz="4400" b="1" dirty="0">
                <a:solidFill>
                  <a:srgbClr val="C00000"/>
                </a:solidFill>
              </a:rPr>
              <a:t>r </a:t>
            </a:r>
            <a:r>
              <a:rPr lang="en-GB" sz="4400" b="1" dirty="0" smtClean="0">
                <a:solidFill>
                  <a:srgbClr val="C00000"/>
                </a:solidFill>
              </a:rPr>
              <a:t>| </a:t>
            </a:r>
            <a:r>
              <a:rPr lang="en-GB" sz="4400" b="1" dirty="0">
                <a:solidFill>
                  <a:srgbClr val="C00000"/>
                </a:solidFill>
              </a:rPr>
              <a:t>s)*t(p </a:t>
            </a:r>
            <a:r>
              <a:rPr lang="en-GB" sz="4400" b="1" dirty="0" smtClean="0">
                <a:solidFill>
                  <a:srgbClr val="C00000"/>
                </a:solidFill>
              </a:rPr>
              <a:t>| </a:t>
            </a:r>
            <a:r>
              <a:rPr lang="en-GB" sz="4400" b="1" dirty="0">
                <a:solidFill>
                  <a:srgbClr val="C00000"/>
                </a:solidFill>
              </a:rPr>
              <a:t>j)</a:t>
            </a:r>
            <a:r>
              <a:rPr lang="en-GB" sz="4400" dirty="0">
                <a:solidFill>
                  <a:srgbClr val="C00000"/>
                </a:solidFill>
              </a:rPr>
              <a:t> </a:t>
            </a:r>
          </a:p>
        </p:txBody>
      </p:sp>
      <p:sp>
        <p:nvSpPr>
          <p:cNvPr id="19" name="Rectangle 18"/>
          <p:cNvSpPr/>
          <p:nvPr/>
        </p:nvSpPr>
        <p:spPr>
          <a:xfrm>
            <a:off x="8046720" y="5835535"/>
            <a:ext cx="1098809" cy="1022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p:cNvSpPr txBox="1">
            <a:spLocks/>
          </p:cNvSpPr>
          <p:nvPr/>
        </p:nvSpPr>
        <p:spPr>
          <a:xfrm>
            <a:off x="0" y="117788"/>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pc="-150" dirty="0" smtClean="0">
                <a:solidFill>
                  <a:srgbClr val="C00000"/>
                </a:solidFill>
                <a:latin typeface="+mn-lt"/>
              </a:rPr>
              <a:t>Regular Expressions</a:t>
            </a:r>
            <a:endParaRPr lang="en-GB" b="1" spc="-150" dirty="0">
              <a:solidFill>
                <a:srgbClr val="C00000"/>
              </a:solidFill>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379" y="200913"/>
            <a:ext cx="2310938" cy="256889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4509" y="3275216"/>
            <a:ext cx="3202843" cy="3333401"/>
          </a:xfrm>
          <a:prstGeom prst="rect">
            <a:avLst/>
          </a:prstGeom>
        </p:spPr>
      </p:pic>
      <p:sp>
        <p:nvSpPr>
          <p:cNvPr id="13" name="TextBox 12"/>
          <p:cNvSpPr txBox="1"/>
          <p:nvPr/>
        </p:nvSpPr>
        <p:spPr>
          <a:xfrm>
            <a:off x="-24173" y="2821182"/>
            <a:ext cx="4943918" cy="3970318"/>
          </a:xfrm>
          <a:prstGeom prst="rect">
            <a:avLst/>
          </a:prstGeom>
          <a:noFill/>
        </p:spPr>
        <p:txBody>
          <a:bodyPr wrap="none" rtlCol="0">
            <a:spAutoFit/>
          </a:bodyPr>
          <a:lstStyle/>
          <a:p>
            <a:pPr lvl="1"/>
            <a:r>
              <a:rPr lang="en-GB" sz="3600" b="1" dirty="0" smtClean="0">
                <a:solidFill>
                  <a:srgbClr val="808080"/>
                </a:solidFill>
              </a:rPr>
              <a:t>o</a:t>
            </a:r>
            <a:r>
              <a:rPr lang="en-GB" sz="3600" dirty="0" smtClean="0">
                <a:solidFill>
                  <a:srgbClr val="808080"/>
                </a:solidFill>
              </a:rPr>
              <a:t> </a:t>
            </a:r>
            <a:r>
              <a:rPr lang="en-GB" sz="3600" dirty="0">
                <a:solidFill>
                  <a:srgbClr val="808080"/>
                </a:solidFill>
              </a:rPr>
              <a:t>= a bowl of oatmeal </a:t>
            </a:r>
          </a:p>
          <a:p>
            <a:pPr lvl="1"/>
            <a:r>
              <a:rPr lang="en-GB" sz="3600" b="1" dirty="0">
                <a:solidFill>
                  <a:srgbClr val="808080"/>
                </a:solidFill>
              </a:rPr>
              <a:t>m</a:t>
            </a:r>
            <a:r>
              <a:rPr lang="en-GB" sz="3600" dirty="0">
                <a:solidFill>
                  <a:srgbClr val="808080"/>
                </a:solidFill>
              </a:rPr>
              <a:t> = </a:t>
            </a:r>
            <a:r>
              <a:rPr lang="en-GB" sz="3600" dirty="0" smtClean="0">
                <a:solidFill>
                  <a:srgbClr val="808080"/>
                </a:solidFill>
              </a:rPr>
              <a:t>a splash of milk </a:t>
            </a:r>
            <a:endParaRPr lang="en-GB" sz="3600" dirty="0">
              <a:solidFill>
                <a:srgbClr val="808080"/>
              </a:solidFill>
            </a:endParaRPr>
          </a:p>
          <a:p>
            <a:pPr lvl="1"/>
            <a:r>
              <a:rPr lang="en-GB" sz="3600" b="1" dirty="0">
                <a:solidFill>
                  <a:srgbClr val="808080"/>
                </a:solidFill>
              </a:rPr>
              <a:t>r</a:t>
            </a:r>
            <a:r>
              <a:rPr lang="en-GB" sz="3600" dirty="0">
                <a:solidFill>
                  <a:srgbClr val="808080"/>
                </a:solidFill>
              </a:rPr>
              <a:t> = a handful of raisins </a:t>
            </a:r>
          </a:p>
          <a:p>
            <a:pPr lvl="1"/>
            <a:r>
              <a:rPr lang="en-GB" sz="3600" b="1" dirty="0">
                <a:solidFill>
                  <a:srgbClr val="808080"/>
                </a:solidFill>
              </a:rPr>
              <a:t>s</a:t>
            </a:r>
            <a:r>
              <a:rPr lang="en-GB" sz="3600" dirty="0">
                <a:solidFill>
                  <a:srgbClr val="808080"/>
                </a:solidFill>
              </a:rPr>
              <a:t> = a spoonful of sugar </a:t>
            </a:r>
          </a:p>
          <a:p>
            <a:pPr lvl="1"/>
            <a:r>
              <a:rPr lang="en-GB" sz="3600" b="1" dirty="0">
                <a:solidFill>
                  <a:srgbClr val="808080"/>
                </a:solidFill>
              </a:rPr>
              <a:t>t</a:t>
            </a:r>
            <a:r>
              <a:rPr lang="en-GB" sz="3600" dirty="0">
                <a:solidFill>
                  <a:srgbClr val="808080"/>
                </a:solidFill>
              </a:rPr>
              <a:t> = a piece of toast </a:t>
            </a:r>
          </a:p>
          <a:p>
            <a:pPr lvl="1"/>
            <a:r>
              <a:rPr lang="en-GB" sz="3600" b="1" dirty="0">
                <a:solidFill>
                  <a:srgbClr val="808080"/>
                </a:solidFill>
              </a:rPr>
              <a:t>p</a:t>
            </a:r>
            <a:r>
              <a:rPr lang="en-GB" sz="3600" dirty="0">
                <a:solidFill>
                  <a:srgbClr val="808080"/>
                </a:solidFill>
              </a:rPr>
              <a:t> = peanut butter </a:t>
            </a:r>
          </a:p>
          <a:p>
            <a:pPr lvl="1"/>
            <a:r>
              <a:rPr lang="en-GB" sz="3600" b="1" dirty="0">
                <a:solidFill>
                  <a:srgbClr val="808080"/>
                </a:solidFill>
              </a:rPr>
              <a:t>j</a:t>
            </a:r>
            <a:r>
              <a:rPr lang="en-GB" sz="3600" dirty="0">
                <a:solidFill>
                  <a:srgbClr val="808080"/>
                </a:solidFill>
              </a:rPr>
              <a:t> = jam </a:t>
            </a:r>
          </a:p>
        </p:txBody>
      </p:sp>
    </p:spTree>
    <p:extLst>
      <p:ext uri="{BB962C8B-B14F-4D97-AF65-F5344CB8AC3E}">
        <p14:creationId xmlns:p14="http://schemas.microsoft.com/office/powerpoint/2010/main" val="2235234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
                                            <p:txEl>
                                              <p:pRg st="1" end="1"/>
                                            </p:txEl>
                                          </p:spTgt>
                                        </p:tgtEl>
                                        <p:attrNameLst>
                                          <p:attrName>style.visibility</p:attrName>
                                        </p:attrNameLst>
                                      </p:cBhvr>
                                      <p:to>
                                        <p:strVal val="visible"/>
                                      </p:to>
                                    </p:set>
                                    <p:animEffect transition="in" filter="fade">
                                      <p:cBhvr>
                                        <p:cTn id="12" dur="500"/>
                                        <p:tgtEl>
                                          <p:spTgt spid="6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8046720" y="5835535"/>
            <a:ext cx="1098809" cy="1022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p:cNvSpPr txBox="1">
            <a:spLocks/>
          </p:cNvSpPr>
          <p:nvPr/>
        </p:nvSpPr>
        <p:spPr>
          <a:xfrm>
            <a:off x="0" y="117788"/>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pc="-150" dirty="0" smtClean="0">
                <a:solidFill>
                  <a:srgbClr val="C00000"/>
                </a:solidFill>
                <a:latin typeface="+mn-lt"/>
              </a:rPr>
              <a:t>Regular Expressions</a:t>
            </a:r>
            <a:endParaRPr lang="en-GB" b="1" spc="-150" dirty="0">
              <a:solidFill>
                <a:srgbClr val="C00000"/>
              </a:solidFill>
              <a:latin typeface="+mn-lt"/>
            </a:endParaRPr>
          </a:p>
        </p:txBody>
      </p:sp>
      <p:pic>
        <p:nvPicPr>
          <p:cNvPr id="9" name="Picture 8"/>
          <p:cNvPicPr>
            <a:picLocks noChangeAspect="1"/>
          </p:cNvPicPr>
          <p:nvPr/>
        </p:nvPicPr>
        <p:blipFill rotWithShape="1">
          <a:blip r:embed="rId3"/>
          <a:srcRect l="7414" t="13352" r="52705" b="74375"/>
          <a:stretch/>
        </p:blipFill>
        <p:spPr>
          <a:xfrm>
            <a:off x="1" y="936186"/>
            <a:ext cx="9145528" cy="1596252"/>
          </a:xfrm>
          <a:prstGeom prst="rect">
            <a:avLst/>
          </a:prstGeom>
        </p:spPr>
      </p:pic>
      <p:sp>
        <p:nvSpPr>
          <p:cNvPr id="7" name="Rectangle 6"/>
          <p:cNvSpPr/>
          <p:nvPr/>
        </p:nvSpPr>
        <p:spPr>
          <a:xfrm>
            <a:off x="1" y="1193608"/>
            <a:ext cx="9128904" cy="1890818"/>
          </a:xfrm>
          <a:prstGeom prst="rect">
            <a:avLst/>
          </a:prstGeom>
          <a:solidFill>
            <a:srgbClr val="F6F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rotWithShape="1">
          <a:blip r:embed="rId3"/>
          <a:srcRect l="63416" t="17208" r="21506" b="76884"/>
          <a:stretch/>
        </p:blipFill>
        <p:spPr>
          <a:xfrm>
            <a:off x="7163796" y="1193608"/>
            <a:ext cx="1965460" cy="439366"/>
          </a:xfrm>
          <a:prstGeom prst="rect">
            <a:avLst/>
          </a:prstGeom>
        </p:spPr>
      </p:pic>
      <p:sp>
        <p:nvSpPr>
          <p:cNvPr id="4" name="Rectangle 3"/>
          <p:cNvSpPr/>
          <p:nvPr/>
        </p:nvSpPr>
        <p:spPr>
          <a:xfrm>
            <a:off x="313965" y="525291"/>
            <a:ext cx="1650901" cy="369332"/>
          </a:xfrm>
          <a:prstGeom prst="rect">
            <a:avLst/>
          </a:prstGeom>
        </p:spPr>
        <p:txBody>
          <a:bodyPr wrap="none">
            <a:spAutoFit/>
          </a:bodyPr>
          <a:lstStyle/>
          <a:p>
            <a:r>
              <a:rPr lang="en-GB" dirty="0" smtClean="0">
                <a:hlinkClick r:id="rId4"/>
              </a:rPr>
              <a:t>regexone.com/</a:t>
            </a:r>
            <a:r>
              <a:rPr lang="en-GB" dirty="0" smtClean="0"/>
              <a:t> </a:t>
            </a:r>
            <a:endParaRPr lang="en-GB" dirty="0"/>
          </a:p>
        </p:txBody>
      </p:sp>
      <p:grpSp>
        <p:nvGrpSpPr>
          <p:cNvPr id="12" name="Group 11"/>
          <p:cNvGrpSpPr/>
          <p:nvPr/>
        </p:nvGrpSpPr>
        <p:grpSpPr>
          <a:xfrm>
            <a:off x="32629" y="5289381"/>
            <a:ext cx="3516111" cy="1546268"/>
            <a:chOff x="-1237" y="4623981"/>
            <a:chExt cx="5029187" cy="2211668"/>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7844" y="4792135"/>
              <a:ext cx="2410106" cy="1275024"/>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01191">
              <a:off x="-1237" y="4623981"/>
              <a:ext cx="4104856" cy="2211668"/>
            </a:xfrm>
            <a:prstGeom prst="rect">
              <a:avLst/>
            </a:prstGeom>
          </p:spPr>
        </p:pic>
      </p:gr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790" y="1084384"/>
            <a:ext cx="1913021" cy="1913021"/>
          </a:xfrm>
          <a:prstGeom prst="rect">
            <a:avLst/>
          </a:prstGeom>
        </p:spPr>
      </p:pic>
      <p:pic>
        <p:nvPicPr>
          <p:cNvPr id="13" name="Picture 12"/>
          <p:cNvPicPr>
            <a:picLocks noChangeAspect="1"/>
          </p:cNvPicPr>
          <p:nvPr/>
        </p:nvPicPr>
        <p:blipFill rotWithShape="1">
          <a:blip r:embed="rId3"/>
          <a:srcRect l="12496" t="16921" r="71993" b="76049"/>
          <a:stretch/>
        </p:blipFill>
        <p:spPr>
          <a:xfrm>
            <a:off x="2227811" y="1460208"/>
            <a:ext cx="4629588" cy="1196918"/>
          </a:xfrm>
          <a:prstGeom prst="rect">
            <a:avLst/>
          </a:prstGeom>
        </p:spPr>
      </p:pic>
    </p:spTree>
    <p:extLst>
      <p:ext uri="{BB962C8B-B14F-4D97-AF65-F5344CB8AC3E}">
        <p14:creationId xmlns:p14="http://schemas.microsoft.com/office/powerpoint/2010/main" val="136317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8046720" y="5835535"/>
            <a:ext cx="1098809" cy="1022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p:cNvSpPr txBox="1">
            <a:spLocks/>
          </p:cNvSpPr>
          <p:nvPr/>
        </p:nvSpPr>
        <p:spPr>
          <a:xfrm>
            <a:off x="0" y="117788"/>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pc="-150" dirty="0" smtClean="0">
                <a:solidFill>
                  <a:srgbClr val="C00000"/>
                </a:solidFill>
                <a:latin typeface="+mn-lt"/>
              </a:rPr>
              <a:t>Regular Expressions</a:t>
            </a:r>
            <a:endParaRPr lang="en-GB" b="1" spc="-150" dirty="0">
              <a:solidFill>
                <a:srgbClr val="C00000"/>
              </a:solidFill>
              <a:latin typeface="+mn-lt"/>
            </a:endParaRPr>
          </a:p>
        </p:txBody>
      </p:sp>
      <p:grpSp>
        <p:nvGrpSpPr>
          <p:cNvPr id="12" name="Group 11"/>
          <p:cNvGrpSpPr/>
          <p:nvPr/>
        </p:nvGrpSpPr>
        <p:grpSpPr>
          <a:xfrm>
            <a:off x="32629" y="5289381"/>
            <a:ext cx="3516111" cy="1546268"/>
            <a:chOff x="-1237" y="4623981"/>
            <a:chExt cx="5029187" cy="2211668"/>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844" y="4792135"/>
              <a:ext cx="2410106" cy="1275024"/>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01191">
              <a:off x="-1237" y="4623981"/>
              <a:ext cx="4104856" cy="2211668"/>
            </a:xfrm>
            <a:prstGeom prst="rect">
              <a:avLst/>
            </a:prstGeom>
          </p:spPr>
        </p:pic>
      </p:grpSp>
      <p:pic>
        <p:nvPicPr>
          <p:cNvPr id="5" name="Picture 4"/>
          <p:cNvPicPr>
            <a:picLocks noChangeAspect="1"/>
          </p:cNvPicPr>
          <p:nvPr/>
        </p:nvPicPr>
        <p:blipFill>
          <a:blip r:embed="rId5"/>
          <a:stretch>
            <a:fillRect/>
          </a:stretch>
        </p:blipFill>
        <p:spPr>
          <a:xfrm>
            <a:off x="3856665" y="2688231"/>
            <a:ext cx="4952744" cy="4059208"/>
          </a:xfrm>
          <a:prstGeom prst="rect">
            <a:avLst/>
          </a:prstGeom>
        </p:spPr>
      </p:pic>
      <p:grpSp>
        <p:nvGrpSpPr>
          <p:cNvPr id="22" name="Group 21"/>
          <p:cNvGrpSpPr/>
          <p:nvPr/>
        </p:nvGrpSpPr>
        <p:grpSpPr>
          <a:xfrm>
            <a:off x="181586" y="995540"/>
            <a:ext cx="8789303" cy="1651669"/>
            <a:chOff x="-2804435" y="2880917"/>
            <a:chExt cx="7858573" cy="1476768"/>
          </a:xfrm>
        </p:grpSpPr>
        <p:grpSp>
          <p:nvGrpSpPr>
            <p:cNvPr id="17" name="Group 16"/>
            <p:cNvGrpSpPr/>
            <p:nvPr/>
          </p:nvGrpSpPr>
          <p:grpSpPr>
            <a:xfrm>
              <a:off x="-2799673" y="3351066"/>
              <a:ext cx="7771723" cy="1006619"/>
              <a:chOff x="-2804435" y="3365356"/>
              <a:chExt cx="7238578" cy="901846"/>
            </a:xfrm>
          </p:grpSpPr>
          <p:pic>
            <p:nvPicPr>
              <p:cNvPr id="13" name="Picture 12"/>
              <p:cNvPicPr>
                <a:picLocks noChangeAspect="1"/>
              </p:cNvPicPr>
              <p:nvPr/>
            </p:nvPicPr>
            <p:blipFill rotWithShape="1">
              <a:blip r:embed="rId6"/>
              <a:srcRect t="6483" r="52634" b="81244"/>
              <a:stretch/>
            </p:blipFill>
            <p:spPr>
              <a:xfrm>
                <a:off x="-2804435" y="3365356"/>
                <a:ext cx="6162777" cy="897775"/>
              </a:xfrm>
              <a:prstGeom prst="rect">
                <a:avLst/>
              </a:prstGeom>
            </p:spPr>
          </p:pic>
          <p:pic>
            <p:nvPicPr>
              <p:cNvPr id="20" name="Picture 19"/>
              <p:cNvPicPr>
                <a:picLocks noChangeAspect="1"/>
              </p:cNvPicPr>
              <p:nvPr/>
            </p:nvPicPr>
            <p:blipFill rotWithShape="1">
              <a:blip r:embed="rId6"/>
              <a:srcRect l="91087" t="6701" b="81166"/>
              <a:stretch/>
            </p:blipFill>
            <p:spPr>
              <a:xfrm>
                <a:off x="3274446" y="3379645"/>
                <a:ext cx="1159697" cy="887557"/>
              </a:xfrm>
              <a:prstGeom prst="rect">
                <a:avLst/>
              </a:prstGeom>
            </p:spPr>
          </p:pic>
        </p:grpSp>
        <p:pic>
          <p:nvPicPr>
            <p:cNvPr id="21" name="Picture 20"/>
            <p:cNvPicPr>
              <a:picLocks noChangeAspect="1"/>
            </p:cNvPicPr>
            <p:nvPr/>
          </p:nvPicPr>
          <p:blipFill rotWithShape="1">
            <a:blip r:embed="rId6"/>
            <a:srcRect t="-57" r="39601" b="93530"/>
            <a:stretch/>
          </p:blipFill>
          <p:spPr>
            <a:xfrm>
              <a:off x="-2804435" y="2880917"/>
              <a:ext cx="7858573" cy="477425"/>
            </a:xfrm>
            <a:prstGeom prst="rect">
              <a:avLst/>
            </a:prstGeom>
          </p:spPr>
        </p:pic>
      </p:gr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45" y="2229705"/>
            <a:ext cx="1682135" cy="1651492"/>
          </a:xfrm>
          <a:prstGeom prst="rect">
            <a:avLst/>
          </a:prstGeom>
        </p:spPr>
      </p:pic>
      <p:sp>
        <p:nvSpPr>
          <p:cNvPr id="30" name="Rounded Rectangle 29"/>
          <p:cNvSpPr/>
          <p:nvPr/>
        </p:nvSpPr>
        <p:spPr>
          <a:xfrm>
            <a:off x="7331826" y="1343099"/>
            <a:ext cx="1313412" cy="1449978"/>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ounded Rectangle 30"/>
          <p:cNvSpPr/>
          <p:nvPr/>
        </p:nvSpPr>
        <p:spPr>
          <a:xfrm>
            <a:off x="3907746" y="3992845"/>
            <a:ext cx="1828036" cy="1842689"/>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2" name="Picture 31"/>
          <p:cNvPicPr>
            <a:picLocks noChangeAspect="1"/>
          </p:cNvPicPr>
          <p:nvPr/>
        </p:nvPicPr>
        <p:blipFill rotWithShape="1">
          <a:blip r:embed="rId8"/>
          <a:srcRect l="89103" t="10129" r="614" b="80403"/>
          <a:stretch/>
        </p:blipFill>
        <p:spPr>
          <a:xfrm>
            <a:off x="5543550" y="1838325"/>
            <a:ext cx="2824163" cy="1462088"/>
          </a:xfrm>
          <a:prstGeom prst="rect">
            <a:avLst/>
          </a:prstGeom>
          <a:ln>
            <a:solidFill>
              <a:schemeClr val="tx1">
                <a:lumMod val="50000"/>
                <a:lumOff val="50000"/>
              </a:schemeClr>
            </a:solidFill>
          </a:ln>
        </p:spPr>
      </p:pic>
    </p:spTree>
    <p:extLst>
      <p:ext uri="{BB962C8B-B14F-4D97-AF65-F5344CB8AC3E}">
        <p14:creationId xmlns:p14="http://schemas.microsoft.com/office/powerpoint/2010/main" val="1589053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10" presetClass="exit" presetSubtype="0" fill="hold" grpId="1" nodeType="withEffect">
                                  <p:stCondLst>
                                    <p:cond delay="0"/>
                                  </p:stCondLst>
                                  <p:childTnLst>
                                    <p:animEffect transition="out" filter="fade">
                                      <p:cBhvr>
                                        <p:cTn id="22" dur="500"/>
                                        <p:tgtEl>
                                          <p:spTgt spid="30"/>
                                        </p:tgtEl>
                                      </p:cBhvr>
                                    </p:animEffect>
                                    <p:set>
                                      <p:cBhvr>
                                        <p:cTn id="23" dur="1" fill="hold">
                                          <p:stCondLst>
                                            <p:cond delay="499"/>
                                          </p:stCondLst>
                                        </p:cTn>
                                        <p:tgtEl>
                                          <p:spTgt spid="30"/>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8046720" y="5835535"/>
            <a:ext cx="1098809" cy="1022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p:cNvSpPr txBox="1">
            <a:spLocks/>
          </p:cNvSpPr>
          <p:nvPr/>
        </p:nvSpPr>
        <p:spPr>
          <a:xfrm>
            <a:off x="0" y="117788"/>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pc="-150" dirty="0" smtClean="0">
                <a:solidFill>
                  <a:srgbClr val="C00000"/>
                </a:solidFill>
                <a:latin typeface="+mn-lt"/>
              </a:rPr>
              <a:t>Regular Expressions</a:t>
            </a:r>
            <a:endParaRPr lang="en-GB" b="1" spc="-150" dirty="0">
              <a:solidFill>
                <a:srgbClr val="C00000"/>
              </a:solidFill>
              <a:latin typeface="+mn-lt"/>
            </a:endParaRPr>
          </a:p>
        </p:txBody>
      </p:sp>
      <p:grpSp>
        <p:nvGrpSpPr>
          <p:cNvPr id="12" name="Group 11"/>
          <p:cNvGrpSpPr/>
          <p:nvPr/>
        </p:nvGrpSpPr>
        <p:grpSpPr>
          <a:xfrm>
            <a:off x="32629" y="5289381"/>
            <a:ext cx="3516111" cy="1546268"/>
            <a:chOff x="-1237" y="4623981"/>
            <a:chExt cx="5029187" cy="2211668"/>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844" y="4792135"/>
              <a:ext cx="2410106" cy="1275024"/>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01191">
              <a:off x="-1237" y="4623981"/>
              <a:ext cx="4104856" cy="2211668"/>
            </a:xfrm>
            <a:prstGeom prst="rect">
              <a:avLst/>
            </a:prstGeom>
          </p:spPr>
        </p:pic>
      </p:grpSp>
      <p:pic>
        <p:nvPicPr>
          <p:cNvPr id="5" name="Picture 4"/>
          <p:cNvPicPr>
            <a:picLocks noChangeAspect="1"/>
          </p:cNvPicPr>
          <p:nvPr/>
        </p:nvPicPr>
        <p:blipFill>
          <a:blip r:embed="rId5"/>
          <a:stretch>
            <a:fillRect/>
          </a:stretch>
        </p:blipFill>
        <p:spPr>
          <a:xfrm>
            <a:off x="3856665" y="2688231"/>
            <a:ext cx="4952744" cy="4059208"/>
          </a:xfrm>
          <a:prstGeom prst="rect">
            <a:avLst/>
          </a:prstGeom>
        </p:spPr>
      </p:pic>
      <p:sp>
        <p:nvSpPr>
          <p:cNvPr id="31" name="Rounded Rectangle 30"/>
          <p:cNvSpPr/>
          <p:nvPr/>
        </p:nvSpPr>
        <p:spPr>
          <a:xfrm>
            <a:off x="3907746" y="3992845"/>
            <a:ext cx="1828036" cy="1842689"/>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2" name="Picture 31"/>
          <p:cNvPicPr>
            <a:picLocks noChangeAspect="1"/>
          </p:cNvPicPr>
          <p:nvPr/>
        </p:nvPicPr>
        <p:blipFill rotWithShape="1">
          <a:blip r:embed="rId6"/>
          <a:srcRect l="89103" t="10129" r="614" b="80403"/>
          <a:stretch/>
        </p:blipFill>
        <p:spPr>
          <a:xfrm>
            <a:off x="5543550" y="1838325"/>
            <a:ext cx="2824163" cy="1462088"/>
          </a:xfrm>
          <a:prstGeom prst="rect">
            <a:avLst/>
          </a:prstGeom>
          <a:ln>
            <a:solidFill>
              <a:schemeClr val="tx1">
                <a:lumMod val="50000"/>
                <a:lumOff val="50000"/>
              </a:schemeClr>
            </a:solidFill>
          </a:ln>
        </p:spPr>
      </p:pic>
      <p:pic>
        <p:nvPicPr>
          <p:cNvPr id="18" name="Picture 17"/>
          <p:cNvPicPr/>
          <p:nvPr/>
        </p:nvPicPr>
        <p:blipFill rotWithShape="1">
          <a:blip r:embed="rId7">
            <a:extLst>
              <a:ext uri="{28A0092B-C50C-407E-A947-70E740481C1C}">
                <a14:useLocalDpi xmlns:a14="http://schemas.microsoft.com/office/drawing/2010/main" val="0"/>
              </a:ext>
            </a:extLst>
          </a:blip>
          <a:srcRect l="34220" t="18277" r="34576" b="8215"/>
          <a:stretch/>
        </p:blipFill>
        <p:spPr bwMode="auto">
          <a:xfrm>
            <a:off x="184571" y="221969"/>
            <a:ext cx="3438197" cy="4556845"/>
          </a:xfrm>
          <a:prstGeom prst="rect">
            <a:avLst/>
          </a:prstGeom>
          <a:noFill/>
          <a:ln w="9525">
            <a:solidFill>
              <a:schemeClr val="bg1">
                <a:lumMod val="50000"/>
              </a:schemeClr>
            </a:solidFill>
          </a:ln>
          <a:effectLst/>
          <a:extLst>
            <a:ext uri="{53640926-AAD7-44D8-BBD7-CCE9431645EC}">
              <a14:shadowObscured xmlns:a14="http://schemas.microsoft.com/office/drawing/2010/main"/>
            </a:ext>
          </a:extLst>
        </p:spPr>
      </p:pic>
      <p:sp>
        <p:nvSpPr>
          <p:cNvPr id="2" name="Rectangle 1"/>
          <p:cNvSpPr/>
          <p:nvPr/>
        </p:nvSpPr>
        <p:spPr>
          <a:xfrm>
            <a:off x="2057130" y="4806955"/>
            <a:ext cx="1646605" cy="369332"/>
          </a:xfrm>
          <a:prstGeom prst="rect">
            <a:avLst/>
          </a:prstGeom>
        </p:spPr>
        <p:txBody>
          <a:bodyPr wrap="none">
            <a:spAutoFit/>
          </a:bodyPr>
          <a:lstStyle/>
          <a:p>
            <a:r>
              <a:rPr lang="en-GB" u="sng" dirty="0">
                <a:solidFill>
                  <a:srgbClr val="085296"/>
                </a:solidFill>
                <a:latin typeface="Arial" panose="020B0604020202020204" pitchFamily="34" charset="0"/>
                <a:ea typeface="Times New Roman" panose="02020603050405020304" pitchFamily="18" charset="0"/>
                <a:hlinkClick r:id="rId8"/>
              </a:rPr>
              <a:t>goo.gl/I9XCoq</a:t>
            </a:r>
            <a:endParaRPr lang="en-GB" dirty="0"/>
          </a:p>
        </p:txBody>
      </p:sp>
    </p:spTree>
    <p:extLst>
      <p:ext uri="{BB962C8B-B14F-4D97-AF65-F5344CB8AC3E}">
        <p14:creationId xmlns:p14="http://schemas.microsoft.com/office/powerpoint/2010/main" val="429191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561018"/>
            <a:ext cx="9145528" cy="1050274"/>
          </a:xfrm>
          <a:prstGeom prst="rect">
            <a:avLst/>
          </a:prstGeom>
          <a:solidFill>
            <a:srgbClr val="232323"/>
          </a:solidFill>
          <a:ln>
            <a:solidFill>
              <a:srgbClr val="2323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p:cNvSpPr/>
          <p:nvPr/>
        </p:nvSpPr>
        <p:spPr>
          <a:xfrm>
            <a:off x="8046720" y="5835535"/>
            <a:ext cx="1098809" cy="1022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p:cNvSpPr txBox="1">
            <a:spLocks/>
          </p:cNvSpPr>
          <p:nvPr/>
        </p:nvSpPr>
        <p:spPr>
          <a:xfrm>
            <a:off x="0" y="117788"/>
            <a:ext cx="9128904" cy="810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spc="-150" dirty="0" smtClean="0">
                <a:solidFill>
                  <a:srgbClr val="C00000"/>
                </a:solidFill>
                <a:latin typeface="+mn-lt"/>
              </a:rPr>
              <a:t>Regular Expressions</a:t>
            </a:r>
            <a:endParaRPr lang="en-GB" b="1" spc="-150" dirty="0">
              <a:solidFill>
                <a:srgbClr val="C00000"/>
              </a:solidFill>
              <a:latin typeface="+mn-lt"/>
            </a:endParaRPr>
          </a:p>
        </p:txBody>
      </p:sp>
      <p:grpSp>
        <p:nvGrpSpPr>
          <p:cNvPr id="10" name="Group 9"/>
          <p:cNvGrpSpPr/>
          <p:nvPr/>
        </p:nvGrpSpPr>
        <p:grpSpPr>
          <a:xfrm>
            <a:off x="-390" y="938721"/>
            <a:ext cx="9145919" cy="4173618"/>
            <a:chOff x="-1918" y="2676069"/>
            <a:chExt cx="9145919" cy="4173618"/>
          </a:xfrm>
        </p:grpSpPr>
        <p:sp>
          <p:nvSpPr>
            <p:cNvPr id="7" name="Rectangle 6"/>
            <p:cNvSpPr/>
            <p:nvPr/>
          </p:nvSpPr>
          <p:spPr>
            <a:xfrm>
              <a:off x="-1918" y="6298366"/>
              <a:ext cx="9145918" cy="551321"/>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p:cNvPicPr>
              <a:picLocks noChangeAspect="1"/>
            </p:cNvPicPr>
            <p:nvPr/>
          </p:nvPicPr>
          <p:blipFill rotWithShape="1">
            <a:blip r:embed="rId3"/>
            <a:srcRect l="19078" t="61413" r="20356" b="10739"/>
            <a:stretch/>
          </p:blipFill>
          <p:spPr>
            <a:xfrm>
              <a:off x="1" y="4031384"/>
              <a:ext cx="9144000" cy="2363758"/>
            </a:xfrm>
            <a:prstGeom prst="rect">
              <a:avLst/>
            </a:prstGeom>
          </p:spPr>
        </p:pic>
        <p:pic>
          <p:nvPicPr>
            <p:cNvPr id="16" name="Picture 15"/>
            <p:cNvPicPr>
              <a:picLocks noChangeAspect="1"/>
            </p:cNvPicPr>
            <p:nvPr/>
          </p:nvPicPr>
          <p:blipFill rotWithShape="1">
            <a:blip r:embed="rId3"/>
            <a:srcRect l="28128" t="11533" r="28981" b="76920"/>
            <a:stretch/>
          </p:blipFill>
          <p:spPr>
            <a:xfrm>
              <a:off x="-1" y="2676069"/>
              <a:ext cx="9144001" cy="1383947"/>
            </a:xfrm>
            <a:prstGeom prst="rect">
              <a:avLst/>
            </a:prstGeom>
          </p:spPr>
        </p:pic>
      </p:grpSp>
      <p:pic>
        <p:nvPicPr>
          <p:cNvPr id="17" name="Picture 16"/>
          <p:cNvPicPr>
            <a:picLocks noChangeAspect="1"/>
          </p:cNvPicPr>
          <p:nvPr/>
        </p:nvPicPr>
        <p:blipFill rotWithShape="1">
          <a:blip r:embed="rId4"/>
          <a:srcRect l="16814" t="11227" r="17071" b="25116"/>
          <a:stretch/>
        </p:blipFill>
        <p:spPr>
          <a:xfrm>
            <a:off x="49875" y="67427"/>
            <a:ext cx="1474125" cy="798001"/>
          </a:xfrm>
          <a:prstGeom prst="rect">
            <a:avLst/>
          </a:prstGeom>
        </p:spPr>
      </p:pic>
      <p:pic>
        <p:nvPicPr>
          <p:cNvPr id="5" name="Picture 4"/>
          <p:cNvPicPr>
            <a:picLocks noChangeAspect="1"/>
          </p:cNvPicPr>
          <p:nvPr/>
        </p:nvPicPr>
        <p:blipFill rotWithShape="1">
          <a:blip r:embed="rId5"/>
          <a:srcRect l="10899" t="26988" r="12177" b="21648"/>
          <a:stretch/>
        </p:blipFill>
        <p:spPr>
          <a:xfrm>
            <a:off x="16625" y="2205364"/>
            <a:ext cx="9112852" cy="3421104"/>
          </a:xfrm>
          <a:prstGeom prst="rect">
            <a:avLst/>
          </a:prstGeom>
          <a:solidFill>
            <a:srgbClr val="232323"/>
          </a:solidFill>
          <a:ln>
            <a:solidFill>
              <a:srgbClr val="232323"/>
            </a:solidFill>
          </a:ln>
        </p:spPr>
      </p:pic>
      <p:sp>
        <p:nvSpPr>
          <p:cNvPr id="21" name="Rounded Rectangle 20"/>
          <p:cNvSpPr/>
          <p:nvPr/>
        </p:nvSpPr>
        <p:spPr>
          <a:xfrm>
            <a:off x="332512" y="3077219"/>
            <a:ext cx="4023359" cy="1842689"/>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p:cNvPicPr>
            <a:picLocks noChangeAspect="1"/>
          </p:cNvPicPr>
          <p:nvPr/>
        </p:nvPicPr>
        <p:blipFill rotWithShape="1">
          <a:blip r:embed="rId6"/>
          <a:srcRect l="11027" t="27898" r="12433" b="22329"/>
          <a:stretch/>
        </p:blipFill>
        <p:spPr>
          <a:xfrm>
            <a:off x="16625" y="2271238"/>
            <a:ext cx="9112280" cy="3331535"/>
          </a:xfrm>
          <a:prstGeom prst="rect">
            <a:avLst/>
          </a:prstGeom>
        </p:spPr>
      </p:pic>
      <p:sp>
        <p:nvSpPr>
          <p:cNvPr id="22" name="Rounded Rectangle 21"/>
          <p:cNvSpPr/>
          <p:nvPr/>
        </p:nvSpPr>
        <p:spPr>
          <a:xfrm>
            <a:off x="3565365" y="4903283"/>
            <a:ext cx="1172889" cy="487036"/>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7"/>
          <a:srcRect l="67041" t="18090" r="4947" b="11134"/>
          <a:stretch/>
        </p:blipFill>
        <p:spPr>
          <a:xfrm>
            <a:off x="5652578" y="1721947"/>
            <a:ext cx="3425052" cy="4865269"/>
          </a:xfrm>
          <a:prstGeom prst="rect">
            <a:avLst/>
          </a:prstGeom>
          <a:ln>
            <a:solidFill>
              <a:schemeClr val="bg1">
                <a:lumMod val="50000"/>
              </a:schemeClr>
            </a:solidFill>
          </a:ln>
        </p:spPr>
      </p:pic>
      <p:pic>
        <p:nvPicPr>
          <p:cNvPr id="23" name="Picture 22"/>
          <p:cNvPicPr>
            <a:picLocks noChangeAspect="1"/>
          </p:cNvPicPr>
          <p:nvPr/>
        </p:nvPicPr>
        <p:blipFill rotWithShape="1">
          <a:blip r:embed="rId7"/>
          <a:srcRect l="37924" t="18090" r="33965" b="11134"/>
          <a:stretch/>
        </p:blipFill>
        <p:spPr>
          <a:xfrm rot="21165849">
            <a:off x="4917459" y="2109551"/>
            <a:ext cx="3437155" cy="4865269"/>
          </a:xfrm>
          <a:prstGeom prst="rect">
            <a:avLst/>
          </a:prstGeom>
          <a:ln>
            <a:solidFill>
              <a:schemeClr val="bg1">
                <a:lumMod val="50000"/>
              </a:schemeClr>
            </a:solidFill>
          </a:ln>
        </p:spPr>
      </p:pic>
      <p:grpSp>
        <p:nvGrpSpPr>
          <p:cNvPr id="12" name="Group 11"/>
          <p:cNvGrpSpPr/>
          <p:nvPr/>
        </p:nvGrpSpPr>
        <p:grpSpPr>
          <a:xfrm>
            <a:off x="32629" y="5289381"/>
            <a:ext cx="3516111" cy="1546268"/>
            <a:chOff x="-1237" y="4623981"/>
            <a:chExt cx="5029187" cy="2211668"/>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7844" y="4792135"/>
              <a:ext cx="2410106" cy="127502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01191">
              <a:off x="-1237" y="4623981"/>
              <a:ext cx="4104856" cy="2211668"/>
            </a:xfrm>
            <a:prstGeom prst="rect">
              <a:avLst/>
            </a:prstGeom>
          </p:spPr>
        </p:pic>
      </p:grpSp>
      <p:sp>
        <p:nvSpPr>
          <p:cNvPr id="2" name="Arc 1"/>
          <p:cNvSpPr/>
          <p:nvPr/>
        </p:nvSpPr>
        <p:spPr>
          <a:xfrm>
            <a:off x="49876" y="2895599"/>
            <a:ext cx="4574870" cy="1210873"/>
          </a:xfrm>
          <a:prstGeom prst="arc">
            <a:avLst/>
          </a:prstGeom>
          <a:noFill/>
          <a:ln w="762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Tree>
    <p:extLst>
      <p:ext uri="{BB962C8B-B14F-4D97-AF65-F5344CB8AC3E}">
        <p14:creationId xmlns:p14="http://schemas.microsoft.com/office/powerpoint/2010/main" val="2937359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xit" presetSubtype="0" fill="hold" grpId="1"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73082"/>
            <a:ext cx="3484918" cy="3484918"/>
          </a:xfrm>
          <a:prstGeom prst="rect">
            <a:avLst/>
          </a:prstGeom>
        </p:spPr>
      </p:pic>
      <p:sp>
        <p:nvSpPr>
          <p:cNvPr id="9" name="Rectangle 8"/>
          <p:cNvSpPr/>
          <p:nvPr/>
        </p:nvSpPr>
        <p:spPr>
          <a:xfrm>
            <a:off x="53010" y="35653"/>
            <a:ext cx="4846007" cy="1938992"/>
          </a:xfrm>
          <a:prstGeom prst="rect">
            <a:avLst/>
          </a:prstGeom>
        </p:spPr>
        <p:txBody>
          <a:bodyPr wrap="none">
            <a:spAutoFit/>
          </a:bodyPr>
          <a:lstStyle/>
          <a:p>
            <a:r>
              <a:rPr lang="en-US" sz="6000" b="1" kern="1400" spc="-150" dirty="0">
                <a:solidFill>
                  <a:srgbClr val="C00000"/>
                </a:solidFill>
              </a:rPr>
              <a:t>Computational </a:t>
            </a:r>
            <a:endParaRPr lang="en-US" sz="6000" b="1" kern="1400" spc="-150" dirty="0" smtClean="0">
              <a:solidFill>
                <a:srgbClr val="C00000"/>
              </a:solidFill>
            </a:endParaRPr>
          </a:p>
          <a:p>
            <a:r>
              <a:rPr lang="en-US" sz="6000" b="1" kern="1400" spc="-150" dirty="0" smtClean="0">
                <a:solidFill>
                  <a:srgbClr val="C00000"/>
                </a:solidFill>
              </a:rPr>
              <a:t>Thinking</a:t>
            </a:r>
            <a:endParaRPr lang="en-US" sz="6000" b="1" kern="1400" spc="-150" dirty="0">
              <a:solidFill>
                <a:srgbClr val="C00000"/>
              </a:solidFill>
            </a:endParaRPr>
          </a:p>
        </p:txBody>
      </p:sp>
      <p:sp>
        <p:nvSpPr>
          <p:cNvPr id="3" name="Rectangle 2"/>
          <p:cNvSpPr/>
          <p:nvPr/>
        </p:nvSpPr>
        <p:spPr>
          <a:xfrm>
            <a:off x="7044267" y="5774267"/>
            <a:ext cx="2099733"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1947336" y="1974645"/>
            <a:ext cx="7183480" cy="3477875"/>
          </a:xfrm>
          <a:prstGeom prst="rect">
            <a:avLst/>
          </a:prstGeom>
        </p:spPr>
        <p:txBody>
          <a:bodyPr wrap="square">
            <a:spAutoFit/>
          </a:bodyPr>
          <a:lstStyle/>
          <a:p>
            <a:pPr algn="r"/>
            <a:r>
              <a:rPr lang="en-US" sz="4400" dirty="0">
                <a:solidFill>
                  <a:schemeClr val="tx1">
                    <a:lumMod val="50000"/>
                    <a:lumOff val="50000"/>
                  </a:schemeClr>
                </a:solidFill>
              </a:rPr>
              <a:t>A high-quality computing education equips pupils to use </a:t>
            </a:r>
            <a:r>
              <a:rPr lang="en-US" sz="4400" b="1" dirty="0">
                <a:solidFill>
                  <a:srgbClr val="C00000"/>
                </a:solidFill>
              </a:rPr>
              <a:t>computational thinking </a:t>
            </a:r>
            <a:r>
              <a:rPr lang="en-US" sz="4400" dirty="0">
                <a:solidFill>
                  <a:schemeClr val="tx1">
                    <a:lumMod val="50000"/>
                    <a:lumOff val="50000"/>
                  </a:schemeClr>
                </a:solidFill>
              </a:rPr>
              <a:t>and creativity </a:t>
            </a:r>
            <a:r>
              <a:rPr lang="en-US" sz="4400" dirty="0" smtClean="0">
                <a:solidFill>
                  <a:schemeClr val="tx1">
                    <a:lumMod val="50000"/>
                    <a:lumOff val="50000"/>
                  </a:schemeClr>
                </a:solidFill>
              </a:rPr>
              <a:t>to understand</a:t>
            </a:r>
          </a:p>
          <a:p>
            <a:pPr algn="r"/>
            <a:r>
              <a:rPr lang="en-US" sz="4400" dirty="0" smtClean="0">
                <a:solidFill>
                  <a:schemeClr val="tx1">
                    <a:lumMod val="50000"/>
                    <a:lumOff val="50000"/>
                  </a:schemeClr>
                </a:solidFill>
              </a:rPr>
              <a:t>and </a:t>
            </a:r>
            <a:r>
              <a:rPr lang="en-US" sz="4400" dirty="0">
                <a:solidFill>
                  <a:schemeClr val="tx1">
                    <a:lumMod val="50000"/>
                    <a:lumOff val="50000"/>
                  </a:schemeClr>
                </a:solidFill>
              </a:rPr>
              <a:t>change the world.</a:t>
            </a:r>
            <a:endParaRPr lang="en-GB" sz="4400" dirty="0">
              <a:solidFill>
                <a:schemeClr val="tx1">
                  <a:lumMod val="50000"/>
                  <a:lumOff val="50000"/>
                </a:schemeClr>
              </a:solidFill>
            </a:endParaRPr>
          </a:p>
        </p:txBody>
      </p:sp>
    </p:spTree>
    <p:extLst>
      <p:ext uri="{BB962C8B-B14F-4D97-AF65-F5344CB8AC3E}">
        <p14:creationId xmlns:p14="http://schemas.microsoft.com/office/powerpoint/2010/main" val="12222643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77898" y="2213523"/>
            <a:ext cx="8182778" cy="4678204"/>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altLang="en-US" sz="3600"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What </a:t>
            </a:r>
            <a:r>
              <a:rPr lang="en-GB" altLang="en-US" sz="36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cross-curriculum benefits </a:t>
            </a:r>
            <a:r>
              <a:rPr lang="en-GB" altLang="en-US" sz="3600"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might accrue from </a:t>
            </a:r>
            <a:r>
              <a:rPr lang="en-GB" altLang="en-US" sz="36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studying </a:t>
            </a:r>
            <a:r>
              <a:rPr lang="en-GB" altLang="en-US" sz="3600"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finite-state machines and regular expressions?</a:t>
            </a:r>
          </a:p>
          <a:p>
            <a:pPr eaLnBrk="0" fontAlgn="base" hangingPunct="0">
              <a:spcBef>
                <a:spcPct val="0"/>
              </a:spcBef>
              <a:spcAft>
                <a:spcPct val="0"/>
              </a:spcAft>
              <a:tabLst>
                <a:tab pos="457200" algn="l"/>
              </a:tabLst>
            </a:pPr>
            <a:endParaRPr lang="en-GB" altLang="en-US" sz="36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tabLst>
                <a:tab pos="457200" algn="l"/>
              </a:tabLst>
            </a:pPr>
            <a:r>
              <a:rPr lang="en-GB" altLang="en-US" sz="3600"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Could it impact on literacy?</a:t>
            </a:r>
          </a:p>
          <a:p>
            <a:pPr eaLnBrk="0" fontAlgn="base" hangingPunct="0">
              <a:spcBef>
                <a:spcPct val="0"/>
              </a:spcBef>
              <a:spcAft>
                <a:spcPct val="0"/>
              </a:spcAft>
              <a:tabLst>
                <a:tab pos="457200" algn="l"/>
              </a:tabLst>
            </a:pPr>
            <a:endParaRPr lang="en-GB" altLang="en-US" sz="5400" dirty="0">
              <a:solidFill>
                <a:schemeClr val="tx1">
                  <a:lumMod val="65000"/>
                  <a:lumOff val="35000"/>
                </a:schemeClr>
              </a:solidFill>
              <a:latin typeface="Arial" panose="020B0604020202020204" pitchFamily="34" charset="0"/>
            </a:endParaRPr>
          </a:p>
          <a:p>
            <a:pPr lvl="0" eaLnBrk="0" fontAlgn="base" hangingPunct="0">
              <a:spcBef>
                <a:spcPct val="0"/>
              </a:spcBef>
              <a:spcAft>
                <a:spcPct val="0"/>
              </a:spcAft>
              <a:tabLst>
                <a:tab pos="457200" algn="l"/>
              </a:tabLst>
            </a:pPr>
            <a:r>
              <a:rPr lang="en-GB" altLang="ja-JP" sz="3600" dirty="0" smtClean="0">
                <a:solidFill>
                  <a:schemeClr val="tx1">
                    <a:lumMod val="65000"/>
                    <a:lumOff val="35000"/>
                  </a:schemeClr>
                </a:solidFill>
                <a:cs typeface="Times New Roman" panose="02020603050405020304" pitchFamily="18" charset="0"/>
              </a:rPr>
              <a:t> </a:t>
            </a:r>
            <a:endParaRPr kumimoji="0" lang="en-GB" altLang="ja-JP" sz="3600" b="0" i="0" u="none" strike="noStrike" cap="none" normalizeH="0" baseline="0" dirty="0" smtClean="0">
              <a:ln>
                <a:noFill/>
              </a:ln>
              <a:solidFill>
                <a:schemeClr val="tx1">
                  <a:lumMod val="65000"/>
                  <a:lumOff val="35000"/>
                </a:schemeClr>
              </a:solidFill>
              <a:effectLst/>
            </a:endParaRPr>
          </a:p>
          <a:p>
            <a:pPr lvl="0" eaLnBrk="0" fontAlgn="base" hangingPunct="0">
              <a:spcBef>
                <a:spcPct val="0"/>
              </a:spcBef>
              <a:spcAft>
                <a:spcPct val="0"/>
              </a:spcAft>
              <a:tabLst>
                <a:tab pos="457200" algn="l"/>
              </a:tabLst>
            </a:pPr>
            <a:endParaRPr kumimoji="0" lang="en-GB" altLang="ja-JP" sz="2800" b="0" i="0" u="none" strike="noStrike" cap="none" normalizeH="0" baseline="0" dirty="0" smtClean="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14943"/>
          <a:stretch/>
        </p:blipFill>
        <p:spPr>
          <a:xfrm>
            <a:off x="5651565" y="3829050"/>
            <a:ext cx="3462223" cy="2944879"/>
          </a:xfrm>
          <a:prstGeom prst="rect">
            <a:avLst/>
          </a:prstGeom>
        </p:spPr>
      </p:pic>
    </p:spTree>
    <p:extLst>
      <p:ext uri="{BB962C8B-B14F-4D97-AF65-F5344CB8AC3E}">
        <p14:creationId xmlns:p14="http://schemas.microsoft.com/office/powerpoint/2010/main" val="7485010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172826"/>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spc="-300" dirty="0" smtClean="0">
                <a:solidFill>
                  <a:srgbClr val="C00000"/>
                </a:solidFill>
                <a:latin typeface="+mn-lt"/>
              </a:rPr>
              <a:t>From Diagrams</a:t>
            </a:r>
          </a:p>
          <a:p>
            <a:pPr algn="r"/>
            <a:r>
              <a:rPr lang="en-GB" sz="6600" b="1" spc="-300" dirty="0" smtClean="0">
                <a:solidFill>
                  <a:srgbClr val="C00000"/>
                </a:solidFill>
                <a:latin typeface="+mn-lt"/>
              </a:rPr>
              <a:t>To Programs </a:t>
            </a:r>
            <a:endParaRPr lang="en-GB" sz="6600" b="1" spc="-300"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Theoretical Computers</a:t>
            </a:r>
            <a:endParaRPr lang="en-GB" sz="4400" b="1" spc="-150" dirty="0">
              <a:solidFill>
                <a:schemeClr val="bg1">
                  <a:lumMod val="50000"/>
                </a:schemeClr>
              </a:solidFill>
            </a:endParaRPr>
          </a:p>
        </p:txBody>
      </p:sp>
      <p:grpSp>
        <p:nvGrpSpPr>
          <p:cNvPr id="25" name="Group 24"/>
          <p:cNvGrpSpPr/>
          <p:nvPr/>
        </p:nvGrpSpPr>
        <p:grpSpPr>
          <a:xfrm>
            <a:off x="177221" y="2614954"/>
            <a:ext cx="4295026" cy="4154380"/>
            <a:chOff x="177221" y="2664829"/>
            <a:chExt cx="4295026" cy="4154380"/>
          </a:xfrm>
        </p:grpSpPr>
        <p:grpSp>
          <p:nvGrpSpPr>
            <p:cNvPr id="9" name="Group 8"/>
            <p:cNvGrpSpPr/>
            <p:nvPr/>
          </p:nvGrpSpPr>
          <p:grpSpPr>
            <a:xfrm>
              <a:off x="3408224" y="5874504"/>
              <a:ext cx="332509" cy="792305"/>
              <a:chOff x="3408224" y="6074004"/>
              <a:chExt cx="332509" cy="792305"/>
            </a:xfrm>
          </p:grpSpPr>
          <p:cxnSp>
            <p:nvCxnSpPr>
              <p:cNvPr id="7" name="Straight Connector 6"/>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p:cNvGrpSpPr/>
            <p:nvPr/>
          </p:nvGrpSpPr>
          <p:grpSpPr>
            <a:xfrm>
              <a:off x="2856814" y="5960404"/>
              <a:ext cx="332509" cy="792305"/>
              <a:chOff x="3408224" y="6074004"/>
              <a:chExt cx="332509" cy="792305"/>
            </a:xfrm>
          </p:grpSpPr>
          <p:cxnSp>
            <p:nvCxnSpPr>
              <p:cNvPr id="11" name="Straight Connector 10"/>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3" name="Group 12"/>
            <p:cNvGrpSpPr/>
            <p:nvPr/>
          </p:nvGrpSpPr>
          <p:grpSpPr>
            <a:xfrm>
              <a:off x="2305404" y="6026904"/>
              <a:ext cx="332509" cy="792305"/>
              <a:chOff x="3408224" y="6074004"/>
              <a:chExt cx="332509" cy="792305"/>
            </a:xfrm>
          </p:grpSpPr>
          <p:cxnSp>
            <p:nvCxnSpPr>
              <p:cNvPr id="14" name="Straight Connector 13"/>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6" name="Group 15"/>
            <p:cNvGrpSpPr/>
            <p:nvPr/>
          </p:nvGrpSpPr>
          <p:grpSpPr>
            <a:xfrm>
              <a:off x="1753994" y="6026904"/>
              <a:ext cx="332509" cy="792305"/>
              <a:chOff x="3408224" y="6074004"/>
              <a:chExt cx="332509" cy="792305"/>
            </a:xfrm>
          </p:grpSpPr>
          <p:cxnSp>
            <p:nvCxnSpPr>
              <p:cNvPr id="17" name="Straight Connector 16"/>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9" name="Group 18"/>
            <p:cNvGrpSpPr/>
            <p:nvPr/>
          </p:nvGrpSpPr>
          <p:grpSpPr>
            <a:xfrm>
              <a:off x="651174" y="5877279"/>
              <a:ext cx="332509" cy="792305"/>
              <a:chOff x="3408224" y="6074004"/>
              <a:chExt cx="332509" cy="792305"/>
            </a:xfrm>
          </p:grpSpPr>
          <p:cxnSp>
            <p:nvCxnSpPr>
              <p:cNvPr id="20" name="Straight Connector 19"/>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1202584" y="5960404"/>
              <a:ext cx="332509" cy="792305"/>
              <a:chOff x="3408224" y="6074004"/>
              <a:chExt cx="332509" cy="792305"/>
            </a:xfrm>
          </p:grpSpPr>
          <p:cxnSp>
            <p:nvCxnSpPr>
              <p:cNvPr id="23" name="Straight Connector 22"/>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221" y="2664829"/>
              <a:ext cx="4295026" cy="3409175"/>
            </a:xfrm>
            <a:prstGeom prst="rect">
              <a:avLst/>
            </a:prstGeom>
          </p:spPr>
        </p:pic>
      </p:grpSp>
    </p:spTree>
    <p:extLst>
      <p:ext uri="{BB962C8B-B14F-4D97-AF65-F5344CB8AC3E}">
        <p14:creationId xmlns:p14="http://schemas.microsoft.com/office/powerpoint/2010/main" val="1729749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177221" y="-25736"/>
            <a:ext cx="8936332" cy="3416320"/>
          </a:xfrm>
          <a:prstGeom prst="rect">
            <a:avLst/>
          </a:prstGeom>
          <a:noFill/>
        </p:spPr>
        <p:txBody>
          <a:bodyPr wrap="square" rtlCol="0">
            <a:spAutoFit/>
          </a:bodyPr>
          <a:lstStyle/>
          <a:p>
            <a:pPr algn="r"/>
            <a:r>
              <a:rPr lang="en-GB" sz="7200" b="1" dirty="0" smtClean="0">
                <a:solidFill>
                  <a:schemeClr val="bg1">
                    <a:lumMod val="50000"/>
                  </a:schemeClr>
                </a:solidFill>
              </a:rPr>
              <a:t>Kara</a:t>
            </a:r>
          </a:p>
          <a:p>
            <a:pPr algn="r"/>
            <a:r>
              <a:rPr lang="en-GB" sz="7200" b="1" dirty="0" smtClean="0">
                <a:solidFill>
                  <a:schemeClr val="bg1">
                    <a:lumMod val="50000"/>
                  </a:schemeClr>
                </a:solidFill>
              </a:rPr>
              <a:t>The Programmable Ladybird</a:t>
            </a:r>
            <a:endParaRPr lang="en-GB" sz="7200" b="1" dirty="0">
              <a:solidFill>
                <a:schemeClr val="bg1">
                  <a:lumMod val="50000"/>
                </a:schemeClr>
              </a:solidFill>
            </a:endParaRPr>
          </a:p>
        </p:txBody>
      </p:sp>
      <p:sp>
        <p:nvSpPr>
          <p:cNvPr id="10" name="TextBox 9"/>
          <p:cNvSpPr txBox="1"/>
          <p:nvPr/>
        </p:nvSpPr>
        <p:spPr>
          <a:xfrm>
            <a:off x="7659298" y="4074849"/>
            <a:ext cx="1484702" cy="3170099"/>
          </a:xfrm>
          <a:prstGeom prst="rect">
            <a:avLst/>
          </a:prstGeom>
          <a:noFill/>
        </p:spPr>
        <p:txBody>
          <a:bodyPr wrap="none" rtlCol="0">
            <a:spAutoFit/>
          </a:bodyPr>
          <a:lstStyle/>
          <a:p>
            <a:r>
              <a:rPr lang="en-GB" sz="20000" b="1" dirty="0">
                <a:solidFill>
                  <a:srgbClr val="DEDEDE"/>
                </a:solidFill>
              </a:rPr>
              <a:t>5</a:t>
            </a:r>
          </a:p>
        </p:txBody>
      </p:sp>
      <p:sp>
        <p:nvSpPr>
          <p:cNvPr id="11" name="TextBox 10"/>
          <p:cNvSpPr txBox="1"/>
          <p:nvPr/>
        </p:nvSpPr>
        <p:spPr>
          <a:xfrm>
            <a:off x="7881479" y="5077335"/>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
        <p:nvSpPr>
          <p:cNvPr id="13" name="Isosceles Triangle 12"/>
          <p:cNvSpPr/>
          <p:nvPr/>
        </p:nvSpPr>
        <p:spPr>
          <a:xfrm flipH="1">
            <a:off x="1336138" y="4479150"/>
            <a:ext cx="3018430" cy="2408830"/>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Isosceles Triangle 4"/>
          <p:cNvSpPr/>
          <p:nvPr/>
        </p:nvSpPr>
        <p:spPr>
          <a:xfrm flipV="1">
            <a:off x="0" y="-1"/>
            <a:ext cx="2620370" cy="1201003"/>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4" name="Group 13"/>
          <p:cNvGrpSpPr/>
          <p:nvPr/>
        </p:nvGrpSpPr>
        <p:grpSpPr>
          <a:xfrm>
            <a:off x="177221" y="2614954"/>
            <a:ext cx="4295026" cy="4154380"/>
            <a:chOff x="177221" y="2664829"/>
            <a:chExt cx="4295026" cy="4154380"/>
          </a:xfrm>
        </p:grpSpPr>
        <p:grpSp>
          <p:nvGrpSpPr>
            <p:cNvPr id="15" name="Group 14"/>
            <p:cNvGrpSpPr/>
            <p:nvPr/>
          </p:nvGrpSpPr>
          <p:grpSpPr>
            <a:xfrm>
              <a:off x="3408224" y="5874504"/>
              <a:ext cx="332509" cy="792305"/>
              <a:chOff x="3408224" y="6074004"/>
              <a:chExt cx="332509" cy="792305"/>
            </a:xfrm>
          </p:grpSpPr>
          <p:cxnSp>
            <p:nvCxnSpPr>
              <p:cNvPr id="32" name="Straight Connector 31"/>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6" name="Group 15"/>
            <p:cNvGrpSpPr/>
            <p:nvPr/>
          </p:nvGrpSpPr>
          <p:grpSpPr>
            <a:xfrm>
              <a:off x="2856814" y="5960404"/>
              <a:ext cx="332509" cy="792305"/>
              <a:chOff x="3408224" y="6074004"/>
              <a:chExt cx="332509" cy="792305"/>
            </a:xfrm>
          </p:grpSpPr>
          <p:cxnSp>
            <p:nvCxnSpPr>
              <p:cNvPr id="30" name="Straight Connector 29"/>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7" name="Group 16"/>
            <p:cNvGrpSpPr/>
            <p:nvPr/>
          </p:nvGrpSpPr>
          <p:grpSpPr>
            <a:xfrm>
              <a:off x="2305404" y="6026904"/>
              <a:ext cx="332509" cy="792305"/>
              <a:chOff x="3408224" y="6074004"/>
              <a:chExt cx="332509" cy="792305"/>
            </a:xfrm>
          </p:grpSpPr>
          <p:cxnSp>
            <p:nvCxnSpPr>
              <p:cNvPr id="28" name="Straight Connector 27"/>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8" name="Group 17"/>
            <p:cNvGrpSpPr/>
            <p:nvPr/>
          </p:nvGrpSpPr>
          <p:grpSpPr>
            <a:xfrm>
              <a:off x="1753994" y="6026904"/>
              <a:ext cx="332509" cy="792305"/>
              <a:chOff x="3408224" y="6074004"/>
              <a:chExt cx="332509" cy="792305"/>
            </a:xfrm>
          </p:grpSpPr>
          <p:cxnSp>
            <p:nvCxnSpPr>
              <p:cNvPr id="26" name="Straight Connector 25"/>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9" name="Group 18"/>
            <p:cNvGrpSpPr/>
            <p:nvPr/>
          </p:nvGrpSpPr>
          <p:grpSpPr>
            <a:xfrm>
              <a:off x="651174" y="5877279"/>
              <a:ext cx="332509" cy="792305"/>
              <a:chOff x="3408224" y="6074004"/>
              <a:chExt cx="332509" cy="792305"/>
            </a:xfrm>
          </p:grpSpPr>
          <p:cxnSp>
            <p:nvCxnSpPr>
              <p:cNvPr id="24" name="Straight Connector 23"/>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1202584" y="5960404"/>
              <a:ext cx="332509" cy="792305"/>
              <a:chOff x="3408224" y="6074004"/>
              <a:chExt cx="332509" cy="792305"/>
            </a:xfrm>
          </p:grpSpPr>
          <p:cxnSp>
            <p:nvCxnSpPr>
              <p:cNvPr id="22" name="Straight Connector 21"/>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221" y="2664829"/>
              <a:ext cx="4295026" cy="3409175"/>
            </a:xfrm>
            <a:prstGeom prst="rect">
              <a:avLst/>
            </a:prstGeom>
          </p:spPr>
        </p:pic>
      </p:grpSp>
      <p:pic>
        <p:nvPicPr>
          <p:cNvPr id="7" name="Picture 6"/>
          <p:cNvPicPr>
            <a:picLocks noChangeAspect="1"/>
          </p:cNvPicPr>
          <p:nvPr/>
        </p:nvPicPr>
        <p:blipFill rotWithShape="1">
          <a:blip r:embed="rId4"/>
          <a:srcRect l="43900" t="23580" r="27590" b="9375"/>
          <a:stretch/>
        </p:blipFill>
        <p:spPr>
          <a:xfrm rot="21082507">
            <a:off x="4903126" y="3490699"/>
            <a:ext cx="4189690" cy="5539604"/>
          </a:xfrm>
          <a:prstGeom prst="rect">
            <a:avLst/>
          </a:prstGeom>
          <a:ln>
            <a:solidFill>
              <a:schemeClr val="bg1">
                <a:lumMod val="50000"/>
              </a:schemeClr>
            </a:solidFill>
          </a:ln>
        </p:spPr>
      </p:pic>
    </p:spTree>
    <p:extLst>
      <p:ext uri="{BB962C8B-B14F-4D97-AF65-F5344CB8AC3E}">
        <p14:creationId xmlns:p14="http://schemas.microsoft.com/office/powerpoint/2010/main" val="574637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p:cNvSpPr txBox="1"/>
          <p:nvPr/>
        </p:nvSpPr>
        <p:spPr>
          <a:xfrm>
            <a:off x="7659298" y="4074849"/>
            <a:ext cx="1484702" cy="3170099"/>
          </a:xfrm>
          <a:prstGeom prst="rect">
            <a:avLst/>
          </a:prstGeom>
          <a:noFill/>
        </p:spPr>
        <p:txBody>
          <a:bodyPr wrap="none" rtlCol="0">
            <a:spAutoFit/>
          </a:bodyPr>
          <a:lstStyle/>
          <a:p>
            <a:r>
              <a:rPr lang="en-GB" sz="20000" b="1" dirty="0">
                <a:solidFill>
                  <a:srgbClr val="DEDEDE"/>
                </a:solidFill>
              </a:rPr>
              <a:t>5</a:t>
            </a:r>
          </a:p>
        </p:txBody>
      </p:sp>
      <p:sp>
        <p:nvSpPr>
          <p:cNvPr id="11" name="TextBox 10"/>
          <p:cNvSpPr txBox="1"/>
          <p:nvPr/>
        </p:nvSpPr>
        <p:spPr>
          <a:xfrm>
            <a:off x="7881479" y="5077335"/>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
        <p:nvSpPr>
          <p:cNvPr id="13" name="Isosceles Triangle 12"/>
          <p:cNvSpPr/>
          <p:nvPr/>
        </p:nvSpPr>
        <p:spPr>
          <a:xfrm flipH="1">
            <a:off x="1336138" y="4479150"/>
            <a:ext cx="3018430" cy="2408830"/>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4" name="Group 13"/>
          <p:cNvGrpSpPr/>
          <p:nvPr/>
        </p:nvGrpSpPr>
        <p:grpSpPr>
          <a:xfrm>
            <a:off x="177221" y="2614954"/>
            <a:ext cx="4295026" cy="4154380"/>
            <a:chOff x="177221" y="2664829"/>
            <a:chExt cx="4295026" cy="4154380"/>
          </a:xfrm>
        </p:grpSpPr>
        <p:grpSp>
          <p:nvGrpSpPr>
            <p:cNvPr id="15" name="Group 14"/>
            <p:cNvGrpSpPr/>
            <p:nvPr/>
          </p:nvGrpSpPr>
          <p:grpSpPr>
            <a:xfrm>
              <a:off x="3408224" y="5874504"/>
              <a:ext cx="332509" cy="792305"/>
              <a:chOff x="3408224" y="6074004"/>
              <a:chExt cx="332509" cy="792305"/>
            </a:xfrm>
          </p:grpSpPr>
          <p:cxnSp>
            <p:nvCxnSpPr>
              <p:cNvPr id="32" name="Straight Connector 31"/>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6" name="Group 15"/>
            <p:cNvGrpSpPr/>
            <p:nvPr/>
          </p:nvGrpSpPr>
          <p:grpSpPr>
            <a:xfrm>
              <a:off x="2856814" y="5960404"/>
              <a:ext cx="332509" cy="792305"/>
              <a:chOff x="3408224" y="6074004"/>
              <a:chExt cx="332509" cy="792305"/>
            </a:xfrm>
          </p:grpSpPr>
          <p:cxnSp>
            <p:nvCxnSpPr>
              <p:cNvPr id="30" name="Straight Connector 29"/>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7" name="Group 16"/>
            <p:cNvGrpSpPr/>
            <p:nvPr/>
          </p:nvGrpSpPr>
          <p:grpSpPr>
            <a:xfrm>
              <a:off x="2305404" y="6026904"/>
              <a:ext cx="332509" cy="792305"/>
              <a:chOff x="3408224" y="6074004"/>
              <a:chExt cx="332509" cy="792305"/>
            </a:xfrm>
          </p:grpSpPr>
          <p:cxnSp>
            <p:nvCxnSpPr>
              <p:cNvPr id="28" name="Straight Connector 27"/>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8" name="Group 17"/>
            <p:cNvGrpSpPr/>
            <p:nvPr/>
          </p:nvGrpSpPr>
          <p:grpSpPr>
            <a:xfrm>
              <a:off x="1753994" y="6026904"/>
              <a:ext cx="332509" cy="792305"/>
              <a:chOff x="3408224" y="6074004"/>
              <a:chExt cx="332509" cy="792305"/>
            </a:xfrm>
          </p:grpSpPr>
          <p:cxnSp>
            <p:nvCxnSpPr>
              <p:cNvPr id="26" name="Straight Connector 25"/>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9" name="Group 18"/>
            <p:cNvGrpSpPr/>
            <p:nvPr/>
          </p:nvGrpSpPr>
          <p:grpSpPr>
            <a:xfrm>
              <a:off x="651174" y="5877279"/>
              <a:ext cx="332509" cy="792305"/>
              <a:chOff x="3408224" y="6074004"/>
              <a:chExt cx="332509" cy="792305"/>
            </a:xfrm>
          </p:grpSpPr>
          <p:cxnSp>
            <p:nvCxnSpPr>
              <p:cNvPr id="24" name="Straight Connector 23"/>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1202584" y="5960404"/>
              <a:ext cx="332509" cy="792305"/>
              <a:chOff x="3408224" y="6074004"/>
              <a:chExt cx="332509" cy="792305"/>
            </a:xfrm>
          </p:grpSpPr>
          <p:cxnSp>
            <p:nvCxnSpPr>
              <p:cNvPr id="22" name="Straight Connector 21"/>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221" y="2664829"/>
              <a:ext cx="4295026" cy="3409175"/>
            </a:xfrm>
            <a:prstGeom prst="rect">
              <a:avLst/>
            </a:prstGeom>
          </p:spPr>
        </p:pic>
      </p:grpSp>
      <p:pic>
        <p:nvPicPr>
          <p:cNvPr id="7" name="Picture 6"/>
          <p:cNvPicPr>
            <a:picLocks noChangeAspect="1"/>
          </p:cNvPicPr>
          <p:nvPr/>
        </p:nvPicPr>
        <p:blipFill rotWithShape="1">
          <a:blip r:embed="rId4"/>
          <a:srcRect l="43900" t="23580" r="27590" b="9375"/>
          <a:stretch/>
        </p:blipFill>
        <p:spPr>
          <a:xfrm rot="21082507">
            <a:off x="4903126" y="3490699"/>
            <a:ext cx="4189690" cy="5539604"/>
          </a:xfrm>
          <a:prstGeom prst="rect">
            <a:avLst/>
          </a:prstGeom>
          <a:ln>
            <a:solidFill>
              <a:schemeClr val="bg1">
                <a:lumMod val="50000"/>
              </a:schemeClr>
            </a:solidFill>
          </a:ln>
        </p:spPr>
      </p:pic>
      <p:sp>
        <p:nvSpPr>
          <p:cNvPr id="6" name="Rectangle 5"/>
          <p:cNvSpPr/>
          <p:nvPr/>
        </p:nvSpPr>
        <p:spPr>
          <a:xfrm>
            <a:off x="235542" y="117800"/>
            <a:ext cx="8160314" cy="2862322"/>
          </a:xfrm>
          <a:prstGeom prst="rect">
            <a:avLst/>
          </a:prstGeom>
        </p:spPr>
        <p:txBody>
          <a:bodyPr wrap="square">
            <a:spAutoFit/>
          </a:bodyPr>
          <a:lstStyle/>
          <a:p>
            <a:r>
              <a:rPr lang="en-US" sz="3600" dirty="0" smtClean="0">
                <a:solidFill>
                  <a:schemeClr val="tx1">
                    <a:lumMod val="50000"/>
                    <a:lumOff val="50000"/>
                  </a:schemeClr>
                </a:solidFill>
              </a:rPr>
              <a:t>“Programming </a:t>
            </a:r>
            <a:r>
              <a:rPr lang="en-US" sz="3600" dirty="0">
                <a:solidFill>
                  <a:schemeClr val="tx1">
                    <a:lumMod val="50000"/>
                    <a:lumOff val="50000"/>
                  </a:schemeClr>
                </a:solidFill>
              </a:rPr>
              <a:t>practiced as an educational </a:t>
            </a:r>
            <a:r>
              <a:rPr lang="en-US" sz="3600" dirty="0" smtClean="0">
                <a:solidFill>
                  <a:schemeClr val="tx1">
                    <a:lumMod val="50000"/>
                    <a:lumOff val="50000"/>
                  </a:schemeClr>
                </a:solidFill>
              </a:rPr>
              <a:t>exercise</a:t>
            </a:r>
            <a:r>
              <a:rPr lang="en-US" sz="3600" dirty="0">
                <a:solidFill>
                  <a:schemeClr val="tx1">
                    <a:lumMod val="50000"/>
                    <a:lumOff val="50000"/>
                  </a:schemeClr>
                </a:solidFill>
              </a:rPr>
              <a:t> </a:t>
            </a:r>
            <a:r>
              <a:rPr lang="en-US" sz="3600" dirty="0" smtClean="0">
                <a:solidFill>
                  <a:schemeClr val="tx1">
                    <a:lumMod val="50000"/>
                    <a:lumOff val="50000"/>
                  </a:schemeClr>
                </a:solidFill>
              </a:rPr>
              <a:t>… </a:t>
            </a:r>
            <a:r>
              <a:rPr lang="en-US" sz="3600" dirty="0">
                <a:solidFill>
                  <a:schemeClr val="tx1">
                    <a:lumMod val="50000"/>
                    <a:lumOff val="50000"/>
                  </a:schemeClr>
                </a:solidFill>
              </a:rPr>
              <a:t>is best learned in a toy environment, designed to illustrate selected concepts in the simplest possible setting</a:t>
            </a:r>
            <a:r>
              <a:rPr lang="en-US" sz="3600" dirty="0" smtClean="0">
                <a:solidFill>
                  <a:schemeClr val="tx1">
                    <a:lumMod val="50000"/>
                    <a:lumOff val="50000"/>
                  </a:schemeClr>
                </a:solidFill>
              </a:rPr>
              <a:t>.” </a:t>
            </a:r>
            <a:endParaRPr lang="en-GB" sz="3600" dirty="0">
              <a:solidFill>
                <a:schemeClr val="tx1">
                  <a:lumMod val="50000"/>
                  <a:lumOff val="50000"/>
                </a:schemeClr>
              </a:solidFill>
            </a:endParaRPr>
          </a:p>
        </p:txBody>
      </p:sp>
    </p:spTree>
    <p:extLst>
      <p:ext uri="{BB962C8B-B14F-4D97-AF65-F5344CB8AC3E}">
        <p14:creationId xmlns:p14="http://schemas.microsoft.com/office/powerpoint/2010/main" val="1104925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p:cNvSpPr txBox="1"/>
          <p:nvPr/>
        </p:nvSpPr>
        <p:spPr>
          <a:xfrm>
            <a:off x="7659298" y="4074849"/>
            <a:ext cx="1484702" cy="3170099"/>
          </a:xfrm>
          <a:prstGeom prst="rect">
            <a:avLst/>
          </a:prstGeom>
          <a:noFill/>
        </p:spPr>
        <p:txBody>
          <a:bodyPr wrap="none" rtlCol="0">
            <a:spAutoFit/>
          </a:bodyPr>
          <a:lstStyle/>
          <a:p>
            <a:r>
              <a:rPr lang="en-GB" sz="20000" b="1" dirty="0">
                <a:solidFill>
                  <a:srgbClr val="DEDEDE"/>
                </a:solidFill>
              </a:rPr>
              <a:t>5</a:t>
            </a:r>
          </a:p>
        </p:txBody>
      </p:sp>
      <p:sp>
        <p:nvSpPr>
          <p:cNvPr id="11" name="TextBox 10"/>
          <p:cNvSpPr txBox="1"/>
          <p:nvPr/>
        </p:nvSpPr>
        <p:spPr>
          <a:xfrm>
            <a:off x="7881479" y="5077335"/>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
        <p:nvSpPr>
          <p:cNvPr id="13" name="Isosceles Triangle 12"/>
          <p:cNvSpPr/>
          <p:nvPr/>
        </p:nvSpPr>
        <p:spPr>
          <a:xfrm flipH="1">
            <a:off x="1336138" y="4479150"/>
            <a:ext cx="3018430" cy="2408830"/>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4" name="Group 13"/>
          <p:cNvGrpSpPr/>
          <p:nvPr/>
        </p:nvGrpSpPr>
        <p:grpSpPr>
          <a:xfrm>
            <a:off x="177221" y="2614954"/>
            <a:ext cx="4295026" cy="4154380"/>
            <a:chOff x="177221" y="2664829"/>
            <a:chExt cx="4295026" cy="4154380"/>
          </a:xfrm>
        </p:grpSpPr>
        <p:grpSp>
          <p:nvGrpSpPr>
            <p:cNvPr id="15" name="Group 14"/>
            <p:cNvGrpSpPr/>
            <p:nvPr/>
          </p:nvGrpSpPr>
          <p:grpSpPr>
            <a:xfrm>
              <a:off x="3408224" y="5874504"/>
              <a:ext cx="332509" cy="792305"/>
              <a:chOff x="3408224" y="6074004"/>
              <a:chExt cx="332509" cy="792305"/>
            </a:xfrm>
          </p:grpSpPr>
          <p:cxnSp>
            <p:nvCxnSpPr>
              <p:cNvPr id="32" name="Straight Connector 31"/>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6" name="Group 15"/>
            <p:cNvGrpSpPr/>
            <p:nvPr/>
          </p:nvGrpSpPr>
          <p:grpSpPr>
            <a:xfrm>
              <a:off x="2856814" y="5960404"/>
              <a:ext cx="332509" cy="792305"/>
              <a:chOff x="3408224" y="6074004"/>
              <a:chExt cx="332509" cy="792305"/>
            </a:xfrm>
          </p:grpSpPr>
          <p:cxnSp>
            <p:nvCxnSpPr>
              <p:cNvPr id="30" name="Straight Connector 29"/>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7" name="Group 16"/>
            <p:cNvGrpSpPr/>
            <p:nvPr/>
          </p:nvGrpSpPr>
          <p:grpSpPr>
            <a:xfrm>
              <a:off x="2305404" y="6026904"/>
              <a:ext cx="332509" cy="792305"/>
              <a:chOff x="3408224" y="6074004"/>
              <a:chExt cx="332509" cy="792305"/>
            </a:xfrm>
          </p:grpSpPr>
          <p:cxnSp>
            <p:nvCxnSpPr>
              <p:cNvPr id="28" name="Straight Connector 27"/>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8" name="Group 17"/>
            <p:cNvGrpSpPr/>
            <p:nvPr/>
          </p:nvGrpSpPr>
          <p:grpSpPr>
            <a:xfrm>
              <a:off x="1753994" y="6026904"/>
              <a:ext cx="332509" cy="792305"/>
              <a:chOff x="3408224" y="6074004"/>
              <a:chExt cx="332509" cy="792305"/>
            </a:xfrm>
          </p:grpSpPr>
          <p:cxnSp>
            <p:nvCxnSpPr>
              <p:cNvPr id="26" name="Straight Connector 25"/>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9" name="Group 18"/>
            <p:cNvGrpSpPr/>
            <p:nvPr/>
          </p:nvGrpSpPr>
          <p:grpSpPr>
            <a:xfrm>
              <a:off x="651174" y="5877279"/>
              <a:ext cx="332509" cy="792305"/>
              <a:chOff x="3408224" y="6074004"/>
              <a:chExt cx="332509" cy="792305"/>
            </a:xfrm>
          </p:grpSpPr>
          <p:cxnSp>
            <p:nvCxnSpPr>
              <p:cNvPr id="24" name="Straight Connector 23"/>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1202584" y="5960404"/>
              <a:ext cx="332509" cy="792305"/>
              <a:chOff x="3408224" y="6074004"/>
              <a:chExt cx="332509" cy="792305"/>
            </a:xfrm>
          </p:grpSpPr>
          <p:cxnSp>
            <p:nvCxnSpPr>
              <p:cNvPr id="22" name="Straight Connector 21"/>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221" y="2664829"/>
              <a:ext cx="4295026" cy="3409175"/>
            </a:xfrm>
            <a:prstGeom prst="rect">
              <a:avLst/>
            </a:prstGeom>
          </p:spPr>
        </p:pic>
      </p:grpSp>
      <p:pic>
        <p:nvPicPr>
          <p:cNvPr id="7" name="Picture 6"/>
          <p:cNvPicPr>
            <a:picLocks noChangeAspect="1"/>
          </p:cNvPicPr>
          <p:nvPr/>
        </p:nvPicPr>
        <p:blipFill rotWithShape="1">
          <a:blip r:embed="rId4"/>
          <a:srcRect l="43900" t="23580" r="27590" b="9375"/>
          <a:stretch/>
        </p:blipFill>
        <p:spPr>
          <a:xfrm rot="21082507">
            <a:off x="4903126" y="3490699"/>
            <a:ext cx="4189690" cy="5539604"/>
          </a:xfrm>
          <a:prstGeom prst="rect">
            <a:avLst/>
          </a:prstGeom>
          <a:ln>
            <a:solidFill>
              <a:schemeClr val="bg1">
                <a:lumMod val="50000"/>
              </a:schemeClr>
            </a:solidFill>
          </a:ln>
        </p:spPr>
      </p:pic>
      <p:sp>
        <p:nvSpPr>
          <p:cNvPr id="6" name="Rectangle 5"/>
          <p:cNvSpPr/>
          <p:nvPr/>
        </p:nvSpPr>
        <p:spPr>
          <a:xfrm>
            <a:off x="235542" y="117800"/>
            <a:ext cx="8160314" cy="2862322"/>
          </a:xfrm>
          <a:prstGeom prst="rect">
            <a:avLst/>
          </a:prstGeom>
        </p:spPr>
        <p:txBody>
          <a:bodyPr wrap="square">
            <a:spAutoFit/>
          </a:bodyPr>
          <a:lstStyle/>
          <a:p>
            <a:r>
              <a:rPr lang="en-US" sz="3600" dirty="0" smtClean="0">
                <a:solidFill>
                  <a:schemeClr val="tx1">
                    <a:lumMod val="50000"/>
                    <a:lumOff val="50000"/>
                  </a:schemeClr>
                </a:solidFill>
              </a:rPr>
              <a:t>“</a:t>
            </a:r>
            <a:r>
              <a:rPr lang="en-US" sz="3600" dirty="0">
                <a:solidFill>
                  <a:schemeClr val="tx1">
                    <a:lumMod val="50000"/>
                    <a:lumOff val="50000"/>
                  </a:schemeClr>
                </a:solidFill>
              </a:rPr>
              <a:t>The fundamental concepts of programming may be intellectually demanding, but they are not complex in the sense of requiring mastery of lots of </a:t>
            </a:r>
            <a:r>
              <a:rPr lang="en-US" sz="3600" dirty="0" smtClean="0">
                <a:solidFill>
                  <a:schemeClr val="tx1">
                    <a:lumMod val="50000"/>
                    <a:lumOff val="50000"/>
                  </a:schemeClr>
                </a:solidFill>
              </a:rPr>
              <a:t>details.”</a:t>
            </a:r>
            <a:endParaRPr lang="en-GB" sz="3600" dirty="0">
              <a:solidFill>
                <a:schemeClr val="tx1">
                  <a:lumMod val="50000"/>
                  <a:lumOff val="50000"/>
                </a:schemeClr>
              </a:solidFill>
            </a:endParaRPr>
          </a:p>
        </p:txBody>
      </p:sp>
    </p:spTree>
    <p:extLst>
      <p:ext uri="{BB962C8B-B14F-4D97-AF65-F5344CB8AC3E}">
        <p14:creationId xmlns:p14="http://schemas.microsoft.com/office/powerpoint/2010/main" val="1237443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p:cNvSpPr txBox="1"/>
          <p:nvPr/>
        </p:nvSpPr>
        <p:spPr>
          <a:xfrm>
            <a:off x="7659298" y="4074849"/>
            <a:ext cx="1484702" cy="3170099"/>
          </a:xfrm>
          <a:prstGeom prst="rect">
            <a:avLst/>
          </a:prstGeom>
          <a:noFill/>
        </p:spPr>
        <p:txBody>
          <a:bodyPr wrap="none" rtlCol="0">
            <a:spAutoFit/>
          </a:bodyPr>
          <a:lstStyle/>
          <a:p>
            <a:r>
              <a:rPr lang="en-GB" sz="20000" b="1" dirty="0">
                <a:solidFill>
                  <a:srgbClr val="DEDEDE"/>
                </a:solidFill>
              </a:rPr>
              <a:t>5</a:t>
            </a:r>
          </a:p>
        </p:txBody>
      </p:sp>
      <p:sp>
        <p:nvSpPr>
          <p:cNvPr id="11" name="TextBox 10"/>
          <p:cNvSpPr txBox="1"/>
          <p:nvPr/>
        </p:nvSpPr>
        <p:spPr>
          <a:xfrm>
            <a:off x="7881479" y="5077335"/>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
        <p:nvSpPr>
          <p:cNvPr id="13" name="Isosceles Triangle 12"/>
          <p:cNvSpPr/>
          <p:nvPr/>
        </p:nvSpPr>
        <p:spPr>
          <a:xfrm flipH="1">
            <a:off x="1336138" y="4479150"/>
            <a:ext cx="3018430" cy="2408830"/>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4" name="Group 13"/>
          <p:cNvGrpSpPr/>
          <p:nvPr/>
        </p:nvGrpSpPr>
        <p:grpSpPr>
          <a:xfrm>
            <a:off x="177221" y="2614954"/>
            <a:ext cx="4295026" cy="4154380"/>
            <a:chOff x="177221" y="2664829"/>
            <a:chExt cx="4295026" cy="4154380"/>
          </a:xfrm>
        </p:grpSpPr>
        <p:grpSp>
          <p:nvGrpSpPr>
            <p:cNvPr id="15" name="Group 14"/>
            <p:cNvGrpSpPr/>
            <p:nvPr/>
          </p:nvGrpSpPr>
          <p:grpSpPr>
            <a:xfrm>
              <a:off x="3408224" y="5874504"/>
              <a:ext cx="332509" cy="792305"/>
              <a:chOff x="3408224" y="6074004"/>
              <a:chExt cx="332509" cy="792305"/>
            </a:xfrm>
          </p:grpSpPr>
          <p:cxnSp>
            <p:nvCxnSpPr>
              <p:cNvPr id="32" name="Straight Connector 31"/>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6" name="Group 15"/>
            <p:cNvGrpSpPr/>
            <p:nvPr/>
          </p:nvGrpSpPr>
          <p:grpSpPr>
            <a:xfrm>
              <a:off x="2856814" y="5960404"/>
              <a:ext cx="332509" cy="792305"/>
              <a:chOff x="3408224" y="6074004"/>
              <a:chExt cx="332509" cy="792305"/>
            </a:xfrm>
          </p:grpSpPr>
          <p:cxnSp>
            <p:nvCxnSpPr>
              <p:cNvPr id="30" name="Straight Connector 29"/>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7" name="Group 16"/>
            <p:cNvGrpSpPr/>
            <p:nvPr/>
          </p:nvGrpSpPr>
          <p:grpSpPr>
            <a:xfrm>
              <a:off x="2305404" y="6026904"/>
              <a:ext cx="332509" cy="792305"/>
              <a:chOff x="3408224" y="6074004"/>
              <a:chExt cx="332509" cy="792305"/>
            </a:xfrm>
          </p:grpSpPr>
          <p:cxnSp>
            <p:nvCxnSpPr>
              <p:cNvPr id="28" name="Straight Connector 27"/>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8" name="Group 17"/>
            <p:cNvGrpSpPr/>
            <p:nvPr/>
          </p:nvGrpSpPr>
          <p:grpSpPr>
            <a:xfrm>
              <a:off x="1753994" y="6026904"/>
              <a:ext cx="332509" cy="792305"/>
              <a:chOff x="3408224" y="6074004"/>
              <a:chExt cx="332509" cy="792305"/>
            </a:xfrm>
          </p:grpSpPr>
          <p:cxnSp>
            <p:nvCxnSpPr>
              <p:cNvPr id="26" name="Straight Connector 25"/>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9" name="Group 18"/>
            <p:cNvGrpSpPr/>
            <p:nvPr/>
          </p:nvGrpSpPr>
          <p:grpSpPr>
            <a:xfrm>
              <a:off x="651174" y="5877279"/>
              <a:ext cx="332509" cy="792305"/>
              <a:chOff x="3408224" y="6074004"/>
              <a:chExt cx="332509" cy="792305"/>
            </a:xfrm>
          </p:grpSpPr>
          <p:cxnSp>
            <p:nvCxnSpPr>
              <p:cNvPr id="24" name="Straight Connector 23"/>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1202584" y="5960404"/>
              <a:ext cx="332509" cy="792305"/>
              <a:chOff x="3408224" y="6074004"/>
              <a:chExt cx="332509" cy="792305"/>
            </a:xfrm>
          </p:grpSpPr>
          <p:cxnSp>
            <p:nvCxnSpPr>
              <p:cNvPr id="22" name="Straight Connector 21"/>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221" y="2664829"/>
              <a:ext cx="4295026" cy="3409175"/>
            </a:xfrm>
            <a:prstGeom prst="rect">
              <a:avLst/>
            </a:prstGeom>
          </p:spPr>
        </p:pic>
      </p:grpSp>
      <p:pic>
        <p:nvPicPr>
          <p:cNvPr id="7" name="Picture 6"/>
          <p:cNvPicPr>
            <a:picLocks noChangeAspect="1"/>
          </p:cNvPicPr>
          <p:nvPr/>
        </p:nvPicPr>
        <p:blipFill rotWithShape="1">
          <a:blip r:embed="rId4"/>
          <a:srcRect l="43900" t="23580" r="27590" b="9375"/>
          <a:stretch/>
        </p:blipFill>
        <p:spPr>
          <a:xfrm rot="21082507">
            <a:off x="4903126" y="3490699"/>
            <a:ext cx="4189690" cy="5539604"/>
          </a:xfrm>
          <a:prstGeom prst="rect">
            <a:avLst/>
          </a:prstGeom>
          <a:ln>
            <a:solidFill>
              <a:schemeClr val="bg1">
                <a:lumMod val="50000"/>
              </a:schemeClr>
            </a:solidFill>
          </a:ln>
        </p:spPr>
      </p:pic>
      <p:sp>
        <p:nvSpPr>
          <p:cNvPr id="6" name="Rectangle 5"/>
          <p:cNvSpPr/>
          <p:nvPr/>
        </p:nvSpPr>
        <p:spPr>
          <a:xfrm>
            <a:off x="235542" y="117800"/>
            <a:ext cx="8768360" cy="2308324"/>
          </a:xfrm>
          <a:prstGeom prst="rect">
            <a:avLst/>
          </a:prstGeom>
        </p:spPr>
        <p:txBody>
          <a:bodyPr wrap="square">
            <a:spAutoFit/>
          </a:bodyPr>
          <a:lstStyle/>
          <a:p>
            <a:r>
              <a:rPr lang="en-US" sz="3600" dirty="0" smtClean="0">
                <a:solidFill>
                  <a:schemeClr val="tx1">
                    <a:lumMod val="50000"/>
                    <a:lumOff val="50000"/>
                  </a:schemeClr>
                </a:solidFill>
              </a:rPr>
              <a:t>“Instead </a:t>
            </a:r>
            <a:r>
              <a:rPr lang="en-US" sz="3600" dirty="0">
                <a:solidFill>
                  <a:schemeClr val="tx1">
                    <a:lumMod val="50000"/>
                    <a:lumOff val="50000"/>
                  </a:schemeClr>
                </a:solidFill>
              </a:rPr>
              <a:t>of using a </a:t>
            </a:r>
            <a:r>
              <a:rPr lang="en-US" sz="3600" dirty="0" smtClean="0">
                <a:solidFill>
                  <a:schemeClr val="tx1">
                    <a:lumMod val="50000"/>
                    <a:lumOff val="50000"/>
                  </a:schemeClr>
                </a:solidFill>
              </a:rPr>
              <a:t>programming </a:t>
            </a:r>
            <a:r>
              <a:rPr lang="en-US" sz="3600" dirty="0">
                <a:solidFill>
                  <a:schemeClr val="tx1">
                    <a:lumMod val="50000"/>
                    <a:lumOff val="50000"/>
                  </a:schemeClr>
                </a:solidFill>
              </a:rPr>
              <a:t>language, </a:t>
            </a:r>
            <a:r>
              <a:rPr lang="en-US" sz="3600" dirty="0" smtClean="0">
                <a:solidFill>
                  <a:schemeClr val="tx1">
                    <a:lumMod val="50000"/>
                    <a:lumOff val="50000"/>
                  </a:schemeClr>
                </a:solidFill>
              </a:rPr>
              <a:t>we use a simpler model …  </a:t>
            </a:r>
            <a:r>
              <a:rPr lang="en-US" sz="3600" dirty="0">
                <a:solidFill>
                  <a:schemeClr val="tx1">
                    <a:lumMod val="50000"/>
                    <a:lumOff val="50000"/>
                  </a:schemeClr>
                </a:solidFill>
              </a:rPr>
              <a:t>finite state machines</a:t>
            </a:r>
            <a:r>
              <a:rPr lang="en-US" sz="3600" dirty="0" smtClean="0">
                <a:solidFill>
                  <a:schemeClr val="tx1">
                    <a:lumMod val="50000"/>
                    <a:lumOff val="50000"/>
                  </a:schemeClr>
                </a:solidFill>
              </a:rPr>
              <a:t>.”</a:t>
            </a:r>
            <a:r>
              <a:rPr lang="en-US" sz="3600" dirty="0"/>
              <a:t/>
            </a:r>
            <a:br>
              <a:rPr lang="en-US" sz="3600" dirty="0"/>
            </a:br>
            <a:endParaRPr lang="en-GB" sz="3600" dirty="0">
              <a:solidFill>
                <a:schemeClr val="tx1">
                  <a:lumMod val="50000"/>
                  <a:lumOff val="50000"/>
                </a:schemeClr>
              </a:solidFill>
            </a:endParaRPr>
          </a:p>
        </p:txBody>
      </p:sp>
    </p:spTree>
    <p:extLst>
      <p:ext uri="{BB962C8B-B14F-4D97-AF65-F5344CB8AC3E}">
        <p14:creationId xmlns:p14="http://schemas.microsoft.com/office/powerpoint/2010/main" val="4220854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p:cNvSpPr txBox="1"/>
          <p:nvPr/>
        </p:nvSpPr>
        <p:spPr>
          <a:xfrm>
            <a:off x="7659298" y="4074849"/>
            <a:ext cx="1484702" cy="3170099"/>
          </a:xfrm>
          <a:prstGeom prst="rect">
            <a:avLst/>
          </a:prstGeom>
          <a:noFill/>
        </p:spPr>
        <p:txBody>
          <a:bodyPr wrap="none" rtlCol="0">
            <a:spAutoFit/>
          </a:bodyPr>
          <a:lstStyle/>
          <a:p>
            <a:r>
              <a:rPr lang="en-GB" sz="20000" b="1" dirty="0">
                <a:solidFill>
                  <a:srgbClr val="DEDEDE"/>
                </a:solidFill>
              </a:rPr>
              <a:t>5</a:t>
            </a:r>
          </a:p>
        </p:txBody>
      </p:sp>
      <p:sp>
        <p:nvSpPr>
          <p:cNvPr id="11" name="TextBox 10"/>
          <p:cNvSpPr txBox="1"/>
          <p:nvPr/>
        </p:nvSpPr>
        <p:spPr>
          <a:xfrm>
            <a:off x="7881479" y="5077335"/>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
        <p:nvSpPr>
          <p:cNvPr id="13" name="Isosceles Triangle 12"/>
          <p:cNvSpPr/>
          <p:nvPr/>
        </p:nvSpPr>
        <p:spPr>
          <a:xfrm flipH="1">
            <a:off x="1336138" y="4479150"/>
            <a:ext cx="3018430" cy="2408830"/>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4" name="Group 13"/>
          <p:cNvGrpSpPr/>
          <p:nvPr/>
        </p:nvGrpSpPr>
        <p:grpSpPr>
          <a:xfrm>
            <a:off x="177221" y="2614954"/>
            <a:ext cx="4295026" cy="4154380"/>
            <a:chOff x="177221" y="2664829"/>
            <a:chExt cx="4295026" cy="4154380"/>
          </a:xfrm>
        </p:grpSpPr>
        <p:grpSp>
          <p:nvGrpSpPr>
            <p:cNvPr id="15" name="Group 14"/>
            <p:cNvGrpSpPr/>
            <p:nvPr/>
          </p:nvGrpSpPr>
          <p:grpSpPr>
            <a:xfrm>
              <a:off x="3408224" y="5874504"/>
              <a:ext cx="332509" cy="792305"/>
              <a:chOff x="3408224" y="6074004"/>
              <a:chExt cx="332509" cy="792305"/>
            </a:xfrm>
          </p:grpSpPr>
          <p:cxnSp>
            <p:nvCxnSpPr>
              <p:cNvPr id="32" name="Straight Connector 31"/>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6" name="Group 15"/>
            <p:cNvGrpSpPr/>
            <p:nvPr/>
          </p:nvGrpSpPr>
          <p:grpSpPr>
            <a:xfrm>
              <a:off x="2856814" y="5960404"/>
              <a:ext cx="332509" cy="792305"/>
              <a:chOff x="3408224" y="6074004"/>
              <a:chExt cx="332509" cy="792305"/>
            </a:xfrm>
          </p:grpSpPr>
          <p:cxnSp>
            <p:nvCxnSpPr>
              <p:cNvPr id="30" name="Straight Connector 29"/>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7" name="Group 16"/>
            <p:cNvGrpSpPr/>
            <p:nvPr/>
          </p:nvGrpSpPr>
          <p:grpSpPr>
            <a:xfrm>
              <a:off x="2305404" y="6026904"/>
              <a:ext cx="332509" cy="792305"/>
              <a:chOff x="3408224" y="6074004"/>
              <a:chExt cx="332509" cy="792305"/>
            </a:xfrm>
          </p:grpSpPr>
          <p:cxnSp>
            <p:nvCxnSpPr>
              <p:cNvPr id="28" name="Straight Connector 27"/>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8" name="Group 17"/>
            <p:cNvGrpSpPr/>
            <p:nvPr/>
          </p:nvGrpSpPr>
          <p:grpSpPr>
            <a:xfrm>
              <a:off x="1753994" y="6026904"/>
              <a:ext cx="332509" cy="792305"/>
              <a:chOff x="3408224" y="6074004"/>
              <a:chExt cx="332509" cy="792305"/>
            </a:xfrm>
          </p:grpSpPr>
          <p:cxnSp>
            <p:nvCxnSpPr>
              <p:cNvPr id="26" name="Straight Connector 25"/>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9" name="Group 18"/>
            <p:cNvGrpSpPr/>
            <p:nvPr/>
          </p:nvGrpSpPr>
          <p:grpSpPr>
            <a:xfrm>
              <a:off x="651174" y="5877279"/>
              <a:ext cx="332509" cy="792305"/>
              <a:chOff x="3408224" y="6074004"/>
              <a:chExt cx="332509" cy="792305"/>
            </a:xfrm>
          </p:grpSpPr>
          <p:cxnSp>
            <p:nvCxnSpPr>
              <p:cNvPr id="24" name="Straight Connector 23"/>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1202584" y="5960404"/>
              <a:ext cx="332509" cy="792305"/>
              <a:chOff x="3408224" y="6074004"/>
              <a:chExt cx="332509" cy="792305"/>
            </a:xfrm>
          </p:grpSpPr>
          <p:cxnSp>
            <p:nvCxnSpPr>
              <p:cNvPr id="22" name="Straight Connector 21"/>
              <p:cNvCxnSpPr/>
              <p:nvPr/>
            </p:nvCxnSpPr>
            <p:spPr>
              <a:xfrm>
                <a:off x="3507978" y="6074004"/>
                <a:ext cx="0" cy="7839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3408224" y="6683429"/>
                <a:ext cx="332509"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221" y="2664829"/>
              <a:ext cx="4295026" cy="3409175"/>
            </a:xfrm>
            <a:prstGeom prst="rect">
              <a:avLst/>
            </a:prstGeom>
          </p:spPr>
        </p:pic>
      </p:grpSp>
      <p:sp>
        <p:nvSpPr>
          <p:cNvPr id="6" name="Rectangle 5"/>
          <p:cNvSpPr/>
          <p:nvPr/>
        </p:nvSpPr>
        <p:spPr>
          <a:xfrm>
            <a:off x="235542" y="117800"/>
            <a:ext cx="8768360" cy="3416320"/>
          </a:xfrm>
          <a:prstGeom prst="rect">
            <a:avLst/>
          </a:prstGeom>
        </p:spPr>
        <p:txBody>
          <a:bodyPr wrap="square">
            <a:spAutoFit/>
          </a:bodyPr>
          <a:lstStyle/>
          <a:p>
            <a:r>
              <a:rPr lang="en-US" sz="3600" dirty="0" smtClean="0">
                <a:solidFill>
                  <a:schemeClr val="tx1">
                    <a:lumMod val="50000"/>
                    <a:lumOff val="50000"/>
                  </a:schemeClr>
                </a:solidFill>
              </a:rPr>
              <a:t>“It </a:t>
            </a:r>
            <a:r>
              <a:rPr lang="en-US" sz="3600" dirty="0">
                <a:solidFill>
                  <a:schemeClr val="tx1">
                    <a:lumMod val="50000"/>
                    <a:lumOff val="50000"/>
                  </a:schemeClr>
                </a:solidFill>
              </a:rPr>
              <a:t>is easy to represent them in a graphical manner. Paths of execution are defined </a:t>
            </a:r>
            <a:r>
              <a:rPr lang="en-US" sz="3600" dirty="0" smtClean="0">
                <a:solidFill>
                  <a:schemeClr val="tx1">
                    <a:lumMod val="50000"/>
                    <a:lumOff val="50000"/>
                  </a:schemeClr>
                </a:solidFill>
              </a:rPr>
              <a:t>statically </a:t>
            </a:r>
            <a:r>
              <a:rPr lang="en-US" sz="3600" dirty="0">
                <a:solidFill>
                  <a:schemeClr val="tx1">
                    <a:lumMod val="50000"/>
                    <a:lumOff val="50000"/>
                  </a:schemeClr>
                </a:solidFill>
              </a:rPr>
              <a:t>as paths in a directed graph; no other control structures are needed</a:t>
            </a:r>
            <a:r>
              <a:rPr lang="en-US" sz="3600" dirty="0" smtClean="0">
                <a:solidFill>
                  <a:schemeClr val="tx1">
                    <a:lumMod val="50000"/>
                    <a:lumOff val="50000"/>
                  </a:schemeClr>
                </a:solidFill>
              </a:rPr>
              <a:t>.”</a:t>
            </a:r>
            <a:r>
              <a:rPr lang="en-US" sz="3600" dirty="0"/>
              <a:t/>
            </a:r>
            <a:br>
              <a:rPr lang="en-US" sz="3600" dirty="0"/>
            </a:br>
            <a:r>
              <a:rPr lang="en-US" sz="3600" dirty="0"/>
              <a:t/>
            </a:r>
            <a:br>
              <a:rPr lang="en-US" sz="3600" dirty="0"/>
            </a:br>
            <a:endParaRPr lang="en-GB" sz="3600" dirty="0">
              <a:solidFill>
                <a:schemeClr val="tx1">
                  <a:lumMod val="50000"/>
                  <a:lumOff val="50000"/>
                </a:schemeClr>
              </a:solidFill>
            </a:endParaRPr>
          </a:p>
        </p:txBody>
      </p:sp>
      <p:pic>
        <p:nvPicPr>
          <p:cNvPr id="34" name="Picture 33"/>
          <p:cNvPicPr>
            <a:picLocks noChangeAspect="1"/>
          </p:cNvPicPr>
          <p:nvPr/>
        </p:nvPicPr>
        <p:blipFill rotWithShape="1">
          <a:blip r:embed="rId4"/>
          <a:srcRect l="26803" t="14917" r="30243" b="14092"/>
          <a:stretch/>
        </p:blipFill>
        <p:spPr>
          <a:xfrm>
            <a:off x="17253" y="2310938"/>
            <a:ext cx="4893633" cy="4547062"/>
          </a:xfrm>
          <a:prstGeom prst="rect">
            <a:avLst/>
          </a:prstGeom>
        </p:spPr>
      </p:pic>
      <p:pic>
        <p:nvPicPr>
          <p:cNvPr id="7" name="Picture 6"/>
          <p:cNvPicPr>
            <a:picLocks noChangeAspect="1"/>
          </p:cNvPicPr>
          <p:nvPr/>
        </p:nvPicPr>
        <p:blipFill rotWithShape="1">
          <a:blip r:embed="rId5"/>
          <a:srcRect l="43900" t="23580" r="27590" b="9375"/>
          <a:stretch/>
        </p:blipFill>
        <p:spPr>
          <a:xfrm rot="21082507">
            <a:off x="4903126" y="3490699"/>
            <a:ext cx="4189690" cy="5539604"/>
          </a:xfrm>
          <a:prstGeom prst="rect">
            <a:avLst/>
          </a:prstGeom>
          <a:ln>
            <a:solidFill>
              <a:schemeClr val="bg1">
                <a:lumMod val="50000"/>
              </a:schemeClr>
            </a:solidFill>
          </a:ln>
        </p:spPr>
      </p:pic>
    </p:spTree>
    <p:extLst>
      <p:ext uri="{BB962C8B-B14F-4D97-AF65-F5344CB8AC3E}">
        <p14:creationId xmlns:p14="http://schemas.microsoft.com/office/powerpoint/2010/main" val="2139161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26803" t="14917" r="30243" b="14092"/>
          <a:stretch/>
        </p:blipFill>
        <p:spPr>
          <a:xfrm>
            <a:off x="17253" y="2310938"/>
            <a:ext cx="4893633" cy="4547062"/>
          </a:xfrm>
          <a:prstGeom prst="rect">
            <a:avLst/>
          </a:prstGeom>
        </p:spPr>
      </p:pic>
      <p:sp>
        <p:nvSpPr>
          <p:cNvPr id="25605" name="Rectangle 5"/>
          <p:cNvSpPr>
            <a:spLocks noGrp="1" noChangeArrowheads="1"/>
          </p:cNvSpPr>
          <p:nvPr>
            <p:ph type="title"/>
          </p:nvPr>
        </p:nvSpPr>
        <p:spPr>
          <a:xfrm>
            <a:off x="17860" y="0"/>
            <a:ext cx="7886700" cy="994172"/>
          </a:xfrm>
        </p:spPr>
        <p:txBody>
          <a:bodyPr>
            <a:normAutofit/>
          </a:bodyPr>
          <a:lstStyle/>
          <a:p>
            <a:r>
              <a:rPr lang="en-GB" dirty="0"/>
              <a:t>Introducing Kara</a:t>
            </a:r>
            <a:endParaRPr lang="en-US" dirty="0"/>
          </a:p>
        </p:txBody>
      </p:sp>
      <p:sp>
        <p:nvSpPr>
          <p:cNvPr id="3" name="Rectangle 2"/>
          <p:cNvSpPr/>
          <p:nvPr/>
        </p:nvSpPr>
        <p:spPr>
          <a:xfrm>
            <a:off x="7904560" y="5769033"/>
            <a:ext cx="1239440" cy="1088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628" y="759631"/>
            <a:ext cx="4896196" cy="369332"/>
          </a:xfrm>
          <a:prstGeom prst="rect">
            <a:avLst/>
          </a:prstGeom>
        </p:spPr>
        <p:txBody>
          <a:bodyPr wrap="square">
            <a:spAutoFit/>
          </a:bodyPr>
          <a:lstStyle/>
          <a:p>
            <a:r>
              <a:rPr lang="en-GB" dirty="0" smtClean="0">
                <a:hlinkClick r:id="rId4"/>
              </a:rPr>
              <a:t>swisseduc.ch/compscience/karatojava/kara/</a:t>
            </a:r>
            <a:r>
              <a:rPr lang="en-GB" dirty="0" smtClean="0"/>
              <a:t> </a:t>
            </a:r>
            <a:endParaRPr lang="en-GB" dirty="0"/>
          </a:p>
        </p:txBody>
      </p:sp>
      <p:grpSp>
        <p:nvGrpSpPr>
          <p:cNvPr id="12" name="Group 11"/>
          <p:cNvGrpSpPr/>
          <p:nvPr/>
        </p:nvGrpSpPr>
        <p:grpSpPr>
          <a:xfrm>
            <a:off x="4375658" y="364086"/>
            <a:ext cx="4535587" cy="4374516"/>
            <a:chOff x="4392282" y="1749566"/>
            <a:chExt cx="4924448" cy="4749567"/>
          </a:xfrm>
        </p:grpSpPr>
        <p:pic>
          <p:nvPicPr>
            <p:cNvPr id="9" name="Picture 8"/>
            <p:cNvPicPr>
              <a:picLocks noChangeAspect="1"/>
            </p:cNvPicPr>
            <p:nvPr/>
          </p:nvPicPr>
          <p:blipFill rotWithShape="1">
            <a:blip r:embed="rId5"/>
            <a:srcRect l="33006" t="23580" r="14222" b="10738"/>
            <a:stretch/>
          </p:blipFill>
          <p:spPr>
            <a:xfrm>
              <a:off x="4392284" y="3248240"/>
              <a:ext cx="4645739" cy="3250893"/>
            </a:xfrm>
            <a:prstGeom prst="rect">
              <a:avLst/>
            </a:prstGeom>
            <a:ln>
              <a:solidFill>
                <a:schemeClr val="tx1">
                  <a:lumMod val="50000"/>
                  <a:lumOff val="50000"/>
                </a:schemeClr>
              </a:solidFill>
            </a:ln>
          </p:spPr>
        </p:pic>
        <p:pic>
          <p:nvPicPr>
            <p:cNvPr id="14" name="Picture 13"/>
            <p:cNvPicPr>
              <a:picLocks noChangeAspect="1"/>
            </p:cNvPicPr>
            <p:nvPr/>
          </p:nvPicPr>
          <p:blipFill rotWithShape="1">
            <a:blip r:embed="rId5"/>
            <a:srcRect l="33006" t="23580" r="14222" b="10738"/>
            <a:stretch/>
          </p:blipFill>
          <p:spPr>
            <a:xfrm rot="21440430">
              <a:off x="4392282" y="2995404"/>
              <a:ext cx="4645739" cy="3250893"/>
            </a:xfrm>
            <a:prstGeom prst="rect">
              <a:avLst/>
            </a:prstGeom>
            <a:ln>
              <a:solidFill>
                <a:schemeClr val="tx1">
                  <a:lumMod val="50000"/>
                  <a:lumOff val="50000"/>
                </a:schemeClr>
              </a:solidFill>
            </a:ln>
          </p:spPr>
        </p:pic>
        <p:pic>
          <p:nvPicPr>
            <p:cNvPr id="15" name="Picture 14"/>
            <p:cNvPicPr>
              <a:picLocks noChangeAspect="1"/>
            </p:cNvPicPr>
            <p:nvPr/>
          </p:nvPicPr>
          <p:blipFill rotWithShape="1">
            <a:blip r:embed="rId5"/>
            <a:srcRect l="33006" t="23580" r="14222" b="10738"/>
            <a:stretch/>
          </p:blipFill>
          <p:spPr>
            <a:xfrm rot="21376822">
              <a:off x="4454325" y="2769446"/>
              <a:ext cx="4645739" cy="3250893"/>
            </a:xfrm>
            <a:prstGeom prst="rect">
              <a:avLst/>
            </a:prstGeom>
            <a:ln>
              <a:solidFill>
                <a:schemeClr val="tx1">
                  <a:lumMod val="50000"/>
                  <a:lumOff val="50000"/>
                </a:schemeClr>
              </a:solidFill>
            </a:ln>
          </p:spPr>
        </p:pic>
        <p:pic>
          <p:nvPicPr>
            <p:cNvPr id="16" name="Picture 15"/>
            <p:cNvPicPr>
              <a:picLocks noChangeAspect="1"/>
            </p:cNvPicPr>
            <p:nvPr/>
          </p:nvPicPr>
          <p:blipFill rotWithShape="1">
            <a:blip r:embed="rId5"/>
            <a:srcRect l="33006" t="23580" r="14222" b="10738"/>
            <a:stretch/>
          </p:blipFill>
          <p:spPr>
            <a:xfrm rot="21230127">
              <a:off x="4514884" y="2543607"/>
              <a:ext cx="4645739" cy="3250893"/>
            </a:xfrm>
            <a:prstGeom prst="rect">
              <a:avLst/>
            </a:prstGeom>
            <a:ln>
              <a:solidFill>
                <a:schemeClr val="tx1">
                  <a:lumMod val="50000"/>
                  <a:lumOff val="50000"/>
                </a:schemeClr>
              </a:solidFill>
            </a:ln>
          </p:spPr>
        </p:pic>
        <p:pic>
          <p:nvPicPr>
            <p:cNvPr id="17" name="Picture 16"/>
            <p:cNvPicPr>
              <a:picLocks noChangeAspect="1"/>
            </p:cNvPicPr>
            <p:nvPr/>
          </p:nvPicPr>
          <p:blipFill rotWithShape="1">
            <a:blip r:embed="rId5"/>
            <a:srcRect l="33006" t="23580" r="14222" b="10738"/>
            <a:stretch/>
          </p:blipFill>
          <p:spPr>
            <a:xfrm rot="21086652">
              <a:off x="4560775" y="2293077"/>
              <a:ext cx="4645739" cy="3250893"/>
            </a:xfrm>
            <a:prstGeom prst="rect">
              <a:avLst/>
            </a:prstGeom>
            <a:ln>
              <a:solidFill>
                <a:schemeClr val="tx1">
                  <a:lumMod val="50000"/>
                  <a:lumOff val="50000"/>
                </a:schemeClr>
              </a:solidFill>
            </a:ln>
          </p:spPr>
        </p:pic>
        <p:pic>
          <p:nvPicPr>
            <p:cNvPr id="18" name="Picture 17"/>
            <p:cNvPicPr>
              <a:picLocks noChangeAspect="1"/>
            </p:cNvPicPr>
            <p:nvPr/>
          </p:nvPicPr>
          <p:blipFill rotWithShape="1">
            <a:blip r:embed="rId5"/>
            <a:srcRect l="33006" t="23580" r="14222" b="10738"/>
            <a:stretch/>
          </p:blipFill>
          <p:spPr>
            <a:xfrm rot="20984201">
              <a:off x="4606209" y="2023973"/>
              <a:ext cx="4645739" cy="3250893"/>
            </a:xfrm>
            <a:prstGeom prst="rect">
              <a:avLst/>
            </a:prstGeom>
            <a:ln>
              <a:solidFill>
                <a:schemeClr val="tx1">
                  <a:lumMod val="50000"/>
                  <a:lumOff val="50000"/>
                </a:schemeClr>
              </a:solidFill>
            </a:ln>
          </p:spPr>
        </p:pic>
        <p:pic>
          <p:nvPicPr>
            <p:cNvPr id="19" name="Picture 18"/>
            <p:cNvPicPr>
              <a:picLocks noChangeAspect="1"/>
            </p:cNvPicPr>
            <p:nvPr/>
          </p:nvPicPr>
          <p:blipFill rotWithShape="1">
            <a:blip r:embed="rId5"/>
            <a:srcRect l="33006" t="23580" r="14222" b="10738"/>
            <a:stretch/>
          </p:blipFill>
          <p:spPr>
            <a:xfrm rot="20867675">
              <a:off x="4670991" y="1749566"/>
              <a:ext cx="4645739" cy="3250893"/>
            </a:xfrm>
            <a:prstGeom prst="rect">
              <a:avLst/>
            </a:prstGeom>
            <a:ln>
              <a:solidFill>
                <a:schemeClr val="tx1">
                  <a:lumMod val="50000"/>
                  <a:lumOff val="50000"/>
                </a:schemeClr>
              </a:solidFill>
            </a:ln>
          </p:spPr>
        </p:pic>
      </p:grpSp>
      <p:sp>
        <p:nvSpPr>
          <p:cNvPr id="20" name="Rectangle 19"/>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7659298" y="4074849"/>
            <a:ext cx="1484702" cy="3170099"/>
          </a:xfrm>
          <a:prstGeom prst="rect">
            <a:avLst/>
          </a:prstGeom>
          <a:noFill/>
        </p:spPr>
        <p:txBody>
          <a:bodyPr wrap="none" rtlCol="0">
            <a:spAutoFit/>
          </a:bodyPr>
          <a:lstStyle/>
          <a:p>
            <a:r>
              <a:rPr lang="en-GB" sz="20000" b="1" dirty="0">
                <a:solidFill>
                  <a:srgbClr val="DEDEDE"/>
                </a:solidFill>
              </a:rPr>
              <a:t>5</a:t>
            </a:r>
          </a:p>
        </p:txBody>
      </p:sp>
      <p:sp>
        <p:nvSpPr>
          <p:cNvPr id="22" name="TextBox 21"/>
          <p:cNvSpPr txBox="1"/>
          <p:nvPr/>
        </p:nvSpPr>
        <p:spPr>
          <a:xfrm>
            <a:off x="7881479" y="5077335"/>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202624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26803" t="14917" r="30243" b="14092"/>
          <a:stretch/>
        </p:blipFill>
        <p:spPr>
          <a:xfrm>
            <a:off x="17253" y="2310938"/>
            <a:ext cx="4893633" cy="4547062"/>
          </a:xfrm>
          <a:prstGeom prst="rect">
            <a:avLst/>
          </a:prstGeom>
        </p:spPr>
      </p:pic>
      <p:sp>
        <p:nvSpPr>
          <p:cNvPr id="25605" name="Rectangle 5"/>
          <p:cNvSpPr>
            <a:spLocks noGrp="1" noChangeArrowheads="1"/>
          </p:cNvSpPr>
          <p:nvPr>
            <p:ph type="title"/>
          </p:nvPr>
        </p:nvSpPr>
        <p:spPr>
          <a:xfrm>
            <a:off x="17860" y="0"/>
            <a:ext cx="7886700" cy="994172"/>
          </a:xfrm>
        </p:spPr>
        <p:txBody>
          <a:bodyPr>
            <a:normAutofit/>
          </a:bodyPr>
          <a:lstStyle/>
          <a:p>
            <a:r>
              <a:rPr lang="en-GB" dirty="0"/>
              <a:t>Introducing Kara</a:t>
            </a:r>
            <a:endParaRPr lang="en-US" dirty="0"/>
          </a:p>
        </p:txBody>
      </p:sp>
      <p:sp>
        <p:nvSpPr>
          <p:cNvPr id="3" name="Rectangle 2"/>
          <p:cNvSpPr/>
          <p:nvPr/>
        </p:nvSpPr>
        <p:spPr>
          <a:xfrm>
            <a:off x="7904560" y="5769033"/>
            <a:ext cx="1239440" cy="1088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a:blip r:embed="rId4"/>
          <a:stretch>
            <a:fillRect/>
          </a:stretch>
        </p:blipFill>
        <p:spPr>
          <a:xfrm>
            <a:off x="4472872" y="1044047"/>
            <a:ext cx="4450774" cy="4895851"/>
          </a:xfrm>
          <a:prstGeom prst="rect">
            <a:avLst/>
          </a:prstGeom>
          <a:ln w="57150">
            <a:solidFill>
              <a:schemeClr val="bg1"/>
            </a:solidFill>
          </a:ln>
        </p:spPr>
      </p:pic>
      <p:pic>
        <p:nvPicPr>
          <p:cNvPr id="8" name="Picture 2" descr="kara_start"/>
          <p:cNvPicPr>
            <a:picLocks noChangeAspect="1" noChangeArrowheads="1"/>
          </p:cNvPicPr>
          <p:nvPr/>
        </p:nvPicPr>
        <p:blipFill rotWithShape="1">
          <a:blip r:embed="rId5">
            <a:extLst>
              <a:ext uri="{28A0092B-C50C-407E-A947-70E740481C1C}">
                <a14:useLocalDpi xmlns:a14="http://schemas.microsoft.com/office/drawing/2010/main" val="0"/>
              </a:ext>
            </a:extLst>
          </a:blip>
          <a:srcRect l="92013" t="20938" r="2399" b="74101"/>
          <a:stretch/>
        </p:blipFill>
        <p:spPr bwMode="auto">
          <a:xfrm>
            <a:off x="8519801" y="2021680"/>
            <a:ext cx="247650" cy="242889"/>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312725" y="1745668"/>
            <a:ext cx="731520" cy="73152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41551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5.55112E-17 L -0.31319 0.2125 " pathEditMode="relative" rAng="0" ptsTypes="AA">
                                      <p:cBhvr>
                                        <p:cTn id="14" dur="2000" fill="hold"/>
                                        <p:tgtEl>
                                          <p:spTgt spid="8"/>
                                        </p:tgtEl>
                                        <p:attrNameLst>
                                          <p:attrName>ppt_x</p:attrName>
                                          <p:attrName>ppt_y</p:attrName>
                                        </p:attrNameLst>
                                      </p:cBhvr>
                                      <p:rCtr x="-15660" y="10625"/>
                                    </p:animMotion>
                                  </p:childTnLst>
                                </p:cTn>
                              </p:par>
                              <p:par>
                                <p:cTn id="15" presetID="10" presetClass="exit" presetSubtype="0" fill="hold" grpId="1" nodeType="with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a:blip r:embed="rId3"/>
          <a:stretch>
            <a:fillRect/>
          </a:stretch>
        </p:blipFill>
        <p:spPr>
          <a:xfrm>
            <a:off x="4489497" y="1042015"/>
            <a:ext cx="4431846" cy="4875031"/>
          </a:xfrm>
          <a:prstGeom prst="rect">
            <a:avLst/>
          </a:prstGeom>
        </p:spPr>
      </p:pic>
      <p:sp>
        <p:nvSpPr>
          <p:cNvPr id="25605" name="Rectangle 5"/>
          <p:cNvSpPr>
            <a:spLocks noGrp="1" noChangeArrowheads="1"/>
          </p:cNvSpPr>
          <p:nvPr>
            <p:ph type="title"/>
          </p:nvPr>
        </p:nvSpPr>
        <p:spPr>
          <a:xfrm>
            <a:off x="17860" y="0"/>
            <a:ext cx="7886700" cy="994172"/>
          </a:xfrm>
        </p:spPr>
        <p:txBody>
          <a:bodyPr>
            <a:normAutofit/>
          </a:bodyPr>
          <a:lstStyle/>
          <a:p>
            <a:r>
              <a:rPr lang="en-GB" dirty="0"/>
              <a:t>Introducing Kara</a:t>
            </a:r>
            <a:endParaRPr lang="en-US" dirty="0"/>
          </a:p>
        </p:txBody>
      </p:sp>
      <p:sp>
        <p:nvSpPr>
          <p:cNvPr id="9" name="Rounded Rectangle 8"/>
          <p:cNvSpPr/>
          <p:nvPr/>
        </p:nvSpPr>
        <p:spPr>
          <a:xfrm>
            <a:off x="4443743" y="1230811"/>
            <a:ext cx="1026028" cy="73152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4"/>
          <a:stretch>
            <a:fillRect/>
          </a:stretch>
        </p:blipFill>
        <p:spPr>
          <a:xfrm>
            <a:off x="83125" y="1042015"/>
            <a:ext cx="4286250" cy="5715000"/>
          </a:xfrm>
          <a:prstGeom prst="rect">
            <a:avLst/>
          </a:prstGeom>
        </p:spPr>
      </p:pic>
      <p:sp>
        <p:nvSpPr>
          <p:cNvPr id="5" name="Oval 4"/>
          <p:cNvSpPr/>
          <p:nvPr/>
        </p:nvSpPr>
        <p:spPr>
          <a:xfrm>
            <a:off x="3275213" y="3042459"/>
            <a:ext cx="1030778" cy="103077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99750" y="1912982"/>
            <a:ext cx="565268" cy="1545113"/>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p:cNvPicPr>
            <a:picLocks noChangeAspect="1"/>
          </p:cNvPicPr>
          <p:nvPr/>
        </p:nvPicPr>
        <p:blipFill>
          <a:blip r:embed="rId5"/>
          <a:stretch>
            <a:fillRect/>
          </a:stretch>
        </p:blipFill>
        <p:spPr>
          <a:xfrm>
            <a:off x="255553" y="2187287"/>
            <a:ext cx="3876675" cy="3771900"/>
          </a:xfrm>
          <a:prstGeom prst="rect">
            <a:avLst/>
          </a:prstGeom>
          <a:ln w="57150">
            <a:solidFill>
              <a:schemeClr val="bg1"/>
            </a:solidFill>
          </a:ln>
        </p:spPr>
      </p:pic>
    </p:spTree>
    <p:extLst>
      <p:ext uri="{BB962C8B-B14F-4D97-AF65-F5344CB8AC3E}">
        <p14:creationId xmlns:p14="http://schemas.microsoft.com/office/powerpoint/2010/main" val="3208356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xit" presetSubtype="0" fill="hold" grpId="1" nodeType="with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xit" presetSubtype="0" fill="hold" grpId="1"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5" grpId="0" animBg="1"/>
      <p:bldP spid="5" grpId="1" animBg="1"/>
      <p:bldP spid="12" grpId="0" animBg="1"/>
      <p:bldP spid="12" grpId="1" animBg="1"/>
    </p:bld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BFBFBF"/>
      </a:hlink>
      <a:folHlink>
        <a:srgbClr val="FFFFF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21062</TotalTime>
  <Words>17577</Words>
  <Application>Microsoft Office PowerPoint</Application>
  <PresentationFormat>On-screen Show (4:3)</PresentationFormat>
  <Paragraphs>2315</Paragraphs>
  <Slides>154</Slides>
  <Notes>154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154</vt:i4>
      </vt:variant>
    </vt:vector>
  </HeadingPairs>
  <TitlesOfParts>
    <vt:vector size="164" baseType="lpstr">
      <vt:lpstr>ＭＳ Ｐゴシック</vt:lpstr>
      <vt:lpstr>Arial</vt:lpstr>
      <vt:lpstr>Arial Rounded MT Bold</vt:lpstr>
      <vt:lpstr>Bradley Hand ITC</vt:lpstr>
      <vt:lpstr>Calibri</vt:lpstr>
      <vt:lpstr>Calibri Light</vt:lpstr>
      <vt:lpstr>Times New Roman</vt:lpstr>
      <vt:lpstr>TradeGothicLTStd-Light</vt:lpstr>
      <vt:lpstr>Wingdings</vt:lpstr>
      <vt:lpstr>Office Theme</vt:lpstr>
      <vt:lpstr>Theoretical Computers</vt:lpstr>
      <vt:lpstr>Theoretical Computers</vt:lpstr>
      <vt:lpstr>PowerPoint Presentation</vt:lpstr>
      <vt:lpstr>The Big Picture</vt:lpstr>
      <vt:lpstr>The Big Picture</vt:lpstr>
      <vt:lpstr>The Big Picture</vt:lpstr>
      <vt:lpstr>The Big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Introducing Kara</vt:lpstr>
      <vt:lpstr>Introducing Kara</vt:lpstr>
      <vt:lpstr>Introducing Kara</vt:lpstr>
      <vt:lpstr>Introducing Kara</vt:lpstr>
      <vt:lpstr>Introducing Kara</vt:lpstr>
      <vt:lpstr>Introducing Kara</vt:lpstr>
      <vt:lpstr>Introducing Kara</vt:lpstr>
      <vt:lpstr>Introducing Kara</vt:lpstr>
      <vt:lpstr>Introducing Kara</vt:lpstr>
      <vt:lpstr>Introducing Kara</vt:lpstr>
      <vt:lpstr>Introducing Kara</vt:lpstr>
      <vt:lpstr>Introducing Kara</vt:lpstr>
      <vt:lpstr>Introducing Kara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CAS</vt:lpstr>
    </vt:vector>
  </TitlesOfParts>
  <Company>SCCM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Bits AND Chips</dc:title>
  <dc:creator>R Davies</dc:creator>
  <cp:lastModifiedBy>R Davies</cp:lastModifiedBy>
  <cp:revision>924</cp:revision>
  <dcterms:created xsi:type="dcterms:W3CDTF">2013-10-17T07:30:44Z</dcterms:created>
  <dcterms:modified xsi:type="dcterms:W3CDTF">2016-05-11T15:19:44Z</dcterms:modified>
</cp:coreProperties>
</file>