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70" r:id="rId4"/>
    <p:sldId id="271" r:id="rId5"/>
    <p:sldId id="272" r:id="rId6"/>
    <p:sldId id="273" r:id="rId7"/>
    <p:sldId id="274" r:id="rId8"/>
    <p:sldId id="275" r:id="rId9"/>
    <p:sldId id="259" r:id="rId10"/>
    <p:sldId id="260" r:id="rId11"/>
    <p:sldId id="261" r:id="rId12"/>
    <p:sldId id="262" r:id="rId13"/>
    <p:sldId id="263" r:id="rId14"/>
    <p:sldId id="26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71E"/>
    <a:srgbClr val="57585A"/>
    <a:srgbClr val="CD0218"/>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170B944-64F8-40B2-A34F-1C6440105147}" type="datetimeFigureOut">
              <a:rPr lang="en-GB" smtClean="0"/>
              <a:t>25/06/2015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0EF8C3-C246-4B2B-8EAA-12095737AA15}" type="slidenum">
              <a:rPr lang="en-GB" smtClean="0"/>
              <a:t>‹#›</a:t>
            </a:fld>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0030903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170B944-64F8-40B2-A34F-1C6440105147}" type="datetimeFigureOut">
              <a:rPr lang="en-GB" smtClean="0"/>
              <a:t>25/06/2015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0EF8C3-C246-4B2B-8EAA-12095737AA15}" type="slidenum">
              <a:rPr lang="en-GB" smtClean="0"/>
              <a:t>‹#›</a:t>
            </a:fld>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524733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170B944-64F8-40B2-A34F-1C6440105147}" type="datetimeFigureOut">
              <a:rPr lang="en-GB" smtClean="0"/>
              <a:t>25/06/2015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0EF8C3-C246-4B2B-8EAA-12095737AA15}" type="slidenum">
              <a:rPr lang="en-GB" smtClean="0"/>
              <a:t>‹#›</a:t>
            </a:fld>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5667295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170B944-64F8-40B2-A34F-1C6440105147}" type="datetimeFigureOut">
              <a:rPr lang="en-GB" smtClean="0"/>
              <a:t>25/06/2015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0EF8C3-C246-4B2B-8EAA-12095737AA15}" type="slidenum">
              <a:rPr lang="en-GB" smtClean="0"/>
              <a:t>‹#›</a:t>
            </a:fld>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1640645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70B944-64F8-40B2-A34F-1C6440105147}" type="datetimeFigureOut">
              <a:rPr lang="en-GB" smtClean="0"/>
              <a:t>25/06/2015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0EF8C3-C246-4B2B-8EAA-12095737AA15}" type="slidenum">
              <a:rPr lang="en-GB" smtClean="0"/>
              <a:t>‹#›</a:t>
            </a:fld>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2400" y="152400"/>
            <a:ext cx="12192000" cy="6858000"/>
          </a:xfrm>
          <a:prstGeom prst="rect">
            <a:avLst/>
          </a:prstGeom>
        </p:spPr>
      </p:pic>
    </p:spTree>
    <p:extLst>
      <p:ext uri="{BB962C8B-B14F-4D97-AF65-F5344CB8AC3E}">
        <p14:creationId xmlns:p14="http://schemas.microsoft.com/office/powerpoint/2010/main" val="1698295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170B944-64F8-40B2-A34F-1C6440105147}" type="datetimeFigureOut">
              <a:rPr lang="en-GB" smtClean="0"/>
              <a:t>25/06/2015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0EF8C3-C246-4B2B-8EAA-12095737AA15}" type="slidenum">
              <a:rPr lang="en-GB" smtClean="0"/>
              <a:t>‹#›</a:t>
            </a:fld>
            <a:endParaRPr lang="en-GB"/>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Rectangle 8"/>
          <p:cNvSpPr/>
          <p:nvPr userDrawn="1"/>
        </p:nvSpPr>
        <p:spPr>
          <a:xfrm>
            <a:off x="67056" y="97459"/>
            <a:ext cx="3380232" cy="923330"/>
          </a:xfrm>
          <a:prstGeom prst="rect">
            <a:avLst/>
          </a:prstGeom>
        </p:spPr>
        <p:txBody>
          <a:bodyPr wrap="square">
            <a:spAutoFit/>
          </a:bodyPr>
          <a:lstStyle/>
          <a:p>
            <a:r>
              <a:rPr lang="en-GB" u="none" strike="noStrike" dirty="0" smtClean="0">
                <a:solidFill>
                  <a:srgbClr val="57585A"/>
                </a:solidFill>
                <a:effectLst/>
                <a:latin typeface="Droid Serif"/>
              </a:rPr>
              <a:t>To promote and support the teaching and excellence of </a:t>
            </a:r>
            <a:r>
              <a:rPr lang="en-GB" u="none" strike="noStrike" dirty="0" smtClean="0">
                <a:solidFill>
                  <a:srgbClr val="CC071E"/>
                </a:solidFill>
                <a:effectLst/>
                <a:latin typeface="Droid Serif"/>
              </a:rPr>
              <a:t>computer science</a:t>
            </a:r>
            <a:r>
              <a:rPr lang="en-GB" u="none" strike="noStrike" dirty="0" smtClean="0">
                <a:solidFill>
                  <a:srgbClr val="57585A"/>
                </a:solidFill>
                <a:effectLst/>
                <a:latin typeface="Droid Serif"/>
              </a:rPr>
              <a:t> at school.</a:t>
            </a:r>
            <a:endParaRPr lang="en-GB" dirty="0">
              <a:solidFill>
                <a:srgbClr val="57585A"/>
              </a:solidFill>
            </a:endParaRP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60" y="0"/>
            <a:ext cx="12192000" cy="6858000"/>
          </a:xfrm>
          <a:prstGeom prst="rect">
            <a:avLst/>
          </a:prstGeom>
        </p:spPr>
      </p:pic>
    </p:spTree>
    <p:extLst>
      <p:ext uri="{BB962C8B-B14F-4D97-AF65-F5344CB8AC3E}">
        <p14:creationId xmlns:p14="http://schemas.microsoft.com/office/powerpoint/2010/main" val="12844565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170B944-64F8-40B2-A34F-1C6440105147}" type="datetimeFigureOut">
              <a:rPr lang="en-GB" smtClean="0"/>
              <a:t>25/06/2015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F0EF8C3-C246-4B2B-8EAA-12095737AA15}" type="slidenum">
              <a:rPr lang="en-GB" smtClean="0"/>
              <a:t>‹#›</a:t>
            </a:fld>
            <a:endParaRPr lang="en-GB"/>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9526443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170B944-64F8-40B2-A34F-1C6440105147}" type="datetimeFigureOut">
              <a:rPr lang="en-GB" smtClean="0"/>
              <a:t>25/06/2015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0EF8C3-C246-4B2B-8EAA-12095737AA15}" type="slidenum">
              <a:rPr lang="en-GB" smtClean="0"/>
              <a:t>‹#›</a:t>
            </a:fld>
            <a:endParaRPr lang="en-GB"/>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2312757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70B944-64F8-40B2-A34F-1C6440105147}" type="datetimeFigureOut">
              <a:rPr lang="en-GB" smtClean="0"/>
              <a:t>25/06/2015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F0EF8C3-C246-4B2B-8EAA-12095737AA15}" type="slidenum">
              <a:rPr lang="en-GB" smtClean="0"/>
              <a:t>‹#›</a:t>
            </a:fld>
            <a:endParaRPr lang="en-GB"/>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angle 5"/>
          <p:cNvSpPr/>
          <p:nvPr userDrawn="1"/>
        </p:nvSpPr>
        <p:spPr>
          <a:xfrm>
            <a:off x="67056" y="97459"/>
            <a:ext cx="3380232" cy="923330"/>
          </a:xfrm>
          <a:prstGeom prst="rect">
            <a:avLst/>
          </a:prstGeom>
        </p:spPr>
        <p:txBody>
          <a:bodyPr wrap="square">
            <a:spAutoFit/>
          </a:bodyPr>
          <a:lstStyle/>
          <a:p>
            <a:r>
              <a:rPr lang="en-GB" u="none" strike="noStrike" dirty="0" smtClean="0">
                <a:solidFill>
                  <a:srgbClr val="57585A"/>
                </a:solidFill>
                <a:effectLst/>
                <a:latin typeface="Droid Serif"/>
              </a:rPr>
              <a:t>To promote and support the teaching and excellence of </a:t>
            </a:r>
            <a:r>
              <a:rPr lang="en-GB" u="none" strike="noStrike" dirty="0" smtClean="0">
                <a:solidFill>
                  <a:srgbClr val="CC071E"/>
                </a:solidFill>
                <a:effectLst/>
                <a:latin typeface="Droid Serif"/>
              </a:rPr>
              <a:t>computer science</a:t>
            </a:r>
            <a:r>
              <a:rPr lang="en-GB" u="none" strike="noStrike" dirty="0" smtClean="0">
                <a:solidFill>
                  <a:srgbClr val="57585A"/>
                </a:solidFill>
                <a:effectLst/>
                <a:latin typeface="Droid Serif"/>
              </a:rPr>
              <a:t> at school.</a:t>
            </a:r>
            <a:endParaRPr lang="en-GB" dirty="0">
              <a:solidFill>
                <a:srgbClr val="57585A"/>
              </a:solidFill>
            </a:endParaRPr>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6441235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70B944-64F8-40B2-A34F-1C6440105147}" type="datetimeFigureOut">
              <a:rPr lang="en-GB" smtClean="0"/>
              <a:t>25/06/2015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0EF8C3-C246-4B2B-8EAA-12095737AA15}" type="slidenum">
              <a:rPr lang="en-GB" smtClean="0"/>
              <a:t>‹#›</a:t>
            </a:fld>
            <a:endParaRPr lang="en-GB"/>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5761743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70B944-64F8-40B2-A34F-1C6440105147}" type="datetimeFigureOut">
              <a:rPr lang="en-GB" smtClean="0"/>
              <a:t>25/06/2015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0EF8C3-C246-4B2B-8EAA-12095737AA15}" type="slidenum">
              <a:rPr lang="en-GB" smtClean="0"/>
              <a:t>‹#›</a:t>
            </a:fld>
            <a:endParaRPr lang="en-GB"/>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9505999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70B944-64F8-40B2-A34F-1C6440105147}" type="datetimeFigureOut">
              <a:rPr lang="en-GB" smtClean="0"/>
              <a:t>25/06/2015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0EF8C3-C246-4B2B-8EAA-12095737AA15}" type="slidenum">
              <a:rPr lang="en-GB" smtClean="0"/>
              <a:t>‹#›</a:t>
            </a:fld>
            <a:endParaRPr lang="en-GB"/>
          </a:p>
        </p:txBody>
      </p:sp>
    </p:spTree>
    <p:extLst>
      <p:ext uri="{BB962C8B-B14F-4D97-AF65-F5344CB8AC3E}">
        <p14:creationId xmlns:p14="http://schemas.microsoft.com/office/powerpoint/2010/main" val="2952338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100">
        <p:cut/>
      </p:transition>
    </mc:Choice>
    <mc:Fallback xmlns="">
      <p:transition advClick="0" advTm="8000">
        <p:cut/>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Teachers’ perspectives on strategies to teach Computing</a:t>
            </a:r>
            <a:endParaRPr lang="en-GB" dirty="0"/>
          </a:p>
        </p:txBody>
      </p:sp>
      <p:sp>
        <p:nvSpPr>
          <p:cNvPr id="3" name="Subtitle 2"/>
          <p:cNvSpPr>
            <a:spLocks noGrp="1"/>
          </p:cNvSpPr>
          <p:nvPr>
            <p:ph type="subTitle" idx="1"/>
          </p:nvPr>
        </p:nvSpPr>
        <p:spPr>
          <a:xfrm>
            <a:off x="1408089" y="3820978"/>
            <a:ext cx="4838163" cy="1655762"/>
          </a:xfrm>
        </p:spPr>
        <p:txBody>
          <a:bodyPr/>
          <a:lstStyle/>
          <a:p>
            <a:r>
              <a:rPr lang="en-GB" dirty="0" smtClean="0"/>
              <a:t>Sue Sentance</a:t>
            </a:r>
          </a:p>
          <a:p>
            <a:r>
              <a:rPr lang="en-GB" dirty="0" smtClean="0"/>
              <a:t>King’s College London &amp; CAS</a:t>
            </a:r>
          </a:p>
        </p:txBody>
      </p:sp>
      <p:sp>
        <p:nvSpPr>
          <p:cNvPr id="4" name="Subtitle 2"/>
          <p:cNvSpPr txBox="1">
            <a:spLocks/>
          </p:cNvSpPr>
          <p:nvPr/>
        </p:nvSpPr>
        <p:spPr>
          <a:xfrm>
            <a:off x="6246252" y="3988404"/>
            <a:ext cx="4612783"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smtClean="0"/>
              <a:t>Andrew Csizmadia,</a:t>
            </a:r>
          </a:p>
          <a:p>
            <a:r>
              <a:rPr lang="en-GB" dirty="0" smtClean="0"/>
              <a:t>Newman University</a:t>
            </a:r>
          </a:p>
        </p:txBody>
      </p:sp>
      <p:pic>
        <p:nvPicPr>
          <p:cNvPr id="5" name="Picture 4"/>
          <p:cNvPicPr>
            <a:picLocks noChangeAspect="1"/>
          </p:cNvPicPr>
          <p:nvPr/>
        </p:nvPicPr>
        <p:blipFill>
          <a:blip r:embed="rId2"/>
          <a:stretch>
            <a:fillRect/>
          </a:stretch>
        </p:blipFill>
        <p:spPr>
          <a:xfrm>
            <a:off x="727051" y="5366777"/>
            <a:ext cx="1362075" cy="100012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06592" y="5407471"/>
            <a:ext cx="4787900" cy="1028700"/>
          </a:xfrm>
          <a:prstGeom prst="rect">
            <a:avLst/>
          </a:prstGeom>
        </p:spPr>
      </p:pic>
      <p:pic>
        <p:nvPicPr>
          <p:cNvPr id="1026" name="Picture 2" descr="Newman Universit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52643" y="5407471"/>
            <a:ext cx="2118282" cy="838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55567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Initial coding exercise</a:t>
            </a:r>
            <a:endParaRPr lang="en-GB" dirty="0"/>
          </a:p>
        </p:txBody>
      </p:sp>
      <p:sp>
        <p:nvSpPr>
          <p:cNvPr id="3" name="Content Placeholder 2"/>
          <p:cNvSpPr>
            <a:spLocks noGrp="1"/>
          </p:cNvSpPr>
          <p:nvPr>
            <p:ph idx="1"/>
          </p:nvPr>
        </p:nvSpPr>
        <p:spPr>
          <a:xfrm>
            <a:off x="588135" y="1580926"/>
            <a:ext cx="5606603" cy="4961542"/>
          </a:xfrm>
        </p:spPr>
        <p:txBody>
          <a:bodyPr>
            <a:normAutofit fontScale="92500" lnSpcReduction="10000"/>
          </a:bodyPr>
          <a:lstStyle/>
          <a:p>
            <a:pPr marL="0" indent="0">
              <a:buNone/>
            </a:pPr>
            <a:r>
              <a:rPr lang="en-GB" dirty="0" smtClean="0"/>
              <a:t>For each response, allocate one or more “categories of response” or code to that response, e.g. unplugged, assessment, group work, etc.</a:t>
            </a:r>
          </a:p>
          <a:p>
            <a:pPr marL="0" indent="0">
              <a:buNone/>
            </a:pPr>
            <a:r>
              <a:rPr lang="en-GB" dirty="0" smtClean="0"/>
              <a:t>Each response may be tagged with more than one code if appropriate</a:t>
            </a:r>
          </a:p>
          <a:p>
            <a:pPr marL="0" indent="0">
              <a:buNone/>
            </a:pPr>
            <a:r>
              <a:rPr lang="en-GB" dirty="0" smtClean="0"/>
              <a:t>On first pass, build up suggested list of codes</a:t>
            </a:r>
          </a:p>
          <a:p>
            <a:pPr marL="0" indent="0">
              <a:buNone/>
            </a:pPr>
            <a:r>
              <a:rPr lang="en-GB" dirty="0" smtClean="0"/>
              <a:t>Review coding system to assimilate codes that seem to fit the data</a:t>
            </a:r>
          </a:p>
          <a:p>
            <a:pPr marL="0" indent="0">
              <a:buNone/>
            </a:pPr>
            <a:r>
              <a:rPr lang="en-GB" dirty="0" smtClean="0"/>
              <a:t>(You may determine your list of codes without going through all the responses)</a:t>
            </a:r>
          </a:p>
          <a:p>
            <a:pPr marL="0" indent="0">
              <a:buNone/>
            </a:pPr>
            <a:endParaRPr lang="en-GB" dirty="0"/>
          </a:p>
        </p:txBody>
      </p:sp>
      <p:pic>
        <p:nvPicPr>
          <p:cNvPr id="4" name="Picture 3"/>
          <p:cNvPicPr>
            <a:picLocks noChangeAspect="1"/>
          </p:cNvPicPr>
          <p:nvPr/>
        </p:nvPicPr>
        <p:blipFill>
          <a:blip r:embed="rId2"/>
          <a:stretch>
            <a:fillRect/>
          </a:stretch>
        </p:blipFill>
        <p:spPr>
          <a:xfrm>
            <a:off x="6433774" y="1727547"/>
            <a:ext cx="5630249" cy="3063394"/>
          </a:xfrm>
          <a:prstGeom prst="rect">
            <a:avLst/>
          </a:prstGeom>
          <a:ln w="38100">
            <a:solidFill>
              <a:schemeClr val="tx1"/>
            </a:solidFill>
          </a:ln>
        </p:spPr>
      </p:pic>
      <p:sp>
        <p:nvSpPr>
          <p:cNvPr id="5" name="Rectangle 4"/>
          <p:cNvSpPr/>
          <p:nvPr/>
        </p:nvSpPr>
        <p:spPr>
          <a:xfrm>
            <a:off x="8152327" y="1690688"/>
            <a:ext cx="45719" cy="737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960214" y="4641056"/>
            <a:ext cx="3103809" cy="7340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Tagging as “real-life </a:t>
            </a:r>
            <a:r>
              <a:rPr lang="en-GB" dirty="0" err="1" smtClean="0"/>
              <a:t>activites</a:t>
            </a:r>
            <a:r>
              <a:rPr lang="en-GB" dirty="0" smtClean="0"/>
              <a:t>”</a:t>
            </a:r>
            <a:endParaRPr lang="en-GB" dirty="0"/>
          </a:p>
        </p:txBody>
      </p:sp>
    </p:spTree>
    <p:extLst>
      <p:ext uri="{BB962C8B-B14F-4D97-AF65-F5344CB8AC3E}">
        <p14:creationId xmlns:p14="http://schemas.microsoft.com/office/powerpoint/2010/main" val="23724014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Verification of coding</a:t>
            </a:r>
            <a:endParaRPr lang="en-GB" dirty="0"/>
          </a:p>
        </p:txBody>
      </p:sp>
      <p:sp>
        <p:nvSpPr>
          <p:cNvPr id="3" name="Content Placeholder 2"/>
          <p:cNvSpPr>
            <a:spLocks noGrp="1"/>
          </p:cNvSpPr>
          <p:nvPr>
            <p:ph idx="1"/>
          </p:nvPr>
        </p:nvSpPr>
        <p:spPr/>
        <p:txBody>
          <a:bodyPr/>
          <a:lstStyle/>
          <a:p>
            <a:r>
              <a:rPr lang="en-GB" dirty="0" smtClean="0"/>
              <a:t>Go through the data again and allocate one or more codes to your response</a:t>
            </a:r>
          </a:p>
          <a:p>
            <a:r>
              <a:rPr lang="en-GB" dirty="0" smtClean="0"/>
              <a:t>Ideally two people should do this so that that the allocation of codes is verified, and you both agree on what the codes “mean” in terms of the language used by the respondents.</a:t>
            </a:r>
          </a:p>
          <a:p>
            <a:r>
              <a:rPr lang="en-GB" dirty="0" smtClean="0"/>
              <a:t>This gives you some simple statistics on what codes are coming up more frequently </a:t>
            </a:r>
            <a:endParaRPr lang="en-GB" dirty="0"/>
          </a:p>
        </p:txBody>
      </p:sp>
    </p:spTree>
    <p:extLst>
      <p:ext uri="{BB962C8B-B14F-4D97-AF65-F5344CB8AC3E}">
        <p14:creationId xmlns:p14="http://schemas.microsoft.com/office/powerpoint/2010/main" val="15604529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we did</a:t>
            </a:r>
            <a:endParaRPr lang="en-GB" dirty="0"/>
          </a:p>
        </p:txBody>
      </p:sp>
      <p:sp>
        <p:nvSpPr>
          <p:cNvPr id="3" name="Content Placeholder 2"/>
          <p:cNvSpPr>
            <a:spLocks noGrp="1"/>
          </p:cNvSpPr>
          <p:nvPr>
            <p:ph idx="1"/>
          </p:nvPr>
        </p:nvSpPr>
        <p:spPr>
          <a:xfrm>
            <a:off x="838200" y="1586474"/>
            <a:ext cx="10515600" cy="4351338"/>
          </a:xfrm>
        </p:spPr>
        <p:txBody>
          <a:bodyPr>
            <a:normAutofit/>
          </a:bodyPr>
          <a:lstStyle/>
          <a:p>
            <a:pPr marL="0" indent="0">
              <a:buNone/>
            </a:pPr>
            <a:r>
              <a:rPr lang="en-GB" dirty="0" smtClean="0"/>
              <a:t>We looked at the most common codes then </a:t>
            </a:r>
            <a:r>
              <a:rPr lang="en-GB" dirty="0"/>
              <a:t>were able to see what types of responses came up very infrequently and leave those </a:t>
            </a:r>
            <a:r>
              <a:rPr lang="en-GB" dirty="0" smtClean="0"/>
              <a:t>out.</a:t>
            </a:r>
          </a:p>
          <a:p>
            <a:pPr marL="0" indent="0">
              <a:buNone/>
            </a:pPr>
            <a:r>
              <a:rPr lang="en-GB" dirty="0" smtClean="0"/>
              <a:t>We were able to group them into the five categories we talk about in our paper (described earlier):</a:t>
            </a:r>
          </a:p>
          <a:p>
            <a:pPr lvl="1"/>
            <a:r>
              <a:rPr lang="en-GB" dirty="0"/>
              <a:t>Contextualisation of learning</a:t>
            </a:r>
          </a:p>
          <a:p>
            <a:pPr lvl="1"/>
            <a:r>
              <a:rPr lang="en-GB" dirty="0"/>
              <a:t>Collaborative working</a:t>
            </a:r>
          </a:p>
          <a:p>
            <a:pPr lvl="1"/>
            <a:r>
              <a:rPr lang="en-GB" dirty="0"/>
              <a:t>Computational thinking</a:t>
            </a:r>
          </a:p>
          <a:p>
            <a:pPr lvl="1"/>
            <a:r>
              <a:rPr lang="en-GB" dirty="0"/>
              <a:t>Code tracing and scaffolding</a:t>
            </a:r>
          </a:p>
          <a:p>
            <a:pPr lvl="1"/>
            <a:r>
              <a:rPr lang="en-GB" dirty="0"/>
              <a:t>Learning away from the computer</a:t>
            </a:r>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33282328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Writing up for a paper</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a:t>To write up </a:t>
            </a:r>
            <a:r>
              <a:rPr lang="en-GB" dirty="0" smtClean="0"/>
              <a:t>this type of analysis</a:t>
            </a:r>
            <a:r>
              <a:rPr lang="en-GB" dirty="0"/>
              <a:t>, find some exemplar quotes that illustrate the sort of sentiment that is within the similar answers</a:t>
            </a:r>
            <a:r>
              <a:rPr lang="en-GB" dirty="0" smtClean="0"/>
              <a:t>.</a:t>
            </a:r>
          </a:p>
          <a:p>
            <a:pPr marL="0" indent="0">
              <a:buNone/>
            </a:pPr>
            <a:r>
              <a:rPr lang="en-GB" dirty="0" smtClean="0"/>
              <a:t>We had some interesting responses that were very individual views – not relevant to us as we had over 300 teachers and needed to see what “most” or “many” teachers said – so we didn’t report them. If you have long interviews with only 4 or 5 people, you can then look at the individual responses in more depth.</a:t>
            </a:r>
            <a:endParaRPr lang="en-GB" dirty="0"/>
          </a:p>
          <a:p>
            <a:pPr marL="0" indent="0">
              <a:buNone/>
            </a:pPr>
            <a:r>
              <a:rPr lang="en-GB" dirty="0" smtClean="0"/>
              <a:t>Papers that are likely to be accepted have a clear message. In our case we tried to group the strategies into 5 separate/defined areas to create a memorable and citable message (but they are not as clear as they could be – this is real data after all).</a:t>
            </a:r>
          </a:p>
          <a:p>
            <a:pPr marL="0" indent="0">
              <a:buNone/>
            </a:pPr>
            <a:r>
              <a:rPr lang="en-GB" dirty="0" smtClean="0"/>
              <a:t> </a:t>
            </a:r>
          </a:p>
        </p:txBody>
      </p:sp>
    </p:spTree>
    <p:extLst>
      <p:ext uri="{BB962C8B-B14F-4D97-AF65-F5344CB8AC3E}">
        <p14:creationId xmlns:p14="http://schemas.microsoft.com/office/powerpoint/2010/main" val="8451282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4554" y="2573753"/>
            <a:ext cx="6852138" cy="1325563"/>
          </a:xfrm>
        </p:spPr>
        <p:txBody>
          <a:bodyPr/>
          <a:lstStyle/>
          <a:p>
            <a:r>
              <a:rPr lang="en-GB" dirty="0" smtClean="0"/>
              <a:t>Questions?</a:t>
            </a:r>
            <a:endParaRPr lang="en-GB" dirty="0"/>
          </a:p>
        </p:txBody>
      </p:sp>
    </p:spTree>
    <p:extLst>
      <p:ext uri="{BB962C8B-B14F-4D97-AF65-F5344CB8AC3E}">
        <p14:creationId xmlns:p14="http://schemas.microsoft.com/office/powerpoint/2010/main" val="11598318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Context (in brief)</a:t>
            </a:r>
            <a:endParaRPr lang="en-GB" dirty="0"/>
          </a:p>
        </p:txBody>
      </p:sp>
      <p:sp>
        <p:nvSpPr>
          <p:cNvPr id="3" name="Content Placeholder 2"/>
          <p:cNvSpPr>
            <a:spLocks noGrp="1"/>
          </p:cNvSpPr>
          <p:nvPr>
            <p:ph idx="1"/>
          </p:nvPr>
        </p:nvSpPr>
        <p:spPr>
          <a:xfrm>
            <a:off x="838200" y="1477895"/>
            <a:ext cx="10515600" cy="4351338"/>
          </a:xfrm>
        </p:spPr>
        <p:txBody>
          <a:bodyPr>
            <a:normAutofit fontScale="92500" lnSpcReduction="20000"/>
          </a:bodyPr>
          <a:lstStyle/>
          <a:p>
            <a:r>
              <a:rPr lang="en-GB" dirty="0" smtClean="0"/>
              <a:t>1417 teachers completed the CAS National Survey in </a:t>
            </a:r>
            <a:r>
              <a:rPr lang="en-GB" dirty="0" err="1" smtClean="0"/>
              <a:t>Feburary</a:t>
            </a:r>
            <a:r>
              <a:rPr lang="en-GB" dirty="0" smtClean="0"/>
              <a:t> 2014</a:t>
            </a:r>
          </a:p>
          <a:p>
            <a:r>
              <a:rPr lang="en-GB" dirty="0" smtClean="0"/>
              <a:t>Teachers were asked if the optionally wanted to complete more lengthy questions (If they said no, we didn’t ask them)</a:t>
            </a:r>
          </a:p>
          <a:p>
            <a:r>
              <a:rPr lang="en-GB" dirty="0" smtClean="0"/>
              <a:t>The questions were:</a:t>
            </a:r>
          </a:p>
          <a:p>
            <a:pPr marL="971550" lvl="1" indent="-514350">
              <a:buAutoNum type="arabicPeriod"/>
            </a:pPr>
            <a:r>
              <a:rPr lang="en-GB" dirty="0" smtClean="0"/>
              <a:t>What </a:t>
            </a:r>
            <a:r>
              <a:rPr lang="en-GB" dirty="0"/>
              <a:t>are good techniques/strategies you have found for helping students to understand programming</a:t>
            </a:r>
            <a:r>
              <a:rPr lang="en-GB" dirty="0" smtClean="0"/>
              <a:t>?</a:t>
            </a:r>
          </a:p>
          <a:p>
            <a:pPr marL="971550" lvl="1" indent="-514350">
              <a:buAutoNum type="arabicPeriod"/>
            </a:pPr>
            <a:r>
              <a:rPr lang="en-GB" dirty="0" smtClean="0"/>
              <a:t>Describe </a:t>
            </a:r>
            <a:r>
              <a:rPr lang="en-GB" dirty="0"/>
              <a:t>any good techniques/strategies you use for helping students to understand other aspects of Computing</a:t>
            </a:r>
            <a:r>
              <a:rPr lang="en-GB" dirty="0" smtClean="0"/>
              <a:t>?</a:t>
            </a:r>
          </a:p>
          <a:p>
            <a:pPr marL="971550" lvl="1" indent="-514350">
              <a:buAutoNum type="arabicPeriod"/>
            </a:pPr>
            <a:r>
              <a:rPr lang="en-GB" dirty="0"/>
              <a:t>What difficulties, if any, have you experienced teaching programming</a:t>
            </a:r>
            <a:r>
              <a:rPr lang="en-GB" dirty="0" smtClean="0"/>
              <a:t>?</a:t>
            </a:r>
          </a:p>
          <a:p>
            <a:pPr marL="971550" lvl="1" indent="-514350">
              <a:buAutoNum type="arabicPeriod"/>
            </a:pPr>
            <a:r>
              <a:rPr lang="en-GB" dirty="0"/>
              <a:t>What difficulties, if any, have you experienced teaching other aspects of Computing</a:t>
            </a:r>
            <a:r>
              <a:rPr lang="en-GB" dirty="0" smtClean="0"/>
              <a:t>?</a:t>
            </a:r>
          </a:p>
          <a:p>
            <a:r>
              <a:rPr lang="en-GB" dirty="0" smtClean="0"/>
              <a:t>357 </a:t>
            </a:r>
            <a:r>
              <a:rPr lang="en-GB" dirty="0" smtClean="0"/>
              <a:t>teachers gave answers. For the purposes of this we are ignoring questions 3 and 4.</a:t>
            </a:r>
            <a:endParaRPr lang="en-GB" dirty="0"/>
          </a:p>
          <a:p>
            <a:pPr marL="514350" indent="-514350">
              <a:buAutoNum type="arabicPeriod"/>
            </a:pPr>
            <a:endParaRPr lang="en-GB" dirty="0"/>
          </a:p>
        </p:txBody>
      </p:sp>
    </p:spTree>
    <p:extLst>
      <p:ext uri="{BB962C8B-B14F-4D97-AF65-F5344CB8AC3E}">
        <p14:creationId xmlns:p14="http://schemas.microsoft.com/office/powerpoint/2010/main" val="23118456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476672"/>
            <a:ext cx="11569699" cy="1143000"/>
          </a:xfrm>
        </p:spPr>
        <p:txBody>
          <a:bodyPr>
            <a:normAutofit/>
          </a:bodyPr>
          <a:lstStyle/>
          <a:p>
            <a:r>
              <a:rPr lang="en-US" sz="4000" b="1" dirty="0" smtClean="0"/>
              <a:t>Findings – </a:t>
            </a:r>
            <a:r>
              <a:rPr lang="en-GB" sz="4000" b="1" dirty="0"/>
              <a:t>Contextualisation of </a:t>
            </a:r>
            <a:r>
              <a:rPr lang="en-GB" sz="4000" b="1" dirty="0" smtClean="0"/>
              <a:t>Learning </a:t>
            </a:r>
            <a:endParaRPr lang="en-GB" sz="4000" b="1" dirty="0"/>
          </a:p>
        </p:txBody>
      </p:sp>
      <p:sp>
        <p:nvSpPr>
          <p:cNvPr id="20" name="Content Placeholder 4"/>
          <p:cNvSpPr>
            <a:spLocks noGrp="1"/>
          </p:cNvSpPr>
          <p:nvPr>
            <p:ph idx="1"/>
          </p:nvPr>
        </p:nvSpPr>
        <p:spPr>
          <a:xfrm>
            <a:off x="7099566" y="2044379"/>
            <a:ext cx="4633483" cy="4106148"/>
          </a:xfrm>
          <a:prstGeom prst="rect">
            <a:avLst/>
          </a:prstGeom>
        </p:spPr>
        <p:txBody>
          <a:bodyPr>
            <a:noAutofit/>
          </a:bodyPr>
          <a:lstStyle/>
          <a:p>
            <a:r>
              <a:rPr lang="en-GB" dirty="0"/>
              <a:t>Teachers talk about relating computing content to other aspects of the </a:t>
            </a:r>
            <a:r>
              <a:rPr lang="en-GB" dirty="0" smtClean="0"/>
              <a:t>curriculum</a:t>
            </a:r>
          </a:p>
          <a:p>
            <a:r>
              <a:rPr lang="en-GB" dirty="0" smtClean="0"/>
              <a:t>Teachers </a:t>
            </a:r>
            <a:r>
              <a:rPr lang="en-GB" dirty="0"/>
              <a:t>give examples of both relating what is being learned in computing to other subjects taught at school and also to concepts from home (so relating to real-life).</a:t>
            </a:r>
            <a:endParaRPr lang="en-GB" dirty="0" smtClean="0"/>
          </a:p>
        </p:txBody>
      </p:sp>
      <p:grpSp>
        <p:nvGrpSpPr>
          <p:cNvPr id="17" name="Group 16"/>
          <p:cNvGrpSpPr/>
          <p:nvPr/>
        </p:nvGrpSpPr>
        <p:grpSpPr>
          <a:xfrm flipH="1">
            <a:off x="431371" y="1916833"/>
            <a:ext cx="6103405" cy="4063999"/>
            <a:chOff x="4216033" y="1511878"/>
            <a:chExt cx="4321605" cy="1385453"/>
          </a:xfrm>
        </p:grpSpPr>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6426694" y="1685060"/>
              <a:ext cx="2110944" cy="1162050"/>
            </a:xfrm>
            <a:prstGeom prst="rect">
              <a:avLst/>
            </a:prstGeom>
          </p:spPr>
        </p:pic>
        <p:sp>
          <p:nvSpPr>
            <p:cNvPr id="19" name="Oval Callout 18"/>
            <p:cNvSpPr/>
            <p:nvPr/>
          </p:nvSpPr>
          <p:spPr>
            <a:xfrm>
              <a:off x="4216033" y="1511878"/>
              <a:ext cx="2882818" cy="1385453"/>
            </a:xfrm>
            <a:prstGeom prst="wedgeEllipseCallout">
              <a:avLst>
                <a:gd name="adj1" fmla="val 61601"/>
                <a:gd name="adj2" fmla="val 113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a:t>
              </a:r>
              <a:r>
                <a:rPr lang="en-GB" b="1" i="1" dirty="0" smtClean="0">
                  <a:solidFill>
                    <a:srgbClr val="00B050"/>
                  </a:solidFill>
                </a:rPr>
                <a:t>Scale it back to basics </a:t>
              </a:r>
              <a:r>
                <a:rPr lang="en-GB" i="1" dirty="0" smtClean="0">
                  <a:solidFill>
                    <a:schemeClr val="tx1"/>
                  </a:solidFill>
                </a:rPr>
                <a:t>and </a:t>
              </a:r>
              <a:r>
                <a:rPr lang="en-GB" b="1" i="1" dirty="0" smtClean="0">
                  <a:solidFill>
                    <a:srgbClr val="00B050"/>
                  </a:solidFill>
                </a:rPr>
                <a:t>use real-life examples</a:t>
              </a:r>
              <a:r>
                <a:rPr lang="en-GB" i="1" dirty="0" smtClean="0">
                  <a:solidFill>
                    <a:schemeClr val="tx1"/>
                  </a:solidFill>
                </a:rPr>
                <a:t> for the activities e.g. making tea. Use lots of visual aids to help pupils and online resources to help scaffold activities</a:t>
              </a:r>
              <a:r>
                <a:rPr lang="en-GB" dirty="0" smtClean="0">
                  <a:solidFill>
                    <a:schemeClr val="tx1"/>
                  </a:solidFill>
                </a:rPr>
                <a:t>.” </a:t>
              </a:r>
              <a:endParaRPr lang="en-GB" dirty="0">
                <a:solidFill>
                  <a:schemeClr val="tx1"/>
                </a:solidFill>
              </a:endParaRPr>
            </a:p>
          </p:txBody>
        </p:sp>
      </p:grpSp>
      <p:sp>
        <p:nvSpPr>
          <p:cNvPr id="4" name="Rectangle 3"/>
          <p:cNvSpPr/>
          <p:nvPr/>
        </p:nvSpPr>
        <p:spPr>
          <a:xfrm>
            <a:off x="3149600" y="3022600"/>
            <a:ext cx="6096000" cy="369332"/>
          </a:xfrm>
          <a:prstGeom prst="rect">
            <a:avLst/>
          </a:prstGeom>
        </p:spPr>
        <p:txBody>
          <a:bodyPr>
            <a:spAutoFit/>
          </a:bodyPr>
          <a:lstStyle/>
          <a:p>
            <a:r>
              <a:rPr lang="en-GB" dirty="0" smtClean="0"/>
              <a:t> </a:t>
            </a:r>
            <a:endParaRPr lang="en-GB" dirty="0"/>
          </a:p>
        </p:txBody>
      </p:sp>
      <p:sp>
        <p:nvSpPr>
          <p:cNvPr id="21" name="Rectangle 20"/>
          <p:cNvSpPr/>
          <p:nvPr/>
        </p:nvSpPr>
        <p:spPr>
          <a:xfrm>
            <a:off x="431371" y="6150527"/>
            <a:ext cx="5619011" cy="307777"/>
          </a:xfrm>
          <a:prstGeom prst="rect">
            <a:avLst/>
          </a:prstGeom>
        </p:spPr>
        <p:txBody>
          <a:bodyPr wrap="square">
            <a:spAutoFit/>
          </a:bodyPr>
          <a:lstStyle/>
          <a:p>
            <a:pPr algn="ctr"/>
            <a:r>
              <a:rPr lang="en-GB" sz="1400" dirty="0" smtClean="0"/>
              <a:t>Case </a:t>
            </a:r>
            <a:r>
              <a:rPr lang="en-GB" sz="1400" dirty="0"/>
              <a:t>233, secondary teacher, confidence 7</a:t>
            </a:r>
            <a:endParaRPr lang="en-GB" sz="1400" b="1" dirty="0"/>
          </a:p>
        </p:txBody>
      </p:sp>
    </p:spTree>
    <p:custDataLst>
      <p:tags r:id="rId1"/>
    </p:custDataLst>
    <p:extLst>
      <p:ext uri="{BB962C8B-B14F-4D97-AF65-F5344CB8AC3E}">
        <p14:creationId xmlns:p14="http://schemas.microsoft.com/office/powerpoint/2010/main" val="16689400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476672"/>
            <a:ext cx="11569699" cy="1143000"/>
          </a:xfrm>
        </p:spPr>
        <p:txBody>
          <a:bodyPr>
            <a:normAutofit/>
          </a:bodyPr>
          <a:lstStyle/>
          <a:p>
            <a:r>
              <a:rPr lang="en-US" sz="4000" b="1" dirty="0" smtClean="0"/>
              <a:t>Findings – </a:t>
            </a:r>
            <a:r>
              <a:rPr lang="en-GB" sz="4000" b="1" dirty="0"/>
              <a:t>Collaborative </a:t>
            </a:r>
            <a:r>
              <a:rPr lang="en-GB" sz="4000" b="1" dirty="0" smtClean="0"/>
              <a:t>Working</a:t>
            </a:r>
            <a:endParaRPr lang="en-GB" sz="4000" b="1" dirty="0"/>
          </a:p>
        </p:txBody>
      </p:sp>
      <p:sp>
        <p:nvSpPr>
          <p:cNvPr id="20" name="Content Placeholder 4"/>
          <p:cNvSpPr>
            <a:spLocks noGrp="1"/>
          </p:cNvSpPr>
          <p:nvPr>
            <p:ph idx="1"/>
          </p:nvPr>
        </p:nvSpPr>
        <p:spPr>
          <a:xfrm>
            <a:off x="6758153" y="1916833"/>
            <a:ext cx="5234150" cy="4541471"/>
          </a:xfrm>
          <a:prstGeom prst="rect">
            <a:avLst/>
          </a:prstGeom>
        </p:spPr>
        <p:txBody>
          <a:bodyPr>
            <a:normAutofit/>
          </a:bodyPr>
          <a:lstStyle/>
          <a:p>
            <a:r>
              <a:rPr lang="en-GB" dirty="0" smtClean="0"/>
              <a:t>Collaborative strategies to be promoted include: </a:t>
            </a:r>
          </a:p>
          <a:p>
            <a:pPr lvl="1"/>
            <a:r>
              <a:rPr lang="en-GB" sz="2000" dirty="0" smtClean="0"/>
              <a:t>team work</a:t>
            </a:r>
          </a:p>
          <a:p>
            <a:pPr lvl="1"/>
            <a:r>
              <a:rPr lang="en-GB" sz="2000" dirty="0" smtClean="0"/>
              <a:t>peer mentor</a:t>
            </a:r>
          </a:p>
          <a:p>
            <a:pPr lvl="1"/>
            <a:r>
              <a:rPr lang="en-GB" sz="2000" dirty="0" smtClean="0"/>
              <a:t>paired programming</a:t>
            </a:r>
          </a:p>
          <a:p>
            <a:pPr lvl="1"/>
            <a:r>
              <a:rPr lang="en-GB" sz="2000" dirty="0" smtClean="0"/>
              <a:t>collaboration</a:t>
            </a:r>
          </a:p>
          <a:p>
            <a:pPr marL="457200" lvl="1" indent="0" algn="r">
              <a:buNone/>
            </a:pPr>
            <a:r>
              <a:rPr lang="en-GB" sz="1600" dirty="0" smtClean="0"/>
              <a:t>(</a:t>
            </a:r>
            <a:r>
              <a:rPr lang="en-GB" sz="1600" dirty="0"/>
              <a:t>Kafai &amp; Burke, </a:t>
            </a:r>
            <a:r>
              <a:rPr lang="en-GB" sz="1600" dirty="0" smtClean="0"/>
              <a:t>2014)</a:t>
            </a:r>
          </a:p>
          <a:p>
            <a:pPr marL="457200" lvl="1" indent="0" algn="r">
              <a:buNone/>
            </a:pPr>
            <a:endParaRPr lang="en-GB" sz="1600" dirty="0" smtClean="0"/>
          </a:p>
          <a:p>
            <a:r>
              <a:rPr lang="en-GB" dirty="0" smtClean="0"/>
              <a:t>Positive motivational impact on:</a:t>
            </a:r>
          </a:p>
          <a:p>
            <a:pPr lvl="1"/>
            <a:r>
              <a:rPr lang="en-GB" sz="2000" dirty="0" smtClean="0"/>
              <a:t>individuals</a:t>
            </a:r>
          </a:p>
          <a:p>
            <a:pPr lvl="1"/>
            <a:r>
              <a:rPr lang="en-GB" sz="2000" dirty="0" smtClean="0"/>
              <a:t>groups</a:t>
            </a:r>
          </a:p>
          <a:p>
            <a:pPr lvl="1"/>
            <a:r>
              <a:rPr lang="en-GB" sz="2000" dirty="0" smtClean="0"/>
              <a:t>whole class</a:t>
            </a:r>
          </a:p>
          <a:p>
            <a:endParaRPr lang="en-GB" sz="2000" dirty="0" smtClean="0"/>
          </a:p>
        </p:txBody>
      </p:sp>
      <p:grpSp>
        <p:nvGrpSpPr>
          <p:cNvPr id="17" name="Group 16"/>
          <p:cNvGrpSpPr/>
          <p:nvPr/>
        </p:nvGrpSpPr>
        <p:grpSpPr>
          <a:xfrm flipH="1">
            <a:off x="431371" y="1916833"/>
            <a:ext cx="6103405" cy="4063999"/>
            <a:chOff x="4216033" y="1511878"/>
            <a:chExt cx="4321605" cy="1385453"/>
          </a:xfrm>
        </p:grpSpPr>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6426694" y="1685060"/>
              <a:ext cx="2110944" cy="1162050"/>
            </a:xfrm>
            <a:prstGeom prst="rect">
              <a:avLst/>
            </a:prstGeom>
          </p:spPr>
        </p:pic>
        <p:sp>
          <p:nvSpPr>
            <p:cNvPr id="19" name="Oval Callout 18"/>
            <p:cNvSpPr/>
            <p:nvPr/>
          </p:nvSpPr>
          <p:spPr>
            <a:xfrm>
              <a:off x="4216033" y="1511878"/>
              <a:ext cx="2882818" cy="1385453"/>
            </a:xfrm>
            <a:prstGeom prst="wedgeEllipseCallout">
              <a:avLst>
                <a:gd name="adj1" fmla="val 61601"/>
                <a:gd name="adj2" fmla="val 113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“Decomposing sample problems </a:t>
              </a:r>
              <a:r>
                <a:rPr lang="en-US" b="1" dirty="0" smtClean="0">
                  <a:solidFill>
                    <a:srgbClr val="00B050"/>
                  </a:solidFill>
                </a:rPr>
                <a:t>together</a:t>
              </a:r>
              <a:r>
                <a:rPr lang="en-US" dirty="0" smtClean="0">
                  <a:solidFill>
                    <a:schemeClr val="tx1"/>
                  </a:solidFill>
                </a:rPr>
                <a:t> as a </a:t>
              </a:r>
              <a:r>
                <a:rPr lang="en-US" b="1" dirty="0" smtClean="0">
                  <a:solidFill>
                    <a:srgbClr val="00B050"/>
                  </a:solidFill>
                </a:rPr>
                <a:t>class</a:t>
              </a:r>
              <a:r>
                <a:rPr lang="en-US" dirty="0" smtClean="0">
                  <a:solidFill>
                    <a:schemeClr val="tx1"/>
                  </a:solidFill>
                </a:rPr>
                <a:t> then </a:t>
              </a:r>
              <a:r>
                <a:rPr lang="en-US" b="1" dirty="0" smtClean="0">
                  <a:solidFill>
                    <a:srgbClr val="00B050"/>
                  </a:solidFill>
                </a:rPr>
                <a:t>team-coding</a:t>
              </a:r>
              <a:r>
                <a:rPr lang="en-US" dirty="0" smtClean="0">
                  <a:solidFill>
                    <a:schemeClr val="tx1"/>
                  </a:solidFill>
                </a:rPr>
                <a:t> …they can use </a:t>
              </a:r>
              <a:r>
                <a:rPr lang="en-US" b="1" dirty="0" smtClean="0">
                  <a:solidFill>
                    <a:srgbClr val="00B050"/>
                  </a:solidFill>
                </a:rPr>
                <a:t>peers</a:t>
              </a:r>
              <a:r>
                <a:rPr lang="en-US" dirty="0" smtClean="0">
                  <a:solidFill>
                    <a:schemeClr val="tx1"/>
                  </a:solidFill>
                </a:rPr>
                <a:t> for </a:t>
              </a:r>
              <a:r>
                <a:rPr lang="en-US" b="1" dirty="0" smtClean="0">
                  <a:solidFill>
                    <a:srgbClr val="00B050"/>
                  </a:solidFill>
                </a:rPr>
                <a:t>discussion</a:t>
              </a:r>
              <a:r>
                <a:rPr lang="en-US" dirty="0" smtClean="0">
                  <a:solidFill>
                    <a:schemeClr val="tx1"/>
                  </a:solidFill>
                </a:rPr>
                <a:t> of specific problems. …”</a:t>
              </a:r>
              <a:endParaRPr lang="en-GB" dirty="0">
                <a:solidFill>
                  <a:schemeClr val="tx1"/>
                </a:solidFill>
              </a:endParaRPr>
            </a:p>
          </p:txBody>
        </p:sp>
      </p:grpSp>
      <p:sp>
        <p:nvSpPr>
          <p:cNvPr id="4" name="Rectangle 3"/>
          <p:cNvSpPr/>
          <p:nvPr/>
        </p:nvSpPr>
        <p:spPr>
          <a:xfrm>
            <a:off x="3149600" y="3022600"/>
            <a:ext cx="6096000" cy="369332"/>
          </a:xfrm>
          <a:prstGeom prst="rect">
            <a:avLst/>
          </a:prstGeom>
        </p:spPr>
        <p:txBody>
          <a:bodyPr>
            <a:spAutoFit/>
          </a:bodyPr>
          <a:lstStyle/>
          <a:p>
            <a:r>
              <a:rPr lang="en-GB" dirty="0" smtClean="0"/>
              <a:t> </a:t>
            </a:r>
            <a:endParaRPr lang="en-GB" dirty="0"/>
          </a:p>
        </p:txBody>
      </p:sp>
      <p:sp>
        <p:nvSpPr>
          <p:cNvPr id="21" name="Rectangle 20"/>
          <p:cNvSpPr/>
          <p:nvPr/>
        </p:nvSpPr>
        <p:spPr>
          <a:xfrm>
            <a:off x="431371" y="6150527"/>
            <a:ext cx="5619011" cy="307777"/>
          </a:xfrm>
          <a:prstGeom prst="rect">
            <a:avLst/>
          </a:prstGeom>
        </p:spPr>
        <p:txBody>
          <a:bodyPr wrap="square">
            <a:spAutoFit/>
          </a:bodyPr>
          <a:lstStyle/>
          <a:p>
            <a:pPr algn="ctr"/>
            <a:r>
              <a:rPr lang="en-GB" sz="1400" dirty="0" smtClean="0"/>
              <a:t>Case 12, </a:t>
            </a:r>
            <a:r>
              <a:rPr lang="en-GB" sz="1400" dirty="0"/>
              <a:t>secondary teacher, confidence </a:t>
            </a:r>
            <a:r>
              <a:rPr lang="en-GB" sz="1400" dirty="0" smtClean="0"/>
              <a:t>9</a:t>
            </a:r>
            <a:endParaRPr lang="en-GB" sz="1400" b="1" dirty="0"/>
          </a:p>
        </p:txBody>
      </p:sp>
    </p:spTree>
    <p:custDataLst>
      <p:tags r:id="rId1"/>
    </p:custDataLst>
    <p:extLst>
      <p:ext uri="{BB962C8B-B14F-4D97-AF65-F5344CB8AC3E}">
        <p14:creationId xmlns:p14="http://schemas.microsoft.com/office/powerpoint/2010/main" val="18410984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476672"/>
            <a:ext cx="11569699" cy="1143000"/>
          </a:xfrm>
        </p:spPr>
        <p:txBody>
          <a:bodyPr>
            <a:normAutofit/>
          </a:bodyPr>
          <a:lstStyle/>
          <a:p>
            <a:r>
              <a:rPr lang="en-US" sz="4000" b="1" dirty="0" smtClean="0"/>
              <a:t>Findings – Co</a:t>
            </a:r>
            <a:r>
              <a:rPr lang="en-GB" sz="4000" b="1" dirty="0" err="1" smtClean="0"/>
              <a:t>mputational</a:t>
            </a:r>
            <a:r>
              <a:rPr lang="en-GB" sz="4000" b="1" dirty="0" smtClean="0"/>
              <a:t> Thinking</a:t>
            </a:r>
            <a:endParaRPr lang="en-GB" sz="4000" b="1" dirty="0"/>
          </a:p>
        </p:txBody>
      </p:sp>
      <p:sp>
        <p:nvSpPr>
          <p:cNvPr id="20" name="Content Placeholder 4"/>
          <p:cNvSpPr>
            <a:spLocks noGrp="1"/>
          </p:cNvSpPr>
          <p:nvPr>
            <p:ph idx="1"/>
          </p:nvPr>
        </p:nvSpPr>
        <p:spPr>
          <a:xfrm>
            <a:off x="7152117" y="2229045"/>
            <a:ext cx="4633483" cy="4229259"/>
          </a:xfrm>
          <a:prstGeom prst="rect">
            <a:avLst/>
          </a:prstGeom>
        </p:spPr>
        <p:txBody>
          <a:bodyPr>
            <a:normAutofit/>
          </a:bodyPr>
          <a:lstStyle/>
          <a:p>
            <a:r>
              <a:rPr lang="en-GB" dirty="0" smtClean="0"/>
              <a:t>Computational thinking concepts </a:t>
            </a:r>
            <a:r>
              <a:rPr lang="en-GB" dirty="0"/>
              <a:t>and processes </a:t>
            </a:r>
            <a:r>
              <a:rPr lang="en-GB" dirty="0" smtClean="0"/>
              <a:t>to be prompted include: </a:t>
            </a:r>
          </a:p>
          <a:p>
            <a:pPr lvl="1"/>
            <a:r>
              <a:rPr lang="en-GB" sz="2000" dirty="0" smtClean="0"/>
              <a:t>logic </a:t>
            </a:r>
            <a:r>
              <a:rPr lang="en-GB" sz="2000" dirty="0"/>
              <a:t>(algorithmic) </a:t>
            </a:r>
            <a:r>
              <a:rPr lang="en-GB" sz="2000" dirty="0" smtClean="0"/>
              <a:t>thinking</a:t>
            </a:r>
          </a:p>
          <a:p>
            <a:pPr lvl="1"/>
            <a:r>
              <a:rPr lang="en-GB" sz="2000" dirty="0" smtClean="0"/>
              <a:t>decomposition</a:t>
            </a:r>
          </a:p>
          <a:p>
            <a:pPr lvl="1"/>
            <a:r>
              <a:rPr lang="en-GB" sz="2000" dirty="0" smtClean="0"/>
              <a:t>problem solving</a:t>
            </a:r>
          </a:p>
          <a:p>
            <a:pPr lvl="1"/>
            <a:r>
              <a:rPr lang="en-GB" sz="2000" dirty="0" smtClean="0"/>
              <a:t>abstraction </a:t>
            </a:r>
          </a:p>
          <a:p>
            <a:pPr marL="457200" lvl="1" indent="0" algn="r">
              <a:buNone/>
            </a:pPr>
            <a:r>
              <a:rPr lang="en-GB" sz="1600" dirty="0" smtClean="0"/>
              <a:t>(</a:t>
            </a:r>
            <a:r>
              <a:rPr lang="en-GB" sz="1600" dirty="0"/>
              <a:t>Brennan &amp; Resnick, 2012; </a:t>
            </a:r>
            <a:r>
              <a:rPr lang="en-GB" sz="1600" dirty="0" smtClean="0"/>
              <a:t/>
            </a:r>
            <a:br>
              <a:rPr lang="en-GB" sz="1600" dirty="0" smtClean="0"/>
            </a:br>
            <a:r>
              <a:rPr lang="en-GB" sz="1600" dirty="0" smtClean="0"/>
              <a:t>Curzon </a:t>
            </a:r>
            <a:r>
              <a:rPr lang="en-GB" sz="1600" dirty="0"/>
              <a:t>et al., 2014). </a:t>
            </a:r>
          </a:p>
        </p:txBody>
      </p:sp>
      <p:grpSp>
        <p:nvGrpSpPr>
          <p:cNvPr id="17" name="Group 16"/>
          <p:cNvGrpSpPr/>
          <p:nvPr/>
        </p:nvGrpSpPr>
        <p:grpSpPr>
          <a:xfrm flipH="1">
            <a:off x="431371" y="1916833"/>
            <a:ext cx="6103405" cy="4063999"/>
            <a:chOff x="4216033" y="1511878"/>
            <a:chExt cx="4321605" cy="1385453"/>
          </a:xfrm>
        </p:grpSpPr>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6426694" y="1685060"/>
              <a:ext cx="2110944" cy="1162050"/>
            </a:xfrm>
            <a:prstGeom prst="rect">
              <a:avLst/>
            </a:prstGeom>
          </p:spPr>
        </p:pic>
        <p:sp>
          <p:nvSpPr>
            <p:cNvPr id="19" name="Oval Callout 18"/>
            <p:cNvSpPr/>
            <p:nvPr/>
          </p:nvSpPr>
          <p:spPr>
            <a:xfrm>
              <a:off x="4216033" y="1511878"/>
              <a:ext cx="2882818" cy="1385453"/>
            </a:xfrm>
            <a:prstGeom prst="wedgeEllipseCallout">
              <a:avLst>
                <a:gd name="adj1" fmla="val 61601"/>
                <a:gd name="adj2" fmla="val 113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“Organise the learning so that the pupils develop their programming skills using </a:t>
              </a:r>
              <a:r>
                <a:rPr lang="en-US" b="1" dirty="0" smtClean="0">
                  <a:solidFill>
                    <a:srgbClr val="00B050"/>
                  </a:solidFill>
                </a:rPr>
                <a:t>decomposition</a:t>
              </a:r>
              <a:r>
                <a:rPr lang="en-US" dirty="0" smtClean="0">
                  <a:solidFill>
                    <a:schemeClr val="tx1"/>
                  </a:solidFill>
                </a:rPr>
                <a:t> and </a:t>
              </a:r>
              <a:r>
                <a:rPr lang="en-US" b="1" dirty="0" smtClean="0">
                  <a:solidFill>
                    <a:srgbClr val="00B050"/>
                  </a:solidFill>
                </a:rPr>
                <a:t>abstraction</a:t>
              </a:r>
              <a:r>
                <a:rPr lang="en-US" dirty="0" smtClean="0">
                  <a:solidFill>
                    <a:schemeClr val="tx1"/>
                  </a:solidFill>
                </a:rPr>
                <a:t>. ….” </a:t>
              </a:r>
              <a:r>
                <a:rPr lang="en-GB" dirty="0" smtClean="0">
                  <a:solidFill>
                    <a:schemeClr val="tx1"/>
                  </a:solidFill>
                </a:rPr>
                <a:t> </a:t>
              </a:r>
              <a:endParaRPr lang="en-GB" dirty="0">
                <a:solidFill>
                  <a:schemeClr val="tx1"/>
                </a:solidFill>
              </a:endParaRPr>
            </a:p>
          </p:txBody>
        </p:sp>
      </p:grpSp>
      <p:sp>
        <p:nvSpPr>
          <p:cNvPr id="4" name="Rectangle 3"/>
          <p:cNvSpPr/>
          <p:nvPr/>
        </p:nvSpPr>
        <p:spPr>
          <a:xfrm>
            <a:off x="3149600" y="3022600"/>
            <a:ext cx="6096000" cy="369332"/>
          </a:xfrm>
          <a:prstGeom prst="rect">
            <a:avLst/>
          </a:prstGeom>
        </p:spPr>
        <p:txBody>
          <a:bodyPr>
            <a:spAutoFit/>
          </a:bodyPr>
          <a:lstStyle/>
          <a:p>
            <a:r>
              <a:rPr lang="en-GB" dirty="0" smtClean="0"/>
              <a:t> </a:t>
            </a:r>
            <a:endParaRPr lang="en-GB" dirty="0"/>
          </a:p>
        </p:txBody>
      </p:sp>
      <p:sp>
        <p:nvSpPr>
          <p:cNvPr id="21" name="Rectangle 20"/>
          <p:cNvSpPr/>
          <p:nvPr/>
        </p:nvSpPr>
        <p:spPr>
          <a:xfrm>
            <a:off x="431371" y="6150527"/>
            <a:ext cx="5619011" cy="307777"/>
          </a:xfrm>
          <a:prstGeom prst="rect">
            <a:avLst/>
          </a:prstGeom>
        </p:spPr>
        <p:txBody>
          <a:bodyPr wrap="square">
            <a:spAutoFit/>
          </a:bodyPr>
          <a:lstStyle/>
          <a:p>
            <a:pPr algn="ctr"/>
            <a:r>
              <a:rPr lang="en-GB" sz="1400" dirty="0" smtClean="0"/>
              <a:t>Case 265, </a:t>
            </a:r>
            <a:r>
              <a:rPr lang="en-GB" sz="1400" dirty="0"/>
              <a:t>secondary teacher, confidence </a:t>
            </a:r>
            <a:r>
              <a:rPr lang="en-GB" sz="1400" dirty="0" smtClean="0"/>
              <a:t>10</a:t>
            </a:r>
            <a:endParaRPr lang="en-GB" sz="1400" b="1" dirty="0"/>
          </a:p>
        </p:txBody>
      </p:sp>
    </p:spTree>
    <p:custDataLst>
      <p:tags r:id="rId1"/>
    </p:custDataLst>
    <p:extLst>
      <p:ext uri="{BB962C8B-B14F-4D97-AF65-F5344CB8AC3E}">
        <p14:creationId xmlns:p14="http://schemas.microsoft.com/office/powerpoint/2010/main" val="13517787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476672"/>
            <a:ext cx="11569699" cy="1143000"/>
          </a:xfrm>
        </p:spPr>
        <p:txBody>
          <a:bodyPr>
            <a:normAutofit/>
          </a:bodyPr>
          <a:lstStyle/>
          <a:p>
            <a:r>
              <a:rPr lang="en-US" sz="4000" b="1" dirty="0" smtClean="0"/>
              <a:t>Findings –</a:t>
            </a:r>
            <a:r>
              <a:rPr lang="en-GB" sz="4000" b="1" dirty="0" smtClean="0"/>
              <a:t>Programming Pedagogy</a:t>
            </a:r>
            <a:endParaRPr lang="en-GB" sz="4000" b="1" dirty="0"/>
          </a:p>
        </p:txBody>
      </p:sp>
      <p:sp>
        <p:nvSpPr>
          <p:cNvPr id="20" name="Content Placeholder 4"/>
          <p:cNvSpPr>
            <a:spLocks noGrp="1"/>
          </p:cNvSpPr>
          <p:nvPr>
            <p:ph idx="1"/>
          </p:nvPr>
        </p:nvSpPr>
        <p:spPr>
          <a:xfrm>
            <a:off x="7152117" y="1660634"/>
            <a:ext cx="4633483" cy="5076497"/>
          </a:xfrm>
          <a:prstGeom prst="rect">
            <a:avLst/>
          </a:prstGeom>
        </p:spPr>
        <p:txBody>
          <a:bodyPr>
            <a:normAutofit fontScale="92500" lnSpcReduction="10000"/>
          </a:bodyPr>
          <a:lstStyle/>
          <a:p>
            <a:r>
              <a:rPr lang="en-GB" dirty="0"/>
              <a:t>Closely related to the theme of computational thinking are the strategies that teachers use to help their students understand program code</a:t>
            </a:r>
            <a:r>
              <a:rPr lang="en-GB" dirty="0" smtClean="0"/>
              <a:t>.</a:t>
            </a:r>
          </a:p>
          <a:p>
            <a:r>
              <a:rPr lang="en-GB" dirty="0"/>
              <a:t>Other strategies described </a:t>
            </a:r>
            <a:r>
              <a:rPr lang="en-GB" dirty="0" smtClean="0"/>
              <a:t>included:</a:t>
            </a:r>
          </a:p>
          <a:p>
            <a:pPr lvl="1"/>
            <a:r>
              <a:rPr lang="en-GB" sz="1600" dirty="0" smtClean="0"/>
              <a:t> </a:t>
            </a:r>
            <a:r>
              <a:rPr lang="en-GB" sz="2200" dirty="0" smtClean="0"/>
              <a:t>“scaffolding</a:t>
            </a:r>
            <a:r>
              <a:rPr lang="en-GB" sz="2200" dirty="0"/>
              <a:t>” as the student is given part of a program to </a:t>
            </a:r>
            <a:r>
              <a:rPr lang="en-GB" sz="2200" dirty="0" smtClean="0"/>
              <a:t>extend</a:t>
            </a:r>
          </a:p>
          <a:p>
            <a:pPr lvl="1"/>
            <a:r>
              <a:rPr lang="en-GB" sz="2200" dirty="0" smtClean="0"/>
              <a:t>giving students programs </a:t>
            </a:r>
            <a:r>
              <a:rPr lang="en-GB" sz="2200" dirty="0"/>
              <a:t>to </a:t>
            </a:r>
            <a:r>
              <a:rPr lang="en-GB" sz="2200" dirty="0" smtClean="0"/>
              <a:t>debug</a:t>
            </a:r>
          </a:p>
          <a:p>
            <a:pPr lvl="1"/>
            <a:r>
              <a:rPr lang="en-GB" sz="2200" dirty="0" smtClean="0"/>
              <a:t>paired programming</a:t>
            </a:r>
          </a:p>
          <a:p>
            <a:pPr lvl="1"/>
            <a:r>
              <a:rPr lang="en-GB" sz="2200" dirty="0" smtClean="0"/>
              <a:t>Typing </a:t>
            </a:r>
            <a:r>
              <a:rPr lang="en-GB" sz="2200" dirty="0"/>
              <a:t>in code to give more chance that the program would work, but involving debugging errors caused by transcription </a:t>
            </a:r>
            <a:r>
              <a:rPr lang="en-GB" sz="2200" dirty="0" smtClean="0"/>
              <a:t>errors</a:t>
            </a:r>
          </a:p>
        </p:txBody>
      </p:sp>
      <p:grpSp>
        <p:nvGrpSpPr>
          <p:cNvPr id="17" name="Group 16"/>
          <p:cNvGrpSpPr/>
          <p:nvPr/>
        </p:nvGrpSpPr>
        <p:grpSpPr>
          <a:xfrm flipH="1">
            <a:off x="431371" y="1916833"/>
            <a:ext cx="6103405" cy="4063999"/>
            <a:chOff x="4216033" y="1511878"/>
            <a:chExt cx="4321605" cy="1385453"/>
          </a:xfrm>
        </p:grpSpPr>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6426694" y="1685060"/>
              <a:ext cx="2110944" cy="1162050"/>
            </a:xfrm>
            <a:prstGeom prst="rect">
              <a:avLst/>
            </a:prstGeom>
          </p:spPr>
        </p:pic>
        <p:sp>
          <p:nvSpPr>
            <p:cNvPr id="19" name="Oval Callout 18"/>
            <p:cNvSpPr/>
            <p:nvPr/>
          </p:nvSpPr>
          <p:spPr>
            <a:xfrm>
              <a:off x="4216033" y="1511878"/>
              <a:ext cx="2882818" cy="1385453"/>
            </a:xfrm>
            <a:prstGeom prst="wedgeEllipseCallout">
              <a:avLst>
                <a:gd name="adj1" fmla="val 61601"/>
                <a:gd name="adj2" fmla="val 113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i="1" dirty="0" smtClean="0">
                  <a:solidFill>
                    <a:schemeClr val="tx1"/>
                  </a:solidFill>
                </a:rPr>
                <a:t>“… </a:t>
              </a:r>
              <a:r>
                <a:rPr lang="en-GB" b="1" i="1" dirty="0" smtClean="0">
                  <a:solidFill>
                    <a:srgbClr val="00B050"/>
                  </a:solidFill>
                </a:rPr>
                <a:t>giving code on paper</a:t>
              </a:r>
              <a:r>
                <a:rPr lang="en-GB" i="1" dirty="0" smtClean="0">
                  <a:solidFill>
                    <a:schemeClr val="tx1"/>
                  </a:solidFill>
                </a:rPr>
                <a:t> not electronically, so they have to type it in, </a:t>
              </a:r>
              <a:r>
                <a:rPr lang="en-GB" b="1" i="1" dirty="0" smtClean="0">
                  <a:solidFill>
                    <a:srgbClr val="00B050"/>
                  </a:solidFill>
                </a:rPr>
                <a:t>think about what they are typing</a:t>
              </a:r>
              <a:r>
                <a:rPr lang="en-GB" i="1" dirty="0" smtClean="0">
                  <a:solidFill>
                    <a:schemeClr val="tx1"/>
                  </a:solidFill>
                </a:rPr>
                <a:t> and </a:t>
              </a:r>
              <a:r>
                <a:rPr lang="en-GB" b="1" i="1" dirty="0" smtClean="0">
                  <a:solidFill>
                    <a:srgbClr val="00B050"/>
                  </a:solidFill>
                </a:rPr>
                <a:t>fix the errors that occur </a:t>
              </a:r>
              <a:r>
                <a:rPr lang="en-GB" i="1" dirty="0" smtClean="0">
                  <a:solidFill>
                    <a:schemeClr val="tx1"/>
                  </a:solidFill>
                </a:rPr>
                <a:t>when trying to compile the program …</a:t>
              </a:r>
              <a:r>
                <a:rPr lang="en-GB" dirty="0" smtClean="0">
                  <a:solidFill>
                    <a:schemeClr val="tx1"/>
                  </a:solidFill>
                </a:rPr>
                <a:t> “</a:t>
              </a:r>
              <a:endParaRPr lang="en-GB" dirty="0">
                <a:solidFill>
                  <a:schemeClr val="tx1"/>
                </a:solidFill>
              </a:endParaRPr>
            </a:p>
          </p:txBody>
        </p:sp>
      </p:grpSp>
      <p:sp>
        <p:nvSpPr>
          <p:cNvPr id="4" name="Rectangle 3"/>
          <p:cNvSpPr/>
          <p:nvPr/>
        </p:nvSpPr>
        <p:spPr>
          <a:xfrm>
            <a:off x="3149600" y="3022600"/>
            <a:ext cx="6096000" cy="369332"/>
          </a:xfrm>
          <a:prstGeom prst="rect">
            <a:avLst/>
          </a:prstGeom>
        </p:spPr>
        <p:txBody>
          <a:bodyPr>
            <a:spAutoFit/>
          </a:bodyPr>
          <a:lstStyle/>
          <a:p>
            <a:r>
              <a:rPr lang="en-GB" dirty="0" smtClean="0"/>
              <a:t> </a:t>
            </a:r>
            <a:endParaRPr lang="en-GB" dirty="0"/>
          </a:p>
        </p:txBody>
      </p:sp>
      <p:sp>
        <p:nvSpPr>
          <p:cNvPr id="21" name="Rectangle 20"/>
          <p:cNvSpPr/>
          <p:nvPr/>
        </p:nvSpPr>
        <p:spPr>
          <a:xfrm>
            <a:off x="431371" y="6150527"/>
            <a:ext cx="5619011" cy="307777"/>
          </a:xfrm>
          <a:prstGeom prst="rect">
            <a:avLst/>
          </a:prstGeom>
        </p:spPr>
        <p:txBody>
          <a:bodyPr wrap="square">
            <a:spAutoFit/>
          </a:bodyPr>
          <a:lstStyle/>
          <a:p>
            <a:pPr algn="ctr"/>
            <a:r>
              <a:rPr lang="en-GB" sz="1400" dirty="0" smtClean="0"/>
              <a:t>Case 113</a:t>
            </a:r>
            <a:r>
              <a:rPr lang="en-GB" sz="1400" dirty="0"/>
              <a:t>, secondary teacher, confidence 7</a:t>
            </a:r>
            <a:endParaRPr lang="en-GB" sz="1400" b="1" dirty="0"/>
          </a:p>
        </p:txBody>
      </p:sp>
    </p:spTree>
    <p:custDataLst>
      <p:tags r:id="rId1"/>
    </p:custDataLst>
    <p:extLst>
      <p:ext uri="{BB962C8B-B14F-4D97-AF65-F5344CB8AC3E}">
        <p14:creationId xmlns:p14="http://schemas.microsoft.com/office/powerpoint/2010/main" val="32472519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476672"/>
            <a:ext cx="11569699" cy="1143000"/>
          </a:xfrm>
        </p:spPr>
        <p:txBody>
          <a:bodyPr>
            <a:normAutofit/>
          </a:bodyPr>
          <a:lstStyle/>
          <a:p>
            <a:r>
              <a:rPr lang="en-US" sz="4000" b="1" dirty="0" smtClean="0"/>
              <a:t>Findings – </a:t>
            </a:r>
            <a:r>
              <a:rPr lang="en-GB" sz="4000" b="1" dirty="0" smtClean="0"/>
              <a:t>Kinaesthetic Activities</a:t>
            </a:r>
            <a:endParaRPr lang="en-GB" sz="4000" b="1" dirty="0"/>
          </a:p>
        </p:txBody>
      </p:sp>
      <p:sp>
        <p:nvSpPr>
          <p:cNvPr id="20" name="Content Placeholder 4"/>
          <p:cNvSpPr>
            <a:spLocks noGrp="1"/>
          </p:cNvSpPr>
          <p:nvPr>
            <p:ph idx="1"/>
          </p:nvPr>
        </p:nvSpPr>
        <p:spPr>
          <a:xfrm>
            <a:off x="6400800" y="1608083"/>
            <a:ext cx="5717628" cy="4850220"/>
          </a:xfrm>
          <a:prstGeom prst="rect">
            <a:avLst/>
          </a:prstGeom>
        </p:spPr>
        <p:txBody>
          <a:bodyPr>
            <a:noAutofit/>
          </a:bodyPr>
          <a:lstStyle/>
          <a:p>
            <a:r>
              <a:rPr lang="en-GB" dirty="0"/>
              <a:t>A significant proportion of teachers </a:t>
            </a:r>
            <a:r>
              <a:rPr lang="en-GB" dirty="0" smtClean="0"/>
              <a:t>mentioned supporting students’ understanding </a:t>
            </a:r>
            <a:r>
              <a:rPr lang="en-GB" dirty="0"/>
              <a:t>by using physical, or unplugged-style activities in the classroom</a:t>
            </a:r>
            <a:r>
              <a:rPr lang="en-GB" dirty="0" smtClean="0"/>
              <a:t>.</a:t>
            </a:r>
          </a:p>
          <a:p>
            <a:r>
              <a:rPr lang="en-GB" dirty="0" smtClean="0"/>
              <a:t>Activities </a:t>
            </a:r>
            <a:r>
              <a:rPr lang="en-GB" dirty="0"/>
              <a:t>are designed to promote both collaboration and computational thinking skills. </a:t>
            </a:r>
            <a:endParaRPr lang="en-GB" dirty="0" smtClean="0"/>
          </a:p>
          <a:p>
            <a:r>
              <a:rPr lang="en-GB" dirty="0" smtClean="0"/>
              <a:t>Teachers’ impression were that students actually </a:t>
            </a:r>
            <a:r>
              <a:rPr lang="en-GB" dirty="0"/>
              <a:t>physically being engaged in the activity was conducive to the students’ </a:t>
            </a:r>
            <a:r>
              <a:rPr lang="en-GB" dirty="0" smtClean="0"/>
              <a:t>learning.</a:t>
            </a:r>
          </a:p>
        </p:txBody>
      </p:sp>
      <p:grpSp>
        <p:nvGrpSpPr>
          <p:cNvPr id="17" name="Group 16"/>
          <p:cNvGrpSpPr/>
          <p:nvPr/>
        </p:nvGrpSpPr>
        <p:grpSpPr>
          <a:xfrm flipH="1">
            <a:off x="431371" y="1619672"/>
            <a:ext cx="6103405" cy="4063999"/>
            <a:chOff x="4216033" y="1511878"/>
            <a:chExt cx="4321605" cy="1385453"/>
          </a:xfrm>
        </p:grpSpPr>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6426694" y="1685060"/>
              <a:ext cx="2110944" cy="1162050"/>
            </a:xfrm>
            <a:prstGeom prst="rect">
              <a:avLst/>
            </a:prstGeom>
          </p:spPr>
        </p:pic>
        <p:sp>
          <p:nvSpPr>
            <p:cNvPr id="19" name="Oval Callout 18"/>
            <p:cNvSpPr/>
            <p:nvPr/>
          </p:nvSpPr>
          <p:spPr>
            <a:xfrm>
              <a:off x="4216033" y="1511878"/>
              <a:ext cx="2882818" cy="1385453"/>
            </a:xfrm>
            <a:prstGeom prst="wedgeEllipseCallout">
              <a:avLst>
                <a:gd name="adj1" fmla="val 61601"/>
                <a:gd name="adj2" fmla="val 113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a:t>
              </a:r>
              <a:r>
                <a:rPr lang="en-GB" i="1" dirty="0" smtClean="0">
                  <a:solidFill>
                    <a:schemeClr val="tx1"/>
                  </a:solidFill>
                </a:rPr>
                <a:t>For example I use clear plastic drinking cups as memory locations and label them as variables or when demonstrating an algorithm like bubble sort add data (on pieces of paper).” </a:t>
              </a:r>
              <a:endParaRPr lang="en-GB" dirty="0">
                <a:solidFill>
                  <a:schemeClr val="tx1"/>
                </a:solidFill>
              </a:endParaRPr>
            </a:p>
          </p:txBody>
        </p:sp>
      </p:grpSp>
      <p:sp>
        <p:nvSpPr>
          <p:cNvPr id="21" name="Rectangle 20"/>
          <p:cNvSpPr/>
          <p:nvPr/>
        </p:nvSpPr>
        <p:spPr>
          <a:xfrm>
            <a:off x="431371" y="6150527"/>
            <a:ext cx="5619011" cy="307777"/>
          </a:xfrm>
          <a:prstGeom prst="rect">
            <a:avLst/>
          </a:prstGeom>
        </p:spPr>
        <p:txBody>
          <a:bodyPr wrap="square">
            <a:spAutoFit/>
          </a:bodyPr>
          <a:lstStyle/>
          <a:p>
            <a:pPr algn="ctr"/>
            <a:r>
              <a:rPr lang="en-GB" sz="1400" dirty="0" smtClean="0"/>
              <a:t>Case 229, </a:t>
            </a:r>
            <a:r>
              <a:rPr lang="en-GB" sz="1400" dirty="0"/>
              <a:t>secondary teacher, confidence </a:t>
            </a:r>
            <a:r>
              <a:rPr lang="en-GB" sz="1400" dirty="0" smtClean="0"/>
              <a:t>9</a:t>
            </a:r>
            <a:endParaRPr lang="en-GB" sz="1400" b="1" dirty="0"/>
          </a:p>
        </p:txBody>
      </p:sp>
    </p:spTree>
    <p:custDataLst>
      <p:tags r:id="rId1"/>
    </p:custDataLst>
    <p:extLst>
      <p:ext uri="{BB962C8B-B14F-4D97-AF65-F5344CB8AC3E}">
        <p14:creationId xmlns:p14="http://schemas.microsoft.com/office/powerpoint/2010/main" val="28496995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9125" y="2756632"/>
            <a:ext cx="8287043" cy="1325563"/>
          </a:xfrm>
        </p:spPr>
        <p:txBody>
          <a:bodyPr/>
          <a:lstStyle/>
          <a:p>
            <a:r>
              <a:rPr lang="en-GB" dirty="0" smtClean="0"/>
              <a:t>Methodology</a:t>
            </a:r>
            <a:endParaRPr lang="en-GB" dirty="0"/>
          </a:p>
        </p:txBody>
      </p:sp>
    </p:spTree>
    <p:extLst>
      <p:ext uri="{BB962C8B-B14F-4D97-AF65-F5344CB8AC3E}">
        <p14:creationId xmlns:p14="http://schemas.microsoft.com/office/powerpoint/2010/main" val="16409671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217812" cy="1210457"/>
          </a:xfrm>
        </p:spPr>
        <p:txBody>
          <a:bodyPr>
            <a:normAutofit/>
          </a:bodyPr>
          <a:lstStyle/>
          <a:p>
            <a:r>
              <a:rPr lang="en-GB" dirty="0" smtClean="0"/>
              <a:t>Methodology – how to deal with qualitative data</a:t>
            </a:r>
            <a:endParaRPr lang="en-GB" dirty="0"/>
          </a:p>
        </p:txBody>
      </p:sp>
      <p:sp>
        <p:nvSpPr>
          <p:cNvPr id="3" name="Content Placeholder 2"/>
          <p:cNvSpPr>
            <a:spLocks noGrp="1"/>
          </p:cNvSpPr>
          <p:nvPr>
            <p:ph idx="1"/>
          </p:nvPr>
        </p:nvSpPr>
        <p:spPr/>
        <p:txBody>
          <a:bodyPr/>
          <a:lstStyle/>
          <a:p>
            <a:r>
              <a:rPr lang="en-GB" dirty="0" smtClean="0"/>
              <a:t>Free text open-ended questions (in electronic format)</a:t>
            </a:r>
          </a:p>
          <a:p>
            <a:r>
              <a:rPr lang="en-GB" dirty="0" smtClean="0"/>
              <a:t>Data imported into qualitative data analysis software (QDA Miner </a:t>
            </a:r>
            <a:r>
              <a:rPr lang="en-GB" dirty="0" err="1" smtClean="0"/>
              <a:t>Lite</a:t>
            </a:r>
            <a:r>
              <a:rPr lang="en-GB" dirty="0" smtClean="0"/>
              <a:t> is free)</a:t>
            </a:r>
          </a:p>
          <a:p>
            <a:pPr marL="0" indent="0">
              <a:buNone/>
            </a:pPr>
            <a:endParaRPr lang="en-GB" dirty="0"/>
          </a:p>
        </p:txBody>
      </p:sp>
      <p:pic>
        <p:nvPicPr>
          <p:cNvPr id="4" name="Picture 3"/>
          <p:cNvPicPr>
            <a:picLocks noChangeAspect="1"/>
          </p:cNvPicPr>
          <p:nvPr/>
        </p:nvPicPr>
        <p:blipFill>
          <a:blip r:embed="rId2"/>
          <a:stretch>
            <a:fillRect/>
          </a:stretch>
        </p:blipFill>
        <p:spPr>
          <a:xfrm>
            <a:off x="6697013" y="3368598"/>
            <a:ext cx="4786983" cy="2610606"/>
          </a:xfrm>
          <a:prstGeom prst="rect">
            <a:avLst/>
          </a:prstGeom>
        </p:spPr>
      </p:pic>
      <p:pic>
        <p:nvPicPr>
          <p:cNvPr id="5" name="Picture 4"/>
          <p:cNvPicPr>
            <a:picLocks noChangeAspect="1"/>
          </p:cNvPicPr>
          <p:nvPr/>
        </p:nvPicPr>
        <p:blipFill>
          <a:blip r:embed="rId3"/>
          <a:stretch>
            <a:fillRect/>
          </a:stretch>
        </p:blipFill>
        <p:spPr>
          <a:xfrm>
            <a:off x="316561" y="3363250"/>
            <a:ext cx="4628924" cy="2615954"/>
          </a:xfrm>
          <a:prstGeom prst="rect">
            <a:avLst/>
          </a:prstGeom>
        </p:spPr>
      </p:pic>
      <p:sp>
        <p:nvSpPr>
          <p:cNvPr id="6" name="Right Arrow 5"/>
          <p:cNvSpPr/>
          <p:nvPr/>
        </p:nvSpPr>
        <p:spPr>
          <a:xfrm>
            <a:off x="4610637" y="4417454"/>
            <a:ext cx="2253802" cy="940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1191364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216</TotalTime>
  <Words>970</Words>
  <Application>Microsoft Office PowerPoint</Application>
  <PresentationFormat>Widescreen</PresentationFormat>
  <Paragraphs>92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Droid Serif</vt:lpstr>
      <vt:lpstr>Office Theme</vt:lpstr>
      <vt:lpstr>Teachers’ perspectives on strategies to teach Computing</vt:lpstr>
      <vt:lpstr>Context (in brief)</vt:lpstr>
      <vt:lpstr>Findings – Contextualisation of Learning </vt:lpstr>
      <vt:lpstr>Findings – Collaborative Working</vt:lpstr>
      <vt:lpstr>Findings – Computational Thinking</vt:lpstr>
      <vt:lpstr>Findings –Programming Pedagogy</vt:lpstr>
      <vt:lpstr>Findings – Kinaesthetic Activities</vt:lpstr>
      <vt:lpstr>Methodology</vt:lpstr>
      <vt:lpstr>Methodology – how to deal with qualitative data</vt:lpstr>
      <vt:lpstr>Initial coding exercise</vt:lpstr>
      <vt:lpstr>Verification of coding</vt:lpstr>
      <vt:lpstr>What we did</vt:lpstr>
      <vt:lpstr>Writing up for a paper</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 Humphreys</dc:creator>
  <cp:lastModifiedBy>Sue Sentance</cp:lastModifiedBy>
  <cp:revision>25</cp:revision>
  <dcterms:created xsi:type="dcterms:W3CDTF">2015-01-20T12:52:41Z</dcterms:created>
  <dcterms:modified xsi:type="dcterms:W3CDTF">2015-06-25T11:02:57Z</dcterms:modified>
</cp:coreProperties>
</file>