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1154" r:id="rId2"/>
    <p:sldId id="1173" r:id="rId3"/>
    <p:sldId id="1156" r:id="rId4"/>
    <p:sldId id="1158" r:id="rId5"/>
    <p:sldId id="1116" r:id="rId6"/>
    <p:sldId id="1132" r:id="rId7"/>
    <p:sldId id="797" r:id="rId8"/>
    <p:sldId id="794" r:id="rId9"/>
    <p:sldId id="795" r:id="rId10"/>
    <p:sldId id="796" r:id="rId11"/>
    <p:sldId id="769" r:id="rId12"/>
    <p:sldId id="770" r:id="rId13"/>
    <p:sldId id="771" r:id="rId14"/>
    <p:sldId id="772" r:id="rId15"/>
    <p:sldId id="773" r:id="rId16"/>
    <p:sldId id="774" r:id="rId17"/>
    <p:sldId id="775" r:id="rId18"/>
    <p:sldId id="776" r:id="rId19"/>
    <p:sldId id="777" r:id="rId20"/>
    <p:sldId id="778" r:id="rId21"/>
    <p:sldId id="779" r:id="rId22"/>
    <p:sldId id="798" r:id="rId23"/>
    <p:sldId id="968" r:id="rId24"/>
    <p:sldId id="799" r:id="rId25"/>
    <p:sldId id="800" r:id="rId26"/>
    <p:sldId id="783" r:id="rId27"/>
    <p:sldId id="784" r:id="rId28"/>
    <p:sldId id="785" r:id="rId29"/>
    <p:sldId id="801" r:id="rId30"/>
    <p:sldId id="802" r:id="rId31"/>
    <p:sldId id="786" r:id="rId32"/>
    <p:sldId id="803" r:id="rId33"/>
    <p:sldId id="790" r:id="rId34"/>
    <p:sldId id="804" r:id="rId35"/>
    <p:sldId id="805" r:id="rId36"/>
    <p:sldId id="1130" r:id="rId37"/>
    <p:sldId id="1168" r:id="rId38"/>
    <p:sldId id="1174" r:id="rId39"/>
    <p:sldId id="1175" r:id="rId40"/>
    <p:sldId id="1169" r:id="rId41"/>
    <p:sldId id="1170" r:id="rId42"/>
    <p:sldId id="1171" r:id="rId43"/>
    <p:sldId id="117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B0B"/>
    <a:srgbClr val="FFFF00"/>
    <a:srgbClr val="585858"/>
    <a:srgbClr val="0078C1"/>
    <a:srgbClr val="D45500"/>
    <a:srgbClr val="3A5065"/>
    <a:srgbClr val="003380"/>
    <a:srgbClr val="550000"/>
    <a:srgbClr val="DEDED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9300" autoAdjust="0"/>
  </p:normalViewPr>
  <p:slideViewPr>
    <p:cSldViewPr snapToGrid="0">
      <p:cViewPr varScale="1">
        <p:scale>
          <a:sx n="51" d="100"/>
          <a:sy n="51" d="100"/>
        </p:scale>
        <p:origin x="1854" y="72"/>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24/05/2017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426287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clip of Alan Kay</a:t>
            </a:r>
            <a:r>
              <a:rPr lang="en-GB" baseline="0" dirty="0" smtClean="0"/>
              <a:t> (</a:t>
            </a:r>
            <a:r>
              <a:rPr lang="en-GB" dirty="0" smtClean="0"/>
              <a:t>pioneer of the early laptops, developer of object oriented programming, designer of Squeak, a</a:t>
            </a:r>
            <a:r>
              <a:rPr lang="en-GB" baseline="0" dirty="0" smtClean="0"/>
              <a:t> visual language and much </a:t>
            </a:r>
            <a:r>
              <a:rPr lang="en-GB" baseline="0" dirty="0" err="1" smtClean="0"/>
              <a:t>much</a:t>
            </a:r>
            <a:r>
              <a:rPr lang="en-GB" baseline="0" dirty="0" smtClean="0"/>
              <a:t> more) speaking at a TED Conference in 2007.</a:t>
            </a:r>
          </a:p>
          <a:p>
            <a:endParaRPr lang="en-GB" baseline="0" dirty="0" smtClean="0"/>
          </a:p>
          <a:p>
            <a:r>
              <a:rPr lang="en-GB" baseline="0" dirty="0" smtClean="0"/>
              <a:t>If you want to watch the whole talk, about the power of programming to inspire thinking and foster curiosity, you can find it at the link at the top (click) https://www.ted.com/talks/alan_kay_shares_a_powerful_idea_about_ideas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a:t>
            </a:fld>
            <a:endParaRPr lang="en-GB"/>
          </a:p>
        </p:txBody>
      </p:sp>
    </p:spTree>
    <p:extLst>
      <p:ext uri="{BB962C8B-B14F-4D97-AF65-F5344CB8AC3E}">
        <p14:creationId xmlns:p14="http://schemas.microsoft.com/office/powerpoint/2010/main" val="3585066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want children to discover the</a:t>
            </a:r>
            <a:r>
              <a:rPr lang="en-GB" baseline="0" dirty="0" smtClean="0"/>
              <a:t> properties of variables through practical challenges. They will learn by doing. By doing and observing they will build up their own mental model of how variables work. But before doing so it is worth introducing the name of the concept and pointing out the drawer in BYOB or Scratch that allows variables to be created.</a:t>
            </a:r>
          </a:p>
          <a:p>
            <a:endParaRPr lang="en-GB" baseline="0" dirty="0" smtClean="0"/>
          </a:p>
          <a:p>
            <a:r>
              <a:rPr lang="en-GB" baseline="0" dirty="0" smtClean="0"/>
              <a:t>Ask students to predict what the Cat will say. Some may expect it to say ‘counter’ if they have never come across the notion of a variable. Others may intuitively see what will happen but not have the language to explain. Introduce the term variable to them. </a:t>
            </a:r>
          </a:p>
          <a:p>
            <a:endParaRPr lang="en-GB" baseline="0" dirty="0" smtClean="0"/>
          </a:p>
          <a:p>
            <a:r>
              <a:rPr lang="en-GB" dirty="0" smtClean="0"/>
              <a:t>Ask</a:t>
            </a:r>
            <a:r>
              <a:rPr lang="en-GB" baseline="0" dirty="0" smtClean="0"/>
              <a:t> the students to read the code on the screen line by line. If the answers are imprecise, model the language required </a:t>
            </a:r>
            <a:r>
              <a:rPr lang="en-GB" baseline="0" dirty="0" err="1" smtClean="0"/>
              <a:t>eg</a:t>
            </a:r>
            <a:r>
              <a:rPr lang="en-GB" baseline="0" dirty="0" smtClean="0"/>
              <a:t> ‘A value of 1 is assigned to the variable called counter’, ‘The contents of the variable called counter (which is currently 1) are displayed in the speech bubble for 1 second.’ </a:t>
            </a:r>
            <a:r>
              <a:rPr lang="en-GB" baseline="0" dirty="0" err="1" smtClean="0"/>
              <a:t>etc</a:t>
            </a:r>
            <a:endParaRPr lang="en-GB" baseline="0" dirty="0" smtClean="0"/>
          </a:p>
          <a:p>
            <a:endParaRPr lang="en-GB" baseline="0" dirty="0" smtClean="0"/>
          </a:p>
          <a:p>
            <a:r>
              <a:rPr lang="en-GB" baseline="0" dirty="0" smtClean="0"/>
              <a:t>The following animation makes the behaviour clear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a:t>
            </a:fld>
            <a:endParaRPr lang="en-GB"/>
          </a:p>
        </p:txBody>
      </p:sp>
    </p:spTree>
    <p:extLst>
      <p:ext uri="{BB962C8B-B14F-4D97-AF65-F5344CB8AC3E}">
        <p14:creationId xmlns:p14="http://schemas.microsoft.com/office/powerpoint/2010/main" val="369998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animate the code, point out how a variable can be created and named in BYOB or Scratch,</a:t>
            </a:r>
            <a:r>
              <a:rPr lang="en-GB" baseline="0" dirty="0" smtClean="0"/>
              <a:t> and once created, where they appear..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a:t>
            </a:fld>
            <a:endParaRPr lang="en-GB"/>
          </a:p>
        </p:txBody>
      </p:sp>
    </p:spTree>
    <p:extLst>
      <p:ext uri="{BB962C8B-B14F-4D97-AF65-F5344CB8AC3E}">
        <p14:creationId xmlns:p14="http://schemas.microsoft.com/office/powerpoint/2010/main" val="422336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Conceptually, it is useful to thing of a variable as a container, with a label, into which a</a:t>
            </a:r>
            <a:r>
              <a:rPr lang="en-GB" baseline="0" dirty="0" smtClean="0"/>
              <a:t> value can be placed. The value can change, as we will see, but the container will only ever contain one entity.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a:p>
        </p:txBody>
      </p:sp>
    </p:spTree>
    <p:extLst>
      <p:ext uri="{BB962C8B-B14F-4D97-AF65-F5344CB8AC3E}">
        <p14:creationId xmlns:p14="http://schemas.microsoft.com/office/powerpoint/2010/main" val="1536428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step through the code.</a:t>
            </a:r>
          </a:p>
          <a:p>
            <a:r>
              <a:rPr lang="en-GB" dirty="0" smtClean="0"/>
              <a:t>The container</a:t>
            </a:r>
            <a:r>
              <a:rPr lang="en-GB" baseline="0" dirty="0" smtClean="0"/>
              <a:t> is labelled (named) as counter. (click)</a:t>
            </a:r>
          </a:p>
          <a:p>
            <a:r>
              <a:rPr lang="en-GB" baseline="0" dirty="0" smtClean="0"/>
              <a:t>The value 1 is placed in it.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a:p>
        </p:txBody>
      </p:sp>
    </p:spTree>
    <p:extLst>
      <p:ext uri="{BB962C8B-B14F-4D97-AF65-F5344CB8AC3E}">
        <p14:creationId xmlns:p14="http://schemas.microsoft.com/office/powerpoint/2010/main" val="409648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value inside the</a:t>
            </a:r>
            <a:r>
              <a:rPr lang="en-GB" baseline="0" dirty="0" smtClean="0"/>
              <a:t> container is inspected and ‘spoken’ for 1 second.</a:t>
            </a:r>
          </a:p>
          <a:p>
            <a:r>
              <a:rPr lang="en-GB" baseline="0" dirty="0" smtClean="0"/>
              <a:t>The program then waits for 1 second.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a:p>
        </p:txBody>
      </p:sp>
    </p:spTree>
    <p:extLst>
      <p:ext uri="{BB962C8B-B14F-4D97-AF65-F5344CB8AC3E}">
        <p14:creationId xmlns:p14="http://schemas.microsoft.com/office/powerpoint/2010/main" val="316526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value in counter is incremented by 1, so it now contains the value 2.</a:t>
            </a:r>
          </a:p>
          <a:p>
            <a:endParaRPr lang="en-GB" dirty="0" smtClean="0"/>
          </a:p>
          <a:p>
            <a:r>
              <a:rPr lang="en-GB" dirty="0" smtClean="0"/>
              <a:t>The animation takes the value out and</a:t>
            </a:r>
            <a:r>
              <a:rPr lang="en-GB" baseline="0" dirty="0" smtClean="0"/>
              <a:t> changes it to emphasise that it is only 1 held in the box.</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a:p>
        </p:txBody>
      </p:sp>
    </p:spTree>
    <p:extLst>
      <p:ext uri="{BB962C8B-B14F-4D97-AF65-F5344CB8AC3E}">
        <p14:creationId xmlns:p14="http://schemas.microsoft.com/office/powerpoint/2010/main" val="58245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program loops round and repeats the sequence, saying</a:t>
            </a:r>
            <a:r>
              <a:rPr lang="en-GB" baseline="0" dirty="0" smtClean="0"/>
              <a:t> the value 2, waiting, incrementing counter to the value 3.</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a:p>
        </p:txBody>
      </p:sp>
    </p:spTree>
    <p:extLst>
      <p:ext uri="{BB962C8B-B14F-4D97-AF65-F5344CB8AC3E}">
        <p14:creationId xmlns:p14="http://schemas.microsoft.com/office/powerpoint/2010/main" val="293265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same sequence, this time saying 3 and incrementing to</a:t>
            </a:r>
            <a:r>
              <a:rPr lang="en-GB" baseline="0" dirty="0" smtClean="0"/>
              <a:t> 4.</a:t>
            </a:r>
          </a:p>
          <a:p>
            <a:endParaRPr lang="en-GB" baseline="0" dirty="0" smtClean="0"/>
          </a:p>
          <a:p>
            <a:r>
              <a:rPr lang="en-GB" baseline="0" dirty="0" smtClean="0"/>
              <a:t>It can be useful to have a couple of </a:t>
            </a:r>
            <a:r>
              <a:rPr lang="en-GB" baseline="0" dirty="0" err="1" smtClean="0"/>
              <a:t>childen</a:t>
            </a:r>
            <a:r>
              <a:rPr lang="en-GB" baseline="0" dirty="0" smtClean="0"/>
              <a:t> acting this out in front of the class with a box and a mini whiteboard slate, on which they can rub out the old and write the new values on, before putting it back in the box.</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a:p>
        </p:txBody>
      </p:sp>
    </p:spTree>
    <p:extLst>
      <p:ext uri="{BB962C8B-B14F-4D97-AF65-F5344CB8AC3E}">
        <p14:creationId xmlns:p14="http://schemas.microsoft.com/office/powerpoint/2010/main" val="711377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same sequence again.</a:t>
            </a:r>
            <a:r>
              <a:rPr lang="en-GB" baseline="0" dirty="0" smtClean="0"/>
              <a:t> If the children think they have ‘got it’ ask them to chant the steps, before enacting in the animation. It is surprising how often they get it wrong!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a:p>
        </p:txBody>
      </p:sp>
    </p:spTree>
    <p:extLst>
      <p:ext uri="{BB962C8B-B14F-4D97-AF65-F5344CB8AC3E}">
        <p14:creationId xmlns:p14="http://schemas.microsoft.com/office/powerpoint/2010/main" val="168759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a:t>
            </a:fld>
            <a:endParaRPr lang="en-GB" dirty="0"/>
          </a:p>
        </p:txBody>
      </p:sp>
    </p:spTree>
    <p:extLst>
      <p:ext uri="{BB962C8B-B14F-4D97-AF65-F5344CB8AC3E}">
        <p14:creationId xmlns:p14="http://schemas.microsoft.com/office/powerpoint/2010/main" val="547151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children will get this very quickly, but for many, repeated exposure to the concept is needed. Drawing</a:t>
            </a:r>
            <a:r>
              <a:rPr lang="en-GB" baseline="0" dirty="0" smtClean="0"/>
              <a:t> a</a:t>
            </a:r>
            <a:r>
              <a:rPr lang="en-GB" dirty="0" smtClean="0"/>
              <a:t> </a:t>
            </a:r>
            <a:r>
              <a:rPr lang="en-GB" dirty="0" err="1" smtClean="0"/>
              <a:t>Squiral</a:t>
            </a:r>
            <a:r>
              <a:rPr lang="en-GB" dirty="0" smtClean="0"/>
              <a:t> provides</a:t>
            </a:r>
            <a:r>
              <a:rPr lang="en-GB" baseline="0" dirty="0" smtClean="0"/>
              <a:t> a good lesson to practise applying the concept – with plenty of extension challenge for those who grasp the concept, along with some powerful visuals.</a:t>
            </a:r>
          </a:p>
          <a:p>
            <a:endParaRPr lang="en-GB" baseline="0" dirty="0" smtClean="0"/>
          </a:p>
          <a:p>
            <a:r>
              <a:rPr lang="en-GB" baseline="0" dirty="0" smtClean="0"/>
              <a:t>Start by discussing how it might be drawn (from the centre outwards, using a similar loop and variable as we did in the counter example).</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a:p>
        </p:txBody>
      </p:sp>
    </p:spTree>
    <p:extLst>
      <p:ext uri="{BB962C8B-B14F-4D97-AF65-F5344CB8AC3E}">
        <p14:creationId xmlns:p14="http://schemas.microsoft.com/office/powerpoint/2010/main" val="3494986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the more able, start by asking pupils to investigate the impact of changing the amount the variable is incremented on each step. They can then control the ‘gap between the lines.</a:t>
            </a:r>
          </a:p>
          <a:p>
            <a:endParaRPr lang="en-GB" baseline="0" dirty="0" smtClean="0"/>
          </a:p>
          <a:p>
            <a:r>
              <a:rPr lang="en-GB" baseline="0" dirty="0" smtClean="0"/>
              <a:t>Returning within the </a:t>
            </a:r>
            <a:r>
              <a:rPr lang="en-GB" baseline="0" dirty="0" err="1" smtClean="0"/>
              <a:t>squiral</a:t>
            </a:r>
            <a:r>
              <a:rPr lang="en-GB" baseline="0" dirty="0" smtClean="0"/>
              <a:t> involves recognising how far to move, before redrawing a decrementing </a:t>
            </a:r>
            <a:r>
              <a:rPr lang="en-GB" baseline="0" dirty="0" err="1" smtClean="0"/>
              <a:t>squiral</a:t>
            </a:r>
            <a:r>
              <a:rPr lang="en-GB" baseline="0" dirty="0" smtClean="0"/>
              <a:t>.</a:t>
            </a:r>
          </a:p>
          <a:p>
            <a:endParaRPr lang="en-GB" baseline="0" dirty="0" smtClean="0"/>
          </a:p>
          <a:p>
            <a:r>
              <a:rPr lang="en-GB" baseline="0" dirty="0" smtClean="0"/>
              <a:t>The final challenge involves creating a gap variable, and refactoring the move at the edge, to reflect half the value of the gap. This is a good example of how code can be refactored, spotting the pattern between the gap and the move, to make it more general.</a:t>
            </a:r>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849084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just recap again. The focus of this session is concepts and continuity. Many of the tools</a:t>
            </a:r>
            <a:r>
              <a:rPr lang="en-GB" baseline="0" dirty="0" smtClean="0"/>
              <a:t> and techniques introduced wont be new to pupils, but once in secondary school we need to put what they know already into the context of our 4 key concepts and constantly reinforce that these are at the heart of developing Computational Thinking (click). </a:t>
            </a:r>
          </a:p>
          <a:p>
            <a:endParaRPr lang="en-GB" baseline="0" dirty="0" smtClean="0"/>
          </a:p>
          <a:p>
            <a:r>
              <a:rPr lang="en-GB" baseline="0" dirty="0" smtClean="0"/>
              <a:t>We know that programs are built up of algorithms acting on data structures. (click)</a:t>
            </a:r>
          </a:p>
          <a:p>
            <a:endParaRPr lang="en-GB" baseline="0" dirty="0" smtClean="0"/>
          </a:p>
          <a:p>
            <a:r>
              <a:rPr lang="en-GB" baseline="0" dirty="0" smtClean="0"/>
              <a:t>We know the key to handling complexity lies in decomposing big problems into smaller ones, and that once a small program is created, the detail can be abstracted away by developing functions or procedures. </a:t>
            </a:r>
          </a:p>
          <a:p>
            <a:endParaRPr lang="en-GB" baseline="0" dirty="0" smtClean="0"/>
          </a:p>
          <a:p>
            <a:r>
              <a:rPr lang="en-GB" baseline="0" dirty="0" smtClean="0"/>
              <a:t>So complex programs are built by assembling smaller blocks of code.</a:t>
            </a:r>
          </a:p>
          <a:p>
            <a:endParaRPr lang="en-GB" baseline="0" dirty="0" smtClean="0"/>
          </a:p>
          <a:p>
            <a:r>
              <a:rPr lang="en-GB" baseline="0" dirty="0" smtClean="0"/>
              <a:t>Let’s now look at a more challenging activity to illustrate these key concepts and build on the ideas of decomposition and abstraction.</a:t>
            </a:r>
          </a:p>
          <a:p>
            <a:endParaRPr lang="en-GB" baseline="0" dirty="0" smtClean="0"/>
          </a:p>
          <a:p>
            <a:r>
              <a:rPr lang="en-GB" baseline="0" dirty="0" smtClean="0"/>
              <a:t>(click) Welcome to Wacky Races!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2082547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Welcome to Wacky Races!</a:t>
            </a:r>
          </a:p>
          <a:p>
            <a:r>
              <a:rPr lang="en-GB" baseline="0" dirty="0" smtClean="0"/>
              <a:t/>
            </a:r>
            <a:br>
              <a:rPr lang="en-GB" baseline="0" dirty="0" smtClean="0"/>
            </a:br>
            <a:r>
              <a:rPr lang="en-GB" baseline="0" dirty="0" smtClean="0"/>
              <a:t>The next slide shows a finished program running. As it runs, point out the start and finish line, and how the six sprites line up to start when the Reset button is pressed.</a:t>
            </a:r>
          </a:p>
          <a:p>
            <a:endParaRPr lang="en-GB" baseline="0" dirty="0" smtClean="0"/>
          </a:p>
          <a:p>
            <a:r>
              <a:rPr lang="en-GB" baseline="0" dirty="0" smtClean="0"/>
              <a:t>The race is random and the outcome will differ each time.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412466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video should start automatically.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3222242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how we might break down the task.</a:t>
            </a:r>
          </a:p>
          <a:p>
            <a:endParaRPr lang="en-GB" dirty="0" smtClean="0"/>
          </a:p>
          <a:p>
            <a:r>
              <a:rPr lang="en-GB" dirty="0" smtClean="0"/>
              <a:t>The aim would be to draw out 3 or 4 distinct</a:t>
            </a:r>
            <a:r>
              <a:rPr lang="en-GB" baseline="0" dirty="0" smtClean="0"/>
              <a:t> areas that could be developed independently </a:t>
            </a:r>
            <a:r>
              <a:rPr lang="en-GB" baseline="0" dirty="0" err="1" smtClean="0"/>
              <a:t>eg</a:t>
            </a:r>
            <a:r>
              <a:rPr lang="en-GB" baseline="0" dirty="0" smtClean="0"/>
              <a:t> Race Setup, Actual Race and the Finish.</a:t>
            </a:r>
          </a:p>
          <a:p>
            <a:endParaRPr lang="en-GB" baseline="0" dirty="0" smtClean="0"/>
          </a:p>
          <a:p>
            <a:r>
              <a:rPr lang="en-GB" baseline="0" dirty="0" smtClean="0"/>
              <a:t>Each can then be further decomposed. Consider each in turn.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634897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113851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worth noting the co-ordinates used</a:t>
            </a:r>
            <a:r>
              <a:rPr lang="en-GB" baseline="0" dirty="0" smtClean="0"/>
              <a:t> on the screen, so the six sprites can be spaced equidistant.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42028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we can decompose the Main Race. We can consider</a:t>
            </a:r>
            <a:r>
              <a:rPr lang="en-GB" baseline="0" dirty="0" smtClean="0"/>
              <a:t> using a loop to repeat a move command, changing the costume each time to create the animation, and a selection statement (IF touching) to stop when it touches the red line.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3762648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form of counter variable would help keep track of position, incrementing by 1 each time a sprite finishes.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56353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a:t>
            </a:fld>
            <a:endParaRPr lang="en-GB" dirty="0"/>
          </a:p>
        </p:txBody>
      </p:sp>
    </p:spTree>
    <p:extLst>
      <p:ext uri="{BB962C8B-B14F-4D97-AF65-F5344CB8AC3E}">
        <p14:creationId xmlns:p14="http://schemas.microsoft.com/office/powerpoint/2010/main" val="1471647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that we have decomposed the problem, we can think about naming our own procedures to encapsulate the code. The race breaks down neatly into the commands to Line Up, which can be called by clicking on the Reset Button, and the commands to Race.</a:t>
            </a:r>
          </a:p>
          <a:p>
            <a:endParaRPr lang="en-GB" baseline="0" dirty="0" smtClean="0"/>
          </a:p>
          <a:p>
            <a:r>
              <a:rPr lang="en-GB" baseline="0" dirty="0" smtClean="0"/>
              <a:t>If we want to extend the functionality, we can develop new procedures to accomplish particular tasks.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3600814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Three</a:t>
            </a:r>
            <a:r>
              <a:rPr lang="en-GB" baseline="0" dirty="0" smtClean="0"/>
              <a:t> possible extensions are suggested, for those who make quick progress. The last one is challenging but doesn’t require any more knowledge of structures than we have covered.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3240567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an Activity handout for reference, to help tackle the challenges.</a:t>
            </a:r>
          </a:p>
          <a:p>
            <a:endParaRPr lang="en-GB" baseline="0" dirty="0" smtClean="0"/>
          </a:p>
          <a:p>
            <a:r>
              <a:rPr lang="en-GB" baseline="0" dirty="0" smtClean="0"/>
              <a:t>However, i</a:t>
            </a:r>
            <a:r>
              <a:rPr lang="en-GB" dirty="0" smtClean="0"/>
              <a:t>t is often difficult for children to code</a:t>
            </a:r>
            <a:r>
              <a:rPr lang="en-GB" baseline="0" dirty="0" smtClean="0"/>
              <a:t> from a blank canvas. If you feel creating Wacky Races from scratch would be a ‘step too far’ you could provide a partial implementation and set challenges to modify the existing code. Several incomplete versions of the program are included in the resources.</a:t>
            </a:r>
          </a:p>
          <a:p>
            <a:r>
              <a:rPr lang="en-GB" baseline="0" dirty="0" smtClean="0"/>
              <a:t>Race01: provides the background start / finish lines and has sprites in place so pupils can investigate their starting position, prior to writing the code to line them up.</a:t>
            </a:r>
          </a:p>
          <a:p>
            <a:r>
              <a:rPr lang="en-GB" baseline="0" dirty="0" smtClean="0"/>
              <a:t>Race02: models the code to return a sprite to the start, and displays the co-ordinates to make it clearer.</a:t>
            </a:r>
          </a:p>
          <a:p>
            <a:r>
              <a:rPr lang="en-GB" baseline="0" dirty="0" smtClean="0"/>
              <a:t>Race03: develops the code for one sprite to race.</a:t>
            </a:r>
          </a:p>
          <a:p>
            <a:r>
              <a:rPr lang="en-GB" baseline="0" dirty="0" smtClean="0"/>
              <a:t>Race04: models the encapsulation of the race sequence into a block</a:t>
            </a:r>
          </a:p>
          <a:p>
            <a:r>
              <a:rPr lang="en-GB" baseline="0" dirty="0" smtClean="0"/>
              <a:t>Race05: displays the use of a position variable to allow the sprite to announce its place at the end of a race.</a:t>
            </a:r>
          </a:p>
          <a:p>
            <a:r>
              <a:rPr lang="en-GB" baseline="0" dirty="0" smtClean="0"/>
              <a:t>Race06: introduces buttons and broadcasts</a:t>
            </a:r>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3295147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are lots of excellent resources to support the development of programming using Scratch / BYOB.</a:t>
            </a:r>
          </a:p>
          <a:p>
            <a:endParaRPr lang="en-GB" baseline="0" dirty="0" smtClean="0"/>
          </a:p>
          <a:p>
            <a:r>
              <a:rPr lang="en-GB" baseline="0" dirty="0" smtClean="0"/>
              <a:t>The best, with comprehensive notes for students and tutors, supported by screencasts, and supporting programs is probably Jeremy Scott’s material. Starting From Scratch provides an introduction for absolute beginners. (click)</a:t>
            </a:r>
          </a:p>
          <a:p>
            <a:endParaRPr lang="en-GB" baseline="0" dirty="0" smtClean="0"/>
          </a:p>
          <a:p>
            <a:r>
              <a:rPr lang="en-GB" baseline="0" dirty="0" smtClean="0"/>
              <a:t>The material in Itching For More is best pitched for KS3 pupils developing the ideas and concepts we’ve outlined here.</a:t>
            </a:r>
          </a:p>
          <a:p>
            <a:endParaRPr lang="en-GB" baseline="0" dirty="0" smtClean="0"/>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Produced for The Royal Society in Edinburgh, the material is part of a bigger resource that also includes material for developing projects in App Inventor. All resources can be obtained from https://goo.gl/XCQARR </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3410907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Included</a:t>
            </a:r>
            <a:r>
              <a:rPr lang="en-GB" baseline="0" dirty="0" smtClean="0"/>
              <a:t> in the resources are some ready to go classroom materials based around one of the projects in ‘Itching For More’: The Hungry Frog</a:t>
            </a:r>
          </a:p>
          <a:p>
            <a:endParaRPr lang="en-GB" baseline="0" dirty="0" smtClean="0"/>
          </a:p>
          <a:p>
            <a:r>
              <a:rPr lang="en-GB" baseline="0" dirty="0" smtClean="0"/>
              <a:t>This project requires some media files (included).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activity focuses on students investigating a working game and answering a series of structured questions. (Task A)</a:t>
            </a:r>
            <a:endParaRPr lang="en-GB" dirty="0" smtClean="0"/>
          </a:p>
          <a:p>
            <a:endParaRPr lang="en-GB" baseline="0" dirty="0" smtClean="0"/>
          </a:p>
          <a:p>
            <a:r>
              <a:rPr lang="en-GB" baseline="0" dirty="0" smtClean="0"/>
              <a:t>It then involves students analysing a part working game and comparing it to the previous example to identify the errors. </a:t>
            </a:r>
          </a:p>
          <a:p>
            <a:r>
              <a:rPr lang="en-GB" baseline="0" dirty="0" smtClean="0"/>
              <a:t>The focus is on observing behaviour, then reading the code.</a:t>
            </a:r>
          </a:p>
          <a:p>
            <a:endParaRPr lang="en-GB" baseline="0" dirty="0" smtClean="0"/>
          </a:p>
          <a:p>
            <a:r>
              <a:rPr lang="en-GB" baseline="0" dirty="0" smtClean="0"/>
              <a:t>Finally, Task C plans how to fix it. It includes a teacher presentation, two activity sheets and a homework.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2599123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there are instructions and scripts included to demonstrate how to play the classic game, Pong across two machines.</a:t>
            </a:r>
          </a:p>
          <a:p>
            <a:endParaRPr lang="en-GB" baseline="0" dirty="0" smtClean="0"/>
          </a:p>
          <a:p>
            <a:r>
              <a:rPr lang="en-GB" baseline="0" dirty="0" smtClean="0"/>
              <a:t>One big challenge for Computing teachers is providing challenges for able students that don’t require extra support. This is an excellent project to get able students thinking, and having a sense of doing something special…</a:t>
            </a:r>
          </a:p>
          <a:p>
            <a:endParaRPr lang="en-GB" baseline="0" dirty="0" smtClean="0"/>
          </a:p>
          <a:p>
            <a:r>
              <a:rPr lang="en-GB" baseline="0" dirty="0" smtClean="0"/>
              <a:t>… and it doesn’t involve any extra knowledge, apart from how to enable the sharing of sprites across machines.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959494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a:t>
            </a:r>
            <a:r>
              <a:rPr lang="en-GB" baseline="0" dirty="0" smtClean="0"/>
              <a:t>brief pause to encourage a short </a:t>
            </a:r>
            <a:r>
              <a:rPr lang="en-GB" baseline="0" dirty="0" smtClean="0"/>
              <a:t>discussion before the session ends.</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Paired</a:t>
            </a:r>
            <a:r>
              <a:rPr lang="en-GB" baseline="0" dirty="0" smtClean="0"/>
              <a:t> programming is a popular approach for developing pupil capability. Do teachers have other ideas? If so, how can we evaluate them? This is a fertile area for action research </a:t>
            </a:r>
            <a:r>
              <a:rPr lang="en-GB" baseline="0" dirty="0" smtClean="0"/>
              <a:t>…. A core element of the BCS Certificate.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3380200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 Maybe the points you’ve just discussed might form the basis of some</a:t>
            </a:r>
            <a:r>
              <a:rPr lang="en-GB" baseline="0" dirty="0" smtClean="0"/>
              <a:t> action research?</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this!</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3859430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We started by emphasising that teaching programming requires a conceptual approach. These concepts can be easily transferred from one programming language to another.</a:t>
            </a:r>
          </a:p>
          <a:p>
            <a:endParaRPr lang="en-GB" baseline="0" dirty="0" smtClean="0"/>
          </a:p>
          <a:p>
            <a:r>
              <a:rPr lang="en-GB" baseline="0" dirty="0" smtClean="0"/>
              <a:t>Let’s quickly recap what is in our intellectual toolkit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512005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programming language we use is secondary, the concepts are key. They give us a special way of looking at problems. If you can think like a Computer Scientist you have an approach that allows transition to more complex programming environments.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292623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Whatever the</a:t>
            </a:r>
            <a:r>
              <a:rPr lang="en-GB" baseline="0" dirty="0" smtClean="0"/>
              <a:t> activity, there are some key concepts in Computer Science that occur again and again. </a:t>
            </a:r>
            <a:r>
              <a:rPr lang="en-GB" dirty="0" smtClean="0"/>
              <a:t>CAS</a:t>
            </a:r>
            <a:r>
              <a:rPr lang="en-GB" baseline="0" dirty="0" smtClean="0"/>
              <a:t> have produced a poster that highlights those key concepts - concepts that underpin computational thinking. Great for the classroom wall, so you can keep referring to them whenever the opportunity arises. We’ll be doing this throughout this session. The concepts are revealed on a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a:t>
            </a:fld>
            <a:endParaRPr lang="en-GB" dirty="0"/>
          </a:p>
        </p:txBody>
      </p:sp>
    </p:spTree>
    <p:extLst>
      <p:ext uri="{BB962C8B-B14F-4D97-AF65-F5344CB8AC3E}">
        <p14:creationId xmlns:p14="http://schemas.microsoft.com/office/powerpoint/2010/main" val="190490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end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dirty="0"/>
          </a:p>
        </p:txBody>
      </p:sp>
    </p:spTree>
    <p:extLst>
      <p:ext uri="{BB962C8B-B14F-4D97-AF65-F5344CB8AC3E}">
        <p14:creationId xmlns:p14="http://schemas.microsoft.com/office/powerpoint/2010/main" val="4238077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dirty="0"/>
          </a:p>
        </p:txBody>
      </p:sp>
    </p:spTree>
    <p:extLst>
      <p:ext uri="{BB962C8B-B14F-4D97-AF65-F5344CB8AC3E}">
        <p14:creationId xmlns:p14="http://schemas.microsoft.com/office/powerpoint/2010/main" val="1719714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dirty="0"/>
          </a:p>
        </p:txBody>
      </p:sp>
    </p:spTree>
    <p:extLst>
      <p:ext uri="{BB962C8B-B14F-4D97-AF65-F5344CB8AC3E}">
        <p14:creationId xmlns:p14="http://schemas.microsoft.com/office/powerpoint/2010/main" val="1299012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dirty="0"/>
          </a:p>
        </p:txBody>
      </p:sp>
    </p:spTree>
    <p:extLst>
      <p:ext uri="{BB962C8B-B14F-4D97-AF65-F5344CB8AC3E}">
        <p14:creationId xmlns:p14="http://schemas.microsoft.com/office/powerpoint/2010/main" val="39357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pPr>
              <a:lnSpc>
                <a:spcPct val="100000"/>
              </a:lnSpc>
            </a:pPr>
            <a:r>
              <a:rPr lang="en-US" sz="1200" dirty="0" smtClean="0">
                <a:solidFill>
                  <a:schemeClr val="bg1">
                    <a:lumMod val="50000"/>
                  </a:schemeClr>
                </a:solidFill>
                <a:latin typeface="+mn-lt"/>
              </a:rPr>
              <a:t>Be familiar with the key concepts required to write programs</a:t>
            </a:r>
          </a:p>
          <a:p>
            <a:pPr>
              <a:lnSpc>
                <a:spcPct val="100000"/>
              </a:lnSpc>
            </a:pPr>
            <a:r>
              <a:rPr lang="en-US" sz="1200" dirty="0" err="1" smtClean="0">
                <a:solidFill>
                  <a:schemeClr val="bg1">
                    <a:lumMod val="50000"/>
                  </a:schemeClr>
                </a:solidFill>
                <a:latin typeface="+mn-lt"/>
              </a:rPr>
              <a:t>Recognise</a:t>
            </a:r>
            <a:r>
              <a:rPr lang="en-US" sz="1200" dirty="0" smtClean="0">
                <a:solidFill>
                  <a:schemeClr val="bg1">
                    <a:lumMod val="50000"/>
                  </a:schemeClr>
                </a:solidFill>
                <a:latin typeface="+mn-lt"/>
              </a:rPr>
              <a:t> the three key constructs used in every algorithm</a:t>
            </a:r>
          </a:p>
          <a:p>
            <a:pPr>
              <a:lnSpc>
                <a:spcPct val="100000"/>
              </a:lnSpc>
            </a:pPr>
            <a:r>
              <a:rPr lang="en-US" sz="1200" dirty="0" smtClean="0">
                <a:solidFill>
                  <a:schemeClr val="bg1">
                    <a:lumMod val="50000"/>
                  </a:schemeClr>
                </a:solidFill>
                <a:latin typeface="+mn-lt"/>
              </a:rPr>
              <a:t>Appreciate the centrality of a variable</a:t>
            </a:r>
          </a:p>
          <a:p>
            <a:pPr>
              <a:lnSpc>
                <a:spcPct val="100000"/>
              </a:lnSpc>
              <a:spcBef>
                <a:spcPts val="0"/>
              </a:spcBef>
              <a:defRPr/>
            </a:pPr>
            <a:r>
              <a:rPr lang="en-GB" sz="1200" dirty="0" smtClean="0">
                <a:solidFill>
                  <a:schemeClr val="bg1">
                    <a:lumMod val="50000"/>
                  </a:schemeClr>
                </a:solidFill>
                <a:latin typeface="+mn-lt"/>
              </a:rPr>
              <a:t>Be familiar with functions and procedures </a:t>
            </a:r>
          </a:p>
          <a:p>
            <a:pPr>
              <a:lnSpc>
                <a:spcPct val="100000"/>
              </a:lnSpc>
              <a:spcBef>
                <a:spcPts val="0"/>
              </a:spcBef>
              <a:defRPr/>
            </a:pPr>
            <a:r>
              <a:rPr lang="en-GB" sz="1200" smtClean="0">
                <a:solidFill>
                  <a:schemeClr val="bg1">
                    <a:lumMod val="50000"/>
                  </a:schemeClr>
                </a:solidFill>
                <a:latin typeface="+mn-lt"/>
              </a:rPr>
              <a:t>Recognise their role in structured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a:t>
            </a:fld>
            <a:endParaRPr lang="en-GB" dirty="0"/>
          </a:p>
        </p:txBody>
      </p:sp>
    </p:spTree>
    <p:extLst>
      <p:ext uri="{BB962C8B-B14F-4D97-AF65-F5344CB8AC3E}">
        <p14:creationId xmlns:p14="http://schemas.microsoft.com/office/powerpoint/2010/main" val="25645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this second session we want to take the ideas of structured </a:t>
            </a:r>
            <a:r>
              <a:rPr lang="en-GB" baseline="0" smtClean="0"/>
              <a:t>programming further.</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a:t>
            </a:fld>
            <a:endParaRPr lang="en-GB"/>
          </a:p>
        </p:txBody>
      </p:sp>
    </p:spTree>
    <p:extLst>
      <p:ext uri="{BB962C8B-B14F-4D97-AF65-F5344CB8AC3E}">
        <p14:creationId xmlns:p14="http://schemas.microsoft.com/office/powerpoint/2010/main" val="115016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just recap. The focus of the</a:t>
            </a:r>
            <a:r>
              <a:rPr lang="en-GB" baseline="0" dirty="0" smtClean="0"/>
              <a:t> first</a:t>
            </a:r>
            <a:r>
              <a:rPr lang="en-GB" dirty="0" smtClean="0"/>
              <a:t> session was concepts and continuity. What we want to do</a:t>
            </a:r>
            <a:r>
              <a:rPr lang="en-GB" baseline="0" dirty="0" smtClean="0"/>
              <a:t> is constantly reinforce 1 big idea – that this is about developing Computational Thinking (click). We’ve developed one programming activity so far, involving only simple sequencing to illustrate the 4 central concepts.</a:t>
            </a:r>
          </a:p>
          <a:p>
            <a:endParaRPr lang="en-GB" baseline="0" dirty="0" smtClean="0"/>
          </a:p>
          <a:p>
            <a:r>
              <a:rPr lang="en-GB" baseline="0" dirty="0" smtClean="0"/>
              <a:t>Before we look at a second activity, lets consider the 3 constructs for creating algorithms, and another central idea that goes hand in hand with algorithms, that of data structures.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a:t>
            </a:fld>
            <a:endParaRPr lang="en-GB"/>
          </a:p>
        </p:txBody>
      </p:sp>
    </p:spTree>
    <p:extLst>
      <p:ext uri="{BB962C8B-B14F-4D97-AF65-F5344CB8AC3E}">
        <p14:creationId xmlns:p14="http://schemas.microsoft.com/office/powerpoint/2010/main" val="1613450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Algorithms + Data Structures = Programs is</a:t>
            </a:r>
            <a:r>
              <a:rPr lang="en-GB" baseline="0" dirty="0" smtClean="0"/>
              <a:t> an old, but well known book written by </a:t>
            </a:r>
            <a:r>
              <a:rPr lang="en-GB" dirty="0" smtClean="0"/>
              <a:t>Computer</a:t>
            </a:r>
            <a:r>
              <a:rPr lang="en-GB" baseline="0" dirty="0" smtClean="0"/>
              <a:t> Scientist Nicklaus Wirth. </a:t>
            </a:r>
          </a:p>
          <a:p>
            <a:endParaRPr lang="en-GB" baseline="0" dirty="0" smtClean="0"/>
          </a:p>
          <a:p>
            <a:r>
              <a:rPr lang="en-GB" baseline="0" dirty="0" smtClean="0"/>
              <a:t>Amongst many other achievements, Wirth developed the programming language Pascal.</a:t>
            </a:r>
          </a:p>
          <a:p>
            <a:endParaRPr lang="en-GB" baseline="0" dirty="0" smtClean="0"/>
          </a:p>
          <a:p>
            <a:r>
              <a:rPr lang="en-GB" baseline="0" dirty="0" smtClean="0"/>
              <a:t>The title summarises the challenge facing programmers. They need to develop algorithms which manipulate data.</a:t>
            </a:r>
          </a:p>
          <a:p>
            <a:endParaRPr lang="en-GB" baseline="0" dirty="0" smtClean="0"/>
          </a:p>
          <a:p>
            <a:r>
              <a:rPr lang="en-GB" baseline="0" dirty="0" smtClean="0"/>
              <a:t>We’ve mentioned the 3 key constructs for building algorithms. What are they? (click for reminder of sequence, selection and iteration)</a:t>
            </a:r>
          </a:p>
          <a:p>
            <a:endParaRPr lang="en-GB" baseline="0" dirty="0" smtClean="0"/>
          </a:p>
          <a:p>
            <a:r>
              <a:rPr lang="en-GB" baseline="0" dirty="0" smtClean="0"/>
              <a:t>So far we haven’t considered how data is held in a program, that is, the Data Structures in Nicklaus </a:t>
            </a:r>
            <a:r>
              <a:rPr lang="en-GB" baseline="0" dirty="0" err="1" smtClean="0"/>
              <a:t>Wirths</a:t>
            </a:r>
            <a:r>
              <a:rPr lang="en-GB" baseline="0" dirty="0" smtClean="0"/>
              <a:t> equation.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a:t>
            </a:fld>
            <a:endParaRPr lang="en-GB"/>
          </a:p>
        </p:txBody>
      </p:sp>
    </p:spTree>
    <p:extLst>
      <p:ext uri="{BB962C8B-B14F-4D97-AF65-F5344CB8AC3E}">
        <p14:creationId xmlns:p14="http://schemas.microsoft.com/office/powerpoint/2010/main" val="3525031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start with a simple, but absolutely key concept:</a:t>
            </a:r>
            <a:r>
              <a:rPr lang="en-GB" baseline="0" dirty="0" smtClean="0"/>
              <a:t> the notion of a variable. This is the idea that any data we wish to hold in a program must be put into a named ‘container’. This is the simplest data structure, on which many more can be built. It is therefore a key idea for students to grasp.</a:t>
            </a:r>
          </a:p>
          <a:p>
            <a:endParaRPr lang="en-GB" baseline="0" dirty="0" smtClean="0"/>
          </a:p>
          <a:p>
            <a:r>
              <a:rPr lang="en-GB" baseline="0" dirty="0" smtClean="0"/>
              <a:t>Children don’t intuitively ‘get this’ – it is an abstract concept, and how we introduce it can have a huge bearing on children’s understand.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a:t>
            </a:fld>
            <a:endParaRPr lang="en-GB"/>
          </a:p>
        </p:txBody>
      </p:sp>
    </p:spTree>
    <p:extLst>
      <p:ext uri="{BB962C8B-B14F-4D97-AF65-F5344CB8AC3E}">
        <p14:creationId xmlns:p14="http://schemas.microsoft.com/office/powerpoint/2010/main" val="34842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24/05/2017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24/05/2017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852810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5/24/2017</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24/05/2017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24/05/2017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24/05/2017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24/05/2017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24/05/2017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24/05/2017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24/05/2017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24/05/2017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ted.com/talks/alan_kay_shares_a_powerful_idea_about_ideas" TargetMode="External"/><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14.png"/><Relationship Id="rId4" Type="http://schemas.openxmlformats.org/officeDocument/2006/relationships/notesSlide" Target="../notesSlides/notesSlide10.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goo.gl/XCQAR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5831" y="5802923"/>
            <a:ext cx="1178169" cy="1055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3862925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lanK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5985" y="2352762"/>
            <a:ext cx="5845277" cy="4383958"/>
          </a:xfrm>
          <a:prstGeom prst="rect">
            <a:avLst/>
          </a:prstGeom>
        </p:spPr>
      </p:pic>
      <p:sp>
        <p:nvSpPr>
          <p:cNvPr id="2" name="Title 1"/>
          <p:cNvSpPr>
            <a:spLocks noGrp="1"/>
          </p:cNvSpPr>
          <p:nvPr>
            <p:ph type="ctrTitle"/>
          </p:nvPr>
        </p:nvSpPr>
        <p:spPr>
          <a:xfrm>
            <a:off x="685800" y="4280"/>
            <a:ext cx="7772400" cy="2387600"/>
          </a:xfrm>
        </p:spPr>
        <p:txBody>
          <a:bodyPr>
            <a:normAutofit/>
          </a:bodyPr>
          <a:lstStyle/>
          <a:p>
            <a:r>
              <a:rPr lang="en-GB" sz="7200" dirty="0" smtClean="0"/>
              <a:t>= Programs</a:t>
            </a:r>
            <a:endParaRPr lang="en-GB" sz="7200" dirty="0"/>
          </a:p>
        </p:txBody>
      </p:sp>
      <p:sp>
        <p:nvSpPr>
          <p:cNvPr id="3" name="Subtitle 2"/>
          <p:cNvSpPr>
            <a:spLocks noGrp="1"/>
          </p:cNvSpPr>
          <p:nvPr>
            <p:ph type="subTitle" idx="1"/>
          </p:nvPr>
        </p:nvSpPr>
        <p:spPr>
          <a:xfrm>
            <a:off x="0" y="370199"/>
            <a:ext cx="9144000" cy="1655762"/>
          </a:xfrm>
        </p:spPr>
        <p:txBody>
          <a:bodyPr>
            <a:normAutofit/>
          </a:bodyPr>
          <a:lstStyle/>
          <a:p>
            <a:r>
              <a:rPr lang="en-GB" sz="5400" dirty="0" smtClean="0"/>
              <a:t>Algorithms + Data </a:t>
            </a:r>
            <a:r>
              <a:rPr lang="en-GB" sz="5400" dirty="0"/>
              <a:t>S</a:t>
            </a:r>
            <a:r>
              <a:rPr lang="en-GB" sz="5400" dirty="0" smtClean="0"/>
              <a:t>tructures</a:t>
            </a:r>
            <a:endParaRPr lang="en-GB" sz="54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310672" y="1697363"/>
            <a:ext cx="3554277" cy="195976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000">
            <a:off x="-311661" y="3308949"/>
            <a:ext cx="3548424" cy="1879402"/>
          </a:xfrm>
          <a:prstGeom prst="rect">
            <a:avLst/>
          </a:prstGeom>
        </p:spPr>
      </p:pic>
      <p:sp>
        <p:nvSpPr>
          <p:cNvPr id="6" name="Rectangle 5"/>
          <p:cNvSpPr/>
          <p:nvPr/>
        </p:nvSpPr>
        <p:spPr>
          <a:xfrm>
            <a:off x="0" y="4056"/>
            <a:ext cx="9144000" cy="430887"/>
          </a:xfrm>
          <a:prstGeom prst="rect">
            <a:avLst/>
          </a:prstGeom>
        </p:spPr>
        <p:txBody>
          <a:bodyPr wrap="square">
            <a:spAutoFit/>
          </a:bodyPr>
          <a:lstStyle/>
          <a:p>
            <a:r>
              <a:rPr lang="en-GB" sz="2200" dirty="0">
                <a:hlinkClick r:id="rId8"/>
              </a:rPr>
              <a:t>https://</a:t>
            </a:r>
            <a:r>
              <a:rPr lang="en-GB" sz="2200" dirty="0" smtClean="0">
                <a:hlinkClick r:id="rId8"/>
              </a:rPr>
              <a:t>www.ted.com/talks/alan_kay_shares_a_powerful_idea_about_ideas</a:t>
            </a:r>
            <a:r>
              <a:rPr lang="en-GB" sz="2200" dirty="0" smtClean="0"/>
              <a:t> </a:t>
            </a:r>
            <a:endParaRPr lang="en-GB" sz="2200" dirty="0"/>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58249">
            <a:off x="7049440" y="1153312"/>
            <a:ext cx="2409665" cy="138306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00000">
            <a:off x="-304151" y="4843802"/>
            <a:ext cx="3611454" cy="1909012"/>
          </a:xfrm>
          <a:prstGeom prst="rect">
            <a:avLst/>
          </a:prstGeom>
        </p:spPr>
      </p:pic>
    </p:spTree>
    <p:extLst>
      <p:ext uri="{BB962C8B-B14F-4D97-AF65-F5344CB8AC3E}">
        <p14:creationId xmlns:p14="http://schemas.microsoft.com/office/powerpoint/2010/main" val="2491785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7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329" t="3076" r="1162" b="36758"/>
          <a:stretch/>
        </p:blipFill>
        <p:spPr bwMode="auto">
          <a:xfrm>
            <a:off x="4283968" y="1759091"/>
            <a:ext cx="4669971" cy="455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a:solidFill>
                  <a:srgbClr val="C00B0B"/>
                </a:solidFill>
                <a:latin typeface="+mn-lt"/>
              </a:rPr>
              <a:t>What will the cat say?</a:t>
            </a:r>
          </a:p>
          <a:p>
            <a:endParaRPr lang="en-GB" sz="6600" b="1" dirty="0"/>
          </a:p>
        </p:txBody>
      </p:sp>
      <p:pic>
        <p:nvPicPr>
          <p:cNvPr id="1029"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80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44787" y="5681272"/>
            <a:ext cx="1199213" cy="1176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6600" b="1" dirty="0" smtClean="0"/>
              <a:t>Key Concept: Variable</a:t>
            </a:r>
            <a:endParaRPr lang="en-GB" sz="6600"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99" t="6940" r="48675" b="51807"/>
          <a:stretch/>
        </p:blipFill>
        <p:spPr bwMode="auto">
          <a:xfrm>
            <a:off x="827584" y="1412776"/>
            <a:ext cx="7560840" cy="532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99592" y="4365104"/>
            <a:ext cx="2304256" cy="2370105"/>
          </a:xfrm>
          <a:prstGeom prst="rect">
            <a:avLst/>
          </a:prstGeom>
          <a:solidFill>
            <a:srgbClr val="7F7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67544" y="2924944"/>
            <a:ext cx="3600400" cy="165618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093029" y="3226167"/>
            <a:ext cx="2032000" cy="1490976"/>
          </a:xfrm>
          <a:custGeom>
            <a:avLst/>
            <a:gdLst>
              <a:gd name="connsiteX0" fmla="*/ 0 w 2032000"/>
              <a:gd name="connsiteY0" fmla="*/ 141147 h 1490976"/>
              <a:gd name="connsiteX1" fmla="*/ 1378857 w 2032000"/>
              <a:gd name="connsiteY1" fmla="*/ 126633 h 1490976"/>
              <a:gd name="connsiteX2" fmla="*/ 2032000 w 2032000"/>
              <a:gd name="connsiteY2" fmla="*/ 1490976 h 1490976"/>
            </a:gdLst>
            <a:ahLst/>
            <a:cxnLst>
              <a:cxn ang="0">
                <a:pos x="connsiteX0" y="connsiteY0"/>
              </a:cxn>
              <a:cxn ang="0">
                <a:pos x="connsiteX1" y="connsiteY1"/>
              </a:cxn>
              <a:cxn ang="0">
                <a:pos x="connsiteX2" y="connsiteY2"/>
              </a:cxn>
            </a:cxnLst>
            <a:rect l="l" t="t" r="r" b="b"/>
            <a:pathLst>
              <a:path w="2032000" h="1490976">
                <a:moveTo>
                  <a:pt x="0" y="141147"/>
                </a:moveTo>
                <a:cubicBezTo>
                  <a:pt x="520095" y="21404"/>
                  <a:pt x="1040190" y="-98338"/>
                  <a:pt x="1378857" y="126633"/>
                </a:cubicBezTo>
                <a:cubicBezTo>
                  <a:pt x="1717524" y="351604"/>
                  <a:pt x="1923143" y="1282938"/>
                  <a:pt x="2032000" y="1490976"/>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0067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501008"/>
            <a:ext cx="1398140" cy="646331"/>
          </a:xfrm>
          <a:prstGeom prst="rect">
            <a:avLst/>
          </a:prstGeom>
          <a:noFill/>
        </p:spPr>
        <p:txBody>
          <a:bodyPr wrap="none" rtlCol="0">
            <a:spAutoFit/>
          </a:bodyPr>
          <a:lstStyle/>
          <a:p>
            <a:r>
              <a:rPr lang="en-GB" sz="3600" b="1" dirty="0" smtClean="0">
                <a:solidFill>
                  <a:srgbClr val="C00B0B"/>
                </a:solidFill>
              </a:rPr>
              <a:t>NAME</a:t>
            </a:r>
            <a:endParaRPr lang="en-GB" sz="3600" b="1" dirty="0">
              <a:solidFill>
                <a:srgbClr val="C00B0B"/>
              </a:solidFill>
            </a:endParaRPr>
          </a:p>
        </p:txBody>
      </p:sp>
      <p:sp>
        <p:nvSpPr>
          <p:cNvPr id="6" name="TextBox 5"/>
          <p:cNvSpPr txBox="1"/>
          <p:nvPr/>
        </p:nvSpPr>
        <p:spPr>
          <a:xfrm>
            <a:off x="3936882"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VALUE</a:t>
            </a:r>
            <a:endParaRPr lang="en-GB" sz="36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8249">
            <a:off x="6931450" y="32438"/>
            <a:ext cx="2409665" cy="1383062"/>
          </a:xfrm>
          <a:prstGeom prst="rect">
            <a:avLst/>
          </a:prstGeom>
        </p:spPr>
      </p:pic>
    </p:spTree>
    <p:extLst>
      <p:ext uri="{BB962C8B-B14F-4D97-AF65-F5344CB8AC3E}">
        <p14:creationId xmlns:p14="http://schemas.microsoft.com/office/powerpoint/2010/main" val="180916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6" name="TextBox 5"/>
          <p:cNvSpPr txBox="1"/>
          <p:nvPr/>
        </p:nvSpPr>
        <p:spPr>
          <a:xfrm>
            <a:off x="3936882"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1</a:t>
            </a:r>
            <a:endParaRPr lang="en-GB" sz="36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1" y="3573016"/>
            <a:ext cx="3967636"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1229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1</a:t>
            </a:r>
            <a:endParaRPr lang="en-GB" sz="36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4941168"/>
            <a:ext cx="3967637"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2506471" y="4771708"/>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30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1</a:t>
            </a:r>
            <a:endParaRPr lang="en-GB" sz="3600" b="1" dirty="0">
              <a:solidFill>
                <a:srgbClr val="C00B0B"/>
              </a:solidFill>
            </a:endParaRPr>
          </a:p>
        </p:txBody>
      </p:sp>
      <p:sp>
        <p:nvSpPr>
          <p:cNvPr id="10" name="TextBox 9"/>
          <p:cNvSpPr txBox="1"/>
          <p:nvPr/>
        </p:nvSpPr>
        <p:spPr>
          <a:xfrm>
            <a:off x="3923928" y="48879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2</a:t>
            </a: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5445224"/>
            <a:ext cx="3967637"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5567157"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439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xit" presetSubtype="0" fill="hold" grpId="1" nodeType="with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xit" presetSubtype="0" fill="hold" grpId="1"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2</a:t>
            </a:r>
          </a:p>
        </p:txBody>
      </p:sp>
      <p:sp>
        <p:nvSpPr>
          <p:cNvPr id="10" name="TextBox 9"/>
          <p:cNvSpPr txBox="1"/>
          <p:nvPr/>
        </p:nvSpPr>
        <p:spPr>
          <a:xfrm>
            <a:off x="3923928" y="48879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3</a:t>
            </a:r>
            <a:endParaRPr lang="en-GB" sz="3600" b="1" dirty="0">
              <a:solidFill>
                <a:srgbClr val="C00B0B"/>
              </a:solidFill>
            </a:endParaRP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567157"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660142" y="1116214"/>
            <a:ext cx="1712686" cy="1923096"/>
            <a:chOff x="1660142" y="1116214"/>
            <a:chExt cx="1712686" cy="1923096"/>
          </a:xfrm>
        </p:grpSpPr>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1660142" y="1116214"/>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4806" y="1337937"/>
              <a:ext cx="160785" cy="307777"/>
            </a:xfrm>
            <a:prstGeom prst="rect">
              <a:avLst/>
            </a:prstGeom>
            <a:solidFill>
              <a:schemeClr val="bg1"/>
            </a:solidFill>
          </p:spPr>
          <p:txBody>
            <a:bodyPr wrap="square" rtlCol="0">
              <a:spAutoFit/>
            </a:bodyPr>
            <a:lstStyle/>
            <a:p>
              <a:r>
                <a:rPr lang="en-GB" sz="1400" dirty="0" smtClean="0"/>
                <a:t>2</a:t>
              </a:r>
              <a:endParaRPr lang="en-GB" sz="1400" dirty="0"/>
            </a:p>
          </p:txBody>
        </p:sp>
      </p:grpSp>
      <p:sp>
        <p:nvSpPr>
          <p:cNvPr id="13" name="Rectangle 12"/>
          <p:cNvSpPr/>
          <p:nvPr/>
        </p:nvSpPr>
        <p:spPr>
          <a:xfrm>
            <a:off x="51530" y="3039310"/>
            <a:ext cx="32450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Right Arrow 8"/>
          <p:cNvSpPr/>
          <p:nvPr/>
        </p:nvSpPr>
        <p:spPr>
          <a:xfrm flipV="1">
            <a:off x="0" y="3573016"/>
            <a:ext cx="827584" cy="2304256"/>
          </a:xfrm>
          <a:prstGeom prst="curvedRightArrow">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67784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3</a:t>
            </a:r>
            <a:endParaRPr lang="en-GB" sz="3600" b="1" dirty="0">
              <a:solidFill>
                <a:srgbClr val="C00B0B"/>
              </a:solidFill>
            </a:endParaRPr>
          </a:p>
        </p:txBody>
      </p:sp>
      <p:sp>
        <p:nvSpPr>
          <p:cNvPr id="10" name="TextBox 9"/>
          <p:cNvSpPr txBox="1"/>
          <p:nvPr/>
        </p:nvSpPr>
        <p:spPr>
          <a:xfrm>
            <a:off x="3955206" y="48879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4</a:t>
            </a: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598435"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660142" y="1116214"/>
            <a:ext cx="1712686" cy="1923096"/>
            <a:chOff x="1660142" y="1116214"/>
            <a:chExt cx="1712686" cy="1923096"/>
          </a:xfrm>
        </p:grpSpPr>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1660142" y="1116214"/>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4806" y="1337937"/>
              <a:ext cx="160785" cy="307777"/>
            </a:xfrm>
            <a:prstGeom prst="rect">
              <a:avLst/>
            </a:prstGeom>
            <a:solidFill>
              <a:schemeClr val="bg1"/>
            </a:solidFill>
          </p:spPr>
          <p:txBody>
            <a:bodyPr wrap="square" rtlCol="0">
              <a:spAutoFit/>
            </a:bodyPr>
            <a:lstStyle/>
            <a:p>
              <a:r>
                <a:rPr lang="en-GB" sz="1400" dirty="0"/>
                <a:t>3</a:t>
              </a:r>
            </a:p>
          </p:txBody>
        </p:sp>
      </p:grpSp>
      <p:sp>
        <p:nvSpPr>
          <p:cNvPr id="13" name="Rectangle 12"/>
          <p:cNvSpPr/>
          <p:nvPr/>
        </p:nvSpPr>
        <p:spPr>
          <a:xfrm>
            <a:off x="51530" y="3039310"/>
            <a:ext cx="32450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Right Arrow 8"/>
          <p:cNvSpPr/>
          <p:nvPr/>
        </p:nvSpPr>
        <p:spPr>
          <a:xfrm flipV="1">
            <a:off x="0" y="3573016"/>
            <a:ext cx="827584" cy="2304256"/>
          </a:xfrm>
          <a:prstGeom prst="curvedRightArrow">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09033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pittalstreet.com/wp-content/uploads/2012/05/Box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t="9976" r="8013"/>
          <a:stretch/>
        </p:blipFill>
        <p:spPr bwMode="auto">
          <a:xfrm>
            <a:off x="3296567" y="620688"/>
            <a:ext cx="5794890"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9285" y="476672"/>
            <a:ext cx="1643229" cy="646331"/>
          </a:xfrm>
          <a:prstGeom prst="rect">
            <a:avLst/>
          </a:prstGeom>
          <a:noFill/>
          <a:ln w="76200">
            <a:solidFill>
              <a:srgbClr val="C00000"/>
            </a:solidFill>
          </a:ln>
        </p:spPr>
        <p:txBody>
          <a:bodyPr wrap="square" rtlCol="0">
            <a:spAutoFit/>
          </a:bodyPr>
          <a:lstStyle/>
          <a:p>
            <a:pPr algn="ctr"/>
            <a:r>
              <a:rPr lang="en-GB" sz="3600" b="1" dirty="0">
                <a:solidFill>
                  <a:srgbClr val="C00B0B"/>
                </a:solidFill>
              </a:rPr>
              <a:t>4</a:t>
            </a:r>
          </a:p>
        </p:txBody>
      </p:sp>
      <p:sp>
        <p:nvSpPr>
          <p:cNvPr id="10" name="TextBox 9"/>
          <p:cNvSpPr txBox="1"/>
          <p:nvPr/>
        </p:nvSpPr>
        <p:spPr>
          <a:xfrm>
            <a:off x="3955206" y="488792"/>
            <a:ext cx="1643229" cy="646331"/>
          </a:xfrm>
          <a:prstGeom prst="rect">
            <a:avLst/>
          </a:prstGeom>
          <a:noFill/>
          <a:ln w="76200">
            <a:solidFill>
              <a:srgbClr val="C00000"/>
            </a:solidFill>
          </a:ln>
        </p:spPr>
        <p:txBody>
          <a:bodyPr wrap="square" rtlCol="0">
            <a:spAutoFit/>
          </a:bodyPr>
          <a:lstStyle/>
          <a:p>
            <a:pPr algn="ctr"/>
            <a:r>
              <a:rPr lang="en-GB" sz="3600" b="1" dirty="0" smtClean="0">
                <a:solidFill>
                  <a:srgbClr val="C00B0B"/>
                </a:solidFill>
              </a:rPr>
              <a:t>5</a:t>
            </a:r>
            <a:endParaRPr lang="en-GB" sz="3600" b="1" dirty="0">
              <a:solidFill>
                <a:srgbClr val="C00B0B"/>
              </a:solidFill>
            </a:endParaRPr>
          </a:p>
        </p:txBody>
      </p:sp>
      <p:sp>
        <p:nvSpPr>
          <p:cNvPr id="2" name="Title 1"/>
          <p:cNvSpPr>
            <a:spLocks noGrp="1"/>
          </p:cNvSpPr>
          <p:nvPr>
            <p:ph type="title"/>
          </p:nvPr>
        </p:nvSpPr>
        <p:spPr>
          <a:xfrm>
            <a:off x="0" y="260648"/>
            <a:ext cx="4114800" cy="1143000"/>
          </a:xfrm>
        </p:spPr>
        <p:txBody>
          <a:bodyPr>
            <a:normAutofit/>
          </a:bodyPr>
          <a:lstStyle/>
          <a:p>
            <a:pPr algn="l"/>
            <a:r>
              <a:rPr lang="en-GB" sz="6600" b="1" dirty="0"/>
              <a:t>Variables</a:t>
            </a:r>
            <a:endParaRPr lang="en-GB" sz="6600" dirty="0"/>
          </a:p>
        </p:txBody>
      </p:sp>
      <p:sp>
        <p:nvSpPr>
          <p:cNvPr id="4" name="TextBox 3"/>
          <p:cNvSpPr txBox="1"/>
          <p:nvPr/>
        </p:nvSpPr>
        <p:spPr>
          <a:xfrm>
            <a:off x="4499992" y="3573016"/>
            <a:ext cx="1432765" cy="461665"/>
          </a:xfrm>
          <a:prstGeom prst="rect">
            <a:avLst/>
          </a:prstGeom>
          <a:noFill/>
        </p:spPr>
        <p:txBody>
          <a:bodyPr wrap="none" rtlCol="0">
            <a:spAutoFit/>
          </a:bodyPr>
          <a:lstStyle/>
          <a:p>
            <a:r>
              <a:rPr lang="en-GB" sz="2400" b="1" dirty="0" smtClean="0">
                <a:solidFill>
                  <a:srgbClr val="C00B0B"/>
                </a:solidFill>
              </a:rPr>
              <a:t>COUNTER</a:t>
            </a:r>
            <a:endParaRPr lang="en-GB" sz="2400" b="1" dirty="0">
              <a:solidFill>
                <a:srgbClr val="C00B0B"/>
              </a:solidFill>
            </a:endParaRPr>
          </a:p>
        </p:txBody>
      </p:sp>
      <p:sp>
        <p:nvSpPr>
          <p:cNvPr id="5" name="Freeform 4"/>
          <p:cNvSpPr/>
          <p:nvPr/>
        </p:nvSpPr>
        <p:spPr>
          <a:xfrm>
            <a:off x="5602514" y="46455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descr="http://cs.harvard.edu/malan/scratch/forevercou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3967637" cy="2736304"/>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5598435" y="476672"/>
            <a:ext cx="1349829" cy="2133505"/>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660142" y="1116214"/>
            <a:ext cx="1712686" cy="1923096"/>
            <a:chOff x="1660142" y="1116214"/>
            <a:chExt cx="1712686" cy="1923096"/>
          </a:xfrm>
        </p:grpSpPr>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31" t="20247" r="15245" b="54325"/>
            <a:stretch/>
          </p:blipFill>
          <p:spPr bwMode="auto">
            <a:xfrm>
              <a:off x="1660142" y="1116214"/>
              <a:ext cx="1712686" cy="19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44806" y="1337937"/>
              <a:ext cx="160785" cy="307777"/>
            </a:xfrm>
            <a:prstGeom prst="rect">
              <a:avLst/>
            </a:prstGeom>
            <a:solidFill>
              <a:schemeClr val="bg1"/>
            </a:solidFill>
          </p:spPr>
          <p:txBody>
            <a:bodyPr wrap="square" rtlCol="0">
              <a:spAutoFit/>
            </a:bodyPr>
            <a:lstStyle/>
            <a:p>
              <a:r>
                <a:rPr lang="en-GB" sz="1400" dirty="0" smtClean="0"/>
                <a:t>4</a:t>
              </a:r>
              <a:endParaRPr lang="en-GB" sz="1400" dirty="0"/>
            </a:p>
          </p:txBody>
        </p:sp>
      </p:grpSp>
      <p:sp>
        <p:nvSpPr>
          <p:cNvPr id="13" name="Rectangle 12"/>
          <p:cNvSpPr/>
          <p:nvPr/>
        </p:nvSpPr>
        <p:spPr>
          <a:xfrm>
            <a:off x="51530" y="3039310"/>
            <a:ext cx="324503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rved Right Arrow 8"/>
          <p:cNvSpPr/>
          <p:nvPr/>
        </p:nvSpPr>
        <p:spPr>
          <a:xfrm flipV="1">
            <a:off x="0" y="3573016"/>
            <a:ext cx="827584" cy="2304256"/>
          </a:xfrm>
          <a:prstGeom prst="curvedRightArrow">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30169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5" grpId="0" animBg="1"/>
      <p:bldP spid="5" grpId="1" animBg="1"/>
      <p:bldP spid="11" grpId="0" animBg="1"/>
      <p:bldP spid="11"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txBox="1">
            <a:spLocks/>
          </p:cNvSpPr>
          <p:nvPr/>
        </p:nvSpPr>
        <p:spPr>
          <a:xfrm>
            <a:off x="0" y="259752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spc="-150" dirty="0" smtClean="0">
                <a:solidFill>
                  <a:srgbClr val="C00000"/>
                </a:solidFill>
                <a:latin typeface="+mn-lt"/>
              </a:rPr>
              <a:t>Structured Programs  </a:t>
            </a:r>
            <a:endParaRPr lang="en-GB" sz="8000" b="1" spc="-150" dirty="0">
              <a:solidFill>
                <a:srgbClr val="C00000"/>
              </a:solidFill>
              <a:latin typeface="+mn-lt"/>
            </a:endParaRPr>
          </a:p>
        </p:txBody>
      </p:sp>
      <p:sp>
        <p:nvSpPr>
          <p:cNvPr id="11" name="Subtitle 2"/>
          <p:cNvSpPr txBox="1">
            <a:spLocks/>
          </p:cNvSpPr>
          <p:nvPr/>
        </p:nvSpPr>
        <p:spPr>
          <a:xfrm>
            <a:off x="0" y="2160097"/>
            <a:ext cx="9144000" cy="572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C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spc="-150" dirty="0">
                <a:solidFill>
                  <a:srgbClr val="585858"/>
                </a:solidFill>
              </a:rPr>
              <a:t>Laying Firm Foundations: A Conceptual Approach to Programming</a:t>
            </a:r>
          </a:p>
          <a:p>
            <a:endParaRPr lang="en-GB" sz="2800" b="1" dirty="0" smtClean="0">
              <a:solidFill>
                <a:srgbClr val="585858"/>
              </a:solidFill>
            </a:endParaRPr>
          </a:p>
        </p:txBody>
      </p:sp>
      <p:pic>
        <p:nvPicPr>
          <p:cNvPr id="12" name="Picture 11"/>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996391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24800" y="5747657"/>
            <a:ext cx="1219200" cy="1110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628650" y="1560154"/>
            <a:ext cx="7886700" cy="4351338"/>
          </a:xfrm>
        </p:spPr>
        <p:txBody>
          <a:bodyPr>
            <a:normAutofit/>
          </a:bodyPr>
          <a:lstStyle/>
          <a:p>
            <a:pPr marL="0" indent="0">
              <a:buNone/>
            </a:pPr>
            <a:r>
              <a:rPr lang="en-GB" sz="4400" dirty="0" smtClean="0">
                <a:solidFill>
                  <a:srgbClr val="585858"/>
                </a:solidFill>
              </a:rPr>
              <a:t>Draw a </a:t>
            </a:r>
            <a:r>
              <a:rPr lang="en-GB" sz="4400" dirty="0" err="1" smtClean="0">
                <a:solidFill>
                  <a:srgbClr val="585858"/>
                </a:solidFill>
              </a:rPr>
              <a:t>squiral</a:t>
            </a:r>
            <a:endParaRPr lang="en-GB" sz="4400" dirty="0">
              <a:solidFill>
                <a:srgbClr val="585858"/>
              </a:solidFill>
            </a:endParaRPr>
          </a:p>
        </p:txBody>
      </p:sp>
      <p:pic>
        <p:nvPicPr>
          <p:cNvPr id="1026" name="Picture 2" descr="Squ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395" y="1036012"/>
            <a:ext cx="5088618" cy="5353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ngth Vari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00" y="2174712"/>
            <a:ext cx="2996201"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1226" y="5328550"/>
            <a:ext cx="6272717" cy="1384995"/>
          </a:xfrm>
          <a:prstGeom prst="rect">
            <a:avLst/>
          </a:prstGeom>
          <a:noFill/>
          <a:ln w="76200">
            <a:solidFill>
              <a:srgbClr val="C00000"/>
            </a:solidFill>
          </a:ln>
        </p:spPr>
        <p:txBody>
          <a:bodyPr wrap="square" rtlCol="0">
            <a:spAutoFit/>
          </a:bodyPr>
          <a:lstStyle/>
          <a:p>
            <a:r>
              <a:rPr lang="en-GB" sz="2800" dirty="0" smtClean="0">
                <a:solidFill>
                  <a:srgbClr val="585858"/>
                </a:solidFill>
              </a:rPr>
              <a:t>Extra challenge!</a:t>
            </a:r>
          </a:p>
          <a:p>
            <a:r>
              <a:rPr lang="en-GB" sz="2800" dirty="0" smtClean="0">
                <a:solidFill>
                  <a:srgbClr val="585858"/>
                </a:solidFill>
              </a:rPr>
              <a:t>Can you use another VARIABLE so the colour of the sides changes on every turn</a:t>
            </a:r>
            <a:endParaRPr lang="en-GB" sz="2800" dirty="0">
              <a:solidFill>
                <a:srgbClr val="585858"/>
              </a:solidFill>
            </a:endParaRPr>
          </a:p>
        </p:txBody>
      </p:sp>
      <p:sp>
        <p:nvSpPr>
          <p:cNvPr id="2" name="Title 1"/>
          <p:cNvSpPr>
            <a:spLocks noGrp="1"/>
          </p:cNvSpPr>
          <p:nvPr>
            <p:ph type="title"/>
          </p:nvPr>
        </p:nvSpPr>
        <p:spPr/>
        <p:txBody>
          <a:bodyPr>
            <a:normAutofit/>
          </a:bodyPr>
          <a:lstStyle/>
          <a:p>
            <a:r>
              <a:rPr lang="en-GB" sz="6600" b="1" dirty="0" smtClean="0"/>
              <a:t>Variable Challenge</a:t>
            </a:r>
            <a:endParaRPr lang="en-GB" sz="6600" dirty="0"/>
          </a:p>
        </p:txBody>
      </p:sp>
      <p:sp>
        <p:nvSpPr>
          <p:cNvPr id="8" name="TextBox 7"/>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1</a:t>
            </a:r>
          </a:p>
        </p:txBody>
      </p:sp>
      <p:sp>
        <p:nvSpPr>
          <p:cNvPr id="9" name="TextBox 8"/>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224778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15000" cy="1143000"/>
          </a:xfrm>
        </p:spPr>
        <p:txBody>
          <a:bodyPr>
            <a:normAutofit/>
          </a:bodyPr>
          <a:lstStyle/>
          <a:p>
            <a:r>
              <a:rPr lang="en-GB" sz="6600" b="1" dirty="0" smtClean="0"/>
              <a:t>Investigation</a:t>
            </a:r>
            <a:endParaRPr lang="en-GB" sz="6600" dirty="0"/>
          </a:p>
        </p:txBody>
      </p:sp>
      <p:sp>
        <p:nvSpPr>
          <p:cNvPr id="3" name="Content Placeholder 2"/>
          <p:cNvSpPr>
            <a:spLocks noGrp="1"/>
          </p:cNvSpPr>
          <p:nvPr>
            <p:ph idx="1"/>
          </p:nvPr>
        </p:nvSpPr>
        <p:spPr/>
        <p:txBody>
          <a:bodyPr>
            <a:normAutofit fontScale="92500" lnSpcReduction="10000"/>
          </a:bodyPr>
          <a:lstStyle/>
          <a:p>
            <a:pPr marL="0" indent="0">
              <a:buNone/>
            </a:pPr>
            <a:r>
              <a:rPr lang="en-GB" sz="3600" dirty="0" smtClean="0">
                <a:solidFill>
                  <a:srgbClr val="585858"/>
                </a:solidFill>
              </a:rPr>
              <a:t>If that was easy:</a:t>
            </a:r>
          </a:p>
          <a:p>
            <a:pPr marL="742950" indent="-742950">
              <a:buAutoNum type="arabicParenR"/>
            </a:pPr>
            <a:r>
              <a:rPr lang="en-GB" sz="3600" dirty="0" smtClean="0">
                <a:solidFill>
                  <a:srgbClr val="585858"/>
                </a:solidFill>
              </a:rPr>
              <a:t>Stop the </a:t>
            </a:r>
            <a:r>
              <a:rPr lang="en-GB" sz="3600" dirty="0" err="1" smtClean="0">
                <a:solidFill>
                  <a:srgbClr val="585858"/>
                </a:solidFill>
              </a:rPr>
              <a:t>squiral</a:t>
            </a:r>
            <a:r>
              <a:rPr lang="en-GB" sz="3600" dirty="0" smtClean="0">
                <a:solidFill>
                  <a:srgbClr val="585858"/>
                </a:solidFill>
              </a:rPr>
              <a:t> when the sprite touches the edge.</a:t>
            </a:r>
          </a:p>
          <a:p>
            <a:pPr marL="742950" indent="-742950">
              <a:buAutoNum type="arabicParenR"/>
            </a:pPr>
            <a:r>
              <a:rPr lang="en-GB" sz="3600" dirty="0" smtClean="0">
                <a:solidFill>
                  <a:srgbClr val="585858"/>
                </a:solidFill>
              </a:rPr>
              <a:t>Amend the code so the sprite comes back, drawing a second </a:t>
            </a:r>
            <a:r>
              <a:rPr lang="en-GB" sz="3600" dirty="0" err="1" smtClean="0">
                <a:solidFill>
                  <a:srgbClr val="585858"/>
                </a:solidFill>
              </a:rPr>
              <a:t>squiral</a:t>
            </a:r>
            <a:r>
              <a:rPr lang="en-GB" sz="3600" dirty="0" smtClean="0">
                <a:solidFill>
                  <a:srgbClr val="585858"/>
                </a:solidFill>
              </a:rPr>
              <a:t> inside the first one.</a:t>
            </a:r>
          </a:p>
          <a:p>
            <a:pPr marL="742950" indent="-742950">
              <a:buAutoNum type="arabicParenR"/>
            </a:pPr>
            <a:r>
              <a:rPr lang="en-GB" sz="3600" dirty="0" smtClean="0">
                <a:solidFill>
                  <a:srgbClr val="585858"/>
                </a:solidFill>
              </a:rPr>
              <a:t>Can you generalise your code so the ‘gap’ between the lines in the </a:t>
            </a:r>
            <a:endParaRPr lang="en-GB" sz="3600" dirty="0">
              <a:solidFill>
                <a:srgbClr val="585858"/>
              </a:solidFill>
            </a:endParaRPr>
          </a:p>
          <a:p>
            <a:pPr marL="0" indent="0">
              <a:spcBef>
                <a:spcPts val="0"/>
              </a:spcBef>
              <a:buNone/>
            </a:pPr>
            <a:r>
              <a:rPr lang="en-GB" sz="3600" dirty="0">
                <a:solidFill>
                  <a:srgbClr val="585858"/>
                </a:solidFill>
              </a:rPr>
              <a:t> </a:t>
            </a:r>
            <a:r>
              <a:rPr lang="en-GB" sz="3600" dirty="0" smtClean="0">
                <a:solidFill>
                  <a:srgbClr val="585858"/>
                </a:solidFill>
              </a:rPr>
              <a:t>       </a:t>
            </a:r>
            <a:r>
              <a:rPr lang="en-GB" sz="3600" dirty="0" err="1" smtClean="0">
                <a:solidFill>
                  <a:srgbClr val="585858"/>
                </a:solidFill>
              </a:rPr>
              <a:t>squiral</a:t>
            </a:r>
            <a:r>
              <a:rPr lang="en-GB" sz="3600" dirty="0" smtClean="0">
                <a:solidFill>
                  <a:srgbClr val="585858"/>
                </a:solidFill>
              </a:rPr>
              <a:t> can be varied.</a:t>
            </a:r>
          </a:p>
          <a:p>
            <a:pPr marL="0" indent="0">
              <a:buNone/>
            </a:pPr>
            <a:endParaRPr lang="en-GB" sz="4400" dirty="0"/>
          </a:p>
        </p:txBody>
      </p:sp>
      <p:pic>
        <p:nvPicPr>
          <p:cNvPr id="1026" name="Picture 2" descr="Squ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3" y="3898"/>
            <a:ext cx="2187713" cy="2301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5556644" y="4884898"/>
            <a:ext cx="3551860" cy="1900363"/>
            <a:chOff x="-155038" y="2337230"/>
            <a:chExt cx="3551860" cy="190036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339" y="2337230"/>
              <a:ext cx="1869483" cy="98901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55038" y="2603856"/>
              <a:ext cx="3032216" cy="1633737"/>
            </a:xfrm>
            <a:prstGeom prst="rect">
              <a:avLst/>
            </a:prstGeom>
          </p:spPr>
        </p:pic>
      </p:grpSp>
    </p:spTree>
    <p:extLst>
      <p:ext uri="{BB962C8B-B14F-4D97-AF65-F5344CB8AC3E}">
        <p14:creationId xmlns:p14="http://schemas.microsoft.com/office/powerpoint/2010/main" val="1854475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7544" y="3530873"/>
            <a:ext cx="3656835" cy="3416320"/>
          </a:xfrm>
          <a:prstGeom prst="rect">
            <a:avLst/>
          </a:prstGeom>
          <a:noFill/>
        </p:spPr>
        <p:txBody>
          <a:bodyPr wrap="none" rtlCol="0">
            <a:spAutoFit/>
          </a:bodyPr>
          <a:lstStyle/>
          <a:p>
            <a:r>
              <a:rPr lang="en-GB" sz="5400" b="1" dirty="0" smtClean="0">
                <a:solidFill>
                  <a:schemeClr val="bg1">
                    <a:lumMod val="50000"/>
                  </a:schemeClr>
                </a:solidFill>
              </a:rPr>
              <a:t>1 idea</a:t>
            </a:r>
          </a:p>
          <a:p>
            <a:r>
              <a:rPr lang="en-GB" sz="5400" b="1" dirty="0" smtClean="0">
                <a:solidFill>
                  <a:schemeClr val="bg1">
                    <a:lumMod val="50000"/>
                  </a:schemeClr>
                </a:solidFill>
              </a:rPr>
              <a:t>2 programs</a:t>
            </a:r>
          </a:p>
          <a:p>
            <a:r>
              <a:rPr lang="en-GB" sz="5400" b="1" dirty="0" smtClean="0">
                <a:solidFill>
                  <a:schemeClr val="bg1">
                    <a:lumMod val="50000"/>
                  </a:schemeClr>
                </a:solidFill>
              </a:rPr>
              <a:t>3 constructs</a:t>
            </a:r>
          </a:p>
          <a:p>
            <a:r>
              <a:rPr lang="en-GB" sz="5400" b="1" dirty="0" smtClean="0">
                <a:solidFill>
                  <a:schemeClr val="bg1">
                    <a:lumMod val="50000"/>
                  </a:schemeClr>
                </a:solidFill>
              </a:rPr>
              <a:t>4 concepts</a:t>
            </a:r>
            <a:endParaRPr lang="en-GB" sz="5400" b="1" dirty="0">
              <a:solidFill>
                <a:schemeClr val="bg1">
                  <a:lumMod val="50000"/>
                </a:schemeClr>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0000">
            <a:off x="2005781" y="1313333"/>
            <a:ext cx="5871811" cy="31099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79358" y="3787019"/>
            <a:ext cx="3032969" cy="161146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5587579" y="5198669"/>
            <a:ext cx="3025681" cy="1646807"/>
          </a:xfrm>
          <a:prstGeom prst="rect">
            <a:avLst/>
          </a:prstGeom>
        </p:spPr>
      </p:pic>
      <p:sp>
        <p:nvSpPr>
          <p:cNvPr id="12"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595959"/>
                </a:solidFill>
                <a:latin typeface="+mn-lt"/>
              </a:rPr>
              <a:t>Structured Programs</a:t>
            </a:r>
            <a:endParaRPr lang="en-GB" sz="6600" b="1" dirty="0">
              <a:solidFill>
                <a:srgbClr val="595959"/>
              </a:solidFill>
              <a:latin typeface="+mn-lt"/>
            </a:endParaRPr>
          </a:p>
        </p:txBody>
      </p:sp>
    </p:spTree>
    <p:extLst>
      <p:ext uri="{BB962C8B-B14F-4D97-AF65-F5344CB8AC3E}">
        <p14:creationId xmlns:p14="http://schemas.microsoft.com/office/powerpoint/2010/main" val="2076387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1424" y="1119620"/>
            <a:ext cx="8100020" cy="5606640"/>
            <a:chOff x="3987534" y="3429355"/>
            <a:chExt cx="5156466" cy="342864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534" y="3429355"/>
              <a:ext cx="5156466" cy="3428645"/>
            </a:xfrm>
            <a:prstGeom prst="rect">
              <a:avLst/>
            </a:prstGeom>
          </p:spPr>
        </p:pic>
        <p:sp>
          <p:nvSpPr>
            <p:cNvPr id="10" name="TextBox 9"/>
            <p:cNvSpPr txBox="1"/>
            <p:nvPr/>
          </p:nvSpPr>
          <p:spPr>
            <a:xfrm>
              <a:off x="7323602" y="6488668"/>
              <a:ext cx="1805302" cy="369332"/>
            </a:xfrm>
            <a:prstGeom prst="rect">
              <a:avLst/>
            </a:prstGeom>
            <a:noFill/>
          </p:spPr>
          <p:txBody>
            <a:bodyPr wrap="none" rtlCol="0">
              <a:spAutoFit/>
            </a:bodyPr>
            <a:lstStyle/>
            <a:p>
              <a:r>
                <a:rPr lang="en-GB" dirty="0"/>
                <a:t> </a:t>
              </a:r>
              <a:r>
                <a:rPr lang="en-GB" sz="1000" dirty="0" smtClean="0">
                  <a:solidFill>
                    <a:srgbClr val="595959"/>
                  </a:solidFill>
                </a:rPr>
                <a:t>© Hanna </a:t>
              </a:r>
              <a:r>
                <a:rPr lang="en-GB" sz="1000" dirty="0" err="1" smtClean="0">
                  <a:solidFill>
                    <a:srgbClr val="595959"/>
                  </a:solidFill>
                </a:rPr>
                <a:t>Barbera</a:t>
              </a:r>
              <a:r>
                <a:rPr lang="en-GB" sz="1000" dirty="0" smtClean="0">
                  <a:solidFill>
                    <a:srgbClr val="595959"/>
                  </a:solidFill>
                </a:rPr>
                <a:t> Productions</a:t>
              </a:r>
              <a:endParaRPr lang="en-GB" sz="1000" dirty="0">
                <a:solidFill>
                  <a:srgbClr val="595959"/>
                </a:solidFill>
              </a:endParaRPr>
            </a:p>
          </p:txBody>
        </p:sp>
      </p:grpSp>
      <p:sp>
        <p:nvSpPr>
          <p:cNvPr id="3" name="Rectangle 2"/>
          <p:cNvSpPr/>
          <p:nvPr/>
        </p:nvSpPr>
        <p:spPr>
          <a:xfrm>
            <a:off x="7835462" y="5508743"/>
            <a:ext cx="1308538" cy="133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47380" y="-666185"/>
            <a:ext cx="1484702" cy="3170099"/>
          </a:xfrm>
          <a:prstGeom prst="rect">
            <a:avLst/>
          </a:prstGeom>
          <a:noFill/>
        </p:spPr>
        <p:txBody>
          <a:bodyPr wrap="none" rtlCol="0">
            <a:spAutoFit/>
          </a:bodyPr>
          <a:lstStyle/>
          <a:p>
            <a:r>
              <a:rPr lang="en-GB" sz="20000" b="1" dirty="0">
                <a:solidFill>
                  <a:srgbClr val="DEDEDE"/>
                </a:solidFill>
              </a:rPr>
              <a:t>2</a:t>
            </a:r>
          </a:p>
        </p:txBody>
      </p:sp>
      <p:sp>
        <p:nvSpPr>
          <p:cNvPr id="4" name="TextBox 3"/>
          <p:cNvSpPr txBox="1"/>
          <p:nvPr/>
        </p:nvSpPr>
        <p:spPr>
          <a:xfrm>
            <a:off x="7614746" y="113511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923354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8877" y="5751871"/>
            <a:ext cx="1165123" cy="1106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Wacky Races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55902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spTree>
    <p:extLst>
      <p:ext uri="{BB962C8B-B14F-4D97-AF65-F5344CB8AC3E}">
        <p14:creationId xmlns:p14="http://schemas.microsoft.com/office/powerpoint/2010/main" val="3994471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4770537"/>
          </a:xfrm>
          <a:prstGeom prst="rect">
            <a:avLst/>
          </a:prstGeom>
        </p:spPr>
        <p:txBody>
          <a:bodyPr wrap="square">
            <a:spAutoFit/>
          </a:bodyPr>
          <a:lstStyle/>
          <a:p>
            <a:r>
              <a:rPr lang="en-GB" sz="4400" b="1" dirty="0" smtClean="0">
                <a:solidFill>
                  <a:srgbClr val="C00B0B"/>
                </a:solidFill>
              </a:rPr>
              <a:t>Game Setup</a:t>
            </a:r>
          </a:p>
          <a:p>
            <a:endParaRPr lang="en-GB" sz="3600" dirty="0" smtClean="0">
              <a:solidFill>
                <a:srgbClr val="595959"/>
              </a:solidFill>
            </a:endParaRPr>
          </a:p>
          <a:p>
            <a:r>
              <a:rPr lang="en-GB" sz="2800" dirty="0" smtClean="0">
                <a:solidFill>
                  <a:srgbClr val="595959"/>
                </a:solidFill>
              </a:rPr>
              <a:t>STEP </a:t>
            </a:r>
            <a:r>
              <a:rPr lang="en-GB" sz="2800" dirty="0">
                <a:solidFill>
                  <a:srgbClr val="595959"/>
                </a:solidFill>
              </a:rPr>
              <a:t>1: Create a ‘racetrack’ with start and finish line</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2: Select and resize six sprites with at least 2 costumes to allow for animation</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3: Work out how to get them all to line up on the starting line</a:t>
            </a:r>
            <a:r>
              <a:rPr lang="en-GB" sz="2800" dirty="0" smtClean="0">
                <a:solidFill>
                  <a:srgbClr val="595959"/>
                </a:solidFill>
              </a:rPr>
              <a:t>.</a:t>
            </a:r>
            <a:endParaRPr lang="en-GB" sz="2800" dirty="0">
              <a:solidFill>
                <a:srgbClr val="595959"/>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spTree>
    <p:extLst>
      <p:ext uri="{BB962C8B-B14F-4D97-AF65-F5344CB8AC3E}">
        <p14:creationId xmlns:p14="http://schemas.microsoft.com/office/powerpoint/2010/main" val="417255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GB" dirty="0" smtClean="0"/>
              <a:t>The Scratch/BYOB Screen</a:t>
            </a:r>
            <a:endParaRPr lang="en-GB" dirty="0"/>
          </a:p>
        </p:txBody>
      </p:sp>
      <p:pic>
        <p:nvPicPr>
          <p:cNvPr id="24594"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l="22708" t="22667" r="18125" b="12333"/>
          <a:stretch/>
        </p:blipFill>
        <p:spPr bwMode="auto">
          <a:xfrm>
            <a:off x="467544" y="1285875"/>
            <a:ext cx="81153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209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5755422"/>
          </a:xfrm>
          <a:prstGeom prst="rect">
            <a:avLst/>
          </a:prstGeom>
        </p:spPr>
        <p:txBody>
          <a:bodyPr wrap="square">
            <a:spAutoFit/>
          </a:bodyPr>
          <a:lstStyle/>
          <a:p>
            <a:r>
              <a:rPr lang="en-GB" sz="4400" b="1" dirty="0" smtClean="0">
                <a:solidFill>
                  <a:srgbClr val="C00B0B"/>
                </a:solidFill>
              </a:rPr>
              <a:t>Main Race</a:t>
            </a:r>
          </a:p>
          <a:p>
            <a:endParaRPr lang="en-GB" sz="3600" dirty="0" smtClean="0"/>
          </a:p>
          <a:p>
            <a:r>
              <a:rPr lang="en-GB" sz="2800" dirty="0">
                <a:solidFill>
                  <a:srgbClr val="595959"/>
                </a:solidFill>
              </a:rPr>
              <a:t>STEP 4: G</a:t>
            </a:r>
            <a:r>
              <a:rPr lang="en-GB" sz="2800" dirty="0" smtClean="0">
                <a:solidFill>
                  <a:srgbClr val="595959"/>
                </a:solidFill>
              </a:rPr>
              <a:t>et </a:t>
            </a:r>
            <a:r>
              <a:rPr lang="en-GB" sz="2800" dirty="0">
                <a:solidFill>
                  <a:srgbClr val="595959"/>
                </a:solidFill>
              </a:rPr>
              <a:t>one </a:t>
            </a:r>
            <a:r>
              <a:rPr lang="en-GB" sz="2800" dirty="0" smtClean="0">
                <a:solidFill>
                  <a:srgbClr val="595959"/>
                </a:solidFill>
              </a:rPr>
              <a:t>sprite </a:t>
            </a:r>
            <a:r>
              <a:rPr lang="en-GB" sz="2800" dirty="0">
                <a:solidFill>
                  <a:srgbClr val="595959"/>
                </a:solidFill>
              </a:rPr>
              <a:t>to race across the screen </a:t>
            </a:r>
          </a:p>
          <a:p>
            <a:endParaRPr lang="en-GB" sz="2800" dirty="0" smtClean="0">
              <a:solidFill>
                <a:srgbClr val="595959"/>
              </a:solidFill>
            </a:endParaRPr>
          </a:p>
          <a:p>
            <a:r>
              <a:rPr lang="en-GB" sz="2800" dirty="0" smtClean="0">
                <a:solidFill>
                  <a:srgbClr val="595959"/>
                </a:solidFill>
              </a:rPr>
              <a:t>STEP 4a: And stop </a:t>
            </a:r>
            <a:r>
              <a:rPr lang="en-GB" sz="2800" dirty="0">
                <a:solidFill>
                  <a:srgbClr val="595959"/>
                </a:solidFill>
              </a:rPr>
              <a:t>on the finish line</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5: </a:t>
            </a:r>
            <a:r>
              <a:rPr lang="en-GB" sz="2800" dirty="0" smtClean="0">
                <a:solidFill>
                  <a:srgbClr val="595959"/>
                </a:solidFill>
              </a:rPr>
              <a:t>Apply </a:t>
            </a:r>
            <a:r>
              <a:rPr lang="en-GB" sz="2800" dirty="0">
                <a:solidFill>
                  <a:srgbClr val="595959"/>
                </a:solidFill>
              </a:rPr>
              <a:t>to all six </a:t>
            </a:r>
            <a:r>
              <a:rPr lang="en-GB" sz="2800" dirty="0" smtClean="0">
                <a:solidFill>
                  <a:srgbClr val="595959"/>
                </a:solidFill>
              </a:rPr>
              <a:t>sprites - but they must </a:t>
            </a:r>
            <a:r>
              <a:rPr lang="en-GB" sz="2800" dirty="0">
                <a:solidFill>
                  <a:srgbClr val="595959"/>
                </a:solidFill>
              </a:rPr>
              <a:t>race at a random speed</a:t>
            </a:r>
            <a:r>
              <a:rPr lang="en-GB" sz="2800" dirty="0" smtClean="0">
                <a:solidFill>
                  <a:srgbClr val="595959"/>
                </a:solidFill>
              </a:rPr>
              <a:t>.</a:t>
            </a:r>
          </a:p>
          <a:p>
            <a:endParaRPr lang="en-GB" sz="2800" dirty="0">
              <a:solidFill>
                <a:srgbClr val="595959"/>
              </a:solidFill>
            </a:endParaRPr>
          </a:p>
          <a:p>
            <a:r>
              <a:rPr lang="en-GB" sz="2800" dirty="0">
                <a:solidFill>
                  <a:srgbClr val="595959"/>
                </a:solidFill>
              </a:rPr>
              <a:t>STEP 6: Work out how to get them all to start racing together.</a:t>
            </a:r>
          </a:p>
          <a:p>
            <a:endParaRPr lang="en-GB" sz="3600" dirty="0" smtClean="0"/>
          </a:p>
        </p:txBody>
      </p:sp>
      <p:sp>
        <p:nvSpPr>
          <p:cNvPr id="4" name="TextBox 3"/>
          <p:cNvSpPr txBox="1"/>
          <p:nvPr/>
        </p:nvSpPr>
        <p:spPr>
          <a:xfrm>
            <a:off x="2573356" y="6170777"/>
            <a:ext cx="4839210" cy="461665"/>
          </a:xfrm>
          <a:prstGeom prst="rect">
            <a:avLst/>
          </a:prstGeom>
          <a:noFill/>
          <a:ln w="76200">
            <a:solidFill>
              <a:srgbClr val="C00000"/>
            </a:solidFill>
          </a:ln>
        </p:spPr>
        <p:txBody>
          <a:bodyPr wrap="none" rtlCol="0">
            <a:spAutoFit/>
          </a:bodyPr>
          <a:lstStyle/>
          <a:p>
            <a:r>
              <a:rPr lang="en-GB" sz="2400" b="1" dirty="0" smtClean="0">
                <a:solidFill>
                  <a:srgbClr val="C00B0B"/>
                </a:solidFill>
              </a:rPr>
              <a:t>What constructs might we use here?</a:t>
            </a:r>
            <a:endParaRPr lang="en-GB" sz="2400" b="1" dirty="0">
              <a:solidFill>
                <a:srgbClr val="C00B0B"/>
              </a:solidFill>
            </a:endParaRPr>
          </a:p>
        </p:txBody>
      </p:sp>
      <p:sp>
        <p:nvSpPr>
          <p:cNvPr id="5" name="Freeform 4"/>
          <p:cNvSpPr/>
          <p:nvPr/>
        </p:nvSpPr>
        <p:spPr>
          <a:xfrm>
            <a:off x="7452320" y="3068960"/>
            <a:ext cx="1259150" cy="3312368"/>
          </a:xfrm>
          <a:custGeom>
            <a:avLst/>
            <a:gdLst>
              <a:gd name="connsiteX0" fmla="*/ 0 w 1687684"/>
              <a:gd name="connsiteY0" fmla="*/ 3599543 h 3599543"/>
              <a:gd name="connsiteX1" fmla="*/ 1683658 w 1687684"/>
              <a:gd name="connsiteY1" fmla="*/ 1494971 h 3599543"/>
              <a:gd name="connsiteX2" fmla="*/ 377372 w 1687684"/>
              <a:gd name="connsiteY2" fmla="*/ 0 h 3599543"/>
            </a:gdLst>
            <a:ahLst/>
            <a:cxnLst>
              <a:cxn ang="0">
                <a:pos x="connsiteX0" y="connsiteY0"/>
              </a:cxn>
              <a:cxn ang="0">
                <a:pos x="connsiteX1" y="connsiteY1"/>
              </a:cxn>
              <a:cxn ang="0">
                <a:pos x="connsiteX2" y="connsiteY2"/>
              </a:cxn>
            </a:cxnLst>
            <a:rect l="l" t="t" r="r" b="b"/>
            <a:pathLst>
              <a:path w="1687684" h="3599543">
                <a:moveTo>
                  <a:pt x="0" y="3599543"/>
                </a:moveTo>
                <a:cubicBezTo>
                  <a:pt x="810381" y="2847219"/>
                  <a:pt x="1620763" y="2094895"/>
                  <a:pt x="1683658" y="1494971"/>
                </a:cubicBezTo>
                <a:cubicBezTo>
                  <a:pt x="1746553" y="895047"/>
                  <a:pt x="1061962" y="447523"/>
                  <a:pt x="377372"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00000">
            <a:off x="6106875" y="2889710"/>
            <a:ext cx="1825831" cy="96704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00000">
            <a:off x="7562444" y="2065458"/>
            <a:ext cx="1840193" cy="972725"/>
          </a:xfrm>
          <a:prstGeom prst="rect">
            <a:avLst/>
          </a:prstGeom>
        </p:spPr>
      </p:pic>
    </p:spTree>
    <p:extLst>
      <p:ext uri="{BB962C8B-B14F-4D97-AF65-F5344CB8AC3E}">
        <p14:creationId xmlns:p14="http://schemas.microsoft.com/office/powerpoint/2010/main" val="2972025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500"/>
                                        <p:tgtEl>
                                          <p:spTgt spid="2">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4339650"/>
          </a:xfrm>
          <a:prstGeom prst="rect">
            <a:avLst/>
          </a:prstGeom>
        </p:spPr>
        <p:txBody>
          <a:bodyPr wrap="square">
            <a:spAutoFit/>
          </a:bodyPr>
          <a:lstStyle/>
          <a:p>
            <a:r>
              <a:rPr lang="en-GB" sz="4400" b="1" dirty="0" smtClean="0">
                <a:solidFill>
                  <a:srgbClr val="C00B0B"/>
                </a:solidFill>
              </a:rPr>
              <a:t>Finishing Touches</a:t>
            </a:r>
          </a:p>
          <a:p>
            <a:endParaRPr lang="en-GB" sz="2800" dirty="0" smtClean="0">
              <a:solidFill>
                <a:srgbClr val="595959"/>
              </a:solidFill>
            </a:endParaRPr>
          </a:p>
          <a:p>
            <a:r>
              <a:rPr lang="en-GB" sz="2800" dirty="0" smtClean="0">
                <a:solidFill>
                  <a:srgbClr val="595959"/>
                </a:solidFill>
              </a:rPr>
              <a:t>STEP </a:t>
            </a:r>
            <a:r>
              <a:rPr lang="en-GB" sz="2800" dirty="0">
                <a:solidFill>
                  <a:srgbClr val="595959"/>
                </a:solidFill>
              </a:rPr>
              <a:t>7: </a:t>
            </a:r>
            <a:r>
              <a:rPr lang="en-GB" sz="2800" dirty="0" smtClean="0">
                <a:solidFill>
                  <a:srgbClr val="595959"/>
                </a:solidFill>
              </a:rPr>
              <a:t>Get the sprites to announce their position on the finish line.</a:t>
            </a:r>
          </a:p>
          <a:p>
            <a:endParaRPr lang="en-GB" sz="2800" dirty="0" smtClean="0">
              <a:solidFill>
                <a:srgbClr val="595959"/>
              </a:solidFill>
            </a:endParaRPr>
          </a:p>
          <a:p>
            <a:r>
              <a:rPr lang="en-GB" sz="2800" dirty="0" smtClean="0">
                <a:solidFill>
                  <a:srgbClr val="595959"/>
                </a:solidFill>
              </a:rPr>
              <a:t>STEP 8: Work </a:t>
            </a:r>
            <a:r>
              <a:rPr lang="en-GB" sz="2800" dirty="0">
                <a:solidFill>
                  <a:srgbClr val="595959"/>
                </a:solidFill>
              </a:rPr>
              <a:t>out how to reset the game so that, when you </a:t>
            </a:r>
            <a:r>
              <a:rPr lang="en-GB" sz="2800" dirty="0" smtClean="0">
                <a:solidFill>
                  <a:srgbClr val="595959"/>
                </a:solidFill>
              </a:rPr>
              <a:t>click a reset button, </a:t>
            </a:r>
            <a:r>
              <a:rPr lang="en-GB" sz="2800" dirty="0">
                <a:solidFill>
                  <a:srgbClr val="595959"/>
                </a:solidFill>
              </a:rPr>
              <a:t>all the sprites line up on the start line ready to race again</a:t>
            </a:r>
            <a:r>
              <a:rPr lang="en-GB" sz="2800" dirty="0" smtClean="0">
                <a:solidFill>
                  <a:srgbClr val="595959"/>
                </a:solidFill>
              </a:rPr>
              <a:t>.</a:t>
            </a:r>
            <a:endParaRPr lang="en-GB" sz="2800" dirty="0">
              <a:solidFill>
                <a:srgbClr val="595959"/>
              </a:solidFill>
            </a:endParaRPr>
          </a:p>
          <a:p>
            <a:endParaRPr lang="en-GB" sz="3600" dirty="0" smtClean="0"/>
          </a:p>
        </p:txBody>
      </p:sp>
      <p:sp>
        <p:nvSpPr>
          <p:cNvPr id="3" name="TextBox 2"/>
          <p:cNvSpPr txBox="1"/>
          <p:nvPr/>
        </p:nvSpPr>
        <p:spPr>
          <a:xfrm>
            <a:off x="1364027" y="6144894"/>
            <a:ext cx="5506444" cy="461665"/>
          </a:xfrm>
          <a:prstGeom prst="rect">
            <a:avLst/>
          </a:prstGeom>
          <a:noFill/>
          <a:ln w="76200">
            <a:solidFill>
              <a:srgbClr val="C00000"/>
            </a:solidFill>
          </a:ln>
        </p:spPr>
        <p:txBody>
          <a:bodyPr wrap="none" rtlCol="0">
            <a:spAutoFit/>
          </a:bodyPr>
          <a:lstStyle/>
          <a:p>
            <a:r>
              <a:rPr lang="en-GB" sz="2400" b="1" dirty="0" smtClean="0">
                <a:solidFill>
                  <a:srgbClr val="C00B0B"/>
                </a:solidFill>
              </a:rPr>
              <a:t>How might we keep track of the position?</a:t>
            </a:r>
            <a:endParaRPr lang="en-GB" sz="2400" b="1" dirty="0">
              <a:solidFill>
                <a:srgbClr val="C00B0B"/>
              </a:solidFill>
            </a:endParaRPr>
          </a:p>
        </p:txBody>
      </p:sp>
      <p:sp>
        <p:nvSpPr>
          <p:cNvPr id="10" name="Freeform 9"/>
          <p:cNvSpPr/>
          <p:nvPr/>
        </p:nvSpPr>
        <p:spPr>
          <a:xfrm>
            <a:off x="6879771" y="2786743"/>
            <a:ext cx="1687684" cy="3599543"/>
          </a:xfrm>
          <a:custGeom>
            <a:avLst/>
            <a:gdLst>
              <a:gd name="connsiteX0" fmla="*/ 0 w 1687684"/>
              <a:gd name="connsiteY0" fmla="*/ 3599543 h 3599543"/>
              <a:gd name="connsiteX1" fmla="*/ 1683658 w 1687684"/>
              <a:gd name="connsiteY1" fmla="*/ 1494971 h 3599543"/>
              <a:gd name="connsiteX2" fmla="*/ 377372 w 1687684"/>
              <a:gd name="connsiteY2" fmla="*/ 0 h 3599543"/>
            </a:gdLst>
            <a:ahLst/>
            <a:cxnLst>
              <a:cxn ang="0">
                <a:pos x="connsiteX0" y="connsiteY0"/>
              </a:cxn>
              <a:cxn ang="0">
                <a:pos x="connsiteX1" y="connsiteY1"/>
              </a:cxn>
              <a:cxn ang="0">
                <a:pos x="connsiteX2" y="connsiteY2"/>
              </a:cxn>
            </a:cxnLst>
            <a:rect l="l" t="t" r="r" b="b"/>
            <a:pathLst>
              <a:path w="1687684" h="3599543">
                <a:moveTo>
                  <a:pt x="0" y="3599543"/>
                </a:moveTo>
                <a:cubicBezTo>
                  <a:pt x="810381" y="2847219"/>
                  <a:pt x="1620763" y="2094895"/>
                  <a:pt x="1683658" y="1494971"/>
                </a:cubicBezTo>
                <a:cubicBezTo>
                  <a:pt x="1746553" y="895047"/>
                  <a:pt x="1061962" y="447523"/>
                  <a:pt x="377372"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0">
            <a:off x="5507855" y="2342349"/>
            <a:ext cx="1873869" cy="1075534"/>
          </a:xfrm>
          <a:prstGeom prst="rect">
            <a:avLst/>
          </a:prstGeom>
        </p:spPr>
      </p:pic>
    </p:spTree>
    <p:extLst>
      <p:ext uri="{BB962C8B-B14F-4D97-AF65-F5344CB8AC3E}">
        <p14:creationId xmlns:p14="http://schemas.microsoft.com/office/powerpoint/2010/main" val="2291069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txBox="1">
            <a:spLocks/>
          </p:cNvSpPr>
          <p:nvPr/>
        </p:nvSpPr>
        <p:spPr>
          <a:xfrm>
            <a:off x="0" y="259752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spc="-150" dirty="0" smtClean="0">
                <a:solidFill>
                  <a:srgbClr val="C00000"/>
                </a:solidFill>
                <a:latin typeface="+mn-lt"/>
              </a:rPr>
              <a:t>Structured Programs  </a:t>
            </a:r>
            <a:endParaRPr lang="en-GB" sz="8000" b="1" spc="-150" dirty="0">
              <a:solidFill>
                <a:srgbClr val="C00000"/>
              </a:solidFill>
              <a:latin typeface="+mn-lt"/>
            </a:endParaRPr>
          </a:p>
        </p:txBody>
      </p:sp>
      <p:sp>
        <p:nvSpPr>
          <p:cNvPr id="10" name="TextBox 9"/>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
        <p:nvSpPr>
          <p:cNvPr id="11" name="Subtitle 2"/>
          <p:cNvSpPr txBox="1">
            <a:spLocks/>
          </p:cNvSpPr>
          <p:nvPr/>
        </p:nvSpPr>
        <p:spPr>
          <a:xfrm>
            <a:off x="0" y="2160097"/>
            <a:ext cx="9144000" cy="572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C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spc="-150" dirty="0">
                <a:solidFill>
                  <a:srgbClr val="585858"/>
                </a:solidFill>
              </a:rPr>
              <a:t>Laying Firm Foundations: A Conceptual Approach to Programming</a:t>
            </a:r>
          </a:p>
          <a:p>
            <a:endParaRPr lang="en-GB" sz="2800" b="1" dirty="0" smtClean="0">
              <a:solidFill>
                <a:srgbClr val="585858"/>
              </a:solidFill>
            </a:endParaRPr>
          </a:p>
        </p:txBody>
      </p:sp>
    </p:spTree>
    <p:extLst>
      <p:ext uri="{BB962C8B-B14F-4D97-AF65-F5344CB8AC3E}">
        <p14:creationId xmlns:p14="http://schemas.microsoft.com/office/powerpoint/2010/main" val="1067645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5570756"/>
          </a:xfrm>
          <a:prstGeom prst="rect">
            <a:avLst/>
          </a:prstGeom>
        </p:spPr>
        <p:txBody>
          <a:bodyPr wrap="square">
            <a:spAutoFit/>
          </a:bodyPr>
          <a:lstStyle/>
          <a:p>
            <a:r>
              <a:rPr lang="en-GB" sz="4400" b="1" dirty="0" smtClean="0">
                <a:solidFill>
                  <a:srgbClr val="C00B0B"/>
                </a:solidFill>
              </a:rPr>
              <a:t>Code Management</a:t>
            </a:r>
          </a:p>
          <a:p>
            <a:endParaRPr lang="en-GB" sz="2800" dirty="0">
              <a:solidFill>
                <a:srgbClr val="595959"/>
              </a:solidFill>
            </a:endParaRPr>
          </a:p>
          <a:p>
            <a:r>
              <a:rPr lang="en-GB" sz="4400" dirty="0" err="1" smtClean="0">
                <a:solidFill>
                  <a:srgbClr val="595959"/>
                </a:solidFill>
              </a:rPr>
              <a:t>LineUp</a:t>
            </a:r>
            <a:endParaRPr lang="en-GB" sz="4400" dirty="0" smtClean="0">
              <a:solidFill>
                <a:srgbClr val="595959"/>
              </a:solidFill>
            </a:endParaRPr>
          </a:p>
          <a:p>
            <a:endParaRPr lang="en-GB" sz="4400" dirty="0">
              <a:solidFill>
                <a:srgbClr val="595959"/>
              </a:solidFill>
            </a:endParaRPr>
          </a:p>
          <a:p>
            <a:r>
              <a:rPr lang="en-GB" sz="4400" dirty="0" smtClean="0">
                <a:solidFill>
                  <a:srgbClr val="595959"/>
                </a:solidFill>
              </a:rPr>
              <a:t>Race</a:t>
            </a:r>
          </a:p>
          <a:p>
            <a:endParaRPr lang="en-GB" sz="4400" dirty="0">
              <a:solidFill>
                <a:srgbClr val="595959"/>
              </a:solidFill>
            </a:endParaRPr>
          </a:p>
          <a:p>
            <a:r>
              <a:rPr lang="en-GB" sz="4400" dirty="0" smtClean="0">
                <a:solidFill>
                  <a:srgbClr val="595959"/>
                </a:solidFill>
              </a:rPr>
              <a:t>Extensions</a:t>
            </a:r>
          </a:p>
          <a:p>
            <a:endParaRPr lang="en-GB" sz="2800" dirty="0">
              <a:solidFill>
                <a:srgbClr val="595959"/>
              </a:solidFill>
            </a:endParaRPr>
          </a:p>
          <a:p>
            <a:endParaRPr lang="en-GB" sz="3600"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5607115" y="488909"/>
            <a:ext cx="2786551" cy="15166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483905" y="1825437"/>
            <a:ext cx="3032969" cy="1611469"/>
          </a:xfrm>
          <a:prstGeom prst="rect">
            <a:avLst/>
          </a:prstGeom>
        </p:spPr>
      </p:pic>
    </p:spTree>
    <p:extLst>
      <p:ext uri="{BB962C8B-B14F-4D97-AF65-F5344CB8AC3E}">
        <p14:creationId xmlns:p14="http://schemas.microsoft.com/office/powerpoint/2010/main" val="65312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1500" r="10652" b="2609"/>
          <a:stretch/>
        </p:blipFill>
        <p:spPr bwMode="auto">
          <a:xfrm>
            <a:off x="10074" y="0"/>
            <a:ext cx="9133926"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32903" y="902622"/>
            <a:ext cx="7416824" cy="6063198"/>
          </a:xfrm>
          <a:prstGeom prst="rect">
            <a:avLst/>
          </a:prstGeom>
        </p:spPr>
        <p:txBody>
          <a:bodyPr wrap="square">
            <a:spAutoFit/>
          </a:bodyPr>
          <a:lstStyle/>
          <a:p>
            <a:r>
              <a:rPr lang="en-GB" sz="4400" b="1" dirty="0" smtClean="0">
                <a:solidFill>
                  <a:srgbClr val="C00B0B"/>
                </a:solidFill>
              </a:rPr>
              <a:t>Extensions</a:t>
            </a:r>
          </a:p>
          <a:p>
            <a:endParaRPr lang="en-GB" sz="2800" dirty="0" smtClean="0">
              <a:solidFill>
                <a:srgbClr val="595959"/>
              </a:solidFill>
            </a:endParaRPr>
          </a:p>
          <a:p>
            <a:r>
              <a:rPr lang="en-GB" sz="2800" dirty="0" smtClean="0">
                <a:solidFill>
                  <a:srgbClr val="595959"/>
                </a:solidFill>
              </a:rPr>
              <a:t>Award points to each racer. 6 points for a win, down to 1 for last place.</a:t>
            </a:r>
          </a:p>
          <a:p>
            <a:endParaRPr lang="en-GB" sz="2800" dirty="0">
              <a:solidFill>
                <a:srgbClr val="595959"/>
              </a:solidFill>
            </a:endParaRPr>
          </a:p>
          <a:p>
            <a:r>
              <a:rPr lang="en-GB" sz="2800" dirty="0" smtClean="0">
                <a:solidFill>
                  <a:srgbClr val="595959"/>
                </a:solidFill>
              </a:rPr>
              <a:t>Keep a record of Total Points for each racer, so we can run several races.</a:t>
            </a:r>
          </a:p>
          <a:p>
            <a:endParaRPr lang="en-GB" sz="2800" dirty="0">
              <a:solidFill>
                <a:srgbClr val="595959"/>
              </a:solidFill>
            </a:endParaRPr>
          </a:p>
          <a:p>
            <a:r>
              <a:rPr lang="en-GB" sz="2800" dirty="0" smtClean="0">
                <a:solidFill>
                  <a:srgbClr val="595959"/>
                </a:solidFill>
              </a:rPr>
              <a:t>Add a third button, Final Score. When clicked it will display the total score for each sprite …</a:t>
            </a:r>
          </a:p>
          <a:p>
            <a:r>
              <a:rPr lang="en-GB" sz="2800" dirty="0" smtClean="0">
                <a:solidFill>
                  <a:srgbClr val="595959"/>
                </a:solidFill>
              </a:rPr>
              <a:t>… and announce the winner!</a:t>
            </a:r>
          </a:p>
          <a:p>
            <a:endParaRPr lang="en-GB" sz="2800" dirty="0">
              <a:solidFill>
                <a:srgbClr val="595959"/>
              </a:solidFill>
            </a:endParaRPr>
          </a:p>
          <a:p>
            <a:endParaRPr lang="en-GB" sz="3600" dirty="0" smtClean="0"/>
          </a:p>
        </p:txBody>
      </p:sp>
    </p:spTree>
    <p:extLst>
      <p:ext uri="{BB962C8B-B14F-4D97-AF65-F5344CB8AC3E}">
        <p14:creationId xmlns:p14="http://schemas.microsoft.com/office/powerpoint/2010/main" val="5702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4860" t="3000" r="14862" b="3000"/>
          <a:stretch/>
        </p:blipFill>
        <p:spPr>
          <a:xfrm>
            <a:off x="-1" y="0"/>
            <a:ext cx="9144001" cy="6954739"/>
          </a:xfrm>
          <a:prstGeom prst="rect">
            <a:avLst/>
          </a:prstGeom>
        </p:spPr>
      </p:pic>
      <p:pic>
        <p:nvPicPr>
          <p:cNvPr id="4" name="Picture 3"/>
          <p:cNvPicPr>
            <a:picLocks noChangeAspect="1"/>
          </p:cNvPicPr>
          <p:nvPr/>
        </p:nvPicPr>
        <p:blipFill>
          <a:blip r:embed="rId4"/>
          <a:stretch>
            <a:fillRect/>
          </a:stretch>
        </p:blipFill>
        <p:spPr>
          <a:xfrm rot="454025">
            <a:off x="4213268" y="537112"/>
            <a:ext cx="3807895" cy="5392388"/>
          </a:xfrm>
          <a:prstGeom prst="rect">
            <a:avLst/>
          </a:prstGeom>
          <a:ln>
            <a:solidFill>
              <a:schemeClr val="bg1">
                <a:lumMod val="65000"/>
              </a:schemeClr>
            </a:solidFill>
          </a:ln>
        </p:spPr>
      </p:pic>
      <p:sp>
        <p:nvSpPr>
          <p:cNvPr id="2" name="Title 1"/>
          <p:cNvSpPr>
            <a:spLocks noGrp="1"/>
          </p:cNvSpPr>
          <p:nvPr>
            <p:ph type="title"/>
          </p:nvPr>
        </p:nvSpPr>
        <p:spPr>
          <a:xfrm>
            <a:off x="804672" y="0"/>
            <a:ext cx="7082028" cy="1325563"/>
          </a:xfrm>
        </p:spPr>
        <p:txBody>
          <a:bodyPr>
            <a:normAutofit/>
          </a:bodyPr>
          <a:lstStyle/>
          <a:p>
            <a:r>
              <a:rPr lang="en-GB" dirty="0" smtClean="0"/>
              <a:t>A step too far?</a:t>
            </a:r>
            <a:endParaRPr lang="en-GB" dirty="0"/>
          </a:p>
        </p:txBody>
      </p:sp>
      <p:sp>
        <p:nvSpPr>
          <p:cNvPr id="3" name="Content Placeholder 2"/>
          <p:cNvSpPr>
            <a:spLocks noGrp="1"/>
          </p:cNvSpPr>
          <p:nvPr>
            <p:ph idx="1"/>
          </p:nvPr>
        </p:nvSpPr>
        <p:spPr>
          <a:xfrm>
            <a:off x="1005840" y="6154148"/>
            <a:ext cx="7560490" cy="625208"/>
          </a:xfrm>
        </p:spPr>
        <p:txBody>
          <a:bodyPr>
            <a:normAutofit/>
          </a:bodyPr>
          <a:lstStyle/>
          <a:p>
            <a:pPr marL="0" indent="0" algn="r">
              <a:buNone/>
            </a:pPr>
            <a:r>
              <a:rPr lang="en-GB" sz="3600" dirty="0" smtClean="0">
                <a:solidFill>
                  <a:srgbClr val="595959"/>
                </a:solidFill>
              </a:rPr>
              <a:t>Scaffolding a part complete project</a:t>
            </a:r>
            <a:endParaRPr lang="en-GB" sz="3600" dirty="0">
              <a:solidFill>
                <a:srgbClr val="595959"/>
              </a:solidFill>
            </a:endParaRPr>
          </a:p>
        </p:txBody>
      </p:sp>
    </p:spTree>
    <p:extLst>
      <p:ext uri="{BB962C8B-B14F-4D97-AF65-F5344CB8AC3E}">
        <p14:creationId xmlns:p14="http://schemas.microsoft.com/office/powerpoint/2010/main" val="335296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6700" y="5707626"/>
            <a:ext cx="1257300" cy="1150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b="1" dirty="0" smtClean="0"/>
              <a:t>Other Projects</a:t>
            </a:r>
            <a:endParaRPr lang="en-GB" dirty="0"/>
          </a:p>
        </p:txBody>
      </p:sp>
      <p:pic>
        <p:nvPicPr>
          <p:cNvPr id="7" name="Picture 6"/>
          <p:cNvPicPr>
            <a:picLocks noChangeAspect="1"/>
          </p:cNvPicPr>
          <p:nvPr/>
        </p:nvPicPr>
        <p:blipFill rotWithShape="1">
          <a:blip r:embed="rId3"/>
          <a:srcRect l="45502" t="19875" r="26949" b="10625"/>
          <a:stretch/>
        </p:blipFill>
        <p:spPr>
          <a:xfrm rot="-600000">
            <a:off x="-60808" y="1225689"/>
            <a:ext cx="2717708" cy="3854707"/>
          </a:xfrm>
          <a:prstGeom prst="rect">
            <a:avLst/>
          </a:prstGeom>
          <a:ln>
            <a:solidFill>
              <a:srgbClr val="DEDEDE"/>
            </a:solidFill>
          </a:ln>
        </p:spPr>
      </p:pic>
      <p:pic>
        <p:nvPicPr>
          <p:cNvPr id="8" name="Picture 7"/>
          <p:cNvPicPr>
            <a:picLocks noChangeAspect="1"/>
          </p:cNvPicPr>
          <p:nvPr/>
        </p:nvPicPr>
        <p:blipFill rotWithShape="1">
          <a:blip r:embed="rId4"/>
          <a:srcRect l="45502" t="19875" r="26949" b="10625"/>
          <a:stretch/>
        </p:blipFill>
        <p:spPr>
          <a:xfrm>
            <a:off x="1298046" y="1472999"/>
            <a:ext cx="2717708" cy="3854707"/>
          </a:xfrm>
          <a:prstGeom prst="rect">
            <a:avLst/>
          </a:prstGeom>
          <a:ln>
            <a:solidFill>
              <a:srgbClr val="DEDEDE"/>
            </a:solidFill>
          </a:ln>
        </p:spPr>
      </p:pic>
      <p:pic>
        <p:nvPicPr>
          <p:cNvPr id="9" name="Picture 8"/>
          <p:cNvPicPr>
            <a:picLocks noChangeAspect="1"/>
          </p:cNvPicPr>
          <p:nvPr/>
        </p:nvPicPr>
        <p:blipFill>
          <a:blip r:embed="rId5"/>
          <a:stretch>
            <a:fillRect/>
          </a:stretch>
        </p:blipFill>
        <p:spPr>
          <a:xfrm rot="-600000">
            <a:off x="3548400" y="691345"/>
            <a:ext cx="3781870" cy="5378439"/>
          </a:xfrm>
          <a:prstGeom prst="rect">
            <a:avLst/>
          </a:prstGeom>
          <a:ln>
            <a:solidFill>
              <a:srgbClr val="DEDEDE"/>
            </a:solidFill>
          </a:ln>
        </p:spPr>
      </p:pic>
      <p:pic>
        <p:nvPicPr>
          <p:cNvPr id="10" name="Picture 9"/>
          <p:cNvPicPr>
            <a:picLocks noChangeAspect="1"/>
          </p:cNvPicPr>
          <p:nvPr/>
        </p:nvPicPr>
        <p:blipFill>
          <a:blip r:embed="rId6"/>
          <a:stretch>
            <a:fillRect/>
          </a:stretch>
        </p:blipFill>
        <p:spPr>
          <a:xfrm>
            <a:off x="5043919" y="820760"/>
            <a:ext cx="3801829" cy="5378440"/>
          </a:xfrm>
          <a:prstGeom prst="rect">
            <a:avLst/>
          </a:prstGeom>
          <a:ln>
            <a:solidFill>
              <a:srgbClr val="DEDEDE"/>
            </a:solidFill>
          </a:ln>
        </p:spPr>
      </p:pic>
      <p:sp>
        <p:nvSpPr>
          <p:cNvPr id="11" name="Content Placeholder 2"/>
          <p:cNvSpPr>
            <a:spLocks noGrp="1"/>
          </p:cNvSpPr>
          <p:nvPr>
            <p:ph idx="1"/>
          </p:nvPr>
        </p:nvSpPr>
        <p:spPr>
          <a:xfrm>
            <a:off x="1005840" y="6154148"/>
            <a:ext cx="7560490" cy="625208"/>
          </a:xfrm>
        </p:spPr>
        <p:txBody>
          <a:bodyPr>
            <a:normAutofit/>
          </a:bodyPr>
          <a:lstStyle/>
          <a:p>
            <a:pPr marL="0" indent="0" algn="r">
              <a:buNone/>
            </a:pPr>
            <a:r>
              <a:rPr lang="en-GB" sz="3600" dirty="0" smtClean="0">
                <a:solidFill>
                  <a:srgbClr val="595959"/>
                </a:solidFill>
              </a:rPr>
              <a:t>Scaffolding a part complete project</a:t>
            </a:r>
            <a:endParaRPr lang="en-GB" sz="3600" dirty="0">
              <a:solidFill>
                <a:srgbClr val="595959"/>
              </a:solidFill>
            </a:endParaRPr>
          </a:p>
        </p:txBody>
      </p:sp>
      <p:sp>
        <p:nvSpPr>
          <p:cNvPr id="3" name="Rectangle 2"/>
          <p:cNvSpPr/>
          <p:nvPr/>
        </p:nvSpPr>
        <p:spPr>
          <a:xfrm>
            <a:off x="7482137" y="17255"/>
            <a:ext cx="1674305" cy="369332"/>
          </a:xfrm>
          <a:prstGeom prst="rect">
            <a:avLst/>
          </a:prstGeom>
        </p:spPr>
        <p:txBody>
          <a:bodyPr wrap="none">
            <a:spAutoFit/>
          </a:bodyPr>
          <a:lstStyle/>
          <a:p>
            <a:pPr algn="r"/>
            <a:r>
              <a:rPr lang="en-GB" dirty="0" smtClean="0">
                <a:hlinkClick r:id="rId7"/>
              </a:rPr>
              <a:t>goo.gl/XCQARR </a:t>
            </a:r>
            <a:endParaRPr lang="en-GB" dirty="0"/>
          </a:p>
        </p:txBody>
      </p:sp>
    </p:spTree>
    <p:extLst>
      <p:ext uri="{BB962C8B-B14F-4D97-AF65-F5344CB8AC3E}">
        <p14:creationId xmlns:p14="http://schemas.microsoft.com/office/powerpoint/2010/main" val="3355296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6700" y="5707626"/>
            <a:ext cx="1257300" cy="1150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b="1" dirty="0" smtClean="0">
                <a:solidFill>
                  <a:srgbClr val="C00B0B"/>
                </a:solidFill>
              </a:rPr>
              <a:t>Other Projects</a:t>
            </a:r>
            <a:endParaRPr lang="en-GB" dirty="0">
              <a:solidFill>
                <a:srgbClr val="C00B0B"/>
              </a:solidFill>
            </a:endParaRPr>
          </a:p>
        </p:txBody>
      </p:sp>
      <p:pic>
        <p:nvPicPr>
          <p:cNvPr id="4" name="Picture 3"/>
          <p:cNvPicPr>
            <a:picLocks noChangeAspect="1"/>
          </p:cNvPicPr>
          <p:nvPr/>
        </p:nvPicPr>
        <p:blipFill rotWithShape="1">
          <a:blip r:embed="rId3"/>
          <a:srcRect l="64389" t="13081" r="745" b="40654"/>
          <a:stretch/>
        </p:blipFill>
        <p:spPr>
          <a:xfrm>
            <a:off x="2414844" y="1156457"/>
            <a:ext cx="6100506" cy="4551169"/>
          </a:xfrm>
          <a:prstGeom prst="rect">
            <a:avLst/>
          </a:prstGeom>
        </p:spPr>
      </p:pic>
      <p:sp>
        <p:nvSpPr>
          <p:cNvPr id="7" name="Content Placeholder 2"/>
          <p:cNvSpPr txBox="1">
            <a:spLocks/>
          </p:cNvSpPr>
          <p:nvPr/>
        </p:nvSpPr>
        <p:spPr>
          <a:xfrm>
            <a:off x="1005840" y="6154148"/>
            <a:ext cx="7560490" cy="625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3600" smtClean="0">
                <a:solidFill>
                  <a:srgbClr val="595959"/>
                </a:solidFill>
              </a:rPr>
              <a:t>Scaffolding a part complete project</a:t>
            </a:r>
            <a:endParaRPr lang="en-GB" sz="3600" dirty="0">
              <a:solidFill>
                <a:srgbClr val="595959"/>
              </a:solidFill>
            </a:endParaRPr>
          </a:p>
        </p:txBody>
      </p:sp>
      <p:pic>
        <p:nvPicPr>
          <p:cNvPr id="8" name="Picture 7"/>
          <p:cNvPicPr>
            <a:picLocks noChangeAspect="1"/>
          </p:cNvPicPr>
          <p:nvPr/>
        </p:nvPicPr>
        <p:blipFill>
          <a:blip r:embed="rId4"/>
          <a:stretch>
            <a:fillRect/>
          </a:stretch>
        </p:blipFill>
        <p:spPr>
          <a:xfrm rot="21000000">
            <a:off x="6285304" y="-78947"/>
            <a:ext cx="1476687" cy="2100091"/>
          </a:xfrm>
          <a:prstGeom prst="rect">
            <a:avLst/>
          </a:prstGeom>
          <a:ln>
            <a:solidFill>
              <a:srgbClr val="DEDEDE"/>
            </a:solidFill>
          </a:ln>
        </p:spPr>
      </p:pic>
      <p:pic>
        <p:nvPicPr>
          <p:cNvPr id="9" name="Picture 8"/>
          <p:cNvPicPr>
            <a:picLocks noChangeAspect="1"/>
          </p:cNvPicPr>
          <p:nvPr/>
        </p:nvPicPr>
        <p:blipFill>
          <a:blip r:embed="rId5"/>
          <a:stretch>
            <a:fillRect/>
          </a:stretch>
        </p:blipFill>
        <p:spPr>
          <a:xfrm>
            <a:off x="7525860" y="275517"/>
            <a:ext cx="1484480" cy="2100091"/>
          </a:xfrm>
          <a:prstGeom prst="rect">
            <a:avLst/>
          </a:prstGeom>
          <a:ln>
            <a:solidFill>
              <a:srgbClr val="DEDEDE"/>
            </a:solidFill>
          </a:ln>
        </p:spPr>
      </p:pic>
      <p:pic>
        <p:nvPicPr>
          <p:cNvPr id="11" name="Picture 10"/>
          <p:cNvPicPr>
            <a:picLocks noChangeAspect="1"/>
          </p:cNvPicPr>
          <p:nvPr/>
        </p:nvPicPr>
        <p:blipFill>
          <a:blip r:embed="rId6"/>
          <a:stretch>
            <a:fillRect/>
          </a:stretch>
        </p:blipFill>
        <p:spPr>
          <a:xfrm rot="21049467">
            <a:off x="304673" y="1107219"/>
            <a:ext cx="3259418" cy="2443760"/>
          </a:xfrm>
          <a:prstGeom prst="rect">
            <a:avLst/>
          </a:prstGeom>
          <a:ln>
            <a:solidFill>
              <a:srgbClr val="DEDEDE"/>
            </a:solidFill>
          </a:ln>
        </p:spPr>
      </p:pic>
      <p:pic>
        <p:nvPicPr>
          <p:cNvPr id="3" name="Picture 2"/>
          <p:cNvPicPr>
            <a:picLocks noChangeAspect="1"/>
          </p:cNvPicPr>
          <p:nvPr/>
        </p:nvPicPr>
        <p:blipFill rotWithShape="1">
          <a:blip r:embed="rId7"/>
          <a:srcRect l="12635" r="12636"/>
          <a:stretch/>
        </p:blipFill>
        <p:spPr>
          <a:xfrm rot="21049467">
            <a:off x="304673" y="1982182"/>
            <a:ext cx="3259418" cy="2452226"/>
          </a:xfrm>
          <a:prstGeom prst="rect">
            <a:avLst/>
          </a:prstGeom>
          <a:ln>
            <a:solidFill>
              <a:schemeClr val="bg1">
                <a:lumMod val="50000"/>
              </a:schemeClr>
            </a:solidFill>
          </a:ln>
        </p:spPr>
      </p:pic>
      <p:pic>
        <p:nvPicPr>
          <p:cNvPr id="6" name="Picture 5"/>
          <p:cNvPicPr>
            <a:picLocks noChangeAspect="1"/>
          </p:cNvPicPr>
          <p:nvPr/>
        </p:nvPicPr>
        <p:blipFill rotWithShape="1">
          <a:blip r:embed="rId8"/>
          <a:srcRect l="12635" r="12636"/>
          <a:stretch/>
        </p:blipFill>
        <p:spPr>
          <a:xfrm rot="21049467">
            <a:off x="304673" y="2865611"/>
            <a:ext cx="3259418" cy="2452226"/>
          </a:xfrm>
          <a:prstGeom prst="rect">
            <a:avLst/>
          </a:prstGeom>
          <a:ln>
            <a:solidFill>
              <a:schemeClr val="bg1">
                <a:lumMod val="50000"/>
              </a:schemeClr>
            </a:solidFill>
          </a:ln>
        </p:spPr>
      </p:pic>
      <p:pic>
        <p:nvPicPr>
          <p:cNvPr id="14" name="Picture 13"/>
          <p:cNvPicPr>
            <a:picLocks noChangeAspect="1"/>
          </p:cNvPicPr>
          <p:nvPr/>
        </p:nvPicPr>
        <p:blipFill rotWithShape="1">
          <a:blip r:embed="rId9"/>
          <a:srcRect l="12636" r="12635"/>
          <a:stretch/>
        </p:blipFill>
        <p:spPr>
          <a:xfrm rot="21049467">
            <a:off x="304673" y="3749040"/>
            <a:ext cx="3272680" cy="2462205"/>
          </a:xfrm>
          <a:prstGeom prst="rect">
            <a:avLst/>
          </a:prstGeom>
          <a:ln>
            <a:solidFill>
              <a:schemeClr val="bg1">
                <a:lumMod val="50000"/>
              </a:schemeClr>
            </a:solidFill>
          </a:ln>
        </p:spPr>
      </p:pic>
    </p:spTree>
    <p:extLst>
      <p:ext uri="{BB962C8B-B14F-4D97-AF65-F5344CB8AC3E}">
        <p14:creationId xmlns:p14="http://schemas.microsoft.com/office/powerpoint/2010/main" val="60198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6700" y="5707626"/>
            <a:ext cx="1257300" cy="1150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b="1" dirty="0" smtClean="0">
                <a:solidFill>
                  <a:srgbClr val="C00B0B"/>
                </a:solidFill>
              </a:rPr>
              <a:t>Other Projects</a:t>
            </a:r>
            <a:endParaRPr lang="en-GB" dirty="0">
              <a:solidFill>
                <a:srgbClr val="C00B0B"/>
              </a:solidFill>
            </a:endParaRPr>
          </a:p>
        </p:txBody>
      </p:sp>
      <p:sp>
        <p:nvSpPr>
          <p:cNvPr id="7" name="Content Placeholder 2"/>
          <p:cNvSpPr txBox="1">
            <a:spLocks/>
          </p:cNvSpPr>
          <p:nvPr/>
        </p:nvSpPr>
        <p:spPr>
          <a:xfrm>
            <a:off x="1005840" y="6154148"/>
            <a:ext cx="7560490" cy="625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3600" dirty="0" smtClean="0">
                <a:solidFill>
                  <a:srgbClr val="595959"/>
                </a:solidFill>
              </a:rPr>
              <a:t>A simple game with a twist</a:t>
            </a:r>
            <a:endParaRPr lang="en-GB" sz="3600" dirty="0">
              <a:solidFill>
                <a:srgbClr val="595959"/>
              </a:solidFill>
            </a:endParaRPr>
          </a:p>
        </p:txBody>
      </p:sp>
      <p:pic>
        <p:nvPicPr>
          <p:cNvPr id="14" name="Picture 13"/>
          <p:cNvPicPr>
            <a:picLocks noChangeAspect="1"/>
          </p:cNvPicPr>
          <p:nvPr/>
        </p:nvPicPr>
        <p:blipFill rotWithShape="1">
          <a:blip r:embed="rId3"/>
          <a:srcRect l="40591" t="24406" r="24542" b="14563"/>
          <a:stretch/>
        </p:blipFill>
        <p:spPr>
          <a:xfrm>
            <a:off x="3411052" y="870146"/>
            <a:ext cx="5305248" cy="5221038"/>
          </a:xfrm>
          <a:prstGeom prst="rect">
            <a:avLst/>
          </a:prstGeom>
        </p:spPr>
      </p:pic>
      <p:sp>
        <p:nvSpPr>
          <p:cNvPr id="15" name="Content Placeholder 2"/>
          <p:cNvSpPr>
            <a:spLocks noGrp="1"/>
          </p:cNvSpPr>
          <p:nvPr>
            <p:ph idx="1"/>
          </p:nvPr>
        </p:nvSpPr>
        <p:spPr>
          <a:xfrm>
            <a:off x="206477" y="1600200"/>
            <a:ext cx="3436375" cy="4525963"/>
          </a:xfrm>
        </p:spPr>
        <p:txBody>
          <a:bodyPr/>
          <a:lstStyle/>
          <a:p>
            <a:pPr marL="0" indent="0">
              <a:buNone/>
            </a:pPr>
            <a:r>
              <a:rPr lang="en-GB" dirty="0" smtClean="0">
                <a:solidFill>
                  <a:srgbClr val="595959"/>
                </a:solidFill>
              </a:rPr>
              <a:t>To engage the very able, without introducing new concepts</a:t>
            </a:r>
            <a:endParaRPr lang="en-GB" dirty="0">
              <a:solidFill>
                <a:srgbClr val="595959"/>
              </a:solidFill>
            </a:endParaRPr>
          </a:p>
        </p:txBody>
      </p:sp>
      <p:pic>
        <p:nvPicPr>
          <p:cNvPr id="3" name="Picture 2"/>
          <p:cNvPicPr>
            <a:picLocks noChangeAspect="1"/>
          </p:cNvPicPr>
          <p:nvPr/>
        </p:nvPicPr>
        <p:blipFill>
          <a:blip r:embed="rId4"/>
          <a:stretch>
            <a:fillRect/>
          </a:stretch>
        </p:blipFill>
        <p:spPr>
          <a:xfrm rot="21000000">
            <a:off x="213835" y="3568866"/>
            <a:ext cx="3569177" cy="2683592"/>
          </a:xfrm>
          <a:prstGeom prst="rect">
            <a:avLst/>
          </a:prstGeom>
          <a:ln>
            <a:solidFill>
              <a:schemeClr val="bg1">
                <a:lumMod val="65000"/>
              </a:schemeClr>
            </a:solidFill>
          </a:ln>
        </p:spPr>
      </p:pic>
    </p:spTree>
    <p:extLst>
      <p:ext uri="{BB962C8B-B14F-4D97-AF65-F5344CB8AC3E}">
        <p14:creationId xmlns:p14="http://schemas.microsoft.com/office/powerpoint/2010/main" val="3553662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5078313"/>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rgbClr val="595959"/>
                </a:solidFill>
              </a:rPr>
              <a:t>Scaffolding projects, reading code and paired programming are all techniques to aid learning.</a:t>
            </a:r>
            <a:endParaRPr lang="en-GB" sz="3600" dirty="0">
              <a:solidFill>
                <a:srgbClr val="595959"/>
              </a:solidFill>
            </a:endParaRPr>
          </a:p>
          <a:p>
            <a:pPr eaLnBrk="0" fontAlgn="base" hangingPunct="0">
              <a:spcBef>
                <a:spcPct val="0"/>
              </a:spcBef>
              <a:spcAft>
                <a:spcPct val="0"/>
              </a:spcAft>
              <a:tabLst>
                <a:tab pos="457200" algn="l"/>
              </a:tabLst>
            </a:pPr>
            <a:endParaRPr lang="en-GB" sz="3600" dirty="0" smtClean="0">
              <a:solidFill>
                <a:srgbClr val="595959"/>
              </a:solidFill>
            </a:endParaRPr>
          </a:p>
          <a:p>
            <a:pPr eaLnBrk="0" fontAlgn="base" hangingPunct="0">
              <a:spcBef>
                <a:spcPct val="0"/>
              </a:spcBef>
              <a:spcAft>
                <a:spcPct val="0"/>
              </a:spcAft>
              <a:tabLst>
                <a:tab pos="457200" algn="l"/>
              </a:tabLst>
            </a:pPr>
            <a:r>
              <a:rPr lang="en-GB" sz="3600" dirty="0" smtClean="0">
                <a:solidFill>
                  <a:srgbClr val="595959"/>
                </a:solidFill>
              </a:rPr>
              <a:t>How do we know what works?</a:t>
            </a:r>
          </a:p>
          <a:p>
            <a:pPr eaLnBrk="0" fontAlgn="base" hangingPunct="0">
              <a:spcBef>
                <a:spcPct val="0"/>
              </a:spcBef>
              <a:spcAft>
                <a:spcPct val="0"/>
              </a:spcAft>
              <a:tabLst>
                <a:tab pos="457200" algn="l"/>
              </a:tabLst>
            </a:pPr>
            <a:endParaRPr lang="en-GB" sz="3600" dirty="0" smtClean="0">
              <a:solidFill>
                <a:srgbClr val="595959"/>
              </a:solidFill>
            </a:endParaRPr>
          </a:p>
          <a:p>
            <a:pPr eaLnBrk="0" fontAlgn="base" hangingPunct="0">
              <a:spcBef>
                <a:spcPct val="0"/>
              </a:spcBef>
              <a:spcAft>
                <a:spcPct val="0"/>
              </a:spcAft>
              <a:tabLst>
                <a:tab pos="457200" algn="l"/>
              </a:tabLst>
            </a:pPr>
            <a:r>
              <a:rPr lang="en-GB" sz="3600" dirty="0">
                <a:solidFill>
                  <a:schemeClr val="tx1">
                    <a:lumMod val="65000"/>
                    <a:lumOff val="35000"/>
                  </a:schemeClr>
                </a:solidFill>
                <a:latin typeface="Calibri" panose="020F0502020204030204" pitchFamily="34" charset="0"/>
                <a:cs typeface="Times New Roman" panose="02020603050405020304" pitchFamily="18" charset="0"/>
              </a:rPr>
              <a:t>How can we contribute to subject pedagogy</a:t>
            </a:r>
            <a:r>
              <a:rPr lang="en-GB" sz="3600" dirty="0" smtClean="0">
                <a:solidFill>
                  <a:srgbClr val="595959"/>
                </a:solidFill>
              </a:rPr>
              <a:t>?</a:t>
            </a:r>
          </a:p>
          <a:p>
            <a:pPr eaLnBrk="0" fontAlgn="base" hangingPunct="0">
              <a:spcBef>
                <a:spcPct val="0"/>
              </a:spcBef>
              <a:spcAft>
                <a:spcPct val="0"/>
              </a:spcAft>
              <a:tabLst>
                <a:tab pos="457200" algn="l"/>
              </a:tabLst>
            </a:pPr>
            <a:endParaRPr lang="en-GB" sz="3600" dirty="0">
              <a:solidFill>
                <a:srgbClr val="595959"/>
              </a:solidFill>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5950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1116239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29527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595959"/>
                </a:solidFill>
                <a:latin typeface="+mn-lt"/>
              </a:rPr>
              <a:t>Teaching children to program is about</a:t>
            </a:r>
          </a:p>
          <a:p>
            <a:pPr>
              <a:lnSpc>
                <a:spcPct val="100000"/>
              </a:lnSpc>
            </a:pPr>
            <a:r>
              <a:rPr lang="en-US" b="1" dirty="0" smtClean="0">
                <a:solidFill>
                  <a:srgbClr val="595959"/>
                </a:solidFill>
                <a:latin typeface="+mn-lt"/>
              </a:rPr>
              <a:t>applying key concepts from Computational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spTree>
    <p:extLst>
      <p:ext uri="{BB962C8B-B14F-4D97-AF65-F5344CB8AC3E}">
        <p14:creationId xmlns:p14="http://schemas.microsoft.com/office/powerpoint/2010/main" val="2409558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Teaching children to</a:t>
            </a:r>
          </a:p>
          <a:p>
            <a:pPr>
              <a:lnSpc>
                <a:spcPct val="100000"/>
              </a:lnSpc>
            </a:pPr>
            <a:r>
              <a:rPr lang="en-US" b="1" dirty="0" smtClean="0">
                <a:solidFill>
                  <a:srgbClr val="C00000"/>
                </a:solidFill>
                <a:latin typeface="+mn-lt"/>
              </a:rPr>
              <a:t>program is about</a:t>
            </a:r>
          </a:p>
          <a:p>
            <a:pPr>
              <a:lnSpc>
                <a:spcPct val="100000"/>
              </a:lnSpc>
            </a:pPr>
            <a:r>
              <a:rPr lang="en-US" b="1" dirty="0" smtClean="0">
                <a:solidFill>
                  <a:srgbClr val="C00000"/>
                </a:solidFill>
                <a:latin typeface="+mn-lt"/>
              </a:rPr>
              <a:t>applying key concepts </a:t>
            </a:r>
          </a:p>
          <a:p>
            <a:pPr>
              <a:lnSpc>
                <a:spcPct val="100000"/>
              </a:lnSpc>
            </a:pPr>
            <a:r>
              <a:rPr lang="en-US" b="1" dirty="0" smtClean="0">
                <a:solidFill>
                  <a:srgbClr val="C00000"/>
                </a:solidFill>
                <a:latin typeface="+mn-lt"/>
              </a:rPr>
              <a:t>from Computational </a:t>
            </a:r>
          </a:p>
          <a:p>
            <a:pPr>
              <a:lnSpc>
                <a:spcPct val="100000"/>
              </a:lnSpc>
            </a:pPr>
            <a:r>
              <a:rPr lang="en-US" b="1" dirty="0" smtClean="0">
                <a:solidFill>
                  <a:srgbClr val="C00000"/>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6104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31531" y="772534"/>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9182" y="5682635"/>
            <a:ext cx="9124818" cy="769441"/>
          </a:xfrm>
          <a:prstGeom prst="rect">
            <a:avLst/>
          </a:prstGeom>
        </p:spPr>
        <p:txBody>
          <a:bodyPr wrap="square">
            <a:spAutoFit/>
          </a:bodyPr>
          <a:lstStyle/>
          <a:p>
            <a:pPr>
              <a:lnSpc>
                <a:spcPct val="100000"/>
              </a:lnSpc>
            </a:pPr>
            <a:r>
              <a:rPr lang="en-US" sz="4400" b="1" spc="-120" dirty="0" smtClean="0">
                <a:solidFill>
                  <a:srgbClr val="C00000"/>
                </a:solidFill>
              </a:rPr>
              <a:t>Computational thinking concepts are key</a:t>
            </a:r>
            <a:endParaRPr lang="en-US" sz="4400" b="1" spc="-120" dirty="0">
              <a:solidFill>
                <a:srgbClr val="C0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42234"/>
          <a:stretch/>
        </p:blipFill>
        <p:spPr>
          <a:xfrm>
            <a:off x="-31531" y="1017201"/>
            <a:ext cx="9175531" cy="3964702"/>
          </a:xfrm>
          <a:prstGeom prst="rect">
            <a:avLst/>
          </a:prstGeom>
        </p:spPr>
      </p:pic>
      <p:sp>
        <p:nvSpPr>
          <p:cNvPr id="2" name="Rectangle 1"/>
          <p:cNvSpPr/>
          <p:nvPr/>
        </p:nvSpPr>
        <p:spPr>
          <a:xfrm>
            <a:off x="6637283" y="772534"/>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1531" y="3169672"/>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826469" y="317298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120284" y="1624651"/>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54358" y="1084356"/>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5714509" y="165949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49399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grpId="0" nodeType="after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339804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developing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162921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developing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smtClean="0">
                <a:solidFill>
                  <a:srgbClr val="C00000"/>
                </a:solidFill>
              </a:rPr>
              <a:t>Computing concepts provide ways to tackle many proble</a:t>
            </a:r>
            <a:r>
              <a:rPr lang="en-US" sz="4400" b="1" dirty="0">
                <a:solidFill>
                  <a:srgbClr val="C00000"/>
                </a:solidFill>
              </a:rPr>
              <a:t>m</a:t>
            </a:r>
            <a:r>
              <a:rPr lang="en-US" sz="4400" b="1" dirty="0" smtClean="0">
                <a:solidFill>
                  <a:srgbClr val="C00000"/>
                </a:solidFill>
              </a:rPr>
              <a:t> contexts </a:t>
            </a:r>
            <a:endParaRPr lang="en-US" sz="4400" b="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03292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30384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Structured Programs</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Be familiar with the key concepts required to write programs</a:t>
            </a:r>
          </a:p>
          <a:p>
            <a:pPr>
              <a:lnSpc>
                <a:spcPct val="100000"/>
              </a:lnSpc>
            </a:pPr>
            <a:r>
              <a:rPr lang="en-US" sz="2800" dirty="0" err="1" smtClean="0">
                <a:solidFill>
                  <a:schemeClr val="bg1">
                    <a:lumMod val="50000"/>
                  </a:schemeClr>
                </a:solidFill>
                <a:latin typeface="+mn-lt"/>
              </a:rPr>
              <a:t>Recognise</a:t>
            </a:r>
            <a:r>
              <a:rPr lang="en-US" sz="2800" dirty="0" smtClean="0">
                <a:solidFill>
                  <a:schemeClr val="bg1">
                    <a:lumMod val="50000"/>
                  </a:schemeClr>
                </a:solidFill>
                <a:latin typeface="+mn-lt"/>
              </a:rPr>
              <a:t> the three key constructs used in every algorithm</a:t>
            </a:r>
          </a:p>
          <a:p>
            <a:pPr>
              <a:lnSpc>
                <a:spcPct val="100000"/>
              </a:lnSpc>
            </a:pPr>
            <a:r>
              <a:rPr lang="en-US" sz="2800" dirty="0" smtClean="0">
                <a:solidFill>
                  <a:schemeClr val="bg1">
                    <a:lumMod val="50000"/>
                  </a:schemeClr>
                </a:solidFill>
                <a:latin typeface="+mn-lt"/>
              </a:rPr>
              <a:t>Appreciate </a:t>
            </a:r>
            <a:r>
              <a:rPr lang="en-US" sz="2800" dirty="0">
                <a:solidFill>
                  <a:schemeClr val="bg1">
                    <a:lumMod val="50000"/>
                  </a:schemeClr>
                </a:solidFill>
                <a:latin typeface="+mn-lt"/>
              </a:rPr>
              <a:t>the </a:t>
            </a:r>
            <a:r>
              <a:rPr lang="en-US" sz="2800" dirty="0" smtClean="0">
                <a:solidFill>
                  <a:schemeClr val="bg1">
                    <a:lumMod val="50000"/>
                  </a:schemeClr>
                </a:solidFill>
                <a:latin typeface="+mn-lt"/>
              </a:rPr>
              <a:t>centrality </a:t>
            </a:r>
            <a:r>
              <a:rPr lang="en-US" sz="2800" dirty="0">
                <a:solidFill>
                  <a:schemeClr val="bg1">
                    <a:lumMod val="50000"/>
                  </a:schemeClr>
                </a:solidFill>
                <a:latin typeface="+mn-lt"/>
              </a:rPr>
              <a:t>of a </a:t>
            </a:r>
            <a:r>
              <a:rPr lang="en-US" sz="2800" dirty="0" smtClean="0">
                <a:solidFill>
                  <a:schemeClr val="bg1">
                    <a:lumMod val="50000"/>
                  </a:schemeClr>
                </a:solidFill>
                <a:latin typeface="+mn-lt"/>
              </a:rPr>
              <a:t>variable</a:t>
            </a:r>
          </a:p>
          <a:p>
            <a:pPr>
              <a:lnSpc>
                <a:spcPct val="100000"/>
              </a:lnSpc>
              <a:spcBef>
                <a:spcPts val="0"/>
              </a:spcBef>
              <a:defRPr/>
            </a:pPr>
            <a:r>
              <a:rPr lang="en-GB" sz="2800" dirty="0">
                <a:solidFill>
                  <a:schemeClr val="bg1">
                    <a:lumMod val="50000"/>
                  </a:schemeClr>
                </a:solidFill>
                <a:latin typeface="+mn-lt"/>
              </a:rPr>
              <a:t>Be familiar with functions and procedures </a:t>
            </a:r>
          </a:p>
          <a:p>
            <a:pPr>
              <a:lnSpc>
                <a:spcPct val="100000"/>
              </a:lnSpc>
              <a:spcBef>
                <a:spcPts val="0"/>
              </a:spcBef>
              <a:defRPr/>
            </a:pPr>
            <a:r>
              <a:rPr lang="en-GB" sz="2800" dirty="0">
                <a:solidFill>
                  <a:schemeClr val="bg1">
                    <a:lumMod val="50000"/>
                  </a:schemeClr>
                </a:solidFill>
                <a:latin typeface="+mn-lt"/>
              </a:rPr>
              <a:t>Recognise their role in structured programming</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couple of activities for introducing these programming concepts 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1450743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
        <p:nvSpPr>
          <p:cNvPr id="7"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595959"/>
                </a:solidFill>
                <a:latin typeface="+mn-lt"/>
              </a:rPr>
              <a:t>Structured Programs</a:t>
            </a:r>
            <a:endParaRPr lang="en-GB" sz="6600" b="1" dirty="0">
              <a:solidFill>
                <a:srgbClr val="595959"/>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3966"/>
            <a:ext cx="9144000" cy="5314013"/>
          </a:xfrm>
          <a:prstGeom prst="rect">
            <a:avLst/>
          </a:prstGeom>
        </p:spPr>
      </p:pic>
      <p:sp>
        <p:nvSpPr>
          <p:cNvPr id="10" name="Rectangle 9"/>
          <p:cNvSpPr/>
          <p:nvPr/>
        </p:nvSpPr>
        <p:spPr>
          <a:xfrm rot="16200000">
            <a:off x="3976536" y="-2432654"/>
            <a:ext cx="1175838" cy="9159097"/>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287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3530873"/>
            <a:ext cx="3656835" cy="3416320"/>
          </a:xfrm>
          <a:prstGeom prst="rect">
            <a:avLst/>
          </a:prstGeom>
          <a:noFill/>
        </p:spPr>
        <p:txBody>
          <a:bodyPr wrap="none" rtlCol="0">
            <a:spAutoFit/>
          </a:bodyPr>
          <a:lstStyle/>
          <a:p>
            <a:r>
              <a:rPr lang="en-GB" sz="5400" b="1" dirty="0" smtClean="0">
                <a:solidFill>
                  <a:schemeClr val="bg1">
                    <a:lumMod val="50000"/>
                  </a:schemeClr>
                </a:solidFill>
              </a:rPr>
              <a:t>1 idea</a:t>
            </a:r>
          </a:p>
          <a:p>
            <a:r>
              <a:rPr lang="en-GB" sz="5400" b="1" dirty="0" smtClean="0">
                <a:solidFill>
                  <a:schemeClr val="bg1">
                    <a:lumMod val="50000"/>
                  </a:schemeClr>
                </a:solidFill>
              </a:rPr>
              <a:t>2 activities</a:t>
            </a:r>
          </a:p>
          <a:p>
            <a:r>
              <a:rPr lang="en-GB" sz="5400" b="1" dirty="0" smtClean="0">
                <a:solidFill>
                  <a:srgbClr val="C00B0B"/>
                </a:solidFill>
              </a:rPr>
              <a:t>3 constructs</a:t>
            </a:r>
          </a:p>
          <a:p>
            <a:r>
              <a:rPr lang="en-GB" sz="5400" b="1" dirty="0" smtClean="0">
                <a:solidFill>
                  <a:schemeClr val="bg1">
                    <a:lumMod val="50000"/>
                  </a:schemeClr>
                </a:solidFill>
              </a:rPr>
              <a:t>4 concepts</a:t>
            </a:r>
            <a:endParaRPr lang="en-GB" sz="5400" b="1" dirty="0">
              <a:solidFill>
                <a:schemeClr val="bg1">
                  <a:lumMod val="50000"/>
                </a:schemeClr>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070">
            <a:off x="2604664" y="1858297"/>
            <a:ext cx="4189782" cy="22984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5357">
            <a:off x="4556904" y="3423478"/>
            <a:ext cx="4731782" cy="2506161"/>
          </a:xfrm>
          <a:prstGeom prst="rect">
            <a:avLst/>
          </a:prstGeom>
        </p:spPr>
      </p:pic>
      <p:sp>
        <p:nvSpPr>
          <p:cNvPr id="7"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595959"/>
                </a:solidFill>
                <a:latin typeface="+mn-lt"/>
              </a:rPr>
              <a:t>Structured Programs</a:t>
            </a:r>
            <a:endParaRPr lang="en-GB" sz="6600" b="1" dirty="0">
              <a:solidFill>
                <a:srgbClr val="595959"/>
              </a:solidFill>
              <a:latin typeface="+mn-lt"/>
            </a:endParaRPr>
          </a:p>
        </p:txBody>
      </p:sp>
    </p:spTree>
    <p:extLst>
      <p:ext uri="{BB962C8B-B14F-4D97-AF65-F5344CB8AC3E}">
        <p14:creationId xmlns:p14="http://schemas.microsoft.com/office/powerpoint/2010/main" val="2123898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0"/>
            <a:ext cx="7772400" cy="2387600"/>
          </a:xfrm>
        </p:spPr>
        <p:txBody>
          <a:bodyPr>
            <a:normAutofit/>
          </a:bodyPr>
          <a:lstStyle/>
          <a:p>
            <a:r>
              <a:rPr lang="en-GB" sz="7200" dirty="0" smtClean="0"/>
              <a:t>= Programs</a:t>
            </a:r>
            <a:endParaRPr lang="en-GB" sz="7200" dirty="0"/>
          </a:p>
        </p:txBody>
      </p:sp>
      <p:sp>
        <p:nvSpPr>
          <p:cNvPr id="3" name="Subtitle 2"/>
          <p:cNvSpPr>
            <a:spLocks noGrp="1"/>
          </p:cNvSpPr>
          <p:nvPr>
            <p:ph type="subTitle" idx="1"/>
          </p:nvPr>
        </p:nvSpPr>
        <p:spPr>
          <a:xfrm>
            <a:off x="0" y="370199"/>
            <a:ext cx="9144000" cy="1655762"/>
          </a:xfrm>
        </p:spPr>
        <p:txBody>
          <a:bodyPr>
            <a:normAutofit/>
          </a:bodyPr>
          <a:lstStyle/>
          <a:p>
            <a:r>
              <a:rPr lang="en-GB" sz="5400" dirty="0" smtClean="0"/>
              <a:t>Algorithms + Data </a:t>
            </a:r>
            <a:r>
              <a:rPr lang="en-GB" sz="5400" dirty="0"/>
              <a:t>S</a:t>
            </a:r>
            <a:r>
              <a:rPr lang="en-GB" sz="5400" dirty="0" smtClean="0"/>
              <a:t>tructures</a:t>
            </a:r>
            <a:endParaRPr lang="en-GB" sz="5400" dirty="0"/>
          </a:p>
        </p:txBody>
      </p:sp>
      <p:sp>
        <p:nvSpPr>
          <p:cNvPr id="4" name="Rectangle 3"/>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649" t="7664" r="19760" b="9177"/>
          <a:stretch/>
        </p:blipFill>
        <p:spPr>
          <a:xfrm rot="781825">
            <a:off x="6217591" y="2397891"/>
            <a:ext cx="2919664" cy="4340039"/>
          </a:xfrm>
          <a:prstGeom prst="rect">
            <a:avLst/>
          </a:prstGeom>
        </p:spPr>
      </p:pic>
      <p:grpSp>
        <p:nvGrpSpPr>
          <p:cNvPr id="8" name="Group 7"/>
          <p:cNvGrpSpPr/>
          <p:nvPr/>
        </p:nvGrpSpPr>
        <p:grpSpPr>
          <a:xfrm>
            <a:off x="4524483" y="4011118"/>
            <a:ext cx="1931941" cy="2615834"/>
            <a:chOff x="4524483" y="4011118"/>
            <a:chExt cx="1931941" cy="2615834"/>
          </a:xfrm>
        </p:grpSpPr>
        <p:pic>
          <p:nvPicPr>
            <p:cNvPr id="6" name="Picture 2" descr="http://www.adeptis.ru/vinci/niklaus_wirth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483" y="4055362"/>
              <a:ext cx="1870246" cy="2571590"/>
            </a:xfrm>
            <a:prstGeom prst="rect">
              <a:avLst/>
            </a:prstGeom>
            <a:noFill/>
            <a:ln w="9525">
              <a:solidFill>
                <a:srgbClr val="595959"/>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5373" y="4011118"/>
              <a:ext cx="1031051" cy="276999"/>
            </a:xfrm>
            <a:prstGeom prst="rect">
              <a:avLst/>
            </a:prstGeom>
            <a:noFill/>
          </p:spPr>
          <p:txBody>
            <a:bodyPr wrap="none" rtlCol="0">
              <a:spAutoFit/>
            </a:bodyPr>
            <a:lstStyle/>
            <a:p>
              <a:r>
                <a:rPr lang="en-GB" sz="1200" dirty="0" err="1" smtClean="0">
                  <a:solidFill>
                    <a:srgbClr val="C00B0B"/>
                  </a:solidFill>
                </a:rPr>
                <a:t>Niklaus</a:t>
              </a:r>
              <a:r>
                <a:rPr lang="en-GB" sz="1200" dirty="0" smtClean="0">
                  <a:solidFill>
                    <a:srgbClr val="C00B0B"/>
                  </a:solidFill>
                </a:rPr>
                <a:t> Wirth</a:t>
              </a:r>
              <a:endParaRPr lang="en-GB" sz="1200" dirty="0">
                <a:solidFill>
                  <a:srgbClr val="C00B0B"/>
                </a:solidFill>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310672" y="1697363"/>
            <a:ext cx="3554277" cy="195976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311661" y="3308949"/>
            <a:ext cx="3548424" cy="187940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000">
            <a:off x="-304151" y="4843802"/>
            <a:ext cx="3611454" cy="1909012"/>
          </a:xfrm>
          <a:prstGeom prst="rect">
            <a:avLst/>
          </a:prstGeom>
        </p:spPr>
      </p:pic>
    </p:spTree>
    <p:extLst>
      <p:ext uri="{BB962C8B-B14F-4D97-AF65-F5344CB8AC3E}">
        <p14:creationId xmlns:p14="http://schemas.microsoft.com/office/powerpoint/2010/main" val="531164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80"/>
            <a:ext cx="7772400" cy="2387600"/>
          </a:xfrm>
        </p:spPr>
        <p:txBody>
          <a:bodyPr>
            <a:normAutofit/>
          </a:bodyPr>
          <a:lstStyle/>
          <a:p>
            <a:r>
              <a:rPr lang="en-GB" sz="7200" dirty="0" smtClean="0"/>
              <a:t>= Programs</a:t>
            </a:r>
            <a:endParaRPr lang="en-GB" sz="7200" dirty="0"/>
          </a:p>
        </p:txBody>
      </p:sp>
      <p:sp>
        <p:nvSpPr>
          <p:cNvPr id="3" name="Subtitle 2"/>
          <p:cNvSpPr>
            <a:spLocks noGrp="1"/>
          </p:cNvSpPr>
          <p:nvPr>
            <p:ph type="subTitle" idx="1"/>
          </p:nvPr>
        </p:nvSpPr>
        <p:spPr>
          <a:xfrm>
            <a:off x="0" y="370199"/>
            <a:ext cx="9144000" cy="1655762"/>
          </a:xfrm>
        </p:spPr>
        <p:txBody>
          <a:bodyPr>
            <a:normAutofit/>
          </a:bodyPr>
          <a:lstStyle/>
          <a:p>
            <a:r>
              <a:rPr lang="en-GB" sz="5400" dirty="0" smtClean="0"/>
              <a:t>Algorithms + Data </a:t>
            </a:r>
            <a:r>
              <a:rPr lang="en-GB" sz="5400" dirty="0"/>
              <a:t>S</a:t>
            </a:r>
            <a:r>
              <a:rPr lang="en-GB" sz="5400" dirty="0" smtClean="0"/>
              <a:t>tructures</a:t>
            </a:r>
            <a:endParaRPr lang="en-GB" sz="5400" dirty="0"/>
          </a:p>
        </p:txBody>
      </p:sp>
      <p:sp>
        <p:nvSpPr>
          <p:cNvPr id="4" name="Rectangle 3"/>
          <p:cNvSpPr/>
          <p:nvPr/>
        </p:nvSpPr>
        <p:spPr>
          <a:xfrm>
            <a:off x="8037871" y="5884606"/>
            <a:ext cx="1106129"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0000">
            <a:off x="-310672" y="1697363"/>
            <a:ext cx="3554277" cy="19597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311661" y="3308949"/>
            <a:ext cx="3548424" cy="187940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8249">
            <a:off x="2670307" y="2418290"/>
            <a:ext cx="6438095" cy="369523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304151" y="4843802"/>
            <a:ext cx="3611454" cy="1909012"/>
          </a:xfrm>
          <a:prstGeom prst="rect">
            <a:avLst/>
          </a:prstGeom>
        </p:spPr>
      </p:pic>
    </p:spTree>
    <p:extLst>
      <p:ext uri="{BB962C8B-B14F-4D97-AF65-F5344CB8AC3E}">
        <p14:creationId xmlns:p14="http://schemas.microsoft.com/office/powerpoint/2010/main" val="2004869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85858"/>
      </a:hlink>
      <a:folHlink>
        <a:srgbClr val="D8D8D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21216</TotalTime>
  <Words>3387</Words>
  <Application>Microsoft Office PowerPoint</Application>
  <PresentationFormat>On-screen Show (4:3)</PresentationFormat>
  <Paragraphs>377</Paragraphs>
  <Slides>43</Slides>
  <Notes>43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Programs</vt:lpstr>
      <vt:lpstr>= Programs</vt:lpstr>
      <vt:lpstr>= Programs</vt:lpstr>
      <vt:lpstr>PowerPoint Presentation</vt:lpstr>
      <vt:lpstr>Key Concept: Variable</vt:lpstr>
      <vt:lpstr>Variables</vt:lpstr>
      <vt:lpstr>Variables</vt:lpstr>
      <vt:lpstr>Variables</vt:lpstr>
      <vt:lpstr>Variables</vt:lpstr>
      <vt:lpstr>Variables</vt:lpstr>
      <vt:lpstr>Variables</vt:lpstr>
      <vt:lpstr>Variables</vt:lpstr>
      <vt:lpstr>Variable Challenge</vt:lpstr>
      <vt:lpstr>Investigation</vt:lpstr>
      <vt:lpstr>PowerPoint Presentation</vt:lpstr>
      <vt:lpstr>PowerPoint Presentation</vt:lpstr>
      <vt:lpstr>PowerPoint Presentation</vt:lpstr>
      <vt:lpstr>PowerPoint Presentation</vt:lpstr>
      <vt:lpstr>PowerPoint Presentation</vt:lpstr>
      <vt:lpstr>The Scratch/BYOB Screen</vt:lpstr>
      <vt:lpstr>PowerPoint Presentation</vt:lpstr>
      <vt:lpstr>PowerPoint Presentation</vt:lpstr>
      <vt:lpstr>PowerPoint Presentation</vt:lpstr>
      <vt:lpstr>PowerPoint Presentation</vt:lpstr>
      <vt:lpstr>A step too far?</vt:lpstr>
      <vt:lpstr>Other Projects</vt:lpstr>
      <vt:lpstr>Other Projects</vt:lpstr>
      <vt:lpstr>Other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1001</cp:revision>
  <dcterms:created xsi:type="dcterms:W3CDTF">2013-10-17T07:30:44Z</dcterms:created>
  <dcterms:modified xsi:type="dcterms:W3CDTF">2017-05-24T17:20:58Z</dcterms:modified>
</cp:coreProperties>
</file>