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59" r:id="rId5"/>
    <p:sldId id="263" r:id="rId6"/>
    <p:sldId id="264" r:id="rId7"/>
    <p:sldId id="266" r:id="rId8"/>
    <p:sldId id="267" r:id="rId9"/>
    <p:sldId id="261" r:id="rId10"/>
    <p:sldId id="271" r:id="rId11"/>
    <p:sldId id="272" r:id="rId12"/>
    <p:sldId id="260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2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25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13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7377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498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34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98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453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2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9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73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12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2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7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42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26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7D4021-984F-46C1-938F-06679B396B0D}" type="datetimeFigureOut">
              <a:rPr lang="en-GB" smtClean="0"/>
              <a:t>20/06/2015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CA43-972A-4E32-8024-6C973CBF3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25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Session 4: </a:t>
            </a:r>
            <a:br>
              <a:rPr lang="en-GB" dirty="0" smtClean="0"/>
            </a:br>
            <a:r>
              <a:rPr lang="en-GB" dirty="0" smtClean="0"/>
              <a:t>Plan-your-research workshop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Sue Sentance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9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323929"/>
            <a:ext cx="9404723" cy="1400530"/>
          </a:xfrm>
        </p:spPr>
        <p:txBody>
          <a:bodyPr/>
          <a:lstStyle/>
          <a:p>
            <a:r>
              <a:rPr lang="en-GB" dirty="0" smtClean="0"/>
              <a:t>Learning research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9"/>
            <a:ext cx="10577826" cy="419333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Universities run Research Methods courses for teachers enrolled on MA Education programmes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Buddying up with somebody in the local university to support you with accessin</a:t>
            </a:r>
            <a:r>
              <a:rPr lang="en-GB" dirty="0" smtClean="0"/>
              <a:t>g literature can be useful</a:t>
            </a:r>
          </a:p>
          <a:p>
            <a:r>
              <a:rPr lang="en-GB" dirty="0" smtClean="0"/>
              <a:t>Skills which are helpful include:</a:t>
            </a:r>
          </a:p>
          <a:p>
            <a:pPr lvl="1"/>
            <a:r>
              <a:rPr lang="en-GB" dirty="0" smtClean="0"/>
              <a:t>How to read critically</a:t>
            </a:r>
          </a:p>
          <a:p>
            <a:pPr lvl="1"/>
            <a:r>
              <a:rPr lang="en-GB" dirty="0" smtClean="0"/>
              <a:t>How to create effective data collection instruments </a:t>
            </a:r>
            <a:r>
              <a:rPr lang="en-GB" dirty="0" err="1" smtClean="0"/>
              <a:t>eg</a:t>
            </a:r>
            <a:r>
              <a:rPr lang="en-GB" dirty="0" smtClean="0"/>
              <a:t> questionnaires</a:t>
            </a:r>
          </a:p>
          <a:p>
            <a:pPr lvl="1"/>
            <a:r>
              <a:rPr lang="en-GB" dirty="0" smtClean="0"/>
              <a:t>How to analyse your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Question: What </a:t>
            </a:r>
            <a:r>
              <a:rPr lang="en-GB" dirty="0" smtClean="0"/>
              <a:t>can CAS do to support teachers who want to engage with </a:t>
            </a:r>
            <a:r>
              <a:rPr lang="en-GB" dirty="0" smtClean="0"/>
              <a:t>research?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92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Having an output in mind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27160"/>
            <a:ext cx="8946541" cy="4195481"/>
          </a:xfrm>
        </p:spPr>
        <p:txBody>
          <a:bodyPr/>
          <a:lstStyle/>
          <a:p>
            <a:r>
              <a:rPr lang="en-GB" dirty="0" smtClean="0"/>
              <a:t>Write up your project/inquiry for publication in Switched On</a:t>
            </a:r>
          </a:p>
          <a:p>
            <a:r>
              <a:rPr lang="en-GB" dirty="0" smtClean="0"/>
              <a:t>Send to Sue for inclusion in the CAS-Research section of the website (in development) as a case study</a:t>
            </a:r>
          </a:p>
          <a:p>
            <a:r>
              <a:rPr lang="en-GB" dirty="0" smtClean="0"/>
              <a:t>Write up for your school newsletter/magazine</a:t>
            </a:r>
          </a:p>
          <a:p>
            <a:r>
              <a:rPr lang="en-GB" dirty="0" smtClean="0"/>
              <a:t>Add as a resource on the Community website</a:t>
            </a:r>
          </a:p>
          <a:p>
            <a:r>
              <a:rPr lang="en-GB" dirty="0" smtClean="0"/>
              <a:t>Use as Part 3 towards the BCS Certificate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3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for teachers of engaging with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598" y="2091555"/>
            <a:ext cx="10305202" cy="3897121"/>
          </a:xfrm>
        </p:spPr>
        <p:txBody>
          <a:bodyPr>
            <a:normAutofit/>
          </a:bodyPr>
          <a:lstStyle/>
          <a:p>
            <a:r>
              <a:rPr lang="en-GB" dirty="0" smtClean="0"/>
              <a:t>Helps you to reflect deeply on your practice and how it affects learning. </a:t>
            </a:r>
          </a:p>
          <a:p>
            <a:r>
              <a:rPr lang="en-GB" dirty="0" smtClean="0"/>
              <a:t>Practitioner </a:t>
            </a:r>
            <a:r>
              <a:rPr lang="en-GB" dirty="0" smtClean="0"/>
              <a:t>research </a:t>
            </a:r>
            <a:r>
              <a:rPr lang="en-GB" dirty="0" smtClean="0"/>
              <a:t>can improve </a:t>
            </a:r>
            <a:r>
              <a:rPr lang="en-GB" dirty="0" smtClean="0"/>
              <a:t>students’ </a:t>
            </a:r>
            <a:r>
              <a:rPr lang="en-GB" dirty="0" smtClean="0"/>
              <a:t>outcomes</a:t>
            </a:r>
            <a:endParaRPr lang="en-GB" dirty="0" smtClean="0"/>
          </a:p>
          <a:p>
            <a:r>
              <a:rPr lang="en-GB" dirty="0" smtClean="0"/>
              <a:t>Gives you an opportunity to gather evidence for what you have a gut feeling about</a:t>
            </a:r>
          </a:p>
          <a:p>
            <a:r>
              <a:rPr lang="en-GB" dirty="0" smtClean="0"/>
              <a:t>Teaches you new skills that have other applicability in evaluating school initiatives etc.</a:t>
            </a:r>
          </a:p>
          <a:p>
            <a:r>
              <a:rPr lang="en-GB" dirty="0" smtClean="0"/>
              <a:t>Even being </a:t>
            </a:r>
            <a:r>
              <a:rPr lang="en-GB" dirty="0" smtClean="0"/>
              <a:t>aware of research gives benefits: “</a:t>
            </a:r>
            <a:r>
              <a:rPr lang="en-GB" i="1" dirty="0" smtClean="0"/>
              <a:t>Overall</a:t>
            </a:r>
            <a:r>
              <a:rPr lang="en-GB" i="1" dirty="0"/>
              <a:t>, engaging in research evidence was </a:t>
            </a:r>
            <a:r>
              <a:rPr lang="en-GB" i="1" dirty="0" smtClean="0"/>
              <a:t>perceived to encourage practitioner reflection and open-mindedness</a:t>
            </a:r>
            <a:r>
              <a:rPr lang="en-GB" dirty="0" smtClean="0"/>
              <a:t>” (NFER, July 2014).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33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news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598" y="1853248"/>
            <a:ext cx="8946541" cy="4195481"/>
          </a:xfrm>
        </p:spPr>
        <p:txBody>
          <a:bodyPr/>
          <a:lstStyle/>
          <a:p>
            <a:r>
              <a:rPr lang="en-GB" dirty="0" smtClean="0"/>
              <a:t>CAS now has a research group called CAS-Research which is a group of academics meeting together every 3 months to plan how to push the research agenda forward.</a:t>
            </a:r>
          </a:p>
          <a:p>
            <a:endParaRPr lang="en-GB" dirty="0"/>
          </a:p>
          <a:p>
            <a:r>
              <a:rPr lang="en-GB" dirty="0" smtClean="0"/>
              <a:t>Contact Sue if you are interested in joining the mailing list</a:t>
            </a:r>
          </a:p>
          <a:p>
            <a:endParaRPr lang="en-GB" dirty="0"/>
          </a:p>
          <a:p>
            <a:r>
              <a:rPr lang="en-GB" dirty="0" smtClean="0"/>
              <a:t>We have a small amount of funding to run 4 small research hubs in 2015-2016 to support teacher inquiry projects, which we hope will be successful enough to enable us to apply for more funding. More announcements to follow.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459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this session …</a:t>
            </a:r>
            <a:br>
              <a:rPr lang="en-GB" dirty="0" smtClean="0"/>
            </a:br>
            <a:r>
              <a:rPr lang="en-GB" sz="3200" dirty="0" smtClean="0"/>
              <a:t>(or what do we hope you will get out of this session)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364995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Perhaps … one of these? </a:t>
            </a:r>
            <a:r>
              <a:rPr lang="en-GB" b="1" dirty="0" smtClean="0">
                <a:solidFill>
                  <a:srgbClr val="FFFF00"/>
                </a:solidFill>
              </a:rPr>
              <a:t>As a result – in yellow</a:t>
            </a:r>
          </a:p>
          <a:p>
            <a:r>
              <a:rPr lang="en-GB" dirty="0" smtClean="0"/>
              <a:t>Help you to focus your plans for a research project/ small classroom investigation – </a:t>
            </a:r>
            <a:r>
              <a:rPr lang="en-GB" b="1" dirty="0" smtClean="0">
                <a:solidFill>
                  <a:srgbClr val="FFFF00"/>
                </a:solidFill>
              </a:rPr>
              <a:t>plan the next step</a:t>
            </a:r>
          </a:p>
          <a:p>
            <a:r>
              <a:rPr lang="en-GB" dirty="0" smtClean="0"/>
              <a:t>Help you to find somebody to help you with your research plans – </a:t>
            </a:r>
            <a:r>
              <a:rPr lang="en-GB" b="1" dirty="0" smtClean="0">
                <a:solidFill>
                  <a:srgbClr val="FFFF00"/>
                </a:solidFill>
              </a:rPr>
              <a:t>make an arrangement to work together</a:t>
            </a:r>
          </a:p>
          <a:p>
            <a:r>
              <a:rPr lang="en-GB" dirty="0" smtClean="0"/>
              <a:t>Give you the opportunity to share your own research plans </a:t>
            </a:r>
            <a:r>
              <a:rPr lang="en-GB" b="1" dirty="0" smtClean="0">
                <a:solidFill>
                  <a:srgbClr val="FFFF00"/>
                </a:solidFill>
              </a:rPr>
              <a:t>– refine your research plans</a:t>
            </a:r>
          </a:p>
          <a:p>
            <a:r>
              <a:rPr lang="en-GB" dirty="0" smtClean="0"/>
              <a:t>Find out about what other people are doing … </a:t>
            </a:r>
            <a:r>
              <a:rPr lang="en-GB" b="1" dirty="0" smtClean="0">
                <a:solidFill>
                  <a:srgbClr val="FFFF00"/>
                </a:solidFill>
              </a:rPr>
              <a:t>formulate your own research idea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91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this session …</a:t>
            </a:r>
            <a:br>
              <a:rPr lang="en-GB" dirty="0" smtClean="0"/>
            </a:br>
            <a:r>
              <a:rPr lang="en-GB" sz="3200" dirty="0" smtClean="0"/>
              <a:t>(or what do we hope you will get out of this session)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67408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Perhaps … one of these?</a:t>
            </a:r>
          </a:p>
          <a:p>
            <a:r>
              <a:rPr lang="en-GB" dirty="0" smtClean="0"/>
              <a:t>Help you to focus your plans for a research project/ small classroom investigation</a:t>
            </a:r>
          </a:p>
          <a:p>
            <a:r>
              <a:rPr lang="en-GB" dirty="0" smtClean="0"/>
              <a:t>Help you to find somebody to help you with your research plans</a:t>
            </a:r>
          </a:p>
          <a:p>
            <a:r>
              <a:rPr lang="en-GB" dirty="0" smtClean="0"/>
              <a:t>Give you the opportunity to share your own research plans</a:t>
            </a:r>
          </a:p>
          <a:p>
            <a:r>
              <a:rPr lang="en-GB" dirty="0" smtClean="0"/>
              <a:t>Find out about what other people are doing 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this session …</a:t>
            </a:r>
            <a:br>
              <a:rPr lang="en-GB" dirty="0" smtClean="0"/>
            </a:br>
            <a:r>
              <a:rPr lang="en-GB" sz="3200" dirty="0" smtClean="0"/>
              <a:t>(or what do we hope you will get out of this session)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364995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Perhaps … one of these? </a:t>
            </a:r>
            <a:r>
              <a:rPr lang="en-GB" b="1" dirty="0" smtClean="0">
                <a:solidFill>
                  <a:srgbClr val="FFFF00"/>
                </a:solidFill>
              </a:rPr>
              <a:t>As a result – in yellow</a:t>
            </a:r>
          </a:p>
          <a:p>
            <a:r>
              <a:rPr lang="en-GB" dirty="0" smtClean="0"/>
              <a:t>Help you to focus your plans for a research project/ small classroom investigation – </a:t>
            </a:r>
            <a:r>
              <a:rPr lang="en-GB" b="1" dirty="0" smtClean="0">
                <a:solidFill>
                  <a:srgbClr val="FFFF00"/>
                </a:solidFill>
              </a:rPr>
              <a:t>plan the next step</a:t>
            </a:r>
          </a:p>
          <a:p>
            <a:r>
              <a:rPr lang="en-GB" dirty="0" smtClean="0"/>
              <a:t>Help you to find somebody to help you with your research plans – </a:t>
            </a:r>
            <a:r>
              <a:rPr lang="en-GB" b="1" dirty="0" smtClean="0">
                <a:solidFill>
                  <a:srgbClr val="FFFF00"/>
                </a:solidFill>
              </a:rPr>
              <a:t>make an arrangement to work together</a:t>
            </a:r>
          </a:p>
          <a:p>
            <a:r>
              <a:rPr lang="en-GB" dirty="0" smtClean="0"/>
              <a:t>Give you the opportunity to share your own research plans </a:t>
            </a:r>
            <a:r>
              <a:rPr lang="en-GB" b="1" dirty="0" smtClean="0">
                <a:solidFill>
                  <a:srgbClr val="FFFF00"/>
                </a:solidFill>
              </a:rPr>
              <a:t>– refine your research plans</a:t>
            </a:r>
          </a:p>
          <a:p>
            <a:r>
              <a:rPr lang="en-GB" dirty="0" smtClean="0"/>
              <a:t>Find out about what other people are doing … </a:t>
            </a:r>
            <a:r>
              <a:rPr lang="en-GB" b="1" dirty="0" smtClean="0">
                <a:solidFill>
                  <a:srgbClr val="FFFF00"/>
                </a:solidFill>
              </a:rPr>
              <a:t>formulate your own research idea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7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74" y="117867"/>
            <a:ext cx="9404723" cy="732138"/>
          </a:xfrm>
        </p:spPr>
        <p:txBody>
          <a:bodyPr/>
          <a:lstStyle/>
          <a:p>
            <a:r>
              <a:rPr lang="en-GB" sz="3200" dirty="0" smtClean="0"/>
              <a:t>There are so many research questions …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63" y="1004553"/>
            <a:ext cx="12159782" cy="4636394"/>
          </a:xfrm>
        </p:spPr>
        <p:txBody>
          <a:bodyPr>
            <a:noAutofit/>
          </a:bodyPr>
          <a:lstStyle/>
          <a:p>
            <a:r>
              <a:rPr lang="en-GB" sz="1800" dirty="0"/>
              <a:t>How can students progress from learning visual programming to textual programming?</a:t>
            </a:r>
          </a:p>
          <a:p>
            <a:r>
              <a:rPr lang="en-GB" sz="1800" dirty="0" smtClean="0"/>
              <a:t>Do </a:t>
            </a:r>
            <a:r>
              <a:rPr lang="en-GB" sz="1800" dirty="0"/>
              <a:t>unplugged approaches for teaching X help to secure understanding?</a:t>
            </a:r>
          </a:p>
          <a:p>
            <a:r>
              <a:rPr lang="en-GB" sz="1800" dirty="0" smtClean="0"/>
              <a:t>Does </a:t>
            </a:r>
            <a:r>
              <a:rPr lang="en-GB" sz="1800" dirty="0"/>
              <a:t>pair programming help students to get better at debugging their programs?</a:t>
            </a:r>
          </a:p>
          <a:p>
            <a:r>
              <a:rPr lang="en-GB" sz="1800" dirty="0" smtClean="0"/>
              <a:t>Does </a:t>
            </a:r>
            <a:r>
              <a:rPr lang="en-GB" sz="1800" dirty="0"/>
              <a:t>programming with devices (</a:t>
            </a:r>
            <a:r>
              <a:rPr lang="en-GB" sz="1800" dirty="0" err="1"/>
              <a:t>eg</a:t>
            </a:r>
            <a:r>
              <a:rPr lang="en-GB" sz="1800" dirty="0"/>
              <a:t> Raspberry Pi, Arduino, </a:t>
            </a:r>
            <a:r>
              <a:rPr lang="en-GB" sz="1800" dirty="0" err="1"/>
              <a:t>Gadgeteer</a:t>
            </a:r>
            <a:r>
              <a:rPr lang="en-GB" sz="1800" dirty="0"/>
              <a:t>) increase motivation to learn?</a:t>
            </a:r>
          </a:p>
          <a:p>
            <a:r>
              <a:rPr lang="en-GB" sz="1800" dirty="0" smtClean="0"/>
              <a:t>What </a:t>
            </a:r>
            <a:r>
              <a:rPr lang="en-GB" sz="1800" dirty="0"/>
              <a:t>strategies for teaching Scratch work best to develop understanding of selection/variables/loops </a:t>
            </a:r>
            <a:r>
              <a:rPr lang="en-GB" sz="1800" dirty="0" err="1"/>
              <a:t>etc</a:t>
            </a:r>
            <a:r>
              <a:rPr lang="en-GB" sz="1800" dirty="0"/>
              <a:t>?</a:t>
            </a:r>
          </a:p>
          <a:p>
            <a:r>
              <a:rPr lang="en-GB" sz="1800" dirty="0" smtClean="0"/>
              <a:t>What </a:t>
            </a:r>
            <a:r>
              <a:rPr lang="en-GB" sz="1800" dirty="0"/>
              <a:t>strategies for teaching Scratch work best with a wide range of abilities?</a:t>
            </a:r>
          </a:p>
          <a:p>
            <a:r>
              <a:rPr lang="en-GB" sz="1800" dirty="0" smtClean="0"/>
              <a:t>Do </a:t>
            </a:r>
            <a:r>
              <a:rPr lang="en-GB" sz="1800" dirty="0"/>
              <a:t>activities involving tracing and labelling code enhance debugging skills for some of my students?</a:t>
            </a:r>
          </a:p>
          <a:p>
            <a:r>
              <a:rPr lang="en-GB" sz="1800" dirty="0" smtClean="0"/>
              <a:t>What </a:t>
            </a:r>
            <a:r>
              <a:rPr lang="en-GB" sz="1800" dirty="0"/>
              <a:t>benefits are there to copying code and getting it to work in terms of learning to program?</a:t>
            </a:r>
          </a:p>
          <a:p>
            <a:r>
              <a:rPr lang="en-GB" sz="1800" dirty="0" smtClean="0"/>
              <a:t>How </a:t>
            </a:r>
            <a:r>
              <a:rPr lang="en-GB" sz="1800" dirty="0"/>
              <a:t>do different questioning techniques enrich understanding of X?</a:t>
            </a:r>
          </a:p>
          <a:p>
            <a:r>
              <a:rPr lang="en-GB" sz="1800" dirty="0" smtClean="0"/>
              <a:t>Is </a:t>
            </a:r>
            <a:r>
              <a:rPr lang="en-GB" sz="1800" dirty="0"/>
              <a:t>X a good way of assessing programming skills?</a:t>
            </a:r>
          </a:p>
          <a:p>
            <a:r>
              <a:rPr lang="en-GB" sz="1800" dirty="0" smtClean="0"/>
              <a:t>What </a:t>
            </a:r>
            <a:r>
              <a:rPr lang="en-GB" sz="1800" dirty="0"/>
              <a:t>are the main misconceptions that students have when struggling to understand binary numbers (or X)?</a:t>
            </a:r>
          </a:p>
          <a:p>
            <a:r>
              <a:rPr lang="en-GB" sz="1800" dirty="0" smtClean="0"/>
              <a:t>Does </a:t>
            </a:r>
            <a:r>
              <a:rPr lang="en-GB" sz="1800" dirty="0"/>
              <a:t>flowcharting help with algorithmic thinking?</a:t>
            </a:r>
          </a:p>
          <a:p>
            <a:r>
              <a:rPr lang="en-GB" sz="1800" dirty="0" smtClean="0"/>
              <a:t>How </a:t>
            </a:r>
            <a:r>
              <a:rPr lang="en-GB" sz="1800" dirty="0"/>
              <a:t>does activity X support problem-solving skills?</a:t>
            </a:r>
          </a:p>
          <a:p>
            <a:r>
              <a:rPr lang="en-GB" sz="1800" dirty="0"/>
              <a:t>·How can Computer Science concepts be delivered across the curriculum/in History/Geography/Science etc.?</a:t>
            </a:r>
          </a:p>
          <a:p>
            <a:r>
              <a:rPr lang="en-GB" sz="1800" dirty="0"/>
              <a:t>·How can I support literacy development in Computing lessons?</a:t>
            </a:r>
          </a:p>
          <a:p>
            <a:r>
              <a:rPr lang="en-GB" sz="1800" dirty="0"/>
              <a:t>·How can I support numeracy development in Computing lessons?</a:t>
            </a:r>
          </a:p>
          <a:p>
            <a:r>
              <a:rPr lang="en-GB" sz="1800" dirty="0"/>
              <a:t>·How did my SOW on the history of computers engage and motivate students?</a:t>
            </a:r>
          </a:p>
          <a:p>
            <a:r>
              <a:rPr lang="en-GB" sz="1800" dirty="0"/>
              <a:t>·How can I support the development of social/cultural and ethical awareness in Computing lessons?</a:t>
            </a:r>
          </a:p>
          <a:p>
            <a:r>
              <a:rPr lang="en-GB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055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write down your research interest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304008"/>
            <a:ext cx="8946541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Take a (or more) post-it and write on it what you are interested in in the very wide realm of research</a:t>
            </a:r>
          </a:p>
          <a:p>
            <a:r>
              <a:rPr lang="en-GB" dirty="0" smtClean="0"/>
              <a:t>Pink post-its – just an idea</a:t>
            </a:r>
          </a:p>
          <a:p>
            <a:r>
              <a:rPr lang="en-GB" dirty="0" smtClean="0"/>
              <a:t>Yellow post its – getting beyond an idea</a:t>
            </a:r>
          </a:p>
          <a:p>
            <a:r>
              <a:rPr lang="en-GB" dirty="0" smtClean="0"/>
              <a:t>Green post its – I’m a researcher working on this</a:t>
            </a:r>
          </a:p>
          <a:p>
            <a:r>
              <a:rPr lang="en-GB" dirty="0" smtClean="0"/>
              <a:t>Blue post-its – doesn’t fit into this category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Use one post-it (appropriately coloured) for each research interest/idea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Try to be specific (</a:t>
            </a:r>
            <a:r>
              <a:rPr lang="en-GB" dirty="0" err="1" smtClean="0"/>
              <a:t>eg</a:t>
            </a:r>
            <a:r>
              <a:rPr lang="en-GB" dirty="0" smtClean="0"/>
              <a:t> not just “learning programming”)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43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2: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462" y="1853248"/>
            <a:ext cx="8946541" cy="4195481"/>
          </a:xfrm>
        </p:spPr>
        <p:txBody>
          <a:bodyPr/>
          <a:lstStyle/>
          <a:p>
            <a:r>
              <a:rPr lang="en-GB" dirty="0" smtClean="0"/>
              <a:t>In a group of 3 (or table group) share your research interest</a:t>
            </a:r>
          </a:p>
          <a:p>
            <a:endParaRPr lang="en-GB" dirty="0"/>
          </a:p>
          <a:p>
            <a:r>
              <a:rPr lang="en-GB" dirty="0" smtClean="0"/>
              <a:t>Suggest ways in which the people in your group could make progress to the next stage</a:t>
            </a:r>
          </a:p>
          <a:p>
            <a:endParaRPr lang="en-GB" dirty="0"/>
          </a:p>
          <a:p>
            <a:r>
              <a:rPr lang="en-GB" dirty="0" smtClean="0"/>
              <a:t>Categorise the sort of topics that the people in your group are interested 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9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3: Match-making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598" y="2040039"/>
            <a:ext cx="8946541" cy="4195481"/>
          </a:xfrm>
        </p:spPr>
        <p:txBody>
          <a:bodyPr/>
          <a:lstStyle/>
          <a:p>
            <a:r>
              <a:rPr lang="en-GB" dirty="0" smtClean="0"/>
              <a:t>Put your post-its on the wall in topic areas</a:t>
            </a:r>
          </a:p>
          <a:p>
            <a:r>
              <a:rPr lang="en-GB" dirty="0" smtClean="0"/>
              <a:t>See if you can identify somebody who is interested in the same area as you</a:t>
            </a:r>
          </a:p>
          <a:p>
            <a:r>
              <a:rPr lang="en-GB" dirty="0" smtClean="0"/>
              <a:t>Discuss with them how you could work together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is a basic form of speed dating!</a:t>
            </a:r>
          </a:p>
        </p:txBody>
      </p:sp>
    </p:spTree>
    <p:extLst>
      <p:ext uri="{BB962C8B-B14F-4D97-AF65-F5344CB8AC3E}">
        <p14:creationId xmlns:p14="http://schemas.microsoft.com/office/powerpoint/2010/main" val="25280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4: Identify ways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167518"/>
            <a:ext cx="8946541" cy="4195481"/>
          </a:xfrm>
        </p:spPr>
        <p:txBody>
          <a:bodyPr/>
          <a:lstStyle/>
          <a:p>
            <a:r>
              <a:rPr lang="en-GB" dirty="0" smtClean="0"/>
              <a:t>On a new post-it (any colour) identify your next step. Write down what it is</a:t>
            </a:r>
          </a:p>
          <a:p>
            <a:r>
              <a:rPr lang="en-GB" dirty="0" smtClean="0"/>
              <a:t>Write down the support that you need to move forward</a:t>
            </a:r>
          </a:p>
          <a:p>
            <a:endParaRPr lang="en-GB" dirty="0"/>
          </a:p>
          <a:p>
            <a:r>
              <a:rPr lang="en-GB" dirty="0" smtClean="0"/>
              <a:t>Share with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6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Framing your research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340" y="1853248"/>
            <a:ext cx="8946541" cy="4195481"/>
          </a:xfrm>
        </p:spPr>
        <p:txBody>
          <a:bodyPr/>
          <a:lstStyle/>
          <a:p>
            <a:r>
              <a:rPr lang="en-GB" dirty="0" smtClean="0"/>
              <a:t>Research questions should be specific and it should be possible for you to design a study that would answer it</a:t>
            </a:r>
          </a:p>
          <a:p>
            <a:endParaRPr lang="en-GB" dirty="0"/>
          </a:p>
          <a:p>
            <a:r>
              <a:rPr lang="en-GB" dirty="0" smtClean="0"/>
              <a:t>For example, “how do students learn programming” is too vague but “Does code scaffolding improve CA outcomes for GCSE CS students learning programming?” may be much better.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0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520</TotalTime>
  <Words>1045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</vt:lpstr>
      <vt:lpstr>Session 4:  Plan-your-research workshop</vt:lpstr>
      <vt:lpstr>Aims of this session … (or what do we hope you will get out of this session)</vt:lpstr>
      <vt:lpstr>Aims of this session … (or what do we hope you will get out of this session)</vt:lpstr>
      <vt:lpstr>There are so many research questions …</vt:lpstr>
      <vt:lpstr>Task: write down your research interest</vt:lpstr>
      <vt:lpstr>Task 2: Share</vt:lpstr>
      <vt:lpstr>Task 3: Match-making</vt:lpstr>
      <vt:lpstr>Task 4: Identify ways forward</vt:lpstr>
      <vt:lpstr>Framing your research question</vt:lpstr>
      <vt:lpstr>Learning research skills</vt:lpstr>
      <vt:lpstr>Having an output in mind</vt:lpstr>
      <vt:lpstr>Benefits for teachers of engaging with research</vt:lpstr>
      <vt:lpstr>Some news</vt:lpstr>
      <vt:lpstr>Aims of this session … (or what do we hope you will get out of this session)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4: Plan-your-research workshop</dc:title>
  <dc:creator>Sue Sentance</dc:creator>
  <cp:lastModifiedBy>Sue Sentance</cp:lastModifiedBy>
  <cp:revision>11</cp:revision>
  <dcterms:created xsi:type="dcterms:W3CDTF">2015-06-19T13:37:22Z</dcterms:created>
  <dcterms:modified xsi:type="dcterms:W3CDTF">2015-06-20T06:18:41Z</dcterms:modified>
</cp:coreProperties>
</file>