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63" r:id="rId4"/>
    <p:sldId id="266" r:id="rId5"/>
    <p:sldId id="268" r:id="rId6"/>
    <p:sldId id="267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192">
          <p15:clr>
            <a:srgbClr val="A4A3A4"/>
          </p15:clr>
        </p15:guide>
        <p15:guide id="3" orient="horz" pos="96">
          <p15:clr>
            <a:srgbClr val="A4A3A4"/>
          </p15:clr>
        </p15:guide>
        <p15:guide id="4">
          <p15:clr>
            <a:srgbClr val="A4A3A4"/>
          </p15:clr>
        </p15:guide>
        <p15:guide id="5" pos="48">
          <p15:clr>
            <a:srgbClr val="A4A3A4"/>
          </p15:clr>
        </p15:guide>
        <p15:guide id="6" pos="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66"/>
    <a:srgbClr val="FF0080"/>
    <a:srgbClr val="F2FDF7"/>
    <a:srgbClr val="800040"/>
    <a:srgbClr val="5D7E9D"/>
    <a:srgbClr val="191919"/>
    <a:srgbClr val="FFFDDD"/>
    <a:srgbClr val="CEC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7" autoAdjust="0"/>
    <p:restoredTop sz="92980" autoAdjust="0"/>
  </p:normalViewPr>
  <p:slideViewPr>
    <p:cSldViewPr snapToObjects="1">
      <p:cViewPr varScale="1">
        <p:scale>
          <a:sx n="65" d="100"/>
          <a:sy n="65" d="100"/>
        </p:scale>
        <p:origin x="1608" y="78"/>
      </p:cViewPr>
      <p:guideLst>
        <p:guide orient="horz"/>
        <p:guide orient="horz" pos="192"/>
        <p:guide orient="horz" pos="96"/>
        <p:guide/>
        <p:guide pos="48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55B964F-E492-492F-9C30-EB42BBB8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183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47CA2B-2AFA-4C02-A580-8E7AC1194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613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b="1" dirty="0" smtClean="0">
                <a:effectLst/>
              </a:rPr>
              <a:t>Before</a:t>
            </a:r>
            <a:r>
              <a:rPr lang="en-GB" b="1" baseline="0" dirty="0" smtClean="0">
                <a:effectLst/>
              </a:rPr>
              <a:t> thinking outside the box one should know the things inside the box.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9997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“I cannot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teach anybody but I can only make them think” - Socrates</a:t>
            </a:r>
            <a:endParaRPr lang="en-GB" sz="12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9997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dirty="0" smtClean="0"/>
              <a:t>Programming Techniques why ? </a:t>
            </a:r>
            <a:r>
              <a:rPr lang="en-GB" dirty="0" smtClean="0"/>
              <a:t>Before computers can solve a problem, the problem and the ways in which it can be resolved must be understood. </a:t>
            </a:r>
          </a:p>
          <a:p>
            <a:pPr eaLnBrk="1" hangingPunct="1"/>
            <a:r>
              <a:rPr lang="en-GB" dirty="0" smtClean="0"/>
              <a:t>Decomposition helps by breaking down complex problems into more manageable </a:t>
            </a:r>
            <a:r>
              <a:rPr lang="en-GB" dirty="0" smtClean="0"/>
              <a:t>parts</a:t>
            </a:r>
          </a:p>
          <a:p>
            <a:pPr eaLnBrk="1" hangingPunct="1"/>
            <a:r>
              <a:rPr lang="en-GB" dirty="0" smtClean="0"/>
              <a:t>Debugging is the key which</a:t>
            </a:r>
            <a:r>
              <a:rPr lang="en-GB" baseline="0" dirty="0" smtClean="0"/>
              <a:t> allows students to explore the mistakes they made.</a:t>
            </a:r>
            <a:endParaRPr lang="en-GB" dirty="0" smtClean="0"/>
          </a:p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9997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9997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dirty="0" smtClean="0"/>
              <a:t>Never get satisfied with one way of solving the task so train students to think of alternate solutions.</a:t>
            </a:r>
          </a:p>
          <a:p>
            <a:pPr eaLnBrk="1" hangingPunct="1"/>
            <a:r>
              <a:rPr lang="en-GB" altLang="en-US" dirty="0" smtClean="0"/>
              <a:t>Once</a:t>
            </a:r>
            <a:r>
              <a:rPr lang="en-GB" altLang="en-US" baseline="0" dirty="0" smtClean="0"/>
              <a:t> students know how to work in </a:t>
            </a:r>
            <a:r>
              <a:rPr lang="en-GB" altLang="en-US" baseline="0" dirty="0" err="1" smtClean="0"/>
              <a:t>Kodu</a:t>
            </a:r>
            <a:r>
              <a:rPr lang="en-GB" altLang="en-US" baseline="0" dirty="0" smtClean="0"/>
              <a:t> give them homework in Scratch to translate </a:t>
            </a:r>
            <a:r>
              <a:rPr lang="en-GB" altLang="en-US" baseline="0" dirty="0" err="1" smtClean="0"/>
              <a:t>kodu</a:t>
            </a:r>
            <a:r>
              <a:rPr lang="en-GB" altLang="en-US" baseline="0" dirty="0" smtClean="0"/>
              <a:t> programs. This allows them to explore scratch.</a:t>
            </a:r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9997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9997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3136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7478A2-FA94-4F03-B717-30DDCD87A3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848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3C25B-E43C-4BEC-A3BE-1C4F3B489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73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235D3-7A32-4F1B-AAC5-B6F018A4D0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31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34EB8-5C1B-4830-9CAD-A02C2FF5D7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2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513D1-9D20-433B-A882-D5BAC238F1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56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54903-346A-4AB7-976D-B9666E1AE8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31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FA813-607D-4C19-8682-EFBB02BBB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418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6032C-628E-40EC-B836-5F8C4AD4D8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44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75788-4A84-4057-9FB4-D9F39D02A6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43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A8DAC-66ED-4C85-B624-2173B82090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35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D277E-FE31-4574-A1C1-9821261547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44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FAEEF-CE2E-43CD-8DC3-68F1A7B54F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51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44C61-F391-4A85-A505-B73D9A7CF0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00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DBF8FA9-5D67-4DEB-A690-678414B73A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teachinglondoncomputing.org/resources/inspiring-unplugged-classroom-activitie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s4fn.org/computationalthinking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99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93"/>
          <p:cNvSpPr txBox="1">
            <a:spLocks noChangeArrowheads="1"/>
          </p:cNvSpPr>
          <p:nvPr/>
        </p:nvSpPr>
        <p:spPr bwMode="auto">
          <a:xfrm>
            <a:off x="3124200" y="442913"/>
            <a:ext cx="5105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600" b="1" dirty="0">
                <a:solidFill>
                  <a:srgbClr val="FF0080"/>
                </a:solidFill>
              </a:rPr>
              <a:t>WINTER</a:t>
            </a:r>
            <a:endParaRPr lang="en-US" altLang="en-US" sz="9600" dirty="0">
              <a:solidFill>
                <a:srgbClr val="FF0080"/>
              </a:solidFill>
            </a:endParaRPr>
          </a:p>
        </p:txBody>
      </p:sp>
      <p:sp>
        <p:nvSpPr>
          <p:cNvPr id="5127" name="Text Box 90"/>
          <p:cNvSpPr txBox="1">
            <a:spLocks noChangeArrowheads="1"/>
          </p:cNvSpPr>
          <p:nvPr/>
        </p:nvSpPr>
        <p:spPr bwMode="auto">
          <a:xfrm>
            <a:off x="3352800" y="1677988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bg2"/>
                </a:solidFill>
              </a:rPr>
              <a:t>Template</a:t>
            </a:r>
            <a:endParaRPr lang="en-US" altLang="en-US"/>
          </a:p>
        </p:txBody>
      </p:sp>
      <p:pic>
        <p:nvPicPr>
          <p:cNvPr id="5128" name="Picture 9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xt Box 103"/>
          <p:cNvSpPr txBox="1">
            <a:spLocks noChangeArrowheads="1"/>
          </p:cNvSpPr>
          <p:nvPr/>
        </p:nvSpPr>
        <p:spPr bwMode="auto">
          <a:xfrm>
            <a:off x="367680" y="1412776"/>
            <a:ext cx="7704856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Are we giving students enough opportunities to </a:t>
            </a:r>
            <a:r>
              <a:rPr lang="en-US" altLang="en-US" sz="5400" dirty="0" smtClean="0">
                <a:solidFill>
                  <a:schemeClr val="accent1"/>
                </a:solidFill>
                <a:latin typeface="Constantia" panose="02030602050306030303" pitchFamily="18" charset="0"/>
              </a:rPr>
              <a:t>think outside the box?</a:t>
            </a:r>
            <a:endParaRPr lang="en-US" altLang="en-US" sz="5400" dirty="0">
              <a:solidFill>
                <a:schemeClr val="accent1"/>
              </a:solidFill>
              <a:latin typeface="Constantia" panose="02030602050306030303" pitchFamily="18" charset="0"/>
            </a:endParaRPr>
          </a:p>
        </p:txBody>
      </p:sp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sp>
        <p:nvSpPr>
          <p:cNvPr id="5131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01</a:t>
            </a:r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516075" y="3998099"/>
            <a:ext cx="5508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Dharini Krishnamoorthy</a:t>
            </a:r>
            <a:endParaRPr lang="en-GB" sz="2400" dirty="0">
              <a:solidFill>
                <a:schemeClr val="accent6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1026" name="Picture 2" descr="http://4experience.co/wp-content/uploads/2015/02/1070a4c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473116"/>
            <a:ext cx="2619375" cy="202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99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sp>
        <p:nvSpPr>
          <p:cNvPr id="5131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 smtClean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2600908"/>
            <a:ext cx="73088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>
                    <a:lumMod val="10000"/>
                  </a:schemeClr>
                </a:solidFill>
                <a:latin typeface="Constantia" panose="02030602050306030303" pitchFamily="18" charset="0"/>
              </a:rPr>
              <a:t>Explore ways to improve student’s confidence and success in Computer Science. </a:t>
            </a:r>
            <a:endParaRPr lang="en-GB" sz="2800" dirty="0">
              <a:solidFill>
                <a:schemeClr val="bg1">
                  <a:lumMod val="1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1592796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Purpose of this Session</a:t>
            </a:r>
            <a:endParaRPr lang="en-GB" sz="4400" b="1" dirty="0">
              <a:solidFill>
                <a:schemeClr val="accent6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2052" name="Picture 4" descr="http://www.sputtergotchtoys.com/graphics/explore_small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4211179"/>
            <a:ext cx="3810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4experience.co/wp-content/uploads/2015/02/1070a4c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473116"/>
            <a:ext cx="2619375" cy="202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49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sp>
        <p:nvSpPr>
          <p:cNvPr id="5131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 smtClean="0">
                <a:solidFill>
                  <a:srgbClr val="F2FDF7"/>
                </a:solidFill>
              </a:rPr>
              <a:t>03</a:t>
            </a:r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78614" y="2564904"/>
            <a:ext cx="7056784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Decomposition – Break it down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Introduce programming techniques before teaching the syntax of any programming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Test, debug and document not just the test results but to record what approach that students took.</a:t>
            </a:r>
          </a:p>
        </p:txBody>
      </p:sp>
      <p:sp>
        <p:nvSpPr>
          <p:cNvPr id="2" name="Rectangle 1"/>
          <p:cNvSpPr/>
          <p:nvPr/>
        </p:nvSpPr>
        <p:spPr>
          <a:xfrm>
            <a:off x="1151620" y="1556792"/>
            <a:ext cx="52958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rgbClr val="00B050"/>
                </a:solidFill>
                <a:latin typeface="Constantia" panose="02030602050306030303" pitchFamily="18" charset="0"/>
              </a:rPr>
              <a:t>What is inside  the box?</a:t>
            </a:r>
          </a:p>
        </p:txBody>
      </p:sp>
    </p:spTree>
    <p:extLst>
      <p:ext uri="{BB962C8B-B14F-4D97-AF65-F5344CB8AC3E}">
        <p14:creationId xmlns:p14="http://schemas.microsoft.com/office/powerpoint/2010/main" val="3040480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99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sp>
        <p:nvSpPr>
          <p:cNvPr id="5131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 smtClean="0">
                <a:solidFill>
                  <a:srgbClr val="F2FDF7"/>
                </a:solidFill>
              </a:rPr>
              <a:t>04</a:t>
            </a:r>
            <a:endParaRPr lang="en-US" altLang="en-US" dirty="0"/>
          </a:p>
        </p:txBody>
      </p:sp>
      <p:pic>
        <p:nvPicPr>
          <p:cNvPr id="1026" name="Picture 2" descr="http://4experience.co/wp-content/uploads/2015/02/1070a4c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112" y="4617132"/>
            <a:ext cx="2619375" cy="202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17431" y="2924944"/>
            <a:ext cx="73088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>
                    <a:lumMod val="10000"/>
                  </a:schemeClr>
                </a:solidFill>
                <a:latin typeface="Constantia" panose="02030602050306030303" pitchFamily="18" charset="0"/>
              </a:rPr>
              <a:t>Scratch and Kodu debugging activity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10000"/>
                  </a:schemeClr>
                </a:solidFill>
                <a:latin typeface="Constantia" panose="02030602050306030303" pitchFamily="18" charset="0"/>
              </a:rPr>
              <a:t>How might you </a:t>
            </a:r>
            <a:r>
              <a:rPr lang="en-GB" sz="2800" dirty="0" smtClean="0">
                <a:solidFill>
                  <a:schemeClr val="bg1">
                    <a:lumMod val="10000"/>
                  </a:schemeClr>
                </a:solidFill>
                <a:latin typeface="Constantia" panose="02030602050306030303" pitchFamily="18" charset="0"/>
              </a:rPr>
              <a:t>go about </a:t>
            </a:r>
            <a:r>
              <a:rPr lang="en-GB" sz="2800" dirty="0">
                <a:solidFill>
                  <a:schemeClr val="bg1">
                    <a:lumMod val="10000"/>
                  </a:schemeClr>
                </a:solidFill>
                <a:latin typeface="Constantia" panose="02030602050306030303" pitchFamily="18" charset="0"/>
              </a:rPr>
              <a:t>designing </a:t>
            </a:r>
            <a:r>
              <a:rPr lang="en-GB" sz="2800" dirty="0" smtClean="0">
                <a:solidFill>
                  <a:schemeClr val="bg1">
                    <a:lumMod val="10000"/>
                  </a:schemeClr>
                </a:solidFill>
                <a:latin typeface="Constantia" panose="02030602050306030303" pitchFamily="18" charset="0"/>
              </a:rPr>
              <a:t>computer judges?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>
                    <a:lumMod val="10000"/>
                  </a:schemeClr>
                </a:solidFill>
                <a:latin typeface="Constantia" panose="02030602050306030303" pitchFamily="18" charset="0"/>
              </a:rPr>
              <a:t>Flowchart for playing hide and seek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5616" y="1268760"/>
            <a:ext cx="62286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Debugging and Decomposition Activity</a:t>
            </a:r>
            <a:endParaRPr lang="en-GB" sz="4400" dirty="0">
              <a:solidFill>
                <a:schemeClr val="accent6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461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sp>
        <p:nvSpPr>
          <p:cNvPr id="5131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 smtClean="0">
                <a:solidFill>
                  <a:srgbClr val="F2FDF7"/>
                </a:solidFill>
              </a:rPr>
              <a:t>05</a:t>
            </a:r>
            <a:endParaRPr lang="en-US" altLang="en-US" dirty="0"/>
          </a:p>
        </p:txBody>
      </p:sp>
      <p:sp>
        <p:nvSpPr>
          <p:cNvPr id="14" name="Rectangle 13"/>
          <p:cNvSpPr/>
          <p:nvPr/>
        </p:nvSpPr>
        <p:spPr>
          <a:xfrm>
            <a:off x="827584" y="2888940"/>
            <a:ext cx="69487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Alternate solutions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Setting 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challenging tasks by asking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students 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to translate </a:t>
            </a: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from one programming language to another</a:t>
            </a:r>
            <a:endParaRPr lang="en-GB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3648" y="1412776"/>
            <a:ext cx="6840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00B050"/>
                </a:solidFill>
                <a:latin typeface="Constantia" panose="02030602050306030303" pitchFamily="18" charset="0"/>
              </a:rPr>
              <a:t>How I encouraged my students to think outside the box?</a:t>
            </a:r>
            <a:endParaRPr lang="en-GB" sz="3200" b="1" dirty="0">
              <a:solidFill>
                <a:srgbClr val="00B05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3559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pic>
        <p:nvPicPr>
          <p:cNvPr id="13" name="Picture 99" descr="card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65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https://pbs.twimg.com/profile_images/571076061169868800/2dDdk-Uh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5977" b="74512" l="23438" r="7900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578" t="25329" r="21786" b="26945"/>
          <a:stretch/>
        </p:blipFill>
        <p:spPr bwMode="auto">
          <a:xfrm>
            <a:off x="1547664" y="4689140"/>
            <a:ext cx="718383" cy="61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08146" y="1594537"/>
            <a:ext cx="40256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>
                <a:solidFill>
                  <a:srgbClr val="00B050"/>
                </a:solidFill>
                <a:latin typeface="Constantia" panose="02030602050306030303" pitchFamily="18" charset="0"/>
              </a:rPr>
              <a:t>Email and Twitter</a:t>
            </a:r>
            <a:endParaRPr lang="en-GB" sz="3600" b="1" dirty="0">
              <a:solidFill>
                <a:srgbClr val="00B050"/>
              </a:solidFill>
              <a:latin typeface="Constantia" panose="020306020503060303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5013" y="2785678"/>
            <a:ext cx="7365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accent3">
                    <a:lumMod val="10000"/>
                  </a:schemeClr>
                </a:solidFill>
                <a:latin typeface="Constantia" panose="02030602050306030303" pitchFamily="18" charset="0"/>
              </a:rPr>
              <a:t>Dharini.krishnamoorthy@computingatschool.org.uk</a:t>
            </a:r>
            <a:endParaRPr lang="en-GB" sz="2400" dirty="0">
              <a:solidFill>
                <a:schemeClr val="accent3">
                  <a:lumMod val="1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55776" y="4694003"/>
            <a:ext cx="2950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3">
                    <a:lumMod val="10000"/>
                  </a:schemeClr>
                </a:solidFill>
                <a:latin typeface="Constantia" panose="02030602050306030303" pitchFamily="18" charset="0"/>
              </a:rPr>
              <a:t>@</a:t>
            </a:r>
            <a:r>
              <a:rPr lang="en-GB" sz="2800" b="1" dirty="0" err="1" smtClean="0">
                <a:solidFill>
                  <a:schemeClr val="accent3">
                    <a:lumMod val="10000"/>
                  </a:schemeClr>
                </a:solidFill>
                <a:latin typeface="Constantia" panose="02030602050306030303" pitchFamily="18" charset="0"/>
              </a:rPr>
              <a:t>dharinikrish</a:t>
            </a:r>
            <a:endParaRPr lang="en-GB" sz="2800" b="1" dirty="0">
              <a:solidFill>
                <a:schemeClr val="accent3">
                  <a:lumMod val="1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5131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 smtClean="0">
                <a:solidFill>
                  <a:srgbClr val="F2FDF7"/>
                </a:solidFill>
              </a:rPr>
              <a:t>06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76611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pic>
        <p:nvPicPr>
          <p:cNvPr id="13" name="Picture 99" descr="card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65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08146" y="1594537"/>
            <a:ext cx="41936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>
                <a:solidFill>
                  <a:srgbClr val="00B050"/>
                </a:solidFill>
                <a:latin typeface="Constantia" panose="02030602050306030303" pitchFamily="18" charset="0"/>
              </a:rPr>
              <a:t>Website Reference</a:t>
            </a:r>
            <a:endParaRPr lang="en-GB" sz="3600" b="1" dirty="0">
              <a:solidFill>
                <a:srgbClr val="00B050"/>
              </a:solidFill>
              <a:latin typeface="Constantia" panose="02030602050306030303" pitchFamily="18" charset="0"/>
            </a:endParaRPr>
          </a:p>
        </p:txBody>
      </p:sp>
      <p:sp>
        <p:nvSpPr>
          <p:cNvPr id="5131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 smtClean="0">
                <a:solidFill>
                  <a:srgbClr val="F2FDF7"/>
                </a:solidFill>
              </a:rPr>
              <a:t>06</a:t>
            </a:r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23628" y="2384884"/>
            <a:ext cx="64725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hlinkClick r:id="rId6"/>
              </a:rPr>
              <a:t>http://www.cs4fn.org/computationalthinking</a:t>
            </a:r>
            <a:r>
              <a:rPr lang="en-GB" u="sng" dirty="0" smtClean="0">
                <a:hlinkClick r:id="rId6"/>
              </a:rPr>
              <a:t>/</a:t>
            </a:r>
            <a:endParaRPr lang="en-GB" u="sng" dirty="0" smtClean="0"/>
          </a:p>
          <a:p>
            <a:endParaRPr lang="en-GB" dirty="0"/>
          </a:p>
          <a:p>
            <a:r>
              <a:rPr lang="en-GB" u="sng" dirty="0">
                <a:hlinkClick r:id="rId7"/>
              </a:rPr>
              <a:t>http://teachinglondoncomputing.org/resources/inspiring-unplugged-classroom-activities/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600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CCCCCC"/>
      </a:lt1>
      <a:dk2>
        <a:srgbClr val="FF0080"/>
      </a:dk2>
      <a:lt2>
        <a:srgbClr val="666666"/>
      </a:lt2>
      <a:accent1>
        <a:srgbClr val="333333"/>
      </a:accent1>
      <a:accent2>
        <a:srgbClr val="66CCFF"/>
      </a:accent2>
      <a:accent3>
        <a:srgbClr val="E2E2E2"/>
      </a:accent3>
      <a:accent4>
        <a:srgbClr val="404040"/>
      </a:accent4>
      <a:accent5>
        <a:srgbClr val="ADADAD"/>
      </a:accent5>
      <a:accent6>
        <a:srgbClr val="5CB9E7"/>
      </a:accent6>
      <a:hlink>
        <a:srgbClr val="FF0080"/>
      </a:hlink>
      <a:folHlink>
        <a:srgbClr val="6666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3811</TotalTime>
  <Words>278</Words>
  <Application>Microsoft Office PowerPoint</Application>
  <PresentationFormat>On-screen Show (4:3)</PresentationFormat>
  <Paragraphs>45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Constantia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Coloured slides template background</dc:title>
  <dc:creator>Presentation Magazine</dc:creator>
  <cp:lastModifiedBy>Arunkumar Rajagopalan</cp:lastModifiedBy>
  <cp:revision>185</cp:revision>
  <dcterms:modified xsi:type="dcterms:W3CDTF">2015-06-21T21:16:13Z</dcterms:modified>
</cp:coreProperties>
</file>