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3AF7886-80E8-42DE-9D0F-D238380F4B7C}" type="datetimeFigureOut">
              <a:rPr lang="en-GB" smtClean="0"/>
              <a:pPr/>
              <a:t>20/06/2015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D2CAAB3-4ACF-4BCD-8AF7-2C5B9D894705}"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3AF7886-80E8-42DE-9D0F-D238380F4B7C}" type="datetimeFigureOut">
              <a:rPr lang="en-GB" smtClean="0"/>
              <a:pPr/>
              <a:t>20/06/2015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D2CAAB3-4ACF-4BCD-8AF7-2C5B9D894705}"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3AF7886-80E8-42DE-9D0F-D238380F4B7C}" type="datetimeFigureOut">
              <a:rPr lang="en-GB" smtClean="0"/>
              <a:pPr/>
              <a:t>20/06/2015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D2CAAB3-4ACF-4BCD-8AF7-2C5B9D894705}"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3AF7886-80E8-42DE-9D0F-D238380F4B7C}" type="datetimeFigureOut">
              <a:rPr lang="en-GB" smtClean="0"/>
              <a:pPr/>
              <a:t>20/06/2015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D2CAAB3-4ACF-4BCD-8AF7-2C5B9D894705}"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AF7886-80E8-42DE-9D0F-D238380F4B7C}" type="datetimeFigureOut">
              <a:rPr lang="en-GB" smtClean="0"/>
              <a:pPr/>
              <a:t>20/06/2015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D2CAAB3-4ACF-4BCD-8AF7-2C5B9D894705}"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3AF7886-80E8-42DE-9D0F-D238380F4B7C}" type="datetimeFigureOut">
              <a:rPr lang="en-GB" smtClean="0"/>
              <a:pPr/>
              <a:t>20/06/2015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D2CAAB3-4ACF-4BCD-8AF7-2C5B9D894705}"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3AF7886-80E8-42DE-9D0F-D238380F4B7C}" type="datetimeFigureOut">
              <a:rPr lang="en-GB" smtClean="0"/>
              <a:pPr/>
              <a:t>20/06/2015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D2CAAB3-4ACF-4BCD-8AF7-2C5B9D894705}"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3AF7886-80E8-42DE-9D0F-D238380F4B7C}" type="datetimeFigureOut">
              <a:rPr lang="en-GB" smtClean="0"/>
              <a:pPr/>
              <a:t>20/06/2015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D2CAAB3-4ACF-4BCD-8AF7-2C5B9D894705}"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AF7886-80E8-42DE-9D0F-D238380F4B7C}" type="datetimeFigureOut">
              <a:rPr lang="en-GB" smtClean="0"/>
              <a:pPr/>
              <a:t>20/06/2015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D2CAAB3-4ACF-4BCD-8AF7-2C5B9D894705}"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AF7886-80E8-42DE-9D0F-D238380F4B7C}" type="datetimeFigureOut">
              <a:rPr lang="en-GB" smtClean="0"/>
              <a:pPr/>
              <a:t>20/06/2015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D2CAAB3-4ACF-4BCD-8AF7-2C5B9D894705}"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AF7886-80E8-42DE-9D0F-D238380F4B7C}" type="datetimeFigureOut">
              <a:rPr lang="en-GB" smtClean="0"/>
              <a:pPr/>
              <a:t>20/06/2015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D2CAAB3-4ACF-4BCD-8AF7-2C5B9D894705}"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AF7886-80E8-42DE-9D0F-D238380F4B7C}" type="datetimeFigureOut">
              <a:rPr lang="en-GB" smtClean="0"/>
              <a:pPr/>
              <a:t>20/06/2015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2CAAB3-4ACF-4BCD-8AF7-2C5B9D894705}"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smtClean="0"/>
              <a:t>Computing SNAP!</a:t>
            </a:r>
            <a:endParaRPr lang="en-GB" dirty="0"/>
          </a:p>
        </p:txBody>
      </p:sp>
      <p:sp>
        <p:nvSpPr>
          <p:cNvPr id="5" name="Subtitle 4"/>
          <p:cNvSpPr>
            <a:spLocks noGrp="1"/>
          </p:cNvSpPr>
          <p:nvPr>
            <p:ph type="subTitle" idx="1"/>
          </p:nvPr>
        </p:nvSpPr>
        <p:spPr/>
        <p:txBody>
          <a:bodyPr/>
          <a:lstStyle/>
          <a:p>
            <a:r>
              <a:rPr lang="en-GB" dirty="0" smtClean="0"/>
              <a:t>A revision activity</a:t>
            </a:r>
            <a:endParaRPr lang="en-GB" dirty="0"/>
          </a:p>
        </p:txBody>
      </p:sp>
      <p:sp>
        <p:nvSpPr>
          <p:cNvPr id="6" name="TextBox 5"/>
          <p:cNvSpPr txBox="1"/>
          <p:nvPr/>
        </p:nvSpPr>
        <p:spPr>
          <a:xfrm>
            <a:off x="1259632" y="836712"/>
            <a:ext cx="1944216" cy="369332"/>
          </a:xfrm>
          <a:prstGeom prst="rect">
            <a:avLst/>
          </a:prstGeom>
          <a:noFill/>
        </p:spPr>
        <p:txBody>
          <a:bodyPr wrap="square" rtlCol="0">
            <a:spAutoFit/>
          </a:bodyPr>
          <a:lstStyle/>
          <a:p>
            <a:r>
              <a:rPr lang="en-GB" b="1" dirty="0" smtClean="0"/>
              <a:t>GCE </a:t>
            </a:r>
            <a:r>
              <a:rPr lang="en-GB" b="1" dirty="0" smtClean="0"/>
              <a:t>Computing</a:t>
            </a:r>
            <a:endParaRPr lang="en-GB" b="1" dirty="0"/>
          </a:p>
        </p:txBody>
      </p:sp>
      <p:pic>
        <p:nvPicPr>
          <p:cNvPr id="7" name="Picture 6" descr="Shs_logo2008v2.gif"/>
          <p:cNvPicPr>
            <a:picLocks noChangeAspect="1"/>
          </p:cNvPicPr>
          <p:nvPr/>
        </p:nvPicPr>
        <p:blipFill>
          <a:blip r:embed="rId2" cstate="print"/>
          <a:stretch>
            <a:fillRect/>
          </a:stretch>
        </p:blipFill>
        <p:spPr>
          <a:xfrm>
            <a:off x="7956376" y="260648"/>
            <a:ext cx="952500" cy="10287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467544" y="260648"/>
            <a:ext cx="3600400" cy="63367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4860032" y="260648"/>
            <a:ext cx="3600400" cy="63367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971600" y="2492896"/>
            <a:ext cx="2592288" cy="1107996"/>
          </a:xfrm>
          <a:prstGeom prst="rect">
            <a:avLst/>
          </a:prstGeom>
          <a:noFill/>
        </p:spPr>
        <p:txBody>
          <a:bodyPr wrap="square" rtlCol="0">
            <a:spAutoFit/>
          </a:bodyPr>
          <a:lstStyle/>
          <a:p>
            <a:r>
              <a:rPr lang="en-GB" sz="6600" dirty="0" smtClean="0"/>
              <a:t>Switch</a:t>
            </a:r>
            <a:endParaRPr lang="en-GB" sz="6600" dirty="0"/>
          </a:p>
        </p:txBody>
      </p:sp>
      <p:sp>
        <p:nvSpPr>
          <p:cNvPr id="5" name="TextBox 4"/>
          <p:cNvSpPr txBox="1"/>
          <p:nvPr/>
        </p:nvSpPr>
        <p:spPr>
          <a:xfrm>
            <a:off x="5220072" y="2420888"/>
            <a:ext cx="3024336" cy="646331"/>
          </a:xfrm>
          <a:prstGeom prst="rect">
            <a:avLst/>
          </a:prstGeom>
          <a:noFill/>
        </p:spPr>
        <p:txBody>
          <a:bodyPr wrap="square" rtlCol="0">
            <a:spAutoFit/>
          </a:bodyPr>
          <a:lstStyle/>
          <a:p>
            <a:r>
              <a:rPr lang="en-GB" sz="3600" b="1" dirty="0" smtClean="0"/>
              <a:t>HTML</a:t>
            </a:r>
            <a:endParaRPr lang="en-GB" sz="36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467544" y="260648"/>
            <a:ext cx="3600400" cy="63367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4860032" y="260648"/>
            <a:ext cx="3600400" cy="63367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971600" y="2492896"/>
            <a:ext cx="2592288" cy="1107996"/>
          </a:xfrm>
          <a:prstGeom prst="rect">
            <a:avLst/>
          </a:prstGeom>
          <a:noFill/>
        </p:spPr>
        <p:txBody>
          <a:bodyPr wrap="square" rtlCol="0">
            <a:spAutoFit/>
          </a:bodyPr>
          <a:lstStyle/>
          <a:p>
            <a:r>
              <a:rPr lang="en-GB" sz="6600" dirty="0" smtClean="0"/>
              <a:t>Router</a:t>
            </a:r>
            <a:endParaRPr lang="en-GB" sz="6600" dirty="0"/>
          </a:p>
        </p:txBody>
      </p:sp>
      <p:sp>
        <p:nvSpPr>
          <p:cNvPr id="5" name="TextBox 4"/>
          <p:cNvSpPr txBox="1"/>
          <p:nvPr/>
        </p:nvSpPr>
        <p:spPr>
          <a:xfrm>
            <a:off x="5220072" y="2420888"/>
            <a:ext cx="3024336" cy="646331"/>
          </a:xfrm>
          <a:prstGeom prst="rect">
            <a:avLst/>
          </a:prstGeom>
          <a:noFill/>
        </p:spPr>
        <p:txBody>
          <a:bodyPr wrap="square" rtlCol="0">
            <a:spAutoFit/>
          </a:bodyPr>
          <a:lstStyle/>
          <a:p>
            <a:r>
              <a:rPr lang="en-GB" sz="3600" b="1" dirty="0" smtClean="0"/>
              <a:t>Modem</a:t>
            </a:r>
            <a:endParaRPr lang="en-GB" sz="36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467544" y="260648"/>
            <a:ext cx="3600400" cy="63367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4860032" y="260648"/>
            <a:ext cx="3600400" cy="63367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971600" y="2492896"/>
            <a:ext cx="2592288" cy="1107996"/>
          </a:xfrm>
          <a:prstGeom prst="rect">
            <a:avLst/>
          </a:prstGeom>
          <a:noFill/>
        </p:spPr>
        <p:txBody>
          <a:bodyPr wrap="square" rtlCol="0">
            <a:spAutoFit/>
          </a:bodyPr>
          <a:lstStyle/>
          <a:p>
            <a:r>
              <a:rPr lang="en-GB" sz="6600" dirty="0" smtClean="0"/>
              <a:t>NIC</a:t>
            </a:r>
            <a:endParaRPr lang="en-GB" sz="6600" dirty="0"/>
          </a:p>
        </p:txBody>
      </p:sp>
      <p:sp>
        <p:nvSpPr>
          <p:cNvPr id="5" name="TextBox 4"/>
          <p:cNvSpPr txBox="1"/>
          <p:nvPr/>
        </p:nvSpPr>
        <p:spPr>
          <a:xfrm>
            <a:off x="5220072" y="2420888"/>
            <a:ext cx="3024336" cy="1200329"/>
          </a:xfrm>
          <a:prstGeom prst="rect">
            <a:avLst/>
          </a:prstGeom>
          <a:noFill/>
        </p:spPr>
        <p:txBody>
          <a:bodyPr wrap="square" rtlCol="0">
            <a:spAutoFit/>
          </a:bodyPr>
          <a:lstStyle/>
          <a:p>
            <a:r>
              <a:rPr lang="en-GB" sz="3600" b="1" dirty="0" smtClean="0"/>
              <a:t>Wireless Access Point</a:t>
            </a:r>
            <a:endParaRPr lang="en-GB" sz="3600"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467544" y="260648"/>
            <a:ext cx="3600400" cy="63367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4860032" y="260648"/>
            <a:ext cx="3600400" cy="63367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971600" y="2492896"/>
            <a:ext cx="2592288" cy="1107996"/>
          </a:xfrm>
          <a:prstGeom prst="rect">
            <a:avLst/>
          </a:prstGeom>
          <a:noFill/>
        </p:spPr>
        <p:txBody>
          <a:bodyPr wrap="square" rtlCol="0">
            <a:spAutoFit/>
          </a:bodyPr>
          <a:lstStyle/>
          <a:p>
            <a:r>
              <a:rPr lang="en-GB" sz="6600" dirty="0" smtClean="0"/>
              <a:t>JPG</a:t>
            </a:r>
            <a:endParaRPr lang="en-GB" sz="6600" dirty="0"/>
          </a:p>
        </p:txBody>
      </p:sp>
      <p:sp>
        <p:nvSpPr>
          <p:cNvPr id="5" name="TextBox 4"/>
          <p:cNvSpPr txBox="1"/>
          <p:nvPr/>
        </p:nvSpPr>
        <p:spPr>
          <a:xfrm>
            <a:off x="5220072" y="2420888"/>
            <a:ext cx="3024336" cy="646331"/>
          </a:xfrm>
          <a:prstGeom prst="rect">
            <a:avLst/>
          </a:prstGeom>
          <a:noFill/>
        </p:spPr>
        <p:txBody>
          <a:bodyPr wrap="square" rtlCol="0">
            <a:spAutoFit/>
          </a:bodyPr>
          <a:lstStyle/>
          <a:p>
            <a:r>
              <a:rPr lang="en-GB" sz="3600" b="1" dirty="0" smtClean="0"/>
              <a:t>Ethernet</a:t>
            </a:r>
            <a:endParaRPr lang="en-GB" sz="3600"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467544" y="260648"/>
            <a:ext cx="3600400" cy="63367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4860032" y="260648"/>
            <a:ext cx="3600400" cy="63367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971600" y="2492896"/>
            <a:ext cx="2592288" cy="1107996"/>
          </a:xfrm>
          <a:prstGeom prst="rect">
            <a:avLst/>
          </a:prstGeom>
          <a:noFill/>
        </p:spPr>
        <p:txBody>
          <a:bodyPr wrap="square" rtlCol="0">
            <a:spAutoFit/>
          </a:bodyPr>
          <a:lstStyle/>
          <a:p>
            <a:r>
              <a:rPr lang="en-GB" sz="6600" dirty="0" smtClean="0"/>
              <a:t>DNS</a:t>
            </a:r>
            <a:endParaRPr lang="en-GB" sz="6600" dirty="0"/>
          </a:p>
        </p:txBody>
      </p:sp>
      <p:sp>
        <p:nvSpPr>
          <p:cNvPr id="5" name="TextBox 4"/>
          <p:cNvSpPr txBox="1"/>
          <p:nvPr/>
        </p:nvSpPr>
        <p:spPr>
          <a:xfrm>
            <a:off x="5220072" y="2420888"/>
            <a:ext cx="3024336" cy="1200329"/>
          </a:xfrm>
          <a:prstGeom prst="rect">
            <a:avLst/>
          </a:prstGeom>
          <a:noFill/>
        </p:spPr>
        <p:txBody>
          <a:bodyPr wrap="square" rtlCol="0">
            <a:spAutoFit/>
          </a:bodyPr>
          <a:lstStyle/>
          <a:p>
            <a:r>
              <a:rPr lang="en-GB" sz="7200" b="1" dirty="0" smtClean="0"/>
              <a:t>DHCP</a:t>
            </a:r>
            <a:endParaRPr lang="en-GB" sz="7200"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467544" y="260648"/>
            <a:ext cx="3600400" cy="63367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4860032" y="260648"/>
            <a:ext cx="3600400" cy="63367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971600" y="2492896"/>
            <a:ext cx="2592288" cy="1107996"/>
          </a:xfrm>
          <a:prstGeom prst="rect">
            <a:avLst/>
          </a:prstGeom>
          <a:noFill/>
        </p:spPr>
        <p:txBody>
          <a:bodyPr wrap="square" rtlCol="0">
            <a:spAutoFit/>
          </a:bodyPr>
          <a:lstStyle/>
          <a:p>
            <a:r>
              <a:rPr lang="en-GB" sz="6600" dirty="0" smtClean="0"/>
              <a:t>MP3</a:t>
            </a:r>
            <a:endParaRPr lang="en-GB" sz="6600" dirty="0"/>
          </a:p>
        </p:txBody>
      </p:sp>
      <p:sp>
        <p:nvSpPr>
          <p:cNvPr id="5" name="TextBox 4"/>
          <p:cNvSpPr txBox="1"/>
          <p:nvPr/>
        </p:nvSpPr>
        <p:spPr>
          <a:xfrm>
            <a:off x="5220072" y="2420888"/>
            <a:ext cx="3024336" cy="646331"/>
          </a:xfrm>
          <a:prstGeom prst="rect">
            <a:avLst/>
          </a:prstGeom>
          <a:noFill/>
        </p:spPr>
        <p:txBody>
          <a:bodyPr wrap="square" rtlCol="0">
            <a:spAutoFit/>
          </a:bodyPr>
          <a:lstStyle/>
          <a:p>
            <a:r>
              <a:rPr lang="en-GB" sz="3600" b="1" dirty="0" smtClean="0"/>
              <a:t>Entity</a:t>
            </a:r>
            <a:endParaRPr lang="en-GB" sz="3600"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467544" y="260648"/>
            <a:ext cx="3600400" cy="63367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4860032" y="260648"/>
            <a:ext cx="3600400" cy="63367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971600" y="2492896"/>
            <a:ext cx="2592288" cy="1107996"/>
          </a:xfrm>
          <a:prstGeom prst="rect">
            <a:avLst/>
          </a:prstGeom>
          <a:noFill/>
        </p:spPr>
        <p:txBody>
          <a:bodyPr wrap="square" rtlCol="0">
            <a:spAutoFit/>
          </a:bodyPr>
          <a:lstStyle/>
          <a:p>
            <a:r>
              <a:rPr lang="en-GB" sz="6600" dirty="0" smtClean="0"/>
              <a:t>Record</a:t>
            </a:r>
            <a:endParaRPr lang="en-GB" sz="6600" dirty="0"/>
          </a:p>
        </p:txBody>
      </p:sp>
      <p:sp>
        <p:nvSpPr>
          <p:cNvPr id="5" name="TextBox 4"/>
          <p:cNvSpPr txBox="1"/>
          <p:nvPr/>
        </p:nvSpPr>
        <p:spPr>
          <a:xfrm>
            <a:off x="5220072" y="2420888"/>
            <a:ext cx="3024336" cy="646331"/>
          </a:xfrm>
          <a:prstGeom prst="rect">
            <a:avLst/>
          </a:prstGeom>
          <a:noFill/>
        </p:spPr>
        <p:txBody>
          <a:bodyPr wrap="square" rtlCol="0">
            <a:spAutoFit/>
          </a:bodyPr>
          <a:lstStyle/>
          <a:p>
            <a:r>
              <a:rPr lang="en-GB" sz="3600" b="1" dirty="0" smtClean="0"/>
              <a:t>Primary Key</a:t>
            </a:r>
            <a:endParaRPr lang="en-GB" sz="3600"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467544" y="260648"/>
            <a:ext cx="3600400" cy="63367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4860032" y="260648"/>
            <a:ext cx="3600400" cy="63367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971600" y="2492896"/>
            <a:ext cx="2592288" cy="1107996"/>
          </a:xfrm>
          <a:prstGeom prst="rect">
            <a:avLst/>
          </a:prstGeom>
          <a:noFill/>
        </p:spPr>
        <p:txBody>
          <a:bodyPr wrap="square" rtlCol="0">
            <a:spAutoFit/>
          </a:bodyPr>
          <a:lstStyle/>
          <a:p>
            <a:r>
              <a:rPr lang="en-GB" sz="6600" dirty="0" smtClean="0"/>
              <a:t>Form</a:t>
            </a:r>
            <a:endParaRPr lang="en-GB" sz="6600" dirty="0"/>
          </a:p>
        </p:txBody>
      </p:sp>
      <p:sp>
        <p:nvSpPr>
          <p:cNvPr id="5" name="TextBox 4"/>
          <p:cNvSpPr txBox="1"/>
          <p:nvPr/>
        </p:nvSpPr>
        <p:spPr>
          <a:xfrm>
            <a:off x="5220072" y="2420888"/>
            <a:ext cx="3024336" cy="1107996"/>
          </a:xfrm>
          <a:prstGeom prst="rect">
            <a:avLst/>
          </a:prstGeom>
          <a:noFill/>
        </p:spPr>
        <p:txBody>
          <a:bodyPr wrap="square" rtlCol="0">
            <a:spAutoFit/>
          </a:bodyPr>
          <a:lstStyle/>
          <a:p>
            <a:r>
              <a:rPr lang="en-GB" sz="6600" b="1" dirty="0" smtClean="0"/>
              <a:t>Report</a:t>
            </a:r>
            <a:endParaRPr lang="en-GB" sz="6600"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467544" y="260648"/>
            <a:ext cx="3600400" cy="63367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4860032" y="260648"/>
            <a:ext cx="3600400" cy="63367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971600" y="2492896"/>
            <a:ext cx="2592288" cy="1107996"/>
          </a:xfrm>
          <a:prstGeom prst="rect">
            <a:avLst/>
          </a:prstGeom>
          <a:noFill/>
        </p:spPr>
        <p:txBody>
          <a:bodyPr wrap="square" rtlCol="0">
            <a:spAutoFit/>
          </a:bodyPr>
          <a:lstStyle/>
          <a:p>
            <a:r>
              <a:rPr lang="en-GB" sz="6600" dirty="0" smtClean="0"/>
              <a:t>Tablet</a:t>
            </a:r>
            <a:endParaRPr lang="en-GB" sz="6600" dirty="0"/>
          </a:p>
        </p:txBody>
      </p:sp>
      <p:sp>
        <p:nvSpPr>
          <p:cNvPr id="5" name="TextBox 4"/>
          <p:cNvSpPr txBox="1"/>
          <p:nvPr/>
        </p:nvSpPr>
        <p:spPr>
          <a:xfrm>
            <a:off x="5220072" y="2420888"/>
            <a:ext cx="3024336" cy="646331"/>
          </a:xfrm>
          <a:prstGeom prst="rect">
            <a:avLst/>
          </a:prstGeom>
          <a:noFill/>
        </p:spPr>
        <p:txBody>
          <a:bodyPr wrap="square" rtlCol="0">
            <a:spAutoFit/>
          </a:bodyPr>
          <a:lstStyle/>
          <a:p>
            <a:r>
              <a:rPr lang="en-GB" sz="3600" b="1" dirty="0" smtClean="0"/>
              <a:t>Smartphone</a:t>
            </a:r>
            <a:endParaRPr lang="en-GB" sz="3600"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467544" y="260648"/>
            <a:ext cx="3600400" cy="63367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4860032" y="260648"/>
            <a:ext cx="3600400" cy="63367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971600" y="2492896"/>
            <a:ext cx="2592288" cy="1107996"/>
          </a:xfrm>
          <a:prstGeom prst="rect">
            <a:avLst/>
          </a:prstGeom>
          <a:noFill/>
        </p:spPr>
        <p:txBody>
          <a:bodyPr wrap="square" rtlCol="0">
            <a:spAutoFit/>
          </a:bodyPr>
          <a:lstStyle/>
          <a:p>
            <a:r>
              <a:rPr lang="en-GB" sz="6600" dirty="0" smtClean="0"/>
              <a:t>IDE</a:t>
            </a:r>
            <a:endParaRPr lang="en-GB" sz="6600" dirty="0"/>
          </a:p>
        </p:txBody>
      </p:sp>
      <p:sp>
        <p:nvSpPr>
          <p:cNvPr id="5" name="TextBox 4"/>
          <p:cNvSpPr txBox="1"/>
          <p:nvPr/>
        </p:nvSpPr>
        <p:spPr>
          <a:xfrm>
            <a:off x="5220072" y="2420888"/>
            <a:ext cx="3024336" cy="1107996"/>
          </a:xfrm>
          <a:prstGeom prst="rect">
            <a:avLst/>
          </a:prstGeom>
          <a:noFill/>
        </p:spPr>
        <p:txBody>
          <a:bodyPr wrap="square" rtlCol="0">
            <a:spAutoFit/>
          </a:bodyPr>
          <a:lstStyle/>
          <a:p>
            <a:r>
              <a:rPr lang="en-GB" sz="6600" b="1" dirty="0" smtClean="0"/>
              <a:t>Python</a:t>
            </a:r>
            <a:endParaRPr lang="en-GB" sz="66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332656"/>
            <a:ext cx="7772400" cy="1362075"/>
          </a:xfrm>
        </p:spPr>
        <p:txBody>
          <a:bodyPr/>
          <a:lstStyle/>
          <a:p>
            <a:r>
              <a:rPr lang="en-GB" dirty="0" smtClean="0"/>
              <a:t>Rules</a:t>
            </a:r>
            <a:endParaRPr lang="en-GB" dirty="0"/>
          </a:p>
        </p:txBody>
      </p:sp>
      <p:sp>
        <p:nvSpPr>
          <p:cNvPr id="3" name="Text Placeholder 2"/>
          <p:cNvSpPr>
            <a:spLocks noGrp="1"/>
          </p:cNvSpPr>
          <p:nvPr>
            <p:ph type="body" idx="1"/>
          </p:nvPr>
        </p:nvSpPr>
        <p:spPr>
          <a:xfrm>
            <a:off x="611560" y="2465512"/>
            <a:ext cx="7772400" cy="4392488"/>
          </a:xfrm>
        </p:spPr>
        <p:txBody>
          <a:bodyPr>
            <a:normAutofit/>
          </a:bodyPr>
          <a:lstStyle/>
          <a:p>
            <a:pPr marL="457200" indent="-457200">
              <a:buFont typeface="+mj-lt"/>
              <a:buAutoNum type="arabicPeriod"/>
            </a:pPr>
            <a:r>
              <a:rPr lang="en-GB" sz="2400" dirty="0" smtClean="0"/>
              <a:t>Shuffle the cards so that each player has the same number</a:t>
            </a:r>
          </a:p>
          <a:p>
            <a:pPr marL="457200" indent="-457200">
              <a:buFont typeface="+mj-lt"/>
              <a:buAutoNum type="arabicPeriod"/>
            </a:pPr>
            <a:r>
              <a:rPr lang="en-GB" sz="2400" dirty="0" smtClean="0"/>
              <a:t>All players can look at their cards</a:t>
            </a:r>
          </a:p>
          <a:p>
            <a:pPr marL="457200" indent="-457200">
              <a:buFont typeface="+mj-lt"/>
              <a:buAutoNum type="arabicPeriod"/>
            </a:pPr>
            <a:r>
              <a:rPr lang="en-GB" sz="2400" dirty="0" smtClean="0"/>
              <a:t>One player must lay down a single card</a:t>
            </a:r>
          </a:p>
          <a:p>
            <a:pPr marL="457200" indent="-457200">
              <a:buFont typeface="+mj-lt"/>
              <a:buAutoNum type="arabicPeriod"/>
            </a:pPr>
            <a:r>
              <a:rPr lang="en-GB" sz="2400" dirty="0" smtClean="0"/>
              <a:t>The second player then lays down a card next to it. If they can convincingly explain a link between the two topics clearly and convincingly to other players. If the team agree with them,  all cards go onto the pile. If they cannot, they must pick up ALL the cards.</a:t>
            </a:r>
          </a:p>
          <a:p>
            <a:pPr marL="457200" indent="-457200">
              <a:buFont typeface="+mj-lt"/>
              <a:buAutoNum type="arabicPeriod"/>
            </a:pPr>
            <a:r>
              <a:rPr lang="en-GB" sz="2400" dirty="0" smtClean="0"/>
              <a:t>To win the game, a player must lose all of their cards. </a:t>
            </a:r>
          </a:p>
          <a:p>
            <a:pPr marL="457200" indent="-457200">
              <a:buFont typeface="+mj-lt"/>
              <a:buAutoNum type="arabicPeriod"/>
            </a:pPr>
            <a:endParaRPr lang="en-GB" sz="2400" dirty="0" smtClean="0"/>
          </a:p>
          <a:p>
            <a:pPr marL="457200" indent="-457200">
              <a:buFont typeface="+mj-lt"/>
              <a:buAutoNum type="arabicPeriod"/>
            </a:pPr>
            <a:endParaRPr lang="en-GB" sz="32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467544" y="260648"/>
            <a:ext cx="3600400" cy="63367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4860032" y="260648"/>
            <a:ext cx="3600400" cy="63367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971600" y="2492896"/>
            <a:ext cx="2592288" cy="830997"/>
          </a:xfrm>
          <a:prstGeom prst="rect">
            <a:avLst/>
          </a:prstGeom>
          <a:noFill/>
        </p:spPr>
        <p:txBody>
          <a:bodyPr wrap="square" rtlCol="0">
            <a:spAutoFit/>
          </a:bodyPr>
          <a:lstStyle/>
          <a:p>
            <a:r>
              <a:rPr lang="en-GB" sz="4800" dirty="0" smtClean="0"/>
              <a:t>Compiler</a:t>
            </a:r>
            <a:endParaRPr lang="en-GB" sz="4800" dirty="0"/>
          </a:p>
        </p:txBody>
      </p:sp>
      <p:sp>
        <p:nvSpPr>
          <p:cNvPr id="5" name="TextBox 4"/>
          <p:cNvSpPr txBox="1"/>
          <p:nvPr/>
        </p:nvSpPr>
        <p:spPr>
          <a:xfrm>
            <a:off x="5220072" y="2420888"/>
            <a:ext cx="3024336" cy="646331"/>
          </a:xfrm>
          <a:prstGeom prst="rect">
            <a:avLst/>
          </a:prstGeom>
          <a:noFill/>
        </p:spPr>
        <p:txBody>
          <a:bodyPr wrap="square" rtlCol="0">
            <a:spAutoFit/>
          </a:bodyPr>
          <a:lstStyle/>
          <a:p>
            <a:r>
              <a:rPr lang="en-GB" sz="3600" b="1" dirty="0" smtClean="0"/>
              <a:t>Interpreter</a:t>
            </a:r>
            <a:endParaRPr lang="en-GB" sz="3600"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467544" y="260648"/>
            <a:ext cx="3600400" cy="63367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4860032" y="260648"/>
            <a:ext cx="3600400" cy="63367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971600" y="2492896"/>
            <a:ext cx="2592288" cy="2123658"/>
          </a:xfrm>
          <a:prstGeom prst="rect">
            <a:avLst/>
          </a:prstGeom>
          <a:noFill/>
        </p:spPr>
        <p:txBody>
          <a:bodyPr wrap="square" rtlCol="0">
            <a:spAutoFit/>
          </a:bodyPr>
          <a:lstStyle/>
          <a:p>
            <a:r>
              <a:rPr lang="en-GB" sz="6600" dirty="0" smtClean="0"/>
              <a:t>CD Rom</a:t>
            </a:r>
            <a:endParaRPr lang="en-GB" sz="6600" dirty="0"/>
          </a:p>
        </p:txBody>
      </p:sp>
      <p:sp>
        <p:nvSpPr>
          <p:cNvPr id="5" name="TextBox 4"/>
          <p:cNvSpPr txBox="1"/>
          <p:nvPr/>
        </p:nvSpPr>
        <p:spPr>
          <a:xfrm>
            <a:off x="5220072" y="2420888"/>
            <a:ext cx="3024336" cy="646331"/>
          </a:xfrm>
          <a:prstGeom prst="rect">
            <a:avLst/>
          </a:prstGeom>
          <a:noFill/>
        </p:spPr>
        <p:txBody>
          <a:bodyPr wrap="square" rtlCol="0">
            <a:spAutoFit/>
          </a:bodyPr>
          <a:lstStyle/>
          <a:p>
            <a:r>
              <a:rPr lang="en-GB" sz="3600" b="1" dirty="0" smtClean="0"/>
              <a:t>Binary</a:t>
            </a:r>
            <a:endParaRPr lang="en-GB" sz="3600"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467544" y="260648"/>
            <a:ext cx="3600400" cy="63367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4860032" y="260648"/>
            <a:ext cx="3600400" cy="63367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971600" y="2492896"/>
            <a:ext cx="2592288" cy="769441"/>
          </a:xfrm>
          <a:prstGeom prst="rect">
            <a:avLst/>
          </a:prstGeom>
          <a:noFill/>
        </p:spPr>
        <p:txBody>
          <a:bodyPr wrap="square" rtlCol="0">
            <a:spAutoFit/>
          </a:bodyPr>
          <a:lstStyle/>
          <a:p>
            <a:r>
              <a:rPr lang="en-GB" sz="4400" dirty="0" smtClean="0"/>
              <a:t>Magnetic</a:t>
            </a:r>
            <a:endParaRPr lang="en-GB" sz="4400" dirty="0"/>
          </a:p>
        </p:txBody>
      </p:sp>
      <p:sp>
        <p:nvSpPr>
          <p:cNvPr id="5" name="TextBox 4"/>
          <p:cNvSpPr txBox="1"/>
          <p:nvPr/>
        </p:nvSpPr>
        <p:spPr>
          <a:xfrm>
            <a:off x="5220072" y="2420888"/>
            <a:ext cx="3024336" cy="646331"/>
          </a:xfrm>
          <a:prstGeom prst="rect">
            <a:avLst/>
          </a:prstGeom>
          <a:noFill/>
        </p:spPr>
        <p:txBody>
          <a:bodyPr wrap="square" rtlCol="0">
            <a:spAutoFit/>
          </a:bodyPr>
          <a:lstStyle/>
          <a:p>
            <a:r>
              <a:rPr lang="en-GB" sz="3600" b="1" dirty="0" smtClean="0"/>
              <a:t>Optical</a:t>
            </a:r>
            <a:endParaRPr lang="en-GB" sz="3600"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467544" y="260648"/>
            <a:ext cx="3600400" cy="63367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4860032" y="260648"/>
            <a:ext cx="3600400" cy="63367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971600" y="2492896"/>
            <a:ext cx="2592288" cy="2123658"/>
          </a:xfrm>
          <a:prstGeom prst="rect">
            <a:avLst/>
          </a:prstGeom>
          <a:noFill/>
        </p:spPr>
        <p:txBody>
          <a:bodyPr wrap="square" rtlCol="0">
            <a:spAutoFit/>
          </a:bodyPr>
          <a:lstStyle/>
          <a:p>
            <a:r>
              <a:rPr lang="en-GB" sz="6600" dirty="0" smtClean="0"/>
              <a:t>Anti virus</a:t>
            </a:r>
            <a:endParaRPr lang="en-GB" sz="6600" dirty="0"/>
          </a:p>
        </p:txBody>
      </p:sp>
      <p:sp>
        <p:nvSpPr>
          <p:cNvPr id="5" name="TextBox 4"/>
          <p:cNvSpPr txBox="1"/>
          <p:nvPr/>
        </p:nvSpPr>
        <p:spPr>
          <a:xfrm>
            <a:off x="5220072" y="2420888"/>
            <a:ext cx="3024336" cy="646331"/>
          </a:xfrm>
          <a:prstGeom prst="rect">
            <a:avLst/>
          </a:prstGeom>
          <a:noFill/>
        </p:spPr>
        <p:txBody>
          <a:bodyPr wrap="square" rtlCol="0">
            <a:spAutoFit/>
          </a:bodyPr>
          <a:lstStyle/>
          <a:p>
            <a:r>
              <a:rPr lang="en-GB" sz="3600" b="1" dirty="0" smtClean="0"/>
              <a:t>Proprietary</a:t>
            </a:r>
            <a:endParaRPr lang="en-GB" sz="3600" b="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467544" y="260648"/>
            <a:ext cx="3600400" cy="63367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4860032" y="260648"/>
            <a:ext cx="3600400" cy="63367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971600" y="2492896"/>
            <a:ext cx="2592288" cy="769441"/>
          </a:xfrm>
          <a:prstGeom prst="rect">
            <a:avLst/>
          </a:prstGeom>
          <a:noFill/>
        </p:spPr>
        <p:txBody>
          <a:bodyPr wrap="square" rtlCol="0">
            <a:spAutoFit/>
          </a:bodyPr>
          <a:lstStyle/>
          <a:p>
            <a:r>
              <a:rPr lang="en-GB" sz="4400" dirty="0" smtClean="0"/>
              <a:t>Software</a:t>
            </a:r>
            <a:endParaRPr lang="en-GB" sz="4400" dirty="0"/>
          </a:p>
        </p:txBody>
      </p:sp>
      <p:sp>
        <p:nvSpPr>
          <p:cNvPr id="5" name="TextBox 4"/>
          <p:cNvSpPr txBox="1"/>
          <p:nvPr/>
        </p:nvSpPr>
        <p:spPr>
          <a:xfrm>
            <a:off x="5220072" y="2420888"/>
            <a:ext cx="3024336" cy="646331"/>
          </a:xfrm>
          <a:prstGeom prst="rect">
            <a:avLst/>
          </a:prstGeom>
          <a:noFill/>
        </p:spPr>
        <p:txBody>
          <a:bodyPr wrap="square" rtlCol="0">
            <a:spAutoFit/>
          </a:bodyPr>
          <a:lstStyle/>
          <a:p>
            <a:r>
              <a:rPr lang="en-GB" sz="3600" b="1" dirty="0" smtClean="0"/>
              <a:t>Hardware</a:t>
            </a:r>
            <a:endParaRPr lang="en-GB" sz="3600" b="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467544" y="260648"/>
            <a:ext cx="3600400" cy="63367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4860032" y="260648"/>
            <a:ext cx="3600400" cy="63367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971600" y="2492896"/>
            <a:ext cx="2592288" cy="1107996"/>
          </a:xfrm>
          <a:prstGeom prst="rect">
            <a:avLst/>
          </a:prstGeom>
          <a:noFill/>
        </p:spPr>
        <p:txBody>
          <a:bodyPr wrap="square" rtlCol="0">
            <a:spAutoFit/>
          </a:bodyPr>
          <a:lstStyle/>
          <a:p>
            <a:r>
              <a:rPr lang="en-GB" sz="6600" dirty="0" smtClean="0"/>
              <a:t>ROM</a:t>
            </a:r>
            <a:endParaRPr lang="en-GB" sz="6600" dirty="0"/>
          </a:p>
        </p:txBody>
      </p:sp>
      <p:sp>
        <p:nvSpPr>
          <p:cNvPr id="5" name="TextBox 4"/>
          <p:cNvSpPr txBox="1"/>
          <p:nvPr/>
        </p:nvSpPr>
        <p:spPr>
          <a:xfrm>
            <a:off x="5220072" y="2420888"/>
            <a:ext cx="3024336" cy="646331"/>
          </a:xfrm>
          <a:prstGeom prst="rect">
            <a:avLst/>
          </a:prstGeom>
          <a:noFill/>
        </p:spPr>
        <p:txBody>
          <a:bodyPr wrap="square" rtlCol="0">
            <a:spAutoFit/>
          </a:bodyPr>
          <a:lstStyle/>
          <a:p>
            <a:r>
              <a:rPr lang="en-GB" sz="3600" b="1" dirty="0" smtClean="0"/>
              <a:t>Failover</a:t>
            </a:r>
            <a:endParaRPr lang="en-GB" sz="3600" b="1"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467544" y="260648"/>
            <a:ext cx="3600400" cy="63367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4860032" y="260648"/>
            <a:ext cx="3600400" cy="63367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971600" y="2492896"/>
            <a:ext cx="2592288" cy="923330"/>
          </a:xfrm>
          <a:prstGeom prst="rect">
            <a:avLst/>
          </a:prstGeom>
          <a:noFill/>
        </p:spPr>
        <p:txBody>
          <a:bodyPr wrap="square" rtlCol="0">
            <a:spAutoFit/>
          </a:bodyPr>
          <a:lstStyle/>
          <a:p>
            <a:r>
              <a:rPr lang="en-GB" sz="5400" dirty="0" smtClean="0"/>
              <a:t>Backup</a:t>
            </a:r>
            <a:endParaRPr lang="en-GB" sz="5400" dirty="0"/>
          </a:p>
        </p:txBody>
      </p:sp>
      <p:sp>
        <p:nvSpPr>
          <p:cNvPr id="5" name="TextBox 4"/>
          <p:cNvSpPr txBox="1"/>
          <p:nvPr/>
        </p:nvSpPr>
        <p:spPr>
          <a:xfrm>
            <a:off x="5220072" y="2420888"/>
            <a:ext cx="3024336" cy="646331"/>
          </a:xfrm>
          <a:prstGeom prst="rect">
            <a:avLst/>
          </a:prstGeom>
          <a:noFill/>
        </p:spPr>
        <p:txBody>
          <a:bodyPr wrap="square" rtlCol="0">
            <a:spAutoFit/>
          </a:bodyPr>
          <a:lstStyle/>
          <a:p>
            <a:r>
              <a:rPr lang="en-GB" sz="3600" b="1" dirty="0" smtClean="0"/>
              <a:t>Selection</a:t>
            </a:r>
            <a:endParaRPr lang="en-GB" sz="3600" b="1"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467544" y="260648"/>
            <a:ext cx="3600400" cy="63367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4860032" y="260648"/>
            <a:ext cx="3600400" cy="63367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971600" y="2492896"/>
            <a:ext cx="2592288" cy="923330"/>
          </a:xfrm>
          <a:prstGeom prst="rect">
            <a:avLst/>
          </a:prstGeom>
          <a:noFill/>
        </p:spPr>
        <p:txBody>
          <a:bodyPr wrap="square" rtlCol="0">
            <a:spAutoFit/>
          </a:bodyPr>
          <a:lstStyle/>
          <a:p>
            <a:r>
              <a:rPr lang="en-GB" sz="5400" dirty="0" smtClean="0"/>
              <a:t>Iteration</a:t>
            </a:r>
            <a:endParaRPr lang="en-GB" sz="5400" dirty="0"/>
          </a:p>
        </p:txBody>
      </p:sp>
      <p:sp>
        <p:nvSpPr>
          <p:cNvPr id="5" name="TextBox 4"/>
          <p:cNvSpPr txBox="1"/>
          <p:nvPr/>
        </p:nvSpPr>
        <p:spPr>
          <a:xfrm>
            <a:off x="5220072" y="2420888"/>
            <a:ext cx="3024336" cy="1754326"/>
          </a:xfrm>
          <a:prstGeom prst="rect">
            <a:avLst/>
          </a:prstGeom>
          <a:noFill/>
        </p:spPr>
        <p:txBody>
          <a:bodyPr wrap="square" rtlCol="0">
            <a:spAutoFit/>
          </a:bodyPr>
          <a:lstStyle/>
          <a:p>
            <a:r>
              <a:rPr lang="en-GB" sz="3600" b="1" dirty="0" smtClean="0"/>
              <a:t>IF </a:t>
            </a:r>
          </a:p>
          <a:p>
            <a:r>
              <a:rPr lang="en-GB" sz="3600" b="1" dirty="0" smtClean="0"/>
              <a:t>Else if</a:t>
            </a:r>
          </a:p>
          <a:p>
            <a:r>
              <a:rPr lang="en-GB" sz="3600" b="1" dirty="0" smtClean="0"/>
              <a:t>Else</a:t>
            </a:r>
            <a:endParaRPr lang="en-GB" sz="3600" b="1"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467544" y="260648"/>
            <a:ext cx="3600400" cy="63367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4860032" y="260648"/>
            <a:ext cx="3600400" cy="63367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971600" y="2492896"/>
            <a:ext cx="2592288" cy="2123658"/>
          </a:xfrm>
          <a:prstGeom prst="rect">
            <a:avLst/>
          </a:prstGeom>
          <a:noFill/>
        </p:spPr>
        <p:txBody>
          <a:bodyPr wrap="square" rtlCol="0">
            <a:spAutoFit/>
          </a:bodyPr>
          <a:lstStyle/>
          <a:p>
            <a:r>
              <a:rPr lang="en-GB" sz="6600" dirty="0" smtClean="0"/>
              <a:t>For loop</a:t>
            </a:r>
            <a:endParaRPr lang="en-GB" sz="6600" dirty="0"/>
          </a:p>
        </p:txBody>
      </p:sp>
      <p:sp>
        <p:nvSpPr>
          <p:cNvPr id="5" name="TextBox 4"/>
          <p:cNvSpPr txBox="1"/>
          <p:nvPr/>
        </p:nvSpPr>
        <p:spPr>
          <a:xfrm>
            <a:off x="5220072" y="2420888"/>
            <a:ext cx="3024336" cy="646331"/>
          </a:xfrm>
          <a:prstGeom prst="rect">
            <a:avLst/>
          </a:prstGeom>
          <a:noFill/>
        </p:spPr>
        <p:txBody>
          <a:bodyPr wrap="square" rtlCol="0">
            <a:spAutoFit/>
          </a:bodyPr>
          <a:lstStyle/>
          <a:p>
            <a:r>
              <a:rPr lang="en-GB" sz="3600" b="1" dirty="0" smtClean="0"/>
              <a:t>While loop</a:t>
            </a:r>
            <a:endParaRPr lang="en-GB" sz="3600" b="1"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467544" y="260648"/>
            <a:ext cx="3600400" cy="63367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4860032" y="260648"/>
            <a:ext cx="3600400" cy="63367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971600" y="2492896"/>
            <a:ext cx="2592288" cy="1107996"/>
          </a:xfrm>
          <a:prstGeom prst="rect">
            <a:avLst/>
          </a:prstGeom>
          <a:noFill/>
        </p:spPr>
        <p:txBody>
          <a:bodyPr wrap="square" rtlCol="0">
            <a:spAutoFit/>
          </a:bodyPr>
          <a:lstStyle/>
          <a:p>
            <a:r>
              <a:rPr lang="en-GB" sz="6600" dirty="0" smtClean="0"/>
              <a:t>Array</a:t>
            </a:r>
            <a:endParaRPr lang="en-GB" sz="6600" dirty="0"/>
          </a:p>
        </p:txBody>
      </p:sp>
      <p:sp>
        <p:nvSpPr>
          <p:cNvPr id="5" name="TextBox 4"/>
          <p:cNvSpPr txBox="1"/>
          <p:nvPr/>
        </p:nvSpPr>
        <p:spPr>
          <a:xfrm>
            <a:off x="5220072" y="2420888"/>
            <a:ext cx="3024336" cy="646331"/>
          </a:xfrm>
          <a:prstGeom prst="rect">
            <a:avLst/>
          </a:prstGeom>
          <a:noFill/>
        </p:spPr>
        <p:txBody>
          <a:bodyPr wrap="square" rtlCol="0">
            <a:spAutoFit/>
          </a:bodyPr>
          <a:lstStyle/>
          <a:p>
            <a:r>
              <a:rPr lang="en-GB" sz="3600" b="1" dirty="0" smtClean="0"/>
              <a:t>Variable</a:t>
            </a:r>
            <a:endParaRPr lang="en-GB" sz="36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467544" y="260648"/>
            <a:ext cx="3600400" cy="63367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4860032" y="260648"/>
            <a:ext cx="3600400" cy="63367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971600" y="2492896"/>
            <a:ext cx="2592288" cy="1107996"/>
          </a:xfrm>
          <a:prstGeom prst="rect">
            <a:avLst/>
          </a:prstGeom>
          <a:noFill/>
        </p:spPr>
        <p:txBody>
          <a:bodyPr wrap="square" rtlCol="0">
            <a:spAutoFit/>
          </a:bodyPr>
          <a:lstStyle/>
          <a:p>
            <a:r>
              <a:rPr lang="en-GB" sz="6600" dirty="0" smtClean="0"/>
              <a:t>CPU</a:t>
            </a:r>
            <a:endParaRPr lang="en-GB" sz="6600" dirty="0"/>
          </a:p>
        </p:txBody>
      </p:sp>
      <p:sp>
        <p:nvSpPr>
          <p:cNvPr id="5" name="TextBox 4"/>
          <p:cNvSpPr txBox="1"/>
          <p:nvPr/>
        </p:nvSpPr>
        <p:spPr>
          <a:xfrm>
            <a:off x="5220072" y="2420888"/>
            <a:ext cx="3024336" cy="646331"/>
          </a:xfrm>
          <a:prstGeom prst="rect">
            <a:avLst/>
          </a:prstGeom>
          <a:noFill/>
        </p:spPr>
        <p:txBody>
          <a:bodyPr wrap="square" rtlCol="0">
            <a:spAutoFit/>
          </a:bodyPr>
          <a:lstStyle/>
          <a:p>
            <a:r>
              <a:rPr lang="en-GB" sz="3600" b="1" dirty="0" smtClean="0"/>
              <a:t>Accumulator</a:t>
            </a:r>
            <a:endParaRPr lang="en-GB" sz="3600" b="1"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467544" y="260648"/>
            <a:ext cx="3600400" cy="63367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4860032" y="260648"/>
            <a:ext cx="3600400" cy="63367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971600" y="2492896"/>
            <a:ext cx="2592288" cy="707886"/>
          </a:xfrm>
          <a:prstGeom prst="rect">
            <a:avLst/>
          </a:prstGeom>
          <a:noFill/>
        </p:spPr>
        <p:txBody>
          <a:bodyPr wrap="square" rtlCol="0">
            <a:spAutoFit/>
          </a:bodyPr>
          <a:lstStyle/>
          <a:p>
            <a:r>
              <a:rPr lang="en-GB" sz="4000" dirty="0" smtClean="0"/>
              <a:t>Constant</a:t>
            </a:r>
            <a:endParaRPr lang="en-GB" sz="4000" dirty="0"/>
          </a:p>
        </p:txBody>
      </p:sp>
      <p:sp>
        <p:nvSpPr>
          <p:cNvPr id="5" name="TextBox 4"/>
          <p:cNvSpPr txBox="1"/>
          <p:nvPr/>
        </p:nvSpPr>
        <p:spPr>
          <a:xfrm>
            <a:off x="5220072" y="2420888"/>
            <a:ext cx="3024336" cy="646331"/>
          </a:xfrm>
          <a:prstGeom prst="rect">
            <a:avLst/>
          </a:prstGeom>
          <a:noFill/>
        </p:spPr>
        <p:txBody>
          <a:bodyPr wrap="square" rtlCol="0">
            <a:spAutoFit/>
          </a:bodyPr>
          <a:lstStyle/>
          <a:p>
            <a:r>
              <a:rPr lang="en-GB" sz="3600" b="1" dirty="0" smtClean="0"/>
              <a:t>File</a:t>
            </a:r>
            <a:endParaRPr lang="en-GB" sz="3600" b="1"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467544" y="260648"/>
            <a:ext cx="3600400" cy="63367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4860032" y="260648"/>
            <a:ext cx="3600400" cy="63367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5220072" y="2420888"/>
            <a:ext cx="3024336" cy="646331"/>
          </a:xfrm>
          <a:prstGeom prst="rect">
            <a:avLst/>
          </a:prstGeom>
          <a:noFill/>
        </p:spPr>
        <p:txBody>
          <a:bodyPr wrap="square" rtlCol="0">
            <a:spAutoFit/>
          </a:bodyPr>
          <a:lstStyle/>
          <a:p>
            <a:r>
              <a:rPr lang="en-GB" sz="3600" b="1" dirty="0" smtClean="0"/>
              <a:t>Primary Key</a:t>
            </a:r>
            <a:endParaRPr lang="en-GB" sz="3600" b="1"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467544" y="260648"/>
            <a:ext cx="3600400" cy="63367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4860032" y="260648"/>
            <a:ext cx="3600400" cy="63367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971600" y="2492896"/>
            <a:ext cx="2592288" cy="2123658"/>
          </a:xfrm>
          <a:prstGeom prst="rect">
            <a:avLst/>
          </a:prstGeom>
          <a:noFill/>
        </p:spPr>
        <p:txBody>
          <a:bodyPr wrap="square" rtlCol="0">
            <a:spAutoFit/>
          </a:bodyPr>
          <a:lstStyle/>
          <a:p>
            <a:r>
              <a:rPr lang="en-GB" sz="6600" dirty="0" smtClean="0"/>
              <a:t>AND gate</a:t>
            </a:r>
            <a:endParaRPr lang="en-GB" sz="6600" dirty="0"/>
          </a:p>
        </p:txBody>
      </p:sp>
      <p:sp>
        <p:nvSpPr>
          <p:cNvPr id="5" name="TextBox 4"/>
          <p:cNvSpPr txBox="1"/>
          <p:nvPr/>
        </p:nvSpPr>
        <p:spPr>
          <a:xfrm>
            <a:off x="5220072" y="2420888"/>
            <a:ext cx="3024336" cy="646331"/>
          </a:xfrm>
          <a:prstGeom prst="rect">
            <a:avLst/>
          </a:prstGeom>
          <a:noFill/>
        </p:spPr>
        <p:txBody>
          <a:bodyPr wrap="square" rtlCol="0">
            <a:spAutoFit/>
          </a:bodyPr>
          <a:lstStyle/>
          <a:p>
            <a:r>
              <a:rPr lang="en-GB" sz="3600" b="1" dirty="0" smtClean="0"/>
              <a:t>OR gate</a:t>
            </a:r>
            <a:endParaRPr lang="en-GB" sz="3600" b="1"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467544" y="260648"/>
            <a:ext cx="3600400" cy="63367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4860032" y="260648"/>
            <a:ext cx="3600400" cy="63367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971600" y="2492896"/>
            <a:ext cx="2592288" cy="2123658"/>
          </a:xfrm>
          <a:prstGeom prst="rect">
            <a:avLst/>
          </a:prstGeom>
          <a:noFill/>
        </p:spPr>
        <p:txBody>
          <a:bodyPr wrap="square" rtlCol="0">
            <a:spAutoFit/>
          </a:bodyPr>
          <a:lstStyle/>
          <a:p>
            <a:r>
              <a:rPr lang="en-GB" sz="6600" dirty="0" smtClean="0"/>
              <a:t>NOT gate</a:t>
            </a:r>
            <a:endParaRPr lang="en-GB" sz="6600" dirty="0"/>
          </a:p>
        </p:txBody>
      </p:sp>
      <p:sp>
        <p:nvSpPr>
          <p:cNvPr id="5" name="TextBox 4"/>
          <p:cNvSpPr txBox="1"/>
          <p:nvPr/>
        </p:nvSpPr>
        <p:spPr>
          <a:xfrm>
            <a:off x="5220072" y="2420888"/>
            <a:ext cx="3024336" cy="646331"/>
          </a:xfrm>
          <a:prstGeom prst="rect">
            <a:avLst/>
          </a:prstGeom>
          <a:noFill/>
        </p:spPr>
        <p:txBody>
          <a:bodyPr wrap="square" rtlCol="0">
            <a:spAutoFit/>
          </a:bodyPr>
          <a:lstStyle/>
          <a:p>
            <a:r>
              <a:rPr lang="en-GB" sz="3600" b="1" dirty="0" smtClean="0"/>
              <a:t>Firewall</a:t>
            </a:r>
            <a:endParaRPr lang="en-GB" sz="3600" b="1"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467544" y="260648"/>
            <a:ext cx="3600400" cy="63367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4860032" y="260648"/>
            <a:ext cx="3600400" cy="63367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683568" y="2492896"/>
            <a:ext cx="3096344" cy="2123658"/>
          </a:xfrm>
          <a:prstGeom prst="rect">
            <a:avLst/>
          </a:prstGeom>
          <a:noFill/>
        </p:spPr>
        <p:txBody>
          <a:bodyPr wrap="square" rtlCol="0">
            <a:spAutoFit/>
          </a:bodyPr>
          <a:lstStyle/>
          <a:p>
            <a:r>
              <a:rPr lang="en-GB" sz="6600" dirty="0" smtClean="0"/>
              <a:t>IP address</a:t>
            </a:r>
            <a:endParaRPr lang="en-GB" sz="6600" dirty="0"/>
          </a:p>
        </p:txBody>
      </p:sp>
      <p:sp>
        <p:nvSpPr>
          <p:cNvPr id="5" name="TextBox 4"/>
          <p:cNvSpPr txBox="1"/>
          <p:nvPr/>
        </p:nvSpPr>
        <p:spPr>
          <a:xfrm>
            <a:off x="5220072" y="2420888"/>
            <a:ext cx="3024336" cy="646331"/>
          </a:xfrm>
          <a:prstGeom prst="rect">
            <a:avLst/>
          </a:prstGeom>
          <a:noFill/>
        </p:spPr>
        <p:txBody>
          <a:bodyPr wrap="square" rtlCol="0">
            <a:spAutoFit/>
          </a:bodyPr>
          <a:lstStyle/>
          <a:p>
            <a:r>
              <a:rPr lang="en-GB" sz="3600" b="1" dirty="0" smtClean="0"/>
              <a:t>MAC address</a:t>
            </a:r>
            <a:endParaRPr lang="en-GB" sz="3600" b="1"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467544" y="260648"/>
            <a:ext cx="3600400" cy="63367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4860032" y="260648"/>
            <a:ext cx="3600400" cy="63367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971600" y="2492896"/>
            <a:ext cx="2592288" cy="1107996"/>
          </a:xfrm>
          <a:prstGeom prst="rect">
            <a:avLst/>
          </a:prstGeom>
          <a:noFill/>
        </p:spPr>
        <p:txBody>
          <a:bodyPr wrap="square" rtlCol="0">
            <a:spAutoFit/>
          </a:bodyPr>
          <a:lstStyle/>
          <a:p>
            <a:r>
              <a:rPr lang="en-GB" sz="6600" dirty="0" smtClean="0"/>
              <a:t>WAN</a:t>
            </a:r>
            <a:endParaRPr lang="en-GB" sz="6600" dirty="0"/>
          </a:p>
        </p:txBody>
      </p:sp>
      <p:sp>
        <p:nvSpPr>
          <p:cNvPr id="5" name="TextBox 4"/>
          <p:cNvSpPr txBox="1"/>
          <p:nvPr/>
        </p:nvSpPr>
        <p:spPr>
          <a:xfrm>
            <a:off x="5220072" y="2420888"/>
            <a:ext cx="3024336" cy="646331"/>
          </a:xfrm>
          <a:prstGeom prst="rect">
            <a:avLst/>
          </a:prstGeom>
          <a:noFill/>
        </p:spPr>
        <p:txBody>
          <a:bodyPr wrap="square" rtlCol="0">
            <a:spAutoFit/>
          </a:bodyPr>
          <a:lstStyle/>
          <a:p>
            <a:r>
              <a:rPr lang="en-GB" sz="3600" b="1" dirty="0" smtClean="0"/>
              <a:t>LAN</a:t>
            </a:r>
            <a:endParaRPr lang="en-GB" sz="3600" b="1"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467544" y="260648"/>
            <a:ext cx="3600400" cy="63367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4860032" y="260648"/>
            <a:ext cx="3600400" cy="63367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467544" y="260648"/>
            <a:ext cx="3600400" cy="63367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4860032" y="260648"/>
            <a:ext cx="3600400" cy="63367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467544" y="260648"/>
            <a:ext cx="3600400" cy="63367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4860032" y="260648"/>
            <a:ext cx="3600400" cy="63367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467544" y="260648"/>
            <a:ext cx="3600400" cy="63367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4860032" y="260648"/>
            <a:ext cx="3600400" cy="63367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971600" y="2492896"/>
            <a:ext cx="2592288" cy="1107996"/>
          </a:xfrm>
          <a:prstGeom prst="rect">
            <a:avLst/>
          </a:prstGeom>
          <a:noFill/>
        </p:spPr>
        <p:txBody>
          <a:bodyPr wrap="square" rtlCol="0">
            <a:spAutoFit/>
          </a:bodyPr>
          <a:lstStyle/>
          <a:p>
            <a:r>
              <a:rPr lang="en-GB" sz="6600" dirty="0" smtClean="0"/>
              <a:t>RAM</a:t>
            </a:r>
            <a:endParaRPr lang="en-GB" sz="6600" dirty="0"/>
          </a:p>
        </p:txBody>
      </p:sp>
      <p:sp>
        <p:nvSpPr>
          <p:cNvPr id="5" name="TextBox 4"/>
          <p:cNvSpPr txBox="1"/>
          <p:nvPr/>
        </p:nvSpPr>
        <p:spPr>
          <a:xfrm>
            <a:off x="5220072" y="2420888"/>
            <a:ext cx="3024336" cy="1200329"/>
          </a:xfrm>
          <a:prstGeom prst="rect">
            <a:avLst/>
          </a:prstGeom>
          <a:noFill/>
        </p:spPr>
        <p:txBody>
          <a:bodyPr wrap="square" rtlCol="0">
            <a:spAutoFit/>
          </a:bodyPr>
          <a:lstStyle/>
          <a:p>
            <a:r>
              <a:rPr lang="en-GB" sz="3600" b="1" dirty="0" smtClean="0"/>
              <a:t>Program Counter</a:t>
            </a:r>
            <a:endParaRPr lang="en-GB" sz="36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467544" y="260648"/>
            <a:ext cx="3600400" cy="63367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4860032" y="260648"/>
            <a:ext cx="3600400" cy="63367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971600" y="2492896"/>
            <a:ext cx="2592288" cy="3139321"/>
          </a:xfrm>
          <a:prstGeom prst="rect">
            <a:avLst/>
          </a:prstGeom>
          <a:noFill/>
        </p:spPr>
        <p:txBody>
          <a:bodyPr wrap="square" rtlCol="0">
            <a:spAutoFit/>
          </a:bodyPr>
          <a:lstStyle/>
          <a:p>
            <a:r>
              <a:rPr lang="en-GB" sz="6600" dirty="0" smtClean="0"/>
              <a:t>Hard Disc Drive</a:t>
            </a:r>
            <a:endParaRPr lang="en-GB" sz="6600" dirty="0"/>
          </a:p>
        </p:txBody>
      </p:sp>
      <p:sp>
        <p:nvSpPr>
          <p:cNvPr id="5" name="TextBox 4"/>
          <p:cNvSpPr txBox="1"/>
          <p:nvPr/>
        </p:nvSpPr>
        <p:spPr>
          <a:xfrm>
            <a:off x="5220072" y="2420888"/>
            <a:ext cx="3024336" cy="1107996"/>
          </a:xfrm>
          <a:prstGeom prst="rect">
            <a:avLst/>
          </a:prstGeom>
          <a:noFill/>
        </p:spPr>
        <p:txBody>
          <a:bodyPr wrap="square" rtlCol="0">
            <a:spAutoFit/>
          </a:bodyPr>
          <a:lstStyle/>
          <a:p>
            <a:r>
              <a:rPr lang="en-GB" sz="6600" b="1" dirty="0" smtClean="0"/>
              <a:t>Mouse</a:t>
            </a:r>
            <a:endParaRPr lang="en-GB" sz="66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467544" y="260648"/>
            <a:ext cx="3600400" cy="63367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4860032" y="260648"/>
            <a:ext cx="3600400" cy="63367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755576" y="2492896"/>
            <a:ext cx="2808312" cy="830997"/>
          </a:xfrm>
          <a:prstGeom prst="rect">
            <a:avLst/>
          </a:prstGeom>
          <a:noFill/>
        </p:spPr>
        <p:txBody>
          <a:bodyPr wrap="square" rtlCol="0">
            <a:spAutoFit/>
          </a:bodyPr>
          <a:lstStyle/>
          <a:p>
            <a:r>
              <a:rPr lang="en-GB" sz="4800" dirty="0" smtClean="0"/>
              <a:t>Keyboard</a:t>
            </a:r>
            <a:endParaRPr lang="en-GB" sz="4800" dirty="0"/>
          </a:p>
        </p:txBody>
      </p:sp>
      <p:sp>
        <p:nvSpPr>
          <p:cNvPr id="5" name="TextBox 4"/>
          <p:cNvSpPr txBox="1"/>
          <p:nvPr/>
        </p:nvSpPr>
        <p:spPr>
          <a:xfrm>
            <a:off x="5220072" y="2420888"/>
            <a:ext cx="3024336" cy="646331"/>
          </a:xfrm>
          <a:prstGeom prst="rect">
            <a:avLst/>
          </a:prstGeom>
          <a:noFill/>
        </p:spPr>
        <p:txBody>
          <a:bodyPr wrap="square" rtlCol="0">
            <a:spAutoFit/>
          </a:bodyPr>
          <a:lstStyle/>
          <a:p>
            <a:r>
              <a:rPr lang="en-GB" sz="3600" b="1" dirty="0" smtClean="0"/>
              <a:t>Cache</a:t>
            </a:r>
            <a:endParaRPr lang="en-GB" sz="36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467544" y="260648"/>
            <a:ext cx="3600400" cy="63367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4860032" y="260648"/>
            <a:ext cx="3600400" cy="63367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971600" y="2492896"/>
            <a:ext cx="2592288" cy="1107996"/>
          </a:xfrm>
          <a:prstGeom prst="rect">
            <a:avLst/>
          </a:prstGeom>
          <a:noFill/>
        </p:spPr>
        <p:txBody>
          <a:bodyPr wrap="square" rtlCol="0">
            <a:spAutoFit/>
          </a:bodyPr>
          <a:lstStyle/>
          <a:p>
            <a:r>
              <a:rPr lang="en-GB" sz="6600" dirty="0" smtClean="0"/>
              <a:t>Core</a:t>
            </a:r>
            <a:endParaRPr lang="en-GB" sz="6600" dirty="0"/>
          </a:p>
        </p:txBody>
      </p:sp>
      <p:sp>
        <p:nvSpPr>
          <p:cNvPr id="5" name="TextBox 4"/>
          <p:cNvSpPr txBox="1"/>
          <p:nvPr/>
        </p:nvSpPr>
        <p:spPr>
          <a:xfrm>
            <a:off x="5220072" y="2420888"/>
            <a:ext cx="3024336" cy="646331"/>
          </a:xfrm>
          <a:prstGeom prst="rect">
            <a:avLst/>
          </a:prstGeom>
          <a:noFill/>
        </p:spPr>
        <p:txBody>
          <a:bodyPr wrap="square" rtlCol="0">
            <a:spAutoFit/>
          </a:bodyPr>
          <a:lstStyle/>
          <a:p>
            <a:r>
              <a:rPr lang="en-GB" sz="3600" b="1" dirty="0" smtClean="0"/>
              <a:t>Control Unit</a:t>
            </a:r>
            <a:endParaRPr lang="en-GB" sz="36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467544" y="260648"/>
            <a:ext cx="3600400" cy="63367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4860032" y="260648"/>
            <a:ext cx="3600400" cy="63367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971600" y="2492896"/>
            <a:ext cx="2592288" cy="1107996"/>
          </a:xfrm>
          <a:prstGeom prst="rect">
            <a:avLst/>
          </a:prstGeom>
          <a:noFill/>
        </p:spPr>
        <p:txBody>
          <a:bodyPr wrap="square" rtlCol="0">
            <a:spAutoFit/>
          </a:bodyPr>
          <a:lstStyle/>
          <a:p>
            <a:r>
              <a:rPr lang="en-GB" sz="6600" dirty="0" smtClean="0"/>
              <a:t>Bus</a:t>
            </a:r>
            <a:endParaRPr lang="en-GB" sz="6600" dirty="0"/>
          </a:p>
        </p:txBody>
      </p:sp>
      <p:sp>
        <p:nvSpPr>
          <p:cNvPr id="5" name="TextBox 4"/>
          <p:cNvSpPr txBox="1"/>
          <p:nvPr/>
        </p:nvSpPr>
        <p:spPr>
          <a:xfrm>
            <a:off x="5220072" y="2420888"/>
            <a:ext cx="3024336" cy="646331"/>
          </a:xfrm>
          <a:prstGeom prst="rect">
            <a:avLst/>
          </a:prstGeom>
          <a:noFill/>
        </p:spPr>
        <p:txBody>
          <a:bodyPr wrap="square" rtlCol="0">
            <a:spAutoFit/>
          </a:bodyPr>
          <a:lstStyle/>
          <a:p>
            <a:r>
              <a:rPr lang="en-GB" sz="3600" b="1" dirty="0" smtClean="0"/>
              <a:t>Solid State</a:t>
            </a:r>
            <a:endParaRPr lang="en-GB" sz="36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467544" y="260648"/>
            <a:ext cx="3600400" cy="63367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4860032" y="260648"/>
            <a:ext cx="3600400" cy="63367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971600" y="2492896"/>
            <a:ext cx="2592288" cy="1446550"/>
          </a:xfrm>
          <a:prstGeom prst="rect">
            <a:avLst/>
          </a:prstGeom>
          <a:noFill/>
        </p:spPr>
        <p:txBody>
          <a:bodyPr wrap="square" rtlCol="0">
            <a:spAutoFit/>
          </a:bodyPr>
          <a:lstStyle/>
          <a:p>
            <a:r>
              <a:rPr lang="en-GB" sz="4400" dirty="0" smtClean="0"/>
              <a:t>Operating System</a:t>
            </a:r>
            <a:endParaRPr lang="en-GB" sz="4400" dirty="0"/>
          </a:p>
        </p:txBody>
      </p:sp>
      <p:sp>
        <p:nvSpPr>
          <p:cNvPr id="5" name="TextBox 4"/>
          <p:cNvSpPr txBox="1"/>
          <p:nvPr/>
        </p:nvSpPr>
        <p:spPr>
          <a:xfrm>
            <a:off x="5220072" y="2420888"/>
            <a:ext cx="3024336" cy="646331"/>
          </a:xfrm>
          <a:prstGeom prst="rect">
            <a:avLst/>
          </a:prstGeom>
          <a:noFill/>
        </p:spPr>
        <p:txBody>
          <a:bodyPr wrap="square" rtlCol="0">
            <a:spAutoFit/>
          </a:bodyPr>
          <a:lstStyle/>
          <a:p>
            <a:r>
              <a:rPr lang="en-GB" sz="3600" b="1" dirty="0" smtClean="0"/>
              <a:t>Open Source</a:t>
            </a:r>
            <a:endParaRPr lang="en-GB" sz="3600"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TotalTime>
  <Words>193</Words>
  <Application>Microsoft Office PowerPoint</Application>
  <PresentationFormat>On-screen Show (4:3)</PresentationFormat>
  <Paragraphs>76</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Computing SNAP!</vt:lpstr>
      <vt:lpstr>Rules</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Whose Line of Code is it Anyway?</dc:title>
  <dc:creator>Customer</dc:creator>
  <cp:lastModifiedBy>Customer</cp:lastModifiedBy>
  <cp:revision>17</cp:revision>
  <dcterms:created xsi:type="dcterms:W3CDTF">2012-09-25T18:38:42Z</dcterms:created>
  <dcterms:modified xsi:type="dcterms:W3CDTF">2015-06-20T10:47:19Z</dcterms:modified>
</cp:coreProperties>
</file>