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64" r:id="rId5"/>
    <p:sldId id="290" r:id="rId6"/>
    <p:sldId id="265" r:id="rId7"/>
    <p:sldId id="266" r:id="rId8"/>
    <p:sldId id="268" r:id="rId9"/>
    <p:sldId id="267" r:id="rId10"/>
    <p:sldId id="269" r:id="rId11"/>
    <p:sldId id="270" r:id="rId12"/>
    <p:sldId id="272" r:id="rId13"/>
    <p:sldId id="273" r:id="rId14"/>
    <p:sldId id="271" r:id="rId15"/>
    <p:sldId id="274" r:id="rId16"/>
    <p:sldId id="275" r:id="rId17"/>
    <p:sldId id="276" r:id="rId18"/>
    <p:sldId id="277" r:id="rId19"/>
    <p:sldId id="257" r:id="rId20"/>
    <p:sldId id="258" r:id="rId21"/>
    <p:sldId id="259" r:id="rId22"/>
    <p:sldId id="278" r:id="rId23"/>
    <p:sldId id="279" r:id="rId24"/>
    <p:sldId id="280" r:id="rId25"/>
    <p:sldId id="281" r:id="rId26"/>
    <p:sldId id="282" r:id="rId27"/>
    <p:sldId id="283" r:id="rId28"/>
    <p:sldId id="260" r:id="rId29"/>
    <p:sldId id="261" r:id="rId30"/>
    <p:sldId id="284" r:id="rId31"/>
    <p:sldId id="287" r:id="rId32"/>
    <p:sldId id="286" r:id="rId33"/>
    <p:sldId id="292" r:id="rId34"/>
    <p:sldId id="285" r:id="rId35"/>
    <p:sldId id="288" r:id="rId36"/>
    <p:sldId id="289" r:id="rId37"/>
    <p:sldId id="291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Christine Swan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Shs_logo2008v2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47484" y="188640"/>
            <a:ext cx="1096516" cy="1184237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179512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636912"/>
            <a:ext cx="8229600" cy="3489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1080C-E5D0-41EE-87C6-244A085916F5}" type="datetimeFigureOut">
              <a:rPr lang="en-GB" smtClean="0"/>
              <a:pPr/>
              <a:t>20/06/2015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74840-E15F-4630-B82E-E7BEDB7B01B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Shs_logo2008v2.gif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8047484" y="188640"/>
            <a:ext cx="1096516" cy="1184237"/>
          </a:xfrm>
          <a:prstGeom prst="rect">
            <a:avLst/>
          </a:prstGeom>
        </p:spPr>
      </p:pic>
      <p:pic>
        <p:nvPicPr>
          <p:cNvPr id="8" name="Picture 7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23528" y="404664"/>
            <a:ext cx="2880320" cy="720080"/>
          </a:xfrm>
          <a:prstGeom prst="rect">
            <a:avLst/>
          </a:prstGeom>
        </p:spPr>
      </p:pic>
      <p:pic>
        <p:nvPicPr>
          <p:cNvPr id="9" name="Picture 8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851920" y="404664"/>
            <a:ext cx="2232248" cy="72008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79512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0" y="0"/>
            <a:ext cx="0" cy="685800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swan@shs.worcs.sch.uk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P28LKWTzrI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spectrum.ieee.org/computing" TargetMode="External"/><Relationship Id="rId2" Type="http://schemas.openxmlformats.org/officeDocument/2006/relationships/hyperlink" Target="http://www.lighterra.com/papers/modernmicroprocessor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learn.adafruit.com/" TargetMode="External"/><Relationship Id="rId5" Type="http://schemas.openxmlformats.org/officeDocument/2006/relationships/hyperlink" Target="https://www.raspberrypi.org/" TargetMode="External"/><Relationship Id="rId4" Type="http://schemas.openxmlformats.org/officeDocument/2006/relationships/hyperlink" Target="http://www.theregister.co.uk/hardwar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KS 5 – Computer Architecture Unplugged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351112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Making the new GCE fun</a:t>
            </a:r>
          </a:p>
          <a:p>
            <a:endParaRPr lang="en-GB" dirty="0"/>
          </a:p>
          <a:p>
            <a:r>
              <a:rPr lang="en-GB" dirty="0" smtClean="0"/>
              <a:t>Christine Swan – Master Teacher</a:t>
            </a:r>
          </a:p>
          <a:p>
            <a:r>
              <a:rPr lang="en-GB" dirty="0" smtClean="0"/>
              <a:t>The </a:t>
            </a:r>
            <a:r>
              <a:rPr lang="en-GB" dirty="0" err="1" smtClean="0"/>
              <a:t>Stourport</a:t>
            </a:r>
            <a:r>
              <a:rPr lang="en-GB" dirty="0" smtClean="0"/>
              <a:t> High School &amp; </a:t>
            </a:r>
            <a:r>
              <a:rPr lang="en-GB" dirty="0" err="1" smtClean="0"/>
              <a:t>Vith</a:t>
            </a:r>
            <a:r>
              <a:rPr lang="en-GB" dirty="0" smtClean="0"/>
              <a:t> Form College</a:t>
            </a:r>
          </a:p>
          <a:p>
            <a:r>
              <a:rPr lang="en-GB" dirty="0" smtClean="0">
                <a:hlinkClick r:id="rId2"/>
              </a:rPr>
              <a:t>cswan@shs.worcs.sch.uk</a:t>
            </a:r>
            <a:endParaRPr lang="en-GB" dirty="0" smtClean="0"/>
          </a:p>
          <a:p>
            <a:r>
              <a:rPr lang="en-GB" dirty="0" smtClean="0"/>
              <a:t>@</a:t>
            </a:r>
            <a:r>
              <a:rPr lang="en-GB" smtClean="0"/>
              <a:t>chris_swan</a:t>
            </a:r>
            <a:endParaRPr lang="en-GB" dirty="0" smtClean="0"/>
          </a:p>
          <a:p>
            <a:endParaRPr lang="en-GB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403648" y="4365104"/>
            <a:ext cx="6264696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onneumann.jpg"/>
          <p:cNvPicPr>
            <a:picLocks noChangeAspect="1"/>
          </p:cNvPicPr>
          <p:nvPr/>
        </p:nvPicPr>
        <p:blipFill>
          <a:blip r:embed="rId2" cstate="print"/>
          <a:srcRect r="11810" b="3204"/>
          <a:stretch>
            <a:fillRect/>
          </a:stretch>
        </p:blipFill>
        <p:spPr>
          <a:xfrm>
            <a:off x="4893" y="0"/>
            <a:ext cx="91391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bc-micro.jpg"/>
          <p:cNvPicPr>
            <a:picLocks noChangeAspect="1"/>
          </p:cNvPicPr>
          <p:nvPr/>
        </p:nvPicPr>
        <p:blipFill>
          <a:blip r:embed="rId2" cstate="print"/>
          <a:srcRect l="2518" r="873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w_flash_main_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77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1007_figure1.jpg"/>
          <p:cNvPicPr>
            <a:picLocks noChangeAspect="1"/>
          </p:cNvPicPr>
          <p:nvPr/>
        </p:nvPicPr>
        <p:blipFill>
          <a:blip r:embed="rId2" cstate="print"/>
          <a:srcRect r="420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rbon_nano CPU news.jpg"/>
          <p:cNvPicPr>
            <a:picLocks noChangeAspect="1"/>
          </p:cNvPicPr>
          <p:nvPr/>
        </p:nvPicPr>
        <p:blipFill>
          <a:blip r:embed="rId2" cstate="print"/>
          <a:srcRect l="1150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no1.jpg"/>
          <p:cNvPicPr>
            <a:picLocks noChangeAspect="1"/>
          </p:cNvPicPr>
          <p:nvPr/>
        </p:nvPicPr>
        <p:blipFill>
          <a:blip r:embed="rId2" cstate="print"/>
          <a:srcRect l="18689" t="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notechFly.jpg"/>
          <p:cNvPicPr>
            <a:picLocks noChangeAspect="1"/>
          </p:cNvPicPr>
          <p:nvPr/>
        </p:nvPicPr>
        <p:blipFill>
          <a:blip r:embed="rId2" cstate="print"/>
          <a:srcRect b="2347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nocomputers-and-the-Borg-thumb-330x220-62561.jpg"/>
          <p:cNvPicPr>
            <a:picLocks noChangeAspect="1"/>
          </p:cNvPicPr>
          <p:nvPr/>
        </p:nvPicPr>
        <p:blipFill>
          <a:blip r:embed="rId2" cstate="print"/>
          <a:srcRect l="8410" r="27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02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988402"/>
            <a:ext cx="8964488" cy="4869598"/>
          </a:xfrm>
          <a:prstGeom prst="rect">
            <a:avLst/>
          </a:prstGeom>
        </p:spPr>
      </p:pic>
      <p:pic>
        <p:nvPicPr>
          <p:cNvPr id="4" name="Picture 3" descr="tnmoc_log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188640"/>
            <a:ext cx="971550" cy="9906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Introducing the new A Level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 the topic of computer architecture, there are few changes:</a:t>
            </a:r>
          </a:p>
          <a:p>
            <a:pPr lvl="1"/>
            <a:r>
              <a:rPr lang="en-GB" dirty="0" smtClean="0"/>
              <a:t>Not just the Von Neumann architecture</a:t>
            </a:r>
          </a:p>
          <a:p>
            <a:pPr lvl="1"/>
            <a:r>
              <a:rPr lang="en-GB" dirty="0" smtClean="0"/>
              <a:t>Harvard and contemporary architecture now included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bbage_as_young_m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1484784"/>
            <a:ext cx="4202970" cy="511256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staying the same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320480"/>
          </a:xfrm>
        </p:spPr>
        <p:txBody>
          <a:bodyPr>
            <a:normAutofit fontScale="85000" lnSpcReduction="10000"/>
          </a:bodyPr>
          <a:lstStyle/>
          <a:p>
            <a:r>
              <a:rPr lang="en-GB" dirty="0" smtClean="0"/>
              <a:t>Von Neumann architecture</a:t>
            </a:r>
          </a:p>
          <a:p>
            <a:pPr lvl="1"/>
            <a:r>
              <a:rPr lang="en-GB" dirty="0" smtClean="0"/>
              <a:t>ALU, memory unit, control unit, CIR, PC, MAR, MDR, ACC</a:t>
            </a:r>
          </a:p>
          <a:p>
            <a:r>
              <a:rPr lang="en-GB" dirty="0" smtClean="0"/>
              <a:t>Fetch Decode Execute cycle</a:t>
            </a:r>
          </a:p>
          <a:p>
            <a:r>
              <a:rPr lang="en-GB" dirty="0" smtClean="0"/>
              <a:t>RISC and CISC processors</a:t>
            </a:r>
          </a:p>
          <a:p>
            <a:r>
              <a:rPr lang="en-GB" dirty="0" smtClean="0"/>
              <a:t>Parallel and </a:t>
            </a:r>
            <a:r>
              <a:rPr lang="en-GB" dirty="0" err="1" smtClean="0"/>
              <a:t>multicore</a:t>
            </a:r>
            <a:r>
              <a:rPr lang="en-GB" dirty="0" smtClean="0"/>
              <a:t> processors</a:t>
            </a:r>
          </a:p>
          <a:p>
            <a:r>
              <a:rPr lang="en-GB" dirty="0" smtClean="0"/>
              <a:t>Pipelining</a:t>
            </a:r>
          </a:p>
          <a:p>
            <a:r>
              <a:rPr lang="en-GB" dirty="0" smtClean="0"/>
              <a:t>GPU</a:t>
            </a:r>
          </a:p>
          <a:p>
            <a:r>
              <a:rPr lang="en-GB" dirty="0" smtClean="0"/>
              <a:t>Effect of no. of cores, clock speed and cache memory</a:t>
            </a:r>
          </a:p>
          <a:p>
            <a:r>
              <a:rPr lang="en-GB" dirty="0" smtClean="0"/>
              <a:t>Control, address and data buses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1484784"/>
            <a:ext cx="3765104" cy="3888432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en-GB" sz="3200" dirty="0" smtClean="0"/>
              <a:t>How do we take an abstract model of the CPU and make it accessible and memorable for our students? </a:t>
            </a:r>
            <a:endParaRPr lang="en-GB" sz="3200" dirty="0"/>
          </a:p>
        </p:txBody>
      </p:sp>
      <p:pic>
        <p:nvPicPr>
          <p:cNvPr id="4" name="Content Placeholder 3" descr="cbxcpu_block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3" y="1412776"/>
            <a:ext cx="4461039" cy="3168352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40623_122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4050450" cy="5400600"/>
          </a:xfrm>
          <a:prstGeom prst="rect">
            <a:avLst/>
          </a:prstGeom>
        </p:spPr>
      </p:pic>
      <p:pic>
        <p:nvPicPr>
          <p:cNvPr id="6" name="Picture 5" descr="IMAG0178.jpg"/>
          <p:cNvPicPr>
            <a:picLocks noChangeAspect="1"/>
          </p:cNvPicPr>
          <p:nvPr/>
        </p:nvPicPr>
        <p:blipFill>
          <a:blip r:embed="rId3" cstate="print"/>
          <a:srcRect l="18223" r="14290"/>
          <a:stretch>
            <a:fillRect/>
          </a:stretch>
        </p:blipFill>
        <p:spPr>
          <a:xfrm>
            <a:off x="4572000" y="2204864"/>
            <a:ext cx="4248472" cy="34196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0150210_105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340768"/>
            <a:ext cx="4032448" cy="5376598"/>
          </a:xfrm>
          <a:prstGeom prst="rect">
            <a:avLst/>
          </a:prstGeom>
        </p:spPr>
      </p:pic>
      <p:pic>
        <p:nvPicPr>
          <p:cNvPr id="4" name="Picture 3" descr="IMG_20150210_105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340768"/>
            <a:ext cx="3996444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uterInsid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124744"/>
            <a:ext cx="4989596" cy="570239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0px-The_Fetch-Execute_Cycl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8599884" cy="573325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undry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4356"/>
            <a:ext cx="9144000" cy="548364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3200" dirty="0" smtClean="0">
                <a:hlinkClick r:id="rId2"/>
              </a:rPr>
              <a:t>https://www.youtube.com/watch?v=-P28LKWTzrI</a:t>
            </a:r>
            <a:endParaRPr lang="en-GB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Unplugged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Fetch Decode Execute board game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CPU poems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SNAP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Acting out the Fetch Decode Execute cycle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“Whose Line of Code is it anyway?” LMC assembly language card game</a:t>
            </a:r>
            <a:endParaRPr lang="en-GB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Unplugged activities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GB" dirty="0" smtClean="0"/>
              <a:t>CPU jigsaw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 smtClean="0"/>
              <a:t>Animated fetch decode execute cycle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dirty="0" smtClean="0"/>
              <a:t>Model making e.g. Lego, </a:t>
            </a:r>
            <a:r>
              <a:rPr lang="en-GB" dirty="0" err="1" smtClean="0"/>
              <a:t>plasticene</a:t>
            </a:r>
            <a:r>
              <a:rPr lang="en-GB" dirty="0" smtClean="0"/>
              <a:t>, junk</a:t>
            </a:r>
          </a:p>
          <a:p>
            <a:pPr marL="514350" indent="-514350">
              <a:buFont typeface="+mj-lt"/>
              <a:buAutoNum type="arabicPeriod" startAt="6"/>
            </a:pPr>
            <a:endParaRPr lang="en-GB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0px-BabbageDifferenceEng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8970" t="33266" r="30630" b="41141"/>
          <a:stretch>
            <a:fillRect/>
          </a:stretch>
        </p:blipFill>
        <p:spPr bwMode="auto">
          <a:xfrm rot="1285844">
            <a:off x="3727107" y="1948329"/>
            <a:ext cx="525658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8416" t="35234" r="63836" b="24407"/>
          <a:stretch>
            <a:fillRect/>
          </a:stretch>
        </p:blipFill>
        <p:spPr bwMode="auto">
          <a:xfrm>
            <a:off x="1763688" y="2348880"/>
            <a:ext cx="100811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807" t="23250" r="64861" b="8829"/>
          <a:stretch>
            <a:fillRect/>
          </a:stretch>
        </p:blipFill>
        <p:spPr bwMode="auto">
          <a:xfrm rot="20224185">
            <a:off x="817112" y="1599886"/>
            <a:ext cx="381642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 l="28416" t="35235" r="63836" b="25391"/>
          <a:stretch>
            <a:fillRect/>
          </a:stretch>
        </p:blipFill>
        <p:spPr bwMode="auto">
          <a:xfrm>
            <a:off x="7884368" y="3789040"/>
            <a:ext cx="100811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39952" y="5733256"/>
            <a:ext cx="316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Roll a dice to translate and “execute” the number of steps </a:t>
            </a:r>
            <a:endParaRPr lang="en-GB" sz="20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5436096" y="4293096"/>
            <a:ext cx="2160240" cy="8640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The Fetch Decode Execute Game</a:t>
            </a:r>
            <a:endParaRPr lang="en-GB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5139" t="21282" r="20033" b="36391"/>
          <a:stretch>
            <a:fillRect/>
          </a:stretch>
        </p:blipFill>
        <p:spPr bwMode="auto">
          <a:xfrm rot="20210212">
            <a:off x="486285" y="1766677"/>
            <a:ext cx="36623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6164" t="23422" r="22328" b="22438"/>
          <a:stretch>
            <a:fillRect/>
          </a:stretch>
        </p:blipFill>
        <p:spPr bwMode="auto">
          <a:xfrm>
            <a:off x="4572000" y="1340768"/>
            <a:ext cx="4183010" cy="306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 l="35057" t="21453" r="22328" b="16532"/>
          <a:stretch>
            <a:fillRect/>
          </a:stretch>
        </p:blipFill>
        <p:spPr bwMode="auto">
          <a:xfrm>
            <a:off x="1403648" y="4077072"/>
            <a:ext cx="308034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 l="34504" t="21453" r="21221" b="16532"/>
          <a:stretch>
            <a:fillRect/>
          </a:stretch>
        </p:blipFill>
        <p:spPr bwMode="auto">
          <a:xfrm>
            <a:off x="5580112" y="4293096"/>
            <a:ext cx="292603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084168" y="1124744"/>
            <a:ext cx="1728192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SNAP!</a:t>
            </a:r>
            <a:endParaRPr lang="en-GB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1742" t="18329" r="2323" b="21625"/>
          <a:stretch>
            <a:fillRect/>
          </a:stretch>
        </p:blipFill>
        <p:spPr bwMode="auto">
          <a:xfrm rot="21115584">
            <a:off x="539552" y="1556792"/>
            <a:ext cx="4176464" cy="3069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51107" t="17516" r="1851" b="21454"/>
          <a:stretch>
            <a:fillRect/>
          </a:stretch>
        </p:blipFill>
        <p:spPr bwMode="auto">
          <a:xfrm rot="1112797">
            <a:off x="4730523" y="2196042"/>
            <a:ext cx="4048925" cy="2953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3419872" y="5013176"/>
            <a:ext cx="1944216" cy="93610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Fetch Decode Execute “play”</a:t>
            </a:r>
            <a:endParaRPr lang="en-GB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75656" y="1745432"/>
            <a:ext cx="6264696" cy="51125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4800" b="1" dirty="0" smtClean="0">
                <a:solidFill>
                  <a:schemeClr val="accent6">
                    <a:lumMod val="75000"/>
                  </a:schemeClr>
                </a:solidFill>
              </a:rPr>
              <a:t>RISC or CISC?</a:t>
            </a: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Give students a simple expression or problem:</a:t>
            </a:r>
          </a:p>
          <a:p>
            <a:pPr lvl="1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X = Y+Z-A</a:t>
            </a: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Ask students what operations a CPU would need to support to solve it. </a:t>
            </a: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Present them with the LMC instruction set and explain instructions needed to copy data into registers and manage program flow</a:t>
            </a:r>
          </a:p>
          <a:p>
            <a:pPr>
              <a:buFont typeface="Arial" pitchFamily="34" charset="0"/>
              <a:buChar char="•"/>
            </a:pPr>
            <a:endParaRPr lang="en-GB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Then give a slightly more challenging problem:</a:t>
            </a:r>
          </a:p>
          <a:p>
            <a:pPr lvl="1"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X = Y</a:t>
            </a:r>
            <a:r>
              <a:rPr lang="en-GB" b="1" baseline="30000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 /Z</a:t>
            </a:r>
            <a:r>
              <a:rPr lang="en-GB" b="1" baseline="30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They should see that we can break down this expression into more simple operations in stages (rather than having a specific instruction to do this – it is too specific)</a:t>
            </a:r>
          </a:p>
          <a:p>
            <a:pPr>
              <a:buFont typeface="Arial" pitchFamily="34" charset="0"/>
              <a:buChar char="•"/>
            </a:pPr>
            <a:endParaRPr lang="en-GB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How about rendering pixels on a screen?</a:t>
            </a:r>
          </a:p>
          <a:p>
            <a:pPr>
              <a:buFont typeface="Arial" pitchFamily="34" charset="0"/>
              <a:buChar char="•"/>
            </a:pPr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Playing a sound?</a:t>
            </a:r>
          </a:p>
          <a:p>
            <a:pPr lvl="1"/>
            <a:endParaRPr lang="en-GB" b="1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GB" b="1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GB" b="1" baseline="30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GB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8460" t="22266" r="20033" b="32453"/>
          <a:stretch>
            <a:fillRect/>
          </a:stretch>
        </p:blipFill>
        <p:spPr bwMode="auto">
          <a:xfrm rot="20112222">
            <a:off x="539552" y="1772816"/>
            <a:ext cx="316991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5611" t="24406" r="21775" b="21454"/>
          <a:stretch>
            <a:fillRect/>
          </a:stretch>
        </p:blipFill>
        <p:spPr bwMode="auto">
          <a:xfrm>
            <a:off x="3995936" y="1196752"/>
            <a:ext cx="4118858" cy="294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5057" t="21453" r="20668" b="16532"/>
          <a:stretch>
            <a:fillRect/>
          </a:stretch>
        </p:blipFill>
        <p:spPr bwMode="auto">
          <a:xfrm rot="20464163">
            <a:off x="930605" y="3731450"/>
            <a:ext cx="3168352" cy="249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 l="35058" t="21454" r="21221" b="17516"/>
          <a:stretch>
            <a:fillRect/>
          </a:stretch>
        </p:blipFill>
        <p:spPr bwMode="auto">
          <a:xfrm>
            <a:off x="5868144" y="4149080"/>
            <a:ext cx="29360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_20150210_1056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5976" y="4365104"/>
            <a:ext cx="1491630" cy="19888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940152" y="980728"/>
            <a:ext cx="1872208" cy="8640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LMC game</a:t>
            </a: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53402" t="23250" r="18373" b="9813"/>
          <a:stretch>
            <a:fillRect/>
          </a:stretch>
        </p:blipFill>
        <p:spPr bwMode="auto">
          <a:xfrm rot="20648624">
            <a:off x="1072727" y="2061110"/>
            <a:ext cx="19442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7347" t="24407" r="14861" b="8657"/>
          <a:stretch>
            <a:fillRect/>
          </a:stretch>
        </p:blipFill>
        <p:spPr bwMode="auto">
          <a:xfrm rot="810637">
            <a:off x="4018111" y="2282423"/>
            <a:ext cx="466966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2699792" y="5013176"/>
            <a:ext cx="3744416" cy="79208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CPU jigsaw – can be adapted for Harvard and contemporary CPUs (with cache and multiple cores)</a:t>
            </a:r>
            <a:endParaRPr lang="en-GB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2448" r="12285" b="6250"/>
          <a:stretch>
            <a:fillRect/>
          </a:stretch>
        </p:blipFill>
        <p:spPr bwMode="auto">
          <a:xfrm>
            <a:off x="323528" y="1484784"/>
            <a:ext cx="6617259" cy="463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7020272" y="4869160"/>
            <a:ext cx="1800200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Scratch Animation</a:t>
            </a:r>
            <a:endParaRPr lang="en-GB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Suggestions of further 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hlinkClick r:id="rId2"/>
              </a:rPr>
              <a:t>Guide to modern microprocessors</a:t>
            </a:r>
            <a:endParaRPr lang="en-GB" dirty="0" smtClean="0"/>
          </a:p>
          <a:p>
            <a:r>
              <a:rPr lang="en-GB" dirty="0" smtClean="0">
                <a:hlinkClick r:id="rId3"/>
              </a:rPr>
              <a:t>IEEE Spectrum Computing page</a:t>
            </a:r>
            <a:endParaRPr lang="en-GB" dirty="0" smtClean="0"/>
          </a:p>
          <a:p>
            <a:r>
              <a:rPr lang="en-GB" dirty="0" smtClean="0">
                <a:hlinkClick r:id="rId4"/>
              </a:rPr>
              <a:t>The Register - Hardware -always an interesting read</a:t>
            </a:r>
            <a:endParaRPr lang="en-GB" dirty="0" smtClean="0"/>
          </a:p>
          <a:p>
            <a:r>
              <a:rPr lang="en-GB" dirty="0" smtClean="0">
                <a:hlinkClick r:id="rId5"/>
              </a:rPr>
              <a:t>Raspberry Pi</a:t>
            </a:r>
            <a:endParaRPr lang="en-GB" dirty="0" smtClean="0"/>
          </a:p>
          <a:p>
            <a:r>
              <a:rPr lang="en-GB" dirty="0" err="1" smtClean="0">
                <a:hlinkClick r:id="rId6"/>
              </a:rPr>
              <a:t>Adafruit</a:t>
            </a:r>
            <a:r>
              <a:rPr lang="en-GB" dirty="0" smtClean="0">
                <a:hlinkClick r:id="rId6"/>
              </a:rPr>
              <a:t> - the wonderful world of hardware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lan tur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196752"/>
            <a:ext cx="4415531" cy="525658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ingMachine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628799"/>
            <a:ext cx="7128792" cy="488322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ombe4.jpg"/>
          <p:cNvPicPr>
            <a:picLocks noChangeAspect="1"/>
          </p:cNvPicPr>
          <p:nvPr/>
        </p:nvPicPr>
        <p:blipFill>
          <a:blip r:embed="rId2" cstate="print"/>
          <a:srcRect t="3608" b="488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mmy flow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484784"/>
            <a:ext cx="4680520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0px-Colossus.jpg"/>
          <p:cNvPicPr>
            <a:picLocks noChangeAspect="1"/>
          </p:cNvPicPr>
          <p:nvPr/>
        </p:nvPicPr>
        <p:blipFill>
          <a:blip r:embed="rId2" cstate="print"/>
          <a:srcRect l="1155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0270.jpg"/>
          <p:cNvPicPr>
            <a:picLocks noChangeAspect="1"/>
          </p:cNvPicPr>
          <p:nvPr/>
        </p:nvPicPr>
        <p:blipFill>
          <a:blip r:embed="rId2" cstate="print"/>
          <a:srcRect t="30376" r="-2474" b="28683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arnival">
      <a:dk1>
        <a:sysClr val="windowText" lastClr="000000"/>
      </a:dk1>
      <a:lt1>
        <a:sysClr val="window" lastClr="FFFFFF"/>
      </a:lt1>
      <a:dk2>
        <a:srgbClr val="2A2D6C"/>
      </a:dk2>
      <a:lt2>
        <a:srgbClr val="FCED90"/>
      </a:lt2>
      <a:accent1>
        <a:srgbClr val="E0B602"/>
      </a:accent1>
      <a:accent2>
        <a:srgbClr val="C77D00"/>
      </a:accent2>
      <a:accent3>
        <a:srgbClr val="C43D1F"/>
      </a:accent3>
      <a:accent4>
        <a:srgbClr val="B42469"/>
      </a:accent4>
      <a:accent5>
        <a:srgbClr val="7B309B"/>
      </a:accent5>
      <a:accent6>
        <a:srgbClr val="4560AD"/>
      </a:accent6>
      <a:hlink>
        <a:srgbClr val="118FBF"/>
      </a:hlink>
      <a:folHlink>
        <a:srgbClr val="0CA15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371</Words>
  <Application>Microsoft Office PowerPoint</Application>
  <PresentationFormat>On-screen Show (4:3)</PresentationFormat>
  <Paragraphs>65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KS 5 – Computer Architecture Unplugged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Introducing the new A Level</vt:lpstr>
      <vt:lpstr>What is staying the same</vt:lpstr>
      <vt:lpstr>How do we take an abstract model of the CPU and make it accessible and memorable for our students? </vt:lpstr>
      <vt:lpstr>Slide 22</vt:lpstr>
      <vt:lpstr>Slide 23</vt:lpstr>
      <vt:lpstr>Slide 24</vt:lpstr>
      <vt:lpstr>Slide 25</vt:lpstr>
      <vt:lpstr>Slide 26</vt:lpstr>
      <vt:lpstr>Slide 27</vt:lpstr>
      <vt:lpstr>Unplugged activities</vt:lpstr>
      <vt:lpstr>Unplugged activities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Suggestions of further sources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Customer</dc:creator>
  <cp:lastModifiedBy>Customer</cp:lastModifiedBy>
  <cp:revision>38</cp:revision>
  <dcterms:created xsi:type="dcterms:W3CDTF">2015-06-13T22:22:45Z</dcterms:created>
  <dcterms:modified xsi:type="dcterms:W3CDTF">2015-06-20T12:52:55Z</dcterms:modified>
</cp:coreProperties>
</file>