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7"/>
  </p:notesMasterIdLst>
  <p:sldIdLst>
    <p:sldId id="1159" r:id="rId2"/>
    <p:sldId id="1160" r:id="rId3"/>
    <p:sldId id="1161" r:id="rId4"/>
    <p:sldId id="1162" r:id="rId5"/>
    <p:sldId id="1163" r:id="rId6"/>
    <p:sldId id="1164" r:id="rId7"/>
    <p:sldId id="1165" r:id="rId8"/>
    <p:sldId id="1166" r:id="rId9"/>
    <p:sldId id="1167" r:id="rId10"/>
    <p:sldId id="1168" r:id="rId11"/>
    <p:sldId id="1169" r:id="rId12"/>
    <p:sldId id="1170" r:id="rId13"/>
    <p:sldId id="256" r:id="rId14"/>
    <p:sldId id="671" r:id="rId15"/>
    <p:sldId id="1119" r:id="rId16"/>
    <p:sldId id="258" r:id="rId17"/>
    <p:sldId id="1154" r:id="rId18"/>
    <p:sldId id="676" r:id="rId19"/>
    <p:sldId id="1118" r:id="rId20"/>
    <p:sldId id="679" r:id="rId21"/>
    <p:sldId id="680" r:id="rId22"/>
    <p:sldId id="482" r:id="rId23"/>
    <p:sldId id="682" r:id="rId24"/>
    <p:sldId id="683" r:id="rId25"/>
    <p:sldId id="681" r:id="rId26"/>
    <p:sldId id="685" r:id="rId27"/>
    <p:sldId id="937" r:id="rId28"/>
    <p:sldId id="1176" r:id="rId29"/>
    <p:sldId id="946" r:id="rId30"/>
    <p:sldId id="947" r:id="rId31"/>
    <p:sldId id="939" r:id="rId32"/>
    <p:sldId id="940" r:id="rId33"/>
    <p:sldId id="952" r:id="rId34"/>
    <p:sldId id="951" r:id="rId35"/>
    <p:sldId id="1138" r:id="rId36"/>
    <p:sldId id="941" r:id="rId37"/>
    <p:sldId id="948" r:id="rId38"/>
    <p:sldId id="949" r:id="rId39"/>
    <p:sldId id="953" r:id="rId40"/>
    <p:sldId id="950" r:id="rId41"/>
    <p:sldId id="943" r:id="rId42"/>
    <p:sldId id="944" r:id="rId43"/>
    <p:sldId id="945" r:id="rId44"/>
    <p:sldId id="954" r:id="rId45"/>
    <p:sldId id="959" r:id="rId46"/>
    <p:sldId id="960" r:id="rId47"/>
    <p:sldId id="961" r:id="rId48"/>
    <p:sldId id="956" r:id="rId49"/>
    <p:sldId id="972" r:id="rId50"/>
    <p:sldId id="1120" r:id="rId51"/>
    <p:sldId id="973" r:id="rId52"/>
    <p:sldId id="957" r:id="rId53"/>
    <p:sldId id="1008" r:id="rId54"/>
    <p:sldId id="1009" r:id="rId55"/>
    <p:sldId id="981" r:id="rId56"/>
    <p:sldId id="1011" r:id="rId57"/>
    <p:sldId id="1010" r:id="rId58"/>
    <p:sldId id="983" r:id="rId59"/>
    <p:sldId id="1013" r:id="rId60"/>
    <p:sldId id="1012" r:id="rId61"/>
    <p:sldId id="1014" r:id="rId62"/>
    <p:sldId id="1015" r:id="rId63"/>
    <p:sldId id="1023" r:id="rId64"/>
    <p:sldId id="1022" r:id="rId65"/>
    <p:sldId id="1016" r:id="rId66"/>
    <p:sldId id="1019" r:id="rId67"/>
    <p:sldId id="1157" r:id="rId68"/>
    <p:sldId id="1139" r:id="rId69"/>
    <p:sldId id="1024" r:id="rId70"/>
    <p:sldId id="1018" r:id="rId71"/>
    <p:sldId id="1020" r:id="rId72"/>
    <p:sldId id="1089" r:id="rId73"/>
    <p:sldId id="1088" r:id="rId74"/>
    <p:sldId id="1092" r:id="rId75"/>
    <p:sldId id="1091" r:id="rId76"/>
    <p:sldId id="1093" r:id="rId77"/>
    <p:sldId id="1094" r:id="rId78"/>
    <p:sldId id="1021" r:id="rId79"/>
    <p:sldId id="1097" r:id="rId80"/>
    <p:sldId id="1100" r:id="rId81"/>
    <p:sldId id="1101" r:id="rId82"/>
    <p:sldId id="1140" r:id="rId83"/>
    <p:sldId id="1053" r:id="rId84"/>
    <p:sldId id="1050" r:id="rId85"/>
    <p:sldId id="1051" r:id="rId86"/>
    <p:sldId id="1052" r:id="rId87"/>
    <p:sldId id="1054" r:id="rId88"/>
    <p:sldId id="1063" r:id="rId89"/>
    <p:sldId id="1064" r:id="rId90"/>
    <p:sldId id="1065" r:id="rId91"/>
    <p:sldId id="1128" r:id="rId92"/>
    <p:sldId id="1141" r:id="rId93"/>
    <p:sldId id="1081" r:id="rId94"/>
    <p:sldId id="1156" r:id="rId95"/>
    <p:sldId id="1104" r:id="rId96"/>
    <p:sldId id="1095" r:id="rId97"/>
    <p:sldId id="1105" r:id="rId98"/>
    <p:sldId id="1106" r:id="rId99"/>
    <p:sldId id="1107" r:id="rId100"/>
    <p:sldId id="1108" r:id="rId101"/>
    <p:sldId id="1110" r:id="rId102"/>
    <p:sldId id="1109" r:id="rId103"/>
    <p:sldId id="1111" r:id="rId104"/>
    <p:sldId id="1113" r:id="rId105"/>
    <p:sldId id="1087" r:id="rId106"/>
    <p:sldId id="1153" r:id="rId107"/>
    <p:sldId id="1055" r:id="rId108"/>
    <p:sldId id="1056" r:id="rId109"/>
    <p:sldId id="1058" r:id="rId110"/>
    <p:sldId id="1057" r:id="rId111"/>
    <p:sldId id="1059" r:id="rId112"/>
    <p:sldId id="1062" r:id="rId113"/>
    <p:sldId id="1158" r:id="rId114"/>
    <p:sldId id="1142" r:id="rId115"/>
    <p:sldId id="1143" r:id="rId116"/>
    <p:sldId id="1144" r:id="rId117"/>
    <p:sldId id="1145" r:id="rId118"/>
    <p:sldId id="1146" r:id="rId119"/>
    <p:sldId id="1147" r:id="rId120"/>
    <p:sldId id="1148" r:id="rId121"/>
    <p:sldId id="1150" r:id="rId122"/>
    <p:sldId id="1151" r:id="rId123"/>
    <p:sldId id="1152" r:id="rId124"/>
    <p:sldId id="487" r:id="rId125"/>
    <p:sldId id="1174"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B0B"/>
    <a:srgbClr val="585858"/>
    <a:srgbClr val="0078C1"/>
    <a:srgbClr val="D45500"/>
    <a:srgbClr val="3A5065"/>
    <a:srgbClr val="003380"/>
    <a:srgbClr val="550000"/>
    <a:srgbClr val="DEDEDE"/>
    <a:srgbClr val="595959"/>
    <a:srgbClr val="4A6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87074" autoAdjust="0"/>
  </p:normalViewPr>
  <p:slideViewPr>
    <p:cSldViewPr snapToGrid="0">
      <p:cViewPr varScale="1">
        <p:scale>
          <a:sx n="65" d="100"/>
          <a:sy n="65" d="100"/>
        </p:scale>
        <p:origin x="1554" y="48"/>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10/05/2017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2481970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Unit is subdivided into sessions. This allows you to take the material and offer shorter sessions to fit local circumstances.</a:t>
            </a:r>
          </a:p>
          <a:p>
            <a:pPr>
              <a:spcBef>
                <a:spcPct val="0"/>
              </a:spcBef>
            </a:pPr>
            <a:endParaRPr lang="en-US" altLang="en-US" baseline="0" dirty="0" smtClean="0"/>
          </a:p>
          <a:p>
            <a:pPr>
              <a:spcBef>
                <a:spcPct val="0"/>
              </a:spcBef>
            </a:pPr>
            <a:r>
              <a:rPr lang="en-US" altLang="en-US" baseline="0" dirty="0" smtClean="0"/>
              <a:t>A summary of the sessions and indicative timings is included to facilitate planning.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10</a:t>
            </a:fld>
            <a:endParaRPr lang="en-US" altLang="en-US"/>
          </a:p>
        </p:txBody>
      </p:sp>
    </p:spTree>
    <p:extLst>
      <p:ext uri="{BB962C8B-B14F-4D97-AF65-F5344CB8AC3E}">
        <p14:creationId xmlns:p14="http://schemas.microsoft.com/office/powerpoint/2010/main" val="5268766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the buttons are activated we are able to display the cards in shuffled order. </a:t>
            </a:r>
          </a:p>
          <a:p>
            <a:r>
              <a:rPr lang="en-GB" baseline="0" dirty="0" smtClean="0"/>
              <a:t>But why can’t we display them in the original order when the deck is created? </a:t>
            </a:r>
          </a:p>
          <a:p>
            <a:endParaRPr lang="en-GB" baseline="0" dirty="0" smtClean="0"/>
          </a:p>
          <a:p>
            <a:r>
              <a:rPr lang="en-GB" baseline="0" dirty="0" smtClean="0"/>
              <a:t>Each image has a number as a filename. If you look at these images, when an array of integers from 1 to 52 is created, the cards mapped to these numbers would display as (click) when first created.</a:t>
            </a:r>
          </a:p>
          <a:p>
            <a:endParaRPr lang="en-GB" baseline="0" dirty="0" smtClean="0"/>
          </a:p>
          <a:p>
            <a:r>
              <a:rPr lang="en-GB" baseline="0" dirty="0" smtClean="0"/>
              <a:t>This is a simple task, that involves recognising that Shuffle is called in the main program, not just on a button click. Commenting this out, or removing it will solve the problem.</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100</a:t>
            </a:fld>
            <a:endParaRPr lang="en-GB"/>
          </a:p>
        </p:txBody>
      </p:sp>
    </p:spTree>
    <p:extLst>
      <p:ext uri="{BB962C8B-B14F-4D97-AF65-F5344CB8AC3E}">
        <p14:creationId xmlns:p14="http://schemas.microsoft.com/office/powerpoint/2010/main" val="1657910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To encourage further study of the code, we can tidy up the shuffle subroutine.</a:t>
            </a:r>
          </a:p>
          <a:p>
            <a:r>
              <a:rPr lang="en-GB" baseline="0" dirty="0" smtClean="0"/>
              <a:t>Firstly, it uses a Knuth shuffle, which is unlikely to be the students shuffle implantation. </a:t>
            </a:r>
          </a:p>
          <a:p>
            <a:r>
              <a:rPr lang="en-GB" baseline="0" dirty="0" smtClean="0"/>
              <a:t>The first challenge is to put their own shuffle algorithm into the subroutine. </a:t>
            </a:r>
          </a:p>
          <a:p>
            <a:r>
              <a:rPr lang="en-GB" baseline="0" dirty="0" smtClean="0"/>
              <a:t>There is no swap subroutine here, so they will have to include that as well, if they used one.</a:t>
            </a:r>
          </a:p>
          <a:p>
            <a:endParaRPr lang="en-GB" baseline="0" dirty="0" smtClean="0"/>
          </a:p>
          <a:p>
            <a:r>
              <a:rPr lang="en-GB" baseline="0" dirty="0" smtClean="0"/>
              <a:t>Secondly, the shuffle subroutine includes the code to display the cards face down. </a:t>
            </a:r>
          </a:p>
          <a:p>
            <a:r>
              <a:rPr lang="en-GB" baseline="0" dirty="0" smtClean="0"/>
              <a:t>This has nothing to do with shuffling and should be factored out into it’s own subroutine.</a:t>
            </a:r>
          </a:p>
          <a:p>
            <a:r>
              <a:rPr lang="en-GB" baseline="0" dirty="0" smtClean="0"/>
              <a:t>This is a common mistake and needs emphasising. Subroutines should be developed for each separate task.</a:t>
            </a:r>
          </a:p>
        </p:txBody>
      </p:sp>
      <p:sp>
        <p:nvSpPr>
          <p:cNvPr id="4" name="Slide Number Placeholder 3"/>
          <p:cNvSpPr>
            <a:spLocks noGrp="1"/>
          </p:cNvSpPr>
          <p:nvPr>
            <p:ph type="sldNum" sz="quarter" idx="10"/>
          </p:nvPr>
        </p:nvSpPr>
        <p:spPr/>
        <p:txBody>
          <a:bodyPr/>
          <a:lstStyle/>
          <a:p>
            <a:fld id="{D426D3B5-75D9-4B81-9605-012F6554737F}" type="slidenum">
              <a:rPr lang="en-GB" smtClean="0"/>
              <a:t>101</a:t>
            </a:fld>
            <a:endParaRPr lang="en-GB"/>
          </a:p>
        </p:txBody>
      </p:sp>
    </p:spTree>
    <p:extLst>
      <p:ext uri="{BB962C8B-B14F-4D97-AF65-F5344CB8AC3E}">
        <p14:creationId xmlns:p14="http://schemas.microsoft.com/office/powerpoint/2010/main" val="34138996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Implementing any sorting algorithm is well beyond most KS3 pupils, but it is included as a good challenge for teachers or able students. </a:t>
            </a:r>
          </a:p>
          <a:p>
            <a:r>
              <a:rPr lang="en-GB" baseline="0" dirty="0" smtClean="0"/>
              <a:t/>
            </a:r>
            <a:br>
              <a:rPr lang="en-GB" baseline="0" dirty="0" smtClean="0"/>
            </a:br>
            <a:r>
              <a:rPr lang="en-GB" baseline="0" dirty="0" smtClean="0"/>
              <a:t>But there is also a simple way to produce the cards in order, and that is to recreate the array. </a:t>
            </a:r>
          </a:p>
          <a:p>
            <a:r>
              <a:rPr lang="en-GB" baseline="0" dirty="0" smtClean="0"/>
              <a:t>Calling </a:t>
            </a:r>
            <a:r>
              <a:rPr lang="en-GB" baseline="0" dirty="0" err="1" smtClean="0"/>
              <a:t>ManyIntegers</a:t>
            </a:r>
            <a:r>
              <a:rPr lang="en-GB" baseline="0" dirty="0" smtClean="0"/>
              <a:t> will achieve this aim and so this challenging task can be achieved more easily with some simple refactoring.</a:t>
            </a:r>
          </a:p>
          <a:p>
            <a:r>
              <a:rPr lang="en-GB" baseline="0" dirty="0" smtClean="0"/>
              <a:t>The real challenge is then to work out how to create and display a fourth button which calls </a:t>
            </a:r>
            <a:r>
              <a:rPr lang="en-GB" baseline="0" dirty="0" err="1" smtClean="0"/>
              <a:t>CardSort</a:t>
            </a:r>
            <a:r>
              <a:rPr lang="en-GB" baseline="0" dirty="0" smtClean="0"/>
              <a:t> when it is clicked.</a:t>
            </a:r>
          </a:p>
        </p:txBody>
      </p:sp>
      <p:sp>
        <p:nvSpPr>
          <p:cNvPr id="4" name="Slide Number Placeholder 3"/>
          <p:cNvSpPr>
            <a:spLocks noGrp="1"/>
          </p:cNvSpPr>
          <p:nvPr>
            <p:ph type="sldNum" sz="quarter" idx="10"/>
          </p:nvPr>
        </p:nvSpPr>
        <p:spPr/>
        <p:txBody>
          <a:bodyPr/>
          <a:lstStyle/>
          <a:p>
            <a:fld id="{D426D3B5-75D9-4B81-9605-012F6554737F}" type="slidenum">
              <a:rPr lang="en-GB" smtClean="0"/>
              <a:t>102</a:t>
            </a:fld>
            <a:endParaRPr lang="en-GB"/>
          </a:p>
        </p:txBody>
      </p:sp>
    </p:spTree>
    <p:extLst>
      <p:ext uri="{BB962C8B-B14F-4D97-AF65-F5344CB8AC3E}">
        <p14:creationId xmlns:p14="http://schemas.microsoft.com/office/powerpoint/2010/main" val="1649421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final challenge is quite hard, and offered as an extension.</a:t>
            </a:r>
          </a:p>
          <a:p>
            <a:r>
              <a:rPr lang="en-GB" baseline="0" dirty="0" smtClean="0"/>
              <a:t>It does not need to be incorporated in the GUI, but that could be an extra extension for very able students.</a:t>
            </a:r>
          </a:p>
          <a:p>
            <a:endParaRPr lang="en-GB" baseline="0" dirty="0" smtClean="0"/>
          </a:p>
          <a:p>
            <a:r>
              <a:rPr lang="en-GB" baseline="0" dirty="0" smtClean="0"/>
              <a:t>The following slide provides a hint and teaching aid.</a:t>
            </a:r>
          </a:p>
        </p:txBody>
      </p:sp>
      <p:sp>
        <p:nvSpPr>
          <p:cNvPr id="4" name="Slide Number Placeholder 3"/>
          <p:cNvSpPr>
            <a:spLocks noGrp="1"/>
          </p:cNvSpPr>
          <p:nvPr>
            <p:ph type="sldNum" sz="quarter" idx="10"/>
          </p:nvPr>
        </p:nvSpPr>
        <p:spPr/>
        <p:txBody>
          <a:bodyPr/>
          <a:lstStyle/>
          <a:p>
            <a:fld id="{D426D3B5-75D9-4B81-9605-012F6554737F}" type="slidenum">
              <a:rPr lang="en-GB" smtClean="0"/>
              <a:t>103</a:t>
            </a:fld>
            <a:endParaRPr lang="en-GB"/>
          </a:p>
        </p:txBody>
      </p:sp>
    </p:spTree>
    <p:extLst>
      <p:ext uri="{BB962C8B-B14F-4D97-AF65-F5344CB8AC3E}">
        <p14:creationId xmlns:p14="http://schemas.microsoft.com/office/powerpoint/2010/main" val="6077254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Think about the numbers of the card image files. </a:t>
            </a:r>
          </a:p>
          <a:p>
            <a:r>
              <a:rPr lang="en-GB" baseline="0" dirty="0" smtClean="0"/>
              <a:t>They are listed in a table: 1 to 13 represent Hearts, 14-26 Diamonds and so on.</a:t>
            </a:r>
          </a:p>
          <a:p>
            <a:r>
              <a:rPr lang="en-GB" baseline="0" dirty="0" smtClean="0"/>
              <a:t>(click)</a:t>
            </a:r>
          </a:p>
          <a:p>
            <a:r>
              <a:rPr lang="en-GB" baseline="0" dirty="0" smtClean="0"/>
              <a:t>The cards named 1, 14, 27 and 40 are all two’s of a particular suit.</a:t>
            </a:r>
          </a:p>
          <a:p>
            <a:r>
              <a:rPr lang="en-GB" baseline="0" dirty="0" smtClean="0"/>
              <a:t>Can you think of a way of extracting the suit and value from the filename?</a:t>
            </a:r>
          </a:p>
        </p:txBody>
      </p:sp>
      <p:sp>
        <p:nvSpPr>
          <p:cNvPr id="4" name="Slide Number Placeholder 3"/>
          <p:cNvSpPr>
            <a:spLocks noGrp="1"/>
          </p:cNvSpPr>
          <p:nvPr>
            <p:ph type="sldNum" sz="quarter" idx="10"/>
          </p:nvPr>
        </p:nvSpPr>
        <p:spPr/>
        <p:txBody>
          <a:bodyPr/>
          <a:lstStyle/>
          <a:p>
            <a:fld id="{D426D3B5-75D9-4B81-9605-012F6554737F}" type="slidenum">
              <a:rPr lang="en-GB" smtClean="0"/>
              <a:t>104</a:t>
            </a:fld>
            <a:endParaRPr lang="en-GB"/>
          </a:p>
        </p:txBody>
      </p:sp>
    </p:spTree>
    <p:extLst>
      <p:ext uri="{BB962C8B-B14F-4D97-AF65-F5344CB8AC3E}">
        <p14:creationId xmlns:p14="http://schemas.microsoft.com/office/powerpoint/2010/main" val="5102664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Small Basic Introductory</a:t>
            </a:r>
            <a:r>
              <a:rPr lang="en-GB" baseline="0" dirty="0" smtClean="0"/>
              <a:t> Guide is very good. </a:t>
            </a:r>
          </a:p>
          <a:p>
            <a:r>
              <a:rPr lang="en-GB" baseline="0" dirty="0" smtClean="0"/>
              <a:t>Chapter 10 focuses on arrays.</a:t>
            </a:r>
          </a:p>
          <a:p>
            <a:r>
              <a:rPr lang="en-GB" baseline="0" dirty="0" smtClean="0"/>
              <a:t>The later examples introduce a two dimensional array to represent a grid in a graphics window.</a:t>
            </a:r>
          </a:p>
          <a:p>
            <a:r>
              <a:rPr lang="en-GB" baseline="0" dirty="0" smtClean="0"/>
              <a:t>Finally, it uses a counter controlled loop to introduce some very effective animation.</a:t>
            </a:r>
          </a:p>
          <a:p>
            <a:r>
              <a:rPr lang="en-GB" baseline="0" dirty="0" smtClean="0"/>
              <a:t>As a homework for teachers it is well worth working through and could provide the basis for several coding challenges.</a:t>
            </a:r>
          </a:p>
          <a:p>
            <a:r>
              <a:rPr lang="en-GB" baseline="0" dirty="0" smtClean="0"/>
              <a:t>How about creating a chess board, for example?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105</a:t>
            </a:fld>
            <a:endParaRPr lang="en-GB"/>
          </a:p>
        </p:txBody>
      </p:sp>
    </p:spTree>
    <p:extLst>
      <p:ext uri="{BB962C8B-B14F-4D97-AF65-F5344CB8AC3E}">
        <p14:creationId xmlns:p14="http://schemas.microsoft.com/office/powerpoint/2010/main" val="7170194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is a final optional activity designed to reveal a surprising insight. </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106</a:t>
            </a:fld>
            <a:endParaRPr lang="en-GB"/>
          </a:p>
        </p:txBody>
      </p:sp>
    </p:spTree>
    <p:extLst>
      <p:ext uri="{BB962C8B-B14F-4D97-AF65-F5344CB8AC3E}">
        <p14:creationId xmlns:p14="http://schemas.microsoft.com/office/powerpoint/2010/main" val="17731729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Riffle shuffles interleave the top and bottom halves of a deck.</a:t>
            </a:r>
            <a:r>
              <a:rPr lang="en-GB" baseline="0" dirty="0" smtClean="0"/>
              <a:t> </a:t>
            </a: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This activity</a:t>
            </a:r>
            <a:r>
              <a:rPr lang="en-GB" sz="1200" kern="1200" dirty="0" smtClean="0">
                <a:solidFill>
                  <a:schemeClr val="tx1"/>
                </a:solidFill>
                <a:effectLst/>
                <a:latin typeface="+mn-lt"/>
                <a:ea typeface="+mn-ea"/>
                <a:cs typeface="+mn-cs"/>
              </a:rPr>
              <a:t> is also used in the introduction to Tenderfoot Unit 2: Clever Stuff For Common Problems, so use here is optional, if time allows.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Hand out the investigation template and cards.</a:t>
            </a:r>
          </a:p>
          <a:p>
            <a:r>
              <a:rPr lang="en-GB" sz="1200" kern="1200" baseline="0" dirty="0" smtClean="0">
                <a:solidFill>
                  <a:schemeClr val="tx1"/>
                </a:solidFill>
                <a:effectLst/>
                <a:latin typeface="+mn-lt"/>
                <a:ea typeface="+mn-ea"/>
                <a:cs typeface="+mn-cs"/>
              </a:rPr>
              <a:t>Explain the basic premise of a riffle shuffle, interleaving the bottom and top halves of a deck.</a:t>
            </a:r>
          </a:p>
        </p:txBody>
      </p:sp>
      <p:sp>
        <p:nvSpPr>
          <p:cNvPr id="4" name="Slide Number Placeholder 3"/>
          <p:cNvSpPr>
            <a:spLocks noGrp="1"/>
          </p:cNvSpPr>
          <p:nvPr>
            <p:ph type="sldNum" sz="quarter" idx="10"/>
          </p:nvPr>
        </p:nvSpPr>
        <p:spPr/>
        <p:txBody>
          <a:bodyPr/>
          <a:lstStyle/>
          <a:p>
            <a:fld id="{D426D3B5-75D9-4B81-9605-012F6554737F}" type="slidenum">
              <a:rPr lang="en-GB" smtClean="0"/>
              <a:t>107</a:t>
            </a:fld>
            <a:endParaRPr lang="en-GB"/>
          </a:p>
        </p:txBody>
      </p:sp>
    </p:spTree>
    <p:extLst>
      <p:ext uri="{BB962C8B-B14F-4D97-AF65-F5344CB8AC3E}">
        <p14:creationId xmlns:p14="http://schemas.microsoft.com/office/powerpoint/2010/main" val="23709266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 explanation of an out-shuffle, leaving the top and bottom cards in place. Click to reveal.</a:t>
            </a:r>
          </a:p>
        </p:txBody>
      </p:sp>
      <p:sp>
        <p:nvSpPr>
          <p:cNvPr id="4" name="Slide Number Placeholder 3"/>
          <p:cNvSpPr>
            <a:spLocks noGrp="1"/>
          </p:cNvSpPr>
          <p:nvPr>
            <p:ph type="sldNum" sz="quarter" idx="10"/>
          </p:nvPr>
        </p:nvSpPr>
        <p:spPr/>
        <p:txBody>
          <a:bodyPr/>
          <a:lstStyle/>
          <a:p>
            <a:fld id="{D426D3B5-75D9-4B81-9605-012F6554737F}" type="slidenum">
              <a:rPr lang="en-GB" smtClean="0"/>
              <a:t>108</a:t>
            </a:fld>
            <a:endParaRPr lang="en-GB"/>
          </a:p>
        </p:txBody>
      </p:sp>
    </p:spTree>
    <p:extLst>
      <p:ext uri="{BB962C8B-B14F-4D97-AF65-F5344CB8AC3E}">
        <p14:creationId xmlns:p14="http://schemas.microsoft.com/office/powerpoint/2010/main" val="26045285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children have done it, click to reveal the result of each subsequent shuffle</a:t>
            </a:r>
          </a:p>
        </p:txBody>
      </p:sp>
      <p:sp>
        <p:nvSpPr>
          <p:cNvPr id="4" name="Slide Number Placeholder 3"/>
          <p:cNvSpPr>
            <a:spLocks noGrp="1"/>
          </p:cNvSpPr>
          <p:nvPr>
            <p:ph type="sldNum" sz="quarter" idx="10"/>
          </p:nvPr>
        </p:nvSpPr>
        <p:spPr/>
        <p:txBody>
          <a:bodyPr/>
          <a:lstStyle/>
          <a:p>
            <a:fld id="{D426D3B5-75D9-4B81-9605-012F6554737F}" type="slidenum">
              <a:rPr lang="en-GB" smtClean="0"/>
              <a:t>109</a:t>
            </a:fld>
            <a:endParaRPr lang="en-GB"/>
          </a:p>
        </p:txBody>
      </p:sp>
    </p:spTree>
    <p:extLst>
      <p:ext uri="{BB962C8B-B14F-4D97-AF65-F5344CB8AC3E}">
        <p14:creationId xmlns:p14="http://schemas.microsoft.com/office/powerpoint/2010/main" val="156407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Finally, there is a</a:t>
            </a:r>
            <a:r>
              <a:rPr lang="en-US" altLang="en-US" baseline="0" dirty="0" smtClean="0"/>
              <a:t> summary of the key points in the presentation where we hope Trainers will facilitate discussion and debate.</a:t>
            </a:r>
          </a:p>
          <a:p>
            <a:pPr>
              <a:spcBef>
                <a:spcPct val="0"/>
              </a:spcBef>
            </a:pPr>
            <a:endParaRPr lang="en-US" altLang="en-US" baseline="0" dirty="0" smtClean="0"/>
          </a:p>
          <a:p>
            <a:pPr>
              <a:spcBef>
                <a:spcPct val="0"/>
              </a:spcBef>
            </a:pPr>
            <a:r>
              <a:rPr lang="en-US" altLang="en-US" baseline="0" dirty="0" smtClean="0"/>
              <a:t>A key element in the CPD is to encourage reflective practice, promote action research and encourage teachers to consider the BCS Certificate in CS Teaching.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11</a:t>
            </a:fld>
            <a:endParaRPr lang="en-US" altLang="en-US"/>
          </a:p>
        </p:txBody>
      </p:sp>
    </p:spTree>
    <p:extLst>
      <p:ext uri="{BB962C8B-B14F-4D97-AF65-F5344CB8AC3E}">
        <p14:creationId xmlns:p14="http://schemas.microsoft.com/office/powerpoint/2010/main" val="10194688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Explanation of an in-shuffle, moving the top and bottom cards ‘in’. Click to reveal.</a:t>
            </a:r>
          </a:p>
        </p:txBody>
      </p:sp>
      <p:sp>
        <p:nvSpPr>
          <p:cNvPr id="4" name="Slide Number Placeholder 3"/>
          <p:cNvSpPr>
            <a:spLocks noGrp="1"/>
          </p:cNvSpPr>
          <p:nvPr>
            <p:ph type="sldNum" sz="quarter" idx="10"/>
          </p:nvPr>
        </p:nvSpPr>
        <p:spPr/>
        <p:txBody>
          <a:bodyPr/>
          <a:lstStyle/>
          <a:p>
            <a:fld id="{D426D3B5-75D9-4B81-9605-012F6554737F}" type="slidenum">
              <a:rPr lang="en-GB" smtClean="0"/>
              <a:t>110</a:t>
            </a:fld>
            <a:endParaRPr lang="en-GB"/>
          </a:p>
        </p:txBody>
      </p:sp>
    </p:spTree>
    <p:extLst>
      <p:ext uri="{BB962C8B-B14F-4D97-AF65-F5344CB8AC3E}">
        <p14:creationId xmlns:p14="http://schemas.microsoft.com/office/powerpoint/2010/main" val="27914310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try it with in-shuffles. Click to reveal the result of each subsequent shuffle. The order hasn’t returned after 3 shuffles, so encourage them to keep investigating. They should find it takes another 3 in-shuffles.</a:t>
            </a:r>
          </a:p>
        </p:txBody>
      </p:sp>
      <p:sp>
        <p:nvSpPr>
          <p:cNvPr id="4" name="Slide Number Placeholder 3"/>
          <p:cNvSpPr>
            <a:spLocks noGrp="1"/>
          </p:cNvSpPr>
          <p:nvPr>
            <p:ph type="sldNum" sz="quarter" idx="10"/>
          </p:nvPr>
        </p:nvSpPr>
        <p:spPr/>
        <p:txBody>
          <a:bodyPr/>
          <a:lstStyle/>
          <a:p>
            <a:fld id="{D426D3B5-75D9-4B81-9605-012F6554737F}" type="slidenum">
              <a:rPr lang="en-GB" smtClean="0"/>
              <a:t>111</a:t>
            </a:fld>
            <a:endParaRPr lang="en-GB" dirty="0"/>
          </a:p>
        </p:txBody>
      </p:sp>
    </p:spTree>
    <p:extLst>
      <p:ext uri="{BB962C8B-B14F-4D97-AF65-F5344CB8AC3E}">
        <p14:creationId xmlns:p14="http://schemas.microsoft.com/office/powerpoint/2010/main" val="38247840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final challenge might be to develop each in and out-shuffle as a separate subroutine. The GUI Shuffle application could be refactored to accommodate them and a series of investigations embarked on. As well as returning to the original order, experiments could be undertaken to see if you could control the position of the top card. What sequence of moves would be required to move it down the pack to the 2</a:t>
            </a:r>
            <a:r>
              <a:rPr lang="en-GB" baseline="30000" dirty="0" smtClean="0"/>
              <a:t>nd</a:t>
            </a:r>
            <a:r>
              <a:rPr lang="en-GB" baseline="0" dirty="0" smtClean="0"/>
              <a:t>, 3</a:t>
            </a:r>
            <a:r>
              <a:rPr lang="en-GB" baseline="30000" dirty="0" smtClean="0"/>
              <a:t>rd</a:t>
            </a:r>
            <a:r>
              <a:rPr lang="en-GB" baseline="0" dirty="0" smtClean="0"/>
              <a:t>, 4</a:t>
            </a:r>
            <a:r>
              <a:rPr lang="en-GB" baseline="30000" dirty="0" smtClean="0"/>
              <a:t>th</a:t>
            </a:r>
            <a:r>
              <a:rPr lang="en-GB" baseline="0" dirty="0" smtClean="0"/>
              <a:t> or any other position?</a:t>
            </a:r>
          </a:p>
          <a:p>
            <a:endParaRPr lang="en-GB" baseline="0" dirty="0" smtClean="0"/>
          </a:p>
          <a:p>
            <a:r>
              <a:rPr lang="en-GB" baseline="0" dirty="0" smtClean="0"/>
              <a:t>Such perfect shuffles lie at the heart of some magician routines for manipulating cards.</a:t>
            </a:r>
          </a:p>
        </p:txBody>
      </p:sp>
      <p:sp>
        <p:nvSpPr>
          <p:cNvPr id="4" name="Slide Number Placeholder 3"/>
          <p:cNvSpPr>
            <a:spLocks noGrp="1"/>
          </p:cNvSpPr>
          <p:nvPr>
            <p:ph type="sldNum" sz="quarter" idx="10"/>
          </p:nvPr>
        </p:nvSpPr>
        <p:spPr/>
        <p:txBody>
          <a:bodyPr/>
          <a:lstStyle/>
          <a:p>
            <a:fld id="{D426D3B5-75D9-4B81-9605-012F6554737F}" type="slidenum">
              <a:rPr lang="en-GB" smtClean="0"/>
              <a:t>112</a:t>
            </a:fld>
            <a:endParaRPr lang="en-GB"/>
          </a:p>
        </p:txBody>
      </p:sp>
    </p:spTree>
    <p:extLst>
      <p:ext uri="{BB962C8B-B14F-4D97-AF65-F5344CB8AC3E}">
        <p14:creationId xmlns:p14="http://schemas.microsoft.com/office/powerpoint/2010/main" val="41437517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Before the last, substantial activity, have 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a:t>
            </a:r>
            <a:r>
              <a:rPr lang="en-GB" baseline="0" dirty="0" smtClean="0"/>
              <a:t> is a long standing debate about the value of introducing children to event driven and o</a:t>
            </a:r>
            <a:r>
              <a:rPr lang="en-GB" dirty="0" smtClean="0"/>
              <a:t>bject</a:t>
            </a:r>
            <a:r>
              <a:rPr lang="en-GB" baseline="0" dirty="0" smtClean="0"/>
              <a:t> oriented programming. Traditionally, the ‘step up’ to object based approaches is seen as difficult. But many children’s environments use objects – think of Scratch, where code is attached to sprites. Perhaps we should be introducing and highlighting objects from the start? Why might some object to this?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113</a:t>
            </a:fld>
            <a:endParaRPr lang="en-GB"/>
          </a:p>
        </p:txBody>
      </p:sp>
    </p:spTree>
    <p:extLst>
      <p:ext uri="{BB962C8B-B14F-4D97-AF65-F5344CB8AC3E}">
        <p14:creationId xmlns:p14="http://schemas.microsoft.com/office/powerpoint/2010/main" val="41440529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To</a:t>
            </a:r>
            <a:r>
              <a:rPr lang="en-GB" b="0" baseline="0" dirty="0" smtClean="0"/>
              <a:t> round off the session</a:t>
            </a:r>
            <a:r>
              <a:rPr lang="en-GB" b="0" dirty="0" smtClean="0"/>
              <a:t>, use the</a:t>
            </a:r>
            <a:r>
              <a:rPr lang="en-GB" b="0" baseline="0" dirty="0" smtClean="0"/>
              <a:t> following</a:t>
            </a:r>
            <a:r>
              <a:rPr lang="en-GB" b="0" dirty="0" smtClean="0"/>
              <a:t> slides to prompt a discussion about the value of classroom research both to </a:t>
            </a:r>
            <a:r>
              <a:rPr lang="en-GB" dirty="0" smtClean="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sz="1200" dirty="0" smtClean="0"/>
              <a:t>Teaching computer programming is a relatively new activity. </a:t>
            </a:r>
          </a:p>
          <a:p>
            <a:pPr marL="0" indent="0">
              <a:buNone/>
            </a:pPr>
            <a:r>
              <a:rPr lang="en-GB" sz="1200" dirty="0" smtClean="0"/>
              <a:t>Many teachers are experiencing it for the first time. </a:t>
            </a:r>
          </a:p>
          <a:p>
            <a:pPr marL="0" indent="0">
              <a:buNone/>
            </a:pPr>
            <a:r>
              <a:rPr lang="en-GB" sz="1200" dirty="0" smtClean="0"/>
              <a:t>Those with experience can offer valuable support, advice and information to other colleagues.</a:t>
            </a:r>
          </a:p>
          <a:p>
            <a:pPr marL="0" indent="0">
              <a:buNone/>
            </a:pPr>
            <a:r>
              <a:rPr lang="en-GB" sz="1200" dirty="0" smtClean="0"/>
              <a:t>There</a:t>
            </a:r>
            <a:r>
              <a:rPr lang="en-GB" sz="1200" baseline="0" dirty="0" smtClean="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(click)</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accessed from the home page of the CAS website, under the link to projects: http://www.computingatschool.org.uk/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114</a:t>
            </a:fld>
            <a:endParaRPr lang="en-GB"/>
          </a:p>
        </p:txBody>
      </p:sp>
    </p:spTree>
    <p:extLst>
      <p:ext uri="{BB962C8B-B14F-4D97-AF65-F5344CB8AC3E}">
        <p14:creationId xmlns:p14="http://schemas.microsoft.com/office/powerpoint/2010/main" val="36016729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 area in which you have ready access to the data but be aware of researcher bias and local ethical considerations.</a:t>
            </a:r>
          </a:p>
          <a:p>
            <a:endParaRPr lang="en-US" dirty="0" smtClean="0"/>
          </a:p>
          <a:p>
            <a:r>
              <a:rPr lang="en-US" dirty="0" smtClean="0"/>
              <a:t>Don’t try to prove something you believe – always think that you are “bringing a better understanding” of the situation – it helps avoid bias.</a:t>
            </a:r>
          </a:p>
          <a:p>
            <a:endParaRPr lang="en-US" b="1" dirty="0" smtClean="0"/>
          </a:p>
          <a:p>
            <a:r>
              <a:rPr lang="en-US" b="0" dirty="0" err="1" smtClean="0"/>
              <a:t>Emphasise</a:t>
            </a:r>
            <a:r>
              <a:rPr lang="en-US" b="0" dirty="0" smtClean="0"/>
              <a:t> the key words such</a:t>
            </a:r>
            <a:r>
              <a:rPr lang="en-US" b="0" baseline="0" dirty="0" smtClean="0"/>
              <a:t> as</a:t>
            </a:r>
            <a:r>
              <a:rPr lang="en-US" b="0" dirty="0" smtClean="0"/>
              <a:t> “find out”,</a:t>
            </a:r>
            <a:r>
              <a:rPr lang="en-US" b="0" baseline="0" dirty="0" smtClean="0"/>
              <a:t> “evaluate” and “compare” to spark ideas</a:t>
            </a:r>
            <a:endParaRPr lang="en-US" b="0" dirty="0" smtClean="0"/>
          </a:p>
          <a:p>
            <a:endParaRPr lang="en-GB" baseline="0" dirty="0" smtClean="0"/>
          </a:p>
          <a:p>
            <a:r>
              <a:rPr lang="en-GB" baseline="0" dirty="0" smtClean="0"/>
              <a:t>Each of the following slides gives an example of a possible focus for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115</a:t>
            </a:fld>
            <a:endParaRPr lang="en-GB"/>
          </a:p>
        </p:txBody>
      </p:sp>
    </p:spTree>
    <p:extLst>
      <p:ext uri="{BB962C8B-B14F-4D97-AF65-F5344CB8AC3E}">
        <p14:creationId xmlns:p14="http://schemas.microsoft.com/office/powerpoint/2010/main" val="39503337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your research on something you are trying out. Start</a:t>
            </a:r>
            <a:r>
              <a:rPr lang="en-US" baseline="0" dirty="0" smtClean="0"/>
              <a:t> b</a:t>
            </a:r>
            <a:r>
              <a:rPr lang="en-US" dirty="0" smtClean="0"/>
              <a:t>y creating a question. Develop sub-questions that bring more detail or further focus your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116</a:t>
            </a:fld>
            <a:endParaRPr lang="en-GB"/>
          </a:p>
        </p:txBody>
      </p:sp>
    </p:spTree>
    <p:extLst>
      <p:ext uri="{BB962C8B-B14F-4D97-AF65-F5344CB8AC3E}">
        <p14:creationId xmlns:p14="http://schemas.microsoft.com/office/powerpoint/2010/main" val="31464950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lot of data in school; devise an analysis that will enhance your job and provide interesting perspectives.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117</a:t>
            </a:fld>
            <a:endParaRPr lang="en-GB"/>
          </a:p>
        </p:txBody>
      </p:sp>
    </p:spTree>
    <p:extLst>
      <p:ext uri="{BB962C8B-B14F-4D97-AF65-F5344CB8AC3E}">
        <p14:creationId xmlns:p14="http://schemas.microsoft.com/office/powerpoint/2010/main" val="7068133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118</a:t>
            </a:fld>
            <a:endParaRPr lang="en-GB"/>
          </a:p>
        </p:txBody>
      </p:sp>
    </p:spTree>
    <p:extLst>
      <p:ext uri="{BB962C8B-B14F-4D97-AF65-F5344CB8AC3E}">
        <p14:creationId xmlns:p14="http://schemas.microsoft.com/office/powerpoint/2010/main" val="4910784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a:t>
            </a:r>
            <a:r>
              <a:rPr lang="en-US" b="0" baseline="0" dirty="0" smtClean="0"/>
              <a:t> t</a:t>
            </a:r>
            <a:r>
              <a:rPr lang="en-US" b="0" dirty="0" smtClean="0"/>
              <a:t>ell the audience</a:t>
            </a:r>
            <a:r>
              <a:rPr lang="en-US" b="0" baseline="0" dirty="0" smtClean="0"/>
              <a:t> of different methods. Choose one of the examples from the previous slide and discuss which methods might be used</a:t>
            </a:r>
            <a:r>
              <a:rPr lang="en-US" b="0" dirty="0" smtClean="0"/>
              <a:t>:</a:t>
            </a:r>
          </a:p>
          <a:p>
            <a:endParaRPr lang="en-US" dirty="0" smtClean="0"/>
          </a:p>
          <a:p>
            <a:r>
              <a:rPr lang="en-US" dirty="0" smtClean="0"/>
              <a:t>Questionnaire (including online) and Survey</a:t>
            </a:r>
          </a:p>
          <a:p>
            <a:r>
              <a:rPr lang="en-US" dirty="0" smtClean="0"/>
              <a:t>Interview</a:t>
            </a:r>
          </a:p>
          <a:p>
            <a:r>
              <a:rPr lang="en-US" dirty="0" smtClean="0"/>
              <a:t>Focus group (and online forum, wiki)</a:t>
            </a:r>
          </a:p>
          <a:p>
            <a:r>
              <a:rPr lang="en-US" dirty="0" smtClean="0"/>
              <a:t>Scrutiny of documents including pupils’ work and blogs</a:t>
            </a:r>
          </a:p>
          <a:p>
            <a:r>
              <a:rPr lang="en-US" dirty="0" smtClean="0"/>
              <a:t>Scrutiny of numerical data</a:t>
            </a:r>
          </a:p>
          <a:p>
            <a:r>
              <a:rPr lang="en-US" dirty="0" smtClean="0"/>
              <a:t>Observation</a:t>
            </a:r>
          </a:p>
          <a:p>
            <a:endParaRPr lang="en-US" dirty="0" smtClean="0"/>
          </a:p>
          <a:p>
            <a:r>
              <a:rPr lang="en-US" dirty="0" smtClean="0"/>
              <a:t>Less common but very effective:</a:t>
            </a:r>
          </a:p>
          <a:p>
            <a:r>
              <a:rPr lang="en-US" dirty="0" smtClean="0"/>
              <a:t>Analysis of professional conversations (in meetings, by email, through forum)</a:t>
            </a:r>
          </a:p>
          <a:p>
            <a:r>
              <a:rPr lang="en-US" dirty="0" smtClean="0"/>
              <a:t>Analysis of pupil interactions/engagement in VLEs, forum, etc.</a:t>
            </a:r>
          </a:p>
          <a:p>
            <a:r>
              <a:rPr lang="en-US" dirty="0" smtClean="0"/>
              <a:t>Discourse analysis</a:t>
            </a:r>
          </a:p>
          <a:p>
            <a:r>
              <a:rPr lang="en-US" dirty="0" smtClean="0"/>
              <a:t>Content analysis</a:t>
            </a:r>
          </a:p>
          <a:p>
            <a:endParaRPr lang="en-US" dirty="0" smtClean="0"/>
          </a:p>
          <a:p>
            <a:r>
              <a:rPr lang="en-US" dirty="0" smtClean="0"/>
              <a:t>(click)</a:t>
            </a:r>
          </a:p>
          <a:p>
            <a:r>
              <a:rPr lang="en-US" b="1" dirty="0" smtClean="0"/>
              <a:t>Remember – all research has ethical considerations</a:t>
            </a:r>
            <a:endParaRPr lang="en-US" b="0" dirty="0" smtClean="0"/>
          </a:p>
          <a:p>
            <a:r>
              <a:rPr lang="en-US" b="0" dirty="0" smtClean="0"/>
              <a:t>Remind them of the school’s requirement/permissions/information to pupils and parents – the idea of informed consent and freedom to withdraw their data from the research process.</a:t>
            </a:r>
          </a:p>
          <a:p>
            <a:r>
              <a:rPr lang="en-US" b="0" dirty="0" smtClean="0"/>
              <a:t>If working on a University course then you will be governed by their ethics policy.</a:t>
            </a:r>
          </a:p>
          <a:p>
            <a:r>
              <a:rPr lang="en-US" b="0" dirty="0" smtClean="0"/>
              <a:t>If completing the BCS Certificate then there is an explicit ethical requirement.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119</a:t>
            </a:fld>
            <a:endParaRPr lang="en-GB"/>
          </a:p>
        </p:txBody>
      </p:sp>
    </p:spTree>
    <p:extLst>
      <p:ext uri="{BB962C8B-B14F-4D97-AF65-F5344CB8AC3E}">
        <p14:creationId xmlns:p14="http://schemas.microsoft.com/office/powerpoint/2010/main" val="33680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12</a:t>
            </a:fld>
            <a:endParaRPr lang="en-US" altLang="en-US"/>
          </a:p>
        </p:txBody>
      </p:sp>
    </p:spTree>
    <p:extLst>
      <p:ext uri="{BB962C8B-B14F-4D97-AF65-F5344CB8AC3E}">
        <p14:creationId xmlns:p14="http://schemas.microsoft.com/office/powerpoint/2010/main" val="41457290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today!</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120</a:t>
            </a:fld>
            <a:endParaRPr lang="en-GB"/>
          </a:p>
        </p:txBody>
      </p:sp>
    </p:spTree>
    <p:extLst>
      <p:ext uri="{BB962C8B-B14F-4D97-AF65-F5344CB8AC3E}">
        <p14:creationId xmlns:p14="http://schemas.microsoft.com/office/powerpoint/2010/main" val="10236503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recapping the</a:t>
            </a:r>
            <a:r>
              <a:rPr lang="en-GB" baseline="0" dirty="0" smtClean="0"/>
              <a:t> 3 points made at the start.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121</a:t>
            </a:fld>
            <a:endParaRPr lang="en-GB"/>
          </a:p>
        </p:txBody>
      </p:sp>
    </p:spTree>
    <p:extLst>
      <p:ext uri="{BB962C8B-B14F-4D97-AF65-F5344CB8AC3E}">
        <p14:creationId xmlns:p14="http://schemas.microsoft.com/office/powerpoint/2010/main" val="5210590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recapping the</a:t>
            </a:r>
            <a:r>
              <a:rPr lang="en-GB" baseline="0" dirty="0" smtClean="0"/>
              <a:t> 3 points made at the start.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122</a:t>
            </a:fld>
            <a:endParaRPr lang="en-GB"/>
          </a:p>
        </p:txBody>
      </p:sp>
    </p:spTree>
    <p:extLst>
      <p:ext uri="{BB962C8B-B14F-4D97-AF65-F5344CB8AC3E}">
        <p14:creationId xmlns:p14="http://schemas.microsoft.com/office/powerpoint/2010/main" val="21348017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recapping the</a:t>
            </a:r>
            <a:r>
              <a:rPr lang="en-GB" baseline="0" dirty="0" smtClean="0"/>
              <a:t> 3 points made at the start.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123</a:t>
            </a:fld>
            <a:endParaRPr lang="en-GB"/>
          </a:p>
        </p:txBody>
      </p:sp>
    </p:spTree>
    <p:extLst>
      <p:ext uri="{BB962C8B-B14F-4D97-AF65-F5344CB8AC3E}">
        <p14:creationId xmlns:p14="http://schemas.microsoft.com/office/powerpoint/2010/main" val="12006800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Finish by summarising</a:t>
            </a:r>
            <a:r>
              <a:rPr lang="en-GB" baseline="0" dirty="0" smtClean="0"/>
              <a:t> the key point.</a:t>
            </a:r>
          </a:p>
          <a:p>
            <a:r>
              <a:rPr lang="en-GB" dirty="0" smtClean="0"/>
              <a:t>Computational thinking involves a</a:t>
            </a:r>
            <a:r>
              <a:rPr lang="en-GB" baseline="0" dirty="0" smtClean="0"/>
              <a:t> number of key concepts that occur again and again. These inform the way we look at the world. Make sure you have the Tenderfoot posters displayed in your classroom, so you can continually make reference to the concepts when they arise.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124</a:t>
            </a:fld>
            <a:endParaRPr lang="en-GB"/>
          </a:p>
        </p:txBody>
      </p:sp>
    </p:spTree>
    <p:extLst>
      <p:ext uri="{BB962C8B-B14F-4D97-AF65-F5344CB8AC3E}">
        <p14:creationId xmlns:p14="http://schemas.microsoft.com/office/powerpoint/2010/main" val="8305017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125</a:t>
            </a:fld>
            <a:endParaRPr lang="en-GB" dirty="0"/>
          </a:p>
        </p:txBody>
      </p:sp>
    </p:spTree>
    <p:extLst>
      <p:ext uri="{BB962C8B-B14F-4D97-AF65-F5344CB8AC3E}">
        <p14:creationId xmlns:p14="http://schemas.microsoft.com/office/powerpoint/2010/main" val="215441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dirty="0"/>
          </a:p>
        </p:txBody>
      </p:sp>
    </p:spTree>
    <p:extLst>
      <p:ext uri="{BB962C8B-B14F-4D97-AF65-F5344CB8AC3E}">
        <p14:creationId xmlns:p14="http://schemas.microsoft.com/office/powerpoint/2010/main" val="340802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dirty="0"/>
          </a:p>
        </p:txBody>
      </p:sp>
    </p:spTree>
    <p:extLst>
      <p:ext uri="{BB962C8B-B14F-4D97-AF65-F5344CB8AC3E}">
        <p14:creationId xmlns:p14="http://schemas.microsoft.com/office/powerpoint/2010/main" val="3725711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pPr>
              <a:lnSpc>
                <a:spcPct val="100000"/>
              </a:lnSpc>
            </a:pPr>
            <a:r>
              <a:rPr lang="en-GB" sz="1200" dirty="0" smtClean="0">
                <a:solidFill>
                  <a:schemeClr val="bg1">
                    <a:lumMod val="50000"/>
                  </a:schemeClr>
                </a:solidFill>
                <a:latin typeface="+mn-lt"/>
              </a:rPr>
              <a:t>Be aware of tools to assist the transition to text based coding</a:t>
            </a:r>
          </a:p>
          <a:p>
            <a:pPr>
              <a:lnSpc>
                <a:spcPct val="100000"/>
              </a:lnSpc>
            </a:pPr>
            <a:r>
              <a:rPr lang="en-GB" sz="1200" dirty="0" smtClean="0">
                <a:solidFill>
                  <a:schemeClr val="bg1">
                    <a:lumMod val="50000"/>
                  </a:schemeClr>
                </a:solidFill>
                <a:latin typeface="+mn-lt"/>
              </a:rPr>
              <a:t>Recognise the key concepts and constructs for tackling programming challenges</a:t>
            </a:r>
          </a:p>
          <a:p>
            <a:pPr>
              <a:lnSpc>
                <a:spcPct val="100000"/>
              </a:lnSpc>
              <a:spcBef>
                <a:spcPts val="0"/>
              </a:spcBef>
              <a:defRPr/>
            </a:pPr>
            <a:r>
              <a:rPr lang="en-GB" sz="1200" dirty="0" smtClean="0">
                <a:solidFill>
                  <a:schemeClr val="bg1">
                    <a:lumMod val="50000"/>
                  </a:schemeClr>
                </a:solidFill>
                <a:latin typeface="+mn-lt"/>
              </a:rPr>
              <a:t>Appreciate different data types and have practical experience of manipulating linear data structures (arrays)</a:t>
            </a:r>
          </a:p>
          <a:p>
            <a:pPr>
              <a:lnSpc>
                <a:spcPct val="100000"/>
              </a:lnSpc>
              <a:spcBef>
                <a:spcPts val="0"/>
              </a:spcBef>
              <a:defRPr/>
            </a:pPr>
            <a:r>
              <a:rPr lang="en-GB" sz="1200" dirty="0" smtClean="0">
                <a:solidFill>
                  <a:schemeClr val="bg1">
                    <a:lumMod val="50000"/>
                  </a:schemeClr>
                </a:solidFill>
                <a:latin typeface="+mn-lt"/>
              </a:rPr>
              <a:t>Developed a graphical interface for a simple program</a:t>
            </a:r>
          </a:p>
          <a:p>
            <a:pPr>
              <a:lnSpc>
                <a:spcPct val="100000"/>
              </a:lnSpc>
              <a:spcBef>
                <a:spcPts val="0"/>
              </a:spcBef>
              <a:defRPr/>
            </a:pPr>
            <a:endParaRPr lang="en-GB" sz="1200" dirty="0" smtClean="0">
              <a:solidFill>
                <a:schemeClr val="bg1">
                  <a:lumMod val="50000"/>
                </a:schemeClr>
              </a:solidFill>
              <a:latin typeface="+mn-lt"/>
            </a:endParaRPr>
          </a:p>
          <a:p>
            <a:pPr>
              <a:lnSpc>
                <a:spcPct val="100000"/>
              </a:lnSpc>
              <a:spcBef>
                <a:spcPts val="0"/>
              </a:spcBef>
              <a:defRPr/>
            </a:pPr>
            <a:r>
              <a:rPr lang="en-GB" sz="1200" dirty="0" smtClean="0">
                <a:solidFill>
                  <a:schemeClr val="bg1">
                    <a:lumMod val="50000"/>
                  </a:schemeClr>
                </a:solidFill>
                <a:latin typeface="+mn-lt"/>
              </a:rPr>
              <a:t>Have explored a range of activities for introducing programming concepts at KS3 upwards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dirty="0"/>
          </a:p>
        </p:txBody>
      </p:sp>
    </p:spTree>
    <p:extLst>
      <p:ext uri="{BB962C8B-B14F-4D97-AF65-F5344CB8AC3E}">
        <p14:creationId xmlns:p14="http://schemas.microsoft.com/office/powerpoint/2010/main" val="2358762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Here’s the outline of the day: This Unit</a:t>
            </a:r>
            <a:r>
              <a:rPr lang="en-GB" baseline="0" dirty="0" smtClean="0"/>
              <a:t> is a natural follow on from</a:t>
            </a:r>
            <a:r>
              <a:rPr lang="en-GB" dirty="0" smtClean="0"/>
              <a:t> the Tenderfoot Unit ‘Laying</a:t>
            </a:r>
            <a:r>
              <a:rPr lang="en-GB" baseline="0" dirty="0" smtClean="0"/>
              <a:t> Firm Foundations</a:t>
            </a:r>
            <a:r>
              <a:rPr lang="en-GB" dirty="0" smtClean="0"/>
              <a:t>’. That considered the bigger picture (why teach programming</a:t>
            </a:r>
            <a:r>
              <a:rPr lang="en-GB" baseline="0" dirty="0" smtClean="0"/>
              <a:t> at all ?) and</a:t>
            </a:r>
            <a:r>
              <a:rPr lang="en-GB" dirty="0" smtClean="0"/>
              <a:t> the fact that students come from primary schools with very different experiences and exposure to Computing.</a:t>
            </a:r>
            <a:r>
              <a:rPr lang="en-GB" baseline="0" dirty="0" smtClean="0"/>
              <a:t> It ended by introducing some of the issues with text based programming, arguing that restricted ‘toy environments’ can help reduce the cognitive load involved.</a:t>
            </a:r>
          </a:p>
          <a:p>
            <a:endParaRPr lang="en-GB" baseline="0" dirty="0" smtClean="0"/>
          </a:p>
          <a:p>
            <a:r>
              <a:rPr lang="en-GB" baseline="0" dirty="0" smtClean="0"/>
              <a:t>In this Unit, our starting point is addressing issues raised by text based programming, before offering some practical challenges that get children using ‘real’ programming environments. The day starts by putting this in the context of the National Curriculum and, more broadly, the need to develop Computational Thinking.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dirty="0"/>
          </a:p>
        </p:txBody>
      </p:sp>
    </p:spTree>
    <p:extLst>
      <p:ext uri="{BB962C8B-B14F-4D97-AF65-F5344CB8AC3E}">
        <p14:creationId xmlns:p14="http://schemas.microsoft.com/office/powerpoint/2010/main" val="140476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lets start by</a:t>
            </a:r>
            <a:r>
              <a:rPr lang="en-GB" baseline="0" dirty="0" smtClean="0"/>
              <a:t> briefly reiterating</a:t>
            </a:r>
            <a:r>
              <a:rPr lang="en-GB" dirty="0" smtClean="0"/>
              <a:t> the big picture.</a:t>
            </a:r>
            <a:r>
              <a:rPr lang="en-GB" baseline="0" dirty="0" smtClean="0"/>
              <a:t> The starting point for most teachers new to Computing will, inevitably be the National Curriculum … and secondary teachers need to be aware that this will take time to embed. A key message from Part 1 was not to try to run before children could walk. Learning to program is a difficult – it requires a firm grasp of several concepts and involves a combination of many skills.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dirty="0"/>
          </a:p>
        </p:txBody>
      </p:sp>
    </p:spTree>
    <p:extLst>
      <p:ext uri="{BB962C8B-B14F-4D97-AF65-F5344CB8AC3E}">
        <p14:creationId xmlns:p14="http://schemas.microsoft.com/office/powerpoint/2010/main" val="39797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Whilst much of the NC is very slim on detail, when it comes to programming it is fairly explicit and provides a clear developmental structure. Part 1 of thus Unit focused on much of the prior foundational knowledge required, today looks at the specifics outlined as goals for KS3.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you find the first mention of text based programming languages, data structures and modular programs.</a:t>
            </a:r>
          </a:p>
          <a:p>
            <a:r>
              <a:rPr lang="en-GB" baseline="0" dirty="0" smtClean="0"/>
              <a:t>Theses requirements will shape the activities to come but before we do that we need to take a step back, appreciate the bigger picture.</a:t>
            </a:r>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dirty="0"/>
          </a:p>
        </p:txBody>
      </p:sp>
    </p:spTree>
    <p:extLst>
      <p:ext uri="{BB962C8B-B14F-4D97-AF65-F5344CB8AC3E}">
        <p14:creationId xmlns:p14="http://schemas.microsoft.com/office/powerpoint/2010/main" val="31364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So before plunging into the detail, lets first distinguish the wood from the trees.</a:t>
            </a:r>
          </a:p>
          <a:p>
            <a:r>
              <a:rPr lang="en-GB" baseline="0" dirty="0" smtClean="0"/>
              <a:t>The bigger question is WHY? – why teach programming at all?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dirty="0"/>
          </a:p>
        </p:txBody>
      </p:sp>
    </p:spTree>
    <p:extLst>
      <p:ext uri="{BB962C8B-B14F-4D97-AF65-F5344CB8AC3E}">
        <p14:creationId xmlns:p14="http://schemas.microsoft.com/office/powerpoint/2010/main" val="260766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chance to explain what</a:t>
            </a:r>
            <a:r>
              <a:rPr lang="en-US" altLang="en-US" baseline="0" dirty="0" smtClean="0"/>
              <a:t> the Tenderfoot project entails – hide if not required.</a:t>
            </a:r>
          </a:p>
          <a:p>
            <a:pPr>
              <a:spcBef>
                <a:spcPct val="0"/>
              </a:spcBef>
            </a:pPr>
            <a:endParaRPr lang="en-US" altLang="en-US" baseline="0" dirty="0" smtClean="0"/>
          </a:p>
          <a:p>
            <a:pPr>
              <a:spcBef>
                <a:spcPct val="0"/>
              </a:spcBef>
            </a:pPr>
            <a:r>
              <a:rPr lang="en-US" altLang="en-US" baseline="0" dirty="0" smtClean="0"/>
              <a:t>Why? The need to develop a deeper appreciation of Computer Science amongst non-specialists secondary teachers.</a:t>
            </a:r>
          </a:p>
          <a:p>
            <a:pPr>
              <a:spcBef>
                <a:spcPct val="0"/>
              </a:spcBef>
            </a:pPr>
            <a:endParaRPr lang="en-US" altLang="en-US" baseline="0" dirty="0" smtClean="0"/>
          </a:p>
          <a:p>
            <a:pPr>
              <a:spcBef>
                <a:spcPct val="0"/>
              </a:spcBef>
            </a:pPr>
            <a:r>
              <a:rPr lang="en-US" altLang="en-US" baseline="0" dirty="0" smtClean="0"/>
              <a:t>What? Currently seven full Units are completed, packaged as 30+ separate sessions to support Master Teachers and others hosting local CPD. Four further Units are scoped and awaiting further development.</a:t>
            </a:r>
          </a:p>
          <a:p>
            <a:pPr>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When? The seven completed Units will be online by the start of the academic year 2017 – 18.</a:t>
            </a:r>
          </a:p>
          <a:p>
            <a:pPr>
              <a:spcBef>
                <a:spcPct val="0"/>
              </a:spcBef>
            </a:pPr>
            <a:endParaRPr lang="en-US" altLang="en-US" baseline="0" dirty="0" smtClean="0"/>
          </a:p>
          <a:p>
            <a:pPr>
              <a:spcBef>
                <a:spcPct val="0"/>
              </a:spcBef>
            </a:pPr>
            <a:r>
              <a:rPr lang="en-US" altLang="en-US" baseline="0" dirty="0" smtClean="0"/>
              <a:t>How? The CAS model is that of local face to face sessions through which we build trust and a genuine community of practice. Some may develop the material into online delivery but the key aim is to help sustain the fabric of the CAS Community, </a:t>
            </a:r>
            <a:r>
              <a:rPr lang="en-US" altLang="en-US" baseline="0" smtClean="0"/>
              <a:t>developing through </a:t>
            </a:r>
            <a:r>
              <a:rPr lang="en-US" altLang="en-US" baseline="0" dirty="0" smtClean="0"/>
              <a:t>the Regional </a:t>
            </a:r>
            <a:r>
              <a:rPr lang="en-US" altLang="en-US" baseline="0" smtClean="0"/>
              <a:t>Centre initiatives. </a:t>
            </a:r>
            <a:endParaRPr lang="en-US" altLang="en-US" baseline="0" dirty="0" smtClean="0"/>
          </a:p>
          <a:p>
            <a:pPr>
              <a:spcBef>
                <a:spcPct val="0"/>
              </a:spcBef>
            </a:pPr>
            <a:endParaRPr lang="en-US" altLang="en-US" baseline="0"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C578E-3DC8-4EAC-BD1D-064A9F0F6F36}" type="slidenum">
              <a:rPr lang="en-US" altLang="en-US"/>
              <a:pPr/>
              <a:t>2</a:t>
            </a:fld>
            <a:endParaRPr lang="en-US" altLang="en-US"/>
          </a:p>
        </p:txBody>
      </p:sp>
    </p:spTree>
    <p:extLst>
      <p:ext uri="{BB962C8B-B14F-4D97-AF65-F5344CB8AC3E}">
        <p14:creationId xmlns:p14="http://schemas.microsoft.com/office/powerpoint/2010/main" val="4159908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Computational Thinking is made explicit in the Purpose of Study that introduces both the primary and secondary programmes of study …</a:t>
            </a:r>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dirty="0"/>
          </a:p>
        </p:txBody>
      </p:sp>
    </p:spTree>
    <p:extLst>
      <p:ext uri="{BB962C8B-B14F-4D97-AF65-F5344CB8AC3E}">
        <p14:creationId xmlns:p14="http://schemas.microsoft.com/office/powerpoint/2010/main" val="3024364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It goes on to say how this can be applied through programming.</a:t>
            </a:r>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dirty="0"/>
          </a:p>
        </p:txBody>
      </p:sp>
    </p:spTree>
    <p:extLst>
      <p:ext uri="{BB962C8B-B14F-4D97-AF65-F5344CB8AC3E}">
        <p14:creationId xmlns:p14="http://schemas.microsoft.com/office/powerpoint/2010/main" val="818797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14083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1934409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286726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So</a:t>
            </a:r>
            <a:r>
              <a:rPr lang="en-GB" baseline="0" dirty="0" smtClean="0"/>
              <a:t> teaching programming involves a conceptual approach. These concepts can be easily transferred from one programming language to another, but also to approaching problems on other, non programming contexts.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3584748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a:t>
            </a:r>
            <a:r>
              <a:rPr lang="en-GB" baseline="0" dirty="0" smtClean="0"/>
              <a:t> simple way to get this across is to suggest to children that thinking like a computer scientist is a special way of looking at the world. Very soon, they will be seeing algorithms everywhere. They will be breaking problems down, spotting patterns and recognising this weird thing called abstraction, again and again and again.</a:t>
            </a:r>
          </a:p>
          <a:p>
            <a:endParaRPr lang="en-GB" baseline="0" dirty="0" smtClean="0"/>
          </a:p>
          <a:p>
            <a:r>
              <a:rPr lang="en-GB" baseline="0" dirty="0" smtClean="0"/>
              <a:t>Many CAS members offer CPD in particular programming languages. Regardless of the language, the concepts should be the same. The language is secondary, the concepts are key – hence the name of this session.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3726044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 before, we’ll try to emphasise the big idea of computational thinking throughout, focus on one or two practical activities to illustrate the 3 constructs and 4 concepts we want to bring out from all the activities, but let’s start by reiterating the lessons we can learn from one of the ‘fathers’ of computational thinking.</a:t>
            </a:r>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3297604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need to acknowledge the legacy of Seymour </a:t>
            </a:r>
            <a:r>
              <a:rPr lang="en-GB" baseline="0" dirty="0" err="1" smtClean="0"/>
              <a:t>Papert</a:t>
            </a:r>
            <a:r>
              <a:rPr lang="en-GB" baseline="0" dirty="0" smtClean="0"/>
              <a:t>, Logo, turtle graphics and his ideas about pedagogy. (click)</a:t>
            </a:r>
          </a:p>
          <a:p>
            <a:r>
              <a:rPr lang="en-GB" baseline="0" dirty="0" smtClean="0"/>
              <a:t>At it’s heart is the notion of constructionism: that children construct their mental models in the course of building things. By mentally predicting then observing outcomes their knowledge is refined. They learn through doing.</a:t>
            </a:r>
          </a:p>
          <a:p>
            <a:endParaRPr lang="en-GB" baseline="0" dirty="0" smtClean="0"/>
          </a:p>
          <a:p>
            <a:r>
              <a:rPr lang="en-GB" baseline="0" dirty="0" smtClean="0"/>
              <a:t>We’ll use an environment developed by Peter Millican (Oxford University) called Turtle System, designed specifically to support introductory programming through exploration of graphics.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3169239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a:t>
            </a:r>
            <a:r>
              <a:rPr lang="en-GB" baseline="0" dirty="0" smtClean="0"/>
              <a:t> said, before allowing children to explore and create, there is much value in discussing programs as a class, to model ways that will help hone their investigatory powers.</a:t>
            </a:r>
          </a:p>
          <a:p>
            <a:endParaRPr lang="en-GB" baseline="0" dirty="0" smtClean="0"/>
          </a:p>
          <a:p>
            <a:r>
              <a:rPr lang="en-GB" dirty="0" smtClean="0"/>
              <a:t>Here is Turtle System. Free to download</a:t>
            </a:r>
            <a:r>
              <a:rPr lang="en-GB" baseline="0" dirty="0" smtClean="0"/>
              <a:t> and no installation – it runs as a standalone executable (Windows only currently). </a:t>
            </a:r>
          </a:p>
          <a:p>
            <a:r>
              <a:rPr lang="en-GB" baseline="0" dirty="0" smtClean="0"/>
              <a:t>Have students load the system.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software (v11) is included in the resources, but check the link for later versions. </a:t>
            </a:r>
          </a:p>
          <a:p>
            <a:endParaRPr lang="en-GB" baseline="0" dirty="0" smtClean="0"/>
          </a:p>
          <a:p>
            <a:r>
              <a:rPr lang="en-GB" baseline="0" dirty="0" smtClean="0"/>
              <a:t>Notice it supports programs written in three ‘real’ programming languages. We’ll use Basic for our examples.</a:t>
            </a:r>
          </a:p>
          <a:p>
            <a:endParaRPr lang="en-GB" baseline="0" dirty="0" smtClean="0"/>
          </a:p>
          <a:p>
            <a:r>
              <a:rPr lang="en-GB" baseline="0" dirty="0" smtClean="0"/>
              <a:t>Programs are loaded (or written) in the left window, whilst the output is observed on the canvas on the right, when the run button is clicked.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60617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It is important that attendees understand the structure</a:t>
            </a:r>
            <a:r>
              <a:rPr lang="en-US" altLang="en-US" baseline="0" dirty="0" smtClean="0"/>
              <a:t> of the supporting resources and their target audience.</a:t>
            </a:r>
          </a:p>
          <a:p>
            <a:pPr>
              <a:spcBef>
                <a:spcPct val="0"/>
              </a:spcBef>
            </a:pPr>
            <a:endParaRPr lang="en-US" altLang="en-US" baseline="0" dirty="0" smtClean="0"/>
          </a:p>
          <a:p>
            <a:pPr>
              <a:spcBef>
                <a:spcPct val="0"/>
              </a:spcBef>
            </a:pPr>
            <a:r>
              <a:rPr lang="en-US" altLang="en-US" baseline="0" dirty="0" smtClean="0"/>
              <a:t>A short summary of the content of each Unit can be downloaded and distributed in advance.</a:t>
            </a:r>
          </a:p>
          <a:p>
            <a:pPr>
              <a:spcBef>
                <a:spcPct val="0"/>
              </a:spcBef>
            </a:pPr>
            <a:endParaRPr lang="en-US" altLang="en-US" baseline="0" dirty="0" smtClean="0"/>
          </a:p>
          <a:p>
            <a:pPr>
              <a:spcBef>
                <a:spcPct val="0"/>
              </a:spcBef>
            </a:pPr>
            <a:r>
              <a:rPr lang="en-US" altLang="en-US" baseline="0" dirty="0" smtClean="0"/>
              <a:t>A full day Unit is fast paced, aimed at experienced curriculum leaders and potential Tenderfoot trainers.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3</a:t>
            </a:fld>
            <a:endParaRPr lang="en-US" altLang="en-US"/>
          </a:p>
        </p:txBody>
      </p:sp>
    </p:spTree>
    <p:extLst>
      <p:ext uri="{BB962C8B-B14F-4D97-AF65-F5344CB8AC3E}">
        <p14:creationId xmlns:p14="http://schemas.microsoft.com/office/powerpoint/2010/main" val="1426230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package comes with many example programs to study</a:t>
            </a:r>
            <a:r>
              <a:rPr lang="en-GB" baseline="0" dirty="0" smtClean="0"/>
              <a:t> (click) and the option to compare the same program in all three languages.</a:t>
            </a:r>
          </a:p>
          <a:p>
            <a:endParaRPr lang="en-GB" baseline="0" dirty="0" smtClean="0"/>
          </a:p>
          <a:p>
            <a:r>
              <a:rPr lang="en-GB" baseline="0" dirty="0" smtClean="0"/>
              <a:t>We can use the examples as whole class exercises to get children to read the code, predict what will happen and demonstrate simple ways to investigate the behaviour.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1556062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Display this code to the class. What will happen when this program is run?</a:t>
            </a:r>
          </a:p>
          <a:p>
            <a:r>
              <a:rPr lang="en-GB" baseline="0" dirty="0" smtClean="0"/>
              <a:t>(click)</a:t>
            </a:r>
          </a:p>
          <a:p>
            <a:r>
              <a:rPr lang="en-GB" baseline="0" dirty="0" smtClean="0"/>
              <a:t>A red circle outlined in black is repeatedly drawn, (click) spiralling outward in ever increasing steps.</a:t>
            </a:r>
          </a:p>
          <a:p>
            <a:endParaRPr lang="en-GB" baseline="0" dirty="0" smtClean="0"/>
          </a:p>
          <a:p>
            <a:r>
              <a:rPr lang="en-GB" baseline="0" dirty="0" smtClean="0"/>
              <a:t>Here we can see the power involved in exploring code that develops patterns.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2830363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will this one create? (click)</a:t>
            </a:r>
          </a:p>
          <a:p>
            <a:r>
              <a:rPr lang="en-GB" dirty="0" smtClean="0"/>
              <a:t>The effect is even more pronounced if you observe the program running.</a:t>
            </a:r>
            <a:r>
              <a:rPr lang="en-GB" baseline="0" dirty="0" smtClean="0"/>
              <a:t> Y</a:t>
            </a:r>
            <a:r>
              <a:rPr lang="en-GB" dirty="0" smtClean="0"/>
              <a:t>ou will see the shape building as the loop executes. Encourage students to predict, as a class, then run it and observe.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209755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needs</a:t>
            </a:r>
            <a:r>
              <a:rPr lang="en-GB" baseline="0" dirty="0" smtClean="0"/>
              <a:t> to be spelt out to students why you insist on a prediction, before observing the code running. </a:t>
            </a:r>
          </a:p>
          <a:p>
            <a:endParaRPr lang="en-GB" baseline="0" dirty="0" smtClean="0"/>
          </a:p>
          <a:p>
            <a:r>
              <a:rPr lang="en-GB" baseline="0" dirty="0" smtClean="0"/>
              <a:t>When you READ code, you are putting yourself in the position of the computer. You are trying to think about how the computer thinks. You are thinking about thinking.</a:t>
            </a:r>
          </a:p>
          <a:p>
            <a:r>
              <a:rPr lang="en-GB" baseline="0" dirty="0" smtClean="0"/>
              <a:t>(click)</a:t>
            </a:r>
          </a:p>
          <a:p>
            <a:r>
              <a:rPr lang="en-GB" baseline="0" dirty="0" smtClean="0"/>
              <a:t>When you OBSERVE the code running, unless you already have a mental model of what you expect, there is little gained form the experience. If you have a mental model – or prediction, then the observation confirms you were right, or contradicts it. </a:t>
            </a:r>
          </a:p>
          <a:p>
            <a:endParaRPr lang="en-GB" baseline="0" dirty="0" smtClean="0"/>
          </a:p>
          <a:p>
            <a:r>
              <a:rPr lang="en-GB" baseline="0" dirty="0" smtClean="0"/>
              <a:t>If your prediction is wrong, so you have to reach for an intellectual toolkit to reason about why it was wrong. You need to debug. You need to employ logical deduction. You need to observe and experiment. In employing these techniques you are honing your ability to systematically investigate. You are learning to learn. </a:t>
            </a:r>
          </a:p>
          <a:p>
            <a:endParaRPr lang="en-GB" baseline="0" dirty="0" smtClean="0"/>
          </a:p>
          <a:p>
            <a:r>
              <a:rPr lang="en-GB" baseline="0" dirty="0" smtClean="0"/>
              <a:t>Put this way, children will embrace the approach, as they appreciate it’s value in improving their capacity to learn. A wrong prediction is something to celebrate – real learning takes place when your mental model is challenged.</a:t>
            </a:r>
          </a:p>
          <a:p>
            <a:endParaRPr lang="en-GB" baseline="0" dirty="0" smtClean="0"/>
          </a:p>
          <a:p>
            <a:r>
              <a:rPr lang="en-GB" baseline="0" dirty="0" smtClean="0"/>
              <a:t>In more general terms; when your programs don’t work, that is no reason to become disheartened. It is something to celebrate – an opportunity to debug and to learn!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541363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Alan Kay, who was featured earlier, once famously said: ‘If you don’t aim for 90% failure, you aren’t aiming high enough.’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3033663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series of exercises that follow focus on developing students ability to read, predict and analyse code before embarking on a practical exercise of their own.</a:t>
            </a:r>
          </a:p>
          <a:p>
            <a:endParaRPr lang="en-GB" baseline="0" dirty="0" smtClean="0"/>
          </a:p>
          <a:p>
            <a:r>
              <a:rPr lang="en-GB" baseline="0" dirty="0" smtClean="0"/>
              <a:t>You can work through them as a class exercise or an activity sheet is included for pupils self study.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2220622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Part 1, w</a:t>
            </a:r>
            <a:r>
              <a:rPr lang="en-GB" dirty="0" smtClean="0"/>
              <a:t>e highlighted the cognitive</a:t>
            </a:r>
            <a:r>
              <a:rPr lang="en-GB" baseline="0" dirty="0" smtClean="0"/>
              <a:t> challenge of nesting constructs inside each other.</a:t>
            </a:r>
          </a:p>
          <a:p>
            <a:r>
              <a:rPr lang="en-GB" dirty="0" smtClean="0"/>
              <a:t>Here is an example of the</a:t>
            </a:r>
            <a:r>
              <a:rPr lang="en-GB" baseline="0" dirty="0" smtClean="0"/>
              <a:t> use of </a:t>
            </a:r>
            <a:r>
              <a:rPr lang="en-GB" dirty="0" smtClean="0"/>
              <a:t>two repetition constructs.</a:t>
            </a:r>
            <a:r>
              <a:rPr lang="en-GB" baseline="0" dirty="0" smtClean="0"/>
              <a:t> </a:t>
            </a:r>
            <a:r>
              <a:rPr lang="en-GB" dirty="0" smtClean="0"/>
              <a:t>With clear visual output we can begin to appreciate how</a:t>
            </a:r>
            <a:r>
              <a:rPr lang="en-GB" baseline="0" dirty="0" smtClean="0"/>
              <a:t> nested constructs execute.</a:t>
            </a:r>
          </a:p>
          <a:p>
            <a:endParaRPr lang="en-GB" baseline="0" dirty="0" smtClean="0"/>
          </a:p>
          <a:p>
            <a:r>
              <a:rPr lang="en-GB" baseline="0" dirty="0" smtClean="0"/>
              <a:t>Adding a pause both within, and outside the inner loop, and observing what happens should make the stages of execution clear.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4230661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a:t>
            </a:r>
            <a:r>
              <a:rPr lang="en-GB" baseline="0" dirty="0" smtClean="0"/>
              <a:t> Help – Examples1, open Simple Procedure. This uses another repetition structure – a condition controlled loop.</a:t>
            </a:r>
          </a:p>
          <a:p>
            <a:r>
              <a:rPr lang="en-GB" dirty="0" smtClean="0"/>
              <a:t>We also highlighted</a:t>
            </a:r>
            <a:r>
              <a:rPr lang="en-GB" baseline="0" dirty="0" smtClean="0"/>
              <a:t> in Part 1, the power of procedural abstraction. By defining procedures we can hide the detail involved within a procedure definition. This make complex code much easier to manage and understand. </a:t>
            </a:r>
            <a:r>
              <a:rPr lang="en-GB" dirty="0" smtClean="0"/>
              <a:t> </a:t>
            </a:r>
          </a:p>
          <a:p>
            <a:endParaRPr lang="en-GB" dirty="0" smtClean="0"/>
          </a:p>
          <a:p>
            <a:r>
              <a:rPr lang="en-GB" dirty="0" smtClean="0"/>
              <a:t>Here is an example of a procedure definition in Basic. Notice</a:t>
            </a:r>
            <a:r>
              <a:rPr lang="en-GB" baseline="0" dirty="0" smtClean="0"/>
              <a:t> in this case the definition comes at the end of the program.</a:t>
            </a:r>
            <a:r>
              <a:rPr lang="en-GB" dirty="0" smtClean="0"/>
              <a:t> The procedure is called in the main program above (click)</a:t>
            </a:r>
          </a:p>
          <a:p>
            <a:endParaRPr lang="en-GB" dirty="0" smtClean="0"/>
          </a:p>
          <a:p>
            <a:r>
              <a:rPr lang="en-GB" dirty="0" smtClean="0"/>
              <a:t>Look at the code carefully. When</a:t>
            </a:r>
            <a:r>
              <a:rPr lang="en-GB" baseline="0" dirty="0" smtClean="0"/>
              <a:t> does the loop end? (click)</a:t>
            </a:r>
          </a:p>
          <a:p>
            <a:r>
              <a:rPr lang="en-GB" baseline="0" dirty="0" smtClean="0"/>
              <a:t>When the variable TURTD% = 0. But where is the variable set, or changed? (click)</a:t>
            </a:r>
          </a:p>
          <a:p>
            <a:r>
              <a:rPr lang="en-GB" baseline="0" dirty="0" smtClean="0"/>
              <a:t>The tabs at the bottom give access to the help. Select QuickHelp1(click)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1354086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Down the right hand side are various tabs. The</a:t>
            </a:r>
            <a:r>
              <a:rPr lang="en-GB" baseline="0" dirty="0" smtClean="0"/>
              <a:t> Basic tab explains that the TURT.. variables are built in. </a:t>
            </a:r>
          </a:p>
          <a:p>
            <a:r>
              <a:rPr lang="en-GB" baseline="0" dirty="0" smtClean="0"/>
              <a:t>Having pointed this out, let the students predict what will happen BEFORE running the program and observing what actually happens. </a:t>
            </a:r>
          </a:p>
          <a:p>
            <a:endParaRPr lang="en-GB" baseline="0" dirty="0" smtClean="0"/>
          </a:p>
          <a:p>
            <a:r>
              <a:rPr lang="en-GB" baseline="0" dirty="0" smtClean="0"/>
              <a:t>Was their initial prediction correct? Probably not. But if not, why not? </a:t>
            </a:r>
          </a:p>
          <a:p>
            <a:r>
              <a:rPr lang="en-GB" baseline="0" dirty="0" smtClean="0"/>
              <a:t>(click)</a:t>
            </a:r>
          </a:p>
          <a:p>
            <a:endParaRPr lang="en-GB" baseline="0" dirty="0" smtClean="0"/>
          </a:p>
          <a:p>
            <a:r>
              <a:rPr lang="en-GB" baseline="0" dirty="0" smtClean="0"/>
              <a:t>One of the advantages of a purpose built beginners environment is that by having a small, restricted command set, help is much more accessible. Encourage students to begin to use Help to investigate, and then write programs. QuickHelp2 lists all the commands on the left.</a:t>
            </a:r>
          </a:p>
          <a:p>
            <a:endParaRPr lang="en-GB" baseline="0" dirty="0" smtClean="0"/>
          </a:p>
          <a:p>
            <a:r>
              <a:rPr lang="en-GB" baseline="0" dirty="0" smtClean="0"/>
              <a:t>Suggest students study the next example, Spiral of Colours, which is reminiscent of our earlier </a:t>
            </a:r>
            <a:r>
              <a:rPr lang="en-GB" baseline="0" dirty="0" err="1" smtClean="0"/>
              <a:t>squiral</a:t>
            </a:r>
            <a:r>
              <a:rPr lang="en-GB" baseline="0" dirty="0" smtClean="0"/>
              <a:t>. Ensure they predict what will happen before having their mental model confirmed or challenged when they run the program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2278331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Was their prediction  right? </a:t>
            </a:r>
          </a:p>
          <a:p>
            <a:endParaRPr lang="en-GB" baseline="0" dirty="0" smtClean="0"/>
          </a:p>
          <a:p>
            <a:r>
              <a:rPr lang="en-GB" baseline="0" dirty="0" smtClean="0"/>
              <a:t>As a question and answer activity, ask the students to explain each line of code. If a student translation of a line is vague, ask others to sharpen it. If it is still not precise, model the correct the answer. Turn it into a collective challenge to hone the precision of the code reading.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68380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Each Unit includes a full Trainer Presentation, which follows these introductory slides.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4</a:t>
            </a:fld>
            <a:endParaRPr lang="en-US" altLang="en-US"/>
          </a:p>
        </p:txBody>
      </p:sp>
    </p:spTree>
    <p:extLst>
      <p:ext uri="{BB962C8B-B14F-4D97-AF65-F5344CB8AC3E}">
        <p14:creationId xmlns:p14="http://schemas.microsoft.com/office/powerpoint/2010/main" val="3582810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consider our previous example of a procedure, with the same definition but this time involving a parameter (click). </a:t>
            </a:r>
          </a:p>
          <a:p>
            <a:r>
              <a:rPr lang="en-GB" dirty="0" smtClean="0"/>
              <a:t>(click)</a:t>
            </a:r>
          </a:p>
          <a:p>
            <a:r>
              <a:rPr lang="en-GB" dirty="0" smtClean="0"/>
              <a:t>When the procedure is called, what VALUE</a:t>
            </a:r>
            <a:r>
              <a:rPr lang="en-GB" baseline="0" dirty="0" smtClean="0"/>
              <a:t> is passed to the parameter </a:t>
            </a:r>
            <a:r>
              <a:rPr lang="en-GB" baseline="0" dirty="0" err="1" smtClean="0"/>
              <a:t>len</a:t>
            </a:r>
            <a:r>
              <a:rPr lang="en-GB" baseline="0" dirty="0" smtClean="0"/>
              <a:t>%?</a:t>
            </a:r>
          </a:p>
          <a:p>
            <a:r>
              <a:rPr lang="en-GB" baseline="0" dirty="0" smtClean="0"/>
              <a:t>Answer: On the first iteration 360 + 100 + 460.</a:t>
            </a:r>
          </a:p>
          <a:p>
            <a:endParaRPr lang="en-GB" baseline="0" dirty="0" smtClean="0"/>
          </a:p>
          <a:p>
            <a:r>
              <a:rPr lang="en-GB" baseline="0" dirty="0" smtClean="0"/>
              <a:t>So explain what will happen on the first call of this procedure?</a:t>
            </a:r>
          </a:p>
          <a:p>
            <a:r>
              <a:rPr lang="en-GB" baseline="0" dirty="0" smtClean="0"/>
              <a:t>Answer: 	A line of a random colour will be drawn of 460 units.</a:t>
            </a:r>
          </a:p>
          <a:p>
            <a:r>
              <a:rPr lang="en-GB" baseline="0" dirty="0" smtClean="0"/>
              <a:t>	A blot of radius 23 is placed and</a:t>
            </a:r>
          </a:p>
          <a:p>
            <a:r>
              <a:rPr lang="en-GB" baseline="0" dirty="0" smtClean="0"/>
              <a:t>	The turtle moves back 460 steps.</a:t>
            </a:r>
          </a:p>
          <a:p>
            <a:r>
              <a:rPr lang="en-GB" baseline="0" dirty="0" smtClean="0"/>
              <a:t>What happens after that?</a:t>
            </a:r>
          </a:p>
          <a:p>
            <a:r>
              <a:rPr lang="en-GB" baseline="0" dirty="0" smtClean="0"/>
              <a:t>Answer: 	The turtle turns 61 degrees clockwise before the procedure is called again.</a:t>
            </a:r>
          </a:p>
          <a:p>
            <a:r>
              <a:rPr lang="en-GB" baseline="0" dirty="0" smtClean="0"/>
              <a:t>What value is passed to </a:t>
            </a:r>
            <a:r>
              <a:rPr lang="en-GB" baseline="0" dirty="0" err="1" smtClean="0"/>
              <a:t>len</a:t>
            </a:r>
            <a:r>
              <a:rPr lang="en-GB" baseline="0" dirty="0" smtClean="0"/>
              <a:t>% on the second iteration?</a:t>
            </a:r>
          </a:p>
          <a:p>
            <a:r>
              <a:rPr lang="en-GB" baseline="0" dirty="0" smtClean="0"/>
              <a:t>Answer: 	359 + 100 = 459 …</a:t>
            </a:r>
          </a:p>
          <a:p>
            <a:r>
              <a:rPr lang="en-GB" baseline="0" dirty="0" smtClean="0"/>
              <a:t>… an so on until you are confident the group has grasped it.</a:t>
            </a:r>
          </a:p>
          <a:p>
            <a:endParaRPr lang="en-GB" baseline="0" dirty="0" smtClean="0"/>
          </a:p>
          <a:p>
            <a:r>
              <a:rPr lang="en-GB" baseline="0" dirty="0" smtClean="0"/>
              <a:t>Now get them to predict what will happen when the program is run.</a:t>
            </a:r>
          </a:p>
          <a:p>
            <a:r>
              <a:rPr lang="en-GB" baseline="0" dirty="0" smtClean="0"/>
              <a:t>Even though many will follow the way the procedure calls work, they will still be surprised at the result. (click)</a:t>
            </a:r>
          </a:p>
          <a:p>
            <a:r>
              <a:rPr lang="en-GB" baseline="0" dirty="0" smtClean="0"/>
              <a:t>So encourage a further discussion to try to explain what they have just observed. As a starting prompt, ask why there are 6 lines spiralling into the centre, rather than the one suggested in the code.</a:t>
            </a:r>
          </a:p>
          <a:p>
            <a:r>
              <a:rPr lang="en-GB" baseline="0" dirty="0" smtClean="0"/>
              <a:t>Answer: 	There isn’t. The reason lies in how far the turtle turns before being called again (61 degrees). If this isn’t understood you could get a protractor and draw it out, or add appropriate pause statements, so the execution is slowed down. (click) What this is, in effect, is a Catherine Wheel effect.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3969046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looked at a variety of short programs. Students</a:t>
            </a:r>
            <a:r>
              <a:rPr lang="en-GB" baseline="0" dirty="0" smtClean="0"/>
              <a:t> should have access to these from the Examples1 menu under the Help option. We’ll look in a minute at how you can configure Turtle System to make example programs available.</a:t>
            </a:r>
          </a:p>
          <a:p>
            <a:endParaRPr lang="en-GB" baseline="0" dirty="0" smtClean="0"/>
          </a:p>
          <a:p>
            <a:r>
              <a:rPr lang="en-GB" baseline="0" dirty="0" smtClean="0"/>
              <a:t>The example programs will give them all the commands they require to tackle the following task. Write a program to display an analogue clock, whose minute hand ticks round. (click to demonstrate).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2636215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 isn’t complex, and does not require the use of parameters. We’ve introduced them, so teachers new to programming are familiar with to them, but they are another cognitive burden for beginner programmers.</a:t>
            </a:r>
          </a:p>
          <a:p>
            <a:endParaRPr lang="en-GB" baseline="0" dirty="0" smtClean="0"/>
          </a:p>
          <a:p>
            <a:r>
              <a:rPr lang="en-GB" baseline="0" dirty="0" smtClean="0"/>
              <a:t>At the risk of too much repetition, getting to grips with programming requires repeated exposure to the same concepts in a variety of contexts.</a:t>
            </a:r>
          </a:p>
          <a:p>
            <a:endParaRPr lang="en-GB" baseline="0" dirty="0" smtClean="0"/>
          </a:p>
          <a:p>
            <a:r>
              <a:rPr lang="en-GB" baseline="0" dirty="0" smtClean="0"/>
              <a:t>So this challenge represents a students first attempt to write their own text based program. </a:t>
            </a:r>
          </a:p>
          <a:p>
            <a:endParaRPr lang="en-GB" baseline="0" dirty="0" smtClean="0"/>
          </a:p>
          <a:p>
            <a:r>
              <a:rPr lang="en-GB" baseline="0" dirty="0" smtClean="0"/>
              <a:t>The expectation is they will use Help to identify the commands they need and generally work in a more independent fashion. </a:t>
            </a:r>
          </a:p>
          <a:p>
            <a:endParaRPr lang="en-GB" baseline="0" dirty="0" smtClean="0"/>
          </a:p>
          <a:p>
            <a:r>
              <a:rPr lang="en-GB" baseline="0" dirty="0" smtClean="0"/>
              <a:t>But the key to a successful program will be to plan it first. (click) In other words decompose the problem.</a:t>
            </a:r>
          </a:p>
          <a:p>
            <a:endParaRPr lang="en-GB" baseline="0" dirty="0" smtClean="0"/>
          </a:p>
          <a:p>
            <a:r>
              <a:rPr lang="en-GB" baseline="0" dirty="0" smtClean="0"/>
              <a:t>It’s worth doing this as a group activity.</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3058109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their first attempt at writing a text based program, students will inevitably hit the syntax barrier.</a:t>
            </a:r>
          </a:p>
          <a:p>
            <a:endParaRPr lang="en-GB" baseline="0" dirty="0" smtClean="0"/>
          </a:p>
          <a:p>
            <a:r>
              <a:rPr lang="en-GB" baseline="0" dirty="0" smtClean="0"/>
              <a:t>One of the great strengths of Turtle System, is that error messages are very precisely targeted, telling showing what the problem is and showing exactly where to find the </a:t>
            </a:r>
            <a:r>
              <a:rPr lang="en-GB" baseline="0" dirty="0" err="1" smtClean="0"/>
              <a:t>probem</a:t>
            </a:r>
            <a:r>
              <a:rPr lang="en-GB" baseline="0" dirty="0" smtClean="0"/>
              <a:t>. Here it makes it clear which line and what procedure call is the problem. </a:t>
            </a:r>
          </a:p>
          <a:p>
            <a:r>
              <a:rPr lang="en-GB" baseline="0" dirty="0" smtClean="0"/>
              <a:t>(click)</a:t>
            </a:r>
          </a:p>
          <a:p>
            <a:r>
              <a:rPr lang="en-GB" baseline="0" dirty="0" smtClean="0"/>
              <a:t>In this example it makes clear Basic’s rules for naming variables and</a:t>
            </a:r>
          </a:p>
          <a:p>
            <a:r>
              <a:rPr lang="en-GB" baseline="0" dirty="0" smtClean="0"/>
              <a:t>(click)</a:t>
            </a:r>
          </a:p>
          <a:p>
            <a:r>
              <a:rPr lang="en-GB" baseline="0" dirty="0" smtClean="0"/>
              <a:t>Here there is no value attached to thickness and</a:t>
            </a:r>
          </a:p>
          <a:p>
            <a:r>
              <a:rPr lang="en-GB" baseline="0" dirty="0" smtClean="0"/>
              <a:t>(click)</a:t>
            </a:r>
          </a:p>
          <a:p>
            <a:r>
              <a:rPr lang="en-GB" baseline="0" dirty="0" smtClean="0"/>
              <a:t>The colour isn’t a recognised name. Notice in each case that the source of the error is underlined.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2894759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Turtle System comes with many program</a:t>
            </a:r>
            <a:r>
              <a:rPr lang="en-GB" baseline="0" dirty="0" smtClean="0"/>
              <a:t> examples. We’ve looked at a few and they are very useful teaching aids.</a:t>
            </a:r>
          </a:p>
          <a:p>
            <a:endParaRPr lang="en-GB" baseline="0" dirty="0" smtClean="0"/>
          </a:p>
          <a:p>
            <a:r>
              <a:rPr lang="en-GB" baseline="0" dirty="0" smtClean="0"/>
              <a:t>However, you may not want students to have access to them all.</a:t>
            </a:r>
          </a:p>
          <a:p>
            <a:r>
              <a:rPr lang="en-GB" baseline="0" dirty="0" smtClean="0"/>
              <a:t>For example, a solution to the Clock challenge is given in the second set of examples.</a:t>
            </a:r>
          </a:p>
          <a:p>
            <a:endParaRPr lang="en-GB" baseline="0" dirty="0" smtClean="0"/>
          </a:p>
          <a:p>
            <a:r>
              <a:rPr lang="en-GB" baseline="0" dirty="0" smtClean="0"/>
              <a:t>You may also want to add your own to the Examples for them to investigate.</a:t>
            </a:r>
          </a:p>
          <a:p>
            <a:endParaRPr lang="en-GB" baseline="0" dirty="0" smtClean="0"/>
          </a:p>
          <a:p>
            <a:r>
              <a:rPr lang="en-GB" baseline="0" dirty="0" smtClean="0"/>
              <a:t> Other features too, might be worth controlling, such as restricting which language you want students to view. </a:t>
            </a:r>
          </a:p>
          <a:p>
            <a:r>
              <a:rPr lang="en-GB" baseline="0" dirty="0" smtClean="0"/>
              <a:t>(click)</a:t>
            </a:r>
          </a:p>
          <a:p>
            <a:r>
              <a:rPr lang="en-GB" baseline="0" dirty="0" smtClean="0"/>
              <a:t>Teachers can do all of this via the Power Users Menu.</a:t>
            </a:r>
          </a:p>
          <a:p>
            <a:r>
              <a:rPr lang="en-GB" baseline="0" dirty="0" smtClean="0"/>
              <a:t>It is worth familiarising yourselves with this so you can configure a version of Turtle for the students, and have a separate version for teachers.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2731920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the Power User Menu is available, the options under Help allow you to Save all the Help examples to the Turtle System folder.</a:t>
            </a:r>
            <a:r>
              <a:rPr lang="en-GB" baseline="0" dirty="0" smtClean="0"/>
              <a:t> (click). Each language folder created, has all the example files in it (click).</a:t>
            </a:r>
          </a:p>
          <a:p>
            <a:r>
              <a:rPr lang="en-GB" baseline="0" dirty="0" smtClean="0"/>
              <a:t>This can then be modified, adding programs, or removing others.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89568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don’t need to remove files even. The examples will list files, only whilst in alphabetic sequence.</a:t>
            </a:r>
          </a:p>
          <a:p>
            <a:r>
              <a:rPr lang="en-GB" baseline="0" dirty="0" smtClean="0"/>
              <a:t>Notice file </a:t>
            </a:r>
            <a:r>
              <a:rPr lang="en-GB" baseline="0" dirty="0" err="1" smtClean="0"/>
              <a:t>D_theplough</a:t>
            </a:r>
            <a:r>
              <a:rPr lang="en-GB" baseline="0" dirty="0" smtClean="0"/>
              <a:t>. By renaming it, (click) the alphabetic sequence only runs A to C.</a:t>
            </a:r>
          </a:p>
          <a:p>
            <a:r>
              <a:rPr lang="en-GB" baseline="0" dirty="0" smtClean="0"/>
              <a:t>(click)</a:t>
            </a:r>
          </a:p>
          <a:p>
            <a:r>
              <a:rPr lang="en-GB" baseline="0" dirty="0" smtClean="0"/>
              <a:t>Now by selecting the option for the Help menu to reflect the file structure … and answering OK to the confirmation</a:t>
            </a:r>
          </a:p>
          <a:p>
            <a:r>
              <a:rPr lang="en-GB" baseline="0" dirty="0" smtClean="0"/>
              <a:t>(click)</a:t>
            </a:r>
          </a:p>
          <a:p>
            <a:r>
              <a:rPr lang="en-GB" baseline="0" dirty="0" smtClean="0"/>
              <a:t>The restricted menu is now available.</a:t>
            </a:r>
          </a:p>
          <a:p>
            <a:endParaRPr lang="en-GB" baseline="0" dirty="0" smtClean="0"/>
          </a:p>
          <a:p>
            <a:r>
              <a:rPr lang="en-GB" baseline="0" dirty="0" smtClean="0"/>
              <a:t>This is a very useful feature that allows quick reconfiguration and reinstatement. </a:t>
            </a:r>
          </a:p>
          <a:p>
            <a:r>
              <a:rPr lang="en-GB" baseline="0" dirty="0" smtClean="0"/>
              <a:t>Note that if you wish to save your own programs into these folders to add to the menu, you must use the .</a:t>
            </a:r>
            <a:r>
              <a:rPr lang="en-GB" baseline="0" dirty="0" err="1" smtClean="0"/>
              <a:t>tgx</a:t>
            </a:r>
            <a:r>
              <a:rPr lang="en-GB" baseline="0" dirty="0" smtClean="0"/>
              <a:t> option in the Save As dialogue.</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1557989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may wish to make other changes to the configuration, perhaps removing the Language Menu, so children can’t change the language</a:t>
            </a:r>
            <a:r>
              <a:rPr lang="en-GB" baseline="0" dirty="0" smtClean="0"/>
              <a:t> accidentally, and disabling the Power Users Options.</a:t>
            </a:r>
          </a:p>
          <a:p>
            <a:r>
              <a:rPr lang="en-GB" baseline="0" dirty="0" smtClean="0"/>
              <a:t>(click)</a:t>
            </a:r>
          </a:p>
          <a:p>
            <a:r>
              <a:rPr lang="en-GB" baseline="0" dirty="0" smtClean="0"/>
              <a:t>When you are finished making your choices, save them to an options file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a:p>
        </p:txBody>
      </p:sp>
    </p:spTree>
    <p:extLst>
      <p:ext uri="{BB962C8B-B14F-4D97-AF65-F5344CB8AC3E}">
        <p14:creationId xmlns:p14="http://schemas.microsoft.com/office/powerpoint/2010/main" val="3274574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w</a:t>
            </a:r>
            <a:r>
              <a:rPr lang="en-GB" dirty="0" smtClean="0"/>
              <a:t>hen students open Turtle System (click), they can apply the settings from the options file.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292262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With</a:t>
            </a:r>
            <a:r>
              <a:rPr lang="en-GB" baseline="0" dirty="0" smtClean="0"/>
              <a:t> any programming environment there are lots of important elements that need to be mastered to make best use of it. When teaching it is easy to get bogged down in these details.</a:t>
            </a:r>
          </a:p>
          <a:p>
            <a:endParaRPr lang="en-GB" baseline="0" dirty="0" smtClean="0"/>
          </a:p>
          <a:p>
            <a:r>
              <a:rPr lang="en-GB" baseline="0" dirty="0" smtClean="0"/>
              <a:t>Teachers and students need to keep ‘coming up for air’. Get into the habit of pausing, taking a few deep breaths and refocusing on the key concepts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179846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slides</a:t>
            </a:r>
            <a:r>
              <a:rPr lang="en-US" altLang="en-US" baseline="0" dirty="0" smtClean="0"/>
              <a:t> include very detailed notes outlining the supporting narrative. Please read them carefully if preparing a presentation.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5</a:t>
            </a:fld>
            <a:endParaRPr lang="en-US" altLang="en-US"/>
          </a:p>
        </p:txBody>
      </p:sp>
    </p:spTree>
    <p:extLst>
      <p:ext uri="{BB962C8B-B14F-4D97-AF65-F5344CB8AC3E}">
        <p14:creationId xmlns:p14="http://schemas.microsoft.com/office/powerpoint/2010/main" val="2555023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Try to draw out recognition of the challenge the syntax barrier poses.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Restricted</a:t>
            </a:r>
            <a:r>
              <a:rPr lang="en-GB" baseline="0" dirty="0" smtClean="0"/>
              <a:t> environments, such as simple html </a:t>
            </a:r>
            <a:r>
              <a:rPr lang="en-GB" baseline="0" dirty="0" err="1" smtClean="0"/>
              <a:t>markup</a:t>
            </a:r>
            <a:r>
              <a:rPr lang="en-GB" baseline="0" dirty="0" smtClean="0"/>
              <a:t>, and </a:t>
            </a:r>
            <a:r>
              <a:rPr lang="en-GB" baseline="0" dirty="0" err="1" smtClean="0"/>
              <a:t>RoboMind</a:t>
            </a:r>
            <a:r>
              <a:rPr lang="en-GB" baseline="0" dirty="0" smtClean="0"/>
              <a:t> (introduced in Part 1) help focus on specifics and lower cognitive load. Turtle System is much more powerful, but illustrates other advantages of a purpose built environment. One example is targeted error messages – can attendees identify others.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Are there any pitfalls?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645649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Now that students have had some experience of writing text based code we can begin to try to draw everything together.</a:t>
            </a:r>
          </a:p>
          <a:p>
            <a:r>
              <a:rPr lang="en-GB" baseline="0" dirty="0" smtClean="0"/>
              <a:t>As before, we’ll try to emphasise the 1 big idea, focusing on practical activities to illustrate the 3 constructs and 4 concepts we want to bring out from all the activities. </a:t>
            </a:r>
          </a:p>
          <a:p>
            <a:endParaRPr lang="en-GB" baseline="0" dirty="0" smtClean="0"/>
          </a:p>
          <a:p>
            <a:r>
              <a:rPr lang="en-GB" baseline="0" dirty="0" smtClean="0"/>
              <a:t>We’ll take the same approach of targeting the exercises to minimise cognitive load and we’ll use another specially designed ‘transition environment’.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2451537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Small</a:t>
            </a:r>
            <a:r>
              <a:rPr lang="en-GB" baseline="0" dirty="0" smtClean="0"/>
              <a:t> Basic gives pupils a feel of an industry standard IDE and has been designed to help transition to Visual Basic.NET. It has a code editor where children construct their programs (click), but one key reason for using it is the ‘IntelliSense’ which is a real help now that syntax becomes more complex. </a:t>
            </a:r>
          </a:p>
          <a:p>
            <a:endParaRPr lang="en-GB" baseline="0" dirty="0" smtClean="0"/>
          </a:p>
          <a:p>
            <a:r>
              <a:rPr lang="en-GB" baseline="0" dirty="0" smtClean="0"/>
              <a:t>We can also begin to introduce the language of objects, that is common in many programming languages.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1963191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before, work to ensure students can read code, before trying to write it is essential.</a:t>
            </a:r>
          </a:p>
          <a:p>
            <a:r>
              <a:rPr lang="en-GB" dirty="0" smtClean="0"/>
              <a:t>Comments start with an</a:t>
            </a:r>
            <a:r>
              <a:rPr lang="en-GB" baseline="0" dirty="0" smtClean="0"/>
              <a:t> apostrophe, and are highlighted in green. (click)</a:t>
            </a:r>
          </a:p>
          <a:p>
            <a:r>
              <a:rPr lang="en-GB" baseline="0" dirty="0" smtClean="0"/>
              <a:t>Precision in describing each statement is important. Ask students to read the line highlighted before (click) modelling the answer.</a:t>
            </a:r>
          </a:p>
          <a:p>
            <a:r>
              <a:rPr lang="en-GB" baseline="0" dirty="0" smtClean="0"/>
              <a:t>(click)</a:t>
            </a:r>
          </a:p>
          <a:p>
            <a:r>
              <a:rPr lang="en-GB" baseline="0" dirty="0" smtClean="0"/>
              <a:t>If we execute that line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3930151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we execute the code, a text window opens, with the title property set.</a:t>
            </a:r>
          </a:p>
          <a:p>
            <a:r>
              <a:rPr lang="en-GB" baseline="0" dirty="0" smtClean="0"/>
              <a:t>All examples are included in the resources: 01Welcome.sb</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12612699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terminology needs to be outlined at</a:t>
            </a:r>
            <a:r>
              <a:rPr lang="en-GB" baseline="0" dirty="0" smtClean="0"/>
              <a:t> the start, with a particular distinction drawn between properties and methods.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2451487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terminology needs to be outlined at</a:t>
            </a:r>
            <a:r>
              <a:rPr lang="en-GB" baseline="0" dirty="0" smtClean="0"/>
              <a:t> the start, with a particular distinction drawn between properties and methods.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3826716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terminology needs to be outlined at</a:t>
            </a:r>
            <a:r>
              <a:rPr lang="en-GB" baseline="0" dirty="0" smtClean="0"/>
              <a:t> the start, with a particular distinction drawn between properties and methods.</a:t>
            </a:r>
          </a:p>
          <a:p>
            <a:r>
              <a:rPr lang="en-GB" baseline="0" dirty="0" smtClean="0"/>
              <a:t>Don’t underestimate the extra cognitive load for some students with this new terminology (click) and try to draw an association with concepts they are familiar with from previous work.</a:t>
            </a:r>
          </a:p>
          <a:p>
            <a:r>
              <a:rPr lang="en-GB" baseline="0" dirty="0" smtClean="0"/>
              <a:t>(click)</a:t>
            </a:r>
          </a:p>
          <a:p>
            <a:r>
              <a:rPr lang="en-GB" baseline="0" dirty="0" smtClean="0"/>
              <a:t>Compare and contrast properties and methods. (click) </a:t>
            </a:r>
          </a:p>
          <a:p>
            <a:r>
              <a:rPr lang="en-GB" baseline="0" dirty="0" smtClean="0"/>
              <a:t>(click)</a:t>
            </a:r>
          </a:p>
          <a:p>
            <a:r>
              <a:rPr lang="en-GB" baseline="0" dirty="0" smtClean="0"/>
              <a:t>Perhaps look for associations they can make with other concepts they are familiar with, such as Nouns and Verbs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2957060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Intellisense</a:t>
            </a:r>
            <a:r>
              <a:rPr lang="en-GB" baseline="0" dirty="0" smtClean="0"/>
              <a:t> lists the objects (and key words) based on what you type and when selected</a:t>
            </a:r>
          </a:p>
          <a:p>
            <a:r>
              <a:rPr lang="en-GB" baseline="0" dirty="0" smtClean="0"/>
              <a:t>(click)</a:t>
            </a:r>
          </a:p>
          <a:p>
            <a:r>
              <a:rPr lang="en-GB" baseline="0" dirty="0" smtClean="0"/>
              <a:t>the properties and methods associated with the object are displayed and can be selected.</a:t>
            </a:r>
          </a:p>
          <a:p>
            <a:r>
              <a:rPr lang="en-GB" baseline="0" dirty="0" smtClean="0"/>
              <a:t>This is a huge help in minimising syntax errors.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1107407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you save a program, a Small Basic project file is created. This is your source code.</a:t>
            </a:r>
          </a:p>
          <a:p>
            <a:r>
              <a:rPr lang="en-GB" baseline="0" dirty="0" smtClean="0"/>
              <a:t>(click)</a:t>
            </a:r>
          </a:p>
          <a:p>
            <a:pPr eaLnBrk="1" hangingPunct="1">
              <a:lnSpc>
                <a:spcPct val="80000"/>
              </a:lnSpc>
              <a:buFontTx/>
              <a:buNone/>
            </a:pPr>
            <a:r>
              <a:rPr lang="en-GB" baseline="0" dirty="0" smtClean="0"/>
              <a:t>When you run your program, a further 3 files are created. </a:t>
            </a:r>
          </a:p>
          <a:p>
            <a:pPr eaLnBrk="1" hangingPunct="1">
              <a:lnSpc>
                <a:spcPct val="80000"/>
              </a:lnSpc>
              <a:buFontTx/>
              <a:buNone/>
            </a:pPr>
            <a:r>
              <a:rPr lang="en-US" altLang="en-US" sz="1200" b="1" dirty="0" smtClean="0"/>
              <a:t>SmallBasicLibrary.dll</a:t>
            </a:r>
            <a:r>
              <a:rPr lang="en-US" altLang="en-US" sz="1200" dirty="0" smtClean="0"/>
              <a:t> is called a run-time library.  It contains files that help your program run.</a:t>
            </a:r>
          </a:p>
          <a:p>
            <a:pPr eaLnBrk="1" hangingPunct="1">
              <a:lnSpc>
                <a:spcPct val="80000"/>
              </a:lnSpc>
              <a:buFontTx/>
              <a:buNone/>
            </a:pPr>
            <a:r>
              <a:rPr lang="en-US" altLang="en-US" sz="1200" dirty="0" smtClean="0"/>
              <a:t>The </a:t>
            </a:r>
            <a:r>
              <a:rPr lang="en-US" altLang="en-US" sz="1200" b="1" dirty="0" smtClean="0"/>
              <a:t>Welcome</a:t>
            </a:r>
            <a:r>
              <a:rPr lang="en-US" altLang="en-US" sz="1200" dirty="0" smtClean="0"/>
              <a:t> file (</a:t>
            </a:r>
            <a:r>
              <a:rPr lang="en-US" altLang="en-US" sz="1200" b="0" dirty="0" smtClean="0"/>
              <a:t>marked Application if you list the</a:t>
            </a:r>
            <a:r>
              <a:rPr lang="en-US" altLang="en-US" sz="1200" b="0" baseline="0" dirty="0" smtClean="0"/>
              <a:t> details)</a:t>
            </a:r>
            <a:r>
              <a:rPr lang="en-US" altLang="en-US" sz="1200" b="0" dirty="0" smtClean="0"/>
              <a:t> </a:t>
            </a:r>
            <a:r>
              <a:rPr lang="en-US" altLang="en-US" sz="1200" dirty="0" smtClean="0"/>
              <a:t>is the</a:t>
            </a:r>
            <a:r>
              <a:rPr lang="en-US" altLang="en-US" sz="1200" baseline="0" dirty="0" smtClean="0"/>
              <a:t> </a:t>
            </a:r>
            <a:r>
              <a:rPr lang="en-US" altLang="en-US" sz="1200" dirty="0" smtClean="0"/>
              <a:t>compiled version which</a:t>
            </a:r>
            <a:r>
              <a:rPr lang="en-US" altLang="en-US" sz="1200" baseline="0" dirty="0" smtClean="0"/>
              <a:t> runs and</a:t>
            </a:r>
            <a:r>
              <a:rPr lang="en-US" altLang="en-US" sz="1200" dirty="0" smtClean="0"/>
              <a:t> </a:t>
            </a:r>
          </a:p>
          <a:p>
            <a:pPr eaLnBrk="1" hangingPunct="1">
              <a:lnSpc>
                <a:spcPct val="80000"/>
              </a:lnSpc>
              <a:buFontTx/>
              <a:buNone/>
            </a:pPr>
            <a:r>
              <a:rPr lang="en-US" altLang="en-US" sz="1200" b="1" dirty="0" smtClean="0"/>
              <a:t>Welcome.pdb</a:t>
            </a:r>
            <a:r>
              <a:rPr lang="en-US" altLang="en-US" sz="1200" dirty="0" smtClean="0"/>
              <a:t> is a database file with information needed by your program. </a:t>
            </a:r>
          </a:p>
          <a:p>
            <a:endParaRPr lang="en-GB" dirty="0" smtClean="0"/>
          </a:p>
          <a:p>
            <a:r>
              <a:rPr lang="en-GB" baseline="0" dirty="0" smtClean="0"/>
              <a:t>Three files with the same name can be a source of initial confusion, so it is worth pointing this out. It can be introduced as a quick investigation for pupils.</a:t>
            </a:r>
          </a:p>
          <a:p>
            <a:endParaRPr lang="en-GB" baseline="0" dirty="0" smtClean="0"/>
          </a:p>
          <a:p>
            <a:r>
              <a:rPr lang="en-GB" baseline="0" dirty="0" smtClean="0"/>
              <a:t>The main point, with the potential to generate so many files if several programs are written, is to keep each one in a separate folder.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101550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Trainers Notes are provided to help with advanced preparation.</a:t>
            </a:r>
          </a:p>
          <a:p>
            <a:pPr>
              <a:spcBef>
                <a:spcPct val="0"/>
              </a:spcBef>
            </a:pPr>
            <a:r>
              <a:rPr lang="en-US" altLang="en-US" dirty="0" smtClean="0"/>
              <a:t>These</a:t>
            </a:r>
            <a:r>
              <a:rPr lang="en-US" altLang="en-US" baseline="0" dirty="0" smtClean="0"/>
              <a:t> can be distributed at the start of a full day session. </a:t>
            </a:r>
          </a:p>
          <a:p>
            <a:pPr>
              <a:spcBef>
                <a:spcPct val="0"/>
              </a:spcBef>
            </a:pPr>
            <a:r>
              <a:rPr lang="en-US" altLang="en-US" baseline="0" dirty="0" smtClean="0"/>
              <a:t>The contents are explained in the following slides.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6</a:t>
            </a:fld>
            <a:endParaRPr lang="en-US" altLang="en-US"/>
          </a:p>
        </p:txBody>
      </p:sp>
    </p:spTree>
    <p:extLst>
      <p:ext uri="{BB962C8B-B14F-4D97-AF65-F5344CB8AC3E}">
        <p14:creationId xmlns:p14="http://schemas.microsoft.com/office/powerpoint/2010/main" val="2424198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a:t>
            </a:r>
            <a:r>
              <a:rPr lang="en-GB" baseline="0" dirty="0" smtClean="0"/>
              <a:t> we start, let’s use Small basic to introduce another key idea.</a:t>
            </a:r>
          </a:p>
          <a:p>
            <a:r>
              <a:rPr lang="en-GB" baseline="0" dirty="0" smtClean="0"/>
              <a:t>We know that programs are combinations of algorithms and data structures.</a:t>
            </a:r>
          </a:p>
          <a:p>
            <a:r>
              <a:rPr lang="en-GB" baseline="0" dirty="0" smtClean="0"/>
              <a:t>We know that algorithms are combinations of three constructs: sequence, selection and iteration.</a:t>
            </a:r>
          </a:p>
          <a:p>
            <a:r>
              <a:rPr lang="en-GB" baseline="0" dirty="0" smtClean="0"/>
              <a:t>And we know that a single entity of data can be stored in a variable.</a:t>
            </a:r>
          </a:p>
          <a:p>
            <a:r>
              <a:rPr lang="en-GB" baseline="0" dirty="0" smtClean="0"/>
              <a:t>But there are different types of data that can be stored and depending on the data type, different things to be done.</a:t>
            </a:r>
          </a:p>
          <a:p>
            <a:endParaRPr lang="en-GB" baseline="0" dirty="0" smtClean="0"/>
          </a:p>
          <a:p>
            <a:r>
              <a:rPr lang="en-GB" baseline="0" dirty="0" smtClean="0"/>
              <a:t>So to add to our list of classroom chants: There are 4 primitive data types. They are?</a:t>
            </a:r>
          </a:p>
          <a:p>
            <a:r>
              <a:rPr lang="en-GB" baseline="0" dirty="0" smtClean="0"/>
              <a:t>And the answer should come back (click)</a:t>
            </a:r>
          </a:p>
          <a:p>
            <a:r>
              <a:rPr lang="en-GB" baseline="0" dirty="0" smtClean="0"/>
              <a:t>Character, Boolean, Integer and Float</a:t>
            </a:r>
          </a:p>
          <a:p>
            <a:endParaRPr lang="en-GB" baseline="0" dirty="0" smtClean="0"/>
          </a:p>
          <a:p>
            <a:r>
              <a:rPr lang="en-GB" baseline="0" dirty="0" smtClean="0"/>
              <a:t>Notice the ‘char’ data type can be any letter, symbol or digit. This can cause problems for children in distinguishing between a number (made up of digits) and the use of a digit as a character. Actually, we usually think of combinations of characters as a particular data type (click) known as a string (of characters). Thinking of the use of digits in strings, phone numbers and vehicle registration plates are often good examples to distinguish from integers or floats. You do maths on real numbers.</a:t>
            </a:r>
          </a:p>
          <a:p>
            <a:endParaRPr lang="en-GB" baseline="0" dirty="0" smtClean="0"/>
          </a:p>
          <a:p>
            <a:r>
              <a:rPr lang="en-GB" baseline="0" dirty="0" smtClean="0"/>
              <a:t>We came across the notion of different variables types in Turtle System, but didn’t need to emphasise it. Older versions of Basic insisted on numeric variable names ending in %, whilst string variables ended in $.</a:t>
            </a:r>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3447074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make the point about different data types behaving differently by predicting</a:t>
            </a:r>
            <a:r>
              <a:rPr lang="en-GB" baseline="0" dirty="0" smtClean="0"/>
              <a:t> what will happen here.</a:t>
            </a:r>
          </a:p>
          <a:p>
            <a:endParaRPr lang="en-GB" baseline="0" dirty="0" smtClean="0"/>
          </a:p>
          <a:p>
            <a:r>
              <a:rPr lang="en-GB" baseline="0" dirty="0" smtClean="0"/>
              <a:t>Once children have created their mental model, get them to open and run the code: 02DataTypes.sb</a:t>
            </a:r>
            <a:r>
              <a:rPr lang="en-GB" dirty="0" smtClean="0"/>
              <a:t> </a:t>
            </a:r>
          </a:p>
          <a:p>
            <a:endParaRPr lang="en-GB" dirty="0" smtClean="0"/>
          </a:p>
          <a:p>
            <a:r>
              <a:rPr lang="en-GB" dirty="0" smtClean="0"/>
              <a:t>The result will probably surprise them. Small</a:t>
            </a:r>
            <a:r>
              <a:rPr lang="en-GB" baseline="0" dirty="0" smtClean="0"/>
              <a:t> Basic does not insist on specifying data types, but will determine the Data Type by evaluating the value assigned to it. So both variables are integers.</a:t>
            </a:r>
          </a:p>
          <a:p>
            <a:endParaRPr lang="en-GB" baseline="0" dirty="0" smtClean="0"/>
          </a:p>
          <a:p>
            <a:r>
              <a:rPr lang="en-GB" baseline="0" dirty="0" smtClean="0"/>
              <a:t>But… in order to display anything on the screen, it has to be converted to a string of characters first. </a:t>
            </a:r>
          </a:p>
          <a:p>
            <a:r>
              <a:rPr lang="en-GB" baseline="0" dirty="0" smtClean="0"/>
              <a:t>So the + in the input to the </a:t>
            </a:r>
            <a:r>
              <a:rPr lang="en-GB" baseline="0" dirty="0" err="1" smtClean="0"/>
              <a:t>WriteLine</a:t>
            </a:r>
            <a:r>
              <a:rPr lang="en-GB" baseline="0" dirty="0" smtClean="0"/>
              <a:t> method has the effect of concatenating 3 strings.</a:t>
            </a:r>
          </a:p>
          <a:p>
            <a:endParaRPr lang="en-GB" baseline="0" dirty="0" smtClean="0"/>
          </a:p>
          <a:p>
            <a:r>
              <a:rPr lang="en-GB" baseline="0" dirty="0" smtClean="0"/>
              <a:t>By uncommenting the last line of the code (click) we can compare the effect of bracketing the two numbers together. Now the calculation of adding the two numbers together is executed before the conversion to a string of characters to be displayed.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950057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simple program to demonstrate floor division</a:t>
            </a:r>
            <a:r>
              <a:rPr lang="en-GB" baseline="0" dirty="0" smtClean="0"/>
              <a:t> and modulo. When reading the code, insist on precision in the explanation. </a:t>
            </a:r>
          </a:p>
          <a:p>
            <a:endParaRPr lang="en-GB" baseline="0" dirty="0" smtClean="0"/>
          </a:p>
          <a:p>
            <a:r>
              <a:rPr lang="en-GB" baseline="0" dirty="0" smtClean="0"/>
              <a:t>Use the sample line (click) as an example to model the language required.</a:t>
            </a:r>
          </a:p>
          <a:p>
            <a:r>
              <a:rPr lang="en-GB" baseline="0" dirty="0" smtClean="0"/>
              <a:t>“Two parameters, the starting number 28, and the divisor 5 ”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“are passed to the built in maths function, remainder”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the result is assigned to the variable </a:t>
            </a:r>
            <a:r>
              <a:rPr lang="en-GB" baseline="0" dirty="0" err="1" smtClean="0"/>
              <a:t>LeftOver</a:t>
            </a:r>
            <a:r>
              <a:rPr lang="en-GB" baseline="0" dirty="0" smtClean="0"/>
              <a:t>”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Notice how, when trying to describe a complex statement, it is often best to read it from right to left.</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869424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 to predict what will happen here. Once</a:t>
            </a:r>
            <a:r>
              <a:rPr lang="en-GB" baseline="0" dirty="0" smtClean="0"/>
              <a:t> they recognise the pattern they nearly always fail to notice it will print a zero before </a:t>
            </a:r>
            <a:r>
              <a:rPr lang="en-GB" baseline="0" dirty="0" err="1" smtClean="0"/>
              <a:t>BlastOff</a:t>
            </a:r>
            <a:r>
              <a:rPr lang="en-GB" baseline="0" dirty="0" smtClean="0"/>
              <a:t>.</a:t>
            </a:r>
          </a:p>
          <a:p>
            <a:endParaRPr lang="en-GB" baseline="0" dirty="0" smtClean="0"/>
          </a:p>
          <a:p>
            <a:r>
              <a:rPr lang="en-GB" dirty="0" smtClean="0"/>
              <a:t>Possibly</a:t>
            </a:r>
            <a:r>
              <a:rPr lang="en-GB" baseline="0" dirty="0" smtClean="0"/>
              <a:t> trace it on the board.</a:t>
            </a:r>
          </a:p>
          <a:p>
            <a:endParaRPr lang="en-GB" baseline="0" dirty="0" smtClean="0"/>
          </a:p>
          <a:p>
            <a:r>
              <a:rPr lang="en-GB" baseline="0" dirty="0" smtClean="0"/>
              <a:t>There are two types of loop, which is this an example of? </a:t>
            </a:r>
          </a:p>
          <a:p>
            <a:r>
              <a:rPr lang="en-GB" baseline="0" dirty="0" smtClean="0"/>
              <a:t>(click)</a:t>
            </a:r>
          </a:p>
          <a:p>
            <a:r>
              <a:rPr lang="en-GB" baseline="0" dirty="0" smtClean="0"/>
              <a:t>The example gives them the syntax for a counter controlled loop.</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42241047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the same code written using a condition controlled loop.</a:t>
            </a:r>
          </a:p>
          <a:p>
            <a:r>
              <a:rPr lang="en-GB" dirty="0" smtClean="0"/>
              <a:t>Having pointed out the printing of zero on the last example, will this print the zero or not?</a:t>
            </a:r>
          </a:p>
          <a:p>
            <a:endParaRPr lang="en-GB" dirty="0" smtClean="0"/>
          </a:p>
          <a:p>
            <a:r>
              <a:rPr lang="en-GB" dirty="0" smtClean="0"/>
              <a:t>Both examples are given in 04BlastOff.sb</a:t>
            </a:r>
            <a:r>
              <a:rPr lang="en-GB" baseline="0" dirty="0" smtClean="0"/>
              <a:t> for students to study. </a:t>
            </a:r>
          </a:p>
          <a:p>
            <a:r>
              <a:rPr lang="en-GB" baseline="0" dirty="0" smtClean="0"/>
              <a:t>Out by one errors in loops are one of the most common programming mistakes.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36885208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practical coding exercise is a classic test of the ability to structure constructs correctly.</a:t>
            </a:r>
          </a:p>
          <a:p>
            <a:endParaRPr lang="en-GB" dirty="0" smtClean="0"/>
          </a:p>
          <a:p>
            <a:r>
              <a:rPr lang="en-GB" dirty="0" smtClean="0"/>
              <a:t>There</a:t>
            </a:r>
            <a:r>
              <a:rPr lang="en-GB" baseline="0" dirty="0" smtClean="0"/>
              <a:t> is nothing new for children to grasp but, as always, the key to success is to (click) decompose the problem first. If children attempt to write the entire thing, they will probably get lost. </a:t>
            </a:r>
          </a:p>
          <a:p>
            <a:endParaRPr lang="en-GB" baseline="0" dirty="0" smtClean="0"/>
          </a:p>
          <a:p>
            <a:r>
              <a:rPr lang="en-GB" baseline="0" dirty="0" smtClean="0"/>
              <a:t>Initially the upper bound could be set in the program to say 50 and the students encouraged to use a For loop. They have the example syntax but should be encouraged to read the </a:t>
            </a:r>
            <a:r>
              <a:rPr lang="en-GB" baseline="0" dirty="0" err="1" smtClean="0"/>
              <a:t>intellisense</a:t>
            </a:r>
            <a:r>
              <a:rPr lang="en-GB" baseline="0" dirty="0" smtClean="0"/>
              <a:t> help. They will need to use it for the extension tasks.</a:t>
            </a:r>
          </a:p>
          <a:p>
            <a:endParaRPr lang="en-GB" baseline="0" dirty="0" smtClean="0"/>
          </a:p>
          <a:p>
            <a:r>
              <a:rPr lang="en-GB" baseline="0" dirty="0" smtClean="0"/>
              <a:t>The solution will require the use of </a:t>
            </a:r>
            <a:r>
              <a:rPr lang="en-GB" baseline="0" dirty="0" err="1" smtClean="0"/>
              <a:t>math.remainder</a:t>
            </a:r>
            <a:r>
              <a:rPr lang="en-GB" baseline="0" dirty="0" smtClean="0"/>
              <a:t>.</a:t>
            </a:r>
          </a:p>
          <a:p>
            <a:endParaRPr lang="en-GB" baseline="0" dirty="0" smtClean="0"/>
          </a:p>
          <a:p>
            <a:r>
              <a:rPr lang="en-GB" baseline="0" dirty="0" smtClean="0"/>
              <a:t>The key ‘</a:t>
            </a:r>
            <a:r>
              <a:rPr lang="en-GB" baseline="0" dirty="0" err="1" smtClean="0"/>
              <a:t>gotcha</a:t>
            </a:r>
            <a:r>
              <a:rPr lang="en-GB" baseline="0" dirty="0" smtClean="0"/>
              <a:t>’ revolves around numbers that are divisible by both 3 and 5, when the output should be ‘Fizz Buzz’</a:t>
            </a:r>
          </a:p>
          <a:p>
            <a:endParaRPr lang="en-GB" baseline="0" dirty="0" smtClean="0"/>
          </a:p>
          <a:p>
            <a:r>
              <a:rPr lang="en-GB" baseline="0" dirty="0" smtClean="0"/>
              <a:t>For those who master this quickly, an extension would be for the user to be prompted for input of the upper bound first.</a:t>
            </a:r>
          </a:p>
          <a:p>
            <a:endParaRPr lang="en-GB" baseline="0" dirty="0" smtClean="0"/>
          </a:p>
          <a:p>
            <a:r>
              <a:rPr lang="en-GB" baseline="0" dirty="0" smtClean="0"/>
              <a:t>A second obvious improvement would be to introduce some form of pause so you could see the early numbers, rather than have them scroll straight past when it runs.</a:t>
            </a:r>
          </a:p>
          <a:p>
            <a:endParaRPr lang="en-GB" baseline="0" dirty="0" smtClean="0"/>
          </a:p>
          <a:p>
            <a:r>
              <a:rPr lang="en-GB" baseline="0" dirty="0" smtClean="0"/>
              <a:t>The aim of these would be to encourage the students to explore the help to find the relevant commands. Solutions are given in the resources.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3003423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 very succinct guide that comes with Small Basic.</a:t>
            </a:r>
            <a:endParaRPr lang="en-GB" dirty="0"/>
          </a:p>
          <a:p>
            <a:r>
              <a:rPr lang="en-GB" dirty="0" smtClean="0"/>
              <a:t>It</a:t>
            </a:r>
            <a:r>
              <a:rPr lang="en-GB" baseline="0" dirty="0" smtClean="0"/>
              <a:t> provides a good introduction to many of the capabilities and gives plenty of ideas for simple programs to reinforce the basic ideas.</a:t>
            </a:r>
          </a:p>
          <a:p>
            <a:endParaRPr lang="en-GB" baseline="0" dirty="0" smtClean="0"/>
          </a:p>
          <a:p>
            <a:r>
              <a:rPr lang="en-GB" baseline="0" dirty="0" smtClean="0"/>
              <a:t>At the risk of repetition, moving on too quickly is probably the biggest pitfall facing inexperienced teachers.</a:t>
            </a:r>
          </a:p>
          <a:p>
            <a:r>
              <a:rPr lang="en-GB" baseline="0" dirty="0" smtClean="0"/>
              <a:t>(click)</a:t>
            </a:r>
          </a:p>
          <a:p>
            <a:r>
              <a:rPr lang="en-GB" baseline="0" dirty="0" smtClean="0"/>
              <a:t>One chapter that would pay dividends would be to explore some of the shape investigations in the chapter on turtle graphics, which should be a familiar area by now.</a:t>
            </a:r>
          </a:p>
          <a:p>
            <a:endParaRPr lang="en-GB" baseline="0" dirty="0" smtClean="0"/>
          </a:p>
          <a:p>
            <a:r>
              <a:rPr lang="en-GB" baseline="0" dirty="0" smtClean="0"/>
              <a:t>The preceding chapter on manipulating shapes in the graphics window would also be good preparation for the final task.</a:t>
            </a:r>
            <a:endParaRPr lang="en-GB" dirty="0" smtClean="0"/>
          </a:p>
        </p:txBody>
      </p:sp>
      <p:sp>
        <p:nvSpPr>
          <p:cNvPr id="4" name="Slide Number Placeholder 3"/>
          <p:cNvSpPr>
            <a:spLocks noGrp="1"/>
          </p:cNvSpPr>
          <p:nvPr>
            <p:ph type="sldNum" sz="quarter" idx="10"/>
          </p:nvPr>
        </p:nvSpPr>
        <p:spPr/>
        <p:txBody>
          <a:bodyPr/>
          <a:lstStyle/>
          <a:p>
            <a:fld id="{1598ED06-8BD9-418B-A292-DE9C9F686DF9}" type="slidenum">
              <a:rPr lang="en-GB" smtClean="0"/>
              <a:t>66</a:t>
            </a:fld>
            <a:endParaRPr lang="en-GB"/>
          </a:p>
        </p:txBody>
      </p:sp>
    </p:spTree>
    <p:extLst>
      <p:ext uri="{BB962C8B-B14F-4D97-AF65-F5344CB8AC3E}">
        <p14:creationId xmlns:p14="http://schemas.microsoft.com/office/powerpoint/2010/main" val="35802128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Before the next activity, have 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focus is</a:t>
            </a:r>
            <a:r>
              <a:rPr lang="en-GB" dirty="0" smtClean="0"/>
              <a:t> around recognition of the</a:t>
            </a:r>
            <a:r>
              <a:rPr lang="en-GB" baseline="0" dirty="0" smtClean="0"/>
              <a:t> difficulties involved in learning to program. Like any complex task, it can be decomposed into smaller problems, with activities designed to emphasise particular facets. Can attendees suggest other activities that adopt a similar approach?</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a:p>
        </p:txBody>
      </p:sp>
    </p:spTree>
    <p:extLst>
      <p:ext uri="{BB962C8B-B14F-4D97-AF65-F5344CB8AC3E}">
        <p14:creationId xmlns:p14="http://schemas.microsoft.com/office/powerpoint/2010/main" val="32604373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Algorithms + Data Structures = Programs is</a:t>
            </a:r>
            <a:r>
              <a:rPr lang="en-GB" baseline="0" dirty="0" smtClean="0"/>
              <a:t> an old, but well known book written by </a:t>
            </a:r>
            <a:r>
              <a:rPr lang="en-GB" dirty="0" smtClean="0"/>
              <a:t>Computer</a:t>
            </a:r>
            <a:r>
              <a:rPr lang="en-GB" baseline="0" dirty="0" smtClean="0"/>
              <a:t> Scientist Nicklaus Wirth. Amongst many other achievements, Wirth developed the programming language Pascal.</a:t>
            </a:r>
          </a:p>
          <a:p>
            <a:endParaRPr lang="en-GB" baseline="0" dirty="0" smtClean="0"/>
          </a:p>
          <a:p>
            <a:r>
              <a:rPr lang="en-GB" baseline="0" dirty="0" smtClean="0"/>
              <a:t>The title summarises the challenge facing programmers. They need to develop algorithms which manipulate data. We’ve mentioned the 3 key constructs for building algorithms but so far we haven’t considered how data is held in a program, beyond using individual variables.</a:t>
            </a:r>
          </a:p>
          <a:p>
            <a:endParaRPr lang="en-GB" baseline="0" dirty="0" smtClean="0"/>
          </a:p>
          <a:p>
            <a:r>
              <a:rPr lang="en-GB" baseline="0" dirty="0" smtClean="0"/>
              <a:t>This final session considers the Data Structures in Nicklaus </a:t>
            </a:r>
            <a:r>
              <a:rPr lang="en-GB" baseline="0" dirty="0" err="1" smtClean="0"/>
              <a:t>Wirths</a:t>
            </a:r>
            <a:r>
              <a:rPr lang="en-GB" baseline="0" dirty="0" smtClean="0"/>
              <a:t> equation</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a:p>
        </p:txBody>
      </p:sp>
    </p:spTree>
    <p:extLst>
      <p:ext uri="{BB962C8B-B14F-4D97-AF65-F5344CB8AC3E}">
        <p14:creationId xmlns:p14="http://schemas.microsoft.com/office/powerpoint/2010/main" val="291810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far, our conceptual model for programming has highlighted the ‘Big 3’ constructs used to create algorithms, and the notion of a variable as a container to hold a data value.</a:t>
            </a:r>
          </a:p>
          <a:p>
            <a:endParaRPr lang="en-GB" baseline="0" dirty="0" smtClean="0"/>
          </a:p>
          <a:p>
            <a:r>
              <a:rPr lang="en-GB" baseline="0" dirty="0" smtClean="0"/>
              <a:t>We introduced the idea of primitive data types earlier, before pointing out that the commonly used string type variable is really made up of a combination of characters. </a:t>
            </a:r>
          </a:p>
          <a:p>
            <a:endParaRPr lang="en-GB" baseline="0" dirty="0" smtClean="0"/>
          </a:p>
          <a:p>
            <a:r>
              <a:rPr lang="en-GB" baseline="0" dirty="0" smtClean="0"/>
              <a:t>It is a compound data structure.</a:t>
            </a:r>
          </a:p>
          <a:p>
            <a:r>
              <a:rPr lang="en-GB" baseline="0" dirty="0" smtClean="0"/>
              <a:t>There are many different data structures that allow you to store combinations of values. Different languages have different ones built in.</a:t>
            </a:r>
          </a:p>
          <a:p>
            <a:endParaRPr lang="en-GB" baseline="0" dirty="0" smtClean="0"/>
          </a:p>
          <a:p>
            <a:r>
              <a:rPr lang="en-GB" baseline="0" dirty="0" smtClean="0"/>
              <a:t>We’re going to introduce a compound structure, which Small Basic calls an Array. To keep things simple we can think of this as a list of values.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a:p>
        </p:txBody>
      </p:sp>
    </p:spTree>
    <p:extLst>
      <p:ext uri="{BB962C8B-B14F-4D97-AF65-F5344CB8AC3E}">
        <p14:creationId xmlns:p14="http://schemas.microsoft.com/office/powerpoint/2010/main" val="402927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first page sets the subject matter in context, outlines the ‘big picture’ and identifies the learning objectives for teachers new to Computing.</a:t>
            </a:r>
          </a:p>
          <a:p>
            <a:pPr>
              <a:spcBef>
                <a:spcPct val="0"/>
              </a:spcBef>
            </a:pPr>
            <a:endParaRPr lang="en-US" altLang="en-US" baseline="0" dirty="0" smtClean="0"/>
          </a:p>
          <a:p>
            <a:pPr>
              <a:spcBef>
                <a:spcPct val="0"/>
              </a:spcBef>
            </a:pPr>
            <a:r>
              <a:rPr lang="en-US" altLang="en-US" baseline="0" dirty="0" smtClean="0"/>
              <a:t>It is worth emphasizing that the purpose of the material is to raise the awareness of teachers to the breadth and depth of the subject, not simply to provide another source of fun activities for classroom use.</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7</a:t>
            </a:fld>
            <a:endParaRPr lang="en-US" altLang="en-US"/>
          </a:p>
        </p:txBody>
      </p:sp>
    </p:spTree>
    <p:extLst>
      <p:ext uri="{BB962C8B-B14F-4D97-AF65-F5344CB8AC3E}">
        <p14:creationId xmlns:p14="http://schemas.microsoft.com/office/powerpoint/2010/main" val="11367802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Imagine</a:t>
            </a:r>
            <a:r>
              <a:rPr lang="en-GB" baseline="0" dirty="0" smtClean="0"/>
              <a:t> we wanted to store a list of 200 student names, or a set of 500 scores. Rather than creating an individual variable for each student, or each score, we can use arrays. (click)</a:t>
            </a:r>
          </a:p>
          <a:p>
            <a:endParaRPr lang="en-GB" baseline="0" dirty="0" smtClean="0"/>
          </a:p>
          <a:p>
            <a:r>
              <a:rPr lang="en-GB" baseline="0" dirty="0" smtClean="0"/>
              <a:t>Each array has a name, and the individual  items are referenced by their place in it (click) – known as the array index.</a:t>
            </a:r>
          </a:p>
          <a:p>
            <a:endParaRPr lang="en-GB" baseline="0" dirty="0" smtClean="0"/>
          </a:p>
          <a:p>
            <a:r>
              <a:rPr lang="en-GB" dirty="0" smtClean="0"/>
              <a:t>An array is a simple concept;</a:t>
            </a:r>
            <a:r>
              <a:rPr lang="en-GB" baseline="0" dirty="0" smtClean="0"/>
              <a:t> a collection of related data</a:t>
            </a:r>
            <a:r>
              <a:rPr lang="en-GB" dirty="0" smtClean="0"/>
              <a:t> which avoids the problem</a:t>
            </a:r>
            <a:r>
              <a:rPr lang="en-GB" baseline="0" dirty="0" smtClean="0"/>
              <a:t> of managing many individual variable names. Nonetheless many children will have difficulty manipulating the data in them correctly.</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a:p>
        </p:txBody>
      </p:sp>
    </p:spTree>
    <p:extLst>
      <p:ext uri="{BB962C8B-B14F-4D97-AF65-F5344CB8AC3E}">
        <p14:creationId xmlns:p14="http://schemas.microsoft.com/office/powerpoint/2010/main" val="758095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a</a:t>
            </a:r>
            <a:r>
              <a:rPr lang="en-GB" dirty="0" smtClean="0"/>
              <a:t>n example of a subroutine called </a:t>
            </a:r>
            <a:r>
              <a:rPr lang="en-GB" dirty="0" err="1" smtClean="0"/>
              <a:t>Many</a:t>
            </a:r>
            <a:r>
              <a:rPr lang="en-GB" baseline="0" dirty="0" err="1" smtClean="0"/>
              <a:t>I</a:t>
            </a:r>
            <a:r>
              <a:rPr lang="en-GB" dirty="0" err="1" smtClean="0"/>
              <a:t>ntegers</a:t>
            </a:r>
            <a:r>
              <a:rPr lang="en-GB" dirty="0" smtClean="0"/>
              <a:t>. The subroutine is</a:t>
            </a:r>
            <a:r>
              <a:rPr lang="en-GB" baseline="0" dirty="0" smtClean="0"/>
              <a:t> defined at the top (click)</a:t>
            </a:r>
          </a:p>
          <a:p>
            <a:r>
              <a:rPr lang="en-GB" baseline="0" dirty="0" smtClean="0"/>
              <a:t>and called in the main program (click).</a:t>
            </a:r>
          </a:p>
          <a:p>
            <a:endParaRPr lang="en-GB" baseline="0" dirty="0" smtClean="0"/>
          </a:p>
          <a:p>
            <a:r>
              <a:rPr lang="en-GB" baseline="0" dirty="0" smtClean="0"/>
              <a:t>The code is included in the resources. Students could run it to observe what it does, but it is better to read the code and predict its behaviour before running it.</a:t>
            </a:r>
          </a:p>
          <a:p>
            <a:endParaRPr lang="en-GB" baseline="0" dirty="0" smtClean="0"/>
          </a:p>
          <a:p>
            <a:r>
              <a:rPr lang="en-GB" baseline="0" dirty="0" smtClean="0"/>
              <a:t>So what does it do? It prompts the user to input the number of items required, then creates an array with integers incrementing from 1 to the number required.</a:t>
            </a:r>
          </a:p>
          <a:p>
            <a:endParaRPr lang="en-GB" baseline="0" dirty="0" smtClean="0"/>
          </a:p>
          <a:p>
            <a:r>
              <a:rPr lang="en-GB" baseline="0" dirty="0" smtClean="0"/>
              <a:t>It is a useful technique for filling an array with a series of integers. </a:t>
            </a:r>
          </a:p>
          <a:p>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key point is to highlight the use of the </a:t>
            </a:r>
            <a:r>
              <a:rPr lang="en-GB" baseline="0" dirty="0" err="1" smtClean="0"/>
              <a:t>LoopCounter</a:t>
            </a:r>
            <a:r>
              <a:rPr lang="en-GB" baseline="0" dirty="0" smtClean="0"/>
              <a:t> to identify the index position in the array.</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a:p>
        </p:txBody>
      </p:sp>
    </p:spTree>
    <p:extLst>
      <p:ext uri="{BB962C8B-B14F-4D97-AF65-F5344CB8AC3E}">
        <p14:creationId xmlns:p14="http://schemas.microsoft.com/office/powerpoint/2010/main" val="34871591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activity is a substantial one that brings together many of the elements we have highlighted in the two parts to this Unit.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Following Seymour </a:t>
            </a:r>
            <a:r>
              <a:rPr lang="en-GB" baseline="0" dirty="0" err="1" smtClean="0"/>
              <a:t>Papert</a:t>
            </a:r>
            <a:r>
              <a:rPr lang="en-GB" baseline="0" dirty="0" smtClean="0"/>
              <a:t>, the best way for children to internalise the concept of an array is through practical activity. We’ll look at something all children are familiar with, challenging them to write a program to implement a shuffle. </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a:p>
        </p:txBody>
      </p:sp>
    </p:spTree>
    <p:extLst>
      <p:ext uri="{BB962C8B-B14F-4D97-AF65-F5344CB8AC3E}">
        <p14:creationId xmlns:p14="http://schemas.microsoft.com/office/powerpoint/2010/main" val="30832930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ways to shuffle cards,</a:t>
            </a:r>
            <a:r>
              <a:rPr lang="en-GB" baseline="0" dirty="0" smtClean="0"/>
              <a:t> or other lists of items. This is a good group activity that gets them thinking about the stages involved in a shuffle. There are no right answers, but the challenge is to articulate their method as an algorithm.</a:t>
            </a:r>
          </a:p>
          <a:p>
            <a:endParaRPr lang="en-GB" baseline="0" dirty="0" smtClean="0"/>
          </a:p>
          <a:p>
            <a:r>
              <a:rPr lang="en-GB" baseline="0" dirty="0" smtClean="0"/>
              <a:t>Using just 9 values initially, we can use integers 1 through 9 to represent them in an array. There is a printed array that can be used with playing cards with values 1-9. This will help them articulate the steps involved – or dry run their algorithm (or that of their neighbours) to test it.</a:t>
            </a:r>
          </a:p>
          <a:p>
            <a:endParaRPr lang="en-GB" baseline="0" dirty="0" smtClean="0"/>
          </a:p>
          <a:p>
            <a:r>
              <a:rPr lang="en-GB" baseline="0" dirty="0" smtClean="0"/>
              <a:t>If they are stuck for ideas, see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a:p>
        </p:txBody>
      </p:sp>
    </p:spTree>
    <p:extLst>
      <p:ext uri="{BB962C8B-B14F-4D97-AF65-F5344CB8AC3E}">
        <p14:creationId xmlns:p14="http://schemas.microsoft.com/office/powerpoint/2010/main" val="37892196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are three possible shuffle algorithms. The first is the easiest to implement.</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Implementing the Knuth, or Fisher Yates shuffle is more challenging. A series of slides are included for you to use or study.</a:t>
            </a:r>
            <a:endParaRPr lang="en-GB" dirty="0" smtClean="0"/>
          </a:p>
          <a:p>
            <a:endParaRPr lang="en-GB" baseline="0" dirty="0" smtClean="0"/>
          </a:p>
          <a:p>
            <a:r>
              <a:rPr lang="en-GB" baseline="0" dirty="0" smtClean="0"/>
              <a:t>There are some interesting properties associated with riffle shuffles, which we will explore in a later exercise. Implementing a riffle shuffle is a good exercise for more able children.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a:p>
        </p:txBody>
      </p:sp>
    </p:spTree>
    <p:extLst>
      <p:ext uri="{BB962C8B-B14F-4D97-AF65-F5344CB8AC3E}">
        <p14:creationId xmlns:p14="http://schemas.microsoft.com/office/powerpoint/2010/main" val="26612326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a:t>
            </a:r>
            <a:r>
              <a:rPr lang="en-GB" baseline="0" dirty="0" smtClean="0"/>
              <a:t> we attempt to code a shuffle subroutine, ensure children understand the problem of swapping variables.</a:t>
            </a:r>
          </a:p>
          <a:p>
            <a:endParaRPr lang="en-GB" baseline="0" dirty="0" smtClean="0"/>
          </a:p>
          <a:p>
            <a:r>
              <a:rPr lang="en-GB" baseline="0" dirty="0" smtClean="0"/>
              <a:t>When run the output will be 3 and 3. We need a third variable to avoid the second value being overwritten.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a:p>
        </p:txBody>
      </p:sp>
    </p:spTree>
    <p:extLst>
      <p:ext uri="{BB962C8B-B14F-4D97-AF65-F5344CB8AC3E}">
        <p14:creationId xmlns:p14="http://schemas.microsoft.com/office/powerpoint/2010/main" val="3140875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is the easiest way for children to understand, but  for the very able children you may wish to point out that there is a VERY clever way to swap 2 values without a third variable. It is fiendishly clever, uses addition and subtraction and is well worth them trying to find the solution. Do not reveal the answer!</a:t>
            </a:r>
          </a:p>
          <a:p>
            <a:endParaRPr lang="en-GB" baseline="0" dirty="0" smtClean="0"/>
          </a:p>
          <a:p>
            <a:r>
              <a:rPr lang="en-GB" baseline="0" dirty="0" smtClean="0"/>
              <a:t>Answer: A = A + B ;  B = A – B ; A = A - B</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a:p>
        </p:txBody>
      </p:sp>
    </p:spTree>
    <p:extLst>
      <p:ext uri="{BB962C8B-B14F-4D97-AF65-F5344CB8AC3E}">
        <p14:creationId xmlns:p14="http://schemas.microsoft.com/office/powerpoint/2010/main" val="38220846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a:t>
            </a:r>
            <a:r>
              <a:rPr lang="en-GB" baseline="0" dirty="0" smtClean="0"/>
              <a:t> first d</a:t>
            </a:r>
            <a:r>
              <a:rPr lang="en-GB" dirty="0" smtClean="0"/>
              <a:t>efining</a:t>
            </a:r>
            <a:r>
              <a:rPr lang="en-GB" baseline="0" dirty="0" smtClean="0"/>
              <a:t> a swap subroutine, we can keep the shuffle code clear of clutter and focus solely on the manipulation of the array. (click)</a:t>
            </a:r>
          </a:p>
          <a:p>
            <a:endParaRPr lang="en-GB" baseline="0" dirty="0" smtClean="0"/>
          </a:p>
          <a:p>
            <a:r>
              <a:rPr lang="en-GB" baseline="0" dirty="0" smtClean="0"/>
              <a:t>So the first challenge is to code a working shuffle. We can use an array of 52 integers initially, just to simulate the 52 different cards in a deck. (click)</a:t>
            </a:r>
          </a:p>
          <a:p>
            <a:endParaRPr lang="en-GB" baseline="0" dirty="0" smtClean="0"/>
          </a:p>
          <a:p>
            <a:r>
              <a:rPr lang="en-GB" baseline="0" dirty="0" smtClean="0"/>
              <a:t>We’ve mentioned the idea of spotting similarities before. Do we need to code this from scratch?</a:t>
            </a:r>
          </a:p>
          <a:p>
            <a:r>
              <a:rPr lang="en-GB" baseline="0" dirty="0" smtClean="0"/>
              <a:t>Students should recognise that they can use their </a:t>
            </a:r>
            <a:r>
              <a:rPr lang="en-GB" baseline="0" dirty="0" err="1" smtClean="0"/>
              <a:t>ManyInteger</a:t>
            </a:r>
            <a:r>
              <a:rPr lang="en-GB" baseline="0" dirty="0" smtClean="0"/>
              <a:t> subroutine in this new program.</a:t>
            </a:r>
          </a:p>
          <a:p>
            <a:endParaRPr lang="en-GB" baseline="0" dirty="0" smtClean="0"/>
          </a:p>
          <a:p>
            <a:r>
              <a:rPr lang="en-GB" baseline="0" dirty="0" smtClean="0"/>
              <a:t>An example for a simple shuffle is included SimpleShuffle.sb for reference.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a:p>
        </p:txBody>
      </p:sp>
    </p:spTree>
    <p:extLst>
      <p:ext uri="{BB962C8B-B14F-4D97-AF65-F5344CB8AC3E}">
        <p14:creationId xmlns:p14="http://schemas.microsoft.com/office/powerpoint/2010/main" val="42444827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slides are included as a walk through of the Knuth shuffle. </a:t>
            </a:r>
          </a:p>
          <a:p>
            <a:r>
              <a:rPr lang="en-GB" dirty="0" smtClean="0"/>
              <a:t>Coding</a:t>
            </a:r>
            <a:r>
              <a:rPr lang="en-GB" baseline="0" dirty="0" smtClean="0"/>
              <a:t> a Knuth shuffle</a:t>
            </a:r>
            <a:r>
              <a:rPr lang="en-GB" dirty="0" smtClean="0"/>
              <a:t> is a good exercise for more able students and for staff learning about array manipulation.</a:t>
            </a:r>
          </a:p>
        </p:txBody>
      </p:sp>
      <p:sp>
        <p:nvSpPr>
          <p:cNvPr id="4" name="Slide Number Placeholder 3"/>
          <p:cNvSpPr>
            <a:spLocks noGrp="1"/>
          </p:cNvSpPr>
          <p:nvPr>
            <p:ph type="sldNum" sz="quarter" idx="10"/>
          </p:nvPr>
        </p:nvSpPr>
        <p:spPr/>
        <p:txBody>
          <a:bodyPr/>
          <a:lstStyle/>
          <a:p>
            <a:fld id="{D426D3B5-75D9-4B81-9605-012F6554737F}" type="slidenum">
              <a:rPr lang="en-GB" smtClean="0"/>
              <a:t>78</a:t>
            </a:fld>
            <a:endParaRPr lang="en-GB"/>
          </a:p>
        </p:txBody>
      </p:sp>
    </p:spTree>
    <p:extLst>
      <p:ext uri="{BB962C8B-B14F-4D97-AF65-F5344CB8AC3E}">
        <p14:creationId xmlns:p14="http://schemas.microsoft.com/office/powerpoint/2010/main" val="41790596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key to understanding this shuffle is identifying the remaining list. </a:t>
            </a:r>
          </a:p>
          <a:p>
            <a:r>
              <a:rPr lang="en-GB" dirty="0" smtClean="0"/>
              <a:t>It</a:t>
            </a:r>
            <a:r>
              <a:rPr lang="en-GB" baseline="0" dirty="0" smtClean="0"/>
              <a:t> is this that makes it an improvement on a random swap.</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79</a:t>
            </a:fld>
            <a:endParaRPr lang="en-GB"/>
          </a:p>
        </p:txBody>
      </p:sp>
    </p:spTree>
    <p:extLst>
      <p:ext uri="{BB962C8B-B14F-4D97-AF65-F5344CB8AC3E}">
        <p14:creationId xmlns:p14="http://schemas.microsoft.com/office/powerpoint/2010/main" val="3043010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a:t>
            </a:r>
            <a:r>
              <a:rPr lang="en-US" altLang="en-US" baseline="0" dirty="0" smtClean="0"/>
              <a:t> indicative timetable for a full day Unit is included. </a:t>
            </a:r>
          </a:p>
          <a:p>
            <a:pPr>
              <a:spcBef>
                <a:spcPct val="0"/>
              </a:spcBef>
            </a:pPr>
            <a:r>
              <a:rPr lang="en-US" altLang="en-US" baseline="0" dirty="0" smtClean="0"/>
              <a:t>A lot of ground is covered, so keeping to time can be challenging!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8</a:t>
            </a:fld>
            <a:endParaRPr lang="en-US" altLang="en-US"/>
          </a:p>
        </p:txBody>
      </p:sp>
    </p:spTree>
    <p:extLst>
      <p:ext uri="{BB962C8B-B14F-4D97-AF65-F5344CB8AC3E}">
        <p14:creationId xmlns:p14="http://schemas.microsoft.com/office/powerpoint/2010/main" val="12211668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this is to be used as an exercise, and the students are struggling, identifying the variables required can help.</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80</a:t>
            </a:fld>
            <a:endParaRPr lang="en-GB"/>
          </a:p>
        </p:txBody>
      </p:sp>
    </p:spTree>
    <p:extLst>
      <p:ext uri="{BB962C8B-B14F-4D97-AF65-F5344CB8AC3E}">
        <p14:creationId xmlns:p14="http://schemas.microsoft.com/office/powerpoint/2010/main" val="2233641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final code is</a:t>
            </a:r>
            <a:r>
              <a:rPr lang="en-GB" baseline="0" dirty="0" smtClean="0"/>
              <a:t> included for reference.</a:t>
            </a:r>
          </a:p>
          <a:p>
            <a:r>
              <a:rPr lang="en-GB" baseline="0" dirty="0" smtClean="0"/>
              <a:t>Note the swap is included, rather than defined as a separate subroutine.</a:t>
            </a:r>
          </a:p>
          <a:p>
            <a:endParaRPr lang="en-GB" baseline="0" dirty="0" smtClean="0"/>
          </a:p>
          <a:p>
            <a:r>
              <a:rPr lang="en-GB" baseline="0" dirty="0" smtClean="0"/>
              <a:t>Note also the use of Step to control how you iterate over the array. This is important in our next challenge.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81</a:t>
            </a:fld>
            <a:endParaRPr lang="en-GB"/>
          </a:p>
        </p:txBody>
      </p:sp>
    </p:spTree>
    <p:extLst>
      <p:ext uri="{BB962C8B-B14F-4D97-AF65-F5344CB8AC3E}">
        <p14:creationId xmlns:p14="http://schemas.microsoft.com/office/powerpoint/2010/main" val="32387425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Manipulating arrays isn’t easy. Children need repeated exposure to simple examples. Shuffling allows for solutions of varying complexity. It is easier than sorting. Sorting algorithms often rely on the use of nested constructs which are often a step too far for many children.</a:t>
            </a:r>
            <a:endParaRPr lang="en-GB" dirty="0" smtClean="0"/>
          </a:p>
        </p:txBody>
      </p:sp>
      <p:sp>
        <p:nvSpPr>
          <p:cNvPr id="4" name="Slide Number Placeholder 3"/>
          <p:cNvSpPr>
            <a:spLocks noGrp="1"/>
          </p:cNvSpPr>
          <p:nvPr>
            <p:ph type="sldNum" sz="quarter" idx="10"/>
          </p:nvPr>
        </p:nvSpPr>
        <p:spPr/>
        <p:txBody>
          <a:bodyPr/>
          <a:lstStyle/>
          <a:p>
            <a:fld id="{1598ED06-8BD9-418B-A292-DE9C9F686DF9}" type="slidenum">
              <a:rPr lang="en-GB" smtClean="0"/>
              <a:t>82</a:t>
            </a:fld>
            <a:endParaRPr lang="en-GB"/>
          </a:p>
        </p:txBody>
      </p:sp>
    </p:spTree>
    <p:extLst>
      <p:ext uri="{BB962C8B-B14F-4D97-AF65-F5344CB8AC3E}">
        <p14:creationId xmlns:p14="http://schemas.microsoft.com/office/powerpoint/2010/main" val="1493250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this activity we pose a classic problem and look at a way to solve it by designing a program that involves nested constructs. It is a difficult challenge, aimed at teachers, to illustrate the extra cognitive load involved, but may be appropriate for able students. An activity sheet is included.</a:t>
            </a:r>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83</a:t>
            </a:fld>
            <a:endParaRPr lang="en-GB"/>
          </a:p>
        </p:txBody>
      </p:sp>
    </p:spTree>
    <p:extLst>
      <p:ext uri="{BB962C8B-B14F-4D97-AF65-F5344CB8AC3E}">
        <p14:creationId xmlns:p14="http://schemas.microsoft.com/office/powerpoint/2010/main" val="39211732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famous puzzle, reputedly used as an interview</a:t>
            </a:r>
            <a:r>
              <a:rPr lang="en-GB" baseline="0" dirty="0" smtClean="0"/>
              <a:t> question at Google involves 100 doors. We want to keep track of which are open and which are closed. </a:t>
            </a:r>
          </a:p>
          <a:p>
            <a:endParaRPr lang="en-GB" baseline="0" dirty="0" smtClean="0"/>
          </a:p>
          <a:p>
            <a:r>
              <a:rPr lang="en-GB" baseline="0" dirty="0" smtClean="0"/>
              <a:t>The problem lends itself to an array, which we’ll call doors. </a:t>
            </a:r>
          </a:p>
          <a:p>
            <a:r>
              <a:rPr lang="en-GB" baseline="0" dirty="0" smtClean="0"/>
              <a:t>(click)</a:t>
            </a:r>
          </a:p>
          <a:p>
            <a:r>
              <a:rPr lang="en-GB" baseline="0" dirty="0" smtClean="0"/>
              <a:t>The state of each door can be set to closed initially</a:t>
            </a:r>
          </a:p>
        </p:txBody>
      </p:sp>
      <p:sp>
        <p:nvSpPr>
          <p:cNvPr id="4" name="Slide Number Placeholder 3"/>
          <p:cNvSpPr>
            <a:spLocks noGrp="1"/>
          </p:cNvSpPr>
          <p:nvPr>
            <p:ph type="sldNum" sz="quarter" idx="10"/>
          </p:nvPr>
        </p:nvSpPr>
        <p:spPr/>
        <p:txBody>
          <a:bodyPr/>
          <a:lstStyle/>
          <a:p>
            <a:fld id="{D426D3B5-75D9-4B81-9605-012F6554737F}" type="slidenum">
              <a:rPr lang="en-GB" smtClean="0"/>
              <a:t>84</a:t>
            </a:fld>
            <a:endParaRPr lang="en-GB"/>
          </a:p>
        </p:txBody>
      </p:sp>
    </p:spTree>
    <p:extLst>
      <p:ext uri="{BB962C8B-B14F-4D97-AF65-F5344CB8AC3E}">
        <p14:creationId xmlns:p14="http://schemas.microsoft.com/office/powerpoint/2010/main" val="41174132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counter controlled loop can be used to reference each index position, setting the value to closed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85</a:t>
            </a:fld>
            <a:endParaRPr lang="en-GB"/>
          </a:p>
        </p:txBody>
      </p:sp>
    </p:spTree>
    <p:extLst>
      <p:ext uri="{BB962C8B-B14F-4D97-AF65-F5344CB8AC3E}">
        <p14:creationId xmlns:p14="http://schemas.microsoft.com/office/powerpoint/2010/main" val="28265422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Here’s the problem. (click)</a:t>
            </a:r>
          </a:p>
          <a:p>
            <a:r>
              <a:rPr lang="en-GB" baseline="0" dirty="0" smtClean="0"/>
              <a:t>Every visit to a door involves toggling it </a:t>
            </a:r>
            <a:r>
              <a:rPr lang="en-GB" baseline="0" dirty="0" err="1" smtClean="0"/>
              <a:t>ie</a:t>
            </a:r>
            <a:r>
              <a:rPr lang="en-GB" baseline="0" dirty="0" smtClean="0"/>
              <a:t> changing it from open to closed, or vice versa.</a:t>
            </a:r>
          </a:p>
          <a:p>
            <a:r>
              <a:rPr lang="en-GB" baseline="0" dirty="0" smtClean="0"/>
              <a:t>On the second pass the doors 2, 4, 6, 8 </a:t>
            </a:r>
            <a:r>
              <a:rPr lang="en-GB" baseline="0" dirty="0" err="1" smtClean="0"/>
              <a:t>etc</a:t>
            </a:r>
            <a:r>
              <a:rPr lang="en-GB" baseline="0" dirty="0" smtClean="0"/>
              <a:t> are visited</a:t>
            </a:r>
          </a:p>
          <a:p>
            <a:r>
              <a:rPr lang="en-GB" baseline="0" dirty="0" smtClean="0"/>
              <a:t>On the third, it is doors 3, 6, 9, 12 etc.</a:t>
            </a:r>
          </a:p>
        </p:txBody>
      </p:sp>
      <p:sp>
        <p:nvSpPr>
          <p:cNvPr id="4" name="Slide Number Placeholder 3"/>
          <p:cNvSpPr>
            <a:spLocks noGrp="1"/>
          </p:cNvSpPr>
          <p:nvPr>
            <p:ph type="sldNum" sz="quarter" idx="10"/>
          </p:nvPr>
        </p:nvSpPr>
        <p:spPr/>
        <p:txBody>
          <a:bodyPr/>
          <a:lstStyle/>
          <a:p>
            <a:fld id="{D426D3B5-75D9-4B81-9605-012F6554737F}" type="slidenum">
              <a:rPr lang="en-GB" smtClean="0"/>
              <a:t>86</a:t>
            </a:fld>
            <a:endParaRPr lang="en-GB"/>
          </a:p>
        </p:txBody>
      </p:sp>
    </p:spTree>
    <p:extLst>
      <p:ext uri="{BB962C8B-B14F-4D97-AF65-F5344CB8AC3E}">
        <p14:creationId xmlns:p14="http://schemas.microsoft.com/office/powerpoint/2010/main" val="33704149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Discuss how we might approach this. We clearly need to decompose the problem.</a:t>
            </a:r>
          </a:p>
          <a:p>
            <a:endParaRPr lang="en-GB" baseline="0" dirty="0" smtClean="0"/>
          </a:p>
          <a:p>
            <a:r>
              <a:rPr lang="en-GB" baseline="0" dirty="0" smtClean="0"/>
              <a:t>The discussion should make it clear that this is a difficult challenge. </a:t>
            </a:r>
          </a:p>
          <a:p>
            <a:r>
              <a:rPr lang="en-GB" baseline="0" dirty="0" smtClean="0"/>
              <a:t>It is aimed at teachers, but may be appropriate for able students. </a:t>
            </a:r>
          </a:p>
          <a:p>
            <a:r>
              <a:rPr lang="en-GB" baseline="0" dirty="0" smtClean="0"/>
              <a:t>A good solution would involve a nested loop.</a:t>
            </a:r>
          </a:p>
        </p:txBody>
      </p:sp>
      <p:sp>
        <p:nvSpPr>
          <p:cNvPr id="4" name="Slide Number Placeholder 3"/>
          <p:cNvSpPr>
            <a:spLocks noGrp="1"/>
          </p:cNvSpPr>
          <p:nvPr>
            <p:ph type="sldNum" sz="quarter" idx="10"/>
          </p:nvPr>
        </p:nvSpPr>
        <p:spPr/>
        <p:txBody>
          <a:bodyPr/>
          <a:lstStyle/>
          <a:p>
            <a:fld id="{D426D3B5-75D9-4B81-9605-012F6554737F}" type="slidenum">
              <a:rPr lang="en-GB" smtClean="0"/>
              <a:t>87</a:t>
            </a:fld>
            <a:endParaRPr lang="en-GB"/>
          </a:p>
        </p:txBody>
      </p:sp>
    </p:spTree>
    <p:extLst>
      <p:ext uri="{BB962C8B-B14F-4D97-AF65-F5344CB8AC3E}">
        <p14:creationId xmlns:p14="http://schemas.microsoft.com/office/powerpoint/2010/main" val="19819213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 activity sheet could be used. The code is also included in the resources; DoorsSolution.sb</a:t>
            </a:r>
          </a:p>
          <a:p>
            <a:r>
              <a:rPr lang="en-GB" baseline="0" dirty="0" smtClean="0"/>
              <a:t>It will be discussed on the next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time is limited, the solution can be discussed as a group, rather than setting it as a practical activity.</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88</a:t>
            </a:fld>
            <a:endParaRPr lang="en-GB"/>
          </a:p>
        </p:txBody>
      </p:sp>
    </p:spTree>
    <p:extLst>
      <p:ext uri="{BB962C8B-B14F-4D97-AF65-F5344CB8AC3E}">
        <p14:creationId xmlns:p14="http://schemas.microsoft.com/office/powerpoint/2010/main" val="7453876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time is limited, here is a solution to discuss as a group.</a:t>
            </a:r>
          </a:p>
          <a:p>
            <a:r>
              <a:rPr lang="en-GB" baseline="0" dirty="0" smtClean="0"/>
              <a:t>It could be treated as a reading task, or could be dry run with a smaller number of cards (doors) with open / closed on alternate sides so people appreciate how it works.</a:t>
            </a:r>
          </a:p>
          <a:p>
            <a:endParaRPr lang="en-GB" baseline="0" dirty="0" smtClean="0"/>
          </a:p>
          <a:p>
            <a:r>
              <a:rPr lang="en-GB" baseline="0" dirty="0" smtClean="0"/>
              <a:t>There are 2 key elements for understanding the program. </a:t>
            </a:r>
          </a:p>
          <a:p>
            <a:r>
              <a:rPr lang="en-GB" baseline="0" dirty="0" smtClean="0"/>
              <a:t>Line 16 uses the incremented value of the start variable to control the step.</a:t>
            </a:r>
          </a:p>
          <a:p>
            <a:r>
              <a:rPr lang="en-GB" baseline="0" dirty="0" smtClean="0"/>
              <a:t>Lines 17 to 21 toggle the door value.</a:t>
            </a:r>
          </a:p>
          <a:p>
            <a:r>
              <a:rPr lang="en-GB" baseline="0" dirty="0" smtClean="0"/>
              <a:t>(click)</a:t>
            </a:r>
          </a:p>
          <a:p>
            <a:r>
              <a:rPr lang="en-GB" baseline="0" dirty="0" smtClean="0"/>
              <a:t>We’ve focused on decomposing the problem, but can we make it simpler to understand with abstraction?</a:t>
            </a:r>
          </a:p>
        </p:txBody>
      </p:sp>
      <p:sp>
        <p:nvSpPr>
          <p:cNvPr id="4" name="Slide Number Placeholder 3"/>
          <p:cNvSpPr>
            <a:spLocks noGrp="1"/>
          </p:cNvSpPr>
          <p:nvPr>
            <p:ph type="sldNum" sz="quarter" idx="10"/>
          </p:nvPr>
        </p:nvSpPr>
        <p:spPr/>
        <p:txBody>
          <a:bodyPr/>
          <a:lstStyle/>
          <a:p>
            <a:fld id="{D426D3B5-75D9-4B81-9605-012F6554737F}" type="slidenum">
              <a:rPr lang="en-GB" smtClean="0"/>
              <a:t>89</a:t>
            </a:fld>
            <a:endParaRPr lang="en-GB"/>
          </a:p>
        </p:txBody>
      </p:sp>
    </p:spTree>
    <p:extLst>
      <p:ext uri="{BB962C8B-B14F-4D97-AF65-F5344CB8AC3E}">
        <p14:creationId xmlns:p14="http://schemas.microsoft.com/office/powerpoint/2010/main" val="190032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Pointers</a:t>
            </a:r>
            <a:r>
              <a:rPr lang="en-US" altLang="en-US" baseline="0" dirty="0" smtClean="0"/>
              <a:t> are provided to good CPD practice. Making contact and establishing a dialogue prior to the event is important. Suggesting simple reading or watching a video allows the opportunity to follow up with a reminder.</a:t>
            </a:r>
          </a:p>
          <a:p>
            <a:pPr>
              <a:spcBef>
                <a:spcPct val="0"/>
              </a:spcBef>
            </a:pPr>
            <a:endParaRPr lang="en-US" altLang="en-US" baseline="0" dirty="0" smtClean="0"/>
          </a:p>
          <a:p>
            <a:pPr>
              <a:spcBef>
                <a:spcPct val="0"/>
              </a:spcBef>
            </a:pPr>
            <a:r>
              <a:rPr lang="en-US" altLang="en-US" baseline="0" dirty="0" smtClean="0"/>
              <a:t>The ultimate aim is to encourage teachers to dig deeper, so suggested further reading is also included.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9</a:t>
            </a:fld>
            <a:endParaRPr lang="en-US" altLang="en-US"/>
          </a:p>
        </p:txBody>
      </p:sp>
    </p:spTree>
    <p:extLst>
      <p:ext uri="{BB962C8B-B14F-4D97-AF65-F5344CB8AC3E}">
        <p14:creationId xmlns:p14="http://schemas.microsoft.com/office/powerpoint/2010/main" val="19214313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we have defined a subroutine (Small Basic’s term for a named block of code) for toggling the value of a door.</a:t>
            </a:r>
          </a:p>
          <a:p>
            <a:endParaRPr lang="en-GB" baseline="0" dirty="0" smtClean="0"/>
          </a:p>
          <a:p>
            <a:r>
              <a:rPr lang="en-GB" baseline="0" dirty="0" smtClean="0"/>
              <a:t>Notice how, by abstracting away the detail from the main code, it makes that easier to understand. (click) </a:t>
            </a:r>
          </a:p>
          <a:p>
            <a:r>
              <a:rPr lang="en-GB" baseline="0" dirty="0" smtClean="0"/>
              <a:t>The subroutine is called at Line 26</a:t>
            </a:r>
          </a:p>
        </p:txBody>
      </p:sp>
      <p:sp>
        <p:nvSpPr>
          <p:cNvPr id="4" name="Slide Number Placeholder 3"/>
          <p:cNvSpPr>
            <a:spLocks noGrp="1"/>
          </p:cNvSpPr>
          <p:nvPr>
            <p:ph type="sldNum" sz="quarter" idx="10"/>
          </p:nvPr>
        </p:nvSpPr>
        <p:spPr/>
        <p:txBody>
          <a:bodyPr/>
          <a:lstStyle/>
          <a:p>
            <a:fld id="{D426D3B5-75D9-4B81-9605-012F6554737F}" type="slidenum">
              <a:rPr lang="en-GB" smtClean="0"/>
              <a:t>90</a:t>
            </a:fld>
            <a:endParaRPr lang="en-GB"/>
          </a:p>
        </p:txBody>
      </p:sp>
    </p:spTree>
    <p:extLst>
      <p:ext uri="{BB962C8B-B14F-4D97-AF65-F5344CB8AC3E}">
        <p14:creationId xmlns:p14="http://schemas.microsoft.com/office/powerpoint/2010/main" val="38399808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Before the last, substantial activity, have 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Like previous discussion</a:t>
            </a:r>
            <a:r>
              <a:rPr lang="en-GB" baseline="0" dirty="0" smtClean="0"/>
              <a:t> points, the focus is</a:t>
            </a:r>
            <a:r>
              <a:rPr lang="en-GB" dirty="0" smtClean="0"/>
              <a:t> recognition of the challenge the syntax barrier poses.</a:t>
            </a:r>
          </a:p>
          <a:p>
            <a:r>
              <a:rPr lang="en-GB" baseline="0" dirty="0" smtClean="0"/>
              <a:t>Attendees will now be familiar with some of the facilities in Small Basic and should be in a position to make comparisons, particularly in relation to Turtle System, or </a:t>
            </a:r>
            <a:r>
              <a:rPr lang="en-GB" baseline="0" dirty="0" err="1" smtClean="0"/>
              <a:t>RoboMind</a:t>
            </a:r>
            <a:r>
              <a:rPr lang="en-GB" baseline="0" dirty="0" smtClean="0"/>
              <a:t> from Part 1. There is scope for discussion about how many different languages children should be introduced to. What might be the problem of too many, or too few?</a:t>
            </a:r>
          </a:p>
        </p:txBody>
      </p:sp>
      <p:sp>
        <p:nvSpPr>
          <p:cNvPr id="4" name="Slide Number Placeholder 3"/>
          <p:cNvSpPr>
            <a:spLocks noGrp="1"/>
          </p:cNvSpPr>
          <p:nvPr>
            <p:ph type="sldNum" sz="quarter" idx="10"/>
          </p:nvPr>
        </p:nvSpPr>
        <p:spPr/>
        <p:txBody>
          <a:bodyPr/>
          <a:lstStyle/>
          <a:p>
            <a:fld id="{D426D3B5-75D9-4B81-9605-012F6554737F}" type="slidenum">
              <a:rPr lang="en-GB" smtClean="0"/>
              <a:t>91</a:t>
            </a:fld>
            <a:endParaRPr lang="en-GB"/>
          </a:p>
        </p:txBody>
      </p:sp>
    </p:spTree>
    <p:extLst>
      <p:ext uri="{BB962C8B-B14F-4D97-AF65-F5344CB8AC3E}">
        <p14:creationId xmlns:p14="http://schemas.microsoft.com/office/powerpoint/2010/main" val="2196785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final coding challenge introduces a GUI (pronounced gooey), or graphical user interface.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92</a:t>
            </a:fld>
            <a:endParaRPr lang="en-GB"/>
          </a:p>
        </p:txBody>
      </p:sp>
    </p:spTree>
    <p:extLst>
      <p:ext uri="{BB962C8B-B14F-4D97-AF65-F5344CB8AC3E}">
        <p14:creationId xmlns:p14="http://schemas.microsoft.com/office/powerpoint/2010/main" val="6842625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Learning</a:t>
            </a:r>
            <a:r>
              <a:rPr lang="en-GB" baseline="0" dirty="0" smtClean="0"/>
              <a:t> the particulars of any language carries a significant overhead.</a:t>
            </a:r>
          </a:p>
          <a:p>
            <a:r>
              <a:rPr lang="en-GB" baseline="0" dirty="0" smtClean="0"/>
              <a:t>As prompted in the Points to Ponder, there is scope for debate about whether a school should focus on 1 language or provide exposure to many.</a:t>
            </a:r>
          </a:p>
          <a:p>
            <a:r>
              <a:rPr lang="en-GB" baseline="0" dirty="0" smtClean="0"/>
              <a:t>The purpose of these training materials is to suggest possible environments to use, but inevitably, we can’t, and shouldn’t provide a crash course in any.</a:t>
            </a:r>
          </a:p>
          <a:p>
            <a:endParaRPr lang="en-GB" baseline="0" dirty="0" smtClean="0"/>
          </a:p>
          <a:p>
            <a:r>
              <a:rPr lang="en-GB" baseline="0" dirty="0" smtClean="0"/>
              <a:t>Once pupils gain some familiarity with Small Basic you can encourage them to investigate the Microsoft Small Basic curriculum. A series of 1 hour lessons introducing different features. These are very useful for introducing specific functionality, such as the graphics window.</a:t>
            </a:r>
          </a:p>
          <a:p>
            <a:endParaRPr lang="en-GB" baseline="0" dirty="0" smtClean="0"/>
          </a:p>
          <a:p>
            <a:r>
              <a:rPr lang="en-GB" baseline="0" dirty="0" smtClean="0"/>
              <a:t>To give a sense of how powerful Small Basic is, we’ll take our shuffle routine and produce a graphical user interface (GUI) for the program.</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93</a:t>
            </a:fld>
            <a:endParaRPr lang="en-GB"/>
          </a:p>
        </p:txBody>
      </p:sp>
    </p:spTree>
    <p:extLst>
      <p:ext uri="{BB962C8B-B14F-4D97-AF65-F5344CB8AC3E}">
        <p14:creationId xmlns:p14="http://schemas.microsoft.com/office/powerpoint/2010/main" val="34789229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Creating a graphical display is reasonably simple, but involves several details.</a:t>
            </a:r>
          </a:p>
          <a:p>
            <a:r>
              <a:rPr lang="en-GB" baseline="0" dirty="0" smtClean="0"/>
              <a:t>It is easiest to start with reference to an existing program.</a:t>
            </a:r>
          </a:p>
        </p:txBody>
      </p:sp>
      <p:sp>
        <p:nvSpPr>
          <p:cNvPr id="4" name="Slide Number Placeholder 3"/>
          <p:cNvSpPr>
            <a:spLocks noGrp="1"/>
          </p:cNvSpPr>
          <p:nvPr>
            <p:ph type="sldNum" sz="quarter" idx="10"/>
          </p:nvPr>
        </p:nvSpPr>
        <p:spPr/>
        <p:txBody>
          <a:bodyPr/>
          <a:lstStyle/>
          <a:p>
            <a:fld id="{D426D3B5-75D9-4B81-9605-012F6554737F}" type="slidenum">
              <a:rPr lang="en-GB" smtClean="0"/>
              <a:t>94</a:t>
            </a:fld>
            <a:endParaRPr lang="en-GB"/>
          </a:p>
        </p:txBody>
      </p:sp>
    </p:spTree>
    <p:extLst>
      <p:ext uri="{BB962C8B-B14F-4D97-AF65-F5344CB8AC3E}">
        <p14:creationId xmlns:p14="http://schemas.microsoft.com/office/powerpoint/2010/main" val="3538673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Studying and amending code is another effective learning technique and allows us to focus on the structure of the code.</a:t>
            </a:r>
          </a:p>
          <a:p>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code for this is provided Graphic_Shuffle_Investigation.sb. It will also require the card images included in the resources.</a:t>
            </a:r>
          </a:p>
          <a:p>
            <a:r>
              <a:rPr lang="en-GB" baseline="0" dirty="0" smtClean="0"/>
              <a:t>There is an activity sheet in the resources – the slides that follow introduce the challenges and talk through some solutions.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95</a:t>
            </a:fld>
            <a:endParaRPr lang="en-GB"/>
          </a:p>
        </p:txBody>
      </p:sp>
    </p:spTree>
    <p:extLst>
      <p:ext uri="{BB962C8B-B14F-4D97-AF65-F5344CB8AC3E}">
        <p14:creationId xmlns:p14="http://schemas.microsoft.com/office/powerpoint/2010/main" val="11690430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Creating a graphics window is straightforward.</a:t>
            </a:r>
          </a:p>
          <a:p>
            <a:r>
              <a:rPr lang="en-GB" baseline="0" dirty="0" smtClean="0"/>
              <a:t>Note the use of a </a:t>
            </a:r>
            <a:r>
              <a:rPr lang="en-GB" baseline="0" dirty="0" err="1" smtClean="0"/>
              <a:t>FilePath</a:t>
            </a:r>
            <a:r>
              <a:rPr lang="en-GB" baseline="0" dirty="0" smtClean="0"/>
              <a:t> variable, which will allow you later in the program to create a string pointing to the subdirectory of the card images. </a:t>
            </a:r>
          </a:p>
        </p:txBody>
      </p:sp>
      <p:sp>
        <p:nvSpPr>
          <p:cNvPr id="4" name="Slide Number Placeholder 3"/>
          <p:cNvSpPr>
            <a:spLocks noGrp="1"/>
          </p:cNvSpPr>
          <p:nvPr>
            <p:ph type="sldNum" sz="quarter" idx="10"/>
          </p:nvPr>
        </p:nvSpPr>
        <p:spPr/>
        <p:txBody>
          <a:bodyPr/>
          <a:lstStyle/>
          <a:p>
            <a:fld id="{D426D3B5-75D9-4B81-9605-012F6554737F}" type="slidenum">
              <a:rPr lang="en-GB" smtClean="0"/>
              <a:t>96</a:t>
            </a:fld>
            <a:endParaRPr lang="en-GB"/>
          </a:p>
        </p:txBody>
      </p:sp>
    </p:spTree>
    <p:extLst>
      <p:ext uri="{BB962C8B-B14F-4D97-AF65-F5344CB8AC3E}">
        <p14:creationId xmlns:p14="http://schemas.microsoft.com/office/powerpoint/2010/main" val="12240561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Line 43 demonstrates how the </a:t>
            </a:r>
            <a:r>
              <a:rPr lang="en-GB" baseline="0" dirty="0" err="1" smtClean="0"/>
              <a:t>FilePath</a:t>
            </a:r>
            <a:r>
              <a:rPr lang="en-GB" baseline="0" dirty="0" smtClean="0"/>
              <a:t> variable is concatenated with the filename of the card back image.</a:t>
            </a:r>
          </a:p>
          <a:p>
            <a:r>
              <a:rPr lang="en-GB" baseline="0" dirty="0" smtClean="0"/>
              <a:t>How are 52 of them displayed in a row.</a:t>
            </a:r>
          </a:p>
        </p:txBody>
      </p:sp>
      <p:sp>
        <p:nvSpPr>
          <p:cNvPr id="4" name="Slide Number Placeholder 3"/>
          <p:cNvSpPr>
            <a:spLocks noGrp="1"/>
          </p:cNvSpPr>
          <p:nvPr>
            <p:ph type="sldNum" sz="quarter" idx="10"/>
          </p:nvPr>
        </p:nvSpPr>
        <p:spPr/>
        <p:txBody>
          <a:bodyPr/>
          <a:lstStyle/>
          <a:p>
            <a:fld id="{D426D3B5-75D9-4B81-9605-012F6554737F}" type="slidenum">
              <a:rPr lang="en-GB" smtClean="0"/>
              <a:t>97</a:t>
            </a:fld>
            <a:endParaRPr lang="en-GB"/>
          </a:p>
        </p:txBody>
      </p:sp>
    </p:spTree>
    <p:extLst>
      <p:ext uri="{BB962C8B-B14F-4D97-AF65-F5344CB8AC3E}">
        <p14:creationId xmlns:p14="http://schemas.microsoft.com/office/powerpoint/2010/main" val="2164317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Can you find the code to display the other graphical elements?</a:t>
            </a:r>
          </a:p>
          <a:p>
            <a:endParaRPr lang="en-GB" baseline="0" dirty="0" smtClean="0"/>
          </a:p>
          <a:p>
            <a:r>
              <a:rPr lang="en-GB" baseline="0" dirty="0" smtClean="0"/>
              <a:t>It is in the Clear subroutine, so is redrawn each time that is called. (click)</a:t>
            </a:r>
          </a:p>
          <a:p>
            <a:r>
              <a:rPr lang="en-GB" baseline="0" dirty="0" smtClean="0"/>
              <a:t>Notice the buttons added at the end.</a:t>
            </a:r>
          </a:p>
        </p:txBody>
      </p:sp>
      <p:sp>
        <p:nvSpPr>
          <p:cNvPr id="4" name="Slide Number Placeholder 3"/>
          <p:cNvSpPr>
            <a:spLocks noGrp="1"/>
          </p:cNvSpPr>
          <p:nvPr>
            <p:ph type="sldNum" sz="quarter" idx="10"/>
          </p:nvPr>
        </p:nvSpPr>
        <p:spPr/>
        <p:txBody>
          <a:bodyPr/>
          <a:lstStyle/>
          <a:p>
            <a:fld id="{D426D3B5-75D9-4B81-9605-012F6554737F}" type="slidenum">
              <a:rPr lang="en-GB" smtClean="0"/>
              <a:t>98</a:t>
            </a:fld>
            <a:endParaRPr lang="en-GB"/>
          </a:p>
        </p:txBody>
      </p:sp>
    </p:spTree>
    <p:extLst>
      <p:ext uri="{BB962C8B-B14F-4D97-AF65-F5344CB8AC3E}">
        <p14:creationId xmlns:p14="http://schemas.microsoft.com/office/powerpoint/2010/main" val="17885646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buttons are examples of control objects. These allow a GUI to be controlled via button clicks and other common features.</a:t>
            </a:r>
          </a:p>
          <a:p>
            <a:endParaRPr lang="en-GB" baseline="0" dirty="0" smtClean="0"/>
          </a:p>
          <a:p>
            <a:r>
              <a:rPr lang="en-GB" baseline="0" dirty="0" smtClean="0"/>
              <a:t>But ours don’t work. Why not? (click)</a:t>
            </a:r>
          </a:p>
          <a:p>
            <a:r>
              <a:rPr lang="en-GB" baseline="0" dirty="0" smtClean="0"/>
              <a:t>The relevant code on Line 27 is commented out. (click) When it is activated, a button click will ‘raise an event’ causing the Click subroutine to be called. </a:t>
            </a:r>
          </a:p>
          <a:p>
            <a:endParaRPr lang="en-GB" baseline="0" dirty="0" smtClean="0"/>
          </a:p>
          <a:p>
            <a:endParaRPr lang="en-GB" baseline="0" dirty="0" smtClean="0"/>
          </a:p>
          <a:p>
            <a:r>
              <a:rPr lang="en-GB" baseline="0" dirty="0" smtClean="0"/>
              <a:t>What does this do?</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99</a:t>
            </a:fld>
            <a:endParaRPr lang="en-GB"/>
          </a:p>
        </p:txBody>
      </p:sp>
    </p:spTree>
    <p:extLst>
      <p:ext uri="{BB962C8B-B14F-4D97-AF65-F5344CB8AC3E}">
        <p14:creationId xmlns:p14="http://schemas.microsoft.com/office/powerpoint/2010/main" val="821092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95085862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5/10/2017</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10/05/2017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10/05/2017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10/05/2017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10/05/2017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10/05/2017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10/05/2017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10/05/2017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10/05/2017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16.gif"/></Relationships>
</file>

<file path=ppt/slides/_rels/slide101.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16.gif"/></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16.gif"/></Relationships>
</file>

<file path=ppt/slides/_rels/slide103.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10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1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49.jp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hyperlink" Target="http://www.computingatschool.org.uk/"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4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155.png"/><Relationship Id="rId4" Type="http://schemas.openxmlformats.org/officeDocument/2006/relationships/image" Target="../media/image154.png"/></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www.turtle.ox.ac.uk/" TargetMode="External"/><Relationship Id="rId5" Type="http://schemas.openxmlformats.org/officeDocument/2006/relationships/image" Target="../media/image29.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10.gif"/></Relationships>
</file>

<file path=ppt/slides/_rels/slide6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48.png"/><Relationship Id="rId3" Type="http://schemas.openxmlformats.org/officeDocument/2006/relationships/image" Target="../media/image93.png"/><Relationship Id="rId7" Type="http://schemas.openxmlformats.org/officeDocument/2006/relationships/image" Target="../media/image100.png"/><Relationship Id="rId12"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94.png"/><Relationship Id="rId5" Type="http://schemas.openxmlformats.org/officeDocument/2006/relationships/image" Target="../media/image98.png"/><Relationship Id="rId10" Type="http://schemas.openxmlformats.org/officeDocument/2006/relationships/image" Target="../media/image111.png"/><Relationship Id="rId4" Type="http://schemas.openxmlformats.org/officeDocument/2006/relationships/image" Target="../media/image97.png"/><Relationship Id="rId9"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Fisher%E2%80%93Yates_shuffle"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15.gi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ocial.technet.microsoft.com/wiki/contents/articles/16299.small-basic-curriculum.aspx"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7.tmp"/></Relationships>
</file>

<file path=ppt/slides/_rels/slide9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tmp"/></Relationships>
</file>

<file path=ppt/slides/_rels/slide96.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7.tmp"/></Relationships>
</file>

<file path=ppt/slides/_rels/slide97.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16.gif"/><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16.gif"/></Relationships>
</file>

<file path=ppt/slides/_rels/slide99.xml.rels><?xml version="1.0" encoding="UTF-8" standalone="yes"?>
<Relationships xmlns="http://schemas.openxmlformats.org/package/2006/relationships"><Relationship Id="rId3" Type="http://schemas.openxmlformats.org/officeDocument/2006/relationships/image" Target="../media/image127.tmp"/><Relationship Id="rId7"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tmp"/><Relationship Id="rId4" Type="http://schemas.openxmlformats.org/officeDocument/2006/relationships/image" Target="../media/image1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3235070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4289" y="427699"/>
            <a:ext cx="4272607" cy="6045456"/>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
        <p:nvSpPr>
          <p:cNvPr id="4" name="Rectangle 3"/>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2818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7" name="Picture 6" descr="Shuff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pic>
        <p:nvPicPr>
          <p:cNvPr id="5" name="Picture 4" descr="http://4.bp.blogspot.com/-aE3hqzde6Aw/TxcMEuNyzlI/AAAAAAAAAtA/OczF_cF6Psc/s1600/Hand-of-Cards-Line.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6" name="Rectangle 3"/>
          <p:cNvSpPr txBox="1">
            <a:spLocks noChangeArrowheads="1"/>
          </p:cNvSpPr>
          <p:nvPr/>
        </p:nvSpPr>
        <p:spPr>
          <a:xfrm>
            <a:off x="204056" y="4683708"/>
            <a:ext cx="8735888" cy="18520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None/>
            </a:pPr>
            <a:r>
              <a:rPr lang="en-US" altLang="en-US" sz="3600" dirty="0" smtClean="0">
                <a:solidFill>
                  <a:srgbClr val="585858"/>
                </a:solidFill>
              </a:rPr>
              <a:t>Challenge1:</a:t>
            </a:r>
          </a:p>
          <a:p>
            <a:pPr marL="0" indent="0">
              <a:buFontTx/>
              <a:buNone/>
            </a:pPr>
            <a:r>
              <a:rPr lang="en-US" altLang="en-US" sz="3600" dirty="0" smtClean="0">
                <a:solidFill>
                  <a:srgbClr val="585858"/>
                </a:solidFill>
              </a:rPr>
              <a:t>Refactor the code, so it displays the original Deck in order, before  a Shuffle.</a:t>
            </a:r>
          </a:p>
        </p:txBody>
      </p:sp>
      <p:pic>
        <p:nvPicPr>
          <p:cNvPr id="4" name="Picture 3"/>
          <p:cNvPicPr>
            <a:picLocks noChangeAspect="1"/>
          </p:cNvPicPr>
          <p:nvPr/>
        </p:nvPicPr>
        <p:blipFill>
          <a:blip r:embed="rId5"/>
          <a:stretch>
            <a:fillRect/>
          </a:stretch>
        </p:blipFill>
        <p:spPr>
          <a:xfrm>
            <a:off x="204056" y="2265996"/>
            <a:ext cx="8735888" cy="2147891"/>
          </a:xfrm>
          <a:prstGeom prst="rect">
            <a:avLst/>
          </a:prstGeom>
        </p:spPr>
      </p:pic>
    </p:spTree>
    <p:extLst>
      <p:ext uri="{BB962C8B-B14F-4D97-AF65-F5344CB8AC3E}">
        <p14:creationId xmlns:p14="http://schemas.microsoft.com/office/powerpoint/2010/main" val="2374172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7" name="Picture 6" descr="Shuff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pic>
        <p:nvPicPr>
          <p:cNvPr id="5" name="Picture 4" descr="http://4.bp.blogspot.com/-aE3hqzde6Aw/TxcMEuNyzlI/AAAAAAAAAtA/OczF_cF6Psc/s1600/Hand-of-Cards-Line.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6" name="Rectangle 5"/>
          <p:cNvSpPr/>
          <p:nvPr/>
        </p:nvSpPr>
        <p:spPr>
          <a:xfrm>
            <a:off x="204056" y="840770"/>
            <a:ext cx="8735888" cy="1200329"/>
          </a:xfrm>
          <a:prstGeom prst="rect">
            <a:avLst/>
          </a:prstGeom>
        </p:spPr>
        <p:txBody>
          <a:bodyPr wrap="square">
            <a:spAutoFit/>
          </a:bodyPr>
          <a:lstStyle/>
          <a:p>
            <a:pPr marL="609600" indent="-609600"/>
            <a:r>
              <a:rPr lang="en-GB" altLang="en-US" sz="3600" dirty="0">
                <a:solidFill>
                  <a:srgbClr val="585858"/>
                </a:solidFill>
              </a:rPr>
              <a:t>Challenge </a:t>
            </a:r>
            <a:r>
              <a:rPr lang="en-GB" altLang="en-US" sz="3600" dirty="0" smtClean="0">
                <a:solidFill>
                  <a:srgbClr val="585858"/>
                </a:solidFill>
              </a:rPr>
              <a:t>2:</a:t>
            </a:r>
            <a:endParaRPr lang="en-GB" altLang="en-US" sz="3600" dirty="0">
              <a:solidFill>
                <a:srgbClr val="585858"/>
              </a:solidFill>
            </a:endParaRPr>
          </a:p>
          <a:p>
            <a:pPr marL="609600" indent="-609600"/>
            <a:r>
              <a:rPr lang="en-GB" altLang="en-US" sz="3600" dirty="0" smtClean="0">
                <a:solidFill>
                  <a:srgbClr val="585858"/>
                </a:solidFill>
              </a:rPr>
              <a:t>Tidying up the code</a:t>
            </a:r>
            <a:endParaRPr lang="en-GB" altLang="en-US" sz="3600" dirty="0">
              <a:solidFill>
                <a:srgbClr val="585858"/>
              </a:solidFill>
            </a:endParaRPr>
          </a:p>
        </p:txBody>
      </p:sp>
      <p:sp>
        <p:nvSpPr>
          <p:cNvPr id="8" name="Rectangle 7"/>
          <p:cNvSpPr/>
          <p:nvPr/>
        </p:nvSpPr>
        <p:spPr>
          <a:xfrm>
            <a:off x="204056" y="4494350"/>
            <a:ext cx="8939944" cy="1754326"/>
          </a:xfrm>
          <a:prstGeom prst="rect">
            <a:avLst/>
          </a:prstGeom>
        </p:spPr>
        <p:txBody>
          <a:bodyPr wrap="square">
            <a:spAutoFit/>
          </a:bodyPr>
          <a:lstStyle/>
          <a:p>
            <a:r>
              <a:rPr lang="en-GB" altLang="en-US" sz="3600" dirty="0" smtClean="0">
                <a:solidFill>
                  <a:srgbClr val="585858"/>
                </a:solidFill>
              </a:rPr>
              <a:t>The shuffle subroutine is a mess!</a:t>
            </a:r>
          </a:p>
          <a:p>
            <a:r>
              <a:rPr lang="en-GB" altLang="en-US" sz="3600" dirty="0" smtClean="0">
                <a:solidFill>
                  <a:srgbClr val="585858"/>
                </a:solidFill>
              </a:rPr>
              <a:t>Use your own shuffle algorithm</a:t>
            </a:r>
          </a:p>
          <a:p>
            <a:r>
              <a:rPr lang="en-GB" altLang="en-US" sz="3600" dirty="0" smtClean="0">
                <a:solidFill>
                  <a:srgbClr val="585858"/>
                </a:solidFill>
              </a:rPr>
              <a:t>Remove the display code</a:t>
            </a:r>
          </a:p>
        </p:txBody>
      </p:sp>
    </p:spTree>
    <p:extLst>
      <p:ext uri="{BB962C8B-B14F-4D97-AF65-F5344CB8AC3E}">
        <p14:creationId xmlns:p14="http://schemas.microsoft.com/office/powerpoint/2010/main" val="353637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86164" y="2265996"/>
            <a:ext cx="8735888" cy="2147891"/>
          </a:xfrm>
          <a:prstGeom prst="rect">
            <a:avLst/>
          </a:prstGeom>
        </p:spPr>
      </p:pic>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5" name="Picture 4" descr="http://4.bp.blogspot.com/-aE3hqzde6Aw/TxcMEuNyzlI/AAAAAAAAAtA/OczF_cF6Psc/s1600/Hand-of-Cards-Line.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4" name="Rectangle 3"/>
          <p:cNvSpPr/>
          <p:nvPr/>
        </p:nvSpPr>
        <p:spPr>
          <a:xfrm>
            <a:off x="204056" y="4494350"/>
            <a:ext cx="8939944" cy="1754326"/>
          </a:xfrm>
          <a:prstGeom prst="rect">
            <a:avLst/>
          </a:prstGeom>
        </p:spPr>
        <p:txBody>
          <a:bodyPr wrap="square">
            <a:spAutoFit/>
          </a:bodyPr>
          <a:lstStyle/>
          <a:p>
            <a:r>
              <a:rPr lang="en-GB" altLang="en-US" sz="3600" dirty="0" smtClean="0">
                <a:solidFill>
                  <a:srgbClr val="585858"/>
                </a:solidFill>
              </a:rPr>
              <a:t>Encapsulate </a:t>
            </a:r>
            <a:r>
              <a:rPr lang="en-GB" altLang="en-US" sz="3600" dirty="0">
                <a:solidFill>
                  <a:srgbClr val="585858"/>
                </a:solidFill>
              </a:rPr>
              <a:t>this in a subroutine </a:t>
            </a:r>
            <a:r>
              <a:rPr lang="en-GB" altLang="en-US" sz="3600" b="1" dirty="0" err="1" smtClean="0">
                <a:solidFill>
                  <a:srgbClr val="585858"/>
                </a:solidFill>
              </a:rPr>
              <a:t>CardSort</a:t>
            </a:r>
            <a:endParaRPr lang="en-GB" altLang="en-US" sz="3600" b="1" dirty="0" smtClean="0">
              <a:solidFill>
                <a:srgbClr val="585858"/>
              </a:solidFill>
            </a:endParaRPr>
          </a:p>
          <a:p>
            <a:r>
              <a:rPr lang="en-GB" altLang="en-US" sz="3600" dirty="0" smtClean="0">
                <a:solidFill>
                  <a:srgbClr val="585858"/>
                </a:solidFill>
              </a:rPr>
              <a:t>Add a fourth button Sort, which invokes this subroutine.</a:t>
            </a:r>
            <a:endParaRPr lang="en-GB" altLang="en-US" sz="3600" dirty="0">
              <a:solidFill>
                <a:srgbClr val="585858"/>
              </a:solidFill>
            </a:endParaRPr>
          </a:p>
        </p:txBody>
      </p:sp>
      <p:sp>
        <p:nvSpPr>
          <p:cNvPr id="6" name="Rectangle 5"/>
          <p:cNvSpPr/>
          <p:nvPr/>
        </p:nvSpPr>
        <p:spPr>
          <a:xfrm>
            <a:off x="204056" y="840770"/>
            <a:ext cx="8735888" cy="1200329"/>
          </a:xfrm>
          <a:prstGeom prst="rect">
            <a:avLst/>
          </a:prstGeom>
        </p:spPr>
        <p:txBody>
          <a:bodyPr wrap="square">
            <a:spAutoFit/>
          </a:bodyPr>
          <a:lstStyle/>
          <a:p>
            <a:pPr marL="609600" indent="-609600"/>
            <a:r>
              <a:rPr lang="en-GB" altLang="en-US" sz="3600" dirty="0">
                <a:solidFill>
                  <a:srgbClr val="585858"/>
                </a:solidFill>
              </a:rPr>
              <a:t>Challenge 3</a:t>
            </a:r>
            <a:r>
              <a:rPr lang="en-GB" altLang="en-US" sz="3600" dirty="0" smtClean="0">
                <a:solidFill>
                  <a:srgbClr val="585858"/>
                </a:solidFill>
              </a:rPr>
              <a:t>:</a:t>
            </a:r>
            <a:endParaRPr lang="en-GB" altLang="en-US" sz="3600" dirty="0">
              <a:solidFill>
                <a:srgbClr val="585858"/>
              </a:solidFill>
            </a:endParaRPr>
          </a:p>
          <a:p>
            <a:pPr marL="609600" indent="-609600"/>
            <a:r>
              <a:rPr lang="en-GB" altLang="en-US" sz="3600" dirty="0" smtClean="0">
                <a:solidFill>
                  <a:srgbClr val="585858"/>
                </a:solidFill>
              </a:rPr>
              <a:t>Can we </a:t>
            </a:r>
            <a:r>
              <a:rPr lang="en-GB" altLang="en-US" sz="3600" dirty="0">
                <a:solidFill>
                  <a:srgbClr val="585858"/>
                </a:solidFill>
              </a:rPr>
              <a:t>sort the Deck back into </a:t>
            </a:r>
            <a:r>
              <a:rPr lang="en-GB" altLang="en-US" sz="3600" dirty="0" smtClean="0">
                <a:solidFill>
                  <a:srgbClr val="585858"/>
                </a:solidFill>
              </a:rPr>
              <a:t>order?</a:t>
            </a:r>
            <a:endParaRPr lang="en-GB" altLang="en-US" sz="3600" dirty="0">
              <a:solidFill>
                <a:srgbClr val="585858"/>
              </a:solidFill>
            </a:endParaRPr>
          </a:p>
        </p:txBody>
      </p:sp>
    </p:spTree>
    <p:extLst>
      <p:ext uri="{BB962C8B-B14F-4D97-AF65-F5344CB8AC3E}">
        <p14:creationId xmlns:p14="http://schemas.microsoft.com/office/powerpoint/2010/main" val="2727716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Card Descriptions</a:t>
            </a:r>
            <a:endParaRPr lang="en-US" altLang="en-US" sz="4000" dirty="0" smtClean="0">
              <a:solidFill>
                <a:srgbClr val="585858"/>
              </a:solidFill>
            </a:endParaRPr>
          </a:p>
        </p:txBody>
      </p:sp>
      <p:pic>
        <p:nvPicPr>
          <p:cNvPr id="5" name="Picture 4" descr="http://4.bp.blogspot.com/-aE3hqzde6Aw/TxcMEuNyzlI/AAAAAAAAAtA/OczF_cF6Psc/s1600/Hand-of-Cards-Lin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6" name="Rectangle 5"/>
          <p:cNvSpPr/>
          <p:nvPr/>
        </p:nvSpPr>
        <p:spPr>
          <a:xfrm>
            <a:off x="204056" y="840770"/>
            <a:ext cx="8735888" cy="5293757"/>
          </a:xfrm>
          <a:prstGeom prst="rect">
            <a:avLst/>
          </a:prstGeom>
        </p:spPr>
        <p:txBody>
          <a:bodyPr wrap="square">
            <a:spAutoFit/>
          </a:bodyPr>
          <a:lstStyle/>
          <a:p>
            <a:pPr marL="609600" indent="-609600"/>
            <a:r>
              <a:rPr lang="en-GB" altLang="en-US" sz="3600" dirty="0">
                <a:solidFill>
                  <a:srgbClr val="585858"/>
                </a:solidFill>
              </a:rPr>
              <a:t>Challenge </a:t>
            </a:r>
            <a:r>
              <a:rPr lang="en-GB" altLang="en-US" sz="3600" dirty="0" smtClean="0">
                <a:solidFill>
                  <a:srgbClr val="585858"/>
                </a:solidFill>
              </a:rPr>
              <a:t>4:</a:t>
            </a:r>
            <a:endParaRPr lang="en-GB" altLang="en-US" sz="3600" dirty="0">
              <a:solidFill>
                <a:srgbClr val="585858"/>
              </a:solidFill>
            </a:endParaRPr>
          </a:p>
          <a:p>
            <a:pPr>
              <a:spcBef>
                <a:spcPts val="1200"/>
              </a:spcBef>
            </a:pPr>
            <a:r>
              <a:rPr lang="en-GB" altLang="en-US" sz="3600" dirty="0" smtClean="0">
                <a:solidFill>
                  <a:srgbClr val="585858"/>
                </a:solidFill>
              </a:rPr>
              <a:t>We represent </a:t>
            </a:r>
            <a:r>
              <a:rPr lang="en-GB" altLang="en-US" sz="3600" dirty="0">
                <a:solidFill>
                  <a:srgbClr val="585858"/>
                </a:solidFill>
              </a:rPr>
              <a:t>a deck of cards by the numbers 1 to 52</a:t>
            </a:r>
            <a:r>
              <a:rPr lang="en-GB" altLang="en-US" sz="3600" dirty="0" smtClean="0">
                <a:solidFill>
                  <a:srgbClr val="585858"/>
                </a:solidFill>
              </a:rPr>
              <a:t>.</a:t>
            </a:r>
          </a:p>
          <a:p>
            <a:pPr>
              <a:spcBef>
                <a:spcPts val="1200"/>
              </a:spcBef>
            </a:pPr>
            <a:endParaRPr lang="en-GB" altLang="en-US" sz="3600" dirty="0">
              <a:solidFill>
                <a:srgbClr val="585858"/>
              </a:solidFill>
            </a:endParaRPr>
          </a:p>
          <a:p>
            <a:pPr>
              <a:spcBef>
                <a:spcPts val="1200"/>
              </a:spcBef>
            </a:pPr>
            <a:r>
              <a:rPr lang="en-GB" altLang="en-US" sz="3600" dirty="0">
                <a:solidFill>
                  <a:srgbClr val="585858"/>
                </a:solidFill>
              </a:rPr>
              <a:t>Write the code </a:t>
            </a:r>
            <a:r>
              <a:rPr lang="en-GB" altLang="en-US" sz="3600" dirty="0" smtClean="0">
                <a:solidFill>
                  <a:srgbClr val="585858"/>
                </a:solidFill>
              </a:rPr>
              <a:t>to input a </a:t>
            </a:r>
            <a:r>
              <a:rPr lang="en-GB" altLang="en-US" sz="3600" b="1" dirty="0" err="1">
                <a:solidFill>
                  <a:srgbClr val="585858"/>
                </a:solidFill>
              </a:rPr>
              <a:t>CardNumber</a:t>
            </a:r>
            <a:endParaRPr lang="en-GB" altLang="en-US" sz="3600" b="1" dirty="0">
              <a:solidFill>
                <a:srgbClr val="585858"/>
              </a:solidFill>
            </a:endParaRPr>
          </a:p>
          <a:p>
            <a:pPr>
              <a:spcBef>
                <a:spcPts val="1200"/>
              </a:spcBef>
            </a:pPr>
            <a:r>
              <a:rPr lang="en-GB" altLang="en-US" sz="3600" dirty="0" smtClean="0">
                <a:solidFill>
                  <a:srgbClr val="585858"/>
                </a:solidFill>
              </a:rPr>
              <a:t>It </a:t>
            </a:r>
            <a:r>
              <a:rPr lang="en-GB" altLang="en-US" sz="3600" dirty="0">
                <a:solidFill>
                  <a:srgbClr val="585858"/>
                </a:solidFill>
              </a:rPr>
              <a:t>will </a:t>
            </a:r>
            <a:r>
              <a:rPr lang="en-GB" altLang="en-US" sz="3600" dirty="0" smtClean="0">
                <a:solidFill>
                  <a:srgbClr val="585858"/>
                </a:solidFill>
              </a:rPr>
              <a:t>then print </a:t>
            </a:r>
            <a:r>
              <a:rPr lang="en-GB" altLang="en-US" sz="3600" dirty="0">
                <a:solidFill>
                  <a:srgbClr val="585858"/>
                </a:solidFill>
              </a:rPr>
              <a:t>the description of the card </a:t>
            </a:r>
            <a:r>
              <a:rPr lang="en-GB" altLang="en-US" sz="3600" dirty="0" smtClean="0">
                <a:solidFill>
                  <a:srgbClr val="585858"/>
                </a:solidFill>
              </a:rPr>
              <a:t>e.g. </a:t>
            </a:r>
            <a:r>
              <a:rPr lang="en-GB" altLang="en-US" sz="3600" dirty="0">
                <a:solidFill>
                  <a:srgbClr val="585858"/>
                </a:solidFill>
              </a:rPr>
              <a:t>“King of Hearts” </a:t>
            </a:r>
          </a:p>
          <a:p>
            <a:pPr>
              <a:spcBef>
                <a:spcPts val="1200"/>
              </a:spcBef>
            </a:pPr>
            <a:r>
              <a:rPr lang="en-GB" altLang="en-US" sz="3600" dirty="0">
                <a:solidFill>
                  <a:srgbClr val="585858"/>
                </a:solidFill>
              </a:rPr>
              <a:t>Encapsulate this in a subroutine </a:t>
            </a:r>
            <a:r>
              <a:rPr lang="en-GB" altLang="en-US" sz="3600" b="1" dirty="0" err="1" smtClean="0">
                <a:solidFill>
                  <a:srgbClr val="585858"/>
                </a:solidFill>
              </a:rPr>
              <a:t>CardName</a:t>
            </a:r>
            <a:endParaRPr lang="en-GB" altLang="en-US" sz="3600" b="1" dirty="0">
              <a:solidFill>
                <a:srgbClr val="585858"/>
              </a:solidFill>
            </a:endParaRPr>
          </a:p>
        </p:txBody>
      </p:sp>
    </p:spTree>
    <p:extLst>
      <p:ext uri="{BB962C8B-B14F-4D97-AF65-F5344CB8AC3E}">
        <p14:creationId xmlns:p14="http://schemas.microsoft.com/office/powerpoint/2010/main" val="1545527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Card Descriptions</a:t>
            </a:r>
            <a:endParaRPr lang="en-US" altLang="en-US" sz="4000" dirty="0" smtClean="0">
              <a:solidFill>
                <a:srgbClr val="585858"/>
              </a:solidFill>
            </a:endParaRPr>
          </a:p>
        </p:txBody>
      </p:sp>
      <p:pic>
        <p:nvPicPr>
          <p:cNvPr id="5" name="Picture 4" descr="http://4.bp.blogspot.com/-aE3hqzde6Aw/TxcMEuNyzlI/AAAAAAAAAtA/OczF_cF6Psc/s1600/Hand-of-Cards-Lin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7" name="Rectangle 3"/>
          <p:cNvSpPr txBox="1">
            <a:spLocks noChangeArrowheads="1"/>
          </p:cNvSpPr>
          <p:nvPr/>
        </p:nvSpPr>
        <p:spPr>
          <a:xfrm>
            <a:off x="179388" y="1514007"/>
            <a:ext cx="8964612" cy="53439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80000"/>
              </a:lnSpc>
              <a:buFontTx/>
              <a:buNone/>
            </a:pPr>
            <a:r>
              <a:rPr lang="en-US" altLang="en-US" sz="2200" b="1" dirty="0" smtClean="0"/>
              <a:t>Hearts		Diamonds	Clubs		Spades	       	</a:t>
            </a:r>
          </a:p>
          <a:p>
            <a:pPr marL="609600" indent="-609600">
              <a:lnSpc>
                <a:spcPct val="80000"/>
              </a:lnSpc>
              <a:buFontTx/>
              <a:buNone/>
            </a:pPr>
            <a:r>
              <a:rPr lang="en-US" altLang="en-US" sz="2200" dirty="0" smtClean="0"/>
              <a:t>	1		14		27		40		</a:t>
            </a:r>
          </a:p>
          <a:p>
            <a:pPr marL="609600" indent="-609600">
              <a:lnSpc>
                <a:spcPct val="80000"/>
              </a:lnSpc>
              <a:buFontTx/>
              <a:buNone/>
            </a:pPr>
            <a:r>
              <a:rPr lang="en-US" altLang="en-US" sz="2200" dirty="0" smtClean="0"/>
              <a:t>	2		15		28		41		</a:t>
            </a:r>
          </a:p>
          <a:p>
            <a:pPr marL="609600" indent="-609600">
              <a:lnSpc>
                <a:spcPct val="80000"/>
              </a:lnSpc>
              <a:buFontTx/>
              <a:buNone/>
            </a:pPr>
            <a:r>
              <a:rPr lang="en-US" altLang="en-US" sz="2200" dirty="0" smtClean="0"/>
              <a:t>	3		16		29		42		</a:t>
            </a:r>
          </a:p>
          <a:p>
            <a:pPr marL="609600" indent="-609600">
              <a:lnSpc>
                <a:spcPct val="80000"/>
              </a:lnSpc>
              <a:buFontTx/>
              <a:buNone/>
            </a:pPr>
            <a:r>
              <a:rPr lang="en-US" altLang="en-US" sz="2200" dirty="0" smtClean="0"/>
              <a:t>	4		17		30		43		</a:t>
            </a:r>
          </a:p>
          <a:p>
            <a:pPr marL="609600" indent="-609600">
              <a:lnSpc>
                <a:spcPct val="80000"/>
              </a:lnSpc>
              <a:buFontTx/>
              <a:buNone/>
            </a:pPr>
            <a:r>
              <a:rPr lang="en-US" altLang="en-US" sz="2200" dirty="0" smtClean="0"/>
              <a:t>	5		18		31		44		</a:t>
            </a:r>
          </a:p>
          <a:p>
            <a:pPr marL="609600" indent="-609600">
              <a:lnSpc>
                <a:spcPct val="80000"/>
              </a:lnSpc>
              <a:buFontTx/>
              <a:buNone/>
            </a:pPr>
            <a:r>
              <a:rPr lang="en-US" altLang="en-US" sz="2200" dirty="0" smtClean="0"/>
              <a:t>	6		19		32		45		</a:t>
            </a:r>
          </a:p>
          <a:p>
            <a:pPr marL="609600" indent="-609600">
              <a:lnSpc>
                <a:spcPct val="80000"/>
              </a:lnSpc>
              <a:buFontTx/>
              <a:buNone/>
            </a:pPr>
            <a:r>
              <a:rPr lang="en-US" altLang="en-US" sz="2200" dirty="0" smtClean="0"/>
              <a:t>	7		20		33		46		</a:t>
            </a:r>
          </a:p>
          <a:p>
            <a:pPr marL="609600" indent="-609600">
              <a:lnSpc>
                <a:spcPct val="80000"/>
              </a:lnSpc>
              <a:buFontTx/>
              <a:buNone/>
            </a:pPr>
            <a:r>
              <a:rPr lang="en-US" altLang="en-US" sz="2200" dirty="0" smtClean="0"/>
              <a:t>	8		21		34		47		</a:t>
            </a:r>
          </a:p>
          <a:p>
            <a:pPr marL="609600" indent="-609600">
              <a:lnSpc>
                <a:spcPct val="80000"/>
              </a:lnSpc>
              <a:buFontTx/>
              <a:buNone/>
            </a:pPr>
            <a:r>
              <a:rPr lang="en-US" altLang="en-US" sz="2200" dirty="0" smtClean="0"/>
              <a:t>	9		22		35		48		</a:t>
            </a:r>
          </a:p>
          <a:p>
            <a:pPr marL="609600" indent="-609600">
              <a:lnSpc>
                <a:spcPct val="80000"/>
              </a:lnSpc>
              <a:buFontTx/>
              <a:buNone/>
            </a:pPr>
            <a:r>
              <a:rPr lang="en-US" altLang="en-US" sz="2200" dirty="0" smtClean="0"/>
              <a:t>	10		23		36		49		</a:t>
            </a:r>
          </a:p>
          <a:p>
            <a:pPr marL="609600" indent="-609600">
              <a:lnSpc>
                <a:spcPct val="80000"/>
              </a:lnSpc>
              <a:buFontTx/>
              <a:buNone/>
            </a:pPr>
            <a:r>
              <a:rPr lang="en-US" altLang="en-US" sz="2200" dirty="0" smtClean="0"/>
              <a:t>	11		24		37		50		</a:t>
            </a:r>
          </a:p>
          <a:p>
            <a:pPr marL="609600" indent="-609600">
              <a:lnSpc>
                <a:spcPct val="80000"/>
              </a:lnSpc>
              <a:buFontTx/>
              <a:buNone/>
            </a:pPr>
            <a:r>
              <a:rPr lang="en-US" altLang="en-US" sz="2200" dirty="0" smtClean="0"/>
              <a:t>	12		25		38		51			</a:t>
            </a:r>
          </a:p>
          <a:p>
            <a:pPr marL="609600" indent="-609600">
              <a:lnSpc>
                <a:spcPct val="80000"/>
              </a:lnSpc>
              <a:buFontTx/>
              <a:buNone/>
            </a:pPr>
            <a:r>
              <a:rPr lang="en-US" altLang="en-US" sz="2200" dirty="0" smtClean="0"/>
              <a:t>	13		26		39		52</a:t>
            </a:r>
            <a:r>
              <a:rPr lang="en-US" altLang="en-US" sz="1900" dirty="0" smtClean="0"/>
              <a:t>		</a:t>
            </a:r>
            <a:r>
              <a:rPr lang="en-GB" altLang="en-US" sz="2400" dirty="0" smtClean="0"/>
              <a:t>	</a:t>
            </a:r>
            <a:endParaRPr lang="en-US" altLang="en-US" sz="2400" dirty="0" smtClean="0"/>
          </a:p>
        </p:txBody>
      </p:sp>
      <p:sp>
        <p:nvSpPr>
          <p:cNvPr id="8" name="Rectangle 3"/>
          <p:cNvSpPr txBox="1">
            <a:spLocks noChangeArrowheads="1"/>
          </p:cNvSpPr>
          <p:nvPr/>
        </p:nvSpPr>
        <p:spPr>
          <a:xfrm>
            <a:off x="7691546" y="1514007"/>
            <a:ext cx="1212367" cy="5186596"/>
          </a:xfrm>
          <a:prstGeom prst="rect">
            <a:avLst/>
          </a:prstGeom>
          <a:solidFill>
            <a:schemeClr val="bg1"/>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80000"/>
              </a:lnSpc>
              <a:buFontTx/>
              <a:buNone/>
            </a:pPr>
            <a:r>
              <a:rPr lang="en-US" altLang="en-US" sz="2400" b="1" dirty="0" smtClean="0">
                <a:solidFill>
                  <a:srgbClr val="585858"/>
                </a:solidFill>
              </a:rPr>
              <a:t>Card </a:t>
            </a:r>
            <a:endParaRPr lang="en-US" altLang="en-US" sz="2400" dirty="0" smtClean="0">
              <a:solidFill>
                <a:srgbClr val="585858"/>
              </a:solidFill>
            </a:endParaRPr>
          </a:p>
          <a:p>
            <a:pPr marL="609600" indent="-609600">
              <a:lnSpc>
                <a:spcPct val="80000"/>
              </a:lnSpc>
              <a:buFontTx/>
              <a:buNone/>
            </a:pPr>
            <a:r>
              <a:rPr lang="en-US" altLang="en-US" sz="2400" dirty="0" smtClean="0">
                <a:solidFill>
                  <a:srgbClr val="585858"/>
                </a:solidFill>
              </a:rPr>
              <a:t>2		</a:t>
            </a:r>
          </a:p>
          <a:p>
            <a:pPr marL="609600" indent="-609600">
              <a:lnSpc>
                <a:spcPct val="80000"/>
              </a:lnSpc>
              <a:buFontTx/>
              <a:buNone/>
            </a:pPr>
            <a:r>
              <a:rPr lang="en-US" altLang="en-US" sz="2400" dirty="0" smtClean="0">
                <a:solidFill>
                  <a:srgbClr val="585858"/>
                </a:solidFill>
              </a:rPr>
              <a:t>3		</a:t>
            </a:r>
          </a:p>
          <a:p>
            <a:pPr marL="609600" indent="-609600">
              <a:lnSpc>
                <a:spcPct val="80000"/>
              </a:lnSpc>
              <a:buFontTx/>
              <a:buNone/>
            </a:pPr>
            <a:r>
              <a:rPr lang="en-US" altLang="en-US" sz="2400" dirty="0" smtClean="0">
                <a:solidFill>
                  <a:srgbClr val="585858"/>
                </a:solidFill>
              </a:rPr>
              <a:t>4		</a:t>
            </a:r>
          </a:p>
          <a:p>
            <a:pPr marL="609600" indent="-609600">
              <a:lnSpc>
                <a:spcPct val="80000"/>
              </a:lnSpc>
              <a:buFontTx/>
              <a:buNone/>
            </a:pPr>
            <a:r>
              <a:rPr lang="en-US" altLang="en-US" sz="2400" dirty="0" smtClean="0">
                <a:solidFill>
                  <a:srgbClr val="585858"/>
                </a:solidFill>
              </a:rPr>
              <a:t>5		</a:t>
            </a:r>
          </a:p>
          <a:p>
            <a:pPr marL="609600" indent="-609600">
              <a:lnSpc>
                <a:spcPct val="80000"/>
              </a:lnSpc>
              <a:buFontTx/>
              <a:buNone/>
            </a:pPr>
            <a:r>
              <a:rPr lang="en-US" altLang="en-US" sz="2400" dirty="0" smtClean="0">
                <a:solidFill>
                  <a:srgbClr val="585858"/>
                </a:solidFill>
              </a:rPr>
              <a:t>6		</a:t>
            </a:r>
          </a:p>
          <a:p>
            <a:pPr marL="609600" indent="-609600">
              <a:lnSpc>
                <a:spcPct val="80000"/>
              </a:lnSpc>
              <a:buFontTx/>
              <a:buNone/>
            </a:pPr>
            <a:r>
              <a:rPr lang="en-US" altLang="en-US" sz="2400" dirty="0" smtClean="0">
                <a:solidFill>
                  <a:srgbClr val="585858"/>
                </a:solidFill>
              </a:rPr>
              <a:t>7		</a:t>
            </a:r>
          </a:p>
          <a:p>
            <a:pPr marL="609600" indent="-609600">
              <a:lnSpc>
                <a:spcPct val="80000"/>
              </a:lnSpc>
              <a:buFontTx/>
              <a:buNone/>
            </a:pPr>
            <a:r>
              <a:rPr lang="en-US" altLang="en-US" sz="2400" dirty="0" smtClean="0">
                <a:solidFill>
                  <a:srgbClr val="585858"/>
                </a:solidFill>
              </a:rPr>
              <a:t>8		</a:t>
            </a:r>
          </a:p>
          <a:p>
            <a:pPr marL="609600" indent="-609600">
              <a:lnSpc>
                <a:spcPct val="80000"/>
              </a:lnSpc>
              <a:buFontTx/>
              <a:buNone/>
            </a:pPr>
            <a:r>
              <a:rPr lang="en-US" altLang="en-US" sz="2400" dirty="0" smtClean="0">
                <a:solidFill>
                  <a:srgbClr val="585858"/>
                </a:solidFill>
              </a:rPr>
              <a:t>9		</a:t>
            </a:r>
          </a:p>
          <a:p>
            <a:pPr marL="609600" indent="-609600">
              <a:lnSpc>
                <a:spcPct val="80000"/>
              </a:lnSpc>
              <a:buFontTx/>
              <a:buNone/>
            </a:pPr>
            <a:r>
              <a:rPr lang="en-US" altLang="en-US" sz="2400" dirty="0" smtClean="0">
                <a:solidFill>
                  <a:srgbClr val="585858"/>
                </a:solidFill>
              </a:rPr>
              <a:t>10		</a:t>
            </a:r>
          </a:p>
          <a:p>
            <a:pPr marL="609600" indent="-609600">
              <a:lnSpc>
                <a:spcPct val="80000"/>
              </a:lnSpc>
              <a:buFontTx/>
              <a:buNone/>
            </a:pPr>
            <a:r>
              <a:rPr lang="en-US" altLang="en-US" sz="2400" dirty="0" smtClean="0">
                <a:solidFill>
                  <a:srgbClr val="585858"/>
                </a:solidFill>
              </a:rPr>
              <a:t>J		</a:t>
            </a:r>
          </a:p>
          <a:p>
            <a:pPr marL="609600" indent="-609600">
              <a:lnSpc>
                <a:spcPct val="80000"/>
              </a:lnSpc>
              <a:buFontTx/>
              <a:buNone/>
            </a:pPr>
            <a:r>
              <a:rPr lang="en-US" altLang="en-US" sz="2400" dirty="0" smtClean="0">
                <a:solidFill>
                  <a:srgbClr val="585858"/>
                </a:solidFill>
              </a:rPr>
              <a:t>Q		</a:t>
            </a:r>
          </a:p>
          <a:p>
            <a:pPr marL="609600" indent="-609600">
              <a:lnSpc>
                <a:spcPct val="80000"/>
              </a:lnSpc>
              <a:buFontTx/>
              <a:buNone/>
            </a:pPr>
            <a:r>
              <a:rPr lang="en-US" altLang="en-US" sz="2400" dirty="0" smtClean="0">
                <a:solidFill>
                  <a:srgbClr val="585858"/>
                </a:solidFill>
              </a:rPr>
              <a:t>K		</a:t>
            </a:r>
          </a:p>
          <a:p>
            <a:pPr marL="609600" indent="-609600">
              <a:lnSpc>
                <a:spcPct val="80000"/>
              </a:lnSpc>
              <a:buFontTx/>
              <a:buNone/>
            </a:pPr>
            <a:r>
              <a:rPr lang="en-US" altLang="en-US" sz="2400" dirty="0" smtClean="0">
                <a:solidFill>
                  <a:srgbClr val="585858"/>
                </a:solidFill>
              </a:rPr>
              <a:t>A		</a:t>
            </a:r>
            <a:endParaRPr lang="en-GB" altLang="en-US" sz="2400" dirty="0" smtClean="0">
              <a:solidFill>
                <a:srgbClr val="585858"/>
              </a:solidFill>
            </a:endParaRPr>
          </a:p>
        </p:txBody>
      </p:sp>
      <p:grpSp>
        <p:nvGrpSpPr>
          <p:cNvPr id="15" name="Group 14"/>
          <p:cNvGrpSpPr/>
          <p:nvPr/>
        </p:nvGrpSpPr>
        <p:grpSpPr>
          <a:xfrm>
            <a:off x="2503357" y="132428"/>
            <a:ext cx="4348502" cy="2865606"/>
            <a:chOff x="2503357" y="132428"/>
            <a:chExt cx="4348502" cy="2865606"/>
          </a:xfrm>
        </p:grpSpPr>
        <p:sp>
          <p:nvSpPr>
            <p:cNvPr id="13" name="Explosion 2 12"/>
            <p:cNvSpPr/>
            <p:nvPr/>
          </p:nvSpPr>
          <p:spPr>
            <a:xfrm>
              <a:off x="2503357" y="132428"/>
              <a:ext cx="4348502" cy="2865606"/>
            </a:xfrm>
            <a:prstGeom prst="irregularSeal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rot="20341433">
              <a:off x="3111958" y="868793"/>
              <a:ext cx="2716834" cy="1384995"/>
            </a:xfrm>
            <a:prstGeom prst="rect">
              <a:avLst/>
            </a:prstGeom>
            <a:noFill/>
            <a:ln>
              <a:noFill/>
            </a:ln>
          </p:spPr>
          <p:txBody>
            <a:bodyPr wrap="none" rtlCol="0">
              <a:spAutoFit/>
            </a:bodyPr>
            <a:lstStyle/>
            <a:p>
              <a:pPr algn="ctr"/>
              <a:r>
                <a:rPr lang="en-GB" sz="2800" b="1" dirty="0" smtClean="0">
                  <a:solidFill>
                    <a:schemeClr val="bg1"/>
                  </a:solidFill>
                </a:rPr>
                <a:t>Think about</a:t>
              </a:r>
            </a:p>
            <a:p>
              <a:pPr algn="ctr"/>
              <a:r>
                <a:rPr lang="en-GB" sz="2800" b="1" dirty="0" err="1" smtClean="0">
                  <a:solidFill>
                    <a:schemeClr val="bg1"/>
                  </a:solidFill>
                </a:rPr>
                <a:t>Math.Floor</a:t>
              </a:r>
              <a:endParaRPr lang="en-GB" sz="2800" b="1" dirty="0" smtClean="0">
                <a:solidFill>
                  <a:schemeClr val="bg1"/>
                </a:solidFill>
              </a:endParaRPr>
            </a:p>
            <a:p>
              <a:pPr algn="ctr"/>
              <a:r>
                <a:rPr lang="en-GB" sz="2800" b="1" dirty="0" err="1" smtClean="0">
                  <a:solidFill>
                    <a:schemeClr val="bg1"/>
                  </a:solidFill>
                </a:rPr>
                <a:t>Math.Remainder</a:t>
              </a:r>
              <a:endParaRPr lang="en-GB" sz="2800" b="1" dirty="0" smtClean="0">
                <a:solidFill>
                  <a:schemeClr val="bg1"/>
                </a:solidFill>
              </a:endParaRPr>
            </a:p>
          </p:txBody>
        </p:sp>
      </p:grpSp>
    </p:spTree>
    <p:extLst>
      <p:ext uri="{BB962C8B-B14F-4D97-AF65-F5344CB8AC3E}">
        <p14:creationId xmlns:p14="http://schemas.microsoft.com/office/powerpoint/2010/main" val="1606047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rot="356777">
            <a:off x="6065921" y="1742060"/>
            <a:ext cx="3667125" cy="4752975"/>
          </a:xfrm>
          <a:prstGeom prst="rect">
            <a:avLst/>
          </a:prstGeom>
          <a:ln>
            <a:solidFill>
              <a:srgbClr val="585858"/>
            </a:solidFill>
          </a:ln>
        </p:spPr>
      </p:pic>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Arrays and Graphics</a:t>
            </a:r>
            <a:endParaRPr lang="en-US" altLang="en-US" sz="4000" dirty="0" smtClean="0">
              <a:solidFill>
                <a:srgbClr val="585858"/>
              </a:solidFill>
            </a:endParaRPr>
          </a:p>
        </p:txBody>
      </p:sp>
      <p:pic>
        <p:nvPicPr>
          <p:cNvPr id="5" name="Picture 4"/>
          <p:cNvPicPr>
            <a:picLocks noChangeAspect="1"/>
          </p:cNvPicPr>
          <p:nvPr/>
        </p:nvPicPr>
        <p:blipFill>
          <a:blip r:embed="rId4"/>
          <a:stretch>
            <a:fillRect/>
          </a:stretch>
        </p:blipFill>
        <p:spPr>
          <a:xfrm>
            <a:off x="3003237" y="1022530"/>
            <a:ext cx="3686175" cy="4752975"/>
          </a:xfrm>
          <a:prstGeom prst="rect">
            <a:avLst/>
          </a:prstGeom>
          <a:ln>
            <a:solidFill>
              <a:srgbClr val="585858"/>
            </a:solidFill>
          </a:ln>
        </p:spPr>
      </p:pic>
      <p:pic>
        <p:nvPicPr>
          <p:cNvPr id="4" name="Picture 3"/>
          <p:cNvPicPr>
            <a:picLocks noChangeAspect="1"/>
          </p:cNvPicPr>
          <p:nvPr/>
        </p:nvPicPr>
        <p:blipFill>
          <a:blip r:embed="rId5"/>
          <a:stretch>
            <a:fillRect/>
          </a:stretch>
        </p:blipFill>
        <p:spPr>
          <a:xfrm rot="21328711">
            <a:off x="-141574" y="904000"/>
            <a:ext cx="3657600" cy="4752975"/>
          </a:xfrm>
          <a:prstGeom prst="rect">
            <a:avLst/>
          </a:prstGeom>
          <a:ln>
            <a:solidFill>
              <a:srgbClr val="585858"/>
            </a:solidFill>
          </a:ln>
        </p:spPr>
      </p:pic>
    </p:spTree>
    <p:extLst>
      <p:ext uri="{BB962C8B-B14F-4D97-AF65-F5344CB8AC3E}">
        <p14:creationId xmlns:p14="http://schemas.microsoft.com/office/powerpoint/2010/main" val="3998415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84" y="1763"/>
            <a:ext cx="9144083" cy="1169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Perfect Riffles</a:t>
            </a:r>
          </a:p>
        </p:txBody>
      </p:sp>
      <p:sp>
        <p:nvSpPr>
          <p:cNvPr id="8" name="Rectangle 7"/>
          <p:cNvSpPr/>
          <p:nvPr/>
        </p:nvSpPr>
        <p:spPr>
          <a:xfrm rot="5400000">
            <a:off x="3923928" y="-1891194"/>
            <a:ext cx="1296144" cy="9143999"/>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2516"/>
          <a:stretch/>
        </p:blipFill>
        <p:spPr>
          <a:xfrm>
            <a:off x="-85" y="1514006"/>
            <a:ext cx="9155585" cy="5343993"/>
          </a:xfrm>
          <a:prstGeom prst="rect">
            <a:avLst/>
          </a:prstGeom>
        </p:spPr>
      </p:pic>
      <p:sp>
        <p:nvSpPr>
          <p:cNvPr id="10" name="Rectangle 9"/>
          <p:cNvSpPr/>
          <p:nvPr/>
        </p:nvSpPr>
        <p:spPr>
          <a:xfrm flipV="1">
            <a:off x="0" y="1469043"/>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6</a:t>
            </a:r>
          </a:p>
        </p:txBody>
      </p:sp>
      <p:sp>
        <p:nvSpPr>
          <p:cNvPr id="7" name="TextBox 6"/>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3276297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42638" t="18403" r="23450" b="65138"/>
          <a:stretch/>
        </p:blipFill>
        <p:spPr>
          <a:xfrm>
            <a:off x="955883" y="1034383"/>
            <a:ext cx="7232233" cy="1973402"/>
          </a:xfrm>
          <a:prstGeom prst="rect">
            <a:avLst/>
          </a:prstGeom>
        </p:spPr>
      </p:pic>
      <p:pic>
        <p:nvPicPr>
          <p:cNvPr id="7" name="Picture 6"/>
          <p:cNvPicPr>
            <a:picLocks noChangeAspect="1"/>
          </p:cNvPicPr>
          <p:nvPr/>
        </p:nvPicPr>
        <p:blipFill rotWithShape="1">
          <a:blip r:embed="rId3"/>
          <a:srcRect l="42638" t="46809" r="23450" b="23065"/>
          <a:stretch/>
        </p:blipFill>
        <p:spPr>
          <a:xfrm>
            <a:off x="1174606" y="3270940"/>
            <a:ext cx="7181994" cy="3587060"/>
          </a:xfrm>
          <a:prstGeom prst="rect">
            <a:avLst/>
          </a:prstGeom>
        </p:spPr>
      </p:pic>
      <p:sp>
        <p:nvSpPr>
          <p:cNvPr id="8" name="Text Box 7"/>
          <p:cNvSpPr txBox="1">
            <a:spLocks noChangeArrowheads="1"/>
          </p:cNvSpPr>
          <p:nvPr/>
        </p:nvSpPr>
        <p:spPr bwMode="auto">
          <a:xfrm>
            <a:off x="-2" y="2895595"/>
            <a:ext cx="91440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dirty="0" smtClean="0">
                <a:solidFill>
                  <a:srgbClr val="585858"/>
                </a:solidFill>
              </a:rPr>
              <a:t>Split a set of 8 ordered cards into 2 halves</a:t>
            </a:r>
            <a:endParaRPr lang="en-GB" sz="2800" dirty="0">
              <a:solidFill>
                <a:srgbClr val="585858"/>
              </a:solidFill>
            </a:endParaRPr>
          </a:p>
        </p:txBody>
      </p:sp>
      <p:sp>
        <p:nvSpPr>
          <p:cNvPr id="9" name="Explosion 2 8"/>
          <p:cNvSpPr/>
          <p:nvPr/>
        </p:nvSpPr>
        <p:spPr>
          <a:xfrm>
            <a:off x="-124768" y="3267016"/>
            <a:ext cx="3825908" cy="2287089"/>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C00000"/>
                </a:solidFill>
              </a:rPr>
              <a:t>Class Activity</a:t>
            </a:r>
          </a:p>
        </p:txBody>
      </p:sp>
      <p:sp>
        <p:nvSpPr>
          <p:cNvPr id="10" name="TextBox 9"/>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pic>
        <p:nvPicPr>
          <p:cNvPr id="3" name="Picture 2"/>
          <p:cNvPicPr>
            <a:picLocks noChangeAspect="1"/>
          </p:cNvPicPr>
          <p:nvPr/>
        </p:nvPicPr>
        <p:blipFill>
          <a:blip r:embed="rId4"/>
          <a:stretch>
            <a:fillRect/>
          </a:stretch>
        </p:blipFill>
        <p:spPr>
          <a:xfrm rot="21247541">
            <a:off x="4089610" y="3491739"/>
            <a:ext cx="4862929" cy="3435528"/>
          </a:xfrm>
          <a:prstGeom prst="rect">
            <a:avLst/>
          </a:prstGeom>
          <a:ln>
            <a:solidFill>
              <a:schemeClr val="bg1">
                <a:lumMod val="50000"/>
              </a:schemeClr>
            </a:solidFill>
          </a:ln>
        </p:spPr>
      </p:pic>
    </p:spTree>
    <p:extLst>
      <p:ext uri="{BB962C8B-B14F-4D97-AF65-F5344CB8AC3E}">
        <p14:creationId xmlns:p14="http://schemas.microsoft.com/office/powerpoint/2010/main" val="178195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7"/>
          <p:cNvSpPr txBox="1">
            <a:spLocks noChangeArrowheads="1"/>
          </p:cNvSpPr>
          <p:nvPr/>
        </p:nvSpPr>
        <p:spPr bwMode="auto">
          <a:xfrm>
            <a:off x="0" y="103438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dirty="0" smtClean="0">
                <a:solidFill>
                  <a:srgbClr val="585858"/>
                </a:solidFill>
              </a:rPr>
              <a:t>Interleaved with the top and bottom card remaining in place</a:t>
            </a:r>
            <a:endParaRPr lang="en-GB" sz="2800" dirty="0">
              <a:solidFill>
                <a:srgbClr val="585858"/>
              </a:solidFill>
            </a:endParaRPr>
          </a:p>
        </p:txBody>
      </p:sp>
      <p:pic>
        <p:nvPicPr>
          <p:cNvPr id="3" name="Picture 2"/>
          <p:cNvPicPr>
            <a:picLocks noChangeAspect="1"/>
          </p:cNvPicPr>
          <p:nvPr/>
        </p:nvPicPr>
        <p:blipFill rotWithShape="1">
          <a:blip r:embed="rId3"/>
          <a:srcRect l="44087" t="24752" r="23674" b="33383"/>
          <a:stretch/>
        </p:blipFill>
        <p:spPr>
          <a:xfrm>
            <a:off x="958854" y="1582057"/>
            <a:ext cx="7226291" cy="5275943"/>
          </a:xfrm>
          <a:prstGeom prst="rect">
            <a:avLst/>
          </a:prstGeom>
        </p:spPr>
      </p:pic>
      <p:sp>
        <p:nvSpPr>
          <p:cNvPr id="9" name="Text Box 7"/>
          <p:cNvSpPr txBox="1">
            <a:spLocks noChangeArrowheads="1"/>
          </p:cNvSpPr>
          <p:nvPr/>
        </p:nvSpPr>
        <p:spPr bwMode="auto">
          <a:xfrm>
            <a:off x="0" y="305334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b="1" dirty="0" smtClean="0">
                <a:solidFill>
                  <a:srgbClr val="C00000"/>
                </a:solidFill>
              </a:rPr>
              <a:t>Out-shuffle</a:t>
            </a:r>
            <a:endParaRPr lang="en-GB" sz="2800" b="1" dirty="0">
              <a:solidFill>
                <a:srgbClr val="C00000"/>
              </a:solidFill>
            </a:endParaRPr>
          </a:p>
        </p:txBody>
      </p:sp>
      <p:sp>
        <p:nvSpPr>
          <p:cNvPr id="10" name="Rectangle 9"/>
          <p:cNvSpPr/>
          <p:nvPr/>
        </p:nvSpPr>
        <p:spPr>
          <a:xfrm>
            <a:off x="958854" y="5196113"/>
            <a:ext cx="7082060" cy="1644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2" name="Rectangle 1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3694309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7"/>
          <p:cNvSpPr txBox="1">
            <a:spLocks noChangeArrowheads="1"/>
          </p:cNvSpPr>
          <p:nvPr/>
        </p:nvSpPr>
        <p:spPr bwMode="auto">
          <a:xfrm>
            <a:off x="0" y="1034383"/>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Using 8 cards, starting in order, perform 3 out-shuffles.</a:t>
            </a:r>
          </a:p>
          <a:p>
            <a:endParaRPr lang="en-GB" sz="2800" dirty="0">
              <a:solidFill>
                <a:srgbClr val="585858"/>
              </a:solidFill>
            </a:endParaRPr>
          </a:p>
          <a:p>
            <a:r>
              <a:rPr lang="en-GB" sz="2800" dirty="0" smtClean="0">
                <a:solidFill>
                  <a:srgbClr val="585858"/>
                </a:solidFill>
              </a:rPr>
              <a:t>What do you notice?</a:t>
            </a:r>
            <a:endParaRPr lang="en-GB" sz="2800" dirty="0">
              <a:solidFill>
                <a:srgbClr val="585858"/>
              </a:solidFill>
            </a:endParaRPr>
          </a:p>
        </p:txBody>
      </p:sp>
      <p:pic>
        <p:nvPicPr>
          <p:cNvPr id="3" name="Picture 2"/>
          <p:cNvPicPr>
            <a:picLocks noChangeAspect="1"/>
          </p:cNvPicPr>
          <p:nvPr/>
        </p:nvPicPr>
        <p:blipFill rotWithShape="1">
          <a:blip r:embed="rId3"/>
          <a:srcRect l="43753" t="23760" r="24900" b="21081"/>
          <a:stretch/>
        </p:blipFill>
        <p:spPr>
          <a:xfrm>
            <a:off x="3701143" y="1512853"/>
            <a:ext cx="5196114" cy="5140639"/>
          </a:xfrm>
          <a:prstGeom prst="rect">
            <a:avLst/>
          </a:prstGeom>
        </p:spPr>
      </p:pic>
      <p:sp>
        <p:nvSpPr>
          <p:cNvPr id="6" name="Rectangle 5"/>
          <p:cNvSpPr/>
          <p:nvPr/>
        </p:nvSpPr>
        <p:spPr>
          <a:xfrm>
            <a:off x="3599543" y="4016550"/>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599543" y="5468168"/>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0" y="3158943"/>
            <a:ext cx="3120572" cy="523220"/>
          </a:xfrm>
          <a:prstGeom prst="rect">
            <a:avLst/>
          </a:prstGeom>
          <a:noFill/>
        </p:spPr>
        <p:txBody>
          <a:bodyPr wrap="square" rtlCol="0">
            <a:spAutoFit/>
          </a:bodyPr>
          <a:lstStyle/>
          <a:p>
            <a:r>
              <a:rPr lang="en-GB" sz="2800" dirty="0" smtClean="0">
                <a:solidFill>
                  <a:srgbClr val="585858"/>
                </a:solidFill>
              </a:rPr>
              <a:t>After 1</a:t>
            </a:r>
            <a:r>
              <a:rPr lang="en-GB" sz="2800" baseline="30000" dirty="0" smtClean="0">
                <a:solidFill>
                  <a:srgbClr val="585858"/>
                </a:solidFill>
              </a:rPr>
              <a:t>st</a:t>
            </a:r>
            <a:r>
              <a:rPr lang="en-GB" sz="2800" dirty="0" smtClean="0">
                <a:solidFill>
                  <a:srgbClr val="585858"/>
                </a:solidFill>
              </a:rPr>
              <a:t> out-shuffle</a:t>
            </a:r>
            <a:endParaRPr lang="en-GB" sz="2800" dirty="0">
              <a:solidFill>
                <a:srgbClr val="585858"/>
              </a:solidFill>
            </a:endParaRPr>
          </a:p>
        </p:txBody>
      </p:sp>
      <p:sp>
        <p:nvSpPr>
          <p:cNvPr id="11" name="TextBox 10"/>
          <p:cNvSpPr txBox="1"/>
          <p:nvPr/>
        </p:nvSpPr>
        <p:spPr>
          <a:xfrm>
            <a:off x="0" y="4415340"/>
            <a:ext cx="3120572" cy="523220"/>
          </a:xfrm>
          <a:prstGeom prst="rect">
            <a:avLst/>
          </a:prstGeom>
          <a:noFill/>
        </p:spPr>
        <p:txBody>
          <a:bodyPr wrap="square" rtlCol="0">
            <a:spAutoFit/>
          </a:bodyPr>
          <a:lstStyle/>
          <a:p>
            <a:r>
              <a:rPr lang="en-GB" sz="2800" dirty="0" smtClean="0">
                <a:solidFill>
                  <a:srgbClr val="585858"/>
                </a:solidFill>
              </a:rPr>
              <a:t>After 2</a:t>
            </a:r>
            <a:r>
              <a:rPr lang="en-GB" sz="2800" baseline="30000" dirty="0" smtClean="0">
                <a:solidFill>
                  <a:srgbClr val="585858"/>
                </a:solidFill>
              </a:rPr>
              <a:t>nd</a:t>
            </a:r>
            <a:r>
              <a:rPr lang="en-GB" sz="2800" dirty="0" smtClean="0">
                <a:solidFill>
                  <a:srgbClr val="585858"/>
                </a:solidFill>
              </a:rPr>
              <a:t> out-shuffle</a:t>
            </a:r>
            <a:endParaRPr lang="en-GB" sz="2800" dirty="0">
              <a:solidFill>
                <a:srgbClr val="585858"/>
              </a:solidFill>
            </a:endParaRPr>
          </a:p>
        </p:txBody>
      </p:sp>
      <p:sp>
        <p:nvSpPr>
          <p:cNvPr id="12" name="TextBox 11"/>
          <p:cNvSpPr txBox="1"/>
          <p:nvPr/>
        </p:nvSpPr>
        <p:spPr>
          <a:xfrm>
            <a:off x="-14514" y="5866958"/>
            <a:ext cx="3120572" cy="523220"/>
          </a:xfrm>
          <a:prstGeom prst="rect">
            <a:avLst/>
          </a:prstGeom>
          <a:noFill/>
        </p:spPr>
        <p:txBody>
          <a:bodyPr wrap="square" rtlCol="0">
            <a:spAutoFit/>
          </a:bodyPr>
          <a:lstStyle/>
          <a:p>
            <a:r>
              <a:rPr lang="en-GB" sz="2800" dirty="0" smtClean="0">
                <a:solidFill>
                  <a:srgbClr val="585858"/>
                </a:solidFill>
              </a:rPr>
              <a:t>After 3</a:t>
            </a:r>
            <a:r>
              <a:rPr lang="en-GB" sz="2800" baseline="30000" dirty="0" smtClean="0">
                <a:solidFill>
                  <a:srgbClr val="585858"/>
                </a:solidFill>
              </a:rPr>
              <a:t>rd</a:t>
            </a:r>
            <a:r>
              <a:rPr lang="en-GB" sz="2800" dirty="0" smtClean="0">
                <a:solidFill>
                  <a:srgbClr val="585858"/>
                </a:solidFill>
              </a:rPr>
              <a:t> out-shuffle</a:t>
            </a:r>
            <a:endParaRPr lang="en-GB" sz="2800" dirty="0">
              <a:solidFill>
                <a:srgbClr val="585858"/>
              </a:solidFill>
            </a:endParaRPr>
          </a:p>
        </p:txBody>
      </p:sp>
      <p:sp>
        <p:nvSpPr>
          <p:cNvPr id="14" name="TextBox 13"/>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3" name="Rectangle 12"/>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1714133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720000">
            <a:off x="4148481" y="1081191"/>
            <a:ext cx="4048125" cy="5734050"/>
          </a:xfrm>
          <a:prstGeom prst="rect">
            <a:avLst/>
          </a:prstGeom>
          <a:ln>
            <a:solidFill>
              <a:schemeClr val="bg1">
                <a:lumMod val="50000"/>
              </a:schemeClr>
            </a:solidFill>
          </a:ln>
        </p:spPr>
      </p:pic>
      <p:pic>
        <p:nvPicPr>
          <p:cNvPr id="3" name="Picture 2"/>
          <p:cNvPicPr>
            <a:picLocks noChangeAspect="1"/>
          </p:cNvPicPr>
          <p:nvPr/>
        </p:nvPicPr>
        <p:blipFill>
          <a:blip r:embed="rId4"/>
          <a:stretch>
            <a:fillRect/>
          </a:stretch>
        </p:blipFill>
        <p:spPr>
          <a:xfrm>
            <a:off x="3180478" y="399299"/>
            <a:ext cx="4271841" cy="6044372"/>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6" name="Rectangle 5"/>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6432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43307" t="13442" r="24900" b="45289"/>
          <a:stretch/>
        </p:blipFill>
        <p:spPr>
          <a:xfrm>
            <a:off x="972387" y="1557603"/>
            <a:ext cx="7199226" cy="5254172"/>
          </a:xfrm>
          <a:prstGeom prst="rect">
            <a:avLst/>
          </a:prstGeom>
        </p:spPr>
      </p:pic>
      <p:sp>
        <p:nvSpPr>
          <p:cNvPr id="8" name="Text Box 7"/>
          <p:cNvSpPr txBox="1">
            <a:spLocks noChangeArrowheads="1"/>
          </p:cNvSpPr>
          <p:nvPr/>
        </p:nvSpPr>
        <p:spPr bwMode="auto">
          <a:xfrm>
            <a:off x="0" y="103438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dirty="0" smtClean="0">
                <a:solidFill>
                  <a:srgbClr val="585858"/>
                </a:solidFill>
              </a:rPr>
              <a:t>Interleaved with the top and bottom card moved in</a:t>
            </a:r>
            <a:endParaRPr lang="en-GB" sz="2800" dirty="0">
              <a:solidFill>
                <a:srgbClr val="585858"/>
              </a:solidFill>
            </a:endParaRPr>
          </a:p>
        </p:txBody>
      </p:sp>
      <p:sp>
        <p:nvSpPr>
          <p:cNvPr id="9" name="Text Box 7"/>
          <p:cNvSpPr txBox="1">
            <a:spLocks noChangeArrowheads="1"/>
          </p:cNvSpPr>
          <p:nvPr/>
        </p:nvSpPr>
        <p:spPr bwMode="auto">
          <a:xfrm>
            <a:off x="0" y="304111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b="1" dirty="0" smtClean="0">
                <a:solidFill>
                  <a:srgbClr val="C00000"/>
                </a:solidFill>
              </a:rPr>
              <a:t>In-shuffle</a:t>
            </a:r>
            <a:endParaRPr lang="en-GB" sz="2800" b="1" dirty="0">
              <a:solidFill>
                <a:srgbClr val="C00000"/>
              </a:solidFill>
            </a:endParaRPr>
          </a:p>
        </p:txBody>
      </p:sp>
      <p:sp>
        <p:nvSpPr>
          <p:cNvPr id="10" name="Rectangle 9"/>
          <p:cNvSpPr/>
          <p:nvPr/>
        </p:nvSpPr>
        <p:spPr>
          <a:xfrm>
            <a:off x="958854" y="5196113"/>
            <a:ext cx="7082060" cy="1644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2" name="Rectangle 1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3024497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43530" t="23165" r="24566" b="21280"/>
          <a:stretch/>
        </p:blipFill>
        <p:spPr>
          <a:xfrm>
            <a:off x="3788226" y="1562236"/>
            <a:ext cx="5152572" cy="5044476"/>
          </a:xfrm>
          <a:prstGeom prst="rect">
            <a:avLst/>
          </a:prstGeom>
        </p:spPr>
      </p:pic>
      <p:sp>
        <p:nvSpPr>
          <p:cNvPr id="8" name="Text Box 7"/>
          <p:cNvSpPr txBox="1">
            <a:spLocks noChangeArrowheads="1"/>
          </p:cNvSpPr>
          <p:nvPr/>
        </p:nvSpPr>
        <p:spPr bwMode="auto">
          <a:xfrm>
            <a:off x="0" y="1034383"/>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Using 8 cards, now start performing consecutive in-shuffles.</a:t>
            </a:r>
          </a:p>
          <a:p>
            <a:endParaRPr lang="en-GB" sz="2800" dirty="0">
              <a:solidFill>
                <a:srgbClr val="585858"/>
              </a:solidFill>
            </a:endParaRPr>
          </a:p>
          <a:p>
            <a:r>
              <a:rPr lang="en-GB" sz="2800" dirty="0" smtClean="0">
                <a:solidFill>
                  <a:srgbClr val="585858"/>
                </a:solidFill>
              </a:rPr>
              <a:t>What do you notice?</a:t>
            </a:r>
            <a:endParaRPr lang="en-GB" sz="2800" dirty="0">
              <a:solidFill>
                <a:srgbClr val="585858"/>
              </a:solidFill>
            </a:endParaRPr>
          </a:p>
        </p:txBody>
      </p:sp>
      <p:sp>
        <p:nvSpPr>
          <p:cNvPr id="6" name="Rectangle 5"/>
          <p:cNvSpPr/>
          <p:nvPr/>
        </p:nvSpPr>
        <p:spPr>
          <a:xfrm>
            <a:off x="3599543" y="4016550"/>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3599543" y="5468168"/>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3158943"/>
            <a:ext cx="3120572" cy="523220"/>
          </a:xfrm>
          <a:prstGeom prst="rect">
            <a:avLst/>
          </a:prstGeom>
          <a:noFill/>
        </p:spPr>
        <p:txBody>
          <a:bodyPr wrap="square" rtlCol="0">
            <a:spAutoFit/>
          </a:bodyPr>
          <a:lstStyle/>
          <a:p>
            <a:r>
              <a:rPr lang="en-GB" sz="2800" dirty="0" smtClean="0">
                <a:solidFill>
                  <a:srgbClr val="585858"/>
                </a:solidFill>
              </a:rPr>
              <a:t>After 1</a:t>
            </a:r>
            <a:r>
              <a:rPr lang="en-GB" sz="2800" baseline="30000" dirty="0" smtClean="0">
                <a:solidFill>
                  <a:srgbClr val="585858"/>
                </a:solidFill>
              </a:rPr>
              <a:t>st</a:t>
            </a:r>
            <a:r>
              <a:rPr lang="en-GB" sz="2800" dirty="0" smtClean="0">
                <a:solidFill>
                  <a:srgbClr val="585858"/>
                </a:solidFill>
              </a:rPr>
              <a:t> in-shuffle</a:t>
            </a:r>
            <a:endParaRPr lang="en-GB" sz="2800" dirty="0">
              <a:solidFill>
                <a:srgbClr val="585858"/>
              </a:solidFill>
            </a:endParaRPr>
          </a:p>
        </p:txBody>
      </p:sp>
      <p:sp>
        <p:nvSpPr>
          <p:cNvPr id="11" name="TextBox 10"/>
          <p:cNvSpPr txBox="1"/>
          <p:nvPr/>
        </p:nvSpPr>
        <p:spPr>
          <a:xfrm>
            <a:off x="0" y="4415340"/>
            <a:ext cx="3120572" cy="523220"/>
          </a:xfrm>
          <a:prstGeom prst="rect">
            <a:avLst/>
          </a:prstGeom>
          <a:noFill/>
        </p:spPr>
        <p:txBody>
          <a:bodyPr wrap="square" rtlCol="0">
            <a:spAutoFit/>
          </a:bodyPr>
          <a:lstStyle/>
          <a:p>
            <a:r>
              <a:rPr lang="en-GB" sz="2800" dirty="0" smtClean="0">
                <a:solidFill>
                  <a:srgbClr val="585858"/>
                </a:solidFill>
              </a:rPr>
              <a:t>After 2</a:t>
            </a:r>
            <a:r>
              <a:rPr lang="en-GB" sz="2800" baseline="30000" dirty="0" smtClean="0">
                <a:solidFill>
                  <a:srgbClr val="585858"/>
                </a:solidFill>
              </a:rPr>
              <a:t>nd</a:t>
            </a:r>
            <a:r>
              <a:rPr lang="en-GB" sz="2800" dirty="0" smtClean="0">
                <a:solidFill>
                  <a:srgbClr val="585858"/>
                </a:solidFill>
              </a:rPr>
              <a:t> in-shuffle</a:t>
            </a:r>
            <a:endParaRPr lang="en-GB" sz="2800" dirty="0">
              <a:solidFill>
                <a:srgbClr val="585858"/>
              </a:solidFill>
            </a:endParaRPr>
          </a:p>
        </p:txBody>
      </p:sp>
      <p:sp>
        <p:nvSpPr>
          <p:cNvPr id="12" name="TextBox 11"/>
          <p:cNvSpPr txBox="1"/>
          <p:nvPr/>
        </p:nvSpPr>
        <p:spPr>
          <a:xfrm>
            <a:off x="-14514" y="5866958"/>
            <a:ext cx="3120572" cy="523220"/>
          </a:xfrm>
          <a:prstGeom prst="rect">
            <a:avLst/>
          </a:prstGeom>
          <a:noFill/>
        </p:spPr>
        <p:txBody>
          <a:bodyPr wrap="square" rtlCol="0">
            <a:spAutoFit/>
          </a:bodyPr>
          <a:lstStyle/>
          <a:p>
            <a:r>
              <a:rPr lang="en-GB" sz="2800" dirty="0" smtClean="0">
                <a:solidFill>
                  <a:srgbClr val="585858"/>
                </a:solidFill>
              </a:rPr>
              <a:t>After 3</a:t>
            </a:r>
            <a:r>
              <a:rPr lang="en-GB" sz="2800" baseline="30000" dirty="0" smtClean="0">
                <a:solidFill>
                  <a:srgbClr val="585858"/>
                </a:solidFill>
              </a:rPr>
              <a:t>rd</a:t>
            </a:r>
            <a:r>
              <a:rPr lang="en-GB" sz="2800" dirty="0" smtClean="0">
                <a:solidFill>
                  <a:srgbClr val="585858"/>
                </a:solidFill>
              </a:rPr>
              <a:t> in-shuffle</a:t>
            </a:r>
            <a:endParaRPr lang="en-GB" sz="2800" dirty="0">
              <a:solidFill>
                <a:srgbClr val="585858"/>
              </a:solidFill>
            </a:endParaRPr>
          </a:p>
        </p:txBody>
      </p:sp>
      <p:sp>
        <p:nvSpPr>
          <p:cNvPr id="13" name="TextBox 12"/>
          <p:cNvSpPr txBox="1"/>
          <p:nvPr/>
        </p:nvSpPr>
        <p:spPr>
          <a:xfrm>
            <a:off x="-21893" y="198993"/>
            <a:ext cx="9144000" cy="646331"/>
          </a:xfrm>
          <a:prstGeom prst="rect">
            <a:avLst/>
          </a:prstGeom>
          <a:noFill/>
        </p:spPr>
        <p:txBody>
          <a:bodyPr wrap="square" rtlCol="0">
            <a:spAutoFit/>
          </a:bodyPr>
          <a:lstStyle/>
          <a:p>
            <a:pPr algn="ctr"/>
            <a:r>
              <a:rPr lang="en-GB" sz="3600" dirty="0" smtClean="0">
                <a:solidFill>
                  <a:srgbClr val="C00000"/>
                </a:solidFill>
              </a:rPr>
              <a:t>Will they ever return to the starting position?</a:t>
            </a:r>
            <a:endParaRPr lang="en-GB" sz="3600" dirty="0">
              <a:solidFill>
                <a:srgbClr val="C00000"/>
              </a:solidFill>
            </a:endParaRPr>
          </a:p>
        </p:txBody>
      </p:sp>
      <p:sp>
        <p:nvSpPr>
          <p:cNvPr id="14" name="TextBox 13"/>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5" name="Rectangle 14"/>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1699044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xit" presetSubtype="0" fill="hold" grpId="0"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Full Deck</a:t>
            </a:r>
          </a:p>
        </p:txBody>
      </p:sp>
      <p:sp>
        <p:nvSpPr>
          <p:cNvPr id="8" name="Text Box 7"/>
          <p:cNvSpPr txBox="1">
            <a:spLocks noChangeArrowheads="1"/>
          </p:cNvSpPr>
          <p:nvPr/>
        </p:nvSpPr>
        <p:spPr bwMode="auto">
          <a:xfrm>
            <a:off x="0" y="1034383"/>
            <a:ext cx="9144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Can you code both ‘in’ and ‘out’ riffle shuffle sub routines?</a:t>
            </a:r>
          </a:p>
          <a:p>
            <a:r>
              <a:rPr lang="en-GB" sz="2800" dirty="0" smtClean="0">
                <a:solidFill>
                  <a:srgbClr val="585858"/>
                </a:solidFill>
              </a:rPr>
              <a:t>Refactor your GUI code to accommodate them.</a:t>
            </a:r>
          </a:p>
          <a:p>
            <a:endParaRPr lang="en-GB" sz="2800" dirty="0">
              <a:solidFill>
                <a:srgbClr val="585858"/>
              </a:solidFill>
            </a:endParaRPr>
          </a:p>
          <a:p>
            <a:r>
              <a:rPr lang="en-GB" sz="2800" dirty="0" smtClean="0">
                <a:solidFill>
                  <a:srgbClr val="585858"/>
                </a:solidFill>
              </a:rPr>
              <a:t>How many consecutive ‘in’ or ‘out’ shuffles are needed to return a full deck to it’s original order?</a:t>
            </a:r>
          </a:p>
        </p:txBody>
      </p:sp>
      <p:sp>
        <p:nvSpPr>
          <p:cNvPr id="3" name="Rectangle 2"/>
          <p:cNvSpPr/>
          <p:nvPr/>
        </p:nvSpPr>
        <p:spPr>
          <a:xfrm>
            <a:off x="8026400" y="5808133"/>
            <a:ext cx="1117600" cy="1049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34855" b="7763"/>
          <a:stretch/>
        </p:blipFill>
        <p:spPr>
          <a:xfrm>
            <a:off x="-85" y="3352800"/>
            <a:ext cx="9155585" cy="3505197"/>
          </a:xfrm>
          <a:prstGeom prst="rect">
            <a:avLst/>
          </a:prstGeom>
        </p:spPr>
      </p:pic>
      <p:sp>
        <p:nvSpPr>
          <p:cNvPr id="20" name="Rectangle 19"/>
          <p:cNvSpPr/>
          <p:nvPr/>
        </p:nvSpPr>
        <p:spPr>
          <a:xfrm flipV="1">
            <a:off x="0" y="3230102"/>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48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4524315"/>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ja-JP" sz="3600" dirty="0" smtClean="0">
                <a:solidFill>
                  <a:srgbClr val="595959"/>
                </a:solidFill>
              </a:rPr>
              <a:t>Event driven programming, using a graphical interface, represents a different way to approach problems.</a:t>
            </a:r>
          </a:p>
          <a:p>
            <a:pPr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tabLst>
                <a:tab pos="457200" algn="l"/>
              </a:tabLst>
            </a:pPr>
            <a:r>
              <a:rPr lang="en-GB" altLang="ja-JP" sz="3600" dirty="0" smtClean="0">
                <a:solidFill>
                  <a:srgbClr val="595959"/>
                </a:solidFill>
                <a:latin typeface="Calibri" panose="020F0502020204030204" pitchFamily="34" charset="0"/>
                <a:ea typeface="Calibri" panose="020F0502020204030204" pitchFamily="34" charset="0"/>
                <a:cs typeface="Times New Roman" panose="02020603050405020304" pitchFamily="18" charset="0"/>
              </a:rPr>
              <a:t>Objects are assembled, and code attached to events they support.</a:t>
            </a:r>
          </a:p>
          <a:p>
            <a:pPr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tabLst>
                <a:tab pos="457200" algn="l"/>
              </a:tabLst>
            </a:pPr>
            <a:r>
              <a:rPr lang="en-GB" altLang="ja-JP" sz="3600" dirty="0" smtClean="0">
                <a:solidFill>
                  <a:srgbClr val="595959"/>
                </a:solidFill>
                <a:latin typeface="Calibri" panose="020F0502020204030204" pitchFamily="34" charset="0"/>
                <a:ea typeface="Calibri" panose="020F0502020204030204" pitchFamily="34" charset="0"/>
                <a:cs typeface="Times New Roman" panose="02020603050405020304" pitchFamily="18" charset="0"/>
              </a:rPr>
              <a:t>Does this make it easier or harder?</a:t>
            </a: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81591" y="5784777"/>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2183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smtClean="0">
                <a:solidFill>
                  <a:schemeClr val="tx1">
                    <a:lumMod val="65000"/>
                    <a:lumOff val="35000"/>
                  </a:schemeClr>
                </a:solidFill>
              </a:rPr>
              <a:t>Why?</a:t>
            </a:r>
            <a:endParaRPr lang="en-GB" sz="4400" b="1" dirty="0">
              <a:solidFill>
                <a:schemeClr val="tx1">
                  <a:lumMod val="65000"/>
                  <a:lumOff val="35000"/>
                </a:schemeClr>
              </a:solidFill>
            </a:endParaRPr>
          </a:p>
        </p:txBody>
      </p:sp>
      <p:sp>
        <p:nvSpPr>
          <p:cNvPr id="21" name="Rectangle 20"/>
          <p:cNvSpPr/>
          <p:nvPr/>
        </p:nvSpPr>
        <p:spPr>
          <a:xfrm>
            <a:off x="70406" y="3950847"/>
            <a:ext cx="3220369" cy="369332"/>
          </a:xfrm>
          <a:prstGeom prst="rect">
            <a:avLst/>
          </a:prstGeom>
        </p:spPr>
        <p:txBody>
          <a:bodyPr wrap="none">
            <a:spAutoFit/>
          </a:bodyPr>
          <a:lstStyle/>
          <a:p>
            <a:r>
              <a:rPr lang="en-GB" dirty="0" smtClean="0">
                <a:hlinkClick r:id="rId9"/>
              </a:rPr>
              <a:t>www.computingatschool.org.uk</a:t>
            </a:r>
            <a:r>
              <a:rPr lang="en-GB" dirty="0" smtClean="0"/>
              <a:t> </a:t>
            </a:r>
            <a:endParaRPr lang="en-GB" dirty="0"/>
          </a:p>
        </p:txBody>
      </p:sp>
    </p:spTree>
    <p:extLst>
      <p:ext uri="{BB962C8B-B14F-4D97-AF65-F5344CB8AC3E}">
        <p14:creationId xmlns:p14="http://schemas.microsoft.com/office/powerpoint/2010/main" val="3503396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about </a:t>
            </a:r>
            <a:r>
              <a:rPr lang="en-GB" sz="3600" dirty="0">
                <a:solidFill>
                  <a:schemeClr val="tx1">
                    <a:lumMod val="65000"/>
                    <a:lumOff val="35000"/>
                  </a:schemeClr>
                </a:solidFill>
              </a:rPr>
              <a:t>pupils preconceptions of why they are </a:t>
            </a:r>
            <a:r>
              <a:rPr lang="en-GB" sz="3600" dirty="0" smtClean="0">
                <a:solidFill>
                  <a:schemeClr val="tx1">
                    <a:lumMod val="65000"/>
                    <a:lumOff val="35000"/>
                  </a:schemeClr>
                </a:solidFill>
              </a:rPr>
              <a:t>learning </a:t>
            </a:r>
            <a:r>
              <a:rPr lang="en-GB" sz="3600" dirty="0">
                <a:solidFill>
                  <a:schemeClr val="tx1">
                    <a:lumMod val="65000"/>
                    <a:lumOff val="35000"/>
                  </a:schemeClr>
                </a:solidFill>
              </a:rPr>
              <a:t>computer programming</a:t>
            </a: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smtClean="0">
                <a:solidFill>
                  <a:srgbClr val="C00000"/>
                </a:solidFill>
              </a:rPr>
              <a:t>Find out</a:t>
            </a:r>
            <a:endParaRPr lang="en-GB" sz="4400" b="1" dirty="0">
              <a:solidFill>
                <a:srgbClr val="C00000"/>
              </a:solidFill>
            </a:endParaRPr>
          </a:p>
        </p:txBody>
      </p:sp>
    </p:spTree>
    <p:extLst>
      <p:ext uri="{BB962C8B-B14F-4D97-AF65-F5344CB8AC3E}">
        <p14:creationId xmlns:p14="http://schemas.microsoft.com/office/powerpoint/2010/main" val="3784191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the </a:t>
            </a:r>
            <a:r>
              <a:rPr lang="en-GB" sz="3600" dirty="0">
                <a:solidFill>
                  <a:schemeClr val="tx1">
                    <a:lumMod val="65000"/>
                    <a:lumOff val="35000"/>
                  </a:schemeClr>
                </a:solidFill>
              </a:rPr>
              <a:t>use of a regular starter based on tracing (dry running</a:t>
            </a:r>
            <a:r>
              <a:rPr lang="en-GB" sz="3600" dirty="0" smtClean="0">
                <a:solidFill>
                  <a:schemeClr val="tx1">
                    <a:lumMod val="65000"/>
                    <a:lumOff val="35000"/>
                  </a:schemeClr>
                </a:solidFill>
              </a:rPr>
              <a:t>) or reading </a:t>
            </a:r>
            <a:r>
              <a:rPr lang="en-GB" sz="3600" dirty="0">
                <a:solidFill>
                  <a:schemeClr val="tx1">
                    <a:lumMod val="65000"/>
                    <a:lumOff val="35000"/>
                  </a:schemeClr>
                </a:solidFill>
              </a:rPr>
              <a:t>code</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a:t>
            </a: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4204767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school</a:t>
            </a:r>
            <a:r>
              <a:rPr lang="en-GB" sz="3600" dirty="0">
                <a:solidFill>
                  <a:schemeClr val="tx1">
                    <a:lumMod val="65000"/>
                    <a:lumOff val="35000"/>
                  </a:schemeClr>
                </a:solidFill>
              </a:rPr>
              <a:t> </a:t>
            </a:r>
            <a:r>
              <a:rPr lang="en-GB" sz="3600" dirty="0" smtClean="0">
                <a:solidFill>
                  <a:schemeClr val="tx1">
                    <a:lumMod val="65000"/>
                    <a:lumOff val="35000"/>
                  </a:schemeClr>
                </a:solidFill>
              </a:rPr>
              <a:t>data about </a:t>
            </a:r>
            <a:r>
              <a:rPr lang="en-GB" sz="3600" dirty="0">
                <a:solidFill>
                  <a:schemeClr val="tx1">
                    <a:lumMod val="65000"/>
                    <a:lumOff val="35000"/>
                  </a:schemeClr>
                </a:solidFill>
              </a:rPr>
              <a:t>the pupils with </a:t>
            </a:r>
            <a:r>
              <a:rPr lang="en-GB" sz="3600" dirty="0" smtClean="0">
                <a:solidFill>
                  <a:schemeClr val="tx1">
                    <a:lumMod val="65000"/>
                    <a:lumOff val="35000"/>
                  </a:schemeClr>
                </a:solidFill>
              </a:rPr>
              <a:t>their performance </a:t>
            </a:r>
            <a:r>
              <a:rPr lang="en-GB" sz="3600" dirty="0">
                <a:solidFill>
                  <a:schemeClr val="tx1">
                    <a:lumMod val="65000"/>
                    <a:lumOff val="35000"/>
                  </a:schemeClr>
                </a:solidFill>
              </a:rPr>
              <a:t>in </a:t>
            </a:r>
            <a:r>
              <a:rPr lang="en-GB" sz="3600" dirty="0" smtClean="0">
                <a:solidFill>
                  <a:schemeClr val="tx1">
                    <a:lumMod val="65000"/>
                    <a:lumOff val="35000"/>
                  </a:schemeClr>
                </a:solidFill>
              </a:rPr>
              <a:t>programming </a:t>
            </a:r>
            <a:r>
              <a:rPr lang="en-GB" sz="3600" dirty="0">
                <a:solidFill>
                  <a:schemeClr val="tx1">
                    <a:lumMod val="65000"/>
                    <a:lumOff val="35000"/>
                  </a:schemeClr>
                </a:solidFill>
              </a:rPr>
              <a:t>sessions</a:t>
            </a:r>
            <a:r>
              <a:rPr lang="en-GB" sz="3600" dirty="0" smtClean="0">
                <a:solidFill>
                  <a:schemeClr val="tx1">
                    <a:lumMod val="65000"/>
                    <a:lumOff val="35000"/>
                  </a:schemeClr>
                </a:solidFill>
              </a:rPr>
              <a:t>.</a:t>
            </a: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smtClean="0">
                <a:solidFill>
                  <a:srgbClr val="C00000"/>
                </a:solidFill>
              </a:rPr>
              <a:t>Compare</a:t>
            </a:r>
            <a:endParaRPr lang="en-GB" sz="4400" b="1" dirty="0">
              <a:solidFill>
                <a:srgbClr val="C00000"/>
              </a:solidFill>
            </a:endParaRPr>
          </a:p>
        </p:txBody>
      </p:sp>
    </p:spTree>
    <p:extLst>
      <p:ext uri="{BB962C8B-B14F-4D97-AF65-F5344CB8AC3E}">
        <p14:creationId xmlns:p14="http://schemas.microsoft.com/office/powerpoint/2010/main" val="1557863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646331"/>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a </a:t>
            </a:r>
            <a:r>
              <a:rPr lang="en-GB" sz="3600" dirty="0" smtClean="0">
                <a:solidFill>
                  <a:schemeClr val="tx1">
                    <a:lumMod val="65000"/>
                    <a:lumOff val="35000"/>
                  </a:schemeClr>
                </a:solidFill>
              </a:rPr>
              <a:t>module to support primary transition</a:t>
            </a:r>
            <a:r>
              <a:rPr lang="en-GB" sz="3600" dirty="0" smtClean="0">
                <a:solidFill>
                  <a:schemeClr val="tx1">
                    <a:lumMod val="65000"/>
                    <a:lumOff val="35000"/>
                  </a:schemeClr>
                </a:solidFill>
                <a:cs typeface="Times New Roman" panose="02020603050405020304" pitchFamily="18" charset="0"/>
              </a:rPr>
              <a:t>.</a:t>
            </a:r>
            <a:endParaRPr lang="en-GB" sz="3600" dirty="0">
              <a:solidFill>
                <a:schemeClr val="tx1">
                  <a:lumMod val="65000"/>
                  <a:lumOff val="35000"/>
                </a:schemeClr>
              </a:solidFill>
            </a:endParaRP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smtClean="0">
                <a:solidFill>
                  <a:schemeClr val="tx1">
                    <a:lumMod val="65000"/>
                    <a:lumOff val="35000"/>
                  </a:schemeClr>
                </a:solidFill>
              </a:rPr>
              <a:t>Design, implement and </a:t>
            </a:r>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1684812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smtClean="0">
                <a:solidFill>
                  <a:schemeClr val="tx1">
                    <a:lumMod val="65000"/>
                    <a:lumOff val="35000"/>
                  </a:schemeClr>
                </a:solidFill>
              </a:rPr>
              <a:t>How?</a:t>
            </a:r>
            <a:endParaRPr lang="en-GB" sz="4400" b="1" dirty="0">
              <a:solidFill>
                <a:schemeClr val="tx1">
                  <a:lumMod val="65000"/>
                  <a:lumOff val="3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2948845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rot="400253">
            <a:off x="4608251" y="645309"/>
            <a:ext cx="4262774" cy="6035191"/>
          </a:xfrm>
          <a:prstGeom prst="rect">
            <a:avLst/>
          </a:prstGeom>
          <a:ln>
            <a:solidFill>
              <a:schemeClr val="bg1">
                <a:lumMod val="50000"/>
              </a:schemeClr>
            </a:solidFill>
          </a:ln>
        </p:spPr>
      </p:pic>
      <p:pic>
        <p:nvPicPr>
          <p:cNvPr id="7" name="Picture 6"/>
          <p:cNvPicPr>
            <a:picLocks noChangeAspect="1"/>
          </p:cNvPicPr>
          <p:nvPr/>
        </p:nvPicPr>
        <p:blipFill>
          <a:blip r:embed="rId3"/>
          <a:stretch>
            <a:fillRect/>
          </a:stretch>
        </p:blipFill>
        <p:spPr>
          <a:xfrm rot="255905">
            <a:off x="4220709" y="570544"/>
            <a:ext cx="4262774" cy="6035191"/>
          </a:xfrm>
          <a:prstGeom prst="rect">
            <a:avLst/>
          </a:prstGeom>
          <a:ln>
            <a:solidFill>
              <a:schemeClr val="bg1">
                <a:lumMod val="50000"/>
              </a:schemeClr>
            </a:solidFill>
          </a:ln>
        </p:spPr>
      </p:pic>
      <p:pic>
        <p:nvPicPr>
          <p:cNvPr id="6" name="Picture 5"/>
          <p:cNvPicPr>
            <a:picLocks noChangeAspect="1"/>
          </p:cNvPicPr>
          <p:nvPr/>
        </p:nvPicPr>
        <p:blipFill>
          <a:blip r:embed="rId3"/>
          <a:stretch>
            <a:fillRect/>
          </a:stretch>
        </p:blipFill>
        <p:spPr>
          <a:xfrm rot="160820">
            <a:off x="3845521" y="429864"/>
            <a:ext cx="4262774" cy="6035191"/>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306260" y="418141"/>
            <a:ext cx="4265353" cy="6035193"/>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5" name="TextBox 4"/>
          <p:cNvSpPr txBox="1"/>
          <p:nvPr/>
        </p:nvSpPr>
        <p:spPr>
          <a:xfrm>
            <a:off x="83904" y="2161401"/>
            <a:ext cx="3222357"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Session</a:t>
            </a:r>
            <a:endParaRPr lang="en-GB" sz="8000" b="1" spc="-150" dirty="0">
              <a:solidFill>
                <a:schemeClr val="bg1">
                  <a:lumMod val="50000"/>
                </a:schemeClr>
              </a:solidFill>
            </a:endParaRPr>
          </a:p>
        </p:txBody>
      </p:sp>
    </p:spTree>
    <p:extLst>
      <p:ext uri="{BB962C8B-B14F-4D97-AF65-F5344CB8AC3E}">
        <p14:creationId xmlns:p14="http://schemas.microsoft.com/office/powerpoint/2010/main" val="1955407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2371386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a:solidFill>
                <a:srgbClr val="E9E2D0"/>
              </a:solidFill>
              <a:latin typeface="+mn-lt"/>
            </a:endParaRPr>
          </a:p>
          <a:p>
            <a:pPr>
              <a:lnSpc>
                <a:spcPct val="100000"/>
              </a:lnSpc>
            </a:pPr>
            <a:r>
              <a:rPr lang="en-US" b="1" dirty="0" smtClean="0">
                <a:solidFill>
                  <a:schemeClr val="bg1">
                    <a:lumMod val="95000"/>
                  </a:schemeClr>
                </a:solidFill>
                <a:latin typeface="+mn-lt"/>
              </a:rPr>
              <a:t>Computing is </a:t>
            </a:r>
          </a:p>
          <a:p>
            <a:pPr>
              <a:lnSpc>
                <a:spcPct val="100000"/>
              </a:lnSpc>
            </a:pPr>
            <a:r>
              <a:rPr lang="en-US" b="1" dirty="0" smtClean="0">
                <a:solidFill>
                  <a:schemeClr val="bg1">
                    <a:lumMod val="95000"/>
                  </a:schemeClr>
                </a:solidFill>
                <a:latin typeface="+mn-lt"/>
              </a:rPr>
              <a:t>about a way of thinking</a:t>
            </a:r>
          </a:p>
          <a:p>
            <a:pPr>
              <a:lnSpc>
                <a:spcPct val="100000"/>
              </a:lnSpc>
            </a:pPr>
            <a:endParaRPr lang="en-US" b="1" dirty="0">
              <a:solidFill>
                <a:srgbClr val="C00000"/>
              </a:solidFill>
              <a:latin typeface="+mn-lt"/>
            </a:endParaRPr>
          </a:p>
          <a:p>
            <a:pPr>
              <a:lnSpc>
                <a:spcPct val="100000"/>
              </a:lnSpc>
            </a:pPr>
            <a:r>
              <a:rPr lang="en-US" b="1" dirty="0" smtClean="0">
                <a:solidFill>
                  <a:schemeClr val="bg1">
                    <a:lumMod val="95000"/>
                  </a:schemeClr>
                </a:solidFill>
                <a:latin typeface="+mn-lt"/>
              </a:rPr>
              <a:t>Computational thinking is developed through computational doing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8152">
            <a:off x="3165495" y="747110"/>
            <a:ext cx="6382650" cy="3380533"/>
          </a:xfrm>
          <a:prstGeom prst="rect">
            <a:avLst/>
          </a:prstGeom>
        </p:spPr>
      </p:pic>
      <p:sp>
        <p:nvSpPr>
          <p:cNvPr id="8" name="Title 1"/>
          <p:cNvSpPr txBox="1">
            <a:spLocks/>
          </p:cNvSpPr>
          <p:nvPr/>
        </p:nvSpPr>
        <p:spPr>
          <a:xfrm>
            <a:off x="993231" y="-8"/>
            <a:ext cx="8150770" cy="1027458"/>
          </a:xfrm>
          <a:prstGeom prst="rect">
            <a:avLst/>
          </a:prstGeom>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bg1">
                    <a:lumMod val="65000"/>
                  </a:schemeClr>
                </a:solidFill>
                <a:latin typeface="+mn-lt"/>
              </a:rPr>
              <a:t>Summary</a:t>
            </a:r>
            <a:endParaRPr lang="en-GB" sz="6600" b="1" dirty="0">
              <a:solidFill>
                <a:schemeClr val="bg1">
                  <a:lumMod val="65000"/>
                </a:schemeClr>
              </a:solidFill>
              <a:latin typeface="+mn-lt"/>
            </a:endParaRPr>
          </a:p>
        </p:txBody>
      </p:sp>
    </p:spTree>
    <p:extLst>
      <p:ext uri="{BB962C8B-B14F-4D97-AF65-F5344CB8AC3E}">
        <p14:creationId xmlns:p14="http://schemas.microsoft.com/office/powerpoint/2010/main" val="249069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65000"/>
                  </a:schemeClr>
                </a:solidFill>
                <a:latin typeface="+mn-lt"/>
              </a:rPr>
              <a:t>Computing is about </a:t>
            </a:r>
          </a:p>
          <a:p>
            <a:pPr>
              <a:lnSpc>
                <a:spcPct val="100000"/>
              </a:lnSpc>
            </a:pPr>
            <a:r>
              <a:rPr lang="en-US" b="1" dirty="0">
                <a:solidFill>
                  <a:schemeClr val="bg1">
                    <a:lumMod val="65000"/>
                  </a:schemeClr>
                </a:solidFill>
                <a:latin typeface="+mn-lt"/>
              </a:rPr>
              <a:t>m</a:t>
            </a:r>
            <a:r>
              <a:rPr lang="en-US" b="1" dirty="0" smtClean="0">
                <a:solidFill>
                  <a:schemeClr val="bg1">
                    <a:lumMod val="65000"/>
                  </a:schemeClr>
                </a:solidFill>
                <a:latin typeface="+mn-lt"/>
              </a:rPr>
              <a:t>uch more than</a:t>
            </a:r>
          </a:p>
          <a:p>
            <a:pPr>
              <a:lnSpc>
                <a:spcPct val="100000"/>
              </a:lnSpc>
            </a:pPr>
            <a:r>
              <a:rPr lang="en-US" b="1" dirty="0" smtClean="0">
                <a:solidFill>
                  <a:schemeClr val="bg1">
                    <a:lumMod val="65000"/>
                  </a:schemeClr>
                </a:solidFill>
                <a:latin typeface="+mn-lt"/>
              </a:rPr>
              <a:t>programming</a:t>
            </a:r>
          </a:p>
          <a:p>
            <a:pPr>
              <a:lnSpc>
                <a:spcPct val="100000"/>
              </a:lnSpc>
            </a:pPr>
            <a:endParaRPr lang="en-US" b="1" dirty="0">
              <a:solidFill>
                <a:srgbClr val="E9E2D0"/>
              </a:solidFill>
              <a:latin typeface="+mn-lt"/>
            </a:endParaRPr>
          </a:p>
          <a:p>
            <a:pPr>
              <a:lnSpc>
                <a:spcPct val="100000"/>
              </a:lnSpc>
            </a:pPr>
            <a:r>
              <a:rPr lang="en-US" b="1" dirty="0" smtClean="0">
                <a:solidFill>
                  <a:srgbClr val="C00000"/>
                </a:solidFill>
                <a:latin typeface="+mn-lt"/>
              </a:rPr>
              <a:t>Computing is </a:t>
            </a:r>
          </a:p>
          <a:p>
            <a:pPr>
              <a:lnSpc>
                <a:spcPct val="100000"/>
              </a:lnSpc>
            </a:pPr>
            <a:r>
              <a:rPr lang="en-US" b="1" dirty="0" smtClean="0">
                <a:solidFill>
                  <a:srgbClr val="C00000"/>
                </a:solidFill>
                <a:latin typeface="+mn-lt"/>
              </a:rPr>
              <a:t>about a way of thinking</a:t>
            </a:r>
          </a:p>
          <a:p>
            <a:pPr>
              <a:lnSpc>
                <a:spcPct val="100000"/>
              </a:lnSpc>
            </a:pPr>
            <a:endParaRPr lang="en-US" b="1" dirty="0">
              <a:solidFill>
                <a:srgbClr val="C00000"/>
              </a:solidFill>
              <a:latin typeface="+mn-lt"/>
            </a:endParaRPr>
          </a:p>
          <a:p>
            <a:pPr>
              <a:lnSpc>
                <a:spcPct val="100000"/>
              </a:lnSpc>
            </a:pPr>
            <a:r>
              <a:rPr lang="en-US" b="1" dirty="0" smtClean="0">
                <a:solidFill>
                  <a:schemeClr val="bg1">
                    <a:lumMod val="95000"/>
                  </a:schemeClr>
                </a:solidFill>
                <a:latin typeface="+mn-lt"/>
              </a:rPr>
              <a:t>Computational thinking is developed through computational doing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8152">
            <a:off x="3165495" y="747110"/>
            <a:ext cx="6382650" cy="3380533"/>
          </a:xfrm>
          <a:prstGeom prst="rect">
            <a:avLst/>
          </a:prstGeom>
        </p:spPr>
      </p:pic>
      <p:sp>
        <p:nvSpPr>
          <p:cNvPr id="8" name="Title 1"/>
          <p:cNvSpPr txBox="1">
            <a:spLocks/>
          </p:cNvSpPr>
          <p:nvPr/>
        </p:nvSpPr>
        <p:spPr>
          <a:xfrm>
            <a:off x="993231" y="-8"/>
            <a:ext cx="8150770" cy="1027458"/>
          </a:xfrm>
          <a:prstGeom prst="rect">
            <a:avLst/>
          </a:prstGeom>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bg1">
                    <a:lumMod val="65000"/>
                  </a:schemeClr>
                </a:solidFill>
                <a:latin typeface="+mn-lt"/>
              </a:rPr>
              <a:t>Summary</a:t>
            </a:r>
            <a:endParaRPr lang="en-GB" sz="6600" b="1" dirty="0">
              <a:solidFill>
                <a:schemeClr val="bg1">
                  <a:lumMod val="65000"/>
                </a:schemeClr>
              </a:solidFill>
              <a:latin typeface="+mn-lt"/>
            </a:endParaRPr>
          </a:p>
        </p:txBody>
      </p:sp>
    </p:spTree>
    <p:extLst>
      <p:ext uri="{BB962C8B-B14F-4D97-AF65-F5344CB8AC3E}">
        <p14:creationId xmlns:p14="http://schemas.microsoft.com/office/powerpoint/2010/main" val="977397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65000"/>
                  </a:schemeClr>
                </a:solidFill>
                <a:latin typeface="+mn-lt"/>
              </a:rPr>
              <a:t>Computing is about </a:t>
            </a:r>
          </a:p>
          <a:p>
            <a:pPr>
              <a:lnSpc>
                <a:spcPct val="100000"/>
              </a:lnSpc>
            </a:pPr>
            <a:r>
              <a:rPr lang="en-US" b="1" dirty="0">
                <a:solidFill>
                  <a:schemeClr val="bg1">
                    <a:lumMod val="65000"/>
                  </a:schemeClr>
                </a:solidFill>
                <a:latin typeface="+mn-lt"/>
              </a:rPr>
              <a:t>m</a:t>
            </a:r>
            <a:r>
              <a:rPr lang="en-US" b="1" dirty="0" smtClean="0">
                <a:solidFill>
                  <a:schemeClr val="bg1">
                    <a:lumMod val="65000"/>
                  </a:schemeClr>
                </a:solidFill>
                <a:latin typeface="+mn-lt"/>
              </a:rPr>
              <a:t>uch more than</a:t>
            </a:r>
          </a:p>
          <a:p>
            <a:pPr>
              <a:lnSpc>
                <a:spcPct val="100000"/>
              </a:lnSpc>
            </a:pPr>
            <a:r>
              <a:rPr lang="en-US" b="1" dirty="0" smtClean="0">
                <a:solidFill>
                  <a:schemeClr val="bg1">
                    <a:lumMod val="65000"/>
                  </a:schemeClr>
                </a:solidFill>
                <a:latin typeface="+mn-lt"/>
              </a:rPr>
              <a:t>programming</a:t>
            </a:r>
          </a:p>
          <a:p>
            <a:pPr>
              <a:lnSpc>
                <a:spcPct val="100000"/>
              </a:lnSpc>
            </a:pPr>
            <a:endParaRPr lang="en-US" b="1" dirty="0">
              <a:solidFill>
                <a:srgbClr val="E9E2D0"/>
              </a:solidFill>
              <a:latin typeface="+mn-lt"/>
            </a:endParaRPr>
          </a:p>
          <a:p>
            <a:pPr>
              <a:lnSpc>
                <a:spcPct val="100000"/>
              </a:lnSpc>
            </a:pPr>
            <a:r>
              <a:rPr lang="en-US" b="1" dirty="0" smtClean="0">
                <a:solidFill>
                  <a:schemeClr val="bg1">
                    <a:lumMod val="65000"/>
                  </a:schemeClr>
                </a:solidFill>
                <a:latin typeface="+mn-lt"/>
              </a:rPr>
              <a:t>Computing is </a:t>
            </a:r>
          </a:p>
          <a:p>
            <a:pPr>
              <a:lnSpc>
                <a:spcPct val="100000"/>
              </a:lnSpc>
            </a:pPr>
            <a:r>
              <a:rPr lang="en-US" b="1" dirty="0" smtClean="0">
                <a:solidFill>
                  <a:schemeClr val="bg1">
                    <a:lumMod val="65000"/>
                  </a:schemeClr>
                </a:solidFill>
                <a:latin typeface="+mn-lt"/>
              </a:rPr>
              <a:t>about a way of thinking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Computational thinking is developed through computational doing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8152">
            <a:off x="3165495" y="747110"/>
            <a:ext cx="6382650" cy="3380533"/>
          </a:xfrm>
          <a:prstGeom prst="rect">
            <a:avLst/>
          </a:prstGeom>
        </p:spPr>
      </p:pic>
      <p:sp>
        <p:nvSpPr>
          <p:cNvPr id="8" name="Title 1"/>
          <p:cNvSpPr txBox="1">
            <a:spLocks/>
          </p:cNvSpPr>
          <p:nvPr/>
        </p:nvSpPr>
        <p:spPr>
          <a:xfrm>
            <a:off x="993231" y="-8"/>
            <a:ext cx="8150770" cy="1027458"/>
          </a:xfrm>
          <a:prstGeom prst="rect">
            <a:avLst/>
          </a:prstGeom>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bg1">
                    <a:lumMod val="65000"/>
                  </a:schemeClr>
                </a:solidFill>
                <a:latin typeface="+mn-lt"/>
              </a:rPr>
              <a:t>Summary</a:t>
            </a:r>
            <a:endParaRPr lang="en-GB" sz="6600" b="1" dirty="0">
              <a:solidFill>
                <a:schemeClr val="bg1">
                  <a:lumMod val="65000"/>
                </a:schemeClr>
              </a:solidFill>
              <a:latin typeface="+mn-lt"/>
            </a:endParaRPr>
          </a:p>
        </p:txBody>
      </p:sp>
    </p:spTree>
    <p:extLst>
      <p:ext uri="{BB962C8B-B14F-4D97-AF65-F5344CB8AC3E}">
        <p14:creationId xmlns:p14="http://schemas.microsoft.com/office/powerpoint/2010/main" val="1348207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530442" y="6194736"/>
            <a:ext cx="7613558" cy="646331"/>
          </a:xfrm>
          <a:prstGeom prst="rect">
            <a:avLst/>
          </a:prstGeom>
          <a:noFill/>
        </p:spPr>
        <p:txBody>
          <a:bodyPr wrap="square">
            <a:spAutoFit/>
          </a:bodyPr>
          <a:lstStyle/>
          <a:p>
            <a:pPr algn="r">
              <a:lnSpc>
                <a:spcPct val="90000"/>
              </a:lnSpc>
            </a:pPr>
            <a:r>
              <a:rPr lang="en-US" sz="4000" b="1" kern="1400" spc="-150" dirty="0" smtClean="0">
                <a:solidFill>
                  <a:schemeClr val="tx1">
                    <a:lumMod val="75000"/>
                    <a:lumOff val="25000"/>
                  </a:schemeClr>
                </a:solidFill>
              </a:rPr>
              <a:t>A special way of looking at the world</a:t>
            </a:r>
            <a:endParaRPr lang="en-US" sz="4000" b="1" kern="1400" spc="-150" dirty="0">
              <a:solidFill>
                <a:schemeClr val="tx1">
                  <a:lumMod val="75000"/>
                  <a:lumOff val="25000"/>
                </a:schemeClr>
              </a:solidFill>
            </a:endParaRPr>
          </a:p>
        </p:txBody>
      </p:sp>
      <p:grpSp>
        <p:nvGrpSpPr>
          <p:cNvPr id="8" name="Group 7"/>
          <p:cNvGrpSpPr/>
          <p:nvPr/>
        </p:nvGrpSpPr>
        <p:grpSpPr>
          <a:xfrm>
            <a:off x="1" y="0"/>
            <a:ext cx="9144000" cy="6159650"/>
            <a:chOff x="0" y="48919"/>
            <a:chExt cx="9144000" cy="615965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919"/>
              <a:ext cx="9144000" cy="6159650"/>
            </a:xfrm>
            <a:prstGeom prst="rect">
              <a:avLst/>
            </a:prstGeom>
          </p:spPr>
        </p:pic>
        <p:sp>
          <p:nvSpPr>
            <p:cNvPr id="5" name="Rectangle 4"/>
            <p:cNvSpPr/>
            <p:nvPr/>
          </p:nvSpPr>
          <p:spPr>
            <a:xfrm>
              <a:off x="7683690" y="5240740"/>
              <a:ext cx="1460310"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69167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889624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8000" dirty="0" smtClean="0"/>
              <a:t>How Computers Do Stuff</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a:xfrm>
            <a:off x="0" y="3602038"/>
            <a:ext cx="9144000" cy="1655762"/>
          </a:xfrm>
        </p:spPr>
        <p:txBody>
          <a:bodyPr>
            <a:normAutofit/>
          </a:bodyPr>
          <a:lstStyle/>
          <a:p>
            <a:r>
              <a:rPr lang="en-GB" sz="3600" b="1" dirty="0" smtClean="0">
                <a:solidFill>
                  <a:srgbClr val="585858"/>
                </a:solidFill>
              </a:rPr>
              <a:t>Algorithms + Data Structures = Programs </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775702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8000" dirty="0" smtClean="0">
                <a:solidFill>
                  <a:srgbClr val="C00B0B"/>
                </a:solidFill>
              </a:rPr>
              <a:t>How Computers Do Stuff</a:t>
            </a:r>
            <a:endParaRPr lang="en-GB" sz="8000" b="1" dirty="0">
              <a:solidFill>
                <a:srgbClr val="C00B0B"/>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a:xfrm>
            <a:off x="0" y="3602038"/>
            <a:ext cx="9144000" cy="1655762"/>
          </a:xfrm>
        </p:spPr>
        <p:txBody>
          <a:bodyPr>
            <a:normAutofit/>
          </a:bodyPr>
          <a:lstStyle/>
          <a:p>
            <a:r>
              <a:rPr lang="en-GB" sz="3600" b="1" dirty="0" smtClean="0">
                <a:solidFill>
                  <a:srgbClr val="585858"/>
                </a:solidFill>
              </a:rPr>
              <a:t>Algorithms + Data Structures = Programs </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1246826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How Computers Do Stuff</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GB" sz="2800" dirty="0" smtClean="0">
                <a:solidFill>
                  <a:schemeClr val="bg1">
                    <a:lumMod val="50000"/>
                  </a:schemeClr>
                </a:solidFill>
                <a:latin typeface="+mn-lt"/>
              </a:rPr>
              <a:t>Be aware of tools </a:t>
            </a:r>
            <a:r>
              <a:rPr lang="en-GB" sz="2800" dirty="0">
                <a:solidFill>
                  <a:schemeClr val="bg1">
                    <a:lumMod val="50000"/>
                  </a:schemeClr>
                </a:solidFill>
                <a:latin typeface="+mn-lt"/>
              </a:rPr>
              <a:t>to </a:t>
            </a:r>
            <a:r>
              <a:rPr lang="en-GB" sz="2800" dirty="0" smtClean="0">
                <a:solidFill>
                  <a:schemeClr val="bg1">
                    <a:lumMod val="50000"/>
                  </a:schemeClr>
                </a:solidFill>
                <a:latin typeface="+mn-lt"/>
              </a:rPr>
              <a:t>assist the transition to </a:t>
            </a:r>
            <a:r>
              <a:rPr lang="en-GB" sz="2800" dirty="0">
                <a:solidFill>
                  <a:schemeClr val="bg1">
                    <a:lumMod val="50000"/>
                  </a:schemeClr>
                </a:solidFill>
                <a:latin typeface="+mn-lt"/>
              </a:rPr>
              <a:t>text based coding</a:t>
            </a:r>
          </a:p>
          <a:p>
            <a:pPr>
              <a:lnSpc>
                <a:spcPct val="100000"/>
              </a:lnSpc>
            </a:pPr>
            <a:r>
              <a:rPr lang="en-GB" sz="2800" dirty="0" smtClean="0">
                <a:solidFill>
                  <a:schemeClr val="bg1">
                    <a:lumMod val="50000"/>
                  </a:schemeClr>
                </a:solidFill>
                <a:latin typeface="+mn-lt"/>
              </a:rPr>
              <a:t>Recognise the </a:t>
            </a:r>
            <a:r>
              <a:rPr lang="en-GB" sz="2800" dirty="0">
                <a:solidFill>
                  <a:schemeClr val="bg1">
                    <a:lumMod val="50000"/>
                  </a:schemeClr>
                </a:solidFill>
                <a:latin typeface="+mn-lt"/>
              </a:rPr>
              <a:t>key concepts </a:t>
            </a:r>
            <a:r>
              <a:rPr lang="en-GB" sz="2800" dirty="0" smtClean="0">
                <a:solidFill>
                  <a:schemeClr val="bg1">
                    <a:lumMod val="50000"/>
                  </a:schemeClr>
                </a:solidFill>
                <a:latin typeface="+mn-lt"/>
              </a:rPr>
              <a:t>and constructs for tackling </a:t>
            </a:r>
            <a:r>
              <a:rPr lang="en-GB" sz="2800" dirty="0">
                <a:solidFill>
                  <a:schemeClr val="bg1">
                    <a:lumMod val="50000"/>
                  </a:schemeClr>
                </a:solidFill>
                <a:latin typeface="+mn-lt"/>
              </a:rPr>
              <a:t>programming </a:t>
            </a:r>
            <a:r>
              <a:rPr lang="en-GB" sz="2800" dirty="0" smtClean="0">
                <a:solidFill>
                  <a:schemeClr val="bg1">
                    <a:lumMod val="50000"/>
                  </a:schemeClr>
                </a:solidFill>
                <a:latin typeface="+mn-lt"/>
              </a:rPr>
              <a:t>challenges</a:t>
            </a: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practical experience of manipulating </a:t>
            </a:r>
            <a:r>
              <a:rPr lang="en-GB" sz="2800" dirty="0">
                <a:solidFill>
                  <a:schemeClr val="bg1">
                    <a:lumMod val="50000"/>
                  </a:schemeClr>
                </a:solidFill>
                <a:latin typeface="+mn-lt"/>
              </a:rPr>
              <a:t>linear data structures (arrays</a:t>
            </a:r>
            <a:r>
              <a:rPr lang="en-GB" sz="2800" dirty="0" smtClean="0">
                <a:solidFill>
                  <a:schemeClr val="bg1">
                    <a:lumMod val="50000"/>
                  </a:schemeClr>
                </a:solidFill>
                <a:latin typeface="+mn-lt"/>
              </a:rPr>
              <a:t>)</a:t>
            </a:r>
          </a:p>
          <a:p>
            <a:pPr>
              <a:lnSpc>
                <a:spcPct val="100000"/>
              </a:lnSpc>
              <a:spcBef>
                <a:spcPts val="0"/>
              </a:spcBef>
              <a:defRPr/>
            </a:pPr>
            <a:r>
              <a:rPr lang="en-GB" sz="2800" dirty="0" smtClean="0">
                <a:solidFill>
                  <a:schemeClr val="bg1">
                    <a:lumMod val="50000"/>
                  </a:schemeClr>
                </a:solidFill>
                <a:latin typeface="+mn-lt"/>
              </a:rPr>
              <a:t>Appreciate how </a:t>
            </a:r>
            <a:r>
              <a:rPr lang="en-GB" sz="2800" dirty="0">
                <a:solidFill>
                  <a:schemeClr val="bg1">
                    <a:lumMod val="50000"/>
                  </a:schemeClr>
                </a:solidFill>
                <a:latin typeface="+mn-lt"/>
              </a:rPr>
              <a:t>a graphical </a:t>
            </a:r>
            <a:r>
              <a:rPr lang="en-GB" sz="2800" dirty="0" smtClean="0">
                <a:solidFill>
                  <a:schemeClr val="bg1">
                    <a:lumMod val="50000"/>
                  </a:schemeClr>
                </a:solidFill>
                <a:latin typeface="+mn-lt"/>
              </a:rPr>
              <a:t>user interface is created</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range of activities for introducing programming concepts at KS3 upwards</a:t>
            </a:r>
            <a:endParaRPr lang="en-US" sz="2800" dirty="0" smtClean="0">
              <a:solidFill>
                <a:schemeClr val="bg1">
                  <a:lumMod val="50000"/>
                </a:schemeClr>
              </a:solidFill>
              <a:latin typeface="+mn-lt"/>
            </a:endParaRPr>
          </a:p>
        </p:txBody>
      </p:sp>
    </p:spTree>
    <p:extLst>
      <p:ext uri="{BB962C8B-B14F-4D97-AF65-F5344CB8AC3E}">
        <p14:creationId xmlns:p14="http://schemas.microsoft.com/office/powerpoint/2010/main" val="3133906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693602"/>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‘Proper’ Programming</a:t>
            </a:r>
            <a:endParaRPr lang="en-GB" b="1" dirty="0">
              <a:solidFill>
                <a:srgbClr val="C00000"/>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0" y="1370201"/>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Transitioning To Text</a:t>
            </a:r>
            <a:endParaRPr lang="en-GB" b="1" dirty="0">
              <a:solidFill>
                <a:srgbClr val="C00000"/>
              </a:solidFill>
              <a:latin typeface="+mn-lt"/>
            </a:endParaRPr>
          </a:p>
        </p:txBody>
      </p:sp>
      <p:sp>
        <p:nvSpPr>
          <p:cNvPr id="7" name="Title 1"/>
          <p:cNvSpPr txBox="1">
            <a:spLocks/>
          </p:cNvSpPr>
          <p:nvPr/>
        </p:nvSpPr>
        <p:spPr>
          <a:xfrm>
            <a:off x="0" y="4017003"/>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Algorithms and Data Structures</a:t>
            </a:r>
            <a:endParaRPr lang="en-GB" b="1" dirty="0">
              <a:solidFill>
                <a:srgbClr val="C00000"/>
              </a:solidFill>
              <a:latin typeface="+mn-lt"/>
            </a:endParaRPr>
          </a:p>
        </p:txBody>
      </p:sp>
      <p:sp>
        <p:nvSpPr>
          <p:cNvPr id="6" name="Title 1"/>
          <p:cNvSpPr txBox="1">
            <a:spLocks/>
          </p:cNvSpPr>
          <p:nvPr/>
        </p:nvSpPr>
        <p:spPr>
          <a:xfrm>
            <a:off x="0" y="534040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Going Gooey</a:t>
            </a:r>
            <a:endParaRPr lang="en-GB" b="1" dirty="0">
              <a:solidFill>
                <a:srgbClr val="C00000"/>
              </a:solidFill>
              <a:latin typeface="+mn-lt"/>
            </a:endParaRPr>
          </a:p>
        </p:txBody>
      </p:sp>
    </p:spTree>
    <p:extLst>
      <p:ext uri="{BB962C8B-B14F-4D97-AF65-F5344CB8AC3E}">
        <p14:creationId xmlns:p14="http://schemas.microsoft.com/office/powerpoint/2010/main" val="355850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693602"/>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75000"/>
                  </a:schemeClr>
                </a:solidFill>
                <a:latin typeface="+mn-lt"/>
              </a:rPr>
              <a:t>‘Proper’ Programming</a:t>
            </a:r>
            <a:endParaRPr lang="en-GB" b="1" dirty="0">
              <a:solidFill>
                <a:schemeClr val="bg1">
                  <a:lumMod val="75000"/>
                </a:schemeClr>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0" y="1370201"/>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75000"/>
                  </a:schemeClr>
                </a:solidFill>
                <a:latin typeface="+mn-lt"/>
              </a:rPr>
              <a:t>Transitioning To Text</a:t>
            </a:r>
            <a:endParaRPr lang="en-GB" b="1" dirty="0">
              <a:solidFill>
                <a:schemeClr val="bg1">
                  <a:lumMod val="75000"/>
                </a:schemeClr>
              </a:solidFill>
              <a:latin typeface="+mn-lt"/>
            </a:endParaRPr>
          </a:p>
        </p:txBody>
      </p:sp>
      <p:sp>
        <p:nvSpPr>
          <p:cNvPr id="7" name="Title 1"/>
          <p:cNvSpPr txBox="1">
            <a:spLocks/>
          </p:cNvSpPr>
          <p:nvPr/>
        </p:nvSpPr>
        <p:spPr>
          <a:xfrm>
            <a:off x="0" y="4017003"/>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75000"/>
                  </a:schemeClr>
                </a:solidFill>
                <a:latin typeface="+mn-lt"/>
              </a:rPr>
              <a:t>Algorithms and Data Structures</a:t>
            </a:r>
            <a:endParaRPr lang="en-GB" b="1" dirty="0">
              <a:solidFill>
                <a:schemeClr val="bg1">
                  <a:lumMod val="75000"/>
                </a:schemeClr>
              </a:solidFill>
              <a:latin typeface="+mn-lt"/>
            </a:endParaRPr>
          </a:p>
        </p:txBody>
      </p:sp>
      <p:sp>
        <p:nvSpPr>
          <p:cNvPr id="6" name="Title 1"/>
          <p:cNvSpPr txBox="1">
            <a:spLocks/>
          </p:cNvSpPr>
          <p:nvPr/>
        </p:nvSpPr>
        <p:spPr>
          <a:xfrm>
            <a:off x="0" y="534040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75000"/>
                  </a:schemeClr>
                </a:solidFill>
                <a:latin typeface="+mn-lt"/>
              </a:rPr>
              <a:t>Going Gooey</a:t>
            </a:r>
            <a:endParaRPr lang="en-GB" b="1" dirty="0">
              <a:solidFill>
                <a:schemeClr val="bg1">
                  <a:lumMod val="75000"/>
                </a:schemeClr>
              </a:solidFill>
              <a:latin typeface="+mn-lt"/>
            </a:endParaRPr>
          </a:p>
        </p:txBody>
      </p:sp>
      <p:pic>
        <p:nvPicPr>
          <p:cNvPr id="8" name="Picture 7"/>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9" name="Picture 8"/>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2716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a:solidFill>
                  <a:schemeClr val="tx1">
                    <a:lumMod val="65000"/>
                    <a:lumOff val="35000"/>
                  </a:schemeClr>
                </a:solidFill>
                <a:latin typeface="+mn-lt"/>
              </a:rPr>
              <a:t>use two or more </a:t>
            </a:r>
            <a:r>
              <a:rPr lang="en-US" sz="2800" dirty="0" smtClean="0">
                <a:solidFill>
                  <a:schemeClr val="tx1">
                    <a:lumMod val="65000"/>
                    <a:lumOff val="35000"/>
                  </a:schemeClr>
                </a:solidFill>
                <a:latin typeface="+mn-lt"/>
              </a:rPr>
              <a:t>programming</a:t>
            </a:r>
          </a:p>
          <a:p>
            <a:pPr>
              <a:lnSpc>
                <a:spcPct val="100000"/>
              </a:lnSpc>
            </a:pPr>
            <a:r>
              <a:rPr lang="en-US" sz="2800" dirty="0" smtClean="0">
                <a:solidFill>
                  <a:schemeClr val="tx1">
                    <a:lumMod val="65000"/>
                    <a:lumOff val="35000"/>
                  </a:schemeClr>
                </a:solidFill>
                <a:latin typeface="+mn-lt"/>
              </a:rPr>
              <a:t>languages</a:t>
            </a:r>
            <a:r>
              <a:rPr lang="en-US" sz="2800" dirty="0">
                <a:solidFill>
                  <a:schemeClr val="tx1">
                    <a:lumMod val="65000"/>
                    <a:lumOff val="35000"/>
                  </a:schemeClr>
                </a:solidFill>
                <a:latin typeface="+mn-lt"/>
              </a:rPr>
              <a:t>, at least one of which </a:t>
            </a:r>
            <a:r>
              <a:rPr lang="en-US" sz="2800" dirty="0" smtClean="0">
                <a:solidFill>
                  <a:schemeClr val="tx1">
                    <a:lumMod val="65000"/>
                    <a:lumOff val="35000"/>
                  </a:schemeClr>
                </a:solidFill>
                <a:latin typeface="+mn-lt"/>
              </a:rPr>
              <a:t>is</a:t>
            </a:r>
          </a:p>
          <a:p>
            <a:pPr>
              <a:lnSpc>
                <a:spcPct val="100000"/>
              </a:lnSpc>
            </a:pPr>
            <a:r>
              <a:rPr lang="en-US" sz="2800" dirty="0" smtClean="0">
                <a:solidFill>
                  <a:schemeClr val="tx1">
                    <a:lumMod val="65000"/>
                    <a:lumOff val="35000"/>
                  </a:schemeClr>
                </a:solidFill>
                <a:latin typeface="+mn-lt"/>
              </a:rPr>
              <a:t>textual</a:t>
            </a:r>
            <a:r>
              <a:rPr lang="en-US" sz="2800" dirty="0">
                <a:solidFill>
                  <a:schemeClr val="tx1">
                    <a:lumMod val="65000"/>
                    <a:lumOff val="35000"/>
                  </a:schemeClr>
                </a:solidFill>
                <a:latin typeface="+mn-lt"/>
              </a:rPr>
              <a:t>, to solve </a:t>
            </a:r>
            <a:r>
              <a:rPr lang="en-US" sz="2800" dirty="0" smtClean="0">
                <a:solidFill>
                  <a:schemeClr val="tx1">
                    <a:lumMod val="65000"/>
                    <a:lumOff val="35000"/>
                  </a:schemeClr>
                </a:solidFill>
                <a:latin typeface="+mn-lt"/>
              </a:rPr>
              <a:t>a variety of</a:t>
            </a:r>
          </a:p>
          <a:p>
            <a:pPr>
              <a:lnSpc>
                <a:spcPct val="100000"/>
              </a:lnSpc>
            </a:pPr>
            <a:r>
              <a:rPr lang="en-US" sz="2800" dirty="0" smtClean="0">
                <a:solidFill>
                  <a:schemeClr val="tx1">
                    <a:lumMod val="65000"/>
                    <a:lumOff val="35000"/>
                  </a:schemeClr>
                </a:solidFill>
                <a:latin typeface="+mn-lt"/>
              </a:rPr>
              <a:t>computational problems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make </a:t>
            </a:r>
            <a:r>
              <a:rPr lang="en-US" sz="2800" dirty="0">
                <a:solidFill>
                  <a:schemeClr val="tx1">
                    <a:lumMod val="65000"/>
                    <a:lumOff val="35000"/>
                  </a:schemeClr>
                </a:solidFill>
                <a:latin typeface="+mn-lt"/>
              </a:rPr>
              <a:t>appropriate use of </a:t>
            </a:r>
            <a:r>
              <a:rPr lang="en-US" sz="2800" dirty="0" smtClean="0">
                <a:solidFill>
                  <a:schemeClr val="tx1">
                    <a:lumMod val="65000"/>
                    <a:lumOff val="35000"/>
                  </a:schemeClr>
                </a:solidFill>
                <a:latin typeface="+mn-lt"/>
              </a:rPr>
              <a:t>data</a:t>
            </a:r>
          </a:p>
          <a:p>
            <a:pPr>
              <a:lnSpc>
                <a:spcPct val="100000"/>
              </a:lnSpc>
            </a:pPr>
            <a:r>
              <a:rPr lang="en-US" sz="2800" dirty="0" smtClean="0">
                <a:solidFill>
                  <a:schemeClr val="tx1">
                    <a:lumMod val="65000"/>
                    <a:lumOff val="35000"/>
                  </a:schemeClr>
                </a:solidFill>
                <a:latin typeface="+mn-lt"/>
              </a:rPr>
              <a:t>structures [</a:t>
            </a:r>
            <a:r>
              <a:rPr lang="en-US" sz="2800" dirty="0" err="1" smtClean="0">
                <a:solidFill>
                  <a:schemeClr val="tx1">
                    <a:lumMod val="65000"/>
                    <a:lumOff val="35000"/>
                  </a:schemeClr>
                </a:solidFill>
                <a:latin typeface="+mn-lt"/>
              </a:rPr>
              <a:t>e.g</a:t>
            </a:r>
            <a:r>
              <a:rPr lang="en-US" sz="2800" dirty="0" smtClean="0">
                <a:solidFill>
                  <a:schemeClr val="tx1">
                    <a:lumMod val="65000"/>
                    <a:lumOff val="35000"/>
                  </a:schemeClr>
                </a:solidFill>
                <a:latin typeface="+mn-lt"/>
              </a:rPr>
              <a:t> lists</a:t>
            </a:r>
            <a:r>
              <a:rPr lang="en-US" sz="2800" dirty="0">
                <a:solidFill>
                  <a:schemeClr val="tx1">
                    <a:lumMod val="65000"/>
                    <a:lumOff val="35000"/>
                  </a:schemeClr>
                </a:solidFill>
                <a:latin typeface="+mn-lt"/>
              </a:rPr>
              <a:t>, tables or arrays</a:t>
            </a:r>
            <a:r>
              <a:rPr lang="en-US" sz="2800" dirty="0" smtClean="0">
                <a:solidFill>
                  <a:schemeClr val="tx1">
                    <a:lumMod val="65000"/>
                    <a:lumOff val="35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design </a:t>
            </a:r>
            <a:r>
              <a:rPr lang="en-US" sz="2800" dirty="0">
                <a:solidFill>
                  <a:schemeClr val="tx1">
                    <a:lumMod val="65000"/>
                    <a:lumOff val="35000"/>
                  </a:schemeClr>
                </a:solidFill>
                <a:latin typeface="+mn-lt"/>
              </a:rPr>
              <a:t>and develop modular programs that </a:t>
            </a:r>
            <a:r>
              <a:rPr lang="en-US" sz="2800" dirty="0" smtClean="0">
                <a:solidFill>
                  <a:schemeClr val="tx1">
                    <a:lumMod val="65000"/>
                    <a:lumOff val="35000"/>
                  </a:schemeClr>
                </a:solidFill>
                <a:latin typeface="+mn-lt"/>
              </a:rPr>
              <a:t>use</a:t>
            </a:r>
          </a:p>
          <a:p>
            <a:pPr>
              <a:lnSpc>
                <a:spcPct val="100000"/>
              </a:lnSpc>
            </a:pPr>
            <a:r>
              <a:rPr lang="en-US" sz="2800" dirty="0" smtClean="0">
                <a:solidFill>
                  <a:schemeClr val="tx1">
                    <a:lumMod val="65000"/>
                    <a:lumOff val="35000"/>
                  </a:schemeClr>
                </a:solidFill>
                <a:latin typeface="+mn-lt"/>
              </a:rPr>
              <a:t>procedures </a:t>
            </a:r>
            <a:r>
              <a:rPr lang="en-US" sz="2800" dirty="0">
                <a:solidFill>
                  <a:schemeClr val="tx1">
                    <a:lumMod val="65000"/>
                    <a:lumOff val="35000"/>
                  </a:schemeClr>
                </a:solidFill>
                <a:latin typeface="+mn-lt"/>
              </a:rPr>
              <a:t>or </a:t>
            </a:r>
            <a:r>
              <a:rPr lang="en-US" sz="2800" dirty="0" smtClean="0">
                <a:solidFill>
                  <a:schemeClr val="tx1">
                    <a:lumMod val="65000"/>
                    <a:lumOff val="35000"/>
                  </a:schemeClr>
                </a:solidFill>
                <a:latin typeface="+mn-lt"/>
              </a:rPr>
              <a:t>functions</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3</a:t>
            </a:r>
            <a:endParaRPr lang="en-GB" sz="3600" b="1" dirty="0">
              <a:solidFill>
                <a:schemeClr val="tx1">
                  <a:lumMod val="65000"/>
                  <a:lumOff val="35000"/>
                </a:schemeClr>
              </a:solidFill>
            </a:endParaRPr>
          </a:p>
        </p:txBody>
      </p:sp>
      <p:sp>
        <p:nvSpPr>
          <p:cNvPr id="8" name="Freeform 7"/>
          <p:cNvSpPr/>
          <p:nvPr/>
        </p:nvSpPr>
        <p:spPr>
          <a:xfrm flipV="1">
            <a:off x="53695" y="3832776"/>
            <a:ext cx="1189686" cy="356461"/>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flipV="1">
            <a:off x="4094678" y="4757979"/>
            <a:ext cx="829719" cy="164973"/>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160927" y="5134691"/>
            <a:ext cx="1331431" cy="203305"/>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426418" y="5587241"/>
            <a:ext cx="2695412" cy="223452"/>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7067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a:solidFill>
                  <a:schemeClr val="tx1">
                    <a:lumMod val="65000"/>
                    <a:lumOff val="35000"/>
                  </a:schemeClr>
                </a:solidFill>
                <a:latin typeface="+mn-lt"/>
              </a:rPr>
              <a:t>use two or more </a:t>
            </a:r>
            <a:r>
              <a:rPr lang="en-US" sz="2800" dirty="0" smtClean="0">
                <a:solidFill>
                  <a:schemeClr val="tx1">
                    <a:lumMod val="65000"/>
                    <a:lumOff val="35000"/>
                  </a:schemeClr>
                </a:solidFill>
                <a:latin typeface="+mn-lt"/>
              </a:rPr>
              <a:t>programming</a:t>
            </a:r>
          </a:p>
          <a:p>
            <a:pPr>
              <a:lnSpc>
                <a:spcPct val="100000"/>
              </a:lnSpc>
            </a:pPr>
            <a:r>
              <a:rPr lang="en-US" sz="2800" dirty="0" smtClean="0">
                <a:solidFill>
                  <a:schemeClr val="tx1">
                    <a:lumMod val="65000"/>
                    <a:lumOff val="35000"/>
                  </a:schemeClr>
                </a:solidFill>
                <a:latin typeface="+mn-lt"/>
              </a:rPr>
              <a:t>languages</a:t>
            </a:r>
            <a:r>
              <a:rPr lang="en-US" sz="2800" dirty="0">
                <a:solidFill>
                  <a:schemeClr val="tx1">
                    <a:lumMod val="65000"/>
                    <a:lumOff val="35000"/>
                  </a:schemeClr>
                </a:solidFill>
                <a:latin typeface="+mn-lt"/>
              </a:rPr>
              <a:t>, at least one of which </a:t>
            </a:r>
            <a:r>
              <a:rPr lang="en-US" sz="2800" dirty="0" smtClean="0">
                <a:solidFill>
                  <a:schemeClr val="tx1">
                    <a:lumMod val="65000"/>
                    <a:lumOff val="35000"/>
                  </a:schemeClr>
                </a:solidFill>
                <a:latin typeface="+mn-lt"/>
              </a:rPr>
              <a:t>is</a:t>
            </a:r>
          </a:p>
          <a:p>
            <a:pPr>
              <a:lnSpc>
                <a:spcPct val="100000"/>
              </a:lnSpc>
            </a:pPr>
            <a:r>
              <a:rPr lang="en-US" sz="2800" dirty="0" smtClean="0">
                <a:solidFill>
                  <a:schemeClr val="tx1">
                    <a:lumMod val="65000"/>
                    <a:lumOff val="35000"/>
                  </a:schemeClr>
                </a:solidFill>
                <a:latin typeface="+mn-lt"/>
              </a:rPr>
              <a:t>textual</a:t>
            </a:r>
            <a:r>
              <a:rPr lang="en-US" sz="2800" dirty="0">
                <a:solidFill>
                  <a:schemeClr val="tx1">
                    <a:lumMod val="65000"/>
                    <a:lumOff val="35000"/>
                  </a:schemeClr>
                </a:solidFill>
                <a:latin typeface="+mn-lt"/>
              </a:rPr>
              <a:t>, to solve </a:t>
            </a:r>
            <a:r>
              <a:rPr lang="en-US" sz="2800" dirty="0" smtClean="0">
                <a:solidFill>
                  <a:schemeClr val="tx1">
                    <a:lumMod val="65000"/>
                    <a:lumOff val="35000"/>
                  </a:schemeClr>
                </a:solidFill>
                <a:latin typeface="+mn-lt"/>
              </a:rPr>
              <a:t>a variety of</a:t>
            </a:r>
          </a:p>
          <a:p>
            <a:pPr>
              <a:lnSpc>
                <a:spcPct val="100000"/>
              </a:lnSpc>
            </a:pPr>
            <a:r>
              <a:rPr lang="en-US" sz="2800" dirty="0" smtClean="0">
                <a:solidFill>
                  <a:schemeClr val="tx1">
                    <a:lumMod val="65000"/>
                    <a:lumOff val="35000"/>
                  </a:schemeClr>
                </a:solidFill>
                <a:latin typeface="+mn-lt"/>
              </a:rPr>
              <a:t>computational problems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make </a:t>
            </a:r>
            <a:r>
              <a:rPr lang="en-US" sz="2800" dirty="0">
                <a:solidFill>
                  <a:schemeClr val="tx1">
                    <a:lumMod val="65000"/>
                    <a:lumOff val="35000"/>
                  </a:schemeClr>
                </a:solidFill>
                <a:latin typeface="+mn-lt"/>
              </a:rPr>
              <a:t>appropriate use of </a:t>
            </a:r>
            <a:r>
              <a:rPr lang="en-US" sz="2800" dirty="0" smtClean="0">
                <a:solidFill>
                  <a:schemeClr val="tx1">
                    <a:lumMod val="65000"/>
                    <a:lumOff val="35000"/>
                  </a:schemeClr>
                </a:solidFill>
                <a:latin typeface="+mn-lt"/>
              </a:rPr>
              <a:t>data</a:t>
            </a:r>
          </a:p>
          <a:p>
            <a:pPr>
              <a:lnSpc>
                <a:spcPct val="100000"/>
              </a:lnSpc>
            </a:pPr>
            <a:r>
              <a:rPr lang="en-US" sz="2800" dirty="0" smtClean="0">
                <a:solidFill>
                  <a:schemeClr val="tx1">
                    <a:lumMod val="65000"/>
                    <a:lumOff val="35000"/>
                  </a:schemeClr>
                </a:solidFill>
                <a:latin typeface="+mn-lt"/>
              </a:rPr>
              <a:t>structures [</a:t>
            </a:r>
            <a:r>
              <a:rPr lang="en-US" sz="2800" dirty="0" err="1" smtClean="0">
                <a:solidFill>
                  <a:schemeClr val="tx1">
                    <a:lumMod val="65000"/>
                    <a:lumOff val="35000"/>
                  </a:schemeClr>
                </a:solidFill>
                <a:latin typeface="+mn-lt"/>
              </a:rPr>
              <a:t>e.g</a:t>
            </a:r>
            <a:r>
              <a:rPr lang="en-US" sz="2800" dirty="0" smtClean="0">
                <a:solidFill>
                  <a:schemeClr val="tx1">
                    <a:lumMod val="65000"/>
                    <a:lumOff val="35000"/>
                  </a:schemeClr>
                </a:solidFill>
                <a:latin typeface="+mn-lt"/>
              </a:rPr>
              <a:t> lists</a:t>
            </a:r>
            <a:r>
              <a:rPr lang="en-US" sz="2800" dirty="0">
                <a:solidFill>
                  <a:schemeClr val="tx1">
                    <a:lumMod val="65000"/>
                    <a:lumOff val="35000"/>
                  </a:schemeClr>
                </a:solidFill>
                <a:latin typeface="+mn-lt"/>
              </a:rPr>
              <a:t>, tables or arrays</a:t>
            </a:r>
            <a:r>
              <a:rPr lang="en-US" sz="2800" dirty="0" smtClean="0">
                <a:solidFill>
                  <a:schemeClr val="tx1">
                    <a:lumMod val="65000"/>
                    <a:lumOff val="35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design </a:t>
            </a:r>
            <a:r>
              <a:rPr lang="en-US" sz="2800" dirty="0">
                <a:solidFill>
                  <a:schemeClr val="tx1">
                    <a:lumMod val="65000"/>
                    <a:lumOff val="35000"/>
                  </a:schemeClr>
                </a:solidFill>
                <a:latin typeface="+mn-lt"/>
              </a:rPr>
              <a:t>and develop modular programs that </a:t>
            </a:r>
            <a:r>
              <a:rPr lang="en-US" sz="2800" dirty="0" smtClean="0">
                <a:solidFill>
                  <a:schemeClr val="tx1">
                    <a:lumMod val="65000"/>
                    <a:lumOff val="35000"/>
                  </a:schemeClr>
                </a:solidFill>
                <a:latin typeface="+mn-lt"/>
              </a:rPr>
              <a:t>use</a:t>
            </a:r>
          </a:p>
          <a:p>
            <a:pPr>
              <a:lnSpc>
                <a:spcPct val="100000"/>
              </a:lnSpc>
            </a:pPr>
            <a:r>
              <a:rPr lang="en-US" sz="2800" dirty="0" smtClean="0">
                <a:solidFill>
                  <a:schemeClr val="tx1">
                    <a:lumMod val="65000"/>
                    <a:lumOff val="35000"/>
                  </a:schemeClr>
                </a:solidFill>
                <a:latin typeface="+mn-lt"/>
              </a:rPr>
              <a:t>procedures </a:t>
            </a:r>
            <a:r>
              <a:rPr lang="en-US" sz="2800" dirty="0">
                <a:solidFill>
                  <a:schemeClr val="tx1">
                    <a:lumMod val="65000"/>
                    <a:lumOff val="35000"/>
                  </a:schemeClr>
                </a:solidFill>
                <a:latin typeface="+mn-lt"/>
              </a:rPr>
              <a:t>or </a:t>
            </a:r>
            <a:r>
              <a:rPr lang="en-US" sz="2800" dirty="0" smtClean="0">
                <a:solidFill>
                  <a:schemeClr val="tx1">
                    <a:lumMod val="65000"/>
                    <a:lumOff val="35000"/>
                  </a:schemeClr>
                </a:solidFill>
                <a:latin typeface="+mn-lt"/>
              </a:rPr>
              <a:t>functions</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3</a:t>
            </a:r>
            <a:endParaRPr lang="en-GB" sz="3600" b="1" dirty="0">
              <a:solidFill>
                <a:schemeClr val="tx1">
                  <a:lumMod val="65000"/>
                  <a:lumOff val="35000"/>
                </a:schemeClr>
              </a:solidFill>
            </a:endParaRPr>
          </a:p>
        </p:txBody>
      </p:sp>
      <p:sp>
        <p:nvSpPr>
          <p:cNvPr id="3" name="TextBox 2"/>
          <p:cNvSpPr txBox="1"/>
          <p:nvPr/>
        </p:nvSpPr>
        <p:spPr>
          <a:xfrm rot="20942742">
            <a:off x="44104" y="1781119"/>
            <a:ext cx="9233618" cy="4401205"/>
          </a:xfrm>
          <a:prstGeom prst="rect">
            <a:avLst/>
          </a:prstGeom>
          <a:noFill/>
        </p:spPr>
        <p:txBody>
          <a:bodyPr wrap="none" rtlCol="0">
            <a:spAutoFit/>
          </a:bodyPr>
          <a:lstStyle/>
          <a:p>
            <a:r>
              <a:rPr lang="en-GB" sz="28000" b="1" dirty="0" smtClean="0">
                <a:solidFill>
                  <a:srgbClr val="C00000"/>
                </a:solidFill>
              </a:rPr>
              <a:t>WHY?</a:t>
            </a:r>
            <a:endParaRPr lang="en-GB" sz="28000" b="1" dirty="0">
              <a:solidFill>
                <a:srgbClr val="C00000"/>
              </a:solidFill>
            </a:endParaRPr>
          </a:p>
        </p:txBody>
      </p:sp>
    </p:spTree>
    <p:extLst>
      <p:ext uri="{BB962C8B-B14F-4D97-AF65-F5344CB8AC3E}">
        <p14:creationId xmlns:p14="http://schemas.microsoft.com/office/powerpoint/2010/main" val="3412408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9388" y="2848575"/>
            <a:ext cx="2653290" cy="4196020"/>
          </a:xfrm>
          <a:prstGeom prst="rect">
            <a:avLst/>
          </a:prstGeom>
          <a:solidFill>
            <a:schemeClr val="bg1"/>
          </a:solidFill>
        </p:spPr>
        <p:txBody>
          <a:bodyPr wrap="none">
            <a:spAutoFit/>
          </a:bodyPr>
          <a:lstStyle/>
          <a:p>
            <a:pPr>
              <a:lnSpc>
                <a:spcPts val="8000"/>
              </a:lnSpc>
              <a:defRPr/>
            </a:pPr>
            <a:r>
              <a:rPr lang="en-GB" sz="8000" b="1" spc="-150" dirty="0" smtClean="0">
                <a:solidFill>
                  <a:schemeClr val="bg1">
                    <a:lumMod val="50000"/>
                  </a:schemeClr>
                </a:solidFill>
              </a:rPr>
              <a:t>Why</a:t>
            </a:r>
          </a:p>
          <a:p>
            <a:pPr>
              <a:lnSpc>
                <a:spcPts val="8000"/>
              </a:lnSpc>
              <a:defRPr/>
            </a:pPr>
            <a:r>
              <a:rPr lang="en-GB" sz="8000" b="1" spc="-150" dirty="0" smtClean="0">
                <a:solidFill>
                  <a:schemeClr val="bg1">
                    <a:lumMod val="50000"/>
                  </a:schemeClr>
                </a:solidFill>
              </a:rPr>
              <a:t>What</a:t>
            </a:r>
          </a:p>
          <a:p>
            <a:pPr>
              <a:lnSpc>
                <a:spcPts val="8000"/>
              </a:lnSpc>
              <a:defRPr/>
            </a:pPr>
            <a:r>
              <a:rPr lang="en-GB" sz="8000" b="1" spc="-150" dirty="0" smtClean="0">
                <a:solidFill>
                  <a:schemeClr val="bg1">
                    <a:lumMod val="50000"/>
                  </a:schemeClr>
                </a:solidFill>
              </a:rPr>
              <a:t>When</a:t>
            </a:r>
          </a:p>
          <a:p>
            <a:pPr>
              <a:lnSpc>
                <a:spcPts val="8000"/>
              </a:lnSpc>
              <a:defRPr/>
            </a:pPr>
            <a:r>
              <a:rPr lang="en-GB" sz="8000" b="1" spc="-150" dirty="0" smtClean="0">
                <a:solidFill>
                  <a:schemeClr val="bg1">
                    <a:lumMod val="50000"/>
                  </a:schemeClr>
                </a:solidFill>
              </a:rPr>
              <a:t>How</a:t>
            </a:r>
            <a:endParaRPr lang="en-GB" sz="8000" b="1" spc="-150" dirty="0">
              <a:solidFill>
                <a:schemeClr val="bg1">
                  <a:lumMod val="50000"/>
                </a:schemeClr>
              </a:solidFill>
            </a:endParaRP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95738" y="2133600"/>
            <a:ext cx="1223962" cy="4724400"/>
          </a:xfrm>
          <a:prstGeom prst="rect">
            <a:avLst/>
          </a:prstGeom>
          <a:gradFill flip="none" rotWithShape="1">
            <a:gsLst>
              <a:gs pos="0">
                <a:schemeClr val="bg1">
                  <a:alpha val="0"/>
                </a:schemeClr>
              </a:gs>
              <a:gs pos="48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6" name="Picture 5"/>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2422358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95959"/>
                </a:solidFill>
                <a:latin typeface="+mn-lt"/>
              </a:rPr>
              <a:t>A high-quality computing </a:t>
            </a:r>
            <a:r>
              <a:rPr lang="en-US" sz="2800" dirty="0" smtClean="0">
                <a:solidFill>
                  <a:srgbClr val="595959"/>
                </a:solidFill>
                <a:latin typeface="+mn-lt"/>
              </a:rPr>
              <a:t>education</a:t>
            </a:r>
          </a:p>
          <a:p>
            <a:pPr>
              <a:lnSpc>
                <a:spcPct val="100000"/>
              </a:lnSpc>
            </a:pPr>
            <a:r>
              <a:rPr lang="en-US" sz="2800" dirty="0" smtClean="0">
                <a:solidFill>
                  <a:srgbClr val="595959"/>
                </a:solidFill>
                <a:latin typeface="+mn-lt"/>
              </a:rPr>
              <a:t>equips </a:t>
            </a:r>
            <a:r>
              <a:rPr lang="en-US" sz="2800" dirty="0">
                <a:solidFill>
                  <a:srgbClr val="595959"/>
                </a:solidFill>
                <a:latin typeface="+mn-lt"/>
              </a:rPr>
              <a:t>pupils to use </a:t>
            </a:r>
            <a:r>
              <a:rPr lang="en-US" sz="2800" b="1" dirty="0" smtClean="0">
                <a:solidFill>
                  <a:srgbClr val="C00000"/>
                </a:solidFill>
                <a:latin typeface="+mn-lt"/>
              </a:rPr>
              <a:t>computational</a:t>
            </a:r>
          </a:p>
          <a:p>
            <a:pPr>
              <a:lnSpc>
                <a:spcPct val="100000"/>
              </a:lnSpc>
            </a:pPr>
            <a:r>
              <a:rPr lang="en-US" sz="2800" b="1" dirty="0" smtClean="0">
                <a:solidFill>
                  <a:srgbClr val="C00000"/>
                </a:solidFill>
                <a:latin typeface="+mn-lt"/>
              </a:rPr>
              <a:t>thinking </a:t>
            </a:r>
            <a:r>
              <a:rPr lang="en-US" sz="2800" dirty="0">
                <a:solidFill>
                  <a:srgbClr val="595959"/>
                </a:solidFill>
                <a:latin typeface="+mn-lt"/>
              </a:rPr>
              <a:t>and creativity </a:t>
            </a:r>
            <a:r>
              <a:rPr lang="en-US" sz="2800" dirty="0" smtClean="0">
                <a:solidFill>
                  <a:srgbClr val="595959"/>
                </a:solidFill>
                <a:latin typeface="+mn-lt"/>
              </a:rPr>
              <a:t>to</a:t>
            </a:r>
          </a:p>
          <a:p>
            <a:pPr>
              <a:lnSpc>
                <a:spcPct val="100000"/>
              </a:lnSpc>
            </a:pPr>
            <a:r>
              <a:rPr lang="en-US" sz="2800" dirty="0">
                <a:solidFill>
                  <a:srgbClr val="595959"/>
                </a:solidFill>
                <a:latin typeface="+mn-lt"/>
              </a:rPr>
              <a:t>u</a:t>
            </a:r>
            <a:r>
              <a:rPr lang="en-US" sz="2800" dirty="0" smtClean="0">
                <a:solidFill>
                  <a:srgbClr val="595959"/>
                </a:solidFill>
                <a:latin typeface="+mn-lt"/>
              </a:rPr>
              <a:t>nderstand and </a:t>
            </a:r>
            <a:r>
              <a:rPr lang="en-US" sz="2800" dirty="0">
                <a:solidFill>
                  <a:srgbClr val="595959"/>
                </a:solidFill>
                <a:latin typeface="+mn-lt"/>
              </a:rPr>
              <a:t>change the world. </a:t>
            </a: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a:solidFill>
                <a:srgbClr val="595959"/>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3515706" cy="646331"/>
          </a:xfrm>
          <a:prstGeom prst="rect">
            <a:avLst/>
          </a:prstGeom>
          <a:noFill/>
        </p:spPr>
        <p:txBody>
          <a:bodyPr wrap="none" rtlCol="0">
            <a:spAutoFit/>
          </a:bodyPr>
          <a:lstStyle/>
          <a:p>
            <a:r>
              <a:rPr lang="en-GB" sz="3600" b="1" dirty="0" smtClean="0">
                <a:solidFill>
                  <a:schemeClr val="tx1">
                    <a:lumMod val="65000"/>
                    <a:lumOff val="35000"/>
                  </a:schemeClr>
                </a:solidFill>
              </a:rPr>
              <a:t>Purpose Of Study</a:t>
            </a:r>
            <a:endParaRPr lang="en-GB" sz="3600" b="1" dirty="0">
              <a:solidFill>
                <a:schemeClr val="tx1">
                  <a:lumMod val="65000"/>
                  <a:lumOff val="35000"/>
                </a:schemeClr>
              </a:solidFill>
            </a:endParaRPr>
          </a:p>
        </p:txBody>
      </p:sp>
      <p:sp>
        <p:nvSpPr>
          <p:cNvPr id="8"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Tree>
    <p:extLst>
      <p:ext uri="{BB962C8B-B14F-4D97-AF65-F5344CB8AC3E}">
        <p14:creationId xmlns:p14="http://schemas.microsoft.com/office/powerpoint/2010/main" val="1569221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95959"/>
                </a:solidFill>
                <a:latin typeface="+mn-lt"/>
              </a:rPr>
              <a:t>A high-quality computing </a:t>
            </a:r>
            <a:r>
              <a:rPr lang="en-US" sz="2800" dirty="0" smtClean="0">
                <a:solidFill>
                  <a:srgbClr val="595959"/>
                </a:solidFill>
                <a:latin typeface="+mn-lt"/>
              </a:rPr>
              <a:t>education</a:t>
            </a:r>
          </a:p>
          <a:p>
            <a:pPr>
              <a:lnSpc>
                <a:spcPct val="100000"/>
              </a:lnSpc>
            </a:pPr>
            <a:r>
              <a:rPr lang="en-US" sz="2800" dirty="0" smtClean="0">
                <a:solidFill>
                  <a:srgbClr val="595959"/>
                </a:solidFill>
                <a:latin typeface="+mn-lt"/>
              </a:rPr>
              <a:t>equips </a:t>
            </a:r>
            <a:r>
              <a:rPr lang="en-US" sz="2800" dirty="0">
                <a:solidFill>
                  <a:srgbClr val="595959"/>
                </a:solidFill>
                <a:latin typeface="+mn-lt"/>
              </a:rPr>
              <a:t>pupils to use </a:t>
            </a:r>
            <a:r>
              <a:rPr lang="en-US" sz="2800" b="1" dirty="0" smtClean="0">
                <a:solidFill>
                  <a:srgbClr val="C00000"/>
                </a:solidFill>
                <a:latin typeface="+mn-lt"/>
              </a:rPr>
              <a:t>computational</a:t>
            </a:r>
          </a:p>
          <a:p>
            <a:pPr>
              <a:lnSpc>
                <a:spcPct val="100000"/>
              </a:lnSpc>
            </a:pPr>
            <a:r>
              <a:rPr lang="en-US" sz="2800" b="1" dirty="0" smtClean="0">
                <a:solidFill>
                  <a:srgbClr val="C00000"/>
                </a:solidFill>
                <a:latin typeface="+mn-lt"/>
              </a:rPr>
              <a:t>thinking </a:t>
            </a:r>
            <a:r>
              <a:rPr lang="en-US" sz="2800" dirty="0">
                <a:solidFill>
                  <a:srgbClr val="595959"/>
                </a:solidFill>
                <a:latin typeface="+mn-lt"/>
              </a:rPr>
              <a:t>and creativity </a:t>
            </a:r>
            <a:r>
              <a:rPr lang="en-US" sz="2800" dirty="0" smtClean="0">
                <a:solidFill>
                  <a:srgbClr val="595959"/>
                </a:solidFill>
                <a:latin typeface="+mn-lt"/>
              </a:rPr>
              <a:t>to</a:t>
            </a:r>
          </a:p>
          <a:p>
            <a:pPr>
              <a:lnSpc>
                <a:spcPct val="100000"/>
              </a:lnSpc>
            </a:pPr>
            <a:r>
              <a:rPr lang="en-US" sz="2800" dirty="0">
                <a:solidFill>
                  <a:srgbClr val="595959"/>
                </a:solidFill>
                <a:latin typeface="+mn-lt"/>
              </a:rPr>
              <a:t>u</a:t>
            </a:r>
            <a:r>
              <a:rPr lang="en-US" sz="2800" dirty="0" smtClean="0">
                <a:solidFill>
                  <a:srgbClr val="595959"/>
                </a:solidFill>
                <a:latin typeface="+mn-lt"/>
              </a:rPr>
              <a:t>nderstand and </a:t>
            </a:r>
            <a:r>
              <a:rPr lang="en-US" sz="2800" dirty="0">
                <a:solidFill>
                  <a:srgbClr val="595959"/>
                </a:solidFill>
                <a:latin typeface="+mn-lt"/>
              </a:rPr>
              <a:t>change the world. </a:t>
            </a: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r>
              <a:rPr lang="en-US" sz="2800" dirty="0" smtClean="0">
                <a:solidFill>
                  <a:srgbClr val="595959"/>
                </a:solidFill>
                <a:latin typeface="+mn-lt"/>
              </a:rPr>
              <a:t>The </a:t>
            </a:r>
            <a:r>
              <a:rPr lang="en-US" sz="2800" dirty="0">
                <a:solidFill>
                  <a:srgbClr val="595959"/>
                </a:solidFill>
                <a:latin typeface="+mn-lt"/>
              </a:rPr>
              <a:t>core of computing is </a:t>
            </a:r>
            <a:r>
              <a:rPr lang="en-US" sz="2800" dirty="0" smtClean="0">
                <a:solidFill>
                  <a:srgbClr val="595959"/>
                </a:solidFill>
                <a:latin typeface="+mn-lt"/>
              </a:rPr>
              <a:t>computer</a:t>
            </a:r>
          </a:p>
          <a:p>
            <a:pPr>
              <a:lnSpc>
                <a:spcPct val="100000"/>
              </a:lnSpc>
            </a:pPr>
            <a:r>
              <a:rPr lang="en-US" sz="2800" dirty="0" smtClean="0">
                <a:solidFill>
                  <a:srgbClr val="595959"/>
                </a:solidFill>
                <a:latin typeface="+mn-lt"/>
              </a:rPr>
              <a:t>science</a:t>
            </a:r>
            <a:r>
              <a:rPr lang="en-US" sz="2800" dirty="0">
                <a:solidFill>
                  <a:srgbClr val="595959"/>
                </a:solidFill>
                <a:latin typeface="+mn-lt"/>
              </a:rPr>
              <a:t>, in which pupils are </a:t>
            </a:r>
            <a:r>
              <a:rPr lang="en-US" sz="2800" dirty="0" smtClean="0">
                <a:solidFill>
                  <a:srgbClr val="595959"/>
                </a:solidFill>
                <a:latin typeface="+mn-lt"/>
              </a:rPr>
              <a:t>taught</a:t>
            </a:r>
          </a:p>
          <a:p>
            <a:pPr>
              <a:lnSpc>
                <a:spcPct val="100000"/>
              </a:lnSpc>
            </a:pPr>
            <a:r>
              <a:rPr lang="en-US" sz="2800" dirty="0">
                <a:solidFill>
                  <a:srgbClr val="595959"/>
                </a:solidFill>
                <a:latin typeface="+mn-lt"/>
              </a:rPr>
              <a:t>t</a:t>
            </a:r>
            <a:r>
              <a:rPr lang="en-US" sz="2800" dirty="0" smtClean="0">
                <a:solidFill>
                  <a:srgbClr val="595959"/>
                </a:solidFill>
                <a:latin typeface="+mn-lt"/>
              </a:rPr>
              <a:t>he principles </a:t>
            </a:r>
            <a:r>
              <a:rPr lang="en-US" sz="2800" dirty="0">
                <a:solidFill>
                  <a:srgbClr val="595959"/>
                </a:solidFill>
                <a:latin typeface="+mn-lt"/>
              </a:rPr>
              <a:t>of information </a:t>
            </a:r>
            <a:r>
              <a:rPr lang="en-US" sz="2800" dirty="0" smtClean="0">
                <a:solidFill>
                  <a:srgbClr val="595959"/>
                </a:solidFill>
                <a:latin typeface="+mn-lt"/>
              </a:rPr>
              <a:t>and</a:t>
            </a:r>
          </a:p>
          <a:p>
            <a:pPr>
              <a:lnSpc>
                <a:spcPct val="100000"/>
              </a:lnSpc>
            </a:pPr>
            <a:r>
              <a:rPr lang="en-US" sz="2800" dirty="0" smtClean="0">
                <a:solidFill>
                  <a:srgbClr val="595959"/>
                </a:solidFill>
                <a:latin typeface="+mn-lt"/>
              </a:rPr>
              <a:t>computation</a:t>
            </a:r>
            <a:r>
              <a:rPr lang="en-US" sz="2800" dirty="0">
                <a:solidFill>
                  <a:srgbClr val="595959"/>
                </a:solidFill>
                <a:latin typeface="+mn-lt"/>
              </a:rPr>
              <a:t>, how digital systems work, and how to </a:t>
            </a:r>
            <a:r>
              <a:rPr lang="en-US" sz="2800" b="1" dirty="0">
                <a:solidFill>
                  <a:srgbClr val="C00000"/>
                </a:solidFill>
                <a:latin typeface="+mn-lt"/>
              </a:rPr>
              <a:t>put this knowledge to use through programming</a:t>
            </a:r>
            <a:r>
              <a:rPr lang="en-US" sz="2800" dirty="0" smtClean="0">
                <a:solidFill>
                  <a:srgbClr val="595959"/>
                </a:solidFill>
                <a:latin typeface="+mn-lt"/>
              </a:rPr>
              <a:t>.</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3515706" cy="646331"/>
          </a:xfrm>
          <a:prstGeom prst="rect">
            <a:avLst/>
          </a:prstGeom>
          <a:noFill/>
        </p:spPr>
        <p:txBody>
          <a:bodyPr wrap="none" rtlCol="0">
            <a:spAutoFit/>
          </a:bodyPr>
          <a:lstStyle/>
          <a:p>
            <a:r>
              <a:rPr lang="en-GB" sz="3600" b="1" dirty="0" smtClean="0">
                <a:solidFill>
                  <a:schemeClr val="tx1">
                    <a:lumMod val="65000"/>
                    <a:lumOff val="35000"/>
                  </a:schemeClr>
                </a:solidFill>
              </a:rPr>
              <a:t>Purpose Of Study</a:t>
            </a:r>
            <a:endParaRPr lang="en-GB" sz="3600" b="1" dirty="0">
              <a:solidFill>
                <a:schemeClr val="tx1">
                  <a:lumMod val="65000"/>
                  <a:lumOff val="35000"/>
                </a:schemeClr>
              </a:solidFill>
            </a:endParaRPr>
          </a:p>
        </p:txBody>
      </p:sp>
      <p:sp>
        <p:nvSpPr>
          <p:cNvPr id="8"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Tree>
    <p:extLst>
      <p:ext uri="{BB962C8B-B14F-4D97-AF65-F5344CB8AC3E}">
        <p14:creationId xmlns:p14="http://schemas.microsoft.com/office/powerpoint/2010/main" val="3468132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943851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E9E2D0"/>
                </a:solidFill>
                <a:latin typeface="+mn-lt"/>
              </a:rPr>
              <a:t>Computing is about </a:t>
            </a:r>
          </a:p>
          <a:p>
            <a:pPr>
              <a:lnSpc>
                <a:spcPct val="100000"/>
              </a:lnSpc>
            </a:pPr>
            <a:r>
              <a:rPr lang="en-US" b="1" dirty="0">
                <a:solidFill>
                  <a:srgbClr val="E9E2D0"/>
                </a:solidFill>
                <a:latin typeface="+mn-lt"/>
              </a:rPr>
              <a:t>m</a:t>
            </a:r>
            <a:r>
              <a:rPr lang="en-US" b="1" dirty="0" smtClean="0">
                <a:solidFill>
                  <a:srgbClr val="E9E2D0"/>
                </a:solidFill>
                <a:latin typeface="+mn-lt"/>
              </a:rPr>
              <a:t>uch more than</a:t>
            </a:r>
          </a:p>
          <a:p>
            <a:pPr>
              <a:lnSpc>
                <a:spcPct val="100000"/>
              </a:lnSpc>
            </a:pPr>
            <a:r>
              <a:rPr lang="en-US" b="1" dirty="0" smtClean="0">
                <a:solidFill>
                  <a:srgbClr val="E9E2D0"/>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472553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E9E2D0"/>
                </a:solidFill>
                <a:latin typeface="+mn-lt"/>
              </a:rPr>
              <a:t>Computing is about </a:t>
            </a:r>
          </a:p>
          <a:p>
            <a:pPr>
              <a:lnSpc>
                <a:spcPct val="100000"/>
              </a:lnSpc>
            </a:pPr>
            <a:r>
              <a:rPr lang="en-US" b="1" dirty="0">
                <a:solidFill>
                  <a:srgbClr val="E9E2D0"/>
                </a:solidFill>
                <a:latin typeface="+mn-lt"/>
              </a:rPr>
              <a:t>m</a:t>
            </a:r>
            <a:r>
              <a:rPr lang="en-US" b="1" dirty="0" smtClean="0">
                <a:solidFill>
                  <a:srgbClr val="E9E2D0"/>
                </a:solidFill>
                <a:latin typeface="+mn-lt"/>
              </a:rPr>
              <a:t>uch more than</a:t>
            </a:r>
          </a:p>
          <a:p>
            <a:pPr>
              <a:lnSpc>
                <a:spcPct val="100000"/>
              </a:lnSpc>
            </a:pPr>
            <a:r>
              <a:rPr lang="en-US" b="1" dirty="0" smtClean="0">
                <a:solidFill>
                  <a:srgbClr val="E9E2D0"/>
                </a:solidFill>
                <a:latin typeface="+mn-lt"/>
              </a:rPr>
              <a:t>programming</a:t>
            </a:r>
          </a:p>
          <a:p>
            <a:pPr>
              <a:lnSpc>
                <a:spcPct val="100000"/>
              </a:lnSpc>
            </a:pPr>
            <a:endParaRPr lang="en-US" b="1" dirty="0">
              <a:solidFill>
                <a:srgbClr val="E9E2D0"/>
              </a:solidFill>
              <a:latin typeface="+mn-lt"/>
            </a:endParaRPr>
          </a:p>
          <a:p>
            <a:pPr>
              <a:lnSpc>
                <a:spcPct val="100000"/>
              </a:lnSpc>
            </a:pPr>
            <a:r>
              <a:rPr lang="en-US" b="1" dirty="0" smtClean="0">
                <a:solidFill>
                  <a:srgbClr val="E9E2D0"/>
                </a:solidFill>
                <a:latin typeface="+mn-lt"/>
              </a:rPr>
              <a:t>Computing is about a</a:t>
            </a:r>
          </a:p>
          <a:p>
            <a:pPr>
              <a:lnSpc>
                <a:spcPct val="100000"/>
              </a:lnSpc>
            </a:pPr>
            <a:r>
              <a:rPr lang="en-US" b="1" dirty="0" smtClean="0">
                <a:solidFill>
                  <a:srgbClr val="E9E2D0"/>
                </a:solidFill>
                <a:latin typeface="+mn-lt"/>
              </a:rPr>
              <a:t>way of thinking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Computational thinking is developed through computational doing</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61248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595959"/>
                </a:solidFill>
                <a:latin typeface="+mn-lt"/>
              </a:rPr>
              <a:t>Teaching children to</a:t>
            </a:r>
          </a:p>
          <a:p>
            <a:pPr>
              <a:lnSpc>
                <a:spcPct val="100000"/>
              </a:lnSpc>
            </a:pPr>
            <a:r>
              <a:rPr lang="en-US" b="1" dirty="0" smtClean="0">
                <a:solidFill>
                  <a:srgbClr val="595959"/>
                </a:solidFill>
                <a:latin typeface="+mn-lt"/>
              </a:rPr>
              <a:t>program is about</a:t>
            </a:r>
          </a:p>
          <a:p>
            <a:pPr>
              <a:lnSpc>
                <a:spcPct val="100000"/>
              </a:lnSpc>
            </a:pPr>
            <a:r>
              <a:rPr lang="en-US" b="1" dirty="0" smtClean="0">
                <a:solidFill>
                  <a:srgbClr val="595959"/>
                </a:solidFill>
                <a:latin typeface="+mn-lt"/>
              </a:rPr>
              <a:t>applying key concepts </a:t>
            </a:r>
          </a:p>
          <a:p>
            <a:pPr>
              <a:lnSpc>
                <a:spcPct val="100000"/>
              </a:lnSpc>
            </a:pPr>
            <a:r>
              <a:rPr lang="en-US" b="1" dirty="0" smtClean="0">
                <a:solidFill>
                  <a:srgbClr val="595959"/>
                </a:solidFill>
                <a:latin typeface="+mn-lt"/>
              </a:rPr>
              <a:t>from Computational </a:t>
            </a:r>
          </a:p>
          <a:p>
            <a:pPr>
              <a:lnSpc>
                <a:spcPct val="100000"/>
              </a:lnSpc>
            </a:pPr>
            <a:r>
              <a:rPr lang="en-US" b="1" dirty="0" smtClean="0">
                <a:solidFill>
                  <a:srgbClr val="595959"/>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smtClean="0">
                <a:solidFill>
                  <a:srgbClr val="C00000"/>
                </a:solidFill>
                <a:latin typeface="+mn-lt"/>
              </a:rPr>
              <a:t>Computational thinking is developed through computational doing </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771541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30055" y="5912069"/>
            <a:ext cx="1213945" cy="945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5766" y="4705813"/>
            <a:ext cx="9144000" cy="757130"/>
          </a:xfrm>
          <a:prstGeom prst="rect">
            <a:avLst/>
          </a:prstGeom>
          <a:noFill/>
        </p:spPr>
        <p:txBody>
          <a:bodyPr wrap="square">
            <a:spAutoFit/>
          </a:bodyPr>
          <a:lstStyle/>
          <a:p>
            <a:pPr algn="ctr">
              <a:lnSpc>
                <a:spcPct val="90000"/>
              </a:lnSpc>
            </a:pPr>
            <a:r>
              <a:rPr lang="en-US" sz="4800" b="1" kern="1400" spc="-150" dirty="0" smtClean="0">
                <a:solidFill>
                  <a:schemeClr val="tx1">
                    <a:lumMod val="75000"/>
                    <a:lumOff val="25000"/>
                  </a:schemeClr>
                </a:solidFill>
              </a:rPr>
              <a:t>A special way of looking at the world</a:t>
            </a:r>
            <a:endParaRPr lang="en-US" sz="4800" b="1" kern="1400" spc="-150" dirty="0">
              <a:solidFill>
                <a:schemeClr val="tx1">
                  <a:lumMod val="75000"/>
                  <a:lumOff val="25000"/>
                </a:schemeClr>
              </a:solidFill>
            </a:endParaRPr>
          </a:p>
        </p:txBody>
      </p:sp>
    </p:spTree>
    <p:extLst>
      <p:ext uri="{BB962C8B-B14F-4D97-AF65-F5344CB8AC3E}">
        <p14:creationId xmlns:p14="http://schemas.microsoft.com/office/powerpoint/2010/main" val="40543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52946" t="30856" r="23421" b="44666"/>
          <a:stretch>
            <a:fillRect/>
          </a:stretch>
        </p:blipFill>
        <p:spPr bwMode="auto">
          <a:xfrm>
            <a:off x="3788105" y="1564008"/>
            <a:ext cx="3043772" cy="23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064708" y="5966084"/>
            <a:ext cx="1079292" cy="891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0174" y="2606568"/>
            <a:ext cx="9053826" cy="4247317"/>
          </a:xfrm>
          <a:prstGeom prst="rect">
            <a:avLst/>
          </a:prstGeom>
          <a:noFill/>
        </p:spPr>
        <p:txBody>
          <a:bodyPr wrap="square" rtlCol="0">
            <a:spAutoFit/>
          </a:bodyPr>
          <a:lstStyle/>
          <a:p>
            <a:r>
              <a:rPr lang="en-GB" sz="5400" b="1" spc="-150" dirty="0" smtClean="0">
                <a:solidFill>
                  <a:srgbClr val="DEDEDE"/>
                </a:solidFill>
              </a:rPr>
              <a:t>The big picture</a:t>
            </a:r>
          </a:p>
          <a:p>
            <a:r>
              <a:rPr lang="en-GB" sz="5400" b="1" spc="-150" dirty="0" smtClean="0">
                <a:solidFill>
                  <a:srgbClr val="DEDEDE"/>
                </a:solidFill>
              </a:rPr>
              <a:t>Transitioning to text</a:t>
            </a:r>
          </a:p>
          <a:p>
            <a:r>
              <a:rPr lang="en-GB" sz="5400" b="1" spc="-150" dirty="0" smtClean="0">
                <a:solidFill>
                  <a:srgbClr val="DEDEDE"/>
                </a:solidFill>
              </a:rPr>
              <a:t>‘Proper’ programming</a:t>
            </a:r>
          </a:p>
          <a:p>
            <a:r>
              <a:rPr lang="en-GB" sz="5400" b="1" spc="-150" dirty="0" smtClean="0">
                <a:solidFill>
                  <a:srgbClr val="DEDEDE"/>
                </a:solidFill>
              </a:rPr>
              <a:t>Algorithms and data structures</a:t>
            </a:r>
          </a:p>
          <a:p>
            <a:r>
              <a:rPr lang="en-GB" sz="5400" b="1" spc="-150" dirty="0" smtClean="0">
                <a:solidFill>
                  <a:srgbClr val="DEDEDE"/>
                </a:solidFill>
              </a:rPr>
              <a:t>Going gooey</a:t>
            </a:r>
            <a:endParaRPr lang="en-GB" sz="5400" b="1" spc="-150" dirty="0">
              <a:solidFill>
                <a:srgbClr val="DEDEDE"/>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t>How Computers Do Stuff </a:t>
            </a:r>
            <a:endParaRPr lang="en-GB" sz="4400" b="1" spc="-150" dirty="0"/>
          </a:p>
        </p:txBody>
      </p:sp>
      <p:sp>
        <p:nvSpPr>
          <p:cNvPr id="5" name="Title 1"/>
          <p:cNvSpPr txBox="1">
            <a:spLocks/>
          </p:cNvSpPr>
          <p:nvPr/>
        </p:nvSpPr>
        <p:spPr>
          <a:xfrm>
            <a:off x="786384" y="358857"/>
            <a:ext cx="834252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7200" b="1" dirty="0" smtClean="0">
                <a:solidFill>
                  <a:srgbClr val="595959"/>
                </a:solidFill>
                <a:latin typeface="+mn-lt"/>
              </a:rPr>
              <a:t>Transitioning to text</a:t>
            </a:r>
            <a:endParaRPr lang="en-GB" sz="7200" b="1" dirty="0">
              <a:solidFill>
                <a:srgbClr val="595959"/>
              </a:solidFill>
              <a:latin typeface="+mn-lt"/>
            </a:endParaRPr>
          </a:p>
        </p:txBody>
      </p:sp>
    </p:spTree>
    <p:extLst>
      <p:ext uri="{BB962C8B-B14F-4D97-AF65-F5344CB8AC3E}">
        <p14:creationId xmlns:p14="http://schemas.microsoft.com/office/powerpoint/2010/main" val="2025092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xEl>
                                              <p:pRg st="0" end="0"/>
                                            </p:txEl>
                                          </p:spTgt>
                                        </p:tgtEl>
                                      </p:cBhvr>
                                    </p:animEffect>
                                    <p:set>
                                      <p:cBhvr>
                                        <p:cTn id="7" dur="1" fill="hold">
                                          <p:stCondLst>
                                            <p:cond delay="499"/>
                                          </p:stCondLst>
                                        </p:cTn>
                                        <p:tgtEl>
                                          <p:spTgt spid="1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xEl>
                                              <p:pRg st="1" end="1"/>
                                            </p:txEl>
                                          </p:spTgt>
                                        </p:tgtEl>
                                      </p:cBhvr>
                                    </p:animEffect>
                                    <p:set>
                                      <p:cBhvr>
                                        <p:cTn id="10" dur="1" fill="hold">
                                          <p:stCondLst>
                                            <p:cond delay="499"/>
                                          </p:stCondLst>
                                        </p:cTn>
                                        <p:tgtEl>
                                          <p:spTgt spid="1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xEl>
                                              <p:pRg st="2" end="2"/>
                                            </p:txEl>
                                          </p:spTgt>
                                        </p:tgtEl>
                                      </p:cBhvr>
                                    </p:animEffect>
                                    <p:set>
                                      <p:cBhvr>
                                        <p:cTn id="13" dur="1" fill="hold">
                                          <p:stCondLst>
                                            <p:cond delay="499"/>
                                          </p:stCondLst>
                                        </p:cTn>
                                        <p:tgtEl>
                                          <p:spTgt spid="1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xEl>
                                              <p:pRg st="3" end="3"/>
                                            </p:txEl>
                                          </p:spTgt>
                                        </p:tgtEl>
                                      </p:cBhvr>
                                    </p:animEffect>
                                    <p:set>
                                      <p:cBhvr>
                                        <p:cTn id="16" dur="1" fill="hold">
                                          <p:stCondLst>
                                            <p:cond delay="499"/>
                                          </p:stCondLst>
                                        </p:cTn>
                                        <p:tgtEl>
                                          <p:spTgt spid="13">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xEl>
                                              <p:pRg st="4" end="4"/>
                                            </p:txEl>
                                          </p:spTgt>
                                        </p:tgtEl>
                                      </p:cBhvr>
                                    </p:animEffect>
                                    <p:set>
                                      <p:cBhvr>
                                        <p:cTn id="19" dur="1" fill="hold">
                                          <p:stCondLst>
                                            <p:cond delay="499"/>
                                          </p:stCondLst>
                                        </p:cTn>
                                        <p:tgtEl>
                                          <p:spTgt spid="13">
                                            <p:txEl>
                                              <p:pRg st="4" end="4"/>
                                            </p:txEl>
                                          </p:spTgt>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14" y="4785389"/>
            <a:ext cx="1466854" cy="1997661"/>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52946" t="30856" r="23421" b="44666"/>
          <a:stretch>
            <a:fillRect/>
          </a:stretch>
        </p:blipFill>
        <p:spPr bwMode="auto">
          <a:xfrm>
            <a:off x="3788105" y="1564008"/>
            <a:ext cx="3043772" cy="23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6276"/>
          <a:stretch/>
        </p:blipFill>
        <p:spPr>
          <a:xfrm>
            <a:off x="4430022" y="4480047"/>
            <a:ext cx="1592898" cy="1717268"/>
          </a:xfrm>
          <a:prstGeom prst="rect">
            <a:avLst/>
          </a:prstGeom>
        </p:spPr>
      </p:pic>
      <p:sp>
        <p:nvSpPr>
          <p:cNvPr id="8" name="TextBox 7"/>
          <p:cNvSpPr txBox="1"/>
          <p:nvPr/>
        </p:nvSpPr>
        <p:spPr>
          <a:xfrm>
            <a:off x="20562" y="1401496"/>
            <a:ext cx="5954476" cy="2800767"/>
          </a:xfrm>
          <a:prstGeom prst="rect">
            <a:avLst/>
          </a:prstGeom>
          <a:noFill/>
        </p:spPr>
        <p:txBody>
          <a:bodyPr wrap="square" rtlCol="0">
            <a:spAutoFit/>
          </a:bodyPr>
          <a:lstStyle/>
          <a:p>
            <a:pPr lvl="0"/>
            <a:r>
              <a:rPr lang="en-US" sz="2800" dirty="0" smtClean="0">
                <a:solidFill>
                  <a:srgbClr val="C00000"/>
                </a:solidFill>
                <a:ea typeface="Arial"/>
                <a:cs typeface="Arial"/>
                <a:sym typeface="Arial"/>
              </a:rPr>
              <a:t>“building </a:t>
            </a:r>
            <a:r>
              <a:rPr lang="en-US" sz="2800" dirty="0">
                <a:solidFill>
                  <a:srgbClr val="C00000"/>
                </a:solidFill>
                <a:ea typeface="Arial"/>
                <a:cs typeface="Arial"/>
                <a:sym typeface="Arial"/>
              </a:rPr>
              <a:t>knowledge </a:t>
            </a:r>
            <a:r>
              <a:rPr lang="en-US" sz="2800" dirty="0" smtClean="0">
                <a:solidFill>
                  <a:srgbClr val="C00000"/>
                </a:solidFill>
                <a:ea typeface="Arial"/>
                <a:cs typeface="Arial"/>
                <a:sym typeface="Arial"/>
              </a:rPr>
              <a:t>structures’ </a:t>
            </a:r>
            <a:r>
              <a:rPr lang="en-US" sz="2800" dirty="0">
                <a:solidFill>
                  <a:srgbClr val="C00000"/>
                </a:solidFill>
                <a:ea typeface="Arial"/>
                <a:cs typeface="Arial"/>
                <a:sym typeface="Arial"/>
              </a:rPr>
              <a:t>… </a:t>
            </a:r>
            <a:r>
              <a:rPr lang="en-US" sz="2800" dirty="0" smtClean="0">
                <a:solidFill>
                  <a:srgbClr val="C00000"/>
                </a:solidFill>
                <a:ea typeface="Arial"/>
                <a:cs typeface="Arial"/>
                <a:sym typeface="Arial"/>
              </a:rPr>
              <a:t>happens where the learner </a:t>
            </a:r>
            <a:r>
              <a:rPr lang="en-US" sz="2800" dirty="0">
                <a:solidFill>
                  <a:srgbClr val="C00000"/>
                </a:solidFill>
                <a:ea typeface="Arial"/>
                <a:cs typeface="Arial"/>
                <a:sym typeface="Arial"/>
              </a:rPr>
              <a:t>is </a:t>
            </a:r>
            <a:endParaRPr lang="en-US" sz="2800" dirty="0" smtClean="0">
              <a:solidFill>
                <a:srgbClr val="C00000"/>
              </a:solidFill>
              <a:ea typeface="Arial"/>
              <a:cs typeface="Arial"/>
              <a:sym typeface="Arial"/>
            </a:endParaRPr>
          </a:p>
          <a:p>
            <a:pPr lvl="0"/>
            <a:r>
              <a:rPr lang="en-US" sz="2800" dirty="0" smtClean="0">
                <a:solidFill>
                  <a:srgbClr val="C00000"/>
                </a:solidFill>
                <a:ea typeface="Arial"/>
                <a:cs typeface="Arial"/>
                <a:sym typeface="Arial"/>
              </a:rPr>
              <a:t>consciously engaged </a:t>
            </a:r>
          </a:p>
          <a:p>
            <a:pPr lvl="0"/>
            <a:r>
              <a:rPr lang="en-US" sz="2800" dirty="0" smtClean="0">
                <a:solidFill>
                  <a:srgbClr val="C00000"/>
                </a:solidFill>
                <a:ea typeface="Arial"/>
                <a:cs typeface="Arial"/>
                <a:sym typeface="Arial"/>
              </a:rPr>
              <a:t>in constructing </a:t>
            </a:r>
          </a:p>
          <a:p>
            <a:pPr lvl="0"/>
            <a:r>
              <a:rPr lang="en-US" sz="2800" dirty="0" smtClean="0">
                <a:solidFill>
                  <a:srgbClr val="C00000"/>
                </a:solidFill>
                <a:ea typeface="Arial"/>
                <a:cs typeface="Arial"/>
                <a:sym typeface="Arial"/>
              </a:rPr>
              <a:t>an entity …”</a:t>
            </a:r>
            <a:endParaRPr lang="en-US" sz="2800" dirty="0">
              <a:solidFill>
                <a:srgbClr val="C00000"/>
              </a:solidFill>
              <a:ea typeface="Arial"/>
              <a:cs typeface="Arial"/>
              <a:sym typeface="Arial"/>
            </a:endParaRPr>
          </a:p>
          <a:p>
            <a:endParaRPr lang="en-US" sz="3600" b="1" dirty="0">
              <a:solidFill>
                <a:srgbClr val="C00000"/>
              </a:solidFill>
            </a:endParaRPr>
          </a:p>
        </p:txBody>
      </p:sp>
      <p:pic>
        <p:nvPicPr>
          <p:cNvPr id="10" name="Picture 7" descr="mindstorm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94972">
            <a:off x="6119429" y="1820624"/>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27771" y="6201313"/>
            <a:ext cx="6130977" cy="646331"/>
          </a:xfrm>
          <a:prstGeom prst="rect">
            <a:avLst/>
          </a:prstGeom>
          <a:noFill/>
        </p:spPr>
        <p:txBody>
          <a:bodyPr wrap="square">
            <a:spAutoFit/>
          </a:bodyPr>
          <a:lstStyle/>
          <a:p>
            <a:pPr algn="r"/>
            <a:r>
              <a:rPr lang="en-US" sz="3600" b="1" kern="1400" dirty="0" smtClean="0">
                <a:solidFill>
                  <a:srgbClr val="595959"/>
                </a:solidFill>
              </a:rPr>
              <a:t>Learning through ‘doing’</a:t>
            </a:r>
            <a:endParaRPr lang="en-US" sz="3600" kern="1400" dirty="0">
              <a:solidFill>
                <a:srgbClr val="595959"/>
              </a:solidFill>
            </a:endParaRPr>
          </a:p>
        </p:txBody>
      </p:sp>
    </p:spTree>
    <p:extLst>
      <p:ext uri="{BB962C8B-B14F-4D97-AF65-F5344CB8AC3E}">
        <p14:creationId xmlns:p14="http://schemas.microsoft.com/office/powerpoint/2010/main" val="2792538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 y="0"/>
            <a:ext cx="9144000" cy="6465093"/>
          </a:xfrm>
          <a:prstGeom prst="rect">
            <a:avLst/>
          </a:prstGeom>
        </p:spPr>
      </p:pic>
      <p:pic>
        <p:nvPicPr>
          <p:cNvPr id="6" name="Picture 5"/>
          <p:cNvPicPr>
            <a:picLocks noChangeAspect="1"/>
          </p:cNvPicPr>
          <p:nvPr/>
        </p:nvPicPr>
        <p:blipFill rotWithShape="1">
          <a:blip r:embed="rId4"/>
          <a:srcRect l="12717" t="1" r="12359" b="5137"/>
          <a:stretch/>
        </p:blipFill>
        <p:spPr>
          <a:xfrm>
            <a:off x="-16983" y="-29980"/>
            <a:ext cx="9143999" cy="65091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4" y="4785389"/>
            <a:ext cx="1466854" cy="1997661"/>
          </a:xfrm>
          <a:prstGeom prst="rect">
            <a:avLst/>
          </a:prstGeom>
        </p:spPr>
      </p:pic>
      <p:sp>
        <p:nvSpPr>
          <p:cNvPr id="7" name="Rectangle 6"/>
          <p:cNvSpPr/>
          <p:nvPr/>
        </p:nvSpPr>
        <p:spPr>
          <a:xfrm>
            <a:off x="6076903" y="5712228"/>
            <a:ext cx="2845138" cy="369332"/>
          </a:xfrm>
          <a:prstGeom prst="rect">
            <a:avLst/>
          </a:prstGeom>
        </p:spPr>
        <p:txBody>
          <a:bodyPr wrap="none">
            <a:spAutoFit/>
          </a:bodyPr>
          <a:lstStyle/>
          <a:p>
            <a:pPr algn="r"/>
            <a:r>
              <a:rPr lang="en-GB" dirty="0">
                <a:hlinkClick r:id="rId6"/>
              </a:rPr>
              <a:t>http://www.turtle.ox.ac.uk</a:t>
            </a:r>
            <a:r>
              <a:rPr lang="en-GB" dirty="0" smtClean="0">
                <a:hlinkClick r:id="rId6"/>
              </a:rPr>
              <a:t>/</a:t>
            </a:r>
            <a:r>
              <a:rPr lang="en-GB" dirty="0" smtClean="0"/>
              <a:t> </a:t>
            </a:r>
            <a:endParaRPr lang="en-GB" dirty="0"/>
          </a:p>
        </p:txBody>
      </p:sp>
    </p:spTree>
    <p:extLst>
      <p:ext uri="{BB962C8B-B14F-4D97-AF65-F5344CB8AC3E}">
        <p14:creationId xmlns:p14="http://schemas.microsoft.com/office/powerpoint/2010/main" val="636496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rot="753312">
            <a:off x="5197343" y="894681"/>
            <a:ext cx="3409950" cy="4829175"/>
          </a:xfrm>
          <a:prstGeom prst="rect">
            <a:avLst/>
          </a:prstGeom>
          <a:ln>
            <a:solidFill>
              <a:schemeClr val="bg1">
                <a:lumMod val="50000"/>
              </a:schemeClr>
            </a:solidFill>
          </a:ln>
        </p:spPr>
      </p:pic>
      <p:pic>
        <p:nvPicPr>
          <p:cNvPr id="6" name="Picture 5"/>
          <p:cNvPicPr>
            <a:picLocks noChangeAspect="1"/>
          </p:cNvPicPr>
          <p:nvPr/>
        </p:nvPicPr>
        <p:blipFill>
          <a:blip r:embed="rId5"/>
          <a:stretch>
            <a:fillRect/>
          </a:stretch>
        </p:blipFill>
        <p:spPr>
          <a:xfrm rot="408520">
            <a:off x="4580742" y="603249"/>
            <a:ext cx="3409950" cy="4829175"/>
          </a:xfrm>
          <a:prstGeom prst="rect">
            <a:avLst/>
          </a:prstGeom>
          <a:ln>
            <a:solidFill>
              <a:schemeClr val="bg1">
                <a:lumMod val="50000"/>
              </a:schemeClr>
            </a:solidFill>
          </a:ln>
        </p:spPr>
      </p:pic>
      <p:pic>
        <p:nvPicPr>
          <p:cNvPr id="7" name="Picture 6"/>
          <p:cNvPicPr>
            <a:picLocks noChangeAspect="1"/>
          </p:cNvPicPr>
          <p:nvPr/>
        </p:nvPicPr>
        <p:blipFill>
          <a:blip r:embed="rId6"/>
          <a:stretch>
            <a:fillRect/>
          </a:stretch>
        </p:blipFill>
        <p:spPr>
          <a:xfrm rot="202801">
            <a:off x="3922104" y="276913"/>
            <a:ext cx="3409950" cy="4829175"/>
          </a:xfrm>
          <a:prstGeom prst="rect">
            <a:avLst/>
          </a:prstGeom>
          <a:ln>
            <a:solidFill>
              <a:schemeClr val="bg1">
                <a:lumMod val="50000"/>
              </a:schemeClr>
            </a:solidFill>
          </a:ln>
        </p:spPr>
      </p:pic>
      <p:pic>
        <p:nvPicPr>
          <p:cNvPr id="2" name="Picture 1"/>
          <p:cNvPicPr>
            <a:picLocks noChangeAspect="1"/>
          </p:cNvPicPr>
          <p:nvPr/>
        </p:nvPicPr>
        <p:blipFill>
          <a:blip r:embed="rId7"/>
          <a:stretch>
            <a:fillRect/>
          </a:stretch>
        </p:blipFill>
        <p:spPr>
          <a:xfrm>
            <a:off x="3260058" y="414066"/>
            <a:ext cx="3409863" cy="4824732"/>
          </a:xfrm>
          <a:prstGeom prst="rect">
            <a:avLst/>
          </a:prstGeom>
          <a:ln>
            <a:solidFill>
              <a:schemeClr val="bg1">
                <a:lumMod val="50000"/>
              </a:schemeClr>
            </a:solidFill>
          </a:ln>
        </p:spPr>
      </p:pic>
    </p:spTree>
    <p:extLst>
      <p:ext uri="{BB962C8B-B14F-4D97-AF65-F5344CB8AC3E}">
        <p14:creationId xmlns:p14="http://schemas.microsoft.com/office/powerpoint/2010/main" val="3254278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2717" r="12240" b="5277"/>
          <a:stretch/>
        </p:blipFill>
        <p:spPr>
          <a:xfrm>
            <a:off x="19767" y="-3750"/>
            <a:ext cx="9088399" cy="64497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4" y="4785389"/>
            <a:ext cx="1466854" cy="1997661"/>
          </a:xfrm>
          <a:prstGeom prst="rect">
            <a:avLst/>
          </a:prstGeom>
        </p:spPr>
      </p:pic>
      <p:sp>
        <p:nvSpPr>
          <p:cNvPr id="10" name="Rectangle 9"/>
          <p:cNvSpPr/>
          <p:nvPr/>
        </p:nvSpPr>
        <p:spPr>
          <a:xfrm>
            <a:off x="2578308" y="1454046"/>
            <a:ext cx="3072984" cy="40473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39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2244" y="22919"/>
            <a:ext cx="9146244" cy="6466680"/>
          </a:xfrm>
          <a:prstGeom prst="rect">
            <a:avLst/>
          </a:prstGeom>
        </p:spPr>
      </p:pic>
      <p:pic>
        <p:nvPicPr>
          <p:cNvPr id="6" name="Picture 5"/>
          <p:cNvPicPr>
            <a:picLocks noChangeAspect="1"/>
          </p:cNvPicPr>
          <p:nvPr/>
        </p:nvPicPr>
        <p:blipFill rotWithShape="1">
          <a:blip r:embed="rId4"/>
          <a:srcRect l="12598" r="12359" b="5138"/>
          <a:stretch/>
        </p:blipFill>
        <p:spPr>
          <a:xfrm>
            <a:off x="4368" y="-17329"/>
            <a:ext cx="9155933" cy="6507252"/>
          </a:xfrm>
          <a:prstGeom prst="rect">
            <a:avLst/>
          </a:prstGeom>
        </p:spPr>
      </p:pic>
      <p:pic>
        <p:nvPicPr>
          <p:cNvPr id="7" name="Picture 6"/>
          <p:cNvPicPr>
            <a:picLocks noChangeAspect="1"/>
          </p:cNvPicPr>
          <p:nvPr/>
        </p:nvPicPr>
        <p:blipFill>
          <a:blip r:embed="rId5"/>
          <a:stretch>
            <a:fillRect/>
          </a:stretch>
        </p:blipFill>
        <p:spPr>
          <a:xfrm>
            <a:off x="15507" y="26186"/>
            <a:ext cx="9146244" cy="6466680"/>
          </a:xfrm>
          <a:prstGeom prst="rect">
            <a:avLst/>
          </a:prstGeom>
        </p:spPr>
      </p:pic>
    </p:spTree>
    <p:extLst>
      <p:ext uri="{BB962C8B-B14F-4D97-AF65-F5344CB8AC3E}">
        <p14:creationId xmlns:p14="http://schemas.microsoft.com/office/powerpoint/2010/main" val="3661360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0" y="-5021"/>
            <a:ext cx="9144000" cy="6465094"/>
          </a:xfrm>
          <a:prstGeom prst="rect">
            <a:avLst/>
          </a:prstGeom>
        </p:spPr>
      </p:pic>
      <p:pic>
        <p:nvPicPr>
          <p:cNvPr id="5" name="Picture 4"/>
          <p:cNvPicPr>
            <a:picLocks noChangeAspect="1"/>
          </p:cNvPicPr>
          <p:nvPr/>
        </p:nvPicPr>
        <p:blipFill>
          <a:blip r:embed="rId4"/>
          <a:stretch>
            <a:fillRect/>
          </a:stretch>
        </p:blipFill>
        <p:spPr>
          <a:xfrm>
            <a:off x="0" y="-6491"/>
            <a:ext cx="9144000" cy="6465094"/>
          </a:xfrm>
          <a:prstGeom prst="rect">
            <a:avLst/>
          </a:prstGeom>
        </p:spPr>
      </p:pic>
    </p:spTree>
    <p:extLst>
      <p:ext uri="{BB962C8B-B14F-4D97-AF65-F5344CB8AC3E}">
        <p14:creationId xmlns:p14="http://schemas.microsoft.com/office/powerpoint/2010/main" val="123098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251"/>
          <a:stretch/>
        </p:blipFill>
        <p:spPr>
          <a:xfrm>
            <a:off x="0" y="27384"/>
            <a:ext cx="4571999" cy="6858000"/>
          </a:xfrm>
          <a:prstGeom prst="rect">
            <a:avLst/>
          </a:prstGeom>
        </p:spPr>
      </p:pic>
      <p:sp>
        <p:nvSpPr>
          <p:cNvPr id="6" name="Rectangle 5"/>
          <p:cNvSpPr/>
          <p:nvPr/>
        </p:nvSpPr>
        <p:spPr>
          <a:xfrm>
            <a:off x="3851920" y="0"/>
            <a:ext cx="864096" cy="6858000"/>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780" r="18156" b="28186"/>
          <a:stretch/>
        </p:blipFill>
        <p:spPr>
          <a:xfrm>
            <a:off x="4847771" y="0"/>
            <a:ext cx="4312246" cy="6858000"/>
          </a:xfrm>
          <a:prstGeom prst="rect">
            <a:avLst/>
          </a:prstGeom>
        </p:spPr>
      </p:pic>
      <p:sp>
        <p:nvSpPr>
          <p:cNvPr id="10" name="Rectangle 9"/>
          <p:cNvSpPr/>
          <p:nvPr/>
        </p:nvSpPr>
        <p:spPr>
          <a:xfrm flipH="1">
            <a:off x="4788024" y="0"/>
            <a:ext cx="720080" cy="6885384"/>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0"/>
            <a:ext cx="3627916" cy="523220"/>
          </a:xfrm>
          <a:prstGeom prst="rect">
            <a:avLst/>
          </a:prstGeom>
        </p:spPr>
        <p:txBody>
          <a:bodyPr wrap="none">
            <a:spAutoFit/>
          </a:bodyPr>
          <a:lstStyle/>
          <a:p>
            <a:r>
              <a:rPr lang="en-GB" sz="2800" dirty="0" smtClean="0">
                <a:solidFill>
                  <a:schemeClr val="tx1">
                    <a:lumMod val="65000"/>
                    <a:lumOff val="35000"/>
                  </a:schemeClr>
                </a:solidFill>
              </a:rPr>
              <a:t>Thinking </a:t>
            </a:r>
            <a:r>
              <a:rPr lang="en-GB" sz="2800" dirty="0">
                <a:solidFill>
                  <a:schemeClr val="tx1">
                    <a:lumMod val="65000"/>
                    <a:lumOff val="35000"/>
                  </a:schemeClr>
                </a:solidFill>
              </a:rPr>
              <a:t>about thinking</a:t>
            </a:r>
          </a:p>
        </p:txBody>
      </p:sp>
      <p:sp>
        <p:nvSpPr>
          <p:cNvPr id="8" name="Rectangle 7"/>
          <p:cNvSpPr/>
          <p:nvPr/>
        </p:nvSpPr>
        <p:spPr>
          <a:xfrm>
            <a:off x="6484187" y="6307567"/>
            <a:ext cx="2652970" cy="523220"/>
          </a:xfrm>
          <a:prstGeom prst="rect">
            <a:avLst/>
          </a:prstGeom>
        </p:spPr>
        <p:txBody>
          <a:bodyPr wrap="none">
            <a:spAutoFit/>
          </a:bodyPr>
          <a:lstStyle/>
          <a:p>
            <a:pPr algn="r"/>
            <a:r>
              <a:rPr lang="en-GB" sz="2800" dirty="0">
                <a:solidFill>
                  <a:schemeClr val="bg1"/>
                </a:solidFill>
              </a:rPr>
              <a:t>L</a:t>
            </a:r>
            <a:r>
              <a:rPr lang="en-GB" sz="2800" dirty="0" smtClean="0">
                <a:solidFill>
                  <a:schemeClr val="bg1"/>
                </a:solidFill>
              </a:rPr>
              <a:t>earning to learn</a:t>
            </a:r>
            <a:endParaRPr lang="en-GB" sz="2800" dirty="0">
              <a:solidFill>
                <a:schemeClr val="bg1"/>
              </a:solidFill>
            </a:endParaRPr>
          </a:p>
        </p:txBody>
      </p:sp>
    </p:spTree>
    <p:extLst>
      <p:ext uri="{BB962C8B-B14F-4D97-AF65-F5344CB8AC3E}">
        <p14:creationId xmlns:p14="http://schemas.microsoft.com/office/powerpoint/2010/main" val="2113247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79" b="2824"/>
          <a:stretch/>
        </p:blipFill>
        <p:spPr>
          <a:xfrm>
            <a:off x="0" y="0"/>
            <a:ext cx="9186095" cy="6858000"/>
          </a:xfrm>
          <a:prstGeom prst="rect">
            <a:avLst/>
          </a:prstGeom>
        </p:spPr>
      </p:pic>
      <p:sp>
        <p:nvSpPr>
          <p:cNvPr id="3" name="TextBox 2"/>
          <p:cNvSpPr txBox="1"/>
          <p:nvPr/>
        </p:nvSpPr>
        <p:spPr>
          <a:xfrm>
            <a:off x="5579391" y="201484"/>
            <a:ext cx="3518115" cy="5940088"/>
          </a:xfrm>
          <a:prstGeom prst="rect">
            <a:avLst/>
          </a:prstGeom>
          <a:noFill/>
        </p:spPr>
        <p:txBody>
          <a:bodyPr wrap="square" rtlCol="0">
            <a:spAutoFit/>
          </a:bodyPr>
          <a:lstStyle/>
          <a:p>
            <a:pPr algn="r"/>
            <a:r>
              <a:rPr lang="en-GB" sz="4400" dirty="0" smtClean="0">
                <a:solidFill>
                  <a:schemeClr val="bg1"/>
                </a:solidFill>
              </a:rPr>
              <a:t>“If you don’t fail at least ninety percent of the time, you are not aiming high enough.”</a:t>
            </a:r>
          </a:p>
          <a:p>
            <a:pPr algn="r"/>
            <a:endParaRPr lang="en-GB" sz="4400" dirty="0" smtClean="0">
              <a:solidFill>
                <a:schemeClr val="bg1"/>
              </a:solidFill>
            </a:endParaRPr>
          </a:p>
          <a:p>
            <a:pPr algn="r"/>
            <a:r>
              <a:rPr lang="en-GB" sz="2800" dirty="0" smtClean="0">
                <a:solidFill>
                  <a:schemeClr val="bg1"/>
                </a:solidFill>
              </a:rPr>
              <a:t>Alan Kay</a:t>
            </a:r>
            <a:endParaRPr lang="en-GB" sz="2800" dirty="0">
              <a:solidFill>
                <a:schemeClr val="bg1"/>
              </a:solidFill>
            </a:endParaRPr>
          </a:p>
        </p:txBody>
      </p:sp>
    </p:spTree>
    <p:extLst>
      <p:ext uri="{BB962C8B-B14F-4D97-AF65-F5344CB8AC3E}">
        <p14:creationId xmlns:p14="http://schemas.microsoft.com/office/powerpoint/2010/main" val="2261153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 y="0"/>
            <a:ext cx="9154219" cy="6472319"/>
          </a:xfrm>
          <a:prstGeom prst="rect">
            <a:avLst/>
          </a:prstGeom>
        </p:spPr>
      </p:pic>
      <p:pic>
        <p:nvPicPr>
          <p:cNvPr id="7" name="Picture 6"/>
          <p:cNvPicPr>
            <a:picLocks noChangeAspect="1"/>
          </p:cNvPicPr>
          <p:nvPr/>
        </p:nvPicPr>
        <p:blipFill>
          <a:blip r:embed="rId4"/>
          <a:stretch>
            <a:fillRect/>
          </a:stretch>
        </p:blipFill>
        <p:spPr>
          <a:xfrm>
            <a:off x="-10218" y="1"/>
            <a:ext cx="9154218" cy="6472318"/>
          </a:xfrm>
          <a:prstGeom prst="rect">
            <a:avLst/>
          </a:prstGeom>
        </p:spPr>
      </p:pic>
      <p:sp>
        <p:nvSpPr>
          <p:cNvPr id="4" name="Rectangle 3"/>
          <p:cNvSpPr/>
          <p:nvPr/>
        </p:nvSpPr>
        <p:spPr>
          <a:xfrm>
            <a:off x="4455886" y="943429"/>
            <a:ext cx="4368800" cy="4412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rot="368467">
            <a:off x="4713455" y="542479"/>
            <a:ext cx="4257675" cy="6029325"/>
          </a:xfrm>
          <a:prstGeom prst="rect">
            <a:avLst/>
          </a:prstGeom>
          <a:ln>
            <a:solidFill>
              <a:schemeClr val="bg1">
                <a:lumMod val="50000"/>
              </a:schemeClr>
            </a:solidFill>
          </a:ln>
        </p:spPr>
      </p:pic>
      <p:pic>
        <p:nvPicPr>
          <p:cNvPr id="11" name="Picture 10"/>
          <p:cNvPicPr>
            <a:picLocks noChangeAspect="1"/>
          </p:cNvPicPr>
          <p:nvPr/>
        </p:nvPicPr>
        <p:blipFill>
          <a:blip r:embed="rId6"/>
          <a:stretch>
            <a:fillRect/>
          </a:stretch>
        </p:blipFill>
        <p:spPr>
          <a:xfrm>
            <a:off x="2970906" y="542478"/>
            <a:ext cx="4257675" cy="6029325"/>
          </a:xfrm>
          <a:prstGeom prst="rect">
            <a:avLst/>
          </a:prstGeom>
          <a:ln>
            <a:solidFill>
              <a:schemeClr val="bg1">
                <a:lumMod val="50000"/>
              </a:schemeClr>
            </a:solidFill>
          </a:ln>
        </p:spPr>
      </p:pic>
    </p:spTree>
    <p:extLst>
      <p:ext uri="{BB962C8B-B14F-4D97-AF65-F5344CB8AC3E}">
        <p14:creationId xmlns:p14="http://schemas.microsoft.com/office/powerpoint/2010/main" val="3186040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 y="0"/>
            <a:ext cx="9154219" cy="6472319"/>
          </a:xfrm>
          <a:prstGeom prst="rect">
            <a:avLst/>
          </a:prstGeom>
        </p:spPr>
      </p:pic>
      <p:pic>
        <p:nvPicPr>
          <p:cNvPr id="7" name="Picture 6"/>
          <p:cNvPicPr>
            <a:picLocks noChangeAspect="1"/>
          </p:cNvPicPr>
          <p:nvPr/>
        </p:nvPicPr>
        <p:blipFill>
          <a:blip r:embed="rId4"/>
          <a:stretch>
            <a:fillRect/>
          </a:stretch>
        </p:blipFill>
        <p:spPr>
          <a:xfrm>
            <a:off x="-10218" y="1"/>
            <a:ext cx="9154218" cy="6472318"/>
          </a:xfrm>
          <a:prstGeom prst="rect">
            <a:avLst/>
          </a:prstGeom>
        </p:spPr>
      </p:pic>
      <p:sp>
        <p:nvSpPr>
          <p:cNvPr id="5" name="TextBox 4"/>
          <p:cNvSpPr txBox="1"/>
          <p:nvPr/>
        </p:nvSpPr>
        <p:spPr>
          <a:xfrm>
            <a:off x="1514009" y="4290073"/>
            <a:ext cx="2332690" cy="523220"/>
          </a:xfrm>
          <a:prstGeom prst="rect">
            <a:avLst/>
          </a:prstGeom>
          <a:noFill/>
          <a:ln>
            <a:solidFill>
              <a:srgbClr val="C00B0B"/>
            </a:solidFill>
          </a:ln>
        </p:spPr>
        <p:txBody>
          <a:bodyPr wrap="none" rtlCol="0">
            <a:spAutoFit/>
          </a:bodyPr>
          <a:lstStyle/>
          <a:p>
            <a:r>
              <a:rPr lang="en-GB" sz="2800" b="1" dirty="0" smtClean="0">
                <a:solidFill>
                  <a:srgbClr val="C00000"/>
                </a:solidFill>
                <a:latin typeface="Courier New" panose="02070309020205020404" pitchFamily="49" charset="0"/>
                <a:cs typeface="Courier New" panose="02070309020205020404" pitchFamily="49" charset="0"/>
              </a:rPr>
              <a:t>PAUSE(100)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6" name="Freeform 5"/>
          <p:cNvSpPr/>
          <p:nvPr/>
        </p:nvSpPr>
        <p:spPr>
          <a:xfrm>
            <a:off x="1454043" y="3209204"/>
            <a:ext cx="1514009" cy="1080869"/>
          </a:xfrm>
          <a:custGeom>
            <a:avLst/>
            <a:gdLst>
              <a:gd name="connsiteX0" fmla="*/ 719527 w 756099"/>
              <a:gd name="connsiteY0" fmla="*/ 404735 h 404735"/>
              <a:gd name="connsiteX1" fmla="*/ 674557 w 756099"/>
              <a:gd name="connsiteY1" fmla="*/ 74951 h 404735"/>
              <a:gd name="connsiteX2" fmla="*/ 0 w 756099"/>
              <a:gd name="connsiteY2" fmla="*/ 0 h 404735"/>
            </a:gdLst>
            <a:ahLst/>
            <a:cxnLst>
              <a:cxn ang="0">
                <a:pos x="connsiteX0" y="connsiteY0"/>
              </a:cxn>
              <a:cxn ang="0">
                <a:pos x="connsiteX1" y="connsiteY1"/>
              </a:cxn>
              <a:cxn ang="0">
                <a:pos x="connsiteX2" y="connsiteY2"/>
              </a:cxn>
            </a:cxnLst>
            <a:rect l="l" t="t" r="r" b="b"/>
            <a:pathLst>
              <a:path w="756099" h="404735">
                <a:moveTo>
                  <a:pt x="719527" y="404735"/>
                </a:moveTo>
                <a:cubicBezTo>
                  <a:pt x="757002" y="273571"/>
                  <a:pt x="794478" y="142407"/>
                  <a:pt x="674557" y="74951"/>
                </a:cubicBezTo>
                <a:cubicBezTo>
                  <a:pt x="554636" y="7495"/>
                  <a:pt x="277318" y="3747"/>
                  <a:pt x="0"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3774308" y="4880772"/>
            <a:ext cx="3543391" cy="19117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5755939" y="4932032"/>
            <a:ext cx="3611454" cy="1909012"/>
          </a:xfrm>
          <a:prstGeom prst="rect">
            <a:avLst/>
          </a:prstGeom>
        </p:spPr>
      </p:pic>
    </p:spTree>
    <p:extLst>
      <p:ext uri="{BB962C8B-B14F-4D97-AF65-F5344CB8AC3E}">
        <p14:creationId xmlns:p14="http://schemas.microsoft.com/office/powerpoint/2010/main" val="195499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0" y="7225"/>
            <a:ext cx="9144000" cy="6465094"/>
          </a:xfrm>
          <a:prstGeom prst="rect">
            <a:avLst/>
          </a:prstGeom>
        </p:spPr>
      </p:pic>
      <p:sp>
        <p:nvSpPr>
          <p:cNvPr id="6" name="Rectangle 5"/>
          <p:cNvSpPr/>
          <p:nvPr/>
        </p:nvSpPr>
        <p:spPr>
          <a:xfrm>
            <a:off x="3942413" y="6056026"/>
            <a:ext cx="3357797" cy="476250"/>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29779" y="2788175"/>
            <a:ext cx="2383437" cy="1543985"/>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2098623" y="1858780"/>
            <a:ext cx="614593" cy="929395"/>
          </a:xfrm>
          <a:custGeom>
            <a:avLst/>
            <a:gdLst>
              <a:gd name="connsiteX0" fmla="*/ 419724 w 419724"/>
              <a:gd name="connsiteY0" fmla="*/ 554636 h 554636"/>
              <a:gd name="connsiteX1" fmla="*/ 344773 w 419724"/>
              <a:gd name="connsiteY1" fmla="*/ 164892 h 554636"/>
              <a:gd name="connsiteX2" fmla="*/ 0 w 419724"/>
              <a:gd name="connsiteY2" fmla="*/ 0 h 554636"/>
            </a:gdLst>
            <a:ahLst/>
            <a:cxnLst>
              <a:cxn ang="0">
                <a:pos x="connsiteX0" y="connsiteY0"/>
              </a:cxn>
              <a:cxn ang="0">
                <a:pos x="connsiteX1" y="connsiteY1"/>
              </a:cxn>
              <a:cxn ang="0">
                <a:pos x="connsiteX2" y="connsiteY2"/>
              </a:cxn>
            </a:cxnLst>
            <a:rect l="l" t="t" r="r" b="b"/>
            <a:pathLst>
              <a:path w="419724" h="554636">
                <a:moveTo>
                  <a:pt x="419724" y="554636"/>
                </a:moveTo>
                <a:cubicBezTo>
                  <a:pt x="417225" y="405983"/>
                  <a:pt x="414727" y="257331"/>
                  <a:pt x="344773" y="164892"/>
                </a:cubicBezTo>
                <a:cubicBezTo>
                  <a:pt x="274819" y="72453"/>
                  <a:pt x="0" y="0"/>
                  <a:pt x="0" y="0"/>
                </a:cubicBezTo>
              </a:path>
            </a:pathLst>
          </a:custGeom>
          <a:noFill/>
          <a:ln w="5715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29779" y="2128604"/>
            <a:ext cx="2383437" cy="344773"/>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11805" y="5140137"/>
            <a:ext cx="3032969" cy="161146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3775885" y="4871349"/>
            <a:ext cx="3543391" cy="191175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5755939" y="4932032"/>
            <a:ext cx="3611454" cy="1909012"/>
          </a:xfrm>
          <a:prstGeom prst="rect">
            <a:avLst/>
          </a:prstGeom>
        </p:spPr>
      </p:pic>
    </p:spTree>
    <p:extLst>
      <p:ext uri="{BB962C8B-B14F-4D97-AF65-F5344CB8AC3E}">
        <p14:creationId xmlns:p14="http://schemas.microsoft.com/office/powerpoint/2010/main" val="796491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xit" presetSubtype="0" fill="hold"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5" grpId="1"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0" y="7225"/>
            <a:ext cx="9144000" cy="6465094"/>
          </a:xfrm>
          <a:prstGeom prst="rect">
            <a:avLst/>
          </a:prstGeom>
        </p:spPr>
      </p:pic>
      <p:pic>
        <p:nvPicPr>
          <p:cNvPr id="3" name="Picture 2"/>
          <p:cNvPicPr>
            <a:picLocks noChangeAspect="1"/>
          </p:cNvPicPr>
          <p:nvPr/>
        </p:nvPicPr>
        <p:blipFill rotWithShape="1">
          <a:blip r:embed="rId4"/>
          <a:srcRect l="44652"/>
          <a:stretch/>
        </p:blipFill>
        <p:spPr>
          <a:xfrm>
            <a:off x="4092315" y="-19050"/>
            <a:ext cx="5072500" cy="6479811"/>
          </a:xfrm>
          <a:prstGeom prst="rect">
            <a:avLst/>
          </a:prstGeom>
        </p:spPr>
      </p:pic>
      <p:sp>
        <p:nvSpPr>
          <p:cNvPr id="4" name="Rectangle 3"/>
          <p:cNvSpPr/>
          <p:nvPr/>
        </p:nvSpPr>
        <p:spPr>
          <a:xfrm>
            <a:off x="8664314" y="644577"/>
            <a:ext cx="404735" cy="5396459"/>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5"/>
          <a:srcRect l="44652"/>
          <a:stretch/>
        </p:blipFill>
        <p:spPr>
          <a:xfrm>
            <a:off x="4092315" y="-7492"/>
            <a:ext cx="5072500" cy="64798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111805" y="5140137"/>
            <a:ext cx="3032969" cy="1611469"/>
          </a:xfrm>
          <a:prstGeom prst="rect">
            <a:avLst/>
          </a:prstGeom>
        </p:spPr>
      </p:pic>
    </p:spTree>
    <p:extLst>
      <p:ext uri="{BB962C8B-B14F-4D97-AF65-F5344CB8AC3E}">
        <p14:creationId xmlns:p14="http://schemas.microsoft.com/office/powerpoint/2010/main" val="2953966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0" y="0"/>
            <a:ext cx="9144000" cy="6465094"/>
          </a:xfrm>
          <a:prstGeom prst="rect">
            <a:avLst/>
          </a:prstGeom>
        </p:spPr>
      </p:pic>
    </p:spTree>
    <p:extLst>
      <p:ext uri="{BB962C8B-B14F-4D97-AF65-F5344CB8AC3E}">
        <p14:creationId xmlns:p14="http://schemas.microsoft.com/office/powerpoint/2010/main" val="3281387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2" name="Picture 1"/>
          <p:cNvPicPr>
            <a:picLocks noChangeAspect="1"/>
          </p:cNvPicPr>
          <p:nvPr/>
        </p:nvPicPr>
        <p:blipFill rotWithShape="1">
          <a:blip r:embed="rId4"/>
          <a:srcRect l="12607" r="12607"/>
          <a:stretch/>
        </p:blipFill>
        <p:spPr>
          <a:xfrm rot="21325754">
            <a:off x="2803097" y="1643701"/>
            <a:ext cx="6109895" cy="4593254"/>
          </a:xfrm>
          <a:prstGeom prst="rect">
            <a:avLst/>
          </a:prstGeom>
          <a:ln>
            <a:solidFill>
              <a:schemeClr val="bg1">
                <a:lumMod val="50000"/>
              </a:schemeClr>
            </a:solidFill>
          </a:ln>
        </p:spPr>
      </p:pic>
    </p:spTree>
    <p:extLst>
      <p:ext uri="{BB962C8B-B14F-4D97-AF65-F5344CB8AC3E}">
        <p14:creationId xmlns:p14="http://schemas.microsoft.com/office/powerpoint/2010/main" val="3292881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7225"/>
            <a:ext cx="9144000" cy="6465094"/>
          </a:xfrm>
          <a:prstGeom prst="rect">
            <a:avLst/>
          </a:prstGeom>
        </p:spPr>
      </p:pic>
      <p:sp>
        <p:nvSpPr>
          <p:cNvPr id="18" name="Rectangle 17"/>
          <p:cNvSpPr/>
          <p:nvPr/>
        </p:nvSpPr>
        <p:spPr>
          <a:xfrm>
            <a:off x="329779" y="2788175"/>
            <a:ext cx="2383437" cy="1543985"/>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4"/>
          <a:srcRect r="33649"/>
          <a:stretch/>
        </p:blipFill>
        <p:spPr>
          <a:xfrm>
            <a:off x="3042996" y="7225"/>
            <a:ext cx="6054510" cy="6451686"/>
          </a:xfrm>
          <a:prstGeom prst="rect">
            <a:avLst/>
          </a:prstGeom>
        </p:spPr>
      </p:pic>
      <p:sp>
        <p:nvSpPr>
          <p:cNvPr id="9" name="TextBox 8"/>
          <p:cNvSpPr txBox="1"/>
          <p:nvPr/>
        </p:nvSpPr>
        <p:spPr>
          <a:xfrm>
            <a:off x="4945822" y="4110185"/>
            <a:ext cx="1716817" cy="523220"/>
          </a:xfrm>
          <a:prstGeom prst="rect">
            <a:avLst/>
          </a:prstGeom>
          <a:noFill/>
          <a:ln>
            <a:solidFill>
              <a:srgbClr val="C00B0B"/>
            </a:solidFill>
          </a:ln>
        </p:spPr>
        <p:txBody>
          <a:bodyPr wrap="none" rtlCol="0">
            <a:spAutoFit/>
          </a:bodyPr>
          <a:lstStyle/>
          <a:p>
            <a:r>
              <a:rPr lang="en-GB" sz="2800" dirty="0" smtClean="0">
                <a:solidFill>
                  <a:srgbClr val="C00000"/>
                </a:solidFill>
              </a:rPr>
              <a:t>parameter</a:t>
            </a:r>
            <a:endParaRPr lang="en-GB" sz="2800" dirty="0">
              <a:solidFill>
                <a:srgbClr val="C00000"/>
              </a:solidFill>
            </a:endParaRPr>
          </a:p>
        </p:txBody>
      </p:sp>
      <p:cxnSp>
        <p:nvCxnSpPr>
          <p:cNvPr id="15" name="Straight Arrow Connector 14"/>
          <p:cNvCxnSpPr>
            <a:stCxn id="9" idx="0"/>
          </p:cNvCxnSpPr>
          <p:nvPr/>
        </p:nvCxnSpPr>
        <p:spPr>
          <a:xfrm flipV="1">
            <a:off x="5804231" y="3239146"/>
            <a:ext cx="0" cy="871039"/>
          </a:xfrm>
          <a:prstGeom prst="straightConnector1">
            <a:avLst/>
          </a:prstGeom>
          <a:ln w="57150">
            <a:solidFill>
              <a:srgbClr val="C00B0B"/>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24323" y="2802363"/>
            <a:ext cx="3022972" cy="1543985"/>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3341116" y="1843668"/>
            <a:ext cx="378477" cy="946027"/>
          </a:xfrm>
          <a:custGeom>
            <a:avLst/>
            <a:gdLst>
              <a:gd name="connsiteX0" fmla="*/ 68511 w 378477"/>
              <a:gd name="connsiteY0" fmla="*/ 946027 h 946027"/>
              <a:gd name="connsiteX1" fmla="*/ 22016 w 378477"/>
              <a:gd name="connsiteY1" fmla="*/ 140115 h 946027"/>
              <a:gd name="connsiteX2" fmla="*/ 378477 w 378477"/>
              <a:gd name="connsiteY2" fmla="*/ 630 h 946027"/>
            </a:gdLst>
            <a:ahLst/>
            <a:cxnLst>
              <a:cxn ang="0">
                <a:pos x="connsiteX0" y="connsiteY0"/>
              </a:cxn>
              <a:cxn ang="0">
                <a:pos x="connsiteX1" y="connsiteY1"/>
              </a:cxn>
              <a:cxn ang="0">
                <a:pos x="connsiteX2" y="connsiteY2"/>
              </a:cxn>
            </a:cxnLst>
            <a:rect l="l" t="t" r="r" b="b"/>
            <a:pathLst>
              <a:path w="378477" h="946027">
                <a:moveTo>
                  <a:pt x="68511" y="946027"/>
                </a:moveTo>
                <a:cubicBezTo>
                  <a:pt x="19433" y="621854"/>
                  <a:pt x="-29645" y="297681"/>
                  <a:pt x="22016" y="140115"/>
                </a:cubicBezTo>
                <a:cubicBezTo>
                  <a:pt x="73677" y="-17451"/>
                  <a:pt x="378477" y="630"/>
                  <a:pt x="378477" y="630"/>
                </a:cubicBezTo>
              </a:path>
            </a:pathLst>
          </a:custGeom>
          <a:noFill/>
          <a:ln w="5715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5"/>
          <a:stretch>
            <a:fillRect/>
          </a:stretch>
        </p:blipFill>
        <p:spPr>
          <a:xfrm>
            <a:off x="-2236" y="5644"/>
            <a:ext cx="9146236" cy="6466675"/>
          </a:xfrm>
          <a:prstGeom prst="rect">
            <a:avLst/>
          </a:prstGeom>
        </p:spPr>
      </p:pic>
      <p:sp>
        <p:nvSpPr>
          <p:cNvPr id="27" name="TextBox 26"/>
          <p:cNvSpPr txBox="1"/>
          <p:nvPr/>
        </p:nvSpPr>
        <p:spPr>
          <a:xfrm>
            <a:off x="1514009" y="4290073"/>
            <a:ext cx="2332690" cy="523220"/>
          </a:xfrm>
          <a:prstGeom prst="rect">
            <a:avLst/>
          </a:prstGeom>
          <a:noFill/>
          <a:ln>
            <a:solidFill>
              <a:srgbClr val="C00B0B"/>
            </a:solidFill>
          </a:ln>
        </p:spPr>
        <p:txBody>
          <a:bodyPr wrap="none" rtlCol="0">
            <a:spAutoFit/>
          </a:bodyPr>
          <a:lstStyle/>
          <a:p>
            <a:r>
              <a:rPr lang="en-GB" sz="2800" b="1" dirty="0" smtClean="0">
                <a:solidFill>
                  <a:srgbClr val="C00000"/>
                </a:solidFill>
                <a:latin typeface="Courier New" panose="02070309020205020404" pitchFamily="49" charset="0"/>
                <a:cs typeface="Courier New" panose="02070309020205020404" pitchFamily="49" charset="0"/>
              </a:rPr>
              <a:t>PAUSE(100)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8" name="Freeform 27"/>
          <p:cNvSpPr/>
          <p:nvPr/>
        </p:nvSpPr>
        <p:spPr>
          <a:xfrm>
            <a:off x="1274165" y="2173574"/>
            <a:ext cx="1693888" cy="2116499"/>
          </a:xfrm>
          <a:custGeom>
            <a:avLst/>
            <a:gdLst>
              <a:gd name="connsiteX0" fmla="*/ 719527 w 756099"/>
              <a:gd name="connsiteY0" fmla="*/ 404735 h 404735"/>
              <a:gd name="connsiteX1" fmla="*/ 674557 w 756099"/>
              <a:gd name="connsiteY1" fmla="*/ 74951 h 404735"/>
              <a:gd name="connsiteX2" fmla="*/ 0 w 756099"/>
              <a:gd name="connsiteY2" fmla="*/ 0 h 404735"/>
            </a:gdLst>
            <a:ahLst/>
            <a:cxnLst>
              <a:cxn ang="0">
                <a:pos x="connsiteX0" y="connsiteY0"/>
              </a:cxn>
              <a:cxn ang="0">
                <a:pos x="connsiteX1" y="connsiteY1"/>
              </a:cxn>
              <a:cxn ang="0">
                <a:pos x="connsiteX2" y="connsiteY2"/>
              </a:cxn>
            </a:cxnLst>
            <a:rect l="l" t="t" r="r" b="b"/>
            <a:pathLst>
              <a:path w="756099" h="404735">
                <a:moveTo>
                  <a:pt x="719527" y="404735"/>
                </a:moveTo>
                <a:cubicBezTo>
                  <a:pt x="757002" y="273571"/>
                  <a:pt x="794478" y="142407"/>
                  <a:pt x="674557" y="74951"/>
                </a:cubicBezTo>
                <a:cubicBezTo>
                  <a:pt x="554636" y="7495"/>
                  <a:pt x="277318" y="3747"/>
                  <a:pt x="0"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266949" y="4786840"/>
            <a:ext cx="3890961" cy="2096423"/>
          </a:xfrm>
          <a:prstGeom prst="rect">
            <a:avLst/>
          </a:prstGeom>
        </p:spPr>
      </p:pic>
    </p:spTree>
    <p:extLst>
      <p:ext uri="{BB962C8B-B14F-4D97-AF65-F5344CB8AC3E}">
        <p14:creationId xmlns:p14="http://schemas.microsoft.com/office/powerpoint/2010/main" val="3476839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9" grpId="1" animBg="1"/>
      <p:bldP spid="24" grpId="0" animBg="1"/>
      <p:bldP spid="25" grpId="0"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06070" y="5717149"/>
            <a:ext cx="1253859" cy="119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44775" t="3320"/>
          <a:stretch/>
        </p:blipFill>
        <p:spPr>
          <a:xfrm>
            <a:off x="3620337" y="60295"/>
            <a:ext cx="5539592" cy="6856722"/>
          </a:xfrm>
          <a:prstGeom prst="rect">
            <a:avLst/>
          </a:prstGeom>
        </p:spPr>
      </p:pic>
      <p:pic>
        <p:nvPicPr>
          <p:cNvPr id="4" name="Picture 3"/>
          <p:cNvPicPr>
            <a:picLocks noChangeAspect="1"/>
          </p:cNvPicPr>
          <p:nvPr/>
        </p:nvPicPr>
        <p:blipFill rotWithShape="1">
          <a:blip r:embed="rId4"/>
          <a:srcRect l="44768" t="3218"/>
          <a:stretch/>
        </p:blipFill>
        <p:spPr>
          <a:xfrm>
            <a:off x="3619695" y="53071"/>
            <a:ext cx="5540234" cy="6863946"/>
          </a:xfrm>
          <a:prstGeom prst="rect">
            <a:avLst/>
          </a:prstGeom>
        </p:spPr>
      </p:pic>
      <p:pic>
        <p:nvPicPr>
          <p:cNvPr id="5" name="Picture 4"/>
          <p:cNvPicPr>
            <a:picLocks noChangeAspect="1"/>
          </p:cNvPicPr>
          <p:nvPr/>
        </p:nvPicPr>
        <p:blipFill rotWithShape="1">
          <a:blip r:embed="rId5"/>
          <a:srcRect l="44826" t="3084"/>
          <a:stretch/>
        </p:blipFill>
        <p:spPr>
          <a:xfrm>
            <a:off x="3625476" y="43594"/>
            <a:ext cx="5534453" cy="6873423"/>
          </a:xfrm>
          <a:prstGeom prst="rect">
            <a:avLst/>
          </a:prstGeom>
        </p:spPr>
      </p:pic>
      <p:pic>
        <p:nvPicPr>
          <p:cNvPr id="6" name="Picture 5"/>
          <p:cNvPicPr>
            <a:picLocks noChangeAspect="1"/>
          </p:cNvPicPr>
          <p:nvPr/>
        </p:nvPicPr>
        <p:blipFill rotWithShape="1">
          <a:blip r:embed="rId6"/>
          <a:srcRect l="44749" t="3718"/>
          <a:stretch/>
        </p:blipFill>
        <p:spPr>
          <a:xfrm>
            <a:off x="3617768" y="88558"/>
            <a:ext cx="5542161" cy="6828459"/>
          </a:xfrm>
          <a:prstGeom prst="rect">
            <a:avLst/>
          </a:prstGeom>
        </p:spPr>
      </p:pic>
      <p:pic>
        <p:nvPicPr>
          <p:cNvPr id="7" name="Picture 6"/>
          <p:cNvPicPr>
            <a:picLocks noChangeAspect="1"/>
          </p:cNvPicPr>
          <p:nvPr/>
        </p:nvPicPr>
        <p:blipFill rotWithShape="1">
          <a:blip r:embed="rId7"/>
          <a:srcRect l="44723" t="3247"/>
          <a:stretch/>
        </p:blipFill>
        <p:spPr>
          <a:xfrm>
            <a:off x="3615199" y="55158"/>
            <a:ext cx="5544730" cy="68618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14" y="4785389"/>
            <a:ext cx="1466854" cy="1997661"/>
          </a:xfrm>
          <a:prstGeom prst="rect">
            <a:avLst/>
          </a:prstGeom>
        </p:spPr>
      </p:pic>
      <p:sp>
        <p:nvSpPr>
          <p:cNvPr id="12" name="Title 1"/>
          <p:cNvSpPr txBox="1">
            <a:spLocks/>
          </p:cNvSpPr>
          <p:nvPr/>
        </p:nvSpPr>
        <p:spPr>
          <a:xfrm>
            <a:off x="-84" y="2164380"/>
            <a:ext cx="3615283" cy="2145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Telling The Time</a:t>
            </a:r>
          </a:p>
        </p:txBody>
      </p:sp>
      <p:sp>
        <p:nvSpPr>
          <p:cNvPr id="13" name="TextBox 12"/>
          <p:cNvSpPr txBox="1"/>
          <p:nvPr/>
        </p:nvSpPr>
        <p:spPr>
          <a:xfrm>
            <a:off x="112870" y="-666185"/>
            <a:ext cx="1484702" cy="3170099"/>
          </a:xfrm>
          <a:prstGeom prst="rect">
            <a:avLst/>
          </a:prstGeom>
          <a:noFill/>
        </p:spPr>
        <p:txBody>
          <a:bodyPr wrap="none" rtlCol="0">
            <a:spAutoFit/>
          </a:bodyPr>
          <a:lstStyle/>
          <a:p>
            <a:r>
              <a:rPr lang="en-GB" sz="20000" b="1" dirty="0">
                <a:solidFill>
                  <a:srgbClr val="DEDEDE"/>
                </a:solidFill>
              </a:rPr>
              <a:t>1</a:t>
            </a:r>
          </a:p>
        </p:txBody>
      </p:sp>
      <p:sp>
        <p:nvSpPr>
          <p:cNvPr id="14" name="TextBox 13"/>
          <p:cNvSpPr txBox="1"/>
          <p:nvPr/>
        </p:nvSpPr>
        <p:spPr>
          <a:xfrm>
            <a:off x="2595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3611372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08898" y="5653666"/>
            <a:ext cx="1250604" cy="1204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44621" t="3102"/>
          <a:stretch/>
        </p:blipFill>
        <p:spPr>
          <a:xfrm>
            <a:off x="3618915" y="3702"/>
            <a:ext cx="5540587" cy="6854298"/>
          </a:xfrm>
          <a:prstGeom prst="rect">
            <a:avLst/>
          </a:prstGeom>
        </p:spPr>
      </p:pic>
      <p:pic>
        <p:nvPicPr>
          <p:cNvPr id="4" name="Picture 3"/>
          <p:cNvPicPr>
            <a:picLocks noChangeAspect="1"/>
          </p:cNvPicPr>
          <p:nvPr/>
        </p:nvPicPr>
        <p:blipFill rotWithShape="1">
          <a:blip r:embed="rId4"/>
          <a:srcRect l="44749" t="3283"/>
          <a:stretch/>
        </p:blipFill>
        <p:spPr>
          <a:xfrm>
            <a:off x="3631729" y="16516"/>
            <a:ext cx="5527773" cy="6841484"/>
          </a:xfrm>
          <a:prstGeom prst="rect">
            <a:avLst/>
          </a:prstGeom>
        </p:spPr>
      </p:pic>
      <p:pic>
        <p:nvPicPr>
          <p:cNvPr id="5" name="Picture 4"/>
          <p:cNvPicPr>
            <a:picLocks noChangeAspect="1"/>
          </p:cNvPicPr>
          <p:nvPr/>
        </p:nvPicPr>
        <p:blipFill rotWithShape="1">
          <a:blip r:embed="rId5"/>
          <a:srcRect l="44723" t="5638"/>
          <a:stretch/>
        </p:blipFill>
        <p:spPr>
          <a:xfrm>
            <a:off x="3629166" y="183091"/>
            <a:ext cx="5530336" cy="6674909"/>
          </a:xfrm>
          <a:prstGeom prst="rect">
            <a:avLst/>
          </a:prstGeom>
        </p:spPr>
      </p:pic>
      <p:pic>
        <p:nvPicPr>
          <p:cNvPr id="6" name="Picture 5"/>
          <p:cNvPicPr>
            <a:picLocks noChangeAspect="1"/>
          </p:cNvPicPr>
          <p:nvPr/>
        </p:nvPicPr>
        <p:blipFill rotWithShape="1">
          <a:blip r:embed="rId6"/>
          <a:srcRect l="44627" t="3211"/>
          <a:stretch/>
        </p:blipFill>
        <p:spPr>
          <a:xfrm>
            <a:off x="3619501" y="11390"/>
            <a:ext cx="5540002" cy="68466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14" y="4785389"/>
            <a:ext cx="1466854" cy="199766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80000">
            <a:off x="59715" y="4468166"/>
            <a:ext cx="3987042" cy="2170053"/>
          </a:xfrm>
          <a:prstGeom prst="rect">
            <a:avLst/>
          </a:prstGeom>
        </p:spPr>
      </p:pic>
      <p:sp>
        <p:nvSpPr>
          <p:cNvPr id="13" name="Title 1"/>
          <p:cNvSpPr txBox="1">
            <a:spLocks/>
          </p:cNvSpPr>
          <p:nvPr/>
        </p:nvSpPr>
        <p:spPr>
          <a:xfrm>
            <a:off x="-84" y="2164380"/>
            <a:ext cx="3615283" cy="2145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Telling The Time</a:t>
            </a:r>
          </a:p>
        </p:txBody>
      </p:sp>
      <p:sp>
        <p:nvSpPr>
          <p:cNvPr id="14" name="TextBox 13"/>
          <p:cNvSpPr txBox="1"/>
          <p:nvPr/>
        </p:nvSpPr>
        <p:spPr>
          <a:xfrm>
            <a:off x="112870" y="-666185"/>
            <a:ext cx="1484702" cy="3170099"/>
          </a:xfrm>
          <a:prstGeom prst="rect">
            <a:avLst/>
          </a:prstGeom>
          <a:noFill/>
        </p:spPr>
        <p:txBody>
          <a:bodyPr wrap="none" rtlCol="0">
            <a:spAutoFit/>
          </a:bodyPr>
          <a:lstStyle/>
          <a:p>
            <a:r>
              <a:rPr lang="en-GB" sz="20000" b="1" dirty="0">
                <a:solidFill>
                  <a:srgbClr val="DEDEDE"/>
                </a:solidFill>
              </a:rPr>
              <a:t>1</a:t>
            </a:r>
          </a:p>
        </p:txBody>
      </p:sp>
      <p:sp>
        <p:nvSpPr>
          <p:cNvPr id="15" name="TextBox 14"/>
          <p:cNvSpPr txBox="1"/>
          <p:nvPr/>
        </p:nvSpPr>
        <p:spPr>
          <a:xfrm>
            <a:off x="2595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4000288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6430" y="8975"/>
            <a:ext cx="9117569" cy="1446550"/>
          </a:xfrm>
          <a:prstGeom prst="rect">
            <a:avLst/>
          </a:prstGeom>
          <a:noFill/>
        </p:spPr>
        <p:txBody>
          <a:bodyPr wrap="square" rtlCol="0">
            <a:spAutoFit/>
          </a:bodyPr>
          <a:lstStyle/>
          <a:p>
            <a:r>
              <a:rPr lang="en-GB" sz="4400" b="1" dirty="0" smtClean="0">
                <a:solidFill>
                  <a:srgbClr val="595959"/>
                </a:solidFill>
              </a:rPr>
              <a:t>The syntax</a:t>
            </a:r>
          </a:p>
          <a:p>
            <a:r>
              <a:rPr lang="en-GB" sz="4400" b="1" dirty="0" smtClean="0">
                <a:solidFill>
                  <a:srgbClr val="595959"/>
                </a:solidFill>
              </a:rPr>
              <a:t>barrier</a:t>
            </a:r>
          </a:p>
        </p:txBody>
      </p:sp>
      <p:pic>
        <p:nvPicPr>
          <p:cNvPr id="5" name="Picture 4"/>
          <p:cNvPicPr>
            <a:picLocks noChangeAspect="1"/>
          </p:cNvPicPr>
          <p:nvPr/>
        </p:nvPicPr>
        <p:blipFill rotWithShape="1">
          <a:blip r:embed="rId3"/>
          <a:srcRect l="44627" t="3211"/>
          <a:stretch/>
        </p:blipFill>
        <p:spPr>
          <a:xfrm>
            <a:off x="3619501" y="11390"/>
            <a:ext cx="5540002" cy="6846610"/>
          </a:xfrm>
          <a:prstGeom prst="rect">
            <a:avLst/>
          </a:prstGeom>
        </p:spPr>
      </p:pic>
      <p:pic>
        <p:nvPicPr>
          <p:cNvPr id="6" name="Picture 5"/>
          <p:cNvPicPr>
            <a:picLocks noChangeAspect="1"/>
          </p:cNvPicPr>
          <p:nvPr/>
        </p:nvPicPr>
        <p:blipFill>
          <a:blip r:embed="rId4"/>
          <a:stretch>
            <a:fillRect/>
          </a:stretch>
        </p:blipFill>
        <p:spPr>
          <a:xfrm>
            <a:off x="159780" y="1417425"/>
            <a:ext cx="7248525" cy="2343150"/>
          </a:xfrm>
          <a:prstGeom prst="rect">
            <a:avLst/>
          </a:prstGeom>
        </p:spPr>
      </p:pic>
      <p:pic>
        <p:nvPicPr>
          <p:cNvPr id="7" name="Picture 6"/>
          <p:cNvPicPr>
            <a:picLocks noChangeAspect="1"/>
          </p:cNvPicPr>
          <p:nvPr/>
        </p:nvPicPr>
        <p:blipFill>
          <a:blip r:embed="rId5"/>
          <a:stretch>
            <a:fillRect/>
          </a:stretch>
        </p:blipFill>
        <p:spPr>
          <a:xfrm>
            <a:off x="471487" y="2630072"/>
            <a:ext cx="7248525" cy="2343150"/>
          </a:xfrm>
          <a:prstGeom prst="rect">
            <a:avLst/>
          </a:prstGeom>
        </p:spPr>
      </p:pic>
      <p:pic>
        <p:nvPicPr>
          <p:cNvPr id="8" name="Picture 7"/>
          <p:cNvPicPr>
            <a:picLocks noChangeAspect="1"/>
          </p:cNvPicPr>
          <p:nvPr/>
        </p:nvPicPr>
        <p:blipFill>
          <a:blip r:embed="rId6"/>
          <a:stretch>
            <a:fillRect/>
          </a:stretch>
        </p:blipFill>
        <p:spPr>
          <a:xfrm>
            <a:off x="821294" y="3861769"/>
            <a:ext cx="7248525" cy="2343150"/>
          </a:xfrm>
          <a:prstGeom prst="rect">
            <a:avLst/>
          </a:prstGeom>
        </p:spPr>
      </p:pic>
      <p:pic>
        <p:nvPicPr>
          <p:cNvPr id="9" name="Picture 8"/>
          <p:cNvPicPr>
            <a:picLocks noChangeAspect="1"/>
          </p:cNvPicPr>
          <p:nvPr/>
        </p:nvPicPr>
        <p:blipFill rotWithShape="1">
          <a:blip r:embed="rId7"/>
          <a:srcRect b="25610"/>
          <a:stretch/>
        </p:blipFill>
        <p:spPr>
          <a:xfrm>
            <a:off x="1157287" y="5114925"/>
            <a:ext cx="7248525" cy="1743075"/>
          </a:xfrm>
          <a:prstGeom prst="rect">
            <a:avLst/>
          </a:prstGeom>
        </p:spPr>
      </p:pic>
    </p:spTree>
    <p:extLst>
      <p:ext uri="{BB962C8B-B14F-4D97-AF65-F5344CB8AC3E}">
        <p14:creationId xmlns:p14="http://schemas.microsoft.com/office/powerpoint/2010/main" val="363587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txBox="1">
            <a:spLocks noChangeArrowheads="1"/>
          </p:cNvSpPr>
          <p:nvPr/>
        </p:nvSpPr>
        <p:spPr>
          <a:xfrm>
            <a:off x="0" y="5859021"/>
            <a:ext cx="7886700" cy="99897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Teacher configuration</a:t>
            </a:r>
            <a:endParaRPr lang="en-US" altLang="en-US" dirty="0" smtClean="0"/>
          </a:p>
        </p:txBody>
      </p:sp>
      <p:pic>
        <p:nvPicPr>
          <p:cNvPr id="7" name="Picture 6"/>
          <p:cNvPicPr>
            <a:picLocks noChangeAspect="1"/>
          </p:cNvPicPr>
          <p:nvPr/>
        </p:nvPicPr>
        <p:blipFill rotWithShape="1">
          <a:blip r:embed="rId3"/>
          <a:srcRect l="12665" r="12519" b="41828"/>
          <a:stretch/>
        </p:blipFill>
        <p:spPr>
          <a:xfrm>
            <a:off x="0" y="0"/>
            <a:ext cx="9151491" cy="4000500"/>
          </a:xfrm>
          <a:prstGeom prst="rect">
            <a:avLst/>
          </a:prstGeom>
        </p:spPr>
      </p:pic>
      <p:sp>
        <p:nvSpPr>
          <p:cNvPr id="5" name="Rectangle 4"/>
          <p:cNvSpPr/>
          <p:nvPr/>
        </p:nvSpPr>
        <p:spPr>
          <a:xfrm>
            <a:off x="0" y="2990850"/>
            <a:ext cx="9144000" cy="1352550"/>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333500" y="2038350"/>
            <a:ext cx="3905250" cy="438150"/>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0636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txBox="1">
            <a:spLocks noChangeArrowheads="1"/>
          </p:cNvSpPr>
          <p:nvPr/>
        </p:nvSpPr>
        <p:spPr>
          <a:xfrm>
            <a:off x="0" y="5859021"/>
            <a:ext cx="7886700" cy="99897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Teacher configuration</a:t>
            </a:r>
            <a:endParaRPr lang="en-US" altLang="en-US" dirty="0" smtClean="0"/>
          </a:p>
        </p:txBody>
      </p:sp>
      <p:pic>
        <p:nvPicPr>
          <p:cNvPr id="4" name="Picture 3"/>
          <p:cNvPicPr>
            <a:picLocks noChangeAspect="1"/>
          </p:cNvPicPr>
          <p:nvPr/>
        </p:nvPicPr>
        <p:blipFill rotWithShape="1">
          <a:blip r:embed="rId3"/>
          <a:srcRect l="12519" r="12519" b="41944"/>
          <a:stretch/>
        </p:blipFill>
        <p:spPr>
          <a:xfrm>
            <a:off x="0" y="-228600"/>
            <a:ext cx="9144000" cy="3981450"/>
          </a:xfrm>
          <a:prstGeom prst="rect">
            <a:avLst/>
          </a:prstGeom>
        </p:spPr>
      </p:pic>
      <p:sp>
        <p:nvSpPr>
          <p:cNvPr id="5" name="Rectangle 4"/>
          <p:cNvSpPr/>
          <p:nvPr/>
        </p:nvSpPr>
        <p:spPr>
          <a:xfrm>
            <a:off x="0" y="2888110"/>
            <a:ext cx="9144000" cy="1352550"/>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390900" y="1688952"/>
            <a:ext cx="3448050" cy="406547"/>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a:srcRect t="16927" r="26427" b="57813"/>
          <a:stretch/>
        </p:blipFill>
        <p:spPr>
          <a:xfrm>
            <a:off x="252413" y="3752850"/>
            <a:ext cx="8739187" cy="1686967"/>
          </a:xfrm>
          <a:prstGeom prst="rect">
            <a:avLst/>
          </a:prstGeom>
          <a:ln>
            <a:solidFill>
              <a:schemeClr val="bg1">
                <a:lumMod val="65000"/>
              </a:schemeClr>
            </a:solidFill>
          </a:ln>
        </p:spPr>
      </p:pic>
      <p:pic>
        <p:nvPicPr>
          <p:cNvPr id="9" name="Picture 8"/>
          <p:cNvPicPr>
            <a:picLocks noChangeAspect="1"/>
          </p:cNvPicPr>
          <p:nvPr/>
        </p:nvPicPr>
        <p:blipFill rotWithShape="1">
          <a:blip r:embed="rId5"/>
          <a:srcRect t="16927" r="26239" b="63021"/>
          <a:stretch/>
        </p:blipFill>
        <p:spPr>
          <a:xfrm>
            <a:off x="248786" y="3761128"/>
            <a:ext cx="8746444" cy="1336092"/>
          </a:xfrm>
          <a:prstGeom prst="rect">
            <a:avLst/>
          </a:prstGeom>
          <a:ln>
            <a:solidFill>
              <a:schemeClr val="bg1">
                <a:lumMod val="65000"/>
              </a:schemeClr>
            </a:solidFill>
          </a:ln>
        </p:spPr>
      </p:pic>
    </p:spTree>
    <p:extLst>
      <p:ext uri="{BB962C8B-B14F-4D97-AF65-F5344CB8AC3E}">
        <p14:creationId xmlns:p14="http://schemas.microsoft.com/office/powerpoint/2010/main" val="3723651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txBox="1">
            <a:spLocks noChangeArrowheads="1"/>
          </p:cNvSpPr>
          <p:nvPr/>
        </p:nvSpPr>
        <p:spPr>
          <a:xfrm>
            <a:off x="0" y="5859021"/>
            <a:ext cx="7886700" cy="99897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Teacher configuration</a:t>
            </a:r>
            <a:endParaRPr lang="en-US" altLang="en-US" dirty="0" smtClean="0"/>
          </a:p>
        </p:txBody>
      </p:sp>
      <p:pic>
        <p:nvPicPr>
          <p:cNvPr id="4" name="Picture 3"/>
          <p:cNvPicPr>
            <a:picLocks noChangeAspect="1"/>
          </p:cNvPicPr>
          <p:nvPr/>
        </p:nvPicPr>
        <p:blipFill rotWithShape="1">
          <a:blip r:embed="rId3"/>
          <a:srcRect l="12519" r="12519" b="41944"/>
          <a:stretch/>
        </p:blipFill>
        <p:spPr>
          <a:xfrm>
            <a:off x="0" y="-228600"/>
            <a:ext cx="9144000" cy="3981450"/>
          </a:xfrm>
          <a:prstGeom prst="rect">
            <a:avLst/>
          </a:prstGeom>
        </p:spPr>
      </p:pic>
      <p:sp>
        <p:nvSpPr>
          <p:cNvPr id="5" name="Rectangle 4"/>
          <p:cNvSpPr/>
          <p:nvPr/>
        </p:nvSpPr>
        <p:spPr>
          <a:xfrm>
            <a:off x="0" y="2888110"/>
            <a:ext cx="9144000" cy="1352550"/>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390900" y="1485678"/>
            <a:ext cx="3448050" cy="406547"/>
          </a:xfrm>
          <a:prstGeom prst="rect">
            <a:avLst/>
          </a:prstGeom>
          <a:noFill/>
          <a:ln w="5715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4"/>
          <a:srcRect t="16927" r="26239" b="63021"/>
          <a:stretch/>
        </p:blipFill>
        <p:spPr>
          <a:xfrm>
            <a:off x="248786" y="3761128"/>
            <a:ext cx="8746444" cy="1336092"/>
          </a:xfrm>
          <a:prstGeom prst="rect">
            <a:avLst/>
          </a:prstGeom>
          <a:ln>
            <a:solidFill>
              <a:schemeClr val="bg1">
                <a:lumMod val="65000"/>
              </a:schemeClr>
            </a:solidFill>
          </a:ln>
        </p:spPr>
      </p:pic>
      <p:pic>
        <p:nvPicPr>
          <p:cNvPr id="7" name="Picture 6"/>
          <p:cNvPicPr>
            <a:picLocks noChangeAspect="1"/>
          </p:cNvPicPr>
          <p:nvPr/>
        </p:nvPicPr>
        <p:blipFill rotWithShape="1">
          <a:blip r:embed="rId5"/>
          <a:srcRect l="29251" t="19388" r="26575" b="62456"/>
          <a:stretch/>
        </p:blipFill>
        <p:spPr>
          <a:xfrm>
            <a:off x="3715884" y="3845231"/>
            <a:ext cx="5279571" cy="1156533"/>
          </a:xfrm>
          <a:prstGeom prst="rect">
            <a:avLst/>
          </a:prstGeom>
        </p:spPr>
      </p:pic>
      <p:cxnSp>
        <p:nvCxnSpPr>
          <p:cNvPr id="12" name="Straight Arrow Connector 11"/>
          <p:cNvCxnSpPr/>
          <p:nvPr/>
        </p:nvCxnSpPr>
        <p:spPr>
          <a:xfrm>
            <a:off x="4688124" y="2983588"/>
            <a:ext cx="0" cy="1445753"/>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stretch>
            <a:fillRect/>
          </a:stretch>
        </p:blipFill>
        <p:spPr>
          <a:xfrm>
            <a:off x="392793" y="1877478"/>
            <a:ext cx="3162300" cy="1762125"/>
          </a:xfrm>
          <a:prstGeom prst="rect">
            <a:avLst/>
          </a:prstGeom>
        </p:spPr>
      </p:pic>
      <p:cxnSp>
        <p:nvCxnSpPr>
          <p:cNvPr id="17" name="Straight Arrow Connector 16"/>
          <p:cNvCxnSpPr/>
          <p:nvPr/>
        </p:nvCxnSpPr>
        <p:spPr>
          <a:xfrm flipV="1">
            <a:off x="7908479" y="1169349"/>
            <a:ext cx="0" cy="2470254"/>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7"/>
          <a:srcRect l="66175" t="8482" r="15084" b="78224"/>
          <a:stretch/>
        </p:blipFill>
        <p:spPr>
          <a:xfrm>
            <a:off x="6592673" y="155125"/>
            <a:ext cx="2279865" cy="909228"/>
          </a:xfrm>
          <a:prstGeom prst="rect">
            <a:avLst/>
          </a:prstGeom>
        </p:spPr>
      </p:pic>
    </p:spTree>
    <p:extLst>
      <p:ext uri="{BB962C8B-B14F-4D97-AF65-F5344CB8AC3E}">
        <p14:creationId xmlns:p14="http://schemas.microsoft.com/office/powerpoint/2010/main" val="3744292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1"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12408" t="2712" r="32820" b="37764"/>
          <a:stretch/>
        </p:blipFill>
        <p:spPr>
          <a:xfrm>
            <a:off x="0" y="0"/>
            <a:ext cx="9169448" cy="5602514"/>
          </a:xfrm>
          <a:prstGeom prst="rect">
            <a:avLst/>
          </a:prstGeom>
        </p:spPr>
      </p:pic>
      <p:sp>
        <p:nvSpPr>
          <p:cNvPr id="8" name="Rectangle 7"/>
          <p:cNvSpPr/>
          <p:nvPr/>
        </p:nvSpPr>
        <p:spPr>
          <a:xfrm>
            <a:off x="740229" y="3889829"/>
            <a:ext cx="5675085" cy="1204685"/>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srcRect l="12519" t="2926" r="32939" b="38342"/>
          <a:stretch/>
        </p:blipFill>
        <p:spPr>
          <a:xfrm>
            <a:off x="14968" y="29037"/>
            <a:ext cx="9158061" cy="5544449"/>
          </a:xfrm>
          <a:prstGeom prst="rect">
            <a:avLst/>
          </a:prstGeom>
        </p:spPr>
      </p:pic>
      <p:sp>
        <p:nvSpPr>
          <p:cNvPr id="5" name="Rectangle 4"/>
          <p:cNvSpPr/>
          <p:nvPr/>
        </p:nvSpPr>
        <p:spPr>
          <a:xfrm>
            <a:off x="14514" y="4695153"/>
            <a:ext cx="9144000" cy="1352550"/>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txBox="1">
            <a:spLocks noChangeArrowheads="1"/>
          </p:cNvSpPr>
          <p:nvPr/>
        </p:nvSpPr>
        <p:spPr>
          <a:xfrm>
            <a:off x="0" y="5859021"/>
            <a:ext cx="7886700" cy="99897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Teacher configuration</a:t>
            </a:r>
            <a:endParaRPr lang="en-US" altLang="en-US" dirty="0" smtClean="0"/>
          </a:p>
        </p:txBody>
      </p:sp>
      <p:sp>
        <p:nvSpPr>
          <p:cNvPr id="10" name="Rectangle 9"/>
          <p:cNvSpPr/>
          <p:nvPr/>
        </p:nvSpPr>
        <p:spPr>
          <a:xfrm>
            <a:off x="2946400" y="3889829"/>
            <a:ext cx="4789714" cy="52251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5"/>
          <a:stretch>
            <a:fillRect/>
          </a:stretch>
        </p:blipFill>
        <p:spPr>
          <a:xfrm>
            <a:off x="736648" y="1717460"/>
            <a:ext cx="5438775" cy="4029075"/>
          </a:xfrm>
          <a:prstGeom prst="rect">
            <a:avLst/>
          </a:prstGeom>
        </p:spPr>
      </p:pic>
    </p:spTree>
    <p:extLst>
      <p:ext uri="{BB962C8B-B14F-4D97-AF65-F5344CB8AC3E}">
        <p14:creationId xmlns:p14="http://schemas.microsoft.com/office/powerpoint/2010/main" val="379738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2"/>
          <p:cNvSpPr txBox="1">
            <a:spLocks noChangeArrowheads="1"/>
          </p:cNvSpPr>
          <p:nvPr/>
        </p:nvSpPr>
        <p:spPr>
          <a:xfrm>
            <a:off x="0" y="5859021"/>
            <a:ext cx="7886700" cy="99897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Teacher configuration</a:t>
            </a:r>
            <a:endParaRPr lang="en-US" altLang="en-US" dirty="0" smtClean="0"/>
          </a:p>
        </p:txBody>
      </p:sp>
      <p:pic>
        <p:nvPicPr>
          <p:cNvPr id="7" name="Picture 6"/>
          <p:cNvPicPr>
            <a:picLocks noChangeAspect="1"/>
          </p:cNvPicPr>
          <p:nvPr/>
        </p:nvPicPr>
        <p:blipFill rotWithShape="1">
          <a:blip r:embed="rId3"/>
          <a:srcRect l="30255" t="15029" r="25347" b="66320"/>
          <a:stretch/>
        </p:blipFill>
        <p:spPr>
          <a:xfrm>
            <a:off x="-1" y="14515"/>
            <a:ext cx="9144001" cy="2159639"/>
          </a:xfrm>
          <a:prstGeom prst="rect">
            <a:avLst/>
          </a:prstGeom>
        </p:spPr>
      </p:pic>
      <p:sp>
        <p:nvSpPr>
          <p:cNvPr id="8" name="Rectangle 7"/>
          <p:cNvSpPr/>
          <p:nvPr/>
        </p:nvSpPr>
        <p:spPr>
          <a:xfrm>
            <a:off x="-1" y="1438704"/>
            <a:ext cx="9144000" cy="1352550"/>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srcRect l="12520" t="2728" r="36948" b="48661"/>
          <a:stretch/>
        </p:blipFill>
        <p:spPr>
          <a:xfrm>
            <a:off x="0" y="14515"/>
            <a:ext cx="9143999" cy="4945432"/>
          </a:xfrm>
          <a:prstGeom prst="rect">
            <a:avLst/>
          </a:prstGeom>
        </p:spPr>
      </p:pic>
      <p:sp>
        <p:nvSpPr>
          <p:cNvPr id="10" name="Rectangle 9"/>
          <p:cNvSpPr/>
          <p:nvPr/>
        </p:nvSpPr>
        <p:spPr>
          <a:xfrm>
            <a:off x="-1" y="4198250"/>
            <a:ext cx="9144000" cy="1352550"/>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843314" y="2569029"/>
            <a:ext cx="5181600" cy="537029"/>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2715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30055" y="5912069"/>
            <a:ext cx="1213945" cy="945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5766" y="4705813"/>
            <a:ext cx="9144000" cy="757130"/>
          </a:xfrm>
          <a:prstGeom prst="rect">
            <a:avLst/>
          </a:prstGeom>
          <a:noFill/>
        </p:spPr>
        <p:txBody>
          <a:bodyPr wrap="square">
            <a:spAutoFit/>
          </a:bodyPr>
          <a:lstStyle/>
          <a:p>
            <a:pPr algn="ctr">
              <a:lnSpc>
                <a:spcPct val="90000"/>
              </a:lnSpc>
            </a:pPr>
            <a:r>
              <a:rPr lang="en-US" sz="4800" b="1" kern="1400" spc="-150" dirty="0" smtClean="0">
                <a:solidFill>
                  <a:schemeClr val="tx1">
                    <a:lumMod val="75000"/>
                    <a:lumOff val="25000"/>
                  </a:schemeClr>
                </a:solidFill>
              </a:rPr>
              <a:t>A special way of looking at the world</a:t>
            </a:r>
            <a:endParaRPr lang="en-US" sz="4800" b="1" kern="1400" spc="-150" dirty="0">
              <a:solidFill>
                <a:schemeClr val="tx1">
                  <a:lumMod val="75000"/>
                  <a:lumOff val="25000"/>
                </a:schemeClr>
              </a:solidFill>
            </a:endParaRPr>
          </a:p>
        </p:txBody>
      </p:sp>
      <p:sp>
        <p:nvSpPr>
          <p:cNvPr id="14" name="Rectangle 13"/>
          <p:cNvSpPr/>
          <p:nvPr/>
        </p:nvSpPr>
        <p:spPr>
          <a:xfrm>
            <a:off x="-31532" y="0"/>
            <a:ext cx="9175531" cy="707886"/>
          </a:xfrm>
          <a:prstGeom prst="rect">
            <a:avLst/>
          </a:prstGeom>
          <a:noFill/>
        </p:spPr>
        <p:txBody>
          <a:bodyPr wrap="square">
            <a:spAutoFit/>
          </a:bodyPr>
          <a:lstStyle/>
          <a:p>
            <a:pPr algn="ctr"/>
            <a:r>
              <a:rPr lang="en-US" sz="4000" b="1" kern="1400" dirty="0" smtClean="0">
                <a:solidFill>
                  <a:srgbClr val="C00000"/>
                </a:solidFill>
              </a:rPr>
              <a:t>Learning to </a:t>
            </a:r>
            <a:r>
              <a:rPr lang="en-US" sz="4000" b="1" kern="1400" dirty="0">
                <a:solidFill>
                  <a:srgbClr val="C00000"/>
                </a:solidFill>
              </a:rPr>
              <a:t>t</a:t>
            </a:r>
            <a:r>
              <a:rPr lang="en-US" sz="4000" b="1" kern="1400" dirty="0" smtClean="0">
                <a:solidFill>
                  <a:srgbClr val="C00000"/>
                </a:solidFill>
              </a:rPr>
              <a:t>hink like </a:t>
            </a:r>
            <a:r>
              <a:rPr lang="en-US" sz="4000" b="1" kern="1400" dirty="0">
                <a:solidFill>
                  <a:srgbClr val="C00000"/>
                </a:solidFill>
              </a:rPr>
              <a:t>a Computer Scientist</a:t>
            </a:r>
            <a:endParaRPr lang="en-US" sz="4000" kern="1400" dirty="0">
              <a:solidFill>
                <a:srgbClr val="C00000"/>
              </a:solidFill>
            </a:endParaRPr>
          </a:p>
        </p:txBody>
      </p:sp>
    </p:spTree>
    <p:extLst>
      <p:ext uri="{BB962C8B-B14F-4D97-AF65-F5344CB8AC3E}">
        <p14:creationId xmlns:p14="http://schemas.microsoft.com/office/powerpoint/2010/main" val="2900241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t="18369" r="1320" b="8156"/>
          <a:stretch/>
        </p:blipFill>
        <p:spPr>
          <a:xfrm>
            <a:off x="276641" y="2410188"/>
            <a:ext cx="8606812" cy="3603004"/>
          </a:xfrm>
          <a:prstGeom prst="rect">
            <a:avLst/>
          </a:prstGeom>
          <a:ln>
            <a:solidFill>
              <a:schemeClr val="bg1">
                <a:lumMod val="50000"/>
              </a:schemeClr>
            </a:solidFill>
          </a:ln>
        </p:spPr>
      </p:pic>
      <p:pic>
        <p:nvPicPr>
          <p:cNvPr id="18" name="Picture 1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6" name="Rectangle 5"/>
          <p:cNvSpPr/>
          <p:nvPr/>
        </p:nvSpPr>
        <p:spPr>
          <a:xfrm>
            <a:off x="1213338" y="4393580"/>
            <a:ext cx="7797927" cy="171225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9403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5386090"/>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rgbClr val="595959"/>
                </a:solidFill>
              </a:rPr>
              <a:t>What lies </a:t>
            </a:r>
            <a:r>
              <a:rPr lang="en-GB" sz="3600" dirty="0">
                <a:solidFill>
                  <a:srgbClr val="595959"/>
                </a:solidFill>
              </a:rPr>
              <a:t>behind the syntax barrier</a:t>
            </a:r>
            <a:r>
              <a:rPr lang="en-GB" sz="3600" dirty="0" smtClean="0">
                <a:solidFill>
                  <a:srgbClr val="595959"/>
                </a:solidFill>
              </a:rPr>
              <a:t>? </a:t>
            </a:r>
          </a:p>
          <a:p>
            <a:pPr eaLnBrk="0" fontAlgn="base" hangingPunct="0">
              <a:spcBef>
                <a:spcPct val="0"/>
              </a:spcBef>
              <a:spcAft>
                <a:spcPct val="0"/>
              </a:spcAft>
              <a:tabLst>
                <a:tab pos="457200" algn="l"/>
              </a:tabLst>
            </a:pPr>
            <a:endParaRPr lang="en-GB" sz="3600" dirty="0">
              <a:solidFill>
                <a:srgbClr val="595959"/>
              </a:solidFill>
            </a:endParaRPr>
          </a:p>
          <a:p>
            <a:pPr eaLnBrk="0" fontAlgn="base" hangingPunct="0">
              <a:spcBef>
                <a:spcPct val="0"/>
              </a:spcBef>
              <a:spcAft>
                <a:spcPct val="0"/>
              </a:spcAft>
              <a:tabLst>
                <a:tab pos="457200" algn="l"/>
              </a:tabLst>
            </a:pPr>
            <a:r>
              <a:rPr lang="en-GB" sz="3600" dirty="0" smtClean="0">
                <a:solidFill>
                  <a:srgbClr val="595959"/>
                </a:solidFill>
              </a:rPr>
              <a:t>What </a:t>
            </a:r>
            <a:r>
              <a:rPr lang="en-GB" sz="3600" dirty="0">
                <a:solidFill>
                  <a:srgbClr val="595959"/>
                </a:solidFill>
              </a:rPr>
              <a:t>facilities do </a:t>
            </a:r>
            <a:r>
              <a:rPr lang="en-GB" sz="3600" dirty="0" smtClean="0">
                <a:solidFill>
                  <a:srgbClr val="595959"/>
                </a:solidFill>
              </a:rPr>
              <a:t>‘educational’ </a:t>
            </a:r>
            <a:r>
              <a:rPr lang="en-GB" sz="3600" dirty="0">
                <a:solidFill>
                  <a:srgbClr val="595959"/>
                </a:solidFill>
              </a:rPr>
              <a:t>environments like </a:t>
            </a:r>
            <a:r>
              <a:rPr lang="en-GB" sz="3600" dirty="0" smtClean="0">
                <a:solidFill>
                  <a:srgbClr val="595959"/>
                </a:solidFill>
              </a:rPr>
              <a:t>Turtle System </a:t>
            </a:r>
            <a:r>
              <a:rPr lang="en-GB" sz="3600" dirty="0">
                <a:solidFill>
                  <a:srgbClr val="595959"/>
                </a:solidFill>
              </a:rPr>
              <a:t>offer to help with the transition to text</a:t>
            </a:r>
            <a:r>
              <a:rPr lang="en-GB" sz="3600" dirty="0" smtClean="0">
                <a:solidFill>
                  <a:srgbClr val="595959"/>
                </a:solidFill>
              </a:rPr>
              <a:t>.</a:t>
            </a:r>
          </a:p>
          <a:p>
            <a:pPr eaLnBrk="0" fontAlgn="base" hangingPunct="0">
              <a:spcBef>
                <a:spcPct val="0"/>
              </a:spcBef>
              <a:spcAft>
                <a:spcPct val="0"/>
              </a:spcAft>
              <a:tabLst>
                <a:tab pos="457200" algn="l"/>
              </a:tabLst>
            </a:pPr>
            <a:endParaRPr lang="en-GB" sz="3600" dirty="0" smtClean="0">
              <a:solidFill>
                <a:srgbClr val="595959"/>
              </a:solidFill>
            </a:endParaRPr>
          </a:p>
          <a:p>
            <a:pPr eaLnBrk="0" fontAlgn="base" hangingPunct="0">
              <a:spcBef>
                <a:spcPct val="0"/>
              </a:spcBef>
              <a:spcAft>
                <a:spcPct val="0"/>
              </a:spcAft>
              <a:tabLst>
                <a:tab pos="457200" algn="l"/>
              </a:tabLst>
            </a:pPr>
            <a:r>
              <a:rPr lang="en-GB" sz="3600" dirty="0" smtClean="0">
                <a:solidFill>
                  <a:srgbClr val="595959"/>
                </a:solidFill>
              </a:rPr>
              <a:t>Can you suggest helpful tools in other languages?</a:t>
            </a:r>
            <a:endParaRPr lang="en-GB" sz="3600" dirty="0">
              <a:solidFill>
                <a:srgbClr val="595959"/>
              </a:solidFill>
            </a:endParaRPr>
          </a:p>
          <a:p>
            <a:pPr eaLnBrk="0" fontAlgn="base" hangingPunct="0">
              <a:spcBef>
                <a:spcPct val="0"/>
              </a:spcBef>
              <a:spcAft>
                <a:spcPct val="0"/>
              </a:spcAft>
              <a:tabLst>
                <a:tab pos="457200" algn="l"/>
              </a:tabLst>
            </a:pPr>
            <a:endParaRPr lang="en-GB" sz="2800" dirty="0">
              <a:solidFill>
                <a:srgbClr val="595959"/>
              </a:solidFill>
            </a:endParaRPr>
          </a:p>
          <a:p>
            <a:pPr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2913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4093"/>
          <a:stretch/>
        </p:blipFill>
        <p:spPr>
          <a:xfrm>
            <a:off x="0" y="1673960"/>
            <a:ext cx="9144000" cy="5234839"/>
          </a:xfrm>
          <a:prstGeom prst="rect">
            <a:avLst/>
          </a:prstGeom>
        </p:spPr>
      </p:pic>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t>How Computers Do Stuff </a:t>
            </a:r>
            <a:endParaRPr lang="en-GB" sz="4400" b="1" spc="-150" dirty="0"/>
          </a:p>
        </p:txBody>
      </p:sp>
      <p:sp>
        <p:nvSpPr>
          <p:cNvPr id="8" name="Rectangle 7"/>
          <p:cNvSpPr/>
          <p:nvPr/>
        </p:nvSpPr>
        <p:spPr>
          <a:xfrm flipV="1">
            <a:off x="0" y="1425501"/>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358857"/>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7200" b="1" dirty="0" smtClean="0">
                <a:solidFill>
                  <a:srgbClr val="595959"/>
                </a:solidFill>
                <a:latin typeface="+mn-lt"/>
              </a:rPr>
              <a:t>‘Proper’ Programming</a:t>
            </a:r>
            <a:endParaRPr lang="en-GB" sz="7200" b="1" dirty="0">
              <a:solidFill>
                <a:srgbClr val="595959"/>
              </a:solidFill>
              <a:latin typeface="+mn-lt"/>
            </a:endParaRPr>
          </a:p>
        </p:txBody>
      </p:sp>
    </p:spTree>
    <p:extLst>
      <p:ext uri="{BB962C8B-B14F-4D97-AF65-F5344CB8AC3E}">
        <p14:creationId xmlns:p14="http://schemas.microsoft.com/office/powerpoint/2010/main" val="1733687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0" y="-17400"/>
            <a:ext cx="9187164" cy="6825929"/>
          </a:xfrm>
          <a:prstGeom prst="rect">
            <a:avLst/>
          </a:prstGeom>
        </p:spPr>
      </p:pic>
      <p:sp>
        <p:nvSpPr>
          <p:cNvPr id="5" name="Text Box 5"/>
          <p:cNvSpPr txBox="1">
            <a:spLocks noChangeArrowheads="1"/>
          </p:cNvSpPr>
          <p:nvPr/>
        </p:nvSpPr>
        <p:spPr bwMode="auto">
          <a:xfrm>
            <a:off x="788605" y="6163111"/>
            <a:ext cx="62904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b="1" dirty="0" smtClean="0">
                <a:solidFill>
                  <a:schemeClr val="bg1"/>
                </a:solidFill>
                <a:latin typeface="+mj-lt"/>
              </a:rPr>
              <a:t>Integrated </a:t>
            </a:r>
            <a:r>
              <a:rPr lang="en-GB" altLang="en-US" sz="2800" b="1" dirty="0">
                <a:solidFill>
                  <a:schemeClr val="bg1"/>
                </a:solidFill>
                <a:latin typeface="+mj-lt"/>
              </a:rPr>
              <a:t>Development Environment (IDE)</a:t>
            </a:r>
            <a:endParaRPr lang="en-US" altLang="en-US" sz="2800" b="1" dirty="0">
              <a:solidFill>
                <a:schemeClr val="bg1"/>
              </a:solidFill>
              <a:latin typeface="+mj-lt"/>
            </a:endParaRPr>
          </a:p>
        </p:txBody>
      </p:sp>
      <p:grpSp>
        <p:nvGrpSpPr>
          <p:cNvPr id="12" name="Group 11"/>
          <p:cNvGrpSpPr/>
          <p:nvPr/>
        </p:nvGrpSpPr>
        <p:grpSpPr>
          <a:xfrm>
            <a:off x="482121" y="1483903"/>
            <a:ext cx="6344657" cy="4557010"/>
            <a:chOff x="475868" y="1499016"/>
            <a:chExt cx="6344657" cy="4557010"/>
          </a:xfrm>
        </p:grpSpPr>
        <p:sp>
          <p:nvSpPr>
            <p:cNvPr id="7" name="Rectangle 6"/>
            <p:cNvSpPr/>
            <p:nvPr/>
          </p:nvSpPr>
          <p:spPr>
            <a:xfrm>
              <a:off x="479685" y="1499016"/>
              <a:ext cx="6340840" cy="455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68" y="1705434"/>
              <a:ext cx="3457957" cy="1178977"/>
            </a:xfrm>
            <a:prstGeom prst="rect">
              <a:avLst/>
            </a:prstGeom>
          </p:spPr>
        </p:pic>
      </p:grpSp>
      <p:sp>
        <p:nvSpPr>
          <p:cNvPr id="10" name="TextBox 9"/>
          <p:cNvSpPr txBox="1"/>
          <p:nvPr/>
        </p:nvSpPr>
        <p:spPr>
          <a:xfrm>
            <a:off x="4302279" y="1576196"/>
            <a:ext cx="2371162" cy="646331"/>
          </a:xfrm>
          <a:prstGeom prst="rect">
            <a:avLst/>
          </a:prstGeom>
          <a:noFill/>
        </p:spPr>
        <p:txBody>
          <a:bodyPr wrap="none" rtlCol="0">
            <a:spAutoFit/>
          </a:bodyPr>
          <a:lstStyle/>
          <a:p>
            <a:r>
              <a:rPr lang="en-GB" sz="3600" dirty="0" smtClean="0">
                <a:solidFill>
                  <a:srgbClr val="C00B0B"/>
                </a:solidFill>
              </a:rPr>
              <a:t>Code Editor</a:t>
            </a:r>
            <a:endParaRPr lang="en-GB" sz="3600" dirty="0">
              <a:solidFill>
                <a:srgbClr val="C00B0B"/>
              </a:solidFill>
            </a:endParaRPr>
          </a:p>
        </p:txBody>
      </p:sp>
      <p:sp>
        <p:nvSpPr>
          <p:cNvPr id="13" name="Freeform 12"/>
          <p:cNvSpPr/>
          <p:nvPr/>
        </p:nvSpPr>
        <p:spPr>
          <a:xfrm>
            <a:off x="4751882" y="3612629"/>
            <a:ext cx="603336" cy="1139253"/>
          </a:xfrm>
          <a:custGeom>
            <a:avLst/>
            <a:gdLst>
              <a:gd name="connsiteX0" fmla="*/ 539646 w 603336"/>
              <a:gd name="connsiteY0" fmla="*/ 1139253 h 1139253"/>
              <a:gd name="connsiteX1" fmla="*/ 554636 w 603336"/>
              <a:gd name="connsiteY1" fmla="*/ 329784 h 1139253"/>
              <a:gd name="connsiteX2" fmla="*/ 0 w 603336"/>
              <a:gd name="connsiteY2" fmla="*/ 0 h 1139253"/>
            </a:gdLst>
            <a:ahLst/>
            <a:cxnLst>
              <a:cxn ang="0">
                <a:pos x="connsiteX0" y="connsiteY0"/>
              </a:cxn>
              <a:cxn ang="0">
                <a:pos x="connsiteX1" y="connsiteY1"/>
              </a:cxn>
              <a:cxn ang="0">
                <a:pos x="connsiteX2" y="connsiteY2"/>
              </a:cxn>
            </a:cxnLst>
            <a:rect l="l" t="t" r="r" b="b"/>
            <a:pathLst>
              <a:path w="603336" h="1139253">
                <a:moveTo>
                  <a:pt x="539646" y="1139253"/>
                </a:moveTo>
                <a:cubicBezTo>
                  <a:pt x="592111" y="829456"/>
                  <a:pt x="644577" y="519659"/>
                  <a:pt x="554636" y="329784"/>
                </a:cubicBezTo>
                <a:cubicBezTo>
                  <a:pt x="464695" y="139909"/>
                  <a:pt x="92439" y="57462"/>
                  <a:pt x="0"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flipH="1">
            <a:off x="6223442" y="3617777"/>
            <a:ext cx="603336" cy="1139253"/>
          </a:xfrm>
          <a:custGeom>
            <a:avLst/>
            <a:gdLst>
              <a:gd name="connsiteX0" fmla="*/ 539646 w 603336"/>
              <a:gd name="connsiteY0" fmla="*/ 1139253 h 1139253"/>
              <a:gd name="connsiteX1" fmla="*/ 554636 w 603336"/>
              <a:gd name="connsiteY1" fmla="*/ 329784 h 1139253"/>
              <a:gd name="connsiteX2" fmla="*/ 0 w 603336"/>
              <a:gd name="connsiteY2" fmla="*/ 0 h 1139253"/>
            </a:gdLst>
            <a:ahLst/>
            <a:cxnLst>
              <a:cxn ang="0">
                <a:pos x="connsiteX0" y="connsiteY0"/>
              </a:cxn>
              <a:cxn ang="0">
                <a:pos x="connsiteX1" y="connsiteY1"/>
              </a:cxn>
              <a:cxn ang="0">
                <a:pos x="connsiteX2" y="connsiteY2"/>
              </a:cxn>
            </a:cxnLst>
            <a:rect l="l" t="t" r="r" b="b"/>
            <a:pathLst>
              <a:path w="603336" h="1139253">
                <a:moveTo>
                  <a:pt x="539646" y="1139253"/>
                </a:moveTo>
                <a:cubicBezTo>
                  <a:pt x="592111" y="829456"/>
                  <a:pt x="644577" y="519659"/>
                  <a:pt x="554636" y="329784"/>
                </a:cubicBezTo>
                <a:cubicBezTo>
                  <a:pt x="464695" y="139909"/>
                  <a:pt x="92439" y="57462"/>
                  <a:pt x="0"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217837" y="4719829"/>
            <a:ext cx="3332865" cy="646331"/>
          </a:xfrm>
          <a:prstGeom prst="rect">
            <a:avLst/>
          </a:prstGeom>
          <a:solidFill>
            <a:schemeClr val="bg1"/>
          </a:solidFill>
          <a:ln>
            <a:solidFill>
              <a:srgbClr val="C00B0B"/>
            </a:solidFill>
          </a:ln>
        </p:spPr>
        <p:txBody>
          <a:bodyPr wrap="square" rtlCol="0">
            <a:spAutoFit/>
          </a:bodyPr>
          <a:lstStyle/>
          <a:p>
            <a:r>
              <a:rPr lang="en-GB" sz="3600" dirty="0" smtClean="0">
                <a:solidFill>
                  <a:srgbClr val="C00B0B"/>
                </a:solidFill>
              </a:rPr>
              <a:t>IntelliSense Help</a:t>
            </a:r>
            <a:endParaRPr lang="en-GB" sz="3600" dirty="0">
              <a:solidFill>
                <a:srgbClr val="C00B0B"/>
              </a:solidFill>
            </a:endParaRPr>
          </a:p>
        </p:txBody>
      </p:sp>
    </p:spTree>
    <p:extLst>
      <p:ext uri="{BB962C8B-B14F-4D97-AF65-F5344CB8AC3E}">
        <p14:creationId xmlns:p14="http://schemas.microsoft.com/office/powerpoint/2010/main" val="351285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4"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r="26087" b="53984"/>
          <a:stretch/>
        </p:blipFill>
        <p:spPr>
          <a:xfrm>
            <a:off x="0" y="-17399"/>
            <a:ext cx="9144000" cy="4229635"/>
          </a:xfrm>
          <a:prstGeom prst="rect">
            <a:avLst/>
          </a:prstGeom>
        </p:spPr>
      </p:pic>
      <p:sp>
        <p:nvSpPr>
          <p:cNvPr id="15" name="Rectangle 14"/>
          <p:cNvSpPr/>
          <p:nvPr/>
        </p:nvSpPr>
        <p:spPr>
          <a:xfrm>
            <a:off x="0" y="3192907"/>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44381" y="1978702"/>
            <a:ext cx="2698229" cy="1004341"/>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0" y="6088559"/>
            <a:ext cx="9144000" cy="769441"/>
          </a:xfrm>
          <a:prstGeom prst="rect">
            <a:avLst/>
          </a:prstGeom>
          <a:noFill/>
        </p:spPr>
        <p:txBody>
          <a:bodyPr wrap="square" rtlCol="0">
            <a:spAutoFit/>
          </a:bodyPr>
          <a:lstStyle/>
          <a:p>
            <a:pPr algn="ctr"/>
            <a:r>
              <a:rPr lang="en-GB" sz="4400" dirty="0" smtClean="0">
                <a:solidFill>
                  <a:srgbClr val="585858"/>
                </a:solidFill>
              </a:rPr>
              <a:t>Learning to read before trying to write</a:t>
            </a:r>
            <a:endParaRPr lang="en-GB" sz="4400" dirty="0">
              <a:solidFill>
                <a:srgbClr val="585858"/>
              </a:solidFill>
            </a:endParaRPr>
          </a:p>
        </p:txBody>
      </p:sp>
      <p:sp>
        <p:nvSpPr>
          <p:cNvPr id="16" name="Rectangle 15"/>
          <p:cNvSpPr/>
          <p:nvPr/>
        </p:nvSpPr>
        <p:spPr>
          <a:xfrm>
            <a:off x="944380" y="2876553"/>
            <a:ext cx="4287188" cy="48005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13"/>
          <p:cNvSpPr txBox="1">
            <a:spLocks noChangeArrowheads="1"/>
          </p:cNvSpPr>
          <p:nvPr/>
        </p:nvSpPr>
        <p:spPr bwMode="auto">
          <a:xfrm>
            <a:off x="0" y="5666276"/>
            <a:ext cx="9144000" cy="1200329"/>
          </a:xfrm>
          <a:prstGeom prst="rect">
            <a:avLst/>
          </a:prstGeom>
          <a:solidFill>
            <a:schemeClr val="bg1"/>
          </a:solidFill>
          <a:ln>
            <a:noFill/>
          </a:ln>
          <a:effectLs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C00B0B"/>
                </a:solidFill>
              </a:rPr>
              <a:t>T</a:t>
            </a:r>
            <a:r>
              <a:rPr lang="en-US" altLang="en-US" sz="3600" dirty="0" smtClean="0">
                <a:solidFill>
                  <a:srgbClr val="C00B0B"/>
                </a:solidFill>
              </a:rPr>
              <a:t>he </a:t>
            </a:r>
            <a:r>
              <a:rPr lang="en-US" altLang="en-US" sz="3600" b="1" dirty="0">
                <a:solidFill>
                  <a:srgbClr val="C00B0B"/>
                </a:solidFill>
              </a:rPr>
              <a:t>Title</a:t>
            </a:r>
            <a:r>
              <a:rPr lang="en-US" altLang="en-US" sz="3600" dirty="0">
                <a:solidFill>
                  <a:srgbClr val="C00B0B"/>
                </a:solidFill>
              </a:rPr>
              <a:t> property of the </a:t>
            </a:r>
            <a:r>
              <a:rPr lang="en-US" altLang="en-US" sz="3600" b="1" dirty="0" err="1">
                <a:solidFill>
                  <a:srgbClr val="C00B0B"/>
                </a:solidFill>
              </a:rPr>
              <a:t>TextWindow</a:t>
            </a:r>
            <a:r>
              <a:rPr lang="en-US" altLang="en-US" sz="3600" dirty="0">
                <a:solidFill>
                  <a:srgbClr val="C00B0B"/>
                </a:solidFill>
              </a:rPr>
              <a:t> </a:t>
            </a:r>
            <a:r>
              <a:rPr lang="en-US" altLang="en-US" sz="3600" dirty="0" smtClean="0">
                <a:solidFill>
                  <a:srgbClr val="C00B0B"/>
                </a:solidFill>
              </a:rPr>
              <a:t>object is set to </a:t>
            </a:r>
            <a:r>
              <a:rPr lang="en-US" altLang="en-US" sz="3600" b="1" dirty="0">
                <a:solidFill>
                  <a:srgbClr val="C00B0B"/>
                </a:solidFill>
              </a:rPr>
              <a:t>Welcome Program</a:t>
            </a:r>
            <a:r>
              <a:rPr lang="en-US" altLang="en-US" sz="3600" dirty="0" smtClean="0">
                <a:solidFill>
                  <a:srgbClr val="C00B0B"/>
                </a:solidFill>
              </a:rPr>
              <a:t>.</a:t>
            </a:r>
            <a:endParaRPr lang="en-US" altLang="en-US" sz="3600" dirty="0">
              <a:solidFill>
                <a:srgbClr val="C00B0B"/>
              </a:solidFill>
            </a:endParaRPr>
          </a:p>
        </p:txBody>
      </p:sp>
    </p:spTree>
    <p:extLst>
      <p:ext uri="{BB962C8B-B14F-4D97-AF65-F5344CB8AC3E}">
        <p14:creationId xmlns:p14="http://schemas.microsoft.com/office/powerpoint/2010/main" val="2512663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r="26087" b="53984"/>
          <a:stretch/>
        </p:blipFill>
        <p:spPr>
          <a:xfrm>
            <a:off x="0" y="-17399"/>
            <a:ext cx="9144000" cy="4229635"/>
          </a:xfrm>
          <a:prstGeom prst="rect">
            <a:avLst/>
          </a:prstGeom>
        </p:spPr>
      </p:pic>
      <p:sp>
        <p:nvSpPr>
          <p:cNvPr id="15" name="Rectangle 14"/>
          <p:cNvSpPr/>
          <p:nvPr/>
        </p:nvSpPr>
        <p:spPr>
          <a:xfrm>
            <a:off x="0" y="3192907"/>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r="31332" b="55800"/>
          <a:stretch/>
        </p:blipFill>
        <p:spPr bwMode="auto">
          <a:xfrm>
            <a:off x="80064" y="3928274"/>
            <a:ext cx="9077144" cy="293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088559"/>
            <a:ext cx="9144000" cy="769441"/>
          </a:xfrm>
          <a:prstGeom prst="rect">
            <a:avLst/>
          </a:prstGeom>
          <a:noFill/>
        </p:spPr>
        <p:txBody>
          <a:bodyPr wrap="square" rtlCol="0">
            <a:spAutoFit/>
          </a:bodyPr>
          <a:lstStyle/>
          <a:p>
            <a:pPr algn="ctr"/>
            <a:r>
              <a:rPr lang="en-GB" sz="4400" dirty="0" smtClean="0">
                <a:solidFill>
                  <a:schemeClr val="bg1"/>
                </a:solidFill>
              </a:rPr>
              <a:t>Learning to read before trying to write</a:t>
            </a:r>
            <a:endParaRPr lang="en-GB" sz="4400" dirty="0">
              <a:solidFill>
                <a:schemeClr val="bg1"/>
              </a:solidFill>
            </a:endParaRPr>
          </a:p>
        </p:txBody>
      </p:sp>
      <p:sp>
        <p:nvSpPr>
          <p:cNvPr id="16" name="Rectangle 15"/>
          <p:cNvSpPr/>
          <p:nvPr/>
        </p:nvSpPr>
        <p:spPr>
          <a:xfrm>
            <a:off x="944380" y="2876553"/>
            <a:ext cx="4287188" cy="48005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1214203" y="3356603"/>
            <a:ext cx="0" cy="556681"/>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0" y="0"/>
            <a:ext cx="9144000" cy="1325563"/>
          </a:xfrm>
        </p:spPr>
        <p:txBody>
          <a:bodyPr>
            <a:normAutofit/>
          </a:bodyPr>
          <a:lstStyle/>
          <a:p>
            <a:pPr eaLnBrk="1" hangingPunct="1"/>
            <a:r>
              <a:rPr lang="en-GB" altLang="en-US" b="1" dirty="0" smtClean="0">
                <a:solidFill>
                  <a:srgbClr val="C00000"/>
                </a:solidFill>
              </a:rPr>
              <a:t>Objects, Properties and Methods</a:t>
            </a:r>
            <a:r>
              <a:rPr lang="en-GB" altLang="en-US" sz="4000" b="1" dirty="0" smtClean="0">
                <a:solidFill>
                  <a:srgbClr val="C00000"/>
                </a:solidFill>
              </a:rPr>
              <a:t/>
            </a:r>
            <a:br>
              <a:rPr lang="en-GB" altLang="en-US" sz="4000" b="1" dirty="0" smtClean="0">
                <a:solidFill>
                  <a:srgbClr val="C00000"/>
                </a:solidFill>
              </a:rPr>
            </a:br>
            <a:r>
              <a:rPr lang="en-GB" altLang="en-US" sz="4000" b="1" dirty="0" smtClean="0">
                <a:solidFill>
                  <a:srgbClr val="585858"/>
                </a:solidFill>
              </a:rPr>
              <a:t>The Basic Rules</a:t>
            </a:r>
            <a:endParaRPr lang="en-US" altLang="en-US" sz="4000" b="1" dirty="0" smtClean="0">
              <a:solidFill>
                <a:srgbClr val="585858"/>
              </a:solidFill>
            </a:endParaRPr>
          </a:p>
        </p:txBody>
      </p:sp>
      <p:sp>
        <p:nvSpPr>
          <p:cNvPr id="12291" name="Rectangle 5"/>
          <p:cNvSpPr>
            <a:spLocks noGrp="1" noChangeArrowheads="1"/>
          </p:cNvSpPr>
          <p:nvPr>
            <p:ph type="body" idx="1"/>
          </p:nvPr>
        </p:nvSpPr>
        <p:spPr>
          <a:xfrm>
            <a:off x="194872" y="1600200"/>
            <a:ext cx="8949128" cy="5068888"/>
          </a:xfrm>
        </p:spPr>
        <p:txBody>
          <a:bodyPr>
            <a:normAutofit/>
          </a:bodyPr>
          <a:lstStyle/>
          <a:p>
            <a:pPr eaLnBrk="1" hangingPunct="1">
              <a:buFontTx/>
              <a:buNone/>
            </a:pPr>
            <a:r>
              <a:rPr lang="en-US" altLang="en-US" sz="3600" dirty="0" smtClean="0">
                <a:solidFill>
                  <a:srgbClr val="585858"/>
                </a:solidFill>
              </a:rPr>
              <a:t>Properties are ‘things’ that objects </a:t>
            </a:r>
            <a:r>
              <a:rPr lang="en-US" altLang="en-US" sz="3600" b="1" dirty="0" smtClean="0">
                <a:solidFill>
                  <a:srgbClr val="C00B0B"/>
                </a:solidFill>
              </a:rPr>
              <a:t>have</a:t>
            </a:r>
            <a:r>
              <a:rPr lang="en-US" altLang="en-US" sz="3600" dirty="0" smtClean="0">
                <a:solidFill>
                  <a:srgbClr val="585858"/>
                </a:solidFill>
              </a:rPr>
              <a:t>.</a:t>
            </a:r>
          </a:p>
          <a:p>
            <a:pPr eaLnBrk="1" hangingPunct="1">
              <a:buFontTx/>
              <a:buNone/>
            </a:pPr>
            <a:r>
              <a:rPr lang="en-US" altLang="en-US" sz="3600" dirty="0">
                <a:solidFill>
                  <a:srgbClr val="585858"/>
                </a:solidFill>
              </a:rPr>
              <a:t>W</a:t>
            </a:r>
            <a:r>
              <a:rPr lang="en-US" altLang="en-US" sz="3600" dirty="0" smtClean="0">
                <a:solidFill>
                  <a:srgbClr val="585858"/>
                </a:solidFill>
              </a:rPr>
              <a:t>e use ‘dot’ notation to refer to them</a:t>
            </a:r>
          </a:p>
          <a:p>
            <a:pPr eaLnBrk="1" hangingPunct="1">
              <a:buFontTx/>
              <a:buNone/>
            </a:pPr>
            <a:endParaRPr lang="en-US" altLang="en-US" sz="3600" dirty="0" smtClean="0"/>
          </a:p>
          <a:p>
            <a:pPr eaLnBrk="1" hangingPunct="1">
              <a:buFontTx/>
              <a:buNone/>
            </a:pPr>
            <a:r>
              <a:rPr lang="en-US" altLang="en-US" b="1" dirty="0" err="1" smtClean="0">
                <a:solidFill>
                  <a:srgbClr val="C00000"/>
                </a:solidFill>
                <a:latin typeface="Courier New" panose="02070309020205020404" pitchFamily="49" charset="0"/>
                <a:cs typeface="Courier New" panose="02070309020205020404" pitchFamily="49" charset="0"/>
              </a:rPr>
              <a:t>ObjectName.PropertyName</a:t>
            </a:r>
            <a:r>
              <a:rPr lang="en-US" altLang="en-US" b="1" dirty="0" smtClean="0">
                <a:solidFill>
                  <a:srgbClr val="C00000"/>
                </a:solidFill>
                <a:latin typeface="Courier New" panose="02070309020205020404" pitchFamily="49" charset="0"/>
                <a:cs typeface="Courier New" panose="02070309020205020404" pitchFamily="49" charset="0"/>
              </a:rPr>
              <a:t> = </a:t>
            </a:r>
            <a:r>
              <a:rPr lang="en-US" altLang="en-US" b="1" dirty="0" err="1" smtClean="0">
                <a:solidFill>
                  <a:srgbClr val="C00000"/>
                </a:solidFill>
                <a:latin typeface="Courier New" panose="02070309020205020404" pitchFamily="49" charset="0"/>
                <a:cs typeface="Courier New" panose="02070309020205020404" pitchFamily="49" charset="0"/>
              </a:rPr>
              <a:t>PropertyValue</a:t>
            </a:r>
            <a:endParaRPr lang="en-US" altLang="en-US" b="1" dirty="0">
              <a:latin typeface="Courier New" panose="02070309020205020404" pitchFamily="49" charset="0"/>
              <a:cs typeface="Courier New" panose="02070309020205020404" pitchFamily="49" charset="0"/>
            </a:endParaRPr>
          </a:p>
          <a:p>
            <a:pPr eaLnBrk="1" hangingPunct="1">
              <a:buFontTx/>
              <a:buNone/>
            </a:pPr>
            <a:endParaRPr lang="en-US" altLang="en-US" sz="3600" b="1" dirty="0" smtClean="0">
              <a:solidFill>
                <a:srgbClr val="C00000"/>
              </a:solidFill>
            </a:endParaRPr>
          </a:p>
          <a:p>
            <a:pPr eaLnBrk="1" hangingPunct="1">
              <a:buFontTx/>
              <a:buNone/>
            </a:pPr>
            <a:r>
              <a:rPr lang="en-US" altLang="en-US" sz="3600" dirty="0">
                <a:solidFill>
                  <a:srgbClr val="585858"/>
                </a:solidFill>
              </a:rPr>
              <a:t>a</a:t>
            </a:r>
            <a:r>
              <a:rPr lang="en-US" altLang="en-US" sz="3600" dirty="0" smtClean="0">
                <a:solidFill>
                  <a:srgbClr val="585858"/>
                </a:solidFill>
              </a:rPr>
              <a:t>nd assign them values.</a:t>
            </a:r>
          </a:p>
        </p:txBody>
      </p:sp>
      <p:sp>
        <p:nvSpPr>
          <p:cNvPr id="2" name="Rectangle 1"/>
          <p:cNvSpPr/>
          <p:nvPr/>
        </p:nvSpPr>
        <p:spPr>
          <a:xfrm>
            <a:off x="5366482" y="3417757"/>
            <a:ext cx="3222885" cy="629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974767" y="5801193"/>
            <a:ext cx="1169233" cy="1056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7947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291">
                                            <p:txEl>
                                              <p:pRg st="5" end="5"/>
                                            </p:txEl>
                                          </p:spTgt>
                                        </p:tgtEl>
                                        <p:attrNameLst>
                                          <p:attrName>style.visibility</p:attrName>
                                        </p:attrNameLst>
                                      </p:cBhvr>
                                      <p:to>
                                        <p:strVal val="visible"/>
                                      </p:to>
                                    </p:set>
                                    <p:animEffect transition="in" filter="fade">
                                      <p:cBhvr>
                                        <p:cTn id="10"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0" y="0"/>
            <a:ext cx="9144000" cy="1325563"/>
          </a:xfrm>
        </p:spPr>
        <p:txBody>
          <a:bodyPr>
            <a:normAutofit/>
          </a:bodyPr>
          <a:lstStyle/>
          <a:p>
            <a:pPr eaLnBrk="1" hangingPunct="1"/>
            <a:r>
              <a:rPr lang="en-GB" altLang="en-US" b="1" dirty="0" smtClean="0">
                <a:solidFill>
                  <a:srgbClr val="C00000"/>
                </a:solidFill>
              </a:rPr>
              <a:t>Objects, Properties and Methods</a:t>
            </a:r>
            <a:r>
              <a:rPr lang="en-GB" altLang="en-US" sz="4000" b="1" dirty="0" smtClean="0">
                <a:solidFill>
                  <a:srgbClr val="C00000"/>
                </a:solidFill>
              </a:rPr>
              <a:t/>
            </a:r>
            <a:br>
              <a:rPr lang="en-GB" altLang="en-US" sz="4000" b="1" dirty="0" smtClean="0">
                <a:solidFill>
                  <a:srgbClr val="C00000"/>
                </a:solidFill>
              </a:rPr>
            </a:br>
            <a:r>
              <a:rPr lang="en-GB" altLang="en-US" sz="4000" b="1" dirty="0" smtClean="0">
                <a:solidFill>
                  <a:srgbClr val="585858"/>
                </a:solidFill>
              </a:rPr>
              <a:t>The Basic Rules</a:t>
            </a:r>
            <a:endParaRPr lang="en-US" altLang="en-US" sz="4000" b="1" dirty="0" smtClean="0">
              <a:solidFill>
                <a:srgbClr val="585858"/>
              </a:solidFill>
            </a:endParaRPr>
          </a:p>
        </p:txBody>
      </p:sp>
      <p:sp>
        <p:nvSpPr>
          <p:cNvPr id="12291" name="Rectangle 5"/>
          <p:cNvSpPr>
            <a:spLocks noGrp="1" noChangeArrowheads="1"/>
          </p:cNvSpPr>
          <p:nvPr>
            <p:ph type="body" idx="1"/>
          </p:nvPr>
        </p:nvSpPr>
        <p:spPr>
          <a:xfrm>
            <a:off x="194872" y="1600200"/>
            <a:ext cx="8949128" cy="2537085"/>
          </a:xfrm>
        </p:spPr>
        <p:txBody>
          <a:bodyPr>
            <a:normAutofit/>
          </a:bodyPr>
          <a:lstStyle/>
          <a:p>
            <a:pPr eaLnBrk="1" hangingPunct="1">
              <a:buFontTx/>
              <a:buNone/>
            </a:pPr>
            <a:r>
              <a:rPr lang="en-US" altLang="en-US" b="1" dirty="0" err="1" smtClean="0">
                <a:solidFill>
                  <a:srgbClr val="C00000"/>
                </a:solidFill>
                <a:latin typeface="Courier New" panose="02070309020205020404" pitchFamily="49" charset="0"/>
                <a:cs typeface="Courier New" panose="02070309020205020404" pitchFamily="49" charset="0"/>
              </a:rPr>
              <a:t>ObjectName.PropertyName</a:t>
            </a:r>
            <a:r>
              <a:rPr lang="en-US" altLang="en-US" b="1" dirty="0" smtClean="0">
                <a:solidFill>
                  <a:srgbClr val="C00000"/>
                </a:solidFill>
                <a:latin typeface="Courier New" panose="02070309020205020404" pitchFamily="49" charset="0"/>
                <a:cs typeface="Courier New" panose="02070309020205020404" pitchFamily="49" charset="0"/>
              </a:rPr>
              <a:t> = </a:t>
            </a:r>
            <a:r>
              <a:rPr lang="en-US" altLang="en-US" b="1" dirty="0" err="1" smtClean="0">
                <a:solidFill>
                  <a:srgbClr val="C00000"/>
                </a:solidFill>
                <a:latin typeface="Courier New" panose="02070309020205020404" pitchFamily="49" charset="0"/>
                <a:cs typeface="Courier New" panose="02070309020205020404" pitchFamily="49" charset="0"/>
              </a:rPr>
              <a:t>PropertyValue</a:t>
            </a:r>
            <a:endParaRPr lang="en-US" altLang="en-US" b="1" dirty="0">
              <a:latin typeface="Courier New" panose="02070309020205020404" pitchFamily="49" charset="0"/>
              <a:cs typeface="Courier New" panose="02070309020205020404" pitchFamily="49" charset="0"/>
            </a:endParaRPr>
          </a:p>
          <a:p>
            <a:pPr eaLnBrk="1" hangingPunct="1">
              <a:buFontTx/>
              <a:buNone/>
            </a:pPr>
            <a:endParaRPr lang="en-US" altLang="en-US" sz="3600" b="1" dirty="0" smtClean="0">
              <a:solidFill>
                <a:srgbClr val="C00000"/>
              </a:solidFill>
            </a:endParaRPr>
          </a:p>
          <a:p>
            <a:pPr eaLnBrk="1" hangingPunct="1">
              <a:buFontTx/>
              <a:buNone/>
            </a:pPr>
            <a:r>
              <a:rPr lang="en-US" altLang="en-US" sz="3600" dirty="0" smtClean="0">
                <a:solidFill>
                  <a:srgbClr val="585858"/>
                </a:solidFill>
              </a:rPr>
              <a:t>Think of a property as a built in variable belonging to an object.</a:t>
            </a:r>
          </a:p>
        </p:txBody>
      </p:sp>
      <p:sp>
        <p:nvSpPr>
          <p:cNvPr id="3" name="Rectangle 2"/>
          <p:cNvSpPr/>
          <p:nvPr/>
        </p:nvSpPr>
        <p:spPr>
          <a:xfrm>
            <a:off x="7974767" y="5801193"/>
            <a:ext cx="1169233" cy="1056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657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0" y="0"/>
            <a:ext cx="9144000" cy="1325563"/>
          </a:xfrm>
        </p:spPr>
        <p:txBody>
          <a:bodyPr>
            <a:normAutofit/>
          </a:bodyPr>
          <a:lstStyle/>
          <a:p>
            <a:pPr eaLnBrk="1" hangingPunct="1"/>
            <a:r>
              <a:rPr lang="en-GB" altLang="en-US" b="1" dirty="0" smtClean="0">
                <a:solidFill>
                  <a:srgbClr val="C00000"/>
                </a:solidFill>
              </a:rPr>
              <a:t>Objects, Properties and Methods</a:t>
            </a:r>
            <a:r>
              <a:rPr lang="en-GB" altLang="en-US" sz="4000" b="1" dirty="0" smtClean="0">
                <a:solidFill>
                  <a:srgbClr val="C00000"/>
                </a:solidFill>
              </a:rPr>
              <a:t/>
            </a:r>
            <a:br>
              <a:rPr lang="en-GB" altLang="en-US" sz="4000" b="1" dirty="0" smtClean="0">
                <a:solidFill>
                  <a:srgbClr val="C00000"/>
                </a:solidFill>
              </a:rPr>
            </a:br>
            <a:r>
              <a:rPr lang="en-GB" altLang="en-US" sz="4000" b="1" dirty="0" smtClean="0">
                <a:solidFill>
                  <a:srgbClr val="585858"/>
                </a:solidFill>
              </a:rPr>
              <a:t>The Basic Rules</a:t>
            </a:r>
            <a:endParaRPr lang="en-US" altLang="en-US" sz="4000" b="1" dirty="0" smtClean="0">
              <a:solidFill>
                <a:srgbClr val="585858"/>
              </a:solidFill>
            </a:endParaRPr>
          </a:p>
        </p:txBody>
      </p:sp>
      <p:sp>
        <p:nvSpPr>
          <p:cNvPr id="12291" name="Rectangle 5"/>
          <p:cNvSpPr>
            <a:spLocks noGrp="1" noChangeArrowheads="1"/>
          </p:cNvSpPr>
          <p:nvPr>
            <p:ph type="body" idx="1"/>
          </p:nvPr>
        </p:nvSpPr>
        <p:spPr>
          <a:xfrm>
            <a:off x="194872" y="1600200"/>
            <a:ext cx="8949128" cy="5068888"/>
          </a:xfrm>
        </p:spPr>
        <p:txBody>
          <a:bodyPr>
            <a:normAutofit/>
          </a:bodyPr>
          <a:lstStyle/>
          <a:p>
            <a:pPr eaLnBrk="1" hangingPunct="1">
              <a:buFontTx/>
              <a:buNone/>
            </a:pPr>
            <a:endParaRPr lang="en-US" altLang="en-US" sz="3600" dirty="0" smtClean="0">
              <a:solidFill>
                <a:srgbClr val="585858"/>
              </a:solidFill>
            </a:endParaRPr>
          </a:p>
          <a:p>
            <a:pPr eaLnBrk="1" hangingPunct="1">
              <a:buFontTx/>
              <a:buNone/>
            </a:pPr>
            <a:r>
              <a:rPr lang="en-US" altLang="en-US" sz="3600" dirty="0" smtClean="0">
                <a:solidFill>
                  <a:srgbClr val="585858"/>
                </a:solidFill>
              </a:rPr>
              <a:t>Methods are ‘things’ that objects </a:t>
            </a:r>
            <a:r>
              <a:rPr lang="en-US" altLang="en-US" sz="3600" b="1" dirty="0" smtClean="0">
                <a:solidFill>
                  <a:srgbClr val="C00B0B"/>
                </a:solidFill>
              </a:rPr>
              <a:t>can do</a:t>
            </a:r>
            <a:r>
              <a:rPr lang="en-US" altLang="en-US" sz="3600" dirty="0" smtClean="0">
                <a:solidFill>
                  <a:srgbClr val="585858"/>
                </a:solidFill>
              </a:rPr>
              <a:t>.</a:t>
            </a:r>
          </a:p>
          <a:p>
            <a:pPr eaLnBrk="1" hangingPunct="1">
              <a:buFontTx/>
              <a:buNone/>
            </a:pPr>
            <a:r>
              <a:rPr lang="en-US" altLang="en-US" sz="3600" dirty="0">
                <a:solidFill>
                  <a:srgbClr val="585858"/>
                </a:solidFill>
              </a:rPr>
              <a:t>W</a:t>
            </a:r>
            <a:r>
              <a:rPr lang="en-US" altLang="en-US" sz="3600" dirty="0" smtClean="0">
                <a:solidFill>
                  <a:srgbClr val="585858"/>
                </a:solidFill>
              </a:rPr>
              <a:t>e use ‘dot’ notation to invoke the method.</a:t>
            </a:r>
          </a:p>
          <a:p>
            <a:pPr eaLnBrk="1" hangingPunct="1">
              <a:buFontTx/>
              <a:buNone/>
            </a:pPr>
            <a:endParaRPr lang="en-US" altLang="en-US" sz="3600" dirty="0" smtClean="0"/>
          </a:p>
          <a:p>
            <a:pPr eaLnBrk="1" hangingPunct="1">
              <a:buFontTx/>
              <a:buNone/>
            </a:pPr>
            <a:r>
              <a:rPr lang="en-US" altLang="en-US" b="1" dirty="0" err="1" smtClean="0">
                <a:solidFill>
                  <a:srgbClr val="C00000"/>
                </a:solidFill>
                <a:latin typeface="Courier New" panose="02070309020205020404" pitchFamily="49" charset="0"/>
                <a:cs typeface="Courier New" panose="02070309020205020404" pitchFamily="49" charset="0"/>
              </a:rPr>
              <a:t>ObjectName.MethodName</a:t>
            </a:r>
            <a:r>
              <a:rPr lang="en-US" altLang="en-US" b="1" dirty="0" smtClean="0">
                <a:latin typeface="Courier New" panose="02070309020205020404" pitchFamily="49" charset="0"/>
                <a:cs typeface="Courier New" panose="02070309020205020404" pitchFamily="49" charset="0"/>
              </a:rPr>
              <a:t>(</a:t>
            </a:r>
            <a:r>
              <a:rPr lang="en-US" altLang="en-US" b="1" dirty="0" err="1" smtClean="0">
                <a:latin typeface="Courier New" panose="02070309020205020404" pitchFamily="49" charset="0"/>
                <a:cs typeface="Courier New" panose="02070309020205020404" pitchFamily="49" charset="0"/>
              </a:rPr>
              <a:t>MethodInputs</a:t>
            </a:r>
            <a:r>
              <a:rPr lang="en-US" altLang="en-US" b="1" dirty="0" smtClean="0">
                <a:latin typeface="Courier New" panose="02070309020205020404" pitchFamily="49" charset="0"/>
                <a:cs typeface="Courier New" panose="02070309020205020404" pitchFamily="49" charset="0"/>
              </a:rPr>
              <a:t>)</a:t>
            </a:r>
            <a:endParaRPr lang="en-US" altLang="en-US" dirty="0">
              <a:latin typeface="Courier New" panose="02070309020205020404" pitchFamily="49" charset="0"/>
              <a:cs typeface="Courier New" panose="02070309020205020404" pitchFamily="49" charset="0"/>
            </a:endParaRPr>
          </a:p>
          <a:p>
            <a:pPr eaLnBrk="1" hangingPunct="1">
              <a:buFontTx/>
              <a:buNone/>
            </a:pPr>
            <a:endParaRPr lang="en-US" altLang="en-US" sz="3600" dirty="0" smtClean="0">
              <a:solidFill>
                <a:srgbClr val="585858"/>
              </a:solidFill>
            </a:endParaRPr>
          </a:p>
          <a:p>
            <a:pPr eaLnBrk="1" hangingPunct="1">
              <a:buFontTx/>
              <a:buNone/>
            </a:pPr>
            <a:r>
              <a:rPr lang="en-US" altLang="en-US" sz="3600" dirty="0" smtClean="0">
                <a:solidFill>
                  <a:srgbClr val="585858"/>
                </a:solidFill>
              </a:rPr>
              <a:t>Think of a method as a built in procedure belonging to an object.</a:t>
            </a:r>
          </a:p>
        </p:txBody>
      </p:sp>
      <p:sp>
        <p:nvSpPr>
          <p:cNvPr id="3" name="Rectangle 2"/>
          <p:cNvSpPr/>
          <p:nvPr/>
        </p:nvSpPr>
        <p:spPr>
          <a:xfrm>
            <a:off x="7974767" y="5801193"/>
            <a:ext cx="1169233" cy="1056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txBox="1">
            <a:spLocks noChangeArrowheads="1"/>
          </p:cNvSpPr>
          <p:nvPr/>
        </p:nvSpPr>
        <p:spPr>
          <a:xfrm>
            <a:off x="194872" y="1448421"/>
            <a:ext cx="8949128" cy="253708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b="1" dirty="0" err="1" smtClean="0">
                <a:latin typeface="Courier New" panose="02070309020205020404" pitchFamily="49" charset="0"/>
                <a:cs typeface="Courier New" panose="02070309020205020404" pitchFamily="49" charset="0"/>
              </a:rPr>
              <a:t>ObjectName.PropertyName</a:t>
            </a:r>
            <a:r>
              <a:rPr lang="en-US" altLang="en-US" b="1" dirty="0" smtClean="0">
                <a:latin typeface="Courier New" panose="02070309020205020404" pitchFamily="49" charset="0"/>
                <a:cs typeface="Courier New" panose="02070309020205020404" pitchFamily="49" charset="0"/>
              </a:rPr>
              <a:t> = </a:t>
            </a:r>
            <a:r>
              <a:rPr lang="en-US" altLang="en-US" b="1" dirty="0" err="1" smtClean="0">
                <a:latin typeface="Courier New" panose="02070309020205020404" pitchFamily="49" charset="0"/>
                <a:cs typeface="Courier New" panose="02070309020205020404" pitchFamily="49" charset="0"/>
              </a:rPr>
              <a:t>PropertyValue</a:t>
            </a:r>
            <a:endParaRPr lang="en-US" altLang="en-US" b="1" dirty="0" smtClean="0">
              <a:latin typeface="Courier New" panose="02070309020205020404" pitchFamily="49" charset="0"/>
              <a:cs typeface="Courier New" panose="02070309020205020404" pitchFamily="49" charset="0"/>
            </a:endParaRPr>
          </a:p>
          <a:p>
            <a:pPr>
              <a:buFontTx/>
              <a:buNone/>
            </a:pPr>
            <a:endParaRPr lang="en-US" altLang="en-US" sz="3600" b="1" dirty="0" smtClean="0"/>
          </a:p>
          <a:p>
            <a:pPr>
              <a:buFontTx/>
              <a:buNone/>
            </a:pPr>
            <a:r>
              <a:rPr lang="en-US" altLang="en-US" sz="3600" dirty="0" smtClean="0">
                <a:solidFill>
                  <a:srgbClr val="585858"/>
                </a:solidFill>
              </a:rPr>
              <a:t>Think of a property as a built in variable belonging to an object.</a:t>
            </a:r>
          </a:p>
        </p:txBody>
      </p:sp>
      <p:sp>
        <p:nvSpPr>
          <p:cNvPr id="4" name="TextBox 3"/>
          <p:cNvSpPr txBox="1"/>
          <p:nvPr/>
        </p:nvSpPr>
        <p:spPr>
          <a:xfrm rot="21005047">
            <a:off x="7395152" y="1867552"/>
            <a:ext cx="1465466" cy="769441"/>
          </a:xfrm>
          <a:prstGeom prst="rect">
            <a:avLst/>
          </a:prstGeom>
          <a:solidFill>
            <a:schemeClr val="bg1"/>
          </a:solidFill>
          <a:ln>
            <a:solidFill>
              <a:srgbClr val="C00B0B"/>
            </a:solidFill>
          </a:ln>
        </p:spPr>
        <p:txBody>
          <a:bodyPr wrap="none" rtlCol="0">
            <a:spAutoFit/>
          </a:bodyPr>
          <a:lstStyle/>
          <a:p>
            <a:r>
              <a:rPr lang="en-GB" sz="4400" b="1" dirty="0" smtClean="0">
                <a:solidFill>
                  <a:srgbClr val="C00B0B"/>
                </a:solidFill>
              </a:rPr>
              <a:t>Noun</a:t>
            </a:r>
            <a:endParaRPr lang="en-GB" sz="4400" b="1" dirty="0">
              <a:solidFill>
                <a:srgbClr val="C00B0B"/>
              </a:solidFill>
            </a:endParaRPr>
          </a:p>
        </p:txBody>
      </p:sp>
      <p:sp>
        <p:nvSpPr>
          <p:cNvPr id="8" name="TextBox 7"/>
          <p:cNvSpPr txBox="1"/>
          <p:nvPr/>
        </p:nvSpPr>
        <p:spPr>
          <a:xfrm rot="21005047">
            <a:off x="7447292" y="4478329"/>
            <a:ext cx="1276247" cy="769441"/>
          </a:xfrm>
          <a:prstGeom prst="rect">
            <a:avLst/>
          </a:prstGeom>
          <a:solidFill>
            <a:schemeClr val="bg1"/>
          </a:solidFill>
          <a:ln>
            <a:solidFill>
              <a:srgbClr val="C00B0B"/>
            </a:solidFill>
          </a:ln>
        </p:spPr>
        <p:txBody>
          <a:bodyPr wrap="none" rtlCol="0">
            <a:spAutoFit/>
          </a:bodyPr>
          <a:lstStyle/>
          <a:p>
            <a:r>
              <a:rPr lang="en-GB" sz="4400" b="1" dirty="0" smtClean="0">
                <a:solidFill>
                  <a:srgbClr val="C00B0B"/>
                </a:solidFill>
              </a:rPr>
              <a:t>Verb</a:t>
            </a:r>
            <a:endParaRPr lang="en-GB" sz="4400" b="1" dirty="0">
              <a:solidFill>
                <a:srgbClr val="C00B0B"/>
              </a:solidFill>
            </a:endParaRPr>
          </a:p>
        </p:txBody>
      </p:sp>
    </p:spTree>
    <p:extLst>
      <p:ext uri="{BB962C8B-B14F-4D97-AF65-F5344CB8AC3E}">
        <p14:creationId xmlns:p14="http://schemas.microsoft.com/office/powerpoint/2010/main" val="2061158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6" end="6"/>
                                            </p:txEl>
                                          </p:spTgt>
                                        </p:tgtEl>
                                        <p:attrNameLst>
                                          <p:attrName>style.visibility</p:attrName>
                                        </p:attrNameLst>
                                      </p:cBhvr>
                                      <p:to>
                                        <p:strVal val="visible"/>
                                      </p:to>
                                    </p:set>
                                    <p:animEffect transition="in" filter="fade">
                                      <p:cBhvr>
                                        <p:cTn id="7" dur="500"/>
                                        <p:tgtEl>
                                          <p:spTgt spid="1229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 r="34700" b="15248"/>
          <a:stretch/>
        </p:blipFill>
        <p:spPr bwMode="auto">
          <a:xfrm>
            <a:off x="1" y="0"/>
            <a:ext cx="7019924" cy="685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8685" b="15509"/>
          <a:stretch/>
        </p:blipFill>
        <p:spPr bwMode="auto">
          <a:xfrm>
            <a:off x="6850505" y="0"/>
            <a:ext cx="2293495" cy="683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990155" y="4228451"/>
            <a:ext cx="2193689" cy="634693"/>
          </a:xfrm>
          <a:prstGeom prst="rect">
            <a:avLst/>
          </a:prstGeom>
          <a:no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B0B"/>
                </a:solidFill>
              </a:rPr>
              <a:t>properties</a:t>
            </a:r>
            <a:endParaRPr lang="en-GB" sz="3600" dirty="0">
              <a:solidFill>
                <a:srgbClr val="C00B0B"/>
              </a:solidFill>
            </a:endParaRPr>
          </a:p>
        </p:txBody>
      </p:sp>
      <p:sp>
        <p:nvSpPr>
          <p:cNvPr id="13" name="Rectangle 12"/>
          <p:cNvSpPr/>
          <p:nvPr/>
        </p:nvSpPr>
        <p:spPr>
          <a:xfrm>
            <a:off x="3987575" y="5465730"/>
            <a:ext cx="2193689" cy="634693"/>
          </a:xfrm>
          <a:prstGeom prst="rect">
            <a:avLst/>
          </a:prstGeom>
          <a:no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B0B"/>
                </a:solidFill>
              </a:rPr>
              <a:t>methods</a:t>
            </a:r>
            <a:endParaRPr lang="en-GB" sz="3600" dirty="0">
              <a:solidFill>
                <a:srgbClr val="C00B0B"/>
              </a:solidFill>
            </a:endParaRPr>
          </a:p>
        </p:txBody>
      </p:sp>
      <p:sp>
        <p:nvSpPr>
          <p:cNvPr id="14" name="Rectangle 13"/>
          <p:cNvSpPr/>
          <p:nvPr/>
        </p:nvSpPr>
        <p:spPr>
          <a:xfrm>
            <a:off x="579569" y="3981214"/>
            <a:ext cx="2193689" cy="634693"/>
          </a:xfrm>
          <a:prstGeom prst="rect">
            <a:avLst/>
          </a:prstGeom>
          <a:no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B0B"/>
                </a:solidFill>
              </a:rPr>
              <a:t>objects</a:t>
            </a:r>
            <a:endParaRPr lang="en-GB" sz="3600" dirty="0">
              <a:solidFill>
                <a:srgbClr val="C00B0B"/>
              </a:solidFill>
            </a:endParaRPr>
          </a:p>
        </p:txBody>
      </p:sp>
      <p:cxnSp>
        <p:nvCxnSpPr>
          <p:cNvPr id="7" name="Straight Arrow Connector 6"/>
          <p:cNvCxnSpPr/>
          <p:nvPr/>
        </p:nvCxnSpPr>
        <p:spPr>
          <a:xfrm flipV="1">
            <a:off x="1658319" y="3177153"/>
            <a:ext cx="0" cy="804061"/>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V="1">
            <a:off x="6585976" y="4150962"/>
            <a:ext cx="0" cy="804061"/>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V="1">
            <a:off x="6583295" y="5392706"/>
            <a:ext cx="0" cy="804061"/>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875878" y="-7495"/>
            <a:ext cx="4257207" cy="6858000"/>
          </a:xfrm>
          <a:prstGeom prst="rect">
            <a:avLst/>
          </a:prstGeom>
          <a:gradFill flip="none" rotWithShape="1">
            <a:gsLst>
              <a:gs pos="0">
                <a:schemeClr val="bg1">
                  <a:alpha val="0"/>
                </a:schemeClr>
              </a:gs>
              <a:gs pos="3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9194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r="26087" b="53984"/>
          <a:stretch/>
        </p:blipFill>
        <p:spPr>
          <a:xfrm>
            <a:off x="0" y="-17399"/>
            <a:ext cx="9144000" cy="4229635"/>
          </a:xfrm>
          <a:prstGeom prst="rect">
            <a:avLst/>
          </a:prstGeom>
        </p:spPr>
      </p:pic>
      <p:sp>
        <p:nvSpPr>
          <p:cNvPr id="15" name="Rectangle 14"/>
          <p:cNvSpPr/>
          <p:nvPr/>
        </p:nvSpPr>
        <p:spPr>
          <a:xfrm>
            <a:off x="0" y="2396743"/>
            <a:ext cx="9144000" cy="1858779"/>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a:srcRect l="47261" t="15009" r="26404" b="66752"/>
          <a:stretch/>
        </p:blipFill>
        <p:spPr>
          <a:xfrm>
            <a:off x="3774769" y="4295162"/>
            <a:ext cx="5032697" cy="1959642"/>
          </a:xfrm>
          <a:prstGeom prst="rect">
            <a:avLst/>
          </a:prstGeom>
        </p:spPr>
      </p:pic>
      <p:pic>
        <p:nvPicPr>
          <p:cNvPr id="12" name="Picture 11"/>
          <p:cNvPicPr>
            <a:picLocks noChangeAspect="1"/>
          </p:cNvPicPr>
          <p:nvPr/>
        </p:nvPicPr>
        <p:blipFill rotWithShape="1">
          <a:blip r:embed="rId4"/>
          <a:srcRect l="73182" t="15009" r="16647" b="66752"/>
          <a:stretch/>
        </p:blipFill>
        <p:spPr>
          <a:xfrm>
            <a:off x="1499011" y="4295162"/>
            <a:ext cx="1943597" cy="1959642"/>
          </a:xfrm>
          <a:prstGeom prst="rect">
            <a:avLst/>
          </a:prstGeom>
        </p:spPr>
      </p:pic>
      <p:sp>
        <p:nvSpPr>
          <p:cNvPr id="7" name="Down Arrow 6"/>
          <p:cNvSpPr/>
          <p:nvPr/>
        </p:nvSpPr>
        <p:spPr>
          <a:xfrm>
            <a:off x="2098625" y="1409075"/>
            <a:ext cx="719528" cy="2803160"/>
          </a:xfrm>
          <a:prstGeom prst="downArrow">
            <a:avLst>
              <a:gd name="adj1" fmla="val 50000"/>
              <a:gd name="adj2" fmla="val 77083"/>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7632486" y="1426564"/>
            <a:ext cx="719528" cy="2785671"/>
          </a:xfrm>
          <a:prstGeom prst="downArrow">
            <a:avLst>
              <a:gd name="adj1" fmla="val 50000"/>
              <a:gd name="adj2" fmla="val 77083"/>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38565" t="14805" r="52025" b="68391"/>
          <a:stretch/>
        </p:blipFill>
        <p:spPr>
          <a:xfrm>
            <a:off x="4326140" y="1667748"/>
            <a:ext cx="1789847" cy="1796907"/>
          </a:xfrm>
          <a:prstGeom prst="rect">
            <a:avLst/>
          </a:prstGeom>
        </p:spPr>
      </p:pic>
      <p:sp>
        <p:nvSpPr>
          <p:cNvPr id="9" name="Rectangle 6"/>
          <p:cNvSpPr txBox="1">
            <a:spLocks noChangeArrowheads="1"/>
          </p:cNvSpPr>
          <p:nvPr/>
        </p:nvSpPr>
        <p:spPr>
          <a:xfrm>
            <a:off x="0" y="6156887"/>
            <a:ext cx="9144000" cy="82103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Saving a Program: </a:t>
            </a:r>
            <a:r>
              <a:rPr lang="en-GB" altLang="en-US" dirty="0" smtClean="0">
                <a:solidFill>
                  <a:srgbClr val="585858"/>
                </a:solidFill>
              </a:rPr>
              <a:t>Keep in folders</a:t>
            </a:r>
            <a:endParaRPr lang="en-US" altLang="en-US" dirty="0" smtClean="0">
              <a:solidFill>
                <a:srgbClr val="585858"/>
              </a:solidFill>
            </a:endParaRPr>
          </a:p>
        </p:txBody>
      </p:sp>
      <p:sp>
        <p:nvSpPr>
          <p:cNvPr id="13" name="Up Arrow Callout 12"/>
          <p:cNvSpPr/>
          <p:nvPr/>
        </p:nvSpPr>
        <p:spPr>
          <a:xfrm>
            <a:off x="1499011" y="3402767"/>
            <a:ext cx="7450117" cy="2739130"/>
          </a:xfrm>
          <a:prstGeom prst="upArrowCallout">
            <a:avLst>
              <a:gd name="adj1" fmla="val 15848"/>
              <a:gd name="adj2" fmla="val 15848"/>
              <a:gd name="adj3" fmla="val 25000"/>
              <a:gd name="adj4" fmla="val 69707"/>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296160" y="6231837"/>
            <a:ext cx="3541510" cy="5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5266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P spid="14" grpId="1"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pic>
        <p:nvPicPr>
          <p:cNvPr id="14" name="Picture 13"/>
          <p:cNvPicPr>
            <a:picLocks noChangeAspect="1"/>
          </p:cNvPicPr>
          <p:nvPr/>
        </p:nvPicPr>
        <p:blipFill>
          <a:blip r:embed="rId4"/>
          <a:stretch>
            <a:fillRect/>
          </a:stretch>
        </p:blipFill>
        <p:spPr>
          <a:xfrm rot="720000">
            <a:off x="3885456" y="1033611"/>
            <a:ext cx="4257675" cy="6029325"/>
          </a:xfrm>
          <a:prstGeom prst="rect">
            <a:avLst/>
          </a:prstGeom>
          <a:ln>
            <a:solidFill>
              <a:schemeClr val="bg1">
                <a:lumMod val="50000"/>
              </a:schemeClr>
            </a:solidFill>
          </a:ln>
        </p:spPr>
      </p:pic>
      <p:pic>
        <p:nvPicPr>
          <p:cNvPr id="13" name="Picture 12"/>
          <p:cNvPicPr>
            <a:picLocks noChangeAspect="1"/>
          </p:cNvPicPr>
          <p:nvPr/>
        </p:nvPicPr>
        <p:blipFill>
          <a:blip r:embed="rId4"/>
          <a:stretch>
            <a:fillRect/>
          </a:stretch>
        </p:blipFill>
        <p:spPr>
          <a:xfrm rot="540000">
            <a:off x="3733056" y="881211"/>
            <a:ext cx="4257675" cy="6029325"/>
          </a:xfrm>
          <a:prstGeom prst="rect">
            <a:avLst/>
          </a:prstGeom>
          <a:ln>
            <a:solidFill>
              <a:schemeClr val="bg1">
                <a:lumMod val="50000"/>
              </a:schemeClr>
            </a:solidFill>
          </a:ln>
        </p:spPr>
      </p:pic>
      <p:pic>
        <p:nvPicPr>
          <p:cNvPr id="12" name="Picture 11"/>
          <p:cNvPicPr>
            <a:picLocks noChangeAspect="1"/>
          </p:cNvPicPr>
          <p:nvPr/>
        </p:nvPicPr>
        <p:blipFill>
          <a:blip r:embed="rId4"/>
          <a:stretch>
            <a:fillRect/>
          </a:stretch>
        </p:blipFill>
        <p:spPr>
          <a:xfrm rot="360000">
            <a:off x="3580656" y="728811"/>
            <a:ext cx="4257675" cy="6029325"/>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rot="180000">
            <a:off x="3428256" y="576411"/>
            <a:ext cx="4257675" cy="6029325"/>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3221300" y="418143"/>
            <a:ext cx="4265352" cy="6035191"/>
          </a:xfrm>
          <a:prstGeom prst="rect">
            <a:avLst/>
          </a:prstGeom>
          <a:ln>
            <a:solidFill>
              <a:schemeClr val="bg1">
                <a:lumMod val="50000"/>
              </a:schemeClr>
            </a:solidFill>
          </a:ln>
        </p:spPr>
      </p:pic>
      <p:sp>
        <p:nvSpPr>
          <p:cNvPr id="10" name="Rectangle 9"/>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7961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74" y="0"/>
            <a:ext cx="6382650" cy="3380533"/>
          </a:xfrm>
          <a:prstGeom prst="rect">
            <a:avLst/>
          </a:prstGeom>
        </p:spPr>
      </p:pic>
      <p:sp>
        <p:nvSpPr>
          <p:cNvPr id="4"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Basics in Small Basic</a:t>
            </a:r>
            <a:endParaRPr lang="en-US" altLang="en-US" sz="4000" dirty="0" smtClean="0">
              <a:solidFill>
                <a:srgbClr val="585858"/>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982033" y="2884813"/>
            <a:ext cx="2666342" cy="14701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984229" y="4085562"/>
            <a:ext cx="2661951" cy="140988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976924" y="5226022"/>
            <a:ext cx="2676561" cy="14176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6168707" y="2870594"/>
            <a:ext cx="2758306" cy="158317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4863531" y="3585001"/>
            <a:ext cx="2171200" cy="115224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62" y="3040779"/>
            <a:ext cx="2171200" cy="115224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00000">
            <a:off x="6191533" y="4111725"/>
            <a:ext cx="2175500" cy="116084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00000">
            <a:off x="5277271" y="4843540"/>
            <a:ext cx="2171200" cy="115224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00000">
            <a:off x="6600293" y="5463644"/>
            <a:ext cx="2175500" cy="1152241"/>
          </a:xfrm>
          <a:prstGeom prst="rect">
            <a:avLst/>
          </a:prstGeom>
        </p:spPr>
      </p:pic>
    </p:spTree>
    <p:extLst>
      <p:ext uri="{BB962C8B-B14F-4D97-AF65-F5344CB8AC3E}">
        <p14:creationId xmlns:p14="http://schemas.microsoft.com/office/powerpoint/2010/main" val="2825724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Basics in Small Basic</a:t>
            </a:r>
            <a:endParaRPr lang="en-US" altLang="en-US" sz="4000" dirty="0" smtClean="0">
              <a:solidFill>
                <a:srgbClr val="585858"/>
              </a:solidFill>
            </a:endParaRPr>
          </a:p>
        </p:txBody>
      </p:sp>
      <p:sp>
        <p:nvSpPr>
          <p:cNvPr id="8" name="Rectangle 7"/>
          <p:cNvSpPr/>
          <p:nvPr/>
        </p:nvSpPr>
        <p:spPr>
          <a:xfrm>
            <a:off x="179882" y="4017364"/>
            <a:ext cx="5801193" cy="4646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94871" y="779488"/>
            <a:ext cx="8949129" cy="5078313"/>
          </a:xfrm>
          <a:prstGeom prst="rect">
            <a:avLst/>
          </a:prstGeom>
        </p:spPr>
        <p:txBody>
          <a:bodyPr wrap="square">
            <a:spAutoFit/>
          </a:bodyPr>
          <a:lstStyle/>
          <a:p>
            <a:r>
              <a:rPr lang="en-GB" altLang="en-US" sz="3600" dirty="0">
                <a:solidFill>
                  <a:srgbClr val="585858"/>
                </a:solidFill>
              </a:rPr>
              <a:t>What happens here</a:t>
            </a:r>
            <a:r>
              <a:rPr lang="en-GB" altLang="en-US" sz="3600" dirty="0" smtClean="0">
                <a:solidFill>
                  <a:srgbClr val="585858"/>
                </a:solidFill>
              </a:rPr>
              <a:t>?</a:t>
            </a:r>
          </a:p>
          <a:p>
            <a:endParaRPr lang="en-GB" altLang="en-US" sz="3600" dirty="0">
              <a:solidFill>
                <a:srgbClr val="585858"/>
              </a:solidFill>
            </a:endParaRPr>
          </a:p>
          <a:p>
            <a:r>
              <a:rPr lang="en-US" altLang="en-US" sz="2800" b="1" dirty="0" err="1">
                <a:solidFill>
                  <a:srgbClr val="C00B0B"/>
                </a:solidFill>
                <a:latin typeface="Courier New" panose="02070309020205020404" pitchFamily="49" charset="0"/>
                <a:cs typeface="Courier New" panose="02070309020205020404" pitchFamily="49" charset="0"/>
              </a:rPr>
              <a:t>NumberBananas</a:t>
            </a:r>
            <a:r>
              <a:rPr lang="en-US" altLang="en-US" sz="2800" b="1" dirty="0">
                <a:solidFill>
                  <a:srgbClr val="C00B0B"/>
                </a:solidFill>
                <a:latin typeface="Courier New" panose="02070309020205020404" pitchFamily="49" charset="0"/>
                <a:cs typeface="Courier New" panose="02070309020205020404" pitchFamily="49" charset="0"/>
              </a:rPr>
              <a:t> = 32</a:t>
            </a:r>
          </a:p>
          <a:p>
            <a:r>
              <a:rPr lang="en-US" altLang="en-US" sz="2800" b="1" dirty="0" err="1">
                <a:solidFill>
                  <a:srgbClr val="C00B0B"/>
                </a:solidFill>
                <a:latin typeface="Courier New" panose="02070309020205020404" pitchFamily="49" charset="0"/>
                <a:cs typeface="Courier New" panose="02070309020205020404" pitchFamily="49" charset="0"/>
              </a:rPr>
              <a:t>NumberApples</a:t>
            </a:r>
            <a:r>
              <a:rPr lang="en-US" altLang="en-US" sz="2800" b="1" dirty="0">
                <a:solidFill>
                  <a:srgbClr val="C00B0B"/>
                </a:solidFill>
                <a:latin typeface="Courier New" panose="02070309020205020404" pitchFamily="49" charset="0"/>
                <a:cs typeface="Courier New" panose="02070309020205020404" pitchFamily="49" charset="0"/>
              </a:rPr>
              <a:t> = 22</a:t>
            </a:r>
          </a:p>
          <a:p>
            <a:r>
              <a:rPr lang="en-US" altLang="en-US" sz="2800" b="1" dirty="0" err="1">
                <a:solidFill>
                  <a:srgbClr val="C00B0B"/>
                </a:solidFill>
                <a:latin typeface="Courier New" panose="02070309020205020404" pitchFamily="49" charset="0"/>
                <a:cs typeface="Courier New" panose="02070309020205020404" pitchFamily="49" charset="0"/>
              </a:rPr>
              <a:t>TextWindow.WriteLine</a:t>
            </a:r>
            <a:r>
              <a:rPr lang="en-US" altLang="en-US" sz="2800" b="1" dirty="0">
                <a:solidFill>
                  <a:srgbClr val="C00B0B"/>
                </a:solidFill>
                <a:latin typeface="Courier New" panose="02070309020205020404" pitchFamily="49" charset="0"/>
                <a:cs typeface="Courier New" panose="02070309020205020404" pitchFamily="49" charset="0"/>
              </a:rPr>
              <a:t>("Pieces of fruit  </a:t>
            </a:r>
            <a:r>
              <a:rPr lang="en-US" altLang="en-US" sz="2800" b="1" dirty="0" smtClean="0">
                <a:solidFill>
                  <a:srgbClr val="C00B0B"/>
                </a:solidFill>
                <a:latin typeface="Courier New" panose="02070309020205020404" pitchFamily="49" charset="0"/>
                <a:cs typeface="Courier New" panose="02070309020205020404" pitchFamily="49" charset="0"/>
              </a:rPr>
              <a:t>       total </a:t>
            </a:r>
            <a:r>
              <a:rPr lang="en-US" altLang="en-US" sz="2800" b="1" dirty="0">
                <a:solidFill>
                  <a:srgbClr val="C00B0B"/>
                </a:solidFill>
                <a:latin typeface="Courier New" panose="02070309020205020404" pitchFamily="49" charset="0"/>
                <a:cs typeface="Courier New" panose="02070309020205020404" pitchFamily="49" charset="0"/>
              </a:rPr>
              <a:t>" + </a:t>
            </a:r>
            <a:r>
              <a:rPr lang="en-US" altLang="en-US" sz="2800" b="1" dirty="0" err="1">
                <a:solidFill>
                  <a:srgbClr val="C00B0B"/>
                </a:solidFill>
                <a:latin typeface="Courier New" panose="02070309020205020404" pitchFamily="49" charset="0"/>
                <a:cs typeface="Courier New" panose="02070309020205020404" pitchFamily="49" charset="0"/>
              </a:rPr>
              <a:t>NumberBananas</a:t>
            </a:r>
            <a:r>
              <a:rPr lang="en-US" altLang="en-US" sz="2800" b="1" dirty="0">
                <a:solidFill>
                  <a:srgbClr val="C00B0B"/>
                </a:solidFill>
                <a:latin typeface="Courier New" panose="02070309020205020404" pitchFamily="49" charset="0"/>
                <a:cs typeface="Courier New" panose="02070309020205020404" pitchFamily="49" charset="0"/>
              </a:rPr>
              <a:t> + </a:t>
            </a:r>
            <a:r>
              <a:rPr lang="en-US" altLang="en-US" sz="2800" b="1" dirty="0" err="1">
                <a:solidFill>
                  <a:srgbClr val="C00B0B"/>
                </a:solidFill>
                <a:latin typeface="Courier New" panose="02070309020205020404" pitchFamily="49" charset="0"/>
                <a:cs typeface="Courier New" panose="02070309020205020404" pitchFamily="49" charset="0"/>
              </a:rPr>
              <a:t>NumberApples</a:t>
            </a:r>
            <a:r>
              <a:rPr lang="en-US" altLang="en-US" sz="2800" b="1" dirty="0" smtClean="0">
                <a:solidFill>
                  <a:srgbClr val="C00B0B"/>
                </a:solidFill>
                <a:latin typeface="Courier New" panose="02070309020205020404" pitchFamily="49" charset="0"/>
                <a:cs typeface="Courier New" panose="02070309020205020404" pitchFamily="49" charset="0"/>
              </a:rPr>
              <a:t>)</a:t>
            </a:r>
          </a:p>
          <a:p>
            <a:endParaRPr lang="en-US" altLang="en-US" sz="2800" b="1" dirty="0">
              <a:solidFill>
                <a:schemeClr val="bg1"/>
              </a:solidFill>
              <a:latin typeface="Courier New" panose="02070309020205020404" pitchFamily="49" charset="0"/>
              <a:cs typeface="Courier New" panose="02070309020205020404" pitchFamily="49" charset="0"/>
            </a:endParaRPr>
          </a:p>
          <a:p>
            <a:r>
              <a:rPr lang="en-US" altLang="en-US" sz="2800" b="1" dirty="0" smtClean="0">
                <a:solidFill>
                  <a:schemeClr val="bg1"/>
                </a:solidFill>
                <a:latin typeface="Courier New" panose="02070309020205020404" pitchFamily="49" charset="0"/>
                <a:cs typeface="Courier New" panose="02070309020205020404" pitchFamily="49" charset="0"/>
              </a:rPr>
              <a:t>Pieces of fruit total 3222</a:t>
            </a:r>
            <a:endParaRPr lang="en-US" altLang="en-US" sz="2800" b="1" dirty="0">
              <a:solidFill>
                <a:schemeClr val="bg1"/>
              </a:solidFill>
              <a:latin typeface="Courier New" panose="02070309020205020404" pitchFamily="49" charset="0"/>
              <a:cs typeface="Courier New" panose="02070309020205020404" pitchFamily="49" charset="0"/>
            </a:endParaRPr>
          </a:p>
          <a:p>
            <a:endParaRPr lang="en-GB" altLang="en-US" sz="2800" b="1" dirty="0">
              <a:solidFill>
                <a:schemeClr val="bg1"/>
              </a:solidFill>
            </a:endParaRPr>
          </a:p>
          <a:p>
            <a:r>
              <a:rPr lang="en-US" altLang="en-US" sz="2800" b="1" dirty="0" err="1">
                <a:solidFill>
                  <a:srgbClr val="C00B0B"/>
                </a:solidFill>
                <a:latin typeface="Courier New" panose="02070309020205020404" pitchFamily="49" charset="0"/>
                <a:cs typeface="Courier New" panose="02070309020205020404" pitchFamily="49" charset="0"/>
              </a:rPr>
              <a:t>TextWindow.WriteLine</a:t>
            </a:r>
            <a:r>
              <a:rPr lang="en-US" altLang="en-US" sz="2800" b="1" dirty="0">
                <a:solidFill>
                  <a:srgbClr val="C00B0B"/>
                </a:solidFill>
                <a:latin typeface="Courier New" panose="02070309020205020404" pitchFamily="49" charset="0"/>
                <a:cs typeface="Courier New" panose="02070309020205020404" pitchFamily="49" charset="0"/>
              </a:rPr>
              <a:t>("Pieces of fruit total " + (</a:t>
            </a:r>
            <a:r>
              <a:rPr lang="en-US" altLang="en-US" sz="2800" b="1" dirty="0" err="1">
                <a:solidFill>
                  <a:srgbClr val="C00B0B"/>
                </a:solidFill>
                <a:latin typeface="Courier New" panose="02070309020205020404" pitchFamily="49" charset="0"/>
                <a:cs typeface="Courier New" panose="02070309020205020404" pitchFamily="49" charset="0"/>
              </a:rPr>
              <a:t>NumberBananas</a:t>
            </a:r>
            <a:r>
              <a:rPr lang="en-US" altLang="en-US" sz="2800" b="1" dirty="0">
                <a:solidFill>
                  <a:srgbClr val="C00B0B"/>
                </a:solidFill>
                <a:latin typeface="Courier New" panose="02070309020205020404" pitchFamily="49" charset="0"/>
                <a:cs typeface="Courier New" panose="02070309020205020404" pitchFamily="49" charset="0"/>
              </a:rPr>
              <a:t> + </a:t>
            </a:r>
            <a:r>
              <a:rPr lang="en-US" altLang="en-US" sz="2800" b="1" dirty="0" err="1">
                <a:solidFill>
                  <a:srgbClr val="C00B0B"/>
                </a:solidFill>
                <a:latin typeface="Courier New" panose="02070309020205020404" pitchFamily="49" charset="0"/>
                <a:cs typeface="Courier New" panose="02070309020205020404" pitchFamily="49" charset="0"/>
              </a:rPr>
              <a:t>NumberApples</a:t>
            </a:r>
            <a:r>
              <a:rPr lang="en-US" altLang="en-US" sz="2800" b="1" dirty="0">
                <a:solidFill>
                  <a:srgbClr val="C00B0B"/>
                </a:solidFill>
                <a:latin typeface="Courier New" panose="02070309020205020404" pitchFamily="49" charset="0"/>
                <a:cs typeface="Courier New" panose="02070309020205020404" pitchFamily="49" charset="0"/>
              </a:rPr>
              <a:t>))</a:t>
            </a:r>
            <a:endParaRPr lang="en-GB" altLang="en-US" sz="2800" b="1" dirty="0">
              <a:solidFill>
                <a:srgbClr val="C00B0B"/>
              </a:solidFill>
              <a:latin typeface="Courier New" panose="02070309020205020404" pitchFamily="49" charset="0"/>
              <a:cs typeface="Courier New" panose="02070309020205020404" pitchFamily="49" charset="0"/>
            </a:endParaRPr>
          </a:p>
        </p:txBody>
      </p:sp>
      <p:cxnSp>
        <p:nvCxnSpPr>
          <p:cNvPr id="6" name="Straight Arrow Connector 5"/>
          <p:cNvCxnSpPr/>
          <p:nvPr/>
        </p:nvCxnSpPr>
        <p:spPr>
          <a:xfrm flipV="1">
            <a:off x="2563318" y="5883633"/>
            <a:ext cx="0" cy="595862"/>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636832" y="5883633"/>
            <a:ext cx="0" cy="595862"/>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4901784"/>
            <a:ext cx="9144000" cy="1956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487135" y="-6209"/>
            <a:ext cx="1656865" cy="369332"/>
          </a:xfrm>
          <a:prstGeom prst="rect">
            <a:avLst/>
          </a:prstGeom>
          <a:noFill/>
        </p:spPr>
        <p:txBody>
          <a:bodyPr wrap="none" rtlCol="0">
            <a:spAutoFit/>
          </a:bodyPr>
          <a:lstStyle/>
          <a:p>
            <a:pPr algn="r"/>
            <a:r>
              <a:rPr lang="en-GB" dirty="0" smtClean="0">
                <a:solidFill>
                  <a:srgbClr val="585858"/>
                </a:solidFill>
              </a:rPr>
              <a:t>02DataTypes.sb</a:t>
            </a:r>
            <a:endParaRPr lang="en-GB" dirty="0"/>
          </a:p>
        </p:txBody>
      </p:sp>
    </p:spTree>
    <p:extLst>
      <p:ext uri="{BB962C8B-B14F-4D97-AF65-F5344CB8AC3E}">
        <p14:creationId xmlns:p14="http://schemas.microsoft.com/office/powerpoint/2010/main" val="536663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7811" b="46785"/>
          <a:stretch/>
        </p:blipFill>
        <p:spPr>
          <a:xfrm>
            <a:off x="1" y="674551"/>
            <a:ext cx="9144000" cy="3753365"/>
          </a:xfrm>
          <a:prstGeom prst="rect">
            <a:avLst/>
          </a:prstGeom>
        </p:spPr>
      </p:pic>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Basics in Small Basic</a:t>
            </a:r>
            <a:endParaRPr lang="en-US" altLang="en-US" sz="4000" dirty="0" smtClean="0">
              <a:solidFill>
                <a:srgbClr val="585858"/>
              </a:solidFill>
            </a:endParaRPr>
          </a:p>
        </p:txBody>
      </p:sp>
      <p:sp>
        <p:nvSpPr>
          <p:cNvPr id="6" name="Rectangle 5"/>
          <p:cNvSpPr/>
          <p:nvPr/>
        </p:nvSpPr>
        <p:spPr>
          <a:xfrm>
            <a:off x="0" y="3822487"/>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0" y="4502867"/>
            <a:ext cx="7654339" cy="646331"/>
          </a:xfrm>
          <a:prstGeom prst="rect">
            <a:avLst/>
          </a:prstGeom>
          <a:noFill/>
        </p:spPr>
        <p:txBody>
          <a:bodyPr wrap="none" rtlCol="0">
            <a:spAutoFit/>
          </a:bodyPr>
          <a:lstStyle/>
          <a:p>
            <a:r>
              <a:rPr lang="en-GB" sz="3600" dirty="0" smtClean="0">
                <a:solidFill>
                  <a:srgbClr val="585858"/>
                </a:solidFill>
              </a:rPr>
              <a:t>Read the code and predict the outcome</a:t>
            </a:r>
            <a:r>
              <a:rPr lang="en-GB" dirty="0" smtClean="0"/>
              <a:t>.</a:t>
            </a:r>
            <a:endParaRPr lang="en-GB" dirty="0"/>
          </a:p>
        </p:txBody>
      </p:sp>
      <p:sp>
        <p:nvSpPr>
          <p:cNvPr id="8" name="TextBox 7"/>
          <p:cNvSpPr txBox="1"/>
          <p:nvPr/>
        </p:nvSpPr>
        <p:spPr>
          <a:xfrm>
            <a:off x="7228603" y="-6209"/>
            <a:ext cx="1915397" cy="369332"/>
          </a:xfrm>
          <a:prstGeom prst="rect">
            <a:avLst/>
          </a:prstGeom>
          <a:noFill/>
        </p:spPr>
        <p:txBody>
          <a:bodyPr wrap="none" rtlCol="0">
            <a:spAutoFit/>
          </a:bodyPr>
          <a:lstStyle/>
          <a:p>
            <a:pPr algn="r"/>
            <a:r>
              <a:rPr lang="en-GB" dirty="0" smtClean="0">
                <a:solidFill>
                  <a:srgbClr val="585858"/>
                </a:solidFill>
              </a:rPr>
              <a:t>03SimpleMaths.sb</a:t>
            </a:r>
            <a:endParaRPr lang="en-GB" dirty="0"/>
          </a:p>
        </p:txBody>
      </p:sp>
      <p:pic>
        <p:nvPicPr>
          <p:cNvPr id="9" name="Picture 8"/>
          <p:cNvPicPr>
            <a:picLocks noChangeAspect="1"/>
          </p:cNvPicPr>
          <p:nvPr/>
        </p:nvPicPr>
        <p:blipFill rotWithShape="1">
          <a:blip r:embed="rId3"/>
          <a:srcRect l="4980" t="36947" r="62090" b="60921"/>
          <a:stretch/>
        </p:blipFill>
        <p:spPr>
          <a:xfrm>
            <a:off x="0" y="5379136"/>
            <a:ext cx="9144000" cy="375165"/>
          </a:xfrm>
          <a:prstGeom prst="rect">
            <a:avLst/>
          </a:prstGeom>
        </p:spPr>
      </p:pic>
      <p:sp>
        <p:nvSpPr>
          <p:cNvPr id="10" name="Up Arrow Callout 9"/>
          <p:cNvSpPr/>
          <p:nvPr/>
        </p:nvSpPr>
        <p:spPr>
          <a:xfrm>
            <a:off x="6214819" y="5927788"/>
            <a:ext cx="1940805" cy="720985"/>
          </a:xfrm>
          <a:prstGeom prst="upArrowCallout">
            <a:avLst/>
          </a:prstGeom>
          <a:solidFill>
            <a:schemeClr val="bg1"/>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B0B"/>
                </a:solidFill>
              </a:rPr>
              <a:t>parameters</a:t>
            </a:r>
            <a:endParaRPr lang="en-GB" dirty="0">
              <a:solidFill>
                <a:srgbClr val="C00B0B"/>
              </a:solidFill>
            </a:endParaRPr>
          </a:p>
        </p:txBody>
      </p:sp>
      <p:sp>
        <p:nvSpPr>
          <p:cNvPr id="13" name="Up Arrow Callout 12"/>
          <p:cNvSpPr/>
          <p:nvPr/>
        </p:nvSpPr>
        <p:spPr>
          <a:xfrm>
            <a:off x="2430647" y="5919882"/>
            <a:ext cx="1940805" cy="720985"/>
          </a:xfrm>
          <a:prstGeom prst="upArrowCallout">
            <a:avLst/>
          </a:prstGeom>
          <a:solidFill>
            <a:schemeClr val="bg1"/>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B0B"/>
                </a:solidFill>
              </a:rPr>
              <a:t>function</a:t>
            </a:r>
            <a:endParaRPr lang="en-GB" dirty="0">
              <a:solidFill>
                <a:srgbClr val="C00B0B"/>
              </a:solidFill>
            </a:endParaRPr>
          </a:p>
        </p:txBody>
      </p:sp>
      <p:sp>
        <p:nvSpPr>
          <p:cNvPr id="14" name="Up Arrow Callout 13"/>
          <p:cNvSpPr/>
          <p:nvPr/>
        </p:nvSpPr>
        <p:spPr>
          <a:xfrm>
            <a:off x="123985" y="5919881"/>
            <a:ext cx="1332854" cy="720986"/>
          </a:xfrm>
          <a:prstGeom prst="upArrowCallout">
            <a:avLst/>
          </a:prstGeom>
          <a:solidFill>
            <a:schemeClr val="bg1"/>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B0B"/>
                </a:solidFill>
              </a:rPr>
              <a:t>variable</a:t>
            </a:r>
            <a:endParaRPr lang="en-GB" dirty="0">
              <a:solidFill>
                <a:srgbClr val="C00B0B"/>
              </a:solidFill>
            </a:endParaRPr>
          </a:p>
        </p:txBody>
      </p:sp>
    </p:spTree>
    <p:extLst>
      <p:ext uri="{BB962C8B-B14F-4D97-AF65-F5344CB8AC3E}">
        <p14:creationId xmlns:p14="http://schemas.microsoft.com/office/powerpoint/2010/main" val="1061000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Basics in Small Basic</a:t>
            </a:r>
            <a:endParaRPr lang="en-US" altLang="en-US" sz="4000" dirty="0" smtClean="0">
              <a:solidFill>
                <a:srgbClr val="585858"/>
              </a:solidFill>
            </a:endParaRPr>
          </a:p>
        </p:txBody>
      </p:sp>
      <p:sp>
        <p:nvSpPr>
          <p:cNvPr id="4" name="Rectangle 3"/>
          <p:cNvSpPr txBox="1">
            <a:spLocks noChangeArrowheads="1"/>
          </p:cNvSpPr>
          <p:nvPr/>
        </p:nvSpPr>
        <p:spPr>
          <a:xfrm>
            <a:off x="153650" y="947565"/>
            <a:ext cx="8990350" cy="4924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None/>
            </a:pPr>
            <a:r>
              <a:rPr lang="en-GB" altLang="en-US" sz="3600" dirty="0">
                <a:solidFill>
                  <a:srgbClr val="585858"/>
                </a:solidFill>
              </a:rPr>
              <a:t>What happens here?</a:t>
            </a:r>
          </a:p>
          <a:p>
            <a:pPr marL="609600" indent="-609600">
              <a:buFontTx/>
              <a:buNone/>
            </a:pPr>
            <a:endParaRPr lang="en-US" altLang="en-US" b="1" dirty="0" smtClean="0">
              <a:latin typeface="Courier New" panose="02070309020205020404" pitchFamily="49" charset="0"/>
              <a:cs typeface="Courier New" panose="02070309020205020404" pitchFamily="49" charset="0"/>
            </a:endParaRPr>
          </a:p>
        </p:txBody>
      </p:sp>
      <p:sp>
        <p:nvSpPr>
          <p:cNvPr id="5" name="TextBox 4"/>
          <p:cNvSpPr txBox="1"/>
          <p:nvPr/>
        </p:nvSpPr>
        <p:spPr>
          <a:xfrm>
            <a:off x="0" y="6088559"/>
            <a:ext cx="9144000" cy="769441"/>
          </a:xfrm>
          <a:prstGeom prst="rect">
            <a:avLst/>
          </a:prstGeom>
          <a:noFill/>
        </p:spPr>
        <p:txBody>
          <a:bodyPr wrap="square" rtlCol="0">
            <a:spAutoFit/>
          </a:bodyPr>
          <a:lstStyle/>
          <a:p>
            <a:pPr algn="ctr"/>
            <a:r>
              <a:rPr lang="en-GB" sz="4400" dirty="0" smtClean="0">
                <a:solidFill>
                  <a:srgbClr val="585858"/>
                </a:solidFill>
              </a:rPr>
              <a:t>Learning to read before trying to write</a:t>
            </a:r>
            <a:endParaRPr lang="en-GB" sz="4400" dirty="0">
              <a:solidFill>
                <a:srgbClr val="585858"/>
              </a:solidFill>
            </a:endParaRPr>
          </a:p>
        </p:txBody>
      </p:sp>
      <p:sp>
        <p:nvSpPr>
          <p:cNvPr id="6" name="TextBox 5"/>
          <p:cNvSpPr txBox="1"/>
          <p:nvPr/>
        </p:nvSpPr>
        <p:spPr>
          <a:xfrm>
            <a:off x="7727523" y="-3192"/>
            <a:ext cx="1416478" cy="369332"/>
          </a:xfrm>
          <a:prstGeom prst="rect">
            <a:avLst/>
          </a:prstGeom>
          <a:noFill/>
        </p:spPr>
        <p:txBody>
          <a:bodyPr wrap="none" rtlCol="0">
            <a:spAutoFit/>
          </a:bodyPr>
          <a:lstStyle/>
          <a:p>
            <a:pPr algn="r"/>
            <a:r>
              <a:rPr lang="en-GB" dirty="0" smtClean="0">
                <a:solidFill>
                  <a:srgbClr val="585858"/>
                </a:solidFill>
              </a:rPr>
              <a:t>04BlastOff.sb</a:t>
            </a:r>
            <a:endParaRPr lang="en-GB" dirty="0"/>
          </a:p>
        </p:txBody>
      </p:sp>
      <p:sp>
        <p:nvSpPr>
          <p:cNvPr id="7" name="Rectangle 6"/>
          <p:cNvSpPr/>
          <p:nvPr/>
        </p:nvSpPr>
        <p:spPr>
          <a:xfrm>
            <a:off x="153650" y="2142412"/>
            <a:ext cx="8765498" cy="2135906"/>
          </a:xfrm>
          <a:prstGeom prst="rect">
            <a:avLst/>
          </a:prstGeom>
          <a:solidFill>
            <a:schemeClr val="bg1"/>
          </a:solidFill>
        </p:spPr>
        <p:txBody>
          <a:bodyPr wrap="square">
            <a:spAutoFit/>
          </a:bodyPr>
          <a:lstStyle/>
          <a:p>
            <a:pPr marL="609600" indent="-609600">
              <a:lnSpc>
                <a:spcPct val="96000"/>
              </a:lnSpc>
              <a:spcBef>
                <a:spcPts val="1000"/>
              </a:spcBef>
            </a:pPr>
            <a:r>
              <a:rPr lang="en-US" altLang="en-US" sz="2800" b="1" dirty="0">
                <a:solidFill>
                  <a:srgbClr val="C00000"/>
                </a:solidFill>
                <a:latin typeface="Courier New" panose="02070309020205020404" pitchFamily="49" charset="0"/>
                <a:cs typeface="Courier New" panose="02070309020205020404" pitchFamily="49" charset="0"/>
              </a:rPr>
              <a:t>For </a:t>
            </a:r>
            <a:r>
              <a:rPr lang="en-US" altLang="en-US" sz="2800" b="1" dirty="0" err="1">
                <a:solidFill>
                  <a:srgbClr val="C00000"/>
                </a:solidFill>
                <a:latin typeface="Courier New" panose="02070309020205020404" pitchFamily="49" charset="0"/>
                <a:cs typeface="Courier New" panose="02070309020205020404" pitchFamily="49" charset="0"/>
              </a:rPr>
              <a:t>LoopCounter</a:t>
            </a:r>
            <a:r>
              <a:rPr lang="en-US" altLang="en-US" sz="2800" b="1" dirty="0">
                <a:solidFill>
                  <a:srgbClr val="C00000"/>
                </a:solidFill>
                <a:latin typeface="Courier New" panose="02070309020205020404" pitchFamily="49" charset="0"/>
                <a:cs typeface="Courier New" panose="02070309020205020404" pitchFamily="49" charset="0"/>
              </a:rPr>
              <a:t> = 10 To 0 Step -1</a:t>
            </a:r>
          </a:p>
          <a:p>
            <a:pPr marL="609600" indent="-609600">
              <a:lnSpc>
                <a:spcPct val="96000"/>
              </a:lnSpc>
              <a:spcBef>
                <a:spcPts val="1000"/>
              </a:spcBef>
            </a:pPr>
            <a:r>
              <a:rPr lang="en-US" altLang="en-US" sz="2800" b="1" dirty="0">
                <a:solidFill>
                  <a:srgbClr val="C00000"/>
                </a:solidFill>
                <a:latin typeface="Courier New" panose="02070309020205020404" pitchFamily="49" charset="0"/>
                <a:cs typeface="Courier New" panose="02070309020205020404" pitchFamily="49" charset="0"/>
              </a:rPr>
              <a:t>   </a:t>
            </a:r>
            <a:r>
              <a:rPr lang="en-US" altLang="en-US" sz="2800" b="1" dirty="0" err="1">
                <a:solidFill>
                  <a:srgbClr val="C00000"/>
                </a:solidFill>
                <a:latin typeface="Courier New" panose="02070309020205020404" pitchFamily="49" charset="0"/>
                <a:cs typeface="Courier New" panose="02070309020205020404" pitchFamily="49" charset="0"/>
              </a:rPr>
              <a:t>TextWindow.WriteLine</a:t>
            </a:r>
            <a:r>
              <a:rPr lang="en-US" altLang="en-US" sz="2800" b="1" dirty="0">
                <a:solidFill>
                  <a:srgbClr val="C00000"/>
                </a:solidFill>
                <a:latin typeface="Courier New" panose="02070309020205020404" pitchFamily="49" charset="0"/>
                <a:cs typeface="Courier New" panose="02070309020205020404" pitchFamily="49" charset="0"/>
              </a:rPr>
              <a:t>(</a:t>
            </a:r>
            <a:r>
              <a:rPr lang="en-US" altLang="en-US" sz="2800" b="1" dirty="0" err="1">
                <a:solidFill>
                  <a:srgbClr val="C00000"/>
                </a:solidFill>
                <a:latin typeface="Courier New" panose="02070309020205020404" pitchFamily="49" charset="0"/>
                <a:cs typeface="Courier New" panose="02070309020205020404" pitchFamily="49" charset="0"/>
              </a:rPr>
              <a:t>LoopCounter</a:t>
            </a:r>
            <a:r>
              <a:rPr lang="en-US" altLang="en-US" sz="2800" b="1" dirty="0">
                <a:solidFill>
                  <a:srgbClr val="C00000"/>
                </a:solidFill>
                <a:latin typeface="Courier New" panose="02070309020205020404" pitchFamily="49" charset="0"/>
                <a:cs typeface="Courier New" panose="02070309020205020404" pitchFamily="49" charset="0"/>
              </a:rPr>
              <a:t>)</a:t>
            </a:r>
          </a:p>
          <a:p>
            <a:pPr marL="609600" indent="-609600">
              <a:lnSpc>
                <a:spcPct val="96000"/>
              </a:lnSpc>
              <a:spcBef>
                <a:spcPts val="1000"/>
              </a:spcBef>
            </a:pPr>
            <a:r>
              <a:rPr lang="en-US" altLang="en-US" sz="2800" b="1" dirty="0" err="1">
                <a:solidFill>
                  <a:srgbClr val="C00000"/>
                </a:solidFill>
                <a:latin typeface="Courier New" panose="02070309020205020404" pitchFamily="49" charset="0"/>
                <a:cs typeface="Courier New" panose="02070309020205020404" pitchFamily="49" charset="0"/>
              </a:rPr>
              <a:t>EndFor</a:t>
            </a:r>
            <a:endParaRPr lang="en-US" altLang="en-US" sz="2800" b="1" dirty="0">
              <a:solidFill>
                <a:srgbClr val="C00000"/>
              </a:solidFill>
              <a:latin typeface="Courier New" panose="02070309020205020404" pitchFamily="49" charset="0"/>
              <a:cs typeface="Courier New" panose="02070309020205020404" pitchFamily="49" charset="0"/>
            </a:endParaRPr>
          </a:p>
          <a:p>
            <a:pPr marL="609600" indent="-609600">
              <a:lnSpc>
                <a:spcPct val="96000"/>
              </a:lnSpc>
              <a:spcBef>
                <a:spcPts val="1000"/>
              </a:spcBef>
            </a:pPr>
            <a:r>
              <a:rPr lang="en-US" altLang="en-US" sz="2800" b="1" dirty="0" err="1">
                <a:solidFill>
                  <a:srgbClr val="C00000"/>
                </a:solidFill>
                <a:latin typeface="Courier New" panose="02070309020205020404" pitchFamily="49" charset="0"/>
                <a:cs typeface="Courier New" panose="02070309020205020404" pitchFamily="49" charset="0"/>
              </a:rPr>
              <a:t>TextWindow.WriteLine</a:t>
            </a:r>
            <a:r>
              <a:rPr lang="en-US" altLang="en-US" sz="2800" b="1" dirty="0">
                <a:solidFill>
                  <a:srgbClr val="C00000"/>
                </a:solidFill>
                <a:latin typeface="Courier New" panose="02070309020205020404" pitchFamily="49" charset="0"/>
                <a:cs typeface="Courier New" panose="02070309020205020404" pitchFamily="49" charset="0"/>
              </a:rPr>
              <a:t>("Blastoff!!")</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6044430" y="4264489"/>
            <a:ext cx="3589645" cy="1936706"/>
          </a:xfrm>
          <a:prstGeom prst="rect">
            <a:avLst/>
          </a:prstGeom>
        </p:spPr>
      </p:pic>
    </p:spTree>
    <p:extLst>
      <p:ext uri="{BB962C8B-B14F-4D97-AF65-F5344CB8AC3E}">
        <p14:creationId xmlns:p14="http://schemas.microsoft.com/office/powerpoint/2010/main" val="2552059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Basics in Small Basic</a:t>
            </a:r>
            <a:endParaRPr lang="en-US" altLang="en-US" sz="4000" dirty="0" smtClean="0">
              <a:solidFill>
                <a:srgbClr val="585858"/>
              </a:solidFill>
            </a:endParaRPr>
          </a:p>
        </p:txBody>
      </p:sp>
      <p:sp>
        <p:nvSpPr>
          <p:cNvPr id="4" name="Rectangle 3"/>
          <p:cNvSpPr txBox="1">
            <a:spLocks noChangeArrowheads="1"/>
          </p:cNvSpPr>
          <p:nvPr/>
        </p:nvSpPr>
        <p:spPr>
          <a:xfrm>
            <a:off x="153650" y="940634"/>
            <a:ext cx="8990350" cy="4924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None/>
            </a:pPr>
            <a:r>
              <a:rPr lang="en-GB" altLang="en-US" sz="3600" dirty="0">
                <a:solidFill>
                  <a:srgbClr val="585858"/>
                </a:solidFill>
              </a:rPr>
              <a:t>What happens here?</a:t>
            </a:r>
          </a:p>
          <a:p>
            <a:pPr marL="609600" indent="-609600">
              <a:buFontTx/>
              <a:buNone/>
            </a:pPr>
            <a:endParaRPr lang="en-US" altLang="en-US" b="1" dirty="0" smtClean="0">
              <a:latin typeface="Courier New" panose="02070309020205020404" pitchFamily="49" charset="0"/>
              <a:cs typeface="Courier New" panose="02070309020205020404" pitchFamily="49" charset="0"/>
            </a:endParaRPr>
          </a:p>
          <a:p>
            <a:pPr marL="609600" indent="-609600">
              <a:buFontTx/>
              <a:buNone/>
            </a:pPr>
            <a:r>
              <a:rPr lang="en-US" altLang="en-US" b="1" dirty="0" smtClean="0">
                <a:latin typeface="Courier New" panose="02070309020205020404" pitchFamily="49" charset="0"/>
                <a:cs typeface="Courier New" panose="02070309020205020404" pitchFamily="49" charset="0"/>
              </a:rPr>
              <a:t>Counter = 10</a:t>
            </a:r>
          </a:p>
          <a:p>
            <a:pPr marL="609600" indent="-609600">
              <a:buFontTx/>
              <a:buNone/>
            </a:pPr>
            <a:r>
              <a:rPr lang="en-US" altLang="en-US" b="1" dirty="0" smtClean="0">
                <a:latin typeface="Courier New" panose="02070309020205020404" pitchFamily="49" charset="0"/>
                <a:cs typeface="Courier New" panose="02070309020205020404" pitchFamily="49" charset="0"/>
              </a:rPr>
              <a:t>While (counter &gt;= 0)</a:t>
            </a:r>
          </a:p>
          <a:p>
            <a:pPr marL="609600" indent="-609600">
              <a:buFontTx/>
              <a:buNone/>
            </a:pPr>
            <a:r>
              <a:rPr lang="en-US" altLang="en-US" b="1" dirty="0" smtClean="0">
                <a:latin typeface="Courier New" panose="02070309020205020404" pitchFamily="49" charset="0"/>
                <a:cs typeface="Courier New" panose="02070309020205020404" pitchFamily="49" charset="0"/>
              </a:rPr>
              <a:t>  </a:t>
            </a:r>
            <a:r>
              <a:rPr lang="en-US" altLang="en-US" b="1" dirty="0" err="1" smtClean="0">
                <a:latin typeface="Courier New" panose="02070309020205020404" pitchFamily="49" charset="0"/>
                <a:cs typeface="Courier New" panose="02070309020205020404" pitchFamily="49" charset="0"/>
              </a:rPr>
              <a:t>TextWindow.WriteLine</a:t>
            </a:r>
            <a:r>
              <a:rPr lang="en-US" altLang="en-US" b="1" dirty="0" smtClean="0">
                <a:latin typeface="Courier New" panose="02070309020205020404" pitchFamily="49" charset="0"/>
                <a:cs typeface="Courier New" panose="02070309020205020404" pitchFamily="49" charset="0"/>
              </a:rPr>
              <a:t>(Counter)</a:t>
            </a:r>
          </a:p>
          <a:p>
            <a:pPr marL="609600" indent="-609600">
              <a:buFontTx/>
              <a:buNone/>
            </a:pPr>
            <a:r>
              <a:rPr lang="en-US" altLang="en-US" b="1" dirty="0" smtClean="0">
                <a:latin typeface="Courier New" panose="02070309020205020404" pitchFamily="49" charset="0"/>
                <a:cs typeface="Courier New" panose="02070309020205020404" pitchFamily="49" charset="0"/>
              </a:rPr>
              <a:t>  Counter = Counter - 1</a:t>
            </a:r>
          </a:p>
          <a:p>
            <a:pPr marL="609600" indent="-609600">
              <a:buFontTx/>
              <a:buNone/>
            </a:pPr>
            <a:r>
              <a:rPr lang="en-US" altLang="en-US" b="1" dirty="0" err="1" smtClean="0">
                <a:latin typeface="Courier New" panose="02070309020205020404" pitchFamily="49" charset="0"/>
                <a:cs typeface="Courier New" panose="02070309020205020404" pitchFamily="49" charset="0"/>
              </a:rPr>
              <a:t>EndWhile</a:t>
            </a:r>
            <a:endParaRPr lang="en-US" altLang="en-US" b="1" dirty="0" smtClean="0">
              <a:latin typeface="Courier New" panose="02070309020205020404" pitchFamily="49" charset="0"/>
              <a:cs typeface="Courier New" panose="02070309020205020404" pitchFamily="49" charset="0"/>
            </a:endParaRPr>
          </a:p>
          <a:p>
            <a:pPr marL="609600" indent="-609600">
              <a:buFontTx/>
              <a:buNone/>
            </a:pPr>
            <a:r>
              <a:rPr lang="en-US" altLang="en-US" b="1" dirty="0" err="1" smtClean="0">
                <a:latin typeface="Courier New" panose="02070309020205020404" pitchFamily="49" charset="0"/>
                <a:cs typeface="Courier New" panose="02070309020205020404" pitchFamily="49" charset="0"/>
              </a:rPr>
              <a:t>TextWindow.WriteLine</a:t>
            </a:r>
            <a:r>
              <a:rPr lang="en-US" altLang="en-US" b="1" dirty="0" smtClean="0">
                <a:latin typeface="Courier New" panose="02070309020205020404" pitchFamily="49" charset="0"/>
                <a:cs typeface="Courier New" panose="02070309020205020404" pitchFamily="49" charset="0"/>
              </a:rPr>
              <a:t>("Blastoff!!")</a:t>
            </a:r>
          </a:p>
        </p:txBody>
      </p:sp>
      <p:sp>
        <p:nvSpPr>
          <p:cNvPr id="5" name="TextBox 4"/>
          <p:cNvSpPr txBox="1"/>
          <p:nvPr/>
        </p:nvSpPr>
        <p:spPr>
          <a:xfrm>
            <a:off x="0" y="6088559"/>
            <a:ext cx="9144000" cy="769441"/>
          </a:xfrm>
          <a:prstGeom prst="rect">
            <a:avLst/>
          </a:prstGeom>
          <a:noFill/>
        </p:spPr>
        <p:txBody>
          <a:bodyPr wrap="square" rtlCol="0">
            <a:spAutoFit/>
          </a:bodyPr>
          <a:lstStyle/>
          <a:p>
            <a:pPr algn="ctr"/>
            <a:r>
              <a:rPr lang="en-GB" sz="4400" dirty="0" smtClean="0">
                <a:solidFill>
                  <a:srgbClr val="585858"/>
                </a:solidFill>
              </a:rPr>
              <a:t>Learning to read before trying to write</a:t>
            </a:r>
            <a:endParaRPr lang="en-GB" sz="4400" dirty="0">
              <a:solidFill>
                <a:srgbClr val="585858"/>
              </a:solidFill>
            </a:endParaRPr>
          </a:p>
        </p:txBody>
      </p:sp>
      <p:sp>
        <p:nvSpPr>
          <p:cNvPr id="6" name="TextBox 5"/>
          <p:cNvSpPr txBox="1"/>
          <p:nvPr/>
        </p:nvSpPr>
        <p:spPr>
          <a:xfrm>
            <a:off x="7727523" y="-3192"/>
            <a:ext cx="1416478" cy="369332"/>
          </a:xfrm>
          <a:prstGeom prst="rect">
            <a:avLst/>
          </a:prstGeom>
          <a:noFill/>
        </p:spPr>
        <p:txBody>
          <a:bodyPr wrap="none" rtlCol="0">
            <a:spAutoFit/>
          </a:bodyPr>
          <a:lstStyle/>
          <a:p>
            <a:pPr algn="r"/>
            <a:r>
              <a:rPr lang="en-GB" dirty="0" smtClean="0">
                <a:solidFill>
                  <a:srgbClr val="585858"/>
                </a:solidFill>
              </a:rPr>
              <a:t>04BlastOff.sb</a:t>
            </a:r>
            <a:endParaRPr lang="en-GB"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6052871" y="4280207"/>
            <a:ext cx="3584260" cy="1933801"/>
          </a:xfrm>
          <a:prstGeom prst="rect">
            <a:avLst/>
          </a:prstGeom>
        </p:spPr>
      </p:pic>
    </p:spTree>
    <p:extLst>
      <p:ext uri="{BB962C8B-B14F-4D97-AF65-F5344CB8AC3E}">
        <p14:creationId xmlns:p14="http://schemas.microsoft.com/office/powerpoint/2010/main" val="3393494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25" y="2338943"/>
            <a:ext cx="8439461" cy="4219731"/>
          </a:xfrm>
          <a:prstGeom prst="rect">
            <a:avLst/>
          </a:prstGeom>
        </p:spPr>
      </p:pic>
      <p:sp>
        <p:nvSpPr>
          <p:cNvPr id="5" name="Title 1"/>
          <p:cNvSpPr txBox="1">
            <a:spLocks/>
          </p:cNvSpPr>
          <p:nvPr/>
        </p:nvSpPr>
        <p:spPr>
          <a:xfrm>
            <a:off x="-84" y="1763"/>
            <a:ext cx="9144083" cy="1169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Let’s play ‘Fizz Buzz’</a:t>
            </a:r>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2</a:t>
            </a:r>
          </a:p>
        </p:txBody>
      </p:sp>
      <p:sp>
        <p:nvSpPr>
          <p:cNvPr id="7" name="TextBox 6"/>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Oval Callout 12"/>
          <p:cNvSpPr/>
          <p:nvPr/>
        </p:nvSpPr>
        <p:spPr>
          <a:xfrm>
            <a:off x="755509" y="1789905"/>
            <a:ext cx="1347082" cy="1284260"/>
          </a:xfrm>
          <a:prstGeom prst="wedgeEllipseCallout">
            <a:avLst/>
          </a:prstGeom>
          <a:solidFill>
            <a:srgbClr val="007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4" name="Oval Callout 13"/>
          <p:cNvSpPr/>
          <p:nvPr/>
        </p:nvSpPr>
        <p:spPr>
          <a:xfrm>
            <a:off x="2600335" y="1572829"/>
            <a:ext cx="1347082" cy="1284260"/>
          </a:xfrm>
          <a:prstGeom prst="wedgeEllipseCallou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5" name="Oval Callout 14"/>
          <p:cNvSpPr/>
          <p:nvPr/>
        </p:nvSpPr>
        <p:spPr>
          <a:xfrm>
            <a:off x="4337982" y="2287044"/>
            <a:ext cx="1347082" cy="1284260"/>
          </a:xfrm>
          <a:prstGeom prst="wedgeEllipseCallout">
            <a:avLst/>
          </a:prstGeom>
          <a:solidFill>
            <a:srgbClr val="3A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FIZZ</a:t>
            </a:r>
            <a:endParaRPr lang="en-GB" sz="2800" b="1" dirty="0"/>
          </a:p>
        </p:txBody>
      </p:sp>
      <p:sp>
        <p:nvSpPr>
          <p:cNvPr id="16" name="Oval Callout 15"/>
          <p:cNvSpPr/>
          <p:nvPr/>
        </p:nvSpPr>
        <p:spPr>
          <a:xfrm>
            <a:off x="6167310" y="1626956"/>
            <a:ext cx="1347082" cy="1284260"/>
          </a:xfrm>
          <a:prstGeom prst="wedgeEllipseCallout">
            <a:avLst/>
          </a:prstGeom>
          <a:solidFill>
            <a:srgbClr val="003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17" name="Oval Callout 16"/>
          <p:cNvSpPr/>
          <p:nvPr/>
        </p:nvSpPr>
        <p:spPr>
          <a:xfrm>
            <a:off x="7647026" y="2147182"/>
            <a:ext cx="1447436" cy="1284260"/>
          </a:xfrm>
          <a:prstGeom prst="wedgeEllipseCallout">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BUZZ</a:t>
            </a:r>
            <a:endParaRPr lang="en-GB" sz="2800" b="1"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6291">
            <a:off x="5929365" y="5128224"/>
            <a:ext cx="3296826" cy="1794385"/>
          </a:xfrm>
          <a:prstGeom prst="rect">
            <a:avLst/>
          </a:prstGeom>
        </p:spPr>
      </p:pic>
    </p:spTree>
    <p:extLst>
      <p:ext uri="{BB962C8B-B14F-4D97-AF65-F5344CB8AC3E}">
        <p14:creationId xmlns:p14="http://schemas.microsoft.com/office/powerpoint/2010/main" val="58439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123725" y="389744"/>
            <a:ext cx="2350755" cy="3054130"/>
          </a:xfrm>
          <a:prstGeom prst="rect">
            <a:avLst/>
          </a:prstGeom>
          <a:ln>
            <a:solidFill>
              <a:schemeClr val="bg1">
                <a:lumMod val="65000"/>
              </a:schemeClr>
            </a:solidFill>
          </a:ln>
        </p:spPr>
      </p:pic>
      <p:pic>
        <p:nvPicPr>
          <p:cNvPr id="12" name="Picture 11"/>
          <p:cNvPicPr>
            <a:picLocks noChangeAspect="1"/>
          </p:cNvPicPr>
          <p:nvPr/>
        </p:nvPicPr>
        <p:blipFill>
          <a:blip r:embed="rId5"/>
          <a:stretch>
            <a:fillRect/>
          </a:stretch>
        </p:blipFill>
        <p:spPr>
          <a:xfrm rot="334209">
            <a:off x="1719255" y="1777624"/>
            <a:ext cx="2441941" cy="3174523"/>
          </a:xfrm>
          <a:prstGeom prst="rect">
            <a:avLst/>
          </a:prstGeom>
          <a:ln>
            <a:solidFill>
              <a:schemeClr val="bg1">
                <a:lumMod val="65000"/>
              </a:schemeClr>
            </a:solidFill>
          </a:ln>
        </p:spPr>
      </p:pic>
      <p:pic>
        <p:nvPicPr>
          <p:cNvPr id="5" name="Picture 4"/>
          <p:cNvPicPr>
            <a:picLocks noChangeAspect="1"/>
          </p:cNvPicPr>
          <p:nvPr/>
        </p:nvPicPr>
        <p:blipFill>
          <a:blip r:embed="rId6"/>
          <a:stretch>
            <a:fillRect/>
          </a:stretch>
        </p:blipFill>
        <p:spPr>
          <a:xfrm rot="21291519">
            <a:off x="55437" y="3087558"/>
            <a:ext cx="2472286" cy="3216561"/>
          </a:xfrm>
          <a:prstGeom prst="rect">
            <a:avLst/>
          </a:prstGeom>
          <a:ln>
            <a:solidFill>
              <a:schemeClr val="bg1">
                <a:lumMod val="65000"/>
              </a:schemeClr>
            </a:solidFill>
          </a:ln>
        </p:spPr>
      </p:pic>
      <p:sp>
        <p:nvSpPr>
          <p:cNvPr id="7" name="Title 1"/>
          <p:cNvSpPr txBox="1">
            <a:spLocks/>
          </p:cNvSpPr>
          <p:nvPr/>
        </p:nvSpPr>
        <p:spPr>
          <a:xfrm>
            <a:off x="72008" y="5085402"/>
            <a:ext cx="910850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C00B0B"/>
                </a:solidFill>
                <a:latin typeface="+mn-lt"/>
              </a:rPr>
              <a:t>Learning To Program</a:t>
            </a:r>
            <a:endParaRPr lang="en-GB" sz="7200" b="1" dirty="0">
              <a:solidFill>
                <a:srgbClr val="C00B0B"/>
              </a:solidFill>
              <a:latin typeface="+mn-lt"/>
            </a:endParaRPr>
          </a:p>
        </p:txBody>
      </p:sp>
      <p:sp>
        <p:nvSpPr>
          <p:cNvPr id="8" name="Title 1"/>
          <p:cNvSpPr txBox="1">
            <a:spLocks/>
          </p:cNvSpPr>
          <p:nvPr/>
        </p:nvSpPr>
        <p:spPr>
          <a:xfrm>
            <a:off x="0" y="5703391"/>
            <a:ext cx="918051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Don’t run before you can walk</a:t>
            </a:r>
            <a:endParaRPr lang="en-GB" dirty="0">
              <a:solidFill>
                <a:srgbClr val="595959"/>
              </a:solidFill>
              <a:latin typeface="+mn-lt"/>
            </a:endParaRPr>
          </a:p>
        </p:txBody>
      </p:sp>
    </p:spTree>
    <p:extLst>
      <p:ext uri="{BB962C8B-B14F-4D97-AF65-F5344CB8AC3E}">
        <p14:creationId xmlns:p14="http://schemas.microsoft.com/office/powerpoint/2010/main" val="2717720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3970318"/>
          </a:xfrm>
          <a:prstGeom prst="rect">
            <a:avLst/>
          </a:prstGeom>
          <a:noFill/>
        </p:spPr>
        <p:txBody>
          <a:bodyPr wrap="square" rtlCol="0">
            <a:spAutoFit/>
          </a:bodyPr>
          <a:lstStyle/>
          <a:p>
            <a:pPr eaLnBrk="0" fontAlgn="base" hangingPunct="0">
              <a:spcBef>
                <a:spcPct val="0"/>
              </a:spcBef>
              <a:spcAft>
                <a:spcPct val="0"/>
              </a:spcAft>
              <a:tabLst>
                <a:tab pos="457200" algn="l"/>
              </a:tabLst>
            </a:pPr>
            <a:r>
              <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Simple</a:t>
            </a:r>
            <a:r>
              <a:rPr kumimoji="0" lang="en-GB" altLang="ja-JP" sz="2800" b="0" i="0" u="none" strike="noStrike" cap="none" normalizeH="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exercises like Fizz Buzz practice assembling selection and repetition constructs.</a:t>
            </a:r>
          </a:p>
          <a:p>
            <a:pPr eaLnBrk="0" fontAlgn="base" hangingPunct="0">
              <a:spcBef>
                <a:spcPct val="0"/>
              </a:spcBef>
              <a:spcAft>
                <a:spcPct val="0"/>
              </a:spcAft>
              <a:tabLst>
                <a:tab pos="457200" algn="l"/>
              </a:tabLst>
            </a:pPr>
            <a:endParaRPr lang="en-GB" altLang="ja-JP" sz="28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tabLst>
                <a:tab pos="457200" algn="l"/>
              </a:tabLst>
            </a:pPr>
            <a:r>
              <a:rPr kumimoji="0" lang="en-GB" altLang="ja-JP" sz="2800" b="0" i="0" u="none" strike="noStrike" cap="none" normalizeH="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They consciously avoid cognitive overload: there are no variables, no data structures, no procedures, no parameters.</a:t>
            </a:r>
          </a:p>
          <a:p>
            <a:pPr eaLnBrk="0" fontAlgn="base" hangingPunct="0">
              <a:spcBef>
                <a:spcPct val="0"/>
              </a:spcBef>
              <a:spcAft>
                <a:spcPct val="0"/>
              </a:spcAft>
              <a:tabLst>
                <a:tab pos="457200" algn="l"/>
              </a:tabLst>
            </a:pPr>
            <a:endParaRPr lang="en-GB" altLang="ja-JP" sz="2800" baseline="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tabLst>
                <a:tab pos="457200" algn="l"/>
              </a:tabLst>
            </a:pPr>
            <a:r>
              <a:rPr kumimoji="0" lang="en-GB" altLang="ja-JP" sz="2800" b="0" i="0" u="none" strike="noStrike" cap="none" normalizeH="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Can you suggest other exercises that meet these criteria?</a:t>
            </a: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81591" y="5784777"/>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9235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a:t>How Computers Do Stuff </a:t>
            </a:r>
          </a:p>
          <a:p>
            <a:pPr marL="0" indent="0" algn="r">
              <a:buNone/>
            </a:pPr>
            <a:r>
              <a:rPr lang="en-GB" sz="4400" b="1" spc="-150" dirty="0" smtClean="0"/>
              <a:t> </a:t>
            </a:r>
            <a:endParaRPr lang="en-GB" sz="4400" b="1" spc="-150" dirty="0"/>
          </a:p>
        </p:txBody>
      </p:sp>
      <p:sp>
        <p:nvSpPr>
          <p:cNvPr id="8" name="Rectangle 7"/>
          <p:cNvSpPr/>
          <p:nvPr/>
        </p:nvSpPr>
        <p:spPr>
          <a:xfrm flipV="1">
            <a:off x="0" y="1425501"/>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1769164" y="398613"/>
            <a:ext cx="7359739" cy="2097219"/>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7200" b="1" dirty="0" smtClean="0">
                <a:solidFill>
                  <a:srgbClr val="595959"/>
                </a:solidFill>
                <a:latin typeface="+mn-lt"/>
              </a:rPr>
              <a:t>Algorithms and Data Structures</a:t>
            </a:r>
            <a:endParaRPr lang="en-GB" sz="7200" b="1" dirty="0">
              <a:solidFill>
                <a:srgbClr val="595959"/>
              </a:solidFill>
              <a:latin typeface="+mn-l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649" t="7664" r="19760" b="9177"/>
          <a:stretch/>
        </p:blipFill>
        <p:spPr>
          <a:xfrm rot="781825">
            <a:off x="283546" y="2773224"/>
            <a:ext cx="3251934" cy="4833954"/>
          </a:xfrm>
          <a:prstGeom prst="rect">
            <a:avLst/>
          </a:prstGeom>
        </p:spPr>
      </p:pic>
      <p:grpSp>
        <p:nvGrpSpPr>
          <p:cNvPr id="10" name="Group 9"/>
          <p:cNvGrpSpPr/>
          <p:nvPr/>
        </p:nvGrpSpPr>
        <p:grpSpPr>
          <a:xfrm>
            <a:off x="3570326" y="4090630"/>
            <a:ext cx="1931941" cy="2615834"/>
            <a:chOff x="4524483" y="4011118"/>
            <a:chExt cx="1931941" cy="2615834"/>
          </a:xfrm>
        </p:grpSpPr>
        <p:pic>
          <p:nvPicPr>
            <p:cNvPr id="11" name="Picture 2" descr="http://www.adeptis.ru/vinci/niklaus_wirth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483" y="4055362"/>
              <a:ext cx="1870246" cy="2571590"/>
            </a:xfrm>
            <a:prstGeom prst="rect">
              <a:avLst/>
            </a:prstGeom>
            <a:noFill/>
            <a:ln w="9525">
              <a:solidFill>
                <a:srgbClr val="595959"/>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425373" y="4011118"/>
              <a:ext cx="1031051" cy="276999"/>
            </a:xfrm>
            <a:prstGeom prst="rect">
              <a:avLst/>
            </a:prstGeom>
            <a:noFill/>
          </p:spPr>
          <p:txBody>
            <a:bodyPr wrap="none" rtlCol="0">
              <a:spAutoFit/>
            </a:bodyPr>
            <a:lstStyle/>
            <a:p>
              <a:r>
                <a:rPr lang="en-GB" sz="1200" dirty="0" err="1" smtClean="0">
                  <a:solidFill>
                    <a:srgbClr val="C00B0B"/>
                  </a:solidFill>
                </a:rPr>
                <a:t>Niklaus</a:t>
              </a:r>
              <a:r>
                <a:rPr lang="en-GB" sz="1200" dirty="0" smtClean="0">
                  <a:solidFill>
                    <a:srgbClr val="C00B0B"/>
                  </a:solidFill>
                </a:rPr>
                <a:t> Wirth</a:t>
              </a:r>
              <a:endParaRPr lang="en-GB" sz="1200" dirty="0">
                <a:solidFill>
                  <a:srgbClr val="C00B0B"/>
                </a:solidFill>
              </a:endParaRPr>
            </a:p>
          </p:txBody>
        </p:sp>
      </p:grpSp>
      <p:sp>
        <p:nvSpPr>
          <p:cNvPr id="3" name="Rectangle 2"/>
          <p:cNvSpPr/>
          <p:nvPr/>
        </p:nvSpPr>
        <p:spPr>
          <a:xfrm>
            <a:off x="7971183" y="5565913"/>
            <a:ext cx="1172817" cy="1292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4308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74" y="0"/>
            <a:ext cx="6382650" cy="33805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168707" y="2870594"/>
            <a:ext cx="2758306" cy="158317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4863531" y="3585001"/>
            <a:ext cx="2171200" cy="115224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7262" y="3040779"/>
            <a:ext cx="2171200" cy="115224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6191533" y="4111725"/>
            <a:ext cx="2175500" cy="116084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5277271" y="4843540"/>
            <a:ext cx="2171200" cy="115224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00000">
            <a:off x="6600293" y="5463644"/>
            <a:ext cx="2175500" cy="1152241"/>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98817">
            <a:off x="4405198" y="3596354"/>
            <a:ext cx="2834761" cy="163264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00000">
            <a:off x="303847" y="2705464"/>
            <a:ext cx="2524674" cy="139206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00000">
            <a:off x="304865" y="3859532"/>
            <a:ext cx="2520517" cy="1334977"/>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00000">
            <a:off x="311769" y="4998475"/>
            <a:ext cx="2565289" cy="1356010"/>
          </a:xfrm>
          <a:prstGeom prst="rect">
            <a:avLst/>
          </a:prstGeom>
        </p:spPr>
      </p:pic>
    </p:spTree>
    <p:extLst>
      <p:ext uri="{BB962C8B-B14F-4D97-AF65-F5344CB8AC3E}">
        <p14:creationId xmlns:p14="http://schemas.microsoft.com/office/powerpoint/2010/main" val="3302469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1188001">
            <a:off x="1423311" y="2138516"/>
            <a:ext cx="4230913" cy="5986462"/>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278613" y="427706"/>
            <a:ext cx="4230913" cy="5986462"/>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4" name="Rectangle 3"/>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9037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Arrays in Small Basic</a:t>
            </a:r>
            <a:endParaRPr lang="en-US" altLang="en-US" sz="4000" dirty="0" smtClean="0">
              <a:solidFill>
                <a:srgbClr val="585858"/>
              </a:solidFill>
            </a:endParaRPr>
          </a:p>
        </p:txBody>
      </p:sp>
      <p:sp>
        <p:nvSpPr>
          <p:cNvPr id="7" name="Rectangle 3"/>
          <p:cNvSpPr txBox="1">
            <a:spLocks noChangeArrowheads="1"/>
          </p:cNvSpPr>
          <p:nvPr/>
        </p:nvSpPr>
        <p:spPr>
          <a:xfrm>
            <a:off x="611188" y="2708276"/>
            <a:ext cx="2152796" cy="2803844"/>
          </a:xfrm>
          <a:prstGeom prst="rect">
            <a:avLst/>
          </a:prstGeom>
          <a:ln w="38100">
            <a:no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spcBef>
                <a:spcPts val="600"/>
              </a:spcBef>
              <a:buFontTx/>
              <a:buNone/>
            </a:pPr>
            <a:r>
              <a:rPr lang="en-US" altLang="en-US" dirty="0" smtClean="0"/>
              <a:t>Student[1]</a:t>
            </a:r>
          </a:p>
          <a:p>
            <a:pPr marL="609600" indent="-609600">
              <a:spcBef>
                <a:spcPts val="600"/>
              </a:spcBef>
              <a:buFontTx/>
              <a:buNone/>
            </a:pPr>
            <a:r>
              <a:rPr lang="en-US" altLang="en-US" dirty="0" smtClean="0"/>
              <a:t>Student[2]</a:t>
            </a:r>
          </a:p>
          <a:p>
            <a:pPr marL="609600" indent="-609600">
              <a:spcBef>
                <a:spcPts val="600"/>
              </a:spcBef>
              <a:buFontTx/>
              <a:buNone/>
            </a:pPr>
            <a:r>
              <a:rPr lang="en-US" altLang="en-US" dirty="0" smtClean="0"/>
              <a:t>Student[3]</a:t>
            </a:r>
          </a:p>
          <a:p>
            <a:pPr marL="609600" indent="-609600">
              <a:spcBef>
                <a:spcPts val="600"/>
              </a:spcBef>
              <a:buFontTx/>
              <a:buNone/>
            </a:pPr>
            <a:r>
              <a:rPr lang="en-US" altLang="en-US" dirty="0" smtClean="0"/>
              <a:t>  .</a:t>
            </a:r>
          </a:p>
          <a:p>
            <a:pPr marL="609600" indent="-609600">
              <a:spcBef>
                <a:spcPts val="600"/>
              </a:spcBef>
              <a:buFontTx/>
              <a:buNone/>
            </a:pPr>
            <a:r>
              <a:rPr lang="en-US" altLang="en-US" dirty="0" smtClean="0"/>
              <a:t>  .</a:t>
            </a:r>
          </a:p>
          <a:p>
            <a:pPr marL="609600" indent="-609600">
              <a:spcBef>
                <a:spcPts val="600"/>
              </a:spcBef>
              <a:buFontTx/>
              <a:buNone/>
            </a:pPr>
            <a:r>
              <a:rPr lang="en-US" altLang="en-US" dirty="0" smtClean="0"/>
              <a:t>Student[200]</a:t>
            </a:r>
          </a:p>
        </p:txBody>
      </p:sp>
      <p:sp>
        <p:nvSpPr>
          <p:cNvPr id="8" name="Rectangle 4"/>
          <p:cNvSpPr>
            <a:spLocks noChangeArrowheads="1"/>
          </p:cNvSpPr>
          <p:nvPr/>
        </p:nvSpPr>
        <p:spPr bwMode="auto">
          <a:xfrm>
            <a:off x="6862951" y="2708275"/>
            <a:ext cx="1966256" cy="280384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r>
              <a:rPr lang="en-US" altLang="en-US" sz="2800" dirty="0">
                <a:solidFill>
                  <a:srgbClr val="C00B0B"/>
                </a:solidFill>
                <a:latin typeface="+mn-lt"/>
              </a:rPr>
              <a:t>Score[1]</a:t>
            </a:r>
          </a:p>
          <a:p>
            <a:pPr eaLnBrk="1" hangingPunct="1">
              <a:lnSpc>
                <a:spcPct val="90000"/>
              </a:lnSpc>
              <a:spcBef>
                <a:spcPts val="600"/>
              </a:spcBef>
            </a:pPr>
            <a:r>
              <a:rPr lang="en-US" altLang="en-US" sz="2800" dirty="0">
                <a:solidFill>
                  <a:srgbClr val="C00B0B"/>
                </a:solidFill>
                <a:latin typeface="+mn-lt"/>
              </a:rPr>
              <a:t>Score[2]</a:t>
            </a:r>
          </a:p>
          <a:p>
            <a:pPr eaLnBrk="1" hangingPunct="1">
              <a:lnSpc>
                <a:spcPct val="90000"/>
              </a:lnSpc>
              <a:spcBef>
                <a:spcPts val="600"/>
              </a:spcBef>
            </a:pPr>
            <a:r>
              <a:rPr lang="en-US" altLang="en-US" sz="2800" dirty="0">
                <a:solidFill>
                  <a:srgbClr val="C00B0B"/>
                </a:solidFill>
                <a:latin typeface="+mn-lt"/>
              </a:rPr>
              <a:t>Score[3]</a:t>
            </a:r>
          </a:p>
          <a:p>
            <a:pPr eaLnBrk="1" hangingPunct="1">
              <a:lnSpc>
                <a:spcPct val="90000"/>
              </a:lnSpc>
              <a:spcBef>
                <a:spcPts val="600"/>
              </a:spcBef>
            </a:pPr>
            <a:r>
              <a:rPr lang="en-US" altLang="en-US" sz="2800" dirty="0">
                <a:solidFill>
                  <a:srgbClr val="C00B0B"/>
                </a:solidFill>
                <a:latin typeface="+mn-lt"/>
              </a:rPr>
              <a:t>  .</a:t>
            </a:r>
          </a:p>
          <a:p>
            <a:pPr eaLnBrk="1" hangingPunct="1">
              <a:lnSpc>
                <a:spcPct val="90000"/>
              </a:lnSpc>
              <a:spcBef>
                <a:spcPts val="600"/>
              </a:spcBef>
            </a:pPr>
            <a:r>
              <a:rPr lang="en-US" altLang="en-US" sz="2800" dirty="0">
                <a:solidFill>
                  <a:srgbClr val="C00B0B"/>
                </a:solidFill>
                <a:latin typeface="+mn-lt"/>
              </a:rPr>
              <a:t>  .</a:t>
            </a:r>
          </a:p>
          <a:p>
            <a:pPr eaLnBrk="1" hangingPunct="1">
              <a:lnSpc>
                <a:spcPct val="90000"/>
              </a:lnSpc>
              <a:spcBef>
                <a:spcPts val="600"/>
              </a:spcBef>
            </a:pPr>
            <a:r>
              <a:rPr lang="en-US" altLang="en-US" sz="2800" dirty="0" smtClean="0">
                <a:solidFill>
                  <a:srgbClr val="C00B0B"/>
                </a:solidFill>
                <a:latin typeface="+mn-lt"/>
              </a:rPr>
              <a:t>Score[500</a:t>
            </a:r>
            <a:r>
              <a:rPr lang="en-US" altLang="en-US" sz="2800" dirty="0">
                <a:solidFill>
                  <a:srgbClr val="C00B0B"/>
                </a:solidFill>
                <a:latin typeface="+mn-lt"/>
              </a:rPr>
              <a:t>]</a:t>
            </a:r>
          </a:p>
        </p:txBody>
      </p:sp>
      <p:sp>
        <p:nvSpPr>
          <p:cNvPr id="9" name="Text Box 5"/>
          <p:cNvSpPr txBox="1">
            <a:spLocks noChangeArrowheads="1"/>
          </p:cNvSpPr>
          <p:nvPr/>
        </p:nvSpPr>
        <p:spPr bwMode="auto">
          <a:xfrm>
            <a:off x="3451279" y="1072997"/>
            <a:ext cx="26476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b="1" dirty="0" smtClean="0">
                <a:solidFill>
                  <a:srgbClr val="585858"/>
                </a:solidFill>
                <a:latin typeface="+mn-lt"/>
              </a:rPr>
              <a:t>Array Names</a:t>
            </a:r>
            <a:endParaRPr lang="en-US" altLang="en-US" sz="3600" b="1" dirty="0">
              <a:solidFill>
                <a:srgbClr val="585858"/>
              </a:solidFill>
              <a:latin typeface="+mn-lt"/>
            </a:endParaRPr>
          </a:p>
        </p:txBody>
      </p:sp>
      <p:sp>
        <p:nvSpPr>
          <p:cNvPr id="11" name="Text Box 7"/>
          <p:cNvSpPr txBox="1">
            <a:spLocks noChangeArrowheads="1"/>
          </p:cNvSpPr>
          <p:nvPr/>
        </p:nvSpPr>
        <p:spPr bwMode="auto">
          <a:xfrm>
            <a:off x="611188" y="1072997"/>
            <a:ext cx="2152796" cy="646331"/>
          </a:xfrm>
          <a:prstGeom prst="rect">
            <a:avLst/>
          </a:prstGeom>
          <a:noFill/>
          <a:ln w="38100">
            <a:solidFill>
              <a:srgbClr val="58585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dirty="0" smtClean="0">
                <a:solidFill>
                  <a:srgbClr val="585858"/>
                </a:solidFill>
                <a:latin typeface="+mn-lt"/>
              </a:rPr>
              <a:t>Student</a:t>
            </a:r>
            <a:endParaRPr lang="en-US" altLang="en-US" sz="3600" b="1" dirty="0">
              <a:solidFill>
                <a:srgbClr val="585858"/>
              </a:solidFill>
              <a:latin typeface="+mn-lt"/>
            </a:endParaRPr>
          </a:p>
        </p:txBody>
      </p:sp>
      <p:sp>
        <p:nvSpPr>
          <p:cNvPr id="12" name="Text Box 8"/>
          <p:cNvSpPr txBox="1">
            <a:spLocks noChangeArrowheads="1"/>
          </p:cNvSpPr>
          <p:nvPr/>
        </p:nvSpPr>
        <p:spPr bwMode="auto">
          <a:xfrm>
            <a:off x="6862951" y="1072997"/>
            <a:ext cx="1966256" cy="646331"/>
          </a:xfrm>
          <a:prstGeom prst="rect">
            <a:avLst/>
          </a:prstGeom>
          <a:noFill/>
          <a:ln w="38100">
            <a:solidFill>
              <a:srgbClr val="58585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dirty="0" smtClean="0">
                <a:solidFill>
                  <a:srgbClr val="585858"/>
                </a:solidFill>
                <a:latin typeface="+mn-lt"/>
              </a:rPr>
              <a:t>Score</a:t>
            </a:r>
            <a:endParaRPr lang="en-US" altLang="en-US" sz="3600" b="1" dirty="0">
              <a:solidFill>
                <a:srgbClr val="585858"/>
              </a:solidFill>
              <a:latin typeface="+mn-lt"/>
            </a:endParaRPr>
          </a:p>
        </p:txBody>
      </p:sp>
      <p:sp>
        <p:nvSpPr>
          <p:cNvPr id="13" name="Line 9"/>
          <p:cNvSpPr>
            <a:spLocks noChangeShapeType="1"/>
          </p:cNvSpPr>
          <p:nvPr/>
        </p:nvSpPr>
        <p:spPr bwMode="auto">
          <a:xfrm flipH="1">
            <a:off x="2268538" y="2436945"/>
            <a:ext cx="1295400" cy="504825"/>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10"/>
          <p:cNvSpPr>
            <a:spLocks noChangeShapeType="1"/>
          </p:cNvSpPr>
          <p:nvPr/>
        </p:nvSpPr>
        <p:spPr bwMode="auto">
          <a:xfrm flipH="1">
            <a:off x="2268538" y="2389347"/>
            <a:ext cx="2468354" cy="1493105"/>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11"/>
          <p:cNvSpPr>
            <a:spLocks noChangeShapeType="1"/>
          </p:cNvSpPr>
          <p:nvPr/>
        </p:nvSpPr>
        <p:spPr bwMode="auto">
          <a:xfrm>
            <a:off x="5511890" y="2389347"/>
            <a:ext cx="2355760" cy="1317346"/>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12"/>
          <p:cNvSpPr>
            <a:spLocks noChangeShapeType="1"/>
          </p:cNvSpPr>
          <p:nvPr/>
        </p:nvSpPr>
        <p:spPr bwMode="auto">
          <a:xfrm flipH="1">
            <a:off x="2838934" y="1449508"/>
            <a:ext cx="649287" cy="0"/>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Line 13"/>
          <p:cNvSpPr>
            <a:spLocks noChangeShapeType="1"/>
          </p:cNvSpPr>
          <p:nvPr/>
        </p:nvSpPr>
        <p:spPr bwMode="auto">
          <a:xfrm>
            <a:off x="6026043" y="1449508"/>
            <a:ext cx="701993" cy="0"/>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8817">
            <a:off x="4405198" y="3596354"/>
            <a:ext cx="2834761" cy="1632643"/>
          </a:xfrm>
          <a:prstGeom prst="rect">
            <a:avLst/>
          </a:prstGeom>
        </p:spPr>
      </p:pic>
      <p:sp>
        <p:nvSpPr>
          <p:cNvPr id="10" name="Text Box 6"/>
          <p:cNvSpPr txBox="1">
            <a:spLocks noChangeArrowheads="1"/>
          </p:cNvSpPr>
          <p:nvPr/>
        </p:nvSpPr>
        <p:spPr bwMode="auto">
          <a:xfrm>
            <a:off x="3382724" y="1820724"/>
            <a:ext cx="2786468" cy="646331"/>
          </a:xfrm>
          <a:prstGeom prst="rect">
            <a:avLst/>
          </a:prstGeom>
          <a:solidFill>
            <a:schemeClr val="bg1"/>
          </a:solidFill>
          <a:ln>
            <a:noFill/>
          </a:ln>
          <a:effectLs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b="1" dirty="0" smtClean="0">
                <a:solidFill>
                  <a:srgbClr val="585858"/>
                </a:solidFill>
                <a:latin typeface="+mn-lt"/>
              </a:rPr>
              <a:t>Array Indexes</a:t>
            </a:r>
            <a:endParaRPr lang="en-US" altLang="en-US" sz="3600" b="1" dirty="0">
              <a:solidFill>
                <a:srgbClr val="585858"/>
              </a:solidFill>
              <a:latin typeface="+mn-lt"/>
            </a:endParaRPr>
          </a:p>
        </p:txBody>
      </p:sp>
      <p:sp>
        <p:nvSpPr>
          <p:cNvPr id="4" name="Rectangle 3"/>
          <p:cNvSpPr/>
          <p:nvPr/>
        </p:nvSpPr>
        <p:spPr>
          <a:xfrm>
            <a:off x="611188" y="2708275"/>
            <a:ext cx="2152796" cy="2803844"/>
          </a:xfrm>
          <a:prstGeom prst="rect">
            <a:avLst/>
          </a:prstGeom>
          <a:noFill/>
          <a:ln w="381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862951" y="2710775"/>
            <a:ext cx="2018222" cy="2803844"/>
          </a:xfrm>
          <a:prstGeom prst="rect">
            <a:avLst/>
          </a:prstGeom>
          <a:noFill/>
          <a:ln w="381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1264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500"/>
                                        <p:tgtEl>
                                          <p:spTgt spid="7">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500"/>
                                        <p:tgtEl>
                                          <p:spTgt spid="8">
                                            <p:txEl>
                                              <p:pRg st="5" end="5"/>
                                            </p:txEl>
                                          </p:spTgt>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0" grpId="0" animBg="1"/>
      <p:bldP spid="4"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a:srcRect l="7930" t="35457" r="32633" b="12083"/>
          <a:stretch/>
        </p:blipFill>
        <p:spPr>
          <a:xfrm>
            <a:off x="0" y="970021"/>
            <a:ext cx="9144000" cy="5895468"/>
          </a:xfrm>
          <a:prstGeom prst="rect">
            <a:avLst/>
          </a:prstGeom>
        </p:spPr>
      </p:pic>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simple subroutine</a:t>
            </a:r>
            <a:endParaRPr lang="en-US" altLang="en-US" sz="4000" dirty="0" smtClean="0">
              <a:solidFill>
                <a:srgbClr val="585858"/>
              </a:solidFill>
            </a:endParaRPr>
          </a:p>
        </p:txBody>
      </p:sp>
      <p:sp>
        <p:nvSpPr>
          <p:cNvPr id="6" name="Rectangle 5"/>
          <p:cNvSpPr/>
          <p:nvPr/>
        </p:nvSpPr>
        <p:spPr>
          <a:xfrm>
            <a:off x="3800008" y="914402"/>
            <a:ext cx="5209082" cy="1200329"/>
          </a:xfrm>
          <a:prstGeom prst="rect">
            <a:avLst/>
          </a:prstGeom>
        </p:spPr>
        <p:txBody>
          <a:bodyPr wrap="square">
            <a:spAutoFit/>
          </a:bodyPr>
          <a:lstStyle/>
          <a:p>
            <a:pPr algn="r"/>
            <a:r>
              <a:rPr lang="en-GB" altLang="en-US" sz="3600" dirty="0" smtClean="0">
                <a:solidFill>
                  <a:srgbClr val="585858"/>
                </a:solidFill>
              </a:rPr>
              <a:t>Read the code line by line</a:t>
            </a:r>
          </a:p>
          <a:p>
            <a:pPr algn="r"/>
            <a:r>
              <a:rPr lang="en-GB" altLang="en-US" sz="3600" dirty="0" smtClean="0">
                <a:solidFill>
                  <a:srgbClr val="585858"/>
                </a:solidFill>
              </a:rPr>
              <a:t>What does it do?</a:t>
            </a:r>
            <a:endParaRPr lang="en-GB" altLang="en-US" sz="3600" dirty="0">
              <a:solidFill>
                <a:srgbClr val="585858"/>
              </a:solidFill>
            </a:endParaRPr>
          </a:p>
        </p:txBody>
      </p:sp>
      <p:sp>
        <p:nvSpPr>
          <p:cNvPr id="7" name="Rectangle 6"/>
          <p:cNvSpPr/>
          <p:nvPr/>
        </p:nvSpPr>
        <p:spPr>
          <a:xfrm>
            <a:off x="554636" y="1753850"/>
            <a:ext cx="4931764" cy="203866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54635" y="5036692"/>
            <a:ext cx="1828799" cy="419725"/>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B0B"/>
              </a:solidFill>
            </a:endParaRPr>
          </a:p>
        </p:txBody>
      </p:sp>
      <p:sp>
        <p:nvSpPr>
          <p:cNvPr id="9" name="Freeform 8"/>
          <p:cNvSpPr/>
          <p:nvPr/>
        </p:nvSpPr>
        <p:spPr>
          <a:xfrm>
            <a:off x="2383435" y="3867460"/>
            <a:ext cx="1753849" cy="1349114"/>
          </a:xfrm>
          <a:custGeom>
            <a:avLst/>
            <a:gdLst>
              <a:gd name="connsiteX0" fmla="*/ 0 w 1753849"/>
              <a:gd name="connsiteY0" fmla="*/ 1349114 h 1349114"/>
              <a:gd name="connsiteX1" fmla="*/ 1439055 w 1753849"/>
              <a:gd name="connsiteY1" fmla="*/ 899410 h 1349114"/>
              <a:gd name="connsiteX2" fmla="*/ 1753849 w 1753849"/>
              <a:gd name="connsiteY2" fmla="*/ 0 h 1349114"/>
            </a:gdLst>
            <a:ahLst/>
            <a:cxnLst>
              <a:cxn ang="0">
                <a:pos x="connsiteX0" y="connsiteY0"/>
              </a:cxn>
              <a:cxn ang="0">
                <a:pos x="connsiteX1" y="connsiteY1"/>
              </a:cxn>
              <a:cxn ang="0">
                <a:pos x="connsiteX2" y="connsiteY2"/>
              </a:cxn>
            </a:cxnLst>
            <a:rect l="l" t="t" r="r" b="b"/>
            <a:pathLst>
              <a:path w="1753849" h="1349114">
                <a:moveTo>
                  <a:pt x="0" y="1349114"/>
                </a:moveTo>
                <a:cubicBezTo>
                  <a:pt x="573373" y="1236688"/>
                  <a:pt x="1146747" y="1124262"/>
                  <a:pt x="1439055" y="899410"/>
                </a:cubicBezTo>
                <a:cubicBezTo>
                  <a:pt x="1731363" y="674558"/>
                  <a:pt x="1742606" y="337279"/>
                  <a:pt x="1753849"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2383434" y="2905840"/>
            <a:ext cx="1189686" cy="243759"/>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9550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84" y="1763"/>
            <a:ext cx="9144083" cy="1169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rgbClr val="C00000"/>
                </a:solidFill>
                <a:latin typeface="+mn-lt"/>
              </a:rPr>
              <a:t>Investigating Shuffles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516"/>
          <a:stretch/>
        </p:blipFill>
        <p:spPr>
          <a:xfrm>
            <a:off x="-85" y="1514006"/>
            <a:ext cx="9155585" cy="5343993"/>
          </a:xfrm>
          <a:prstGeom prst="rect">
            <a:avLst/>
          </a:prstGeom>
        </p:spPr>
      </p:pic>
      <p:sp>
        <p:nvSpPr>
          <p:cNvPr id="12" name="Rectangle 11"/>
          <p:cNvSpPr/>
          <p:nvPr/>
        </p:nvSpPr>
        <p:spPr>
          <a:xfrm flipV="1">
            <a:off x="0" y="1469043"/>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3</a:t>
            </a:r>
          </a:p>
        </p:txBody>
      </p:sp>
      <p:sp>
        <p:nvSpPr>
          <p:cNvPr id="7" name="TextBox 6"/>
          <p:cNvSpPr txBox="1"/>
          <p:nvPr/>
        </p:nvSpPr>
        <p:spPr>
          <a:xfrm>
            <a:off x="7513148" y="128751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144193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Shuffle Algorithm</a:t>
            </a:r>
            <a:endParaRPr lang="en-US" altLang="en-US" sz="4000" dirty="0" smtClean="0">
              <a:solidFill>
                <a:srgbClr val="585858"/>
              </a:solidFill>
            </a:endParaRPr>
          </a:p>
        </p:txBody>
      </p:sp>
      <p:sp>
        <p:nvSpPr>
          <p:cNvPr id="4" name="Rectangle 3"/>
          <p:cNvSpPr txBox="1">
            <a:spLocks noChangeArrowheads="1"/>
          </p:cNvSpPr>
          <p:nvPr/>
        </p:nvSpPr>
        <p:spPr>
          <a:xfrm>
            <a:off x="457200" y="944380"/>
            <a:ext cx="8686800" cy="5580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Tx/>
              <a:buNone/>
            </a:pPr>
            <a:r>
              <a:rPr lang="en-US" altLang="en-US" sz="3600" dirty="0" smtClean="0">
                <a:solidFill>
                  <a:srgbClr val="585858"/>
                </a:solidFill>
              </a:rPr>
              <a:t>Using an array as a data structure containing initially 9 (N) integers in ascending order.</a:t>
            </a:r>
          </a:p>
          <a:p>
            <a:pPr marL="0" indent="0">
              <a:spcBef>
                <a:spcPts val="0"/>
              </a:spcBef>
              <a:buFontTx/>
              <a:buNone/>
            </a:pPr>
            <a:endParaRPr lang="en-US" altLang="en-US" sz="3600" dirty="0" smtClean="0">
              <a:solidFill>
                <a:srgbClr val="585858"/>
              </a:solidFill>
            </a:endParaRPr>
          </a:p>
          <a:p>
            <a:pPr marL="0" indent="0">
              <a:spcBef>
                <a:spcPts val="0"/>
              </a:spcBef>
              <a:buFontTx/>
              <a:buNone/>
            </a:pPr>
            <a:r>
              <a:rPr lang="en-US" altLang="en-US" sz="3600" dirty="0" smtClean="0">
                <a:solidFill>
                  <a:srgbClr val="585858"/>
                </a:solidFill>
              </a:rPr>
              <a:t>Write an algorithm to shuffle the values into a random order.</a:t>
            </a:r>
          </a:p>
          <a:p>
            <a:pPr marL="0" indent="0">
              <a:spcBef>
                <a:spcPts val="0"/>
              </a:spcBef>
              <a:buFontTx/>
              <a:buNone/>
            </a:pPr>
            <a:endParaRPr lang="en-US" altLang="en-US" sz="3600" dirty="0">
              <a:solidFill>
                <a:srgbClr val="585858"/>
              </a:solidFill>
            </a:endParaRPr>
          </a:p>
          <a:p>
            <a:pPr marL="0" indent="0">
              <a:spcBef>
                <a:spcPts val="0"/>
              </a:spcBef>
              <a:buFontTx/>
              <a:buNone/>
            </a:pPr>
            <a:r>
              <a:rPr lang="en-US" altLang="en-US" sz="3600" dirty="0" smtClean="0">
                <a:solidFill>
                  <a:srgbClr val="585858"/>
                </a:solidFill>
              </a:rPr>
              <a:t>Use the printed array to test your</a:t>
            </a:r>
          </a:p>
          <a:p>
            <a:pPr marL="0" indent="0">
              <a:spcBef>
                <a:spcPts val="0"/>
              </a:spcBef>
              <a:buFontTx/>
              <a:buNone/>
            </a:pPr>
            <a:r>
              <a:rPr lang="en-US" altLang="en-US" sz="3600" dirty="0" smtClean="0">
                <a:solidFill>
                  <a:srgbClr val="585858"/>
                </a:solidFill>
              </a:rPr>
              <a:t>Shuffle.</a:t>
            </a:r>
          </a:p>
        </p:txBody>
      </p:sp>
      <p:pic>
        <p:nvPicPr>
          <p:cNvPr id="5" name="Picture 4"/>
          <p:cNvPicPr>
            <a:picLocks noChangeAspect="1"/>
          </p:cNvPicPr>
          <p:nvPr/>
        </p:nvPicPr>
        <p:blipFill rotWithShape="1">
          <a:blip r:embed="rId3"/>
          <a:srcRect l="31183" t="34250" r="20115" b="42125"/>
          <a:stretch/>
        </p:blipFill>
        <p:spPr>
          <a:xfrm rot="20931346">
            <a:off x="2613925" y="4637292"/>
            <a:ext cx="6336704" cy="1728192"/>
          </a:xfrm>
          <a:prstGeom prst="rect">
            <a:avLst/>
          </a:prstGeom>
        </p:spPr>
      </p:pic>
    </p:spTree>
    <p:extLst>
      <p:ext uri="{BB962C8B-B14F-4D97-AF65-F5344CB8AC3E}">
        <p14:creationId xmlns:p14="http://schemas.microsoft.com/office/powerpoint/2010/main" val="2763120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Shuffle Algorithm: 3 ideas</a:t>
            </a:r>
            <a:endParaRPr lang="en-US" altLang="en-US" sz="4000" dirty="0" smtClean="0">
              <a:solidFill>
                <a:srgbClr val="585858"/>
              </a:solidFill>
            </a:endParaRPr>
          </a:p>
        </p:txBody>
      </p:sp>
      <p:sp>
        <p:nvSpPr>
          <p:cNvPr id="4" name="Rectangle 3"/>
          <p:cNvSpPr txBox="1">
            <a:spLocks noChangeArrowheads="1"/>
          </p:cNvSpPr>
          <p:nvPr/>
        </p:nvSpPr>
        <p:spPr>
          <a:xfrm>
            <a:off x="0" y="944380"/>
            <a:ext cx="9144000" cy="5580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600" dirty="0">
                <a:solidFill>
                  <a:srgbClr val="585858"/>
                </a:solidFill>
              </a:rPr>
              <a:t>Take any two values at random, and swap them. Repeat a thousand times.</a:t>
            </a:r>
          </a:p>
          <a:p>
            <a:pPr marL="0" indent="0">
              <a:buNone/>
            </a:pPr>
            <a:endParaRPr lang="en-US" altLang="en-US" sz="3600" dirty="0" smtClean="0">
              <a:solidFill>
                <a:srgbClr val="585858"/>
              </a:solidFill>
            </a:endParaRPr>
          </a:p>
          <a:p>
            <a:pPr marL="0" indent="0">
              <a:buNone/>
            </a:pPr>
            <a:r>
              <a:rPr lang="en-US" altLang="en-US" sz="3600" dirty="0">
                <a:solidFill>
                  <a:srgbClr val="585858"/>
                </a:solidFill>
              </a:rPr>
              <a:t>T</a:t>
            </a:r>
            <a:r>
              <a:rPr lang="en-US" altLang="en-US" sz="3600" dirty="0" smtClean="0">
                <a:solidFill>
                  <a:srgbClr val="585858"/>
                </a:solidFill>
              </a:rPr>
              <a:t>he </a:t>
            </a:r>
            <a:r>
              <a:rPr lang="en-US" altLang="en-US" sz="3600" dirty="0">
                <a:solidFill>
                  <a:srgbClr val="585858"/>
                </a:solidFill>
              </a:rPr>
              <a:t>Knuth </a:t>
            </a:r>
            <a:r>
              <a:rPr lang="en-US" altLang="en-US" sz="3600" dirty="0" smtClean="0">
                <a:solidFill>
                  <a:srgbClr val="585858"/>
                </a:solidFill>
              </a:rPr>
              <a:t>Shuffle is explained </a:t>
            </a:r>
            <a:r>
              <a:rPr lang="en-US" altLang="en-US" sz="3600" dirty="0">
                <a:solidFill>
                  <a:srgbClr val="585858"/>
                </a:solidFill>
              </a:rPr>
              <a:t>here</a:t>
            </a:r>
          </a:p>
          <a:p>
            <a:pPr marL="0" indent="0">
              <a:buNone/>
            </a:pPr>
            <a:r>
              <a:rPr lang="en-US" sz="1800" u="sng" dirty="0">
                <a:solidFill>
                  <a:srgbClr val="585858"/>
                </a:solidFill>
                <a:hlinkClick r:id="rId3"/>
              </a:rPr>
              <a:t>http://en.wikipedia.org/wiki/Fisher%E2%80%93Yates_shuffle</a:t>
            </a:r>
            <a:endParaRPr lang="en-US" altLang="en-US" sz="1800" dirty="0">
              <a:solidFill>
                <a:srgbClr val="585858"/>
              </a:solidFill>
            </a:endParaRPr>
          </a:p>
          <a:p>
            <a:pPr marL="0" indent="0">
              <a:buNone/>
            </a:pPr>
            <a:endParaRPr lang="en-US" altLang="en-US" sz="3600" dirty="0" smtClean="0">
              <a:solidFill>
                <a:srgbClr val="585858"/>
              </a:solidFill>
            </a:endParaRPr>
          </a:p>
          <a:p>
            <a:pPr marL="0" indent="0">
              <a:buNone/>
            </a:pPr>
            <a:endParaRPr lang="en-US" altLang="en-US" sz="3600" dirty="0">
              <a:solidFill>
                <a:srgbClr val="585858"/>
              </a:solidFill>
            </a:endParaRPr>
          </a:p>
          <a:p>
            <a:pPr marL="0" indent="0">
              <a:buNone/>
            </a:pPr>
            <a:r>
              <a:rPr lang="en-US" altLang="en-US" sz="3600" dirty="0">
                <a:solidFill>
                  <a:srgbClr val="585858"/>
                </a:solidFill>
              </a:rPr>
              <a:t>Riffle the ‘deck’. Split in two and interleave.</a:t>
            </a:r>
          </a:p>
          <a:p>
            <a:pPr marL="0" indent="0">
              <a:buNone/>
            </a:pPr>
            <a:endParaRPr lang="en-US" altLang="en-US" sz="3600" dirty="0" smtClean="0">
              <a:solidFill>
                <a:srgbClr val="585858"/>
              </a:solidFill>
            </a:endParaRPr>
          </a:p>
          <a:p>
            <a:pPr marL="0" indent="0">
              <a:buNone/>
            </a:pPr>
            <a:endParaRPr lang="en-US" altLang="en-US" sz="3600" dirty="0">
              <a:solidFill>
                <a:srgbClr val="585858"/>
              </a:solidFill>
            </a:endParaRPr>
          </a:p>
          <a:p>
            <a:pPr marL="0" indent="0">
              <a:spcBef>
                <a:spcPts val="0"/>
              </a:spcBef>
              <a:buFontTx/>
              <a:buNone/>
            </a:pPr>
            <a:endParaRPr lang="en-US" altLang="en-US" sz="3600" dirty="0" smtClean="0">
              <a:solidFill>
                <a:srgbClr val="585858"/>
              </a:solidFill>
            </a:endParaRPr>
          </a:p>
        </p:txBody>
      </p:sp>
      <p:pic>
        <p:nvPicPr>
          <p:cNvPr id="6" name="Picture 5" descr="http://claycon.org/ZAR/graphics/shuffle.gif"/>
          <p:cNvPicPr/>
          <p:nvPr/>
        </p:nvPicPr>
        <p:blipFill>
          <a:blip r:embed="rId4">
            <a:extLst>
              <a:ext uri="{28A0092B-C50C-407E-A947-70E740481C1C}">
                <a14:useLocalDpi xmlns:a14="http://schemas.microsoft.com/office/drawing/2010/main" val="0"/>
              </a:ext>
            </a:extLst>
          </a:blip>
          <a:srcRect/>
          <a:stretch>
            <a:fillRect/>
          </a:stretch>
        </p:blipFill>
        <p:spPr bwMode="auto">
          <a:xfrm>
            <a:off x="6677025" y="5460791"/>
            <a:ext cx="2381250" cy="1228725"/>
          </a:xfrm>
          <a:prstGeom prst="rect">
            <a:avLst/>
          </a:prstGeom>
          <a:noFill/>
          <a:ln>
            <a:noFill/>
          </a:ln>
        </p:spPr>
      </p:pic>
    </p:spTree>
    <p:extLst>
      <p:ext uri="{BB962C8B-B14F-4D97-AF65-F5344CB8AC3E}">
        <p14:creationId xmlns:p14="http://schemas.microsoft.com/office/powerpoint/2010/main" val="1387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Shuffle</a:t>
            </a:r>
            <a:endParaRPr lang="en-US" altLang="en-US" sz="4000" dirty="0" smtClean="0">
              <a:solidFill>
                <a:srgbClr val="585858"/>
              </a:solidFill>
            </a:endParaRPr>
          </a:p>
        </p:txBody>
      </p:sp>
      <p:sp>
        <p:nvSpPr>
          <p:cNvPr id="4" name="Rectangle 3"/>
          <p:cNvSpPr txBox="1">
            <a:spLocks noChangeArrowheads="1"/>
          </p:cNvSpPr>
          <p:nvPr/>
        </p:nvSpPr>
        <p:spPr>
          <a:xfrm>
            <a:off x="0" y="944380"/>
            <a:ext cx="9144000" cy="578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600" dirty="0" smtClean="0">
                <a:solidFill>
                  <a:srgbClr val="585858"/>
                </a:solidFill>
              </a:rPr>
              <a:t>Before coding your shuffle, consider a swap.</a:t>
            </a:r>
          </a:p>
          <a:p>
            <a:pPr marL="0" indent="0">
              <a:buNone/>
            </a:pPr>
            <a:r>
              <a:rPr lang="en-US" altLang="en-US" sz="3600" dirty="0" smtClean="0">
                <a:solidFill>
                  <a:srgbClr val="585858"/>
                </a:solidFill>
              </a:rPr>
              <a:t>Predict what this code will do:</a:t>
            </a:r>
          </a:p>
          <a:p>
            <a:pPr marL="609600" indent="-609600">
              <a:buNone/>
            </a:pPr>
            <a:r>
              <a:rPr lang="en-GB" altLang="en-US" sz="3600" b="1" dirty="0" smtClean="0">
                <a:latin typeface="Courier New" panose="02070309020205020404" pitchFamily="49" charset="0"/>
                <a:cs typeface="Courier New" panose="02070309020205020404" pitchFamily="49" charset="0"/>
              </a:rPr>
              <a:t>A = 5</a:t>
            </a:r>
          </a:p>
          <a:p>
            <a:pPr marL="609600" indent="-609600">
              <a:buNone/>
            </a:pPr>
            <a:r>
              <a:rPr lang="en-GB" altLang="en-US" sz="3600" b="1" dirty="0" smtClean="0">
                <a:latin typeface="Courier New" panose="02070309020205020404" pitchFamily="49" charset="0"/>
                <a:cs typeface="Courier New" panose="02070309020205020404" pitchFamily="49" charset="0"/>
              </a:rPr>
              <a:t>B = 3</a:t>
            </a:r>
          </a:p>
          <a:p>
            <a:pPr marL="609600" indent="-609600">
              <a:buNone/>
            </a:pPr>
            <a:endParaRPr lang="en-GB" altLang="en-US" sz="3600" b="1" dirty="0">
              <a:latin typeface="Courier New" panose="02070309020205020404" pitchFamily="49" charset="0"/>
              <a:cs typeface="Courier New" panose="02070309020205020404" pitchFamily="49" charset="0"/>
            </a:endParaRPr>
          </a:p>
          <a:p>
            <a:pPr marL="609600" indent="-609600">
              <a:buNone/>
            </a:pPr>
            <a:r>
              <a:rPr lang="en-GB" altLang="en-US" sz="3600" b="1" dirty="0" smtClean="0">
                <a:latin typeface="Courier New" panose="02070309020205020404" pitchFamily="49" charset="0"/>
                <a:cs typeface="Courier New" panose="02070309020205020404" pitchFamily="49" charset="0"/>
              </a:rPr>
              <a:t>A </a:t>
            </a:r>
            <a:r>
              <a:rPr lang="en-GB" altLang="en-US" sz="3600" b="1" dirty="0">
                <a:latin typeface="Courier New" panose="02070309020205020404" pitchFamily="49" charset="0"/>
                <a:cs typeface="Courier New" panose="02070309020205020404" pitchFamily="49" charset="0"/>
              </a:rPr>
              <a:t>= B</a:t>
            </a:r>
          </a:p>
          <a:p>
            <a:pPr marL="609600" indent="-609600">
              <a:buNone/>
            </a:pPr>
            <a:r>
              <a:rPr lang="en-GB" altLang="en-US" sz="3600" b="1" dirty="0">
                <a:latin typeface="Courier New" panose="02070309020205020404" pitchFamily="49" charset="0"/>
                <a:cs typeface="Courier New" panose="02070309020205020404" pitchFamily="49" charset="0"/>
              </a:rPr>
              <a:t>B = A</a:t>
            </a:r>
          </a:p>
          <a:p>
            <a:pPr marL="609600" indent="-609600">
              <a:buNone/>
            </a:pPr>
            <a:r>
              <a:rPr lang="en-GB" altLang="en-US" sz="3600" b="1" dirty="0" err="1">
                <a:latin typeface="Courier New" panose="02070309020205020404" pitchFamily="49" charset="0"/>
                <a:cs typeface="Courier New" panose="02070309020205020404" pitchFamily="49" charset="0"/>
              </a:rPr>
              <a:t>textwindow.writeline</a:t>
            </a:r>
            <a:r>
              <a:rPr lang="en-GB" altLang="en-US" sz="3600" b="1" dirty="0">
                <a:latin typeface="Courier New" panose="02070309020205020404" pitchFamily="49" charset="0"/>
                <a:cs typeface="Courier New" panose="02070309020205020404" pitchFamily="49" charset="0"/>
              </a:rPr>
              <a:t>(A)</a:t>
            </a:r>
          </a:p>
          <a:p>
            <a:pPr marL="609600" indent="-609600">
              <a:buNone/>
            </a:pPr>
            <a:r>
              <a:rPr lang="en-GB" altLang="en-US" sz="3600" b="1" dirty="0" err="1">
                <a:latin typeface="Courier New" panose="02070309020205020404" pitchFamily="49" charset="0"/>
                <a:cs typeface="Courier New" panose="02070309020205020404" pitchFamily="49" charset="0"/>
              </a:rPr>
              <a:t>textwindow.writeline</a:t>
            </a:r>
            <a:r>
              <a:rPr lang="en-GB" altLang="en-US" sz="3600" b="1" dirty="0">
                <a:latin typeface="Courier New" panose="02070309020205020404" pitchFamily="49" charset="0"/>
                <a:cs typeface="Courier New" panose="02070309020205020404" pitchFamily="49" charset="0"/>
              </a:rPr>
              <a:t>(B)</a:t>
            </a:r>
          </a:p>
          <a:p>
            <a:pPr marL="0" indent="0">
              <a:buNone/>
            </a:pPr>
            <a:endParaRPr lang="en-US" altLang="en-US" sz="3600" dirty="0" smtClean="0">
              <a:solidFill>
                <a:srgbClr val="585858"/>
              </a:solidFill>
            </a:endParaRPr>
          </a:p>
        </p:txBody>
      </p:sp>
    </p:spTree>
    <p:extLst>
      <p:ext uri="{BB962C8B-B14F-4D97-AF65-F5344CB8AC3E}">
        <p14:creationId xmlns:p14="http://schemas.microsoft.com/office/powerpoint/2010/main" val="3293986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Shuffle</a:t>
            </a:r>
            <a:endParaRPr lang="en-US" altLang="en-US" sz="4000" dirty="0" smtClean="0">
              <a:solidFill>
                <a:srgbClr val="585858"/>
              </a:solidFill>
            </a:endParaRPr>
          </a:p>
        </p:txBody>
      </p:sp>
      <p:sp>
        <p:nvSpPr>
          <p:cNvPr id="4" name="Rectangle 3"/>
          <p:cNvSpPr txBox="1">
            <a:spLocks noChangeArrowheads="1"/>
          </p:cNvSpPr>
          <p:nvPr/>
        </p:nvSpPr>
        <p:spPr>
          <a:xfrm>
            <a:off x="0" y="944380"/>
            <a:ext cx="9144000" cy="578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3600" dirty="0">
                <a:solidFill>
                  <a:srgbClr val="585858"/>
                </a:solidFill>
              </a:rPr>
              <a:t>To swap values we must use a temporary variable</a:t>
            </a:r>
            <a:r>
              <a:rPr lang="en-GB" altLang="en-US" sz="3600" dirty="0" smtClean="0">
                <a:solidFill>
                  <a:srgbClr val="585858"/>
                </a:solidFill>
              </a:rPr>
              <a:t>:</a:t>
            </a:r>
          </a:p>
          <a:p>
            <a:pPr marL="0" indent="0">
              <a:buNone/>
            </a:pPr>
            <a:endParaRPr lang="en-GB" altLang="en-US" sz="3600" dirty="0">
              <a:solidFill>
                <a:srgbClr val="585858"/>
              </a:solidFill>
            </a:endParaRPr>
          </a:p>
          <a:p>
            <a:pPr marL="609600" indent="-609600">
              <a:buNone/>
            </a:pPr>
            <a:r>
              <a:rPr lang="en-GB" altLang="en-US" sz="3600" b="1" dirty="0" smtClean="0">
                <a:latin typeface="Courier New" panose="02070309020205020404" pitchFamily="49" charset="0"/>
                <a:cs typeface="Courier New" panose="02070309020205020404" pitchFamily="49" charset="0"/>
              </a:rPr>
              <a:t>A = 5</a:t>
            </a:r>
          </a:p>
          <a:p>
            <a:pPr marL="609600" indent="-609600">
              <a:buNone/>
            </a:pPr>
            <a:r>
              <a:rPr lang="en-GB" altLang="en-US" sz="3600" b="1" dirty="0" smtClean="0">
                <a:latin typeface="Courier New" panose="02070309020205020404" pitchFamily="49" charset="0"/>
                <a:cs typeface="Courier New" panose="02070309020205020404" pitchFamily="49" charset="0"/>
              </a:rPr>
              <a:t>B = 3</a:t>
            </a:r>
          </a:p>
          <a:p>
            <a:pPr marL="609600" indent="-609600">
              <a:buNone/>
            </a:pPr>
            <a:endParaRPr lang="en-GB" altLang="en-US" sz="3600" b="1" dirty="0">
              <a:latin typeface="Courier New" panose="02070309020205020404" pitchFamily="49" charset="0"/>
              <a:cs typeface="Courier New" panose="02070309020205020404" pitchFamily="49" charset="0"/>
            </a:endParaRPr>
          </a:p>
          <a:p>
            <a:pPr marL="609600" indent="-609600">
              <a:buNone/>
            </a:pPr>
            <a:r>
              <a:rPr lang="en-GB" altLang="en-US" sz="3600" b="1" dirty="0" smtClean="0">
                <a:latin typeface="Courier New" panose="02070309020205020404" pitchFamily="49" charset="0"/>
                <a:cs typeface="Courier New" panose="02070309020205020404" pitchFamily="49" charset="0"/>
              </a:rPr>
              <a:t>Temp = A</a:t>
            </a:r>
          </a:p>
          <a:p>
            <a:pPr marL="609600" indent="-609600">
              <a:buNone/>
            </a:pPr>
            <a:r>
              <a:rPr lang="en-GB" altLang="en-US" sz="3600" b="1" dirty="0" smtClean="0">
                <a:latin typeface="Courier New" panose="02070309020205020404" pitchFamily="49" charset="0"/>
                <a:cs typeface="Courier New" panose="02070309020205020404" pitchFamily="49" charset="0"/>
              </a:rPr>
              <a:t>A </a:t>
            </a:r>
            <a:r>
              <a:rPr lang="en-GB" altLang="en-US" sz="3600" b="1" dirty="0">
                <a:latin typeface="Courier New" panose="02070309020205020404" pitchFamily="49" charset="0"/>
                <a:cs typeface="Courier New" panose="02070309020205020404" pitchFamily="49" charset="0"/>
              </a:rPr>
              <a:t>= B</a:t>
            </a:r>
          </a:p>
          <a:p>
            <a:pPr marL="609600" indent="-609600">
              <a:buNone/>
            </a:pPr>
            <a:r>
              <a:rPr lang="en-GB" altLang="en-US" sz="3600" b="1" dirty="0">
                <a:latin typeface="Courier New" panose="02070309020205020404" pitchFamily="49" charset="0"/>
                <a:cs typeface="Courier New" panose="02070309020205020404" pitchFamily="49" charset="0"/>
              </a:rPr>
              <a:t>B = </a:t>
            </a:r>
            <a:r>
              <a:rPr lang="en-GB" altLang="en-US" sz="3600" b="1" dirty="0" smtClean="0">
                <a:latin typeface="Courier New" panose="02070309020205020404" pitchFamily="49" charset="0"/>
                <a:cs typeface="Courier New" panose="02070309020205020404" pitchFamily="49" charset="0"/>
              </a:rPr>
              <a:t>Temp</a:t>
            </a:r>
            <a:endParaRPr lang="en-GB" altLang="en-US" sz="3600" b="1" dirty="0">
              <a:latin typeface="Courier New" panose="02070309020205020404" pitchFamily="49" charset="0"/>
              <a:cs typeface="Courier New" panose="02070309020205020404" pitchFamily="49" charset="0"/>
            </a:endParaRPr>
          </a:p>
          <a:p>
            <a:pPr marL="0" indent="0">
              <a:buNone/>
            </a:pPr>
            <a:endParaRPr lang="en-US" altLang="en-US" sz="3600" dirty="0" smtClean="0">
              <a:solidFill>
                <a:srgbClr val="585858"/>
              </a:solidFill>
            </a:endParaRPr>
          </a:p>
        </p:txBody>
      </p:sp>
    </p:spTree>
    <p:extLst>
      <p:ext uri="{BB962C8B-B14F-4D97-AF65-F5344CB8AC3E}">
        <p14:creationId xmlns:p14="http://schemas.microsoft.com/office/powerpoint/2010/main" val="1109072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Shuffle</a:t>
            </a:r>
            <a:endParaRPr lang="en-US" altLang="en-US" sz="4000" dirty="0" smtClean="0">
              <a:solidFill>
                <a:srgbClr val="585858"/>
              </a:solidFill>
            </a:endParaRPr>
          </a:p>
        </p:txBody>
      </p:sp>
      <p:sp>
        <p:nvSpPr>
          <p:cNvPr id="4" name="Rectangle 3"/>
          <p:cNvSpPr txBox="1">
            <a:spLocks noChangeArrowheads="1"/>
          </p:cNvSpPr>
          <p:nvPr/>
        </p:nvSpPr>
        <p:spPr>
          <a:xfrm>
            <a:off x="0" y="944380"/>
            <a:ext cx="9144000" cy="578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3600" dirty="0" smtClean="0">
                <a:solidFill>
                  <a:srgbClr val="585858"/>
                </a:solidFill>
              </a:rPr>
              <a:t>Now we know how to swap items, we </a:t>
            </a:r>
          </a:p>
          <a:p>
            <a:pPr marL="0" indent="0">
              <a:buNone/>
            </a:pPr>
            <a:r>
              <a:rPr lang="en-GB" altLang="en-US" sz="3600" dirty="0" smtClean="0">
                <a:solidFill>
                  <a:srgbClr val="585858"/>
                </a:solidFill>
              </a:rPr>
              <a:t>can define that as a subroutine…</a:t>
            </a:r>
          </a:p>
          <a:p>
            <a:pPr marL="0" indent="0">
              <a:buNone/>
            </a:pPr>
            <a:r>
              <a:rPr lang="en-GB" altLang="en-US" sz="3600" dirty="0" smtClean="0">
                <a:solidFill>
                  <a:srgbClr val="585858"/>
                </a:solidFill>
              </a:rPr>
              <a:t>… and call it in our main shuffle.</a:t>
            </a:r>
          </a:p>
          <a:p>
            <a:pPr marL="0" indent="0">
              <a:buNone/>
            </a:pPr>
            <a:endParaRPr lang="en-GB" altLang="en-US" sz="3600" dirty="0" smtClean="0">
              <a:solidFill>
                <a:srgbClr val="585858"/>
              </a:solidFill>
            </a:endParaRPr>
          </a:p>
          <a:p>
            <a:pPr marL="0" indent="0">
              <a:buNone/>
            </a:pPr>
            <a:r>
              <a:rPr lang="en-US" altLang="en-US" sz="3600" dirty="0" smtClean="0">
                <a:solidFill>
                  <a:srgbClr val="585858"/>
                </a:solidFill>
              </a:rPr>
              <a:t>Challenge:</a:t>
            </a:r>
            <a:endParaRPr lang="en-GB" altLang="en-US" sz="3600" dirty="0">
              <a:solidFill>
                <a:srgbClr val="585858"/>
              </a:solidFill>
            </a:endParaRPr>
          </a:p>
          <a:p>
            <a:pPr marL="0" indent="0">
              <a:buNone/>
            </a:pPr>
            <a:r>
              <a:rPr lang="en-US" altLang="en-US" sz="3600" dirty="0">
                <a:solidFill>
                  <a:srgbClr val="585858"/>
                </a:solidFill>
              </a:rPr>
              <a:t>Use </a:t>
            </a:r>
            <a:r>
              <a:rPr lang="en-US" altLang="en-US" sz="3600" dirty="0" smtClean="0">
                <a:solidFill>
                  <a:srgbClr val="585858"/>
                </a:solidFill>
              </a:rPr>
              <a:t>an array containing 52 </a:t>
            </a:r>
            <a:r>
              <a:rPr lang="en-US" altLang="en-US" sz="3600" dirty="0">
                <a:solidFill>
                  <a:srgbClr val="585858"/>
                </a:solidFill>
              </a:rPr>
              <a:t>integers </a:t>
            </a:r>
            <a:r>
              <a:rPr lang="en-US" altLang="en-US" sz="3600" dirty="0" smtClean="0">
                <a:solidFill>
                  <a:srgbClr val="585858"/>
                </a:solidFill>
              </a:rPr>
              <a:t>in </a:t>
            </a:r>
            <a:r>
              <a:rPr lang="en-US" altLang="en-US" sz="3600" dirty="0">
                <a:solidFill>
                  <a:srgbClr val="585858"/>
                </a:solidFill>
              </a:rPr>
              <a:t>order.</a:t>
            </a:r>
          </a:p>
          <a:p>
            <a:pPr marL="0" indent="0">
              <a:buNone/>
            </a:pPr>
            <a:r>
              <a:rPr lang="en-US" altLang="en-US" sz="3600" dirty="0" smtClean="0">
                <a:solidFill>
                  <a:srgbClr val="585858"/>
                </a:solidFill>
              </a:rPr>
              <a:t>Produce a subroutine that shuffles</a:t>
            </a:r>
          </a:p>
          <a:p>
            <a:pPr marL="0" indent="0">
              <a:buNone/>
            </a:pPr>
            <a:r>
              <a:rPr lang="en-US" altLang="en-US" sz="3600" dirty="0" smtClean="0">
                <a:solidFill>
                  <a:srgbClr val="585858"/>
                </a:solidFill>
              </a:rPr>
              <a:t>the values into </a:t>
            </a:r>
            <a:r>
              <a:rPr lang="en-US" altLang="en-US" sz="3600" dirty="0">
                <a:solidFill>
                  <a:srgbClr val="585858"/>
                </a:solidFill>
              </a:rPr>
              <a:t>a random order.</a:t>
            </a:r>
          </a:p>
          <a:p>
            <a:pPr marL="0" indent="0">
              <a:buNone/>
            </a:pPr>
            <a:endParaRPr lang="en-GB" altLang="en-US" sz="3600" dirty="0" smtClean="0">
              <a:solidFill>
                <a:srgbClr val="585858"/>
              </a:solidFill>
            </a:endParaRPr>
          </a:p>
          <a:p>
            <a:pPr marL="0" indent="0">
              <a:buNone/>
            </a:pPr>
            <a:endParaRPr lang="en-GB" altLang="en-US" sz="3600" dirty="0">
              <a:solidFill>
                <a:srgbClr val="585858"/>
              </a:solidFill>
            </a:endParaRPr>
          </a:p>
          <a:p>
            <a:pPr marL="0" indent="0">
              <a:buNone/>
            </a:pPr>
            <a:endParaRPr lang="en-GB" altLang="en-US" sz="3600" dirty="0" smtClean="0">
              <a:solidFill>
                <a:srgbClr val="585858"/>
              </a:solidFill>
            </a:endParaRPr>
          </a:p>
          <a:p>
            <a:pPr marL="0" indent="0">
              <a:buNone/>
            </a:pPr>
            <a:endParaRPr lang="en-GB" altLang="en-US" sz="3600" dirty="0">
              <a:solidFill>
                <a:srgbClr val="585858"/>
              </a:solidFill>
            </a:endParaRPr>
          </a:p>
        </p:txBody>
      </p:sp>
      <p:pic>
        <p:nvPicPr>
          <p:cNvPr id="5" name="Picture 4" descr="http://4.bp.blogspot.com/-aE3hqzde6Aw/TxcMEuNyzlI/AAAAAAAAAtA/OczF_cF6Psc/s1600/Hand-of-Cards-Lin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335759" y="4890615"/>
            <a:ext cx="3769264" cy="2030854"/>
          </a:xfrm>
          <a:prstGeom prst="rect">
            <a:avLst/>
          </a:prstGeom>
        </p:spPr>
      </p:pic>
    </p:spTree>
    <p:extLst>
      <p:ext uri="{BB962C8B-B14F-4D97-AF65-F5344CB8AC3E}">
        <p14:creationId xmlns:p14="http://schemas.microsoft.com/office/powerpoint/2010/main" val="3581785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Knuth Shuffle</a:t>
            </a:r>
            <a:endParaRPr lang="en-US" altLang="en-US" sz="4000" dirty="0" smtClean="0">
              <a:solidFill>
                <a:srgbClr val="585858"/>
              </a:solidFill>
            </a:endParaRPr>
          </a:p>
        </p:txBody>
      </p:sp>
      <p:sp>
        <p:nvSpPr>
          <p:cNvPr id="5" name="Rectangle 3"/>
          <p:cNvSpPr txBox="1">
            <a:spLocks noChangeArrowheads="1"/>
          </p:cNvSpPr>
          <p:nvPr/>
        </p:nvSpPr>
        <p:spPr>
          <a:xfrm>
            <a:off x="228600" y="940633"/>
            <a:ext cx="8686800" cy="4924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600" dirty="0" smtClean="0">
                <a:solidFill>
                  <a:srgbClr val="585858"/>
                </a:solidFill>
              </a:rPr>
              <a:t>Pick one item from the array at random.  </a:t>
            </a:r>
          </a:p>
          <a:p>
            <a:pPr marL="0" indent="0">
              <a:buFontTx/>
              <a:buNone/>
            </a:pPr>
            <a:r>
              <a:rPr lang="en-US" altLang="en-US" sz="3600" dirty="0" smtClean="0">
                <a:solidFill>
                  <a:srgbClr val="585858"/>
                </a:solidFill>
              </a:rPr>
              <a:t>Swap that item with the last item. </a:t>
            </a:r>
          </a:p>
          <a:p>
            <a:pPr marL="0" indent="0">
              <a:buFontTx/>
              <a:buNone/>
            </a:pPr>
            <a:r>
              <a:rPr lang="en-US" altLang="en-US" sz="3600" dirty="0" smtClean="0">
                <a:solidFill>
                  <a:srgbClr val="585858"/>
                </a:solidFill>
              </a:rPr>
              <a:t>Randomly pick one item from the </a:t>
            </a:r>
            <a:r>
              <a:rPr lang="en-US" altLang="en-US" sz="3600" b="1" u="sng" dirty="0" smtClean="0">
                <a:solidFill>
                  <a:srgbClr val="585858"/>
                </a:solidFill>
              </a:rPr>
              <a:t>remaining list</a:t>
            </a:r>
            <a:r>
              <a:rPr lang="en-US" altLang="en-US" sz="3600" dirty="0" smtClean="0">
                <a:solidFill>
                  <a:srgbClr val="585858"/>
                </a:solidFill>
              </a:rPr>
              <a:t>.  </a:t>
            </a:r>
          </a:p>
          <a:p>
            <a:pPr marL="0" indent="0">
              <a:buFontTx/>
              <a:buNone/>
            </a:pPr>
            <a:r>
              <a:rPr lang="en-US" altLang="en-US" sz="3600" dirty="0" smtClean="0">
                <a:solidFill>
                  <a:srgbClr val="585858"/>
                </a:solidFill>
              </a:rPr>
              <a:t>Swap it with the item on the bottom of the </a:t>
            </a:r>
            <a:r>
              <a:rPr lang="en-US" altLang="en-US" sz="3600" b="1" u="sng" dirty="0" smtClean="0">
                <a:solidFill>
                  <a:srgbClr val="585858"/>
                </a:solidFill>
              </a:rPr>
              <a:t>remaining list</a:t>
            </a:r>
            <a:r>
              <a:rPr lang="en-US" altLang="en-US" sz="3600" dirty="0" smtClean="0">
                <a:solidFill>
                  <a:srgbClr val="585858"/>
                </a:solidFill>
              </a:rPr>
              <a:t>. </a:t>
            </a:r>
          </a:p>
          <a:p>
            <a:pPr marL="0" indent="0">
              <a:buFontTx/>
              <a:buNone/>
            </a:pPr>
            <a:r>
              <a:rPr lang="en-US" altLang="en-US" sz="3600" dirty="0" smtClean="0">
                <a:solidFill>
                  <a:srgbClr val="585858"/>
                </a:solidFill>
              </a:rPr>
              <a:t>Repeatedly remove one item from the </a:t>
            </a:r>
            <a:r>
              <a:rPr lang="en-US" altLang="en-US" sz="3600" b="1" u="sng" dirty="0" smtClean="0">
                <a:solidFill>
                  <a:srgbClr val="585858"/>
                </a:solidFill>
              </a:rPr>
              <a:t>remaining list </a:t>
            </a:r>
            <a:r>
              <a:rPr lang="en-US" altLang="en-US" sz="3600" dirty="0" smtClean="0">
                <a:solidFill>
                  <a:srgbClr val="585858"/>
                </a:solidFill>
              </a:rPr>
              <a:t>and swap it with the item on the bottom of the </a:t>
            </a:r>
            <a:r>
              <a:rPr lang="en-US" altLang="en-US" sz="3600" b="1" u="sng" dirty="0" smtClean="0">
                <a:solidFill>
                  <a:srgbClr val="585858"/>
                </a:solidFill>
              </a:rPr>
              <a:t>remaining list</a:t>
            </a:r>
            <a:r>
              <a:rPr lang="en-US" altLang="en-US" sz="3600" dirty="0" smtClean="0">
                <a:solidFill>
                  <a:srgbClr val="585858"/>
                </a:solidFill>
              </a:rPr>
              <a:t>.</a:t>
            </a:r>
          </a:p>
        </p:txBody>
      </p:sp>
    </p:spTree>
    <p:extLst>
      <p:ext uri="{BB962C8B-B14F-4D97-AF65-F5344CB8AC3E}">
        <p14:creationId xmlns:p14="http://schemas.microsoft.com/office/powerpoint/2010/main" val="3730295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457200" y="1600200"/>
            <a:ext cx="8686800" cy="4924425"/>
          </a:xfrm>
        </p:spPr>
        <p:txBody>
          <a:bodyPr/>
          <a:lstStyle/>
          <a:p>
            <a:pPr marL="609600" indent="-609600" eaLnBrk="1" hangingPunct="1">
              <a:buFontTx/>
              <a:buNone/>
            </a:pPr>
            <a:r>
              <a:rPr lang="en-US" altLang="en-US" b="1" u="sng" dirty="0" smtClean="0">
                <a:latin typeface="Courier New" panose="02070309020205020404" pitchFamily="49" charset="0"/>
                <a:cs typeface="Courier New" panose="02070309020205020404" pitchFamily="49" charset="0"/>
              </a:rPr>
              <a:t>1   2   3   4   5</a:t>
            </a:r>
            <a:endParaRPr lang="en-US" altLang="en-US" dirty="0" smtClean="0">
              <a:latin typeface="Courier New" panose="02070309020205020404" pitchFamily="49" charset="0"/>
              <a:cs typeface="Courier New" panose="02070309020205020404" pitchFamily="49" charset="0"/>
            </a:endParaRPr>
          </a:p>
          <a:p>
            <a:pPr marL="609600" indent="-609600" eaLnBrk="1" hangingPunct="1">
              <a:buFontTx/>
              <a:buNone/>
            </a:pPr>
            <a:r>
              <a:rPr lang="en-US" altLang="en-US" sz="1800" dirty="0" smtClean="0"/>
              <a:t>Remaining List underlined</a:t>
            </a:r>
          </a:p>
          <a:p>
            <a:pPr marL="609600" indent="-609600" eaLnBrk="1" hangingPunct="1">
              <a:buFontTx/>
              <a:buNone/>
            </a:pPr>
            <a:endParaRPr lang="en-GB" altLang="en-US" sz="2400" dirty="0" smtClean="0"/>
          </a:p>
          <a:p>
            <a:pPr marL="609600" indent="-609600" eaLnBrk="1" hangingPunct="1">
              <a:buFontTx/>
              <a:buNone/>
            </a:pPr>
            <a:r>
              <a:rPr lang="en-US" altLang="en-US" b="1" u="sng" dirty="0" smtClean="0">
                <a:latin typeface="Courier New" panose="02070309020205020404" pitchFamily="49" charset="0"/>
                <a:cs typeface="Courier New" panose="02070309020205020404" pitchFamily="49" charset="0"/>
              </a:rPr>
              <a:t>1   2</a:t>
            </a:r>
            <a:r>
              <a:rPr lang="en-US" altLang="en-US" b="1" u="sng" dirty="0">
                <a:latin typeface="Courier New" panose="02070309020205020404" pitchFamily="49" charset="0"/>
                <a:cs typeface="Courier New" panose="02070309020205020404" pitchFamily="49" charset="0"/>
              </a:rPr>
              <a:t> </a:t>
            </a:r>
            <a:r>
              <a:rPr lang="en-US" altLang="en-US" b="1" u="sng" dirty="0" smtClean="0">
                <a:latin typeface="Courier New" panose="02070309020205020404" pitchFamily="49" charset="0"/>
                <a:cs typeface="Courier New" panose="02070309020205020404" pitchFamily="49" charset="0"/>
              </a:rPr>
              <a:t>  5</a:t>
            </a:r>
            <a:r>
              <a:rPr lang="en-US" altLang="en-US" b="1" u="sng" dirty="0">
                <a:latin typeface="Courier New" panose="02070309020205020404" pitchFamily="49" charset="0"/>
                <a:cs typeface="Courier New" panose="02070309020205020404" pitchFamily="49" charset="0"/>
              </a:rPr>
              <a:t> </a:t>
            </a:r>
            <a:r>
              <a:rPr lang="en-US" altLang="en-US" b="1" u="sng" dirty="0" smtClean="0">
                <a:latin typeface="Courier New" panose="02070309020205020404" pitchFamily="49" charset="0"/>
                <a:cs typeface="Courier New" panose="02070309020205020404" pitchFamily="49" charset="0"/>
              </a:rPr>
              <a:t>  4</a:t>
            </a:r>
            <a:r>
              <a:rPr lang="en-US" altLang="en-US" b="1" dirty="0">
                <a:latin typeface="Courier New" panose="02070309020205020404" pitchFamily="49" charset="0"/>
                <a:cs typeface="Courier New" panose="02070309020205020404" pitchFamily="49" charset="0"/>
              </a:rPr>
              <a:t> </a:t>
            </a:r>
            <a:r>
              <a:rPr lang="en-US" altLang="en-US" b="1" dirty="0" smtClean="0">
                <a:latin typeface="Courier New" panose="02070309020205020404" pitchFamily="49" charset="0"/>
                <a:cs typeface="Courier New" panose="02070309020205020404" pitchFamily="49" charset="0"/>
              </a:rPr>
              <a:t>  3</a:t>
            </a:r>
            <a:endParaRPr lang="en-US" altLang="en-US" dirty="0" smtClean="0">
              <a:latin typeface="Courier New" panose="02070309020205020404" pitchFamily="49" charset="0"/>
              <a:cs typeface="Courier New" panose="02070309020205020404" pitchFamily="49" charset="0"/>
            </a:endParaRPr>
          </a:p>
          <a:p>
            <a:pPr marL="609600" indent="-609600" eaLnBrk="1" hangingPunct="1">
              <a:buFontTx/>
              <a:buNone/>
            </a:pPr>
            <a:r>
              <a:rPr lang="en-US" altLang="en-US" sz="1800" dirty="0" smtClean="0"/>
              <a:t>Remaining list underlined</a:t>
            </a:r>
          </a:p>
          <a:p>
            <a:pPr marL="609600" indent="-609600" eaLnBrk="1" hangingPunct="1">
              <a:buFontTx/>
              <a:buNone/>
            </a:pPr>
            <a:endParaRPr lang="en-GB" altLang="en-US" sz="2400" dirty="0" smtClean="0"/>
          </a:p>
          <a:p>
            <a:pPr marL="609600" indent="-609600" eaLnBrk="1" hangingPunct="1">
              <a:buFontTx/>
              <a:buNone/>
            </a:pPr>
            <a:r>
              <a:rPr lang="en-US" altLang="en-US" b="1" u="sng" dirty="0" smtClean="0">
                <a:latin typeface="Courier New" panose="02070309020205020404" pitchFamily="49" charset="0"/>
                <a:cs typeface="Courier New" panose="02070309020205020404" pitchFamily="49" charset="0"/>
              </a:rPr>
              <a:t>1   4</a:t>
            </a:r>
            <a:r>
              <a:rPr lang="en-US" altLang="en-US" b="1" u="sng" dirty="0">
                <a:latin typeface="Courier New" panose="02070309020205020404" pitchFamily="49" charset="0"/>
                <a:cs typeface="Courier New" panose="02070309020205020404" pitchFamily="49" charset="0"/>
              </a:rPr>
              <a:t> </a:t>
            </a:r>
            <a:r>
              <a:rPr lang="en-US" altLang="en-US" b="1" u="sng" dirty="0" smtClean="0">
                <a:latin typeface="Courier New" panose="02070309020205020404" pitchFamily="49" charset="0"/>
                <a:cs typeface="Courier New" panose="02070309020205020404" pitchFamily="49" charset="0"/>
              </a:rPr>
              <a:t>  5</a:t>
            </a:r>
            <a:r>
              <a:rPr lang="en-US" altLang="en-US" b="1" dirty="0">
                <a:latin typeface="Courier New" panose="02070309020205020404" pitchFamily="49" charset="0"/>
                <a:cs typeface="Courier New" panose="02070309020205020404" pitchFamily="49" charset="0"/>
              </a:rPr>
              <a:t> </a:t>
            </a:r>
            <a:r>
              <a:rPr lang="en-US" altLang="en-US" b="1" dirty="0" smtClean="0">
                <a:latin typeface="Courier New" panose="02070309020205020404" pitchFamily="49" charset="0"/>
                <a:cs typeface="Courier New" panose="02070309020205020404" pitchFamily="49" charset="0"/>
              </a:rPr>
              <a:t>  2</a:t>
            </a:r>
            <a:r>
              <a:rPr lang="en-US" altLang="en-US" b="1" dirty="0">
                <a:latin typeface="Courier New" panose="02070309020205020404" pitchFamily="49" charset="0"/>
                <a:cs typeface="Courier New" panose="02070309020205020404" pitchFamily="49" charset="0"/>
              </a:rPr>
              <a:t> </a:t>
            </a:r>
            <a:r>
              <a:rPr lang="en-US" altLang="en-US" b="1" dirty="0" smtClean="0">
                <a:latin typeface="Courier New" panose="02070309020205020404" pitchFamily="49" charset="0"/>
                <a:cs typeface="Courier New" panose="02070309020205020404" pitchFamily="49" charset="0"/>
              </a:rPr>
              <a:t>  3</a:t>
            </a:r>
            <a:endParaRPr lang="en-US" altLang="en-US" dirty="0" smtClean="0">
              <a:latin typeface="Courier New" panose="02070309020205020404" pitchFamily="49" charset="0"/>
              <a:cs typeface="Courier New" panose="02070309020205020404" pitchFamily="49" charset="0"/>
            </a:endParaRPr>
          </a:p>
          <a:p>
            <a:pPr marL="609600" indent="-609600" eaLnBrk="1" hangingPunct="1">
              <a:buFontTx/>
              <a:buNone/>
            </a:pPr>
            <a:r>
              <a:rPr lang="en-US" altLang="en-US" sz="1800" dirty="0" smtClean="0"/>
              <a:t>Remaining list underlined</a:t>
            </a:r>
          </a:p>
        </p:txBody>
      </p:sp>
      <p:sp>
        <p:nvSpPr>
          <p:cNvPr id="78852" name="Text Box 4"/>
          <p:cNvSpPr txBox="1">
            <a:spLocks noChangeArrowheads="1"/>
          </p:cNvSpPr>
          <p:nvPr/>
        </p:nvSpPr>
        <p:spPr bwMode="auto">
          <a:xfrm>
            <a:off x="5364945" y="1730382"/>
            <a:ext cx="3293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Select one at random</a:t>
            </a:r>
            <a:endParaRPr lang="en-US" altLang="en-US" sz="2800" dirty="0">
              <a:solidFill>
                <a:srgbClr val="585858"/>
              </a:solidFill>
              <a:latin typeface="+mn-lt"/>
            </a:endParaRPr>
          </a:p>
        </p:txBody>
      </p:sp>
      <p:sp>
        <p:nvSpPr>
          <p:cNvPr id="78853" name="Rectangle 5"/>
          <p:cNvSpPr>
            <a:spLocks noChangeArrowheads="1"/>
          </p:cNvSpPr>
          <p:nvPr/>
        </p:nvSpPr>
        <p:spPr bwMode="auto">
          <a:xfrm>
            <a:off x="2068642" y="1512368"/>
            <a:ext cx="613193" cy="647700"/>
          </a:xfrm>
          <a:prstGeom prst="rect">
            <a:avLst/>
          </a:prstGeom>
          <a:noFill/>
          <a:ln w="76200">
            <a:solidFill>
              <a:srgbClr val="C00000"/>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8855" name="Text Box 7"/>
          <p:cNvSpPr txBox="1">
            <a:spLocks noChangeArrowheads="1"/>
          </p:cNvSpPr>
          <p:nvPr/>
        </p:nvSpPr>
        <p:spPr bwMode="auto">
          <a:xfrm>
            <a:off x="5364945" y="2857015"/>
            <a:ext cx="35447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Swap with last position</a:t>
            </a:r>
            <a:endParaRPr lang="en-US" altLang="en-US" sz="2800" dirty="0">
              <a:solidFill>
                <a:srgbClr val="585858"/>
              </a:solidFill>
              <a:latin typeface="+mn-lt"/>
            </a:endParaRPr>
          </a:p>
        </p:txBody>
      </p:sp>
      <p:sp>
        <p:nvSpPr>
          <p:cNvPr id="78856" name="Text Box 8"/>
          <p:cNvSpPr txBox="1">
            <a:spLocks noChangeArrowheads="1"/>
          </p:cNvSpPr>
          <p:nvPr/>
        </p:nvSpPr>
        <p:spPr bwMode="auto">
          <a:xfrm>
            <a:off x="5381469" y="3881438"/>
            <a:ext cx="35117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Now pick another from the remaining list</a:t>
            </a:r>
            <a:endParaRPr lang="en-US" altLang="en-US" sz="2800" dirty="0">
              <a:solidFill>
                <a:srgbClr val="585858"/>
              </a:solidFill>
              <a:latin typeface="+mn-lt"/>
            </a:endParaRPr>
          </a:p>
        </p:txBody>
      </p:sp>
      <p:sp>
        <p:nvSpPr>
          <p:cNvPr id="78857" name="Rectangle 9"/>
          <p:cNvSpPr>
            <a:spLocks noChangeArrowheads="1"/>
          </p:cNvSpPr>
          <p:nvPr/>
        </p:nvSpPr>
        <p:spPr bwMode="auto">
          <a:xfrm>
            <a:off x="1166420" y="2868330"/>
            <a:ext cx="647700" cy="647700"/>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8858" name="Text Box 10"/>
          <p:cNvSpPr txBox="1">
            <a:spLocks noChangeArrowheads="1"/>
          </p:cNvSpPr>
          <p:nvPr/>
        </p:nvSpPr>
        <p:spPr bwMode="auto">
          <a:xfrm>
            <a:off x="5381470" y="4731425"/>
            <a:ext cx="358314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and swap with the last position in the remaining list</a:t>
            </a:r>
            <a:endParaRPr lang="en-US" altLang="en-US" sz="2800" dirty="0">
              <a:solidFill>
                <a:srgbClr val="585858"/>
              </a:solidFill>
              <a:latin typeface="+mn-lt"/>
            </a:endParaRPr>
          </a:p>
        </p:txBody>
      </p:sp>
      <p:sp>
        <p:nvSpPr>
          <p:cNvPr id="78859" name="Text Box 11"/>
          <p:cNvSpPr txBox="1">
            <a:spLocks noChangeArrowheads="1"/>
          </p:cNvSpPr>
          <p:nvPr/>
        </p:nvSpPr>
        <p:spPr bwMode="auto">
          <a:xfrm>
            <a:off x="397240" y="6197363"/>
            <a:ext cx="8651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smtClean="0">
                <a:solidFill>
                  <a:srgbClr val="585858"/>
                </a:solidFill>
                <a:latin typeface="+mn-lt"/>
              </a:rPr>
              <a:t>… and </a:t>
            </a:r>
            <a:r>
              <a:rPr lang="en-GB" altLang="en-US" sz="2800" dirty="0">
                <a:solidFill>
                  <a:srgbClr val="585858"/>
                </a:solidFill>
                <a:latin typeface="+mn-lt"/>
              </a:rPr>
              <a:t>so on until no items remain</a:t>
            </a:r>
            <a:endParaRPr lang="en-US" altLang="en-US" sz="2800" dirty="0">
              <a:solidFill>
                <a:srgbClr val="585858"/>
              </a:solidFill>
              <a:latin typeface="+mn-lt"/>
            </a:endParaRPr>
          </a:p>
        </p:txBody>
      </p:sp>
      <p:sp>
        <p:nvSpPr>
          <p:cNvPr id="1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Knuth Shuffle</a:t>
            </a:r>
            <a:endParaRPr lang="en-US" altLang="en-US" sz="4000" dirty="0" smtClean="0">
              <a:solidFill>
                <a:srgbClr val="585858"/>
              </a:solidFill>
            </a:endParaRPr>
          </a:p>
        </p:txBody>
      </p:sp>
      <p:sp>
        <p:nvSpPr>
          <p:cNvPr id="14" name="Rectangle 13"/>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9814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500"/>
                                        <p:tgtEl>
                                          <p:spTgt spid="788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53"/>
                                        </p:tgtEl>
                                        <p:attrNameLst>
                                          <p:attrName>style.visibility</p:attrName>
                                        </p:attrNameLst>
                                      </p:cBhvr>
                                      <p:to>
                                        <p:strVal val="visible"/>
                                      </p:to>
                                    </p:set>
                                    <p:animEffect transition="in" filter="fade">
                                      <p:cBhvr>
                                        <p:cTn id="10" dur="500"/>
                                        <p:tgtEl>
                                          <p:spTgt spid="788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8851">
                                            <p:txEl>
                                              <p:pRg st="3" end="3"/>
                                            </p:txEl>
                                          </p:spTgt>
                                        </p:tgtEl>
                                        <p:attrNameLst>
                                          <p:attrName>style.visibility</p:attrName>
                                        </p:attrNameLst>
                                      </p:cBhvr>
                                      <p:to>
                                        <p:strVal val="visible"/>
                                      </p:to>
                                    </p:set>
                                    <p:animEffect transition="in" filter="fade">
                                      <p:cBhvr>
                                        <p:cTn id="15" dur="500"/>
                                        <p:tgtEl>
                                          <p:spTgt spid="788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8851">
                                            <p:txEl>
                                              <p:pRg st="4" end="4"/>
                                            </p:txEl>
                                          </p:spTgt>
                                        </p:tgtEl>
                                        <p:attrNameLst>
                                          <p:attrName>style.visibility</p:attrName>
                                        </p:attrNameLst>
                                      </p:cBhvr>
                                      <p:to>
                                        <p:strVal val="visible"/>
                                      </p:to>
                                    </p:set>
                                    <p:animEffect transition="in" filter="fade">
                                      <p:cBhvr>
                                        <p:cTn id="18" dur="500"/>
                                        <p:tgtEl>
                                          <p:spTgt spid="78851">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855"/>
                                        </p:tgtEl>
                                        <p:attrNameLst>
                                          <p:attrName>style.visibility</p:attrName>
                                        </p:attrNameLst>
                                      </p:cBhvr>
                                      <p:to>
                                        <p:strVal val="visible"/>
                                      </p:to>
                                    </p:set>
                                    <p:animEffect transition="in" filter="fade">
                                      <p:cBhvr>
                                        <p:cTn id="21" dur="500"/>
                                        <p:tgtEl>
                                          <p:spTgt spid="788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8856"/>
                                        </p:tgtEl>
                                        <p:attrNameLst>
                                          <p:attrName>style.visibility</p:attrName>
                                        </p:attrNameLst>
                                      </p:cBhvr>
                                      <p:to>
                                        <p:strVal val="visible"/>
                                      </p:to>
                                    </p:set>
                                    <p:animEffect transition="in" filter="fade">
                                      <p:cBhvr>
                                        <p:cTn id="26" dur="500"/>
                                        <p:tgtEl>
                                          <p:spTgt spid="7885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857"/>
                                        </p:tgtEl>
                                        <p:attrNameLst>
                                          <p:attrName>style.visibility</p:attrName>
                                        </p:attrNameLst>
                                      </p:cBhvr>
                                      <p:to>
                                        <p:strVal val="visible"/>
                                      </p:to>
                                    </p:set>
                                    <p:animEffect transition="in" filter="fade">
                                      <p:cBhvr>
                                        <p:cTn id="29" dur="500"/>
                                        <p:tgtEl>
                                          <p:spTgt spid="7885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8858"/>
                                        </p:tgtEl>
                                        <p:attrNameLst>
                                          <p:attrName>style.visibility</p:attrName>
                                        </p:attrNameLst>
                                      </p:cBhvr>
                                      <p:to>
                                        <p:strVal val="visible"/>
                                      </p:to>
                                    </p:set>
                                    <p:animEffect transition="in" filter="fade">
                                      <p:cBhvr>
                                        <p:cTn id="34" dur="500"/>
                                        <p:tgtEl>
                                          <p:spTgt spid="78858"/>
                                        </p:tgtEl>
                                      </p:cBhvr>
                                    </p:animEffect>
                                  </p:childTnLst>
                                </p:cTn>
                              </p:par>
                            </p:childTnLst>
                          </p:cTn>
                        </p:par>
                        <p:par>
                          <p:cTn id="35" fill="hold" nodeType="with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78851">
                                            <p:txEl>
                                              <p:pRg st="6" end="6"/>
                                            </p:txEl>
                                          </p:spTgt>
                                        </p:tgtEl>
                                        <p:attrNameLst>
                                          <p:attrName>style.visibility</p:attrName>
                                        </p:attrNameLst>
                                      </p:cBhvr>
                                      <p:to>
                                        <p:strVal val="visible"/>
                                      </p:to>
                                    </p:set>
                                    <p:animEffect transition="in" filter="fade">
                                      <p:cBhvr>
                                        <p:cTn id="38" dur="500"/>
                                        <p:tgtEl>
                                          <p:spTgt spid="78851">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8851">
                                            <p:txEl>
                                              <p:pRg st="7" end="7"/>
                                            </p:txEl>
                                          </p:spTgt>
                                        </p:tgtEl>
                                        <p:attrNameLst>
                                          <p:attrName>style.visibility</p:attrName>
                                        </p:attrNameLst>
                                      </p:cBhvr>
                                      <p:to>
                                        <p:strVal val="visible"/>
                                      </p:to>
                                    </p:set>
                                    <p:animEffect transition="in" filter="fade">
                                      <p:cBhvr>
                                        <p:cTn id="41" dur="500"/>
                                        <p:tgtEl>
                                          <p:spTgt spid="78851">
                                            <p:txEl>
                                              <p:pRg st="7" end="7"/>
                                            </p:txEl>
                                          </p:spTgt>
                                        </p:tgtEl>
                                      </p:cBhvr>
                                    </p:animEffect>
                                  </p:childTnLst>
                                </p:cTn>
                              </p:par>
                            </p:childTnLst>
                          </p:cTn>
                        </p:par>
                        <p:par>
                          <p:cTn id="42" fill="hold" nodeType="afterGroup">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8859"/>
                                        </p:tgtEl>
                                        <p:attrNameLst>
                                          <p:attrName>style.visibility</p:attrName>
                                        </p:attrNameLst>
                                      </p:cBhvr>
                                      <p:to>
                                        <p:strVal val="visible"/>
                                      </p:to>
                                    </p:set>
                                    <p:animEffect transition="in" filter="fade">
                                      <p:cBhvr>
                                        <p:cTn id="45" dur="500"/>
                                        <p:tgtEl>
                                          <p:spTgt spid="78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3" grpId="0" animBg="1"/>
      <p:bldP spid="78855" grpId="0"/>
      <p:bldP spid="78856" grpId="0"/>
      <p:bldP spid="78857" grpId="0" animBg="1"/>
      <p:bldP spid="78858" grpId="0"/>
      <p:bldP spid="788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720000">
            <a:off x="3909507" y="1034706"/>
            <a:ext cx="4270242" cy="6048672"/>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pic>
        <p:nvPicPr>
          <p:cNvPr id="2" name="Picture 1"/>
          <p:cNvPicPr>
            <a:picLocks noChangeAspect="1"/>
          </p:cNvPicPr>
          <p:nvPr/>
        </p:nvPicPr>
        <p:blipFill>
          <a:blip r:embed="rId5"/>
          <a:stretch>
            <a:fillRect/>
          </a:stretch>
        </p:blipFill>
        <p:spPr>
          <a:xfrm>
            <a:off x="3253443" y="398215"/>
            <a:ext cx="4262183" cy="6030707"/>
          </a:xfrm>
          <a:prstGeom prst="rect">
            <a:avLst/>
          </a:prstGeom>
          <a:ln>
            <a:solidFill>
              <a:schemeClr val="bg1">
                <a:lumMod val="50000"/>
              </a:schemeClr>
            </a:solidFill>
          </a:ln>
        </p:spPr>
      </p:pic>
      <p:sp>
        <p:nvSpPr>
          <p:cNvPr id="5" name="Rectangle 4"/>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260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sz="4000" dirty="0"/>
              <a:t>Coding a Knuth </a:t>
            </a:r>
            <a:r>
              <a:rPr lang="en-GB" altLang="en-US" sz="4000" dirty="0" smtClean="0"/>
              <a:t>Shuffle</a:t>
            </a:r>
            <a:endParaRPr lang="en-US" altLang="en-US" sz="7200" dirty="0">
              <a:solidFill>
                <a:srgbClr val="585858"/>
              </a:solidFill>
            </a:endParaRPr>
          </a:p>
        </p:txBody>
      </p:sp>
      <p:sp>
        <p:nvSpPr>
          <p:cNvPr id="4" name="Rectangle 3"/>
          <p:cNvSpPr/>
          <p:nvPr/>
        </p:nvSpPr>
        <p:spPr>
          <a:xfrm>
            <a:off x="149902" y="899411"/>
            <a:ext cx="8829206" cy="5847755"/>
          </a:xfrm>
          <a:prstGeom prst="rect">
            <a:avLst/>
          </a:prstGeom>
        </p:spPr>
        <p:txBody>
          <a:bodyPr wrap="square">
            <a:spAutoFit/>
          </a:bodyPr>
          <a:lstStyle/>
          <a:p>
            <a:pPr marL="609600" indent="-609600">
              <a:lnSpc>
                <a:spcPct val="90000"/>
              </a:lnSpc>
            </a:pPr>
            <a:r>
              <a:rPr lang="en-GB" altLang="en-US" sz="3600" dirty="0">
                <a:solidFill>
                  <a:srgbClr val="585858"/>
                </a:solidFill>
              </a:rPr>
              <a:t>Variables </a:t>
            </a:r>
            <a:r>
              <a:rPr lang="en-GB" altLang="en-US" sz="3600" dirty="0" smtClean="0">
                <a:solidFill>
                  <a:srgbClr val="585858"/>
                </a:solidFill>
              </a:rPr>
              <a:t>needed:</a:t>
            </a:r>
            <a:endParaRPr lang="en-GB" altLang="en-US" sz="3600" dirty="0">
              <a:solidFill>
                <a:srgbClr val="585858"/>
              </a:solidFill>
            </a:endParaRPr>
          </a:p>
          <a:p>
            <a:pPr marL="609600" indent="-609600">
              <a:lnSpc>
                <a:spcPct val="90000"/>
              </a:lnSpc>
              <a:spcBef>
                <a:spcPts val="1200"/>
              </a:spcBef>
            </a:pPr>
            <a:r>
              <a:rPr lang="en-US" altLang="en-US" sz="3600" b="1" dirty="0" err="1" smtClean="0">
                <a:solidFill>
                  <a:srgbClr val="C00B0B"/>
                </a:solidFill>
              </a:rPr>
              <a:t>TempValue</a:t>
            </a:r>
            <a:r>
              <a:rPr lang="en-US" altLang="en-US" sz="3600" dirty="0" smtClean="0">
                <a:solidFill>
                  <a:srgbClr val="C00B0B"/>
                </a:solidFill>
              </a:rPr>
              <a:t>: </a:t>
            </a:r>
            <a:r>
              <a:rPr lang="en-US" altLang="en-US" sz="3600" dirty="0" smtClean="0">
                <a:solidFill>
                  <a:srgbClr val="585858"/>
                </a:solidFill>
              </a:rPr>
              <a:t>temporary </a:t>
            </a:r>
            <a:r>
              <a:rPr lang="en-US" altLang="en-US" sz="3600" dirty="0">
                <a:solidFill>
                  <a:srgbClr val="585858"/>
                </a:solidFill>
              </a:rPr>
              <a:t>variable used for swapping</a:t>
            </a:r>
            <a:endParaRPr lang="en-US" altLang="en-US" sz="3600" b="1" dirty="0">
              <a:solidFill>
                <a:srgbClr val="585858"/>
              </a:solidFill>
            </a:endParaRPr>
          </a:p>
          <a:p>
            <a:pPr marL="609600" indent="-609600">
              <a:lnSpc>
                <a:spcPct val="90000"/>
              </a:lnSpc>
              <a:spcBef>
                <a:spcPts val="1200"/>
              </a:spcBef>
            </a:pPr>
            <a:r>
              <a:rPr lang="en-US" altLang="en-US" sz="3600" b="1" dirty="0" err="1" smtClean="0">
                <a:solidFill>
                  <a:srgbClr val="C00000"/>
                </a:solidFill>
              </a:rPr>
              <a:t>LoopCounter</a:t>
            </a:r>
            <a:r>
              <a:rPr lang="en-US" altLang="en-US" sz="3600" dirty="0" smtClean="0">
                <a:solidFill>
                  <a:srgbClr val="C00000"/>
                </a:solidFill>
              </a:rPr>
              <a:t>:	</a:t>
            </a:r>
            <a:r>
              <a:rPr lang="en-US" altLang="en-US" sz="3600" dirty="0" smtClean="0">
                <a:solidFill>
                  <a:srgbClr val="585858"/>
                </a:solidFill>
              </a:rPr>
              <a:t>loop </a:t>
            </a:r>
            <a:r>
              <a:rPr lang="en-US" altLang="en-US" sz="3600" dirty="0">
                <a:solidFill>
                  <a:srgbClr val="585858"/>
                </a:solidFill>
              </a:rPr>
              <a:t>counter variable</a:t>
            </a:r>
            <a:endParaRPr lang="en-US" altLang="en-US" sz="3600" b="1" dirty="0">
              <a:solidFill>
                <a:srgbClr val="585858"/>
              </a:solidFill>
            </a:endParaRPr>
          </a:p>
          <a:p>
            <a:pPr marL="609600" indent="-609600">
              <a:lnSpc>
                <a:spcPct val="90000"/>
              </a:lnSpc>
              <a:spcBef>
                <a:spcPts val="1200"/>
              </a:spcBef>
            </a:pPr>
            <a:r>
              <a:rPr lang="en-US" altLang="en-US" sz="3600" b="1" dirty="0" err="1" smtClean="0">
                <a:solidFill>
                  <a:srgbClr val="C00000"/>
                </a:solidFill>
              </a:rPr>
              <a:t>ItemPicked</a:t>
            </a:r>
            <a:r>
              <a:rPr lang="en-US" altLang="en-US" sz="3600" dirty="0" smtClean="0">
                <a:solidFill>
                  <a:srgbClr val="C00000"/>
                </a:solidFill>
              </a:rPr>
              <a:t>: </a:t>
            </a:r>
            <a:r>
              <a:rPr lang="en-US" altLang="en-US" sz="3600" dirty="0" smtClean="0">
                <a:solidFill>
                  <a:srgbClr val="585858"/>
                </a:solidFill>
              </a:rPr>
              <a:t>variable </a:t>
            </a:r>
            <a:r>
              <a:rPr lang="en-US" altLang="en-US" sz="3600" dirty="0">
                <a:solidFill>
                  <a:srgbClr val="585858"/>
                </a:solidFill>
              </a:rPr>
              <a:t>giving item picked in remaining list</a:t>
            </a:r>
            <a:endParaRPr lang="en-US" altLang="en-US" sz="3600" b="1" dirty="0">
              <a:solidFill>
                <a:srgbClr val="585858"/>
              </a:solidFill>
            </a:endParaRPr>
          </a:p>
          <a:p>
            <a:pPr marL="609600" indent="-609600">
              <a:lnSpc>
                <a:spcPct val="90000"/>
              </a:lnSpc>
              <a:spcBef>
                <a:spcPts val="1200"/>
              </a:spcBef>
            </a:pPr>
            <a:r>
              <a:rPr lang="en-US" altLang="en-US" sz="3600" b="1" dirty="0" smtClean="0">
                <a:solidFill>
                  <a:srgbClr val="C00B0B"/>
                </a:solidFill>
              </a:rPr>
              <a:t>Remaining</a:t>
            </a:r>
            <a:r>
              <a:rPr lang="en-US" altLang="en-US" sz="3600" dirty="0" smtClean="0">
                <a:solidFill>
                  <a:srgbClr val="C00B0B"/>
                </a:solidFill>
              </a:rPr>
              <a:t>: </a:t>
            </a:r>
            <a:r>
              <a:rPr lang="en-US" altLang="en-US" sz="3600" dirty="0" smtClean="0">
                <a:solidFill>
                  <a:srgbClr val="585858"/>
                </a:solidFill>
              </a:rPr>
              <a:t>loop </a:t>
            </a:r>
            <a:r>
              <a:rPr lang="en-US" altLang="en-US" sz="3600" dirty="0">
                <a:solidFill>
                  <a:srgbClr val="585858"/>
                </a:solidFill>
              </a:rPr>
              <a:t>variable giving number of items in remaining list</a:t>
            </a:r>
          </a:p>
          <a:p>
            <a:pPr marL="609600" indent="-609600">
              <a:lnSpc>
                <a:spcPct val="90000"/>
              </a:lnSpc>
              <a:spcBef>
                <a:spcPts val="1200"/>
              </a:spcBef>
            </a:pPr>
            <a:r>
              <a:rPr lang="en-GB" altLang="en-US" sz="3600" b="1" dirty="0" err="1" smtClean="0">
                <a:solidFill>
                  <a:srgbClr val="C00B0B"/>
                </a:solidFill>
              </a:rPr>
              <a:t>NumberOfItems</a:t>
            </a:r>
            <a:r>
              <a:rPr lang="en-GB" altLang="en-US" sz="3600" dirty="0" smtClean="0">
                <a:solidFill>
                  <a:srgbClr val="C00B0B"/>
                </a:solidFill>
              </a:rPr>
              <a:t>: </a:t>
            </a:r>
            <a:r>
              <a:rPr lang="en-GB" altLang="en-US" sz="3600" dirty="0" smtClean="0">
                <a:solidFill>
                  <a:srgbClr val="585858"/>
                </a:solidFill>
              </a:rPr>
              <a:t>variable </a:t>
            </a:r>
            <a:r>
              <a:rPr lang="en-GB" altLang="en-US" sz="3600" dirty="0">
                <a:solidFill>
                  <a:srgbClr val="585858"/>
                </a:solidFill>
              </a:rPr>
              <a:t>giving number of initial items</a:t>
            </a:r>
            <a:endParaRPr lang="en-US" altLang="en-US" sz="3600" dirty="0">
              <a:solidFill>
                <a:srgbClr val="585858"/>
              </a:solidFill>
            </a:endParaRPr>
          </a:p>
        </p:txBody>
      </p:sp>
    </p:spTree>
    <p:extLst>
      <p:ext uri="{BB962C8B-B14F-4D97-AF65-F5344CB8AC3E}">
        <p14:creationId xmlns:p14="http://schemas.microsoft.com/office/powerpoint/2010/main" val="797821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sz="4000" dirty="0"/>
              <a:t>Coding a Knuth </a:t>
            </a:r>
            <a:r>
              <a:rPr lang="en-GB" altLang="en-US" sz="4000" dirty="0" smtClean="0"/>
              <a:t>Shuffle</a:t>
            </a:r>
            <a:endParaRPr lang="en-US" altLang="en-US" sz="7200" dirty="0">
              <a:solidFill>
                <a:srgbClr val="585858"/>
              </a:solidFill>
            </a:endParaRPr>
          </a:p>
        </p:txBody>
      </p:sp>
      <p:sp>
        <p:nvSpPr>
          <p:cNvPr id="4" name="Rectangle 3"/>
          <p:cNvSpPr/>
          <p:nvPr/>
        </p:nvSpPr>
        <p:spPr>
          <a:xfrm>
            <a:off x="0" y="875519"/>
            <a:ext cx="9144000" cy="5884688"/>
          </a:xfrm>
          <a:prstGeom prst="rect">
            <a:avLst/>
          </a:prstGeom>
        </p:spPr>
        <p:txBody>
          <a:bodyPr wrap="square">
            <a:spAutoFit/>
          </a:bodyPr>
          <a:lstStyle/>
          <a:p>
            <a:pPr marL="609600" indent="-609600">
              <a:lnSpc>
                <a:spcPct val="80000"/>
              </a:lnSpc>
              <a:spcBef>
                <a:spcPts val="1200"/>
              </a:spcBef>
            </a:pPr>
            <a:r>
              <a:rPr lang="en-US" altLang="en-US" sz="2200" b="1" dirty="0">
                <a:solidFill>
                  <a:srgbClr val="C00B0B"/>
                </a:solidFill>
                <a:latin typeface="Courier New" panose="02070309020205020404" pitchFamily="49" charset="0"/>
                <a:cs typeface="Courier New" panose="02070309020205020404" pitchFamily="49" charset="0"/>
              </a:rPr>
              <a:t>Sub </a:t>
            </a:r>
            <a:r>
              <a:rPr lang="en-US" altLang="en-US" sz="2200" b="1" dirty="0" err="1">
                <a:solidFill>
                  <a:srgbClr val="C00B0B"/>
                </a:solidFill>
                <a:latin typeface="Courier New" panose="02070309020205020404" pitchFamily="49" charset="0"/>
                <a:cs typeface="Courier New" panose="02070309020205020404" pitchFamily="49" charset="0"/>
              </a:rPr>
              <a:t>KnuthShuffle</a:t>
            </a:r>
            <a:endParaRPr lang="en-US" altLang="en-US" sz="2200" dirty="0">
              <a:solidFill>
                <a:srgbClr val="C00B0B"/>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i="1" dirty="0">
                <a:solidFill>
                  <a:srgbClr val="585858"/>
                </a:solidFill>
                <a:latin typeface="Courier New" panose="02070309020205020404" pitchFamily="49" charset="0"/>
                <a:cs typeface="Courier New" panose="02070309020205020404" pitchFamily="49" charset="0"/>
              </a:rPr>
              <a:t>'Work through r</a:t>
            </a:r>
            <a:r>
              <a:rPr lang="en-US" altLang="en-US" sz="2200" i="1" dirty="0" smtClean="0">
                <a:solidFill>
                  <a:srgbClr val="585858"/>
                </a:solidFill>
                <a:latin typeface="Courier New" panose="02070309020205020404" pitchFamily="49" charset="0"/>
                <a:cs typeface="Courier New" panose="02070309020205020404" pitchFamily="49" charset="0"/>
              </a:rPr>
              <a:t>emaining </a:t>
            </a:r>
            <a:r>
              <a:rPr lang="en-US" altLang="en-US" sz="2200" i="1" dirty="0">
                <a:solidFill>
                  <a:srgbClr val="585858"/>
                </a:solidFill>
                <a:latin typeface="Courier New" panose="02070309020205020404" pitchFamily="49" charset="0"/>
                <a:cs typeface="Courier New" panose="02070309020205020404" pitchFamily="49" charset="0"/>
              </a:rPr>
              <a:t>values</a:t>
            </a:r>
            <a:endParaRPr lang="en-US" altLang="en-US" sz="2200" dirty="0">
              <a:solidFill>
                <a:srgbClr val="585858"/>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585858"/>
                </a:solidFill>
                <a:latin typeface="Courier New" panose="02070309020205020404" pitchFamily="49" charset="0"/>
                <a:cs typeface="Courier New" panose="02070309020205020404" pitchFamily="49" charset="0"/>
              </a:rPr>
              <a:t>  </a:t>
            </a:r>
            <a:r>
              <a:rPr lang="en-US" altLang="en-US" sz="2200" i="1" dirty="0">
                <a:solidFill>
                  <a:srgbClr val="585858"/>
                </a:solidFill>
                <a:latin typeface="Courier New" panose="02070309020205020404" pitchFamily="49" charset="0"/>
                <a:cs typeface="Courier New" panose="02070309020205020404" pitchFamily="49" charset="0"/>
              </a:rPr>
              <a:t>'Start at </a:t>
            </a:r>
            <a:r>
              <a:rPr lang="en-US" altLang="en-US" sz="2200" i="1" dirty="0" err="1" smtClean="0">
                <a:solidFill>
                  <a:srgbClr val="585858"/>
                </a:solidFill>
                <a:latin typeface="Courier New" panose="02070309020205020404" pitchFamily="49" charset="0"/>
                <a:cs typeface="Courier New" panose="02070309020205020404" pitchFamily="49" charset="0"/>
              </a:rPr>
              <a:t>NumberOfItems</a:t>
            </a:r>
            <a:endParaRPr lang="en-US" altLang="en-US" sz="2200" i="1" dirty="0" smtClean="0">
              <a:solidFill>
                <a:srgbClr val="585858"/>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i="1" dirty="0" smtClean="0">
                <a:solidFill>
                  <a:srgbClr val="585858"/>
                </a:solidFill>
                <a:latin typeface="Courier New" panose="02070309020205020404" pitchFamily="49" charset="0"/>
                <a:cs typeface="Courier New" panose="02070309020205020404" pitchFamily="49" charset="0"/>
              </a:rPr>
              <a:t>  	swap </a:t>
            </a:r>
            <a:r>
              <a:rPr lang="en-US" altLang="en-US" sz="2200" i="1" dirty="0">
                <a:solidFill>
                  <a:srgbClr val="585858"/>
                </a:solidFill>
                <a:latin typeface="Courier New" panose="02070309020205020404" pitchFamily="49" charset="0"/>
                <a:cs typeface="Courier New" panose="02070309020205020404" pitchFamily="49" charset="0"/>
              </a:rPr>
              <a:t>one value </a:t>
            </a:r>
            <a:r>
              <a:rPr lang="en-US" altLang="en-US" sz="2200" i="1" dirty="0" smtClean="0">
                <a:solidFill>
                  <a:srgbClr val="585858"/>
                </a:solidFill>
                <a:latin typeface="Courier New" panose="02070309020205020404" pitchFamily="49" charset="0"/>
                <a:cs typeface="Courier New" panose="02070309020205020404" pitchFamily="49" charset="0"/>
              </a:rPr>
              <a:t>on </a:t>
            </a:r>
            <a:r>
              <a:rPr lang="en-US" altLang="en-US" sz="2200" i="1" dirty="0">
                <a:solidFill>
                  <a:srgbClr val="585858"/>
                </a:solidFill>
                <a:latin typeface="Courier New" panose="02070309020205020404" pitchFamily="49" charset="0"/>
                <a:cs typeface="Courier New" panose="02070309020205020404" pitchFamily="49" charset="0"/>
              </a:rPr>
              <a:t>each </a:t>
            </a:r>
            <a:r>
              <a:rPr lang="en-US" altLang="en-US" sz="2200" i="1" dirty="0" smtClean="0">
                <a:solidFill>
                  <a:srgbClr val="585858"/>
                </a:solidFill>
                <a:latin typeface="Courier New" panose="02070309020205020404" pitchFamily="49" charset="0"/>
                <a:cs typeface="Courier New" panose="02070309020205020404" pitchFamily="49" charset="0"/>
              </a:rPr>
              <a:t>loop</a:t>
            </a:r>
            <a:endParaRPr lang="en-US" altLang="en-US" sz="2200" dirty="0">
              <a:solidFill>
                <a:srgbClr val="585858"/>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585858"/>
                </a:solidFill>
                <a:latin typeface="Courier New" panose="02070309020205020404" pitchFamily="49" charset="0"/>
                <a:cs typeface="Courier New" panose="02070309020205020404" pitchFamily="49" charset="0"/>
              </a:rPr>
              <a:t>  </a:t>
            </a:r>
            <a:r>
              <a:rPr lang="en-US" altLang="en-US" sz="2200" i="1" dirty="0">
                <a:solidFill>
                  <a:srgbClr val="585858"/>
                </a:solidFill>
                <a:latin typeface="Courier New" panose="02070309020205020404" pitchFamily="49" charset="0"/>
                <a:cs typeface="Courier New" panose="02070309020205020404" pitchFamily="49" charset="0"/>
              </a:rPr>
              <a:t>'After each step, Remaining is decreased by 1</a:t>
            </a:r>
            <a:endParaRPr lang="en-US" altLang="en-US" sz="2200" dirty="0">
              <a:solidFill>
                <a:srgbClr val="585858"/>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b="1" dirty="0">
                <a:solidFill>
                  <a:srgbClr val="C00B0B"/>
                </a:solidFill>
                <a:latin typeface="Courier New" panose="02070309020205020404" pitchFamily="49" charset="0"/>
                <a:cs typeface="Courier New" panose="02070309020205020404" pitchFamily="49" charset="0"/>
              </a:rPr>
              <a:t>For</a:t>
            </a:r>
            <a:r>
              <a:rPr lang="en-US" altLang="en-US" sz="2200" dirty="0">
                <a:solidFill>
                  <a:srgbClr val="C00B0B"/>
                </a:solidFill>
                <a:latin typeface="Courier New" panose="02070309020205020404" pitchFamily="49" charset="0"/>
                <a:cs typeface="Courier New" panose="02070309020205020404" pitchFamily="49" charset="0"/>
              </a:rPr>
              <a:t> Remaining = </a:t>
            </a:r>
            <a:r>
              <a:rPr lang="en-US" altLang="en-US" sz="2200" dirty="0" err="1">
                <a:solidFill>
                  <a:srgbClr val="C00B0B"/>
                </a:solidFill>
                <a:latin typeface="Courier New" panose="02070309020205020404" pitchFamily="49" charset="0"/>
                <a:cs typeface="Courier New" panose="02070309020205020404" pitchFamily="49" charset="0"/>
              </a:rPr>
              <a:t>NumberOfItems</a:t>
            </a: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b="1" dirty="0">
                <a:solidFill>
                  <a:srgbClr val="C00B0B"/>
                </a:solidFill>
                <a:latin typeface="Courier New" panose="02070309020205020404" pitchFamily="49" charset="0"/>
                <a:cs typeface="Courier New" panose="02070309020205020404" pitchFamily="49" charset="0"/>
              </a:rPr>
              <a:t>to</a:t>
            </a:r>
            <a:r>
              <a:rPr lang="en-US" altLang="en-US" sz="2200" dirty="0">
                <a:solidFill>
                  <a:srgbClr val="C00B0B"/>
                </a:solidFill>
                <a:latin typeface="Courier New" panose="02070309020205020404" pitchFamily="49" charset="0"/>
                <a:cs typeface="Courier New" panose="02070309020205020404" pitchFamily="49" charset="0"/>
              </a:rPr>
              <a:t> 2 </a:t>
            </a:r>
            <a:r>
              <a:rPr lang="en-US" altLang="en-US" sz="2200" b="1" dirty="0">
                <a:solidFill>
                  <a:srgbClr val="C00B0B"/>
                </a:solidFill>
                <a:latin typeface="Courier New" panose="02070309020205020404" pitchFamily="49" charset="0"/>
                <a:cs typeface="Courier New" panose="02070309020205020404" pitchFamily="49" charset="0"/>
              </a:rPr>
              <a:t>Step</a:t>
            </a:r>
            <a:r>
              <a:rPr lang="en-US" altLang="en-US" sz="2200" dirty="0">
                <a:solidFill>
                  <a:srgbClr val="C00B0B"/>
                </a:solidFill>
                <a:latin typeface="Courier New" panose="02070309020205020404" pitchFamily="49" charset="0"/>
                <a:cs typeface="Courier New" panose="02070309020205020404" pitchFamily="49" charset="0"/>
              </a:rPr>
              <a:t> -1</a:t>
            </a: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i="1" dirty="0">
                <a:solidFill>
                  <a:srgbClr val="585858"/>
                </a:solidFill>
                <a:latin typeface="Courier New" panose="02070309020205020404" pitchFamily="49" charset="0"/>
                <a:cs typeface="Courier New" panose="02070309020205020404" pitchFamily="49" charset="0"/>
              </a:rPr>
              <a:t>'Pick item at random</a:t>
            </a:r>
            <a:endParaRPr lang="en-US" altLang="en-US" sz="2200" dirty="0">
              <a:solidFill>
                <a:srgbClr val="585858"/>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dirty="0" err="1">
                <a:solidFill>
                  <a:srgbClr val="C00B0B"/>
                </a:solidFill>
                <a:latin typeface="Courier New" panose="02070309020205020404" pitchFamily="49" charset="0"/>
                <a:cs typeface="Courier New" panose="02070309020205020404" pitchFamily="49" charset="0"/>
              </a:rPr>
              <a:t>ItemPicked</a:t>
            </a:r>
            <a:r>
              <a:rPr lang="en-US" altLang="en-US" sz="2200" dirty="0">
                <a:solidFill>
                  <a:srgbClr val="C00B0B"/>
                </a:solidFill>
                <a:latin typeface="Courier New" panose="02070309020205020404" pitchFamily="49" charset="0"/>
                <a:cs typeface="Courier New" panose="02070309020205020404" pitchFamily="49" charset="0"/>
              </a:rPr>
              <a:t> = </a:t>
            </a:r>
            <a:r>
              <a:rPr lang="en-US" altLang="en-US" sz="2200" dirty="0" err="1">
                <a:solidFill>
                  <a:srgbClr val="C00B0B"/>
                </a:solidFill>
                <a:latin typeface="Courier New" panose="02070309020205020404" pitchFamily="49" charset="0"/>
                <a:cs typeface="Courier New" panose="02070309020205020404" pitchFamily="49" charset="0"/>
              </a:rPr>
              <a:t>Math.GetRandomNumber</a:t>
            </a:r>
            <a:r>
              <a:rPr lang="en-US" altLang="en-US" sz="2200" dirty="0">
                <a:solidFill>
                  <a:srgbClr val="C00B0B"/>
                </a:solidFill>
                <a:latin typeface="Courier New" panose="02070309020205020404" pitchFamily="49" charset="0"/>
                <a:cs typeface="Courier New" panose="02070309020205020404" pitchFamily="49" charset="0"/>
              </a:rPr>
              <a:t>(Remaining)</a:t>
            </a: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i="1" dirty="0">
                <a:solidFill>
                  <a:srgbClr val="585858"/>
                </a:solidFill>
                <a:latin typeface="Courier New" panose="02070309020205020404" pitchFamily="49" charset="0"/>
                <a:cs typeface="Courier New" panose="02070309020205020404" pitchFamily="49" charset="0"/>
              </a:rPr>
              <a:t>'Swap picked item with bottom item</a:t>
            </a:r>
            <a:endParaRPr lang="en-US" altLang="en-US" sz="2200" dirty="0">
              <a:solidFill>
                <a:srgbClr val="585858"/>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dirty="0" err="1">
                <a:solidFill>
                  <a:srgbClr val="C00B0B"/>
                </a:solidFill>
                <a:latin typeface="Courier New" panose="02070309020205020404" pitchFamily="49" charset="0"/>
                <a:cs typeface="Courier New" panose="02070309020205020404" pitchFamily="49" charset="0"/>
              </a:rPr>
              <a:t>TempValue</a:t>
            </a:r>
            <a:r>
              <a:rPr lang="en-US" altLang="en-US" sz="2200" dirty="0">
                <a:solidFill>
                  <a:srgbClr val="C00B0B"/>
                </a:solidFill>
                <a:latin typeface="Courier New" panose="02070309020205020404" pitchFamily="49" charset="0"/>
                <a:cs typeface="Courier New" panose="02070309020205020404" pitchFamily="49" charset="0"/>
              </a:rPr>
              <a:t> = </a:t>
            </a:r>
            <a:r>
              <a:rPr lang="en-US" altLang="en-US" sz="2200" dirty="0" err="1">
                <a:solidFill>
                  <a:srgbClr val="C00B0B"/>
                </a:solidFill>
                <a:latin typeface="Courier New" panose="02070309020205020404" pitchFamily="49" charset="0"/>
                <a:cs typeface="Courier New" panose="02070309020205020404" pitchFamily="49" charset="0"/>
              </a:rPr>
              <a:t>NumberList</a:t>
            </a:r>
            <a:r>
              <a:rPr lang="en-US" altLang="en-US" sz="2200" dirty="0">
                <a:solidFill>
                  <a:srgbClr val="C00B0B"/>
                </a:solidFill>
                <a:latin typeface="Courier New" panose="02070309020205020404" pitchFamily="49" charset="0"/>
                <a:cs typeface="Courier New" panose="02070309020205020404" pitchFamily="49" charset="0"/>
              </a:rPr>
              <a:t>[Remaining]</a:t>
            </a: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dirty="0" err="1">
                <a:solidFill>
                  <a:srgbClr val="C00B0B"/>
                </a:solidFill>
                <a:latin typeface="Courier New" panose="02070309020205020404" pitchFamily="49" charset="0"/>
                <a:cs typeface="Courier New" panose="02070309020205020404" pitchFamily="49" charset="0"/>
              </a:rPr>
              <a:t>NumberList</a:t>
            </a:r>
            <a:r>
              <a:rPr lang="en-US" altLang="en-US" sz="2200" dirty="0">
                <a:solidFill>
                  <a:srgbClr val="C00B0B"/>
                </a:solidFill>
                <a:latin typeface="Courier New" panose="02070309020205020404" pitchFamily="49" charset="0"/>
                <a:cs typeface="Courier New" panose="02070309020205020404" pitchFamily="49" charset="0"/>
              </a:rPr>
              <a:t>[Remaining] = </a:t>
            </a:r>
            <a:r>
              <a:rPr lang="en-US" altLang="en-US" sz="2200" dirty="0" err="1">
                <a:solidFill>
                  <a:srgbClr val="C00B0B"/>
                </a:solidFill>
                <a:latin typeface="Courier New" panose="02070309020205020404" pitchFamily="49" charset="0"/>
                <a:cs typeface="Courier New" panose="02070309020205020404" pitchFamily="49" charset="0"/>
              </a:rPr>
              <a:t>NumberList</a:t>
            </a:r>
            <a:r>
              <a:rPr lang="en-US" altLang="en-US" sz="2200" dirty="0">
                <a:solidFill>
                  <a:srgbClr val="C00B0B"/>
                </a:solidFill>
                <a:latin typeface="Courier New" panose="02070309020205020404" pitchFamily="49" charset="0"/>
                <a:cs typeface="Courier New" panose="02070309020205020404" pitchFamily="49" charset="0"/>
              </a:rPr>
              <a:t>[</a:t>
            </a:r>
            <a:r>
              <a:rPr lang="en-US" altLang="en-US" sz="2200" dirty="0" err="1">
                <a:solidFill>
                  <a:srgbClr val="C00B0B"/>
                </a:solidFill>
                <a:latin typeface="Courier New" panose="02070309020205020404" pitchFamily="49" charset="0"/>
                <a:cs typeface="Courier New" panose="02070309020205020404" pitchFamily="49" charset="0"/>
              </a:rPr>
              <a:t>ItemPicked</a:t>
            </a:r>
            <a:r>
              <a:rPr lang="en-US" altLang="en-US" sz="2200" dirty="0">
                <a:solidFill>
                  <a:srgbClr val="C00B0B"/>
                </a:solidFill>
                <a:latin typeface="Courier New" panose="02070309020205020404" pitchFamily="49" charset="0"/>
                <a:cs typeface="Courier New" panose="02070309020205020404" pitchFamily="49" charset="0"/>
              </a:rPr>
              <a:t>]</a:t>
            </a: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dirty="0" err="1">
                <a:solidFill>
                  <a:srgbClr val="C00B0B"/>
                </a:solidFill>
                <a:latin typeface="Courier New" panose="02070309020205020404" pitchFamily="49" charset="0"/>
                <a:cs typeface="Courier New" panose="02070309020205020404" pitchFamily="49" charset="0"/>
              </a:rPr>
              <a:t>NumberList</a:t>
            </a:r>
            <a:r>
              <a:rPr lang="en-US" altLang="en-US" sz="2200" dirty="0">
                <a:solidFill>
                  <a:srgbClr val="C00B0B"/>
                </a:solidFill>
                <a:latin typeface="Courier New" panose="02070309020205020404" pitchFamily="49" charset="0"/>
                <a:cs typeface="Courier New" panose="02070309020205020404" pitchFamily="49" charset="0"/>
              </a:rPr>
              <a:t>[</a:t>
            </a:r>
            <a:r>
              <a:rPr lang="en-US" altLang="en-US" sz="2200" dirty="0" err="1">
                <a:solidFill>
                  <a:srgbClr val="C00B0B"/>
                </a:solidFill>
                <a:latin typeface="Courier New" panose="02070309020205020404" pitchFamily="49" charset="0"/>
                <a:cs typeface="Courier New" panose="02070309020205020404" pitchFamily="49" charset="0"/>
              </a:rPr>
              <a:t>ItemPicked</a:t>
            </a:r>
            <a:r>
              <a:rPr lang="en-US" altLang="en-US" sz="2200" dirty="0">
                <a:solidFill>
                  <a:srgbClr val="C00B0B"/>
                </a:solidFill>
                <a:latin typeface="Courier New" panose="02070309020205020404" pitchFamily="49" charset="0"/>
                <a:cs typeface="Courier New" panose="02070309020205020404" pitchFamily="49" charset="0"/>
              </a:rPr>
              <a:t>] = </a:t>
            </a:r>
            <a:r>
              <a:rPr lang="en-US" altLang="en-US" sz="2200" dirty="0" err="1">
                <a:solidFill>
                  <a:srgbClr val="C00B0B"/>
                </a:solidFill>
                <a:latin typeface="Courier New" panose="02070309020205020404" pitchFamily="49" charset="0"/>
                <a:cs typeface="Courier New" panose="02070309020205020404" pitchFamily="49" charset="0"/>
              </a:rPr>
              <a:t>TempValue</a:t>
            </a:r>
            <a:endParaRPr lang="en-US" altLang="en-US" sz="2200" dirty="0">
              <a:solidFill>
                <a:srgbClr val="C00B0B"/>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dirty="0">
                <a:solidFill>
                  <a:srgbClr val="C00B0B"/>
                </a:solidFill>
                <a:latin typeface="Courier New" panose="02070309020205020404" pitchFamily="49" charset="0"/>
                <a:cs typeface="Courier New" panose="02070309020205020404" pitchFamily="49" charset="0"/>
              </a:rPr>
              <a:t>  </a:t>
            </a:r>
            <a:r>
              <a:rPr lang="en-US" altLang="en-US" sz="2200" b="1" dirty="0" err="1">
                <a:solidFill>
                  <a:srgbClr val="C00B0B"/>
                </a:solidFill>
                <a:latin typeface="Courier New" panose="02070309020205020404" pitchFamily="49" charset="0"/>
                <a:cs typeface="Courier New" panose="02070309020205020404" pitchFamily="49" charset="0"/>
              </a:rPr>
              <a:t>EndFor</a:t>
            </a:r>
            <a:endParaRPr lang="en-US" altLang="en-US" sz="2200" b="1" dirty="0">
              <a:solidFill>
                <a:srgbClr val="C00B0B"/>
              </a:solidFill>
              <a:latin typeface="Courier New" panose="02070309020205020404" pitchFamily="49" charset="0"/>
              <a:cs typeface="Courier New" panose="02070309020205020404" pitchFamily="49" charset="0"/>
            </a:endParaRPr>
          </a:p>
          <a:p>
            <a:pPr marL="609600" indent="-609600">
              <a:lnSpc>
                <a:spcPct val="80000"/>
              </a:lnSpc>
              <a:spcBef>
                <a:spcPts val="1200"/>
              </a:spcBef>
            </a:pPr>
            <a:r>
              <a:rPr lang="en-US" altLang="en-US" sz="2200" b="1" dirty="0" err="1">
                <a:solidFill>
                  <a:srgbClr val="C00B0B"/>
                </a:solidFill>
                <a:latin typeface="Courier New" panose="02070309020205020404" pitchFamily="49" charset="0"/>
                <a:cs typeface="Courier New" panose="02070309020205020404" pitchFamily="49" charset="0"/>
              </a:rPr>
              <a:t>EndSub</a:t>
            </a:r>
            <a:endParaRPr lang="en-US" altLang="en-US" sz="2200" b="1" dirty="0">
              <a:solidFill>
                <a:srgbClr val="C00B0B"/>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94491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13" end="13"/>
                                            </p:txEl>
                                          </p:spTgt>
                                        </p:tgtEl>
                                        <p:attrNameLst>
                                          <p:attrName>style.visibility</p:attrName>
                                        </p:attrNameLst>
                                      </p:cBhvr>
                                      <p:to>
                                        <p:strVal val="visible"/>
                                      </p:to>
                                    </p:set>
                                    <p:animEffect transition="in" filter="fade">
                                      <p:cBhvr>
                                        <p:cTn id="22" dur="500"/>
                                        <p:tgtEl>
                                          <p:spTgt spid="4">
                                            <p:txEl>
                                              <p:pRg st="13" end="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2" end="12"/>
                                            </p:txEl>
                                          </p:spTgt>
                                        </p:tgtEl>
                                        <p:attrNameLst>
                                          <p:attrName>style.visibility</p:attrName>
                                        </p:attrNameLst>
                                      </p:cBhvr>
                                      <p:to>
                                        <p:strVal val="visible"/>
                                      </p:to>
                                    </p:set>
                                    <p:animEffect transition="in" filter="fade">
                                      <p:cBhvr>
                                        <p:cTn id="30" dur="500"/>
                                        <p:tgtEl>
                                          <p:spTgt spid="4">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500"/>
                                        <p:tgtEl>
                                          <p:spTgt spid="4">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Effect transition="in" filter="fade">
                                      <p:cBhvr>
                                        <p:cTn id="49" dur="500"/>
                                        <p:tgtEl>
                                          <p:spTgt spid="4">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72008" y="5085402"/>
            <a:ext cx="910850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C00B0B"/>
                </a:solidFill>
                <a:latin typeface="+mn-lt"/>
              </a:rPr>
              <a:t>Learning To Program</a:t>
            </a:r>
            <a:endParaRPr lang="en-GB" sz="7200" b="1" dirty="0">
              <a:solidFill>
                <a:srgbClr val="C00B0B"/>
              </a:solidFill>
              <a:latin typeface="+mn-lt"/>
            </a:endParaRPr>
          </a:p>
        </p:txBody>
      </p:sp>
      <p:sp>
        <p:nvSpPr>
          <p:cNvPr id="8" name="Title 1"/>
          <p:cNvSpPr txBox="1">
            <a:spLocks/>
          </p:cNvSpPr>
          <p:nvPr/>
        </p:nvSpPr>
        <p:spPr>
          <a:xfrm>
            <a:off x="0" y="5703391"/>
            <a:ext cx="918051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Don’t run before you can walk</a:t>
            </a:r>
            <a:endParaRPr lang="en-GB" dirty="0">
              <a:solidFill>
                <a:srgbClr val="595959"/>
              </a:solidFill>
              <a:latin typeface="+mn-lt"/>
            </a:endParaRPr>
          </a:p>
        </p:txBody>
      </p:sp>
    </p:spTree>
    <p:extLst>
      <p:ext uri="{BB962C8B-B14F-4D97-AF65-F5344CB8AC3E}">
        <p14:creationId xmlns:p14="http://schemas.microsoft.com/office/powerpoint/2010/main" val="261631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84" y="1763"/>
            <a:ext cx="9144083" cy="1169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One Hundred Doors</a:t>
            </a:r>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4</a:t>
            </a:r>
          </a:p>
        </p:txBody>
      </p:sp>
      <p:sp>
        <p:nvSpPr>
          <p:cNvPr id="7" name="TextBox 6"/>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2880017"/>
            <a:ext cx="5891134" cy="3991432"/>
          </a:xfrm>
          <a:prstGeom prst="rect">
            <a:avLst/>
          </a:prstGeom>
        </p:spPr>
      </p:pic>
    </p:spTree>
    <p:extLst>
      <p:ext uri="{BB962C8B-B14F-4D97-AF65-F5344CB8AC3E}">
        <p14:creationId xmlns:p14="http://schemas.microsoft.com/office/powerpoint/2010/main" val="4226975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a:t>
            </a:r>
            <a:endParaRPr lang="en-US" altLang="en-US" dirty="0" smtClean="0">
              <a:solidFill>
                <a:srgbClr val="585858"/>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2880017"/>
            <a:ext cx="5891134" cy="3991432"/>
          </a:xfrm>
          <a:prstGeom prst="rect">
            <a:avLst/>
          </a:prstGeom>
        </p:spPr>
      </p:pic>
      <p:sp>
        <p:nvSpPr>
          <p:cNvPr id="5" name="Rectangle 4"/>
          <p:cNvSpPr/>
          <p:nvPr/>
        </p:nvSpPr>
        <p:spPr>
          <a:xfrm>
            <a:off x="0" y="645136"/>
            <a:ext cx="9144000" cy="3416320"/>
          </a:xfrm>
          <a:prstGeom prst="rect">
            <a:avLst/>
          </a:prstGeom>
        </p:spPr>
        <p:txBody>
          <a:bodyPr wrap="square">
            <a:spAutoFit/>
          </a:bodyPr>
          <a:lstStyle/>
          <a:p>
            <a:r>
              <a:rPr lang="en-GB" altLang="en-US" sz="3600" dirty="0" smtClean="0">
                <a:solidFill>
                  <a:srgbClr val="585858"/>
                </a:solidFill>
              </a:rPr>
              <a:t>100 </a:t>
            </a:r>
            <a:r>
              <a:rPr lang="en-GB" altLang="en-US" sz="3600" dirty="0">
                <a:solidFill>
                  <a:srgbClr val="585858"/>
                </a:solidFill>
              </a:rPr>
              <a:t>doors in a </a:t>
            </a:r>
            <a:r>
              <a:rPr lang="en-GB" altLang="en-US" sz="3600" dirty="0" smtClean="0">
                <a:solidFill>
                  <a:srgbClr val="585858"/>
                </a:solidFill>
              </a:rPr>
              <a:t>row </a:t>
            </a:r>
            <a:r>
              <a:rPr lang="en-GB" altLang="en-US" sz="3600" dirty="0">
                <a:solidFill>
                  <a:srgbClr val="585858"/>
                </a:solidFill>
              </a:rPr>
              <a:t>are all initially </a:t>
            </a:r>
            <a:r>
              <a:rPr lang="en-GB" altLang="en-US" sz="3600" dirty="0" smtClean="0">
                <a:solidFill>
                  <a:srgbClr val="585858"/>
                </a:solidFill>
              </a:rPr>
              <a:t>closed.</a:t>
            </a:r>
          </a:p>
          <a:p>
            <a:r>
              <a:rPr lang="en-GB" altLang="en-US" sz="3600" dirty="0" smtClean="0">
                <a:solidFill>
                  <a:srgbClr val="585858"/>
                </a:solidFill>
              </a:rPr>
              <a:t>We want to pass along the row, opening and closing doors.</a:t>
            </a:r>
          </a:p>
          <a:p>
            <a:r>
              <a:rPr lang="en-GB" altLang="en-US" sz="3600" dirty="0" smtClean="0">
                <a:solidFill>
                  <a:srgbClr val="585858"/>
                </a:solidFill>
              </a:rPr>
              <a:t>How can we represent the state of the doors?</a:t>
            </a:r>
            <a:endParaRPr lang="en-GB" altLang="en-US" sz="3600" dirty="0">
              <a:solidFill>
                <a:srgbClr val="585858"/>
              </a:solidFill>
            </a:endParaRPr>
          </a:p>
          <a:p>
            <a:endParaRPr lang="en-GB" altLang="en-US" sz="3600" dirty="0" smtClean="0">
              <a:solidFill>
                <a:srgbClr val="585858"/>
              </a:solidFill>
            </a:endParaRPr>
          </a:p>
          <a:p>
            <a:endParaRPr lang="en-GB" sz="3600" dirty="0">
              <a:solidFill>
                <a:srgbClr val="585858"/>
              </a:solidFill>
            </a:endParaRPr>
          </a:p>
        </p:txBody>
      </p:sp>
      <p:sp>
        <p:nvSpPr>
          <p:cNvPr id="7" name="Rectangle 3"/>
          <p:cNvSpPr txBox="1">
            <a:spLocks noChangeArrowheads="1"/>
          </p:cNvSpPr>
          <p:nvPr/>
        </p:nvSpPr>
        <p:spPr>
          <a:xfrm>
            <a:off x="146497" y="3907483"/>
            <a:ext cx="3001437" cy="2803844"/>
          </a:xfrm>
          <a:prstGeom prst="rect">
            <a:avLst/>
          </a:prstGeom>
          <a:ln w="38100">
            <a:no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spcBef>
                <a:spcPts val="600"/>
              </a:spcBef>
              <a:buFontTx/>
              <a:buNone/>
            </a:pPr>
            <a:r>
              <a:rPr lang="en-US" altLang="en-US" dirty="0" smtClean="0"/>
              <a:t>Doors[1]	closed</a:t>
            </a:r>
          </a:p>
          <a:p>
            <a:pPr marL="609600" indent="-609600">
              <a:spcBef>
                <a:spcPts val="600"/>
              </a:spcBef>
              <a:buFontTx/>
              <a:buNone/>
            </a:pPr>
            <a:r>
              <a:rPr lang="en-US" altLang="en-US" dirty="0" smtClean="0"/>
              <a:t>Doors[2]	closed</a:t>
            </a:r>
          </a:p>
          <a:p>
            <a:pPr marL="609600" indent="-609600">
              <a:spcBef>
                <a:spcPts val="600"/>
              </a:spcBef>
              <a:buFontTx/>
              <a:buNone/>
            </a:pPr>
            <a:r>
              <a:rPr lang="en-US" altLang="en-US" dirty="0" smtClean="0"/>
              <a:t>Doors[3]	closed</a:t>
            </a:r>
          </a:p>
          <a:p>
            <a:pPr marL="609600" indent="-609600">
              <a:spcBef>
                <a:spcPts val="600"/>
              </a:spcBef>
              <a:buFontTx/>
              <a:buNone/>
            </a:pPr>
            <a:r>
              <a:rPr lang="en-US" altLang="en-US" dirty="0" smtClean="0"/>
              <a:t>  .</a:t>
            </a:r>
          </a:p>
          <a:p>
            <a:pPr marL="609600" indent="-609600">
              <a:spcBef>
                <a:spcPts val="600"/>
              </a:spcBef>
              <a:buFontTx/>
              <a:buNone/>
            </a:pPr>
            <a:r>
              <a:rPr lang="en-US" altLang="en-US" dirty="0" smtClean="0"/>
              <a:t>  .</a:t>
            </a:r>
          </a:p>
          <a:p>
            <a:pPr marL="609600" indent="-609600">
              <a:spcBef>
                <a:spcPts val="600"/>
              </a:spcBef>
              <a:buFontTx/>
              <a:buNone/>
            </a:pPr>
            <a:r>
              <a:rPr lang="en-US" altLang="en-US" dirty="0" smtClean="0"/>
              <a:t>Doors[100]	closed</a:t>
            </a:r>
          </a:p>
        </p:txBody>
      </p:sp>
      <p:sp>
        <p:nvSpPr>
          <p:cNvPr id="8" name="Text Box 7"/>
          <p:cNvSpPr txBox="1">
            <a:spLocks noChangeArrowheads="1"/>
          </p:cNvSpPr>
          <p:nvPr/>
        </p:nvSpPr>
        <p:spPr bwMode="auto">
          <a:xfrm>
            <a:off x="146498" y="3006714"/>
            <a:ext cx="3001436" cy="646331"/>
          </a:xfrm>
          <a:prstGeom prst="rect">
            <a:avLst/>
          </a:prstGeom>
          <a:noFill/>
          <a:ln w="38100">
            <a:solidFill>
              <a:srgbClr val="58585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dirty="0" smtClean="0">
                <a:solidFill>
                  <a:srgbClr val="585858"/>
                </a:solidFill>
                <a:latin typeface="+mn-lt"/>
              </a:rPr>
              <a:t>Doors</a:t>
            </a:r>
            <a:endParaRPr lang="en-US" altLang="en-US" sz="3600" b="1" dirty="0">
              <a:solidFill>
                <a:srgbClr val="585858"/>
              </a:solidFill>
              <a:latin typeface="+mn-lt"/>
            </a:endParaRPr>
          </a:p>
        </p:txBody>
      </p:sp>
      <p:sp>
        <p:nvSpPr>
          <p:cNvPr id="6" name="Rectangle 5"/>
          <p:cNvSpPr/>
          <p:nvPr/>
        </p:nvSpPr>
        <p:spPr>
          <a:xfrm>
            <a:off x="146498" y="3897443"/>
            <a:ext cx="3001436" cy="2803160"/>
          </a:xfrm>
          <a:prstGeom prst="rect">
            <a:avLst/>
          </a:prstGeom>
          <a:noFill/>
          <a:ln w="381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7165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a:t>
            </a:r>
            <a:endParaRPr lang="en-US" altLang="en-US" dirty="0" smtClean="0">
              <a:solidFill>
                <a:srgbClr val="585858"/>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2880017"/>
            <a:ext cx="5891134" cy="3991432"/>
          </a:xfrm>
          <a:prstGeom prst="rect">
            <a:avLst/>
          </a:prstGeom>
        </p:spPr>
      </p:pic>
      <p:sp>
        <p:nvSpPr>
          <p:cNvPr id="5" name="Rectangle 4"/>
          <p:cNvSpPr/>
          <p:nvPr/>
        </p:nvSpPr>
        <p:spPr>
          <a:xfrm>
            <a:off x="0" y="645136"/>
            <a:ext cx="9144000" cy="1754326"/>
          </a:xfrm>
          <a:prstGeom prst="rect">
            <a:avLst/>
          </a:prstGeom>
        </p:spPr>
        <p:txBody>
          <a:bodyPr wrap="square">
            <a:spAutoFit/>
          </a:bodyPr>
          <a:lstStyle/>
          <a:p>
            <a:endParaRPr lang="en-GB" altLang="en-US" sz="3600" dirty="0">
              <a:solidFill>
                <a:srgbClr val="585858"/>
              </a:solidFill>
            </a:endParaRPr>
          </a:p>
          <a:p>
            <a:endParaRPr lang="en-GB" altLang="en-US" sz="3600" dirty="0" smtClean="0">
              <a:solidFill>
                <a:srgbClr val="585858"/>
              </a:solidFill>
            </a:endParaRPr>
          </a:p>
          <a:p>
            <a:endParaRPr lang="en-GB" sz="3600" dirty="0">
              <a:solidFill>
                <a:srgbClr val="585858"/>
              </a:solidFill>
            </a:endParaRPr>
          </a:p>
        </p:txBody>
      </p:sp>
      <p:pic>
        <p:nvPicPr>
          <p:cNvPr id="6" name="Picture 5"/>
          <p:cNvPicPr>
            <a:picLocks noChangeAspect="1"/>
          </p:cNvPicPr>
          <p:nvPr/>
        </p:nvPicPr>
        <p:blipFill rotWithShape="1">
          <a:blip r:embed="rId4"/>
          <a:srcRect l="8197" t="32471" r="67673" b="55064"/>
          <a:stretch/>
        </p:blipFill>
        <p:spPr>
          <a:xfrm>
            <a:off x="134911" y="975955"/>
            <a:ext cx="5799590" cy="2068643"/>
          </a:xfrm>
          <a:prstGeom prst="rect">
            <a:avLst/>
          </a:prstGeom>
        </p:spPr>
      </p:pic>
      <p:pic>
        <p:nvPicPr>
          <p:cNvPr id="13" name="Picture 12"/>
          <p:cNvPicPr>
            <a:picLocks noChangeAspect="1"/>
          </p:cNvPicPr>
          <p:nvPr/>
        </p:nvPicPr>
        <p:blipFill>
          <a:blip r:embed="rId5"/>
          <a:stretch>
            <a:fillRect/>
          </a:stretch>
        </p:blipFill>
        <p:spPr>
          <a:xfrm>
            <a:off x="11308" y="3030345"/>
            <a:ext cx="9107347" cy="3793607"/>
          </a:xfrm>
          <a:prstGeom prst="rect">
            <a:avLst/>
          </a:prstGeom>
        </p:spPr>
      </p:pic>
    </p:spTree>
    <p:extLst>
      <p:ext uri="{BB962C8B-B14F-4D97-AF65-F5344CB8AC3E}">
        <p14:creationId xmlns:p14="http://schemas.microsoft.com/office/powerpoint/2010/main" val="3468475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a:t>
            </a:r>
            <a:endParaRPr lang="en-US" altLang="en-US" dirty="0" smtClean="0">
              <a:solidFill>
                <a:srgbClr val="585858"/>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2880017"/>
            <a:ext cx="5891134" cy="3991432"/>
          </a:xfrm>
          <a:prstGeom prst="rect">
            <a:avLst/>
          </a:prstGeom>
        </p:spPr>
      </p:pic>
      <p:sp>
        <p:nvSpPr>
          <p:cNvPr id="5" name="Rectangle 4"/>
          <p:cNvSpPr/>
          <p:nvPr/>
        </p:nvSpPr>
        <p:spPr>
          <a:xfrm>
            <a:off x="0" y="645136"/>
            <a:ext cx="9144000" cy="6740307"/>
          </a:xfrm>
          <a:prstGeom prst="rect">
            <a:avLst/>
          </a:prstGeom>
        </p:spPr>
        <p:txBody>
          <a:bodyPr wrap="square">
            <a:spAutoFit/>
          </a:bodyPr>
          <a:lstStyle/>
          <a:p>
            <a:r>
              <a:rPr lang="en-GB" altLang="en-US" sz="3600" dirty="0">
                <a:solidFill>
                  <a:srgbClr val="585858"/>
                </a:solidFill>
              </a:rPr>
              <a:t>You make 100 passes by the doors. </a:t>
            </a:r>
          </a:p>
          <a:p>
            <a:r>
              <a:rPr lang="en-GB" altLang="en-US" sz="3600" dirty="0" smtClean="0">
                <a:solidFill>
                  <a:srgbClr val="585858"/>
                </a:solidFill>
              </a:rPr>
              <a:t>On the first pass, visit every door.</a:t>
            </a:r>
          </a:p>
          <a:p>
            <a:r>
              <a:rPr lang="en-GB" altLang="en-US" sz="3600" dirty="0">
                <a:solidFill>
                  <a:srgbClr val="585858"/>
                </a:solidFill>
              </a:rPr>
              <a:t>I</a:t>
            </a:r>
            <a:r>
              <a:rPr lang="en-GB" altLang="en-US" sz="3600" dirty="0" smtClean="0">
                <a:solidFill>
                  <a:srgbClr val="585858"/>
                </a:solidFill>
              </a:rPr>
              <a:t>f </a:t>
            </a:r>
            <a:r>
              <a:rPr lang="en-GB" altLang="en-US" sz="3600" dirty="0">
                <a:solidFill>
                  <a:srgbClr val="585858"/>
                </a:solidFill>
              </a:rPr>
              <a:t>the door is </a:t>
            </a:r>
            <a:r>
              <a:rPr lang="en-GB" altLang="en-US" sz="3600" dirty="0" smtClean="0">
                <a:solidFill>
                  <a:srgbClr val="585858"/>
                </a:solidFill>
              </a:rPr>
              <a:t>closed, open </a:t>
            </a:r>
            <a:r>
              <a:rPr lang="en-GB" altLang="en-US" sz="3600" dirty="0">
                <a:solidFill>
                  <a:srgbClr val="585858"/>
                </a:solidFill>
              </a:rPr>
              <a:t>it; </a:t>
            </a:r>
            <a:r>
              <a:rPr lang="en-GB" altLang="en-US" sz="3600" dirty="0" smtClean="0">
                <a:solidFill>
                  <a:srgbClr val="585858"/>
                </a:solidFill>
              </a:rPr>
              <a:t>if open, close it. </a:t>
            </a:r>
            <a:endParaRPr lang="en-GB" altLang="en-US" sz="3600" dirty="0">
              <a:solidFill>
                <a:srgbClr val="585858"/>
              </a:solidFill>
            </a:endParaRPr>
          </a:p>
          <a:p>
            <a:r>
              <a:rPr lang="en-GB" altLang="en-US" sz="3600" dirty="0">
                <a:solidFill>
                  <a:srgbClr val="585858"/>
                </a:solidFill>
              </a:rPr>
              <a:t>The second time you only visit every 2nd </a:t>
            </a:r>
            <a:r>
              <a:rPr lang="en-GB" altLang="en-US" sz="3600" dirty="0" smtClean="0">
                <a:solidFill>
                  <a:srgbClr val="585858"/>
                </a:solidFill>
              </a:rPr>
              <a:t>door.</a:t>
            </a:r>
          </a:p>
          <a:p>
            <a:r>
              <a:rPr lang="en-GB" altLang="en-US" sz="3600" dirty="0" smtClean="0">
                <a:solidFill>
                  <a:srgbClr val="585858"/>
                </a:solidFill>
              </a:rPr>
              <a:t>The </a:t>
            </a:r>
            <a:r>
              <a:rPr lang="en-GB" altLang="en-US" sz="3600" dirty="0">
                <a:solidFill>
                  <a:srgbClr val="585858"/>
                </a:solidFill>
              </a:rPr>
              <a:t>third </a:t>
            </a:r>
            <a:r>
              <a:rPr lang="en-GB" altLang="en-US" sz="3600" dirty="0" smtClean="0">
                <a:solidFill>
                  <a:srgbClr val="585858"/>
                </a:solidFill>
              </a:rPr>
              <a:t>time,</a:t>
            </a:r>
          </a:p>
          <a:p>
            <a:r>
              <a:rPr lang="en-GB" altLang="en-US" sz="3600" dirty="0" smtClean="0">
                <a:solidFill>
                  <a:srgbClr val="585858"/>
                </a:solidFill>
              </a:rPr>
              <a:t>only every</a:t>
            </a:r>
          </a:p>
          <a:p>
            <a:r>
              <a:rPr lang="en-GB" altLang="en-US" sz="3600" dirty="0" smtClean="0">
                <a:solidFill>
                  <a:srgbClr val="585858"/>
                </a:solidFill>
              </a:rPr>
              <a:t>3rd door …</a:t>
            </a:r>
          </a:p>
          <a:p>
            <a:endParaRPr lang="en-GB" altLang="en-US" sz="3600" dirty="0">
              <a:solidFill>
                <a:srgbClr val="585858"/>
              </a:solidFill>
            </a:endParaRPr>
          </a:p>
          <a:p>
            <a:r>
              <a:rPr lang="en-GB" altLang="en-US" sz="3600" dirty="0" smtClean="0">
                <a:solidFill>
                  <a:srgbClr val="585858"/>
                </a:solidFill>
              </a:rPr>
              <a:t>… until the 100</a:t>
            </a:r>
            <a:r>
              <a:rPr lang="en-GB" altLang="en-US" sz="3600" baseline="30000" dirty="0" smtClean="0">
                <a:solidFill>
                  <a:srgbClr val="585858"/>
                </a:solidFill>
              </a:rPr>
              <a:t>th</a:t>
            </a:r>
            <a:r>
              <a:rPr lang="en-GB" altLang="en-US" sz="3600" dirty="0" smtClean="0">
                <a:solidFill>
                  <a:srgbClr val="585858"/>
                </a:solidFill>
              </a:rPr>
              <a:t> </a:t>
            </a:r>
          </a:p>
          <a:p>
            <a:r>
              <a:rPr lang="en-GB" altLang="en-US" sz="3600" dirty="0" smtClean="0">
                <a:solidFill>
                  <a:srgbClr val="585858"/>
                </a:solidFill>
              </a:rPr>
              <a:t>pass visits only </a:t>
            </a:r>
          </a:p>
          <a:p>
            <a:r>
              <a:rPr lang="en-GB" altLang="en-US" sz="3600" dirty="0" smtClean="0">
                <a:solidFill>
                  <a:srgbClr val="585858"/>
                </a:solidFill>
              </a:rPr>
              <a:t>the 100</a:t>
            </a:r>
            <a:r>
              <a:rPr lang="en-GB" altLang="en-US" sz="3600" baseline="30000" dirty="0" smtClean="0">
                <a:solidFill>
                  <a:srgbClr val="585858"/>
                </a:solidFill>
              </a:rPr>
              <a:t>th</a:t>
            </a:r>
            <a:r>
              <a:rPr lang="en-GB" altLang="en-US" sz="3600" dirty="0" smtClean="0">
                <a:solidFill>
                  <a:srgbClr val="585858"/>
                </a:solidFill>
              </a:rPr>
              <a:t> door.</a:t>
            </a:r>
          </a:p>
          <a:p>
            <a:endParaRPr lang="en-GB" sz="3600" dirty="0">
              <a:solidFill>
                <a:srgbClr val="585858"/>
              </a:solidFill>
            </a:endParaRPr>
          </a:p>
        </p:txBody>
      </p:sp>
    </p:spTree>
    <p:extLst>
      <p:ext uri="{BB962C8B-B14F-4D97-AF65-F5344CB8AC3E}">
        <p14:creationId xmlns:p14="http://schemas.microsoft.com/office/powerpoint/2010/main" val="3659066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500"/>
                                        <p:tgtEl>
                                          <p:spTgt spid="5">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fade">
                                      <p:cBhvr>
                                        <p:cTn id="25" dur="500"/>
                                        <p:tgtEl>
                                          <p:spTgt spid="5">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fade">
                                      <p:cBhvr>
                                        <p:cTn id="2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a:t>
            </a:r>
            <a:endParaRPr lang="en-US" altLang="en-US" dirty="0" smtClean="0">
              <a:solidFill>
                <a:srgbClr val="585858"/>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2880017"/>
            <a:ext cx="5891134" cy="3991432"/>
          </a:xfrm>
          <a:prstGeom prst="rect">
            <a:avLst/>
          </a:prstGeom>
        </p:spPr>
      </p:pic>
      <p:sp>
        <p:nvSpPr>
          <p:cNvPr id="5" name="Rectangle 4"/>
          <p:cNvSpPr/>
          <p:nvPr/>
        </p:nvSpPr>
        <p:spPr>
          <a:xfrm>
            <a:off x="0" y="645136"/>
            <a:ext cx="9144000" cy="3416320"/>
          </a:xfrm>
          <a:prstGeom prst="rect">
            <a:avLst/>
          </a:prstGeom>
        </p:spPr>
        <p:txBody>
          <a:bodyPr wrap="square">
            <a:spAutoFit/>
          </a:bodyPr>
          <a:lstStyle/>
          <a:p>
            <a:r>
              <a:rPr lang="en-GB" altLang="en-US" sz="3600" dirty="0">
                <a:solidFill>
                  <a:srgbClr val="585858"/>
                </a:solidFill>
              </a:rPr>
              <a:t>What is the state of the doors after the last pass. Which are open, which are closed</a:t>
            </a:r>
            <a:r>
              <a:rPr lang="en-GB" altLang="en-US" sz="3600" dirty="0" smtClean="0">
                <a:solidFill>
                  <a:srgbClr val="585858"/>
                </a:solidFill>
              </a:rPr>
              <a:t>?</a:t>
            </a:r>
          </a:p>
          <a:p>
            <a:endParaRPr lang="en-GB" altLang="en-US" sz="3600" dirty="0">
              <a:solidFill>
                <a:srgbClr val="585858"/>
              </a:solidFill>
            </a:endParaRPr>
          </a:p>
          <a:p>
            <a:r>
              <a:rPr lang="en-GB" altLang="en-US" sz="3600" dirty="0" smtClean="0">
                <a:solidFill>
                  <a:srgbClr val="585858"/>
                </a:solidFill>
              </a:rPr>
              <a:t>Let’s decompose the problem.</a:t>
            </a:r>
          </a:p>
          <a:p>
            <a:r>
              <a:rPr lang="en-GB" altLang="en-US" sz="3600" dirty="0" smtClean="0">
                <a:solidFill>
                  <a:srgbClr val="585858"/>
                </a:solidFill>
              </a:rPr>
              <a:t> </a:t>
            </a:r>
            <a:endParaRPr lang="en-GB" altLang="en-US" sz="3600" dirty="0">
              <a:solidFill>
                <a:srgbClr val="585858"/>
              </a:solidFill>
            </a:endParaRPr>
          </a:p>
          <a:p>
            <a:endParaRPr lang="en-GB" sz="3600" dirty="0">
              <a:solidFill>
                <a:srgbClr val="585858"/>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6291">
            <a:off x="5929365" y="5128224"/>
            <a:ext cx="3296826" cy="1794385"/>
          </a:xfrm>
          <a:prstGeom prst="rect">
            <a:avLst/>
          </a:prstGeom>
        </p:spPr>
      </p:pic>
    </p:spTree>
    <p:extLst>
      <p:ext uri="{BB962C8B-B14F-4D97-AF65-F5344CB8AC3E}">
        <p14:creationId xmlns:p14="http://schemas.microsoft.com/office/powerpoint/2010/main" val="3258987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600000">
            <a:off x="5074075" y="989026"/>
            <a:ext cx="3902885" cy="5526904"/>
          </a:xfrm>
          <a:prstGeom prst="rect">
            <a:avLst/>
          </a:prstGeom>
          <a:ln>
            <a:solidFill>
              <a:schemeClr val="bg1">
                <a:lumMod val="50000"/>
              </a:schemeClr>
            </a:solidFill>
          </a:ln>
        </p:spPr>
      </p:pic>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 WARNING!</a:t>
            </a:r>
            <a:endParaRPr lang="en-US" altLang="en-US" dirty="0" smtClean="0">
              <a:solidFill>
                <a:srgbClr val="585858"/>
              </a:solidFill>
            </a:endParaRPr>
          </a:p>
        </p:txBody>
      </p:sp>
      <p:sp>
        <p:nvSpPr>
          <p:cNvPr id="5" name="Rectangle 4"/>
          <p:cNvSpPr/>
          <p:nvPr/>
        </p:nvSpPr>
        <p:spPr>
          <a:xfrm>
            <a:off x="0" y="645136"/>
            <a:ext cx="9144000" cy="7294305"/>
          </a:xfrm>
          <a:prstGeom prst="rect">
            <a:avLst/>
          </a:prstGeom>
        </p:spPr>
        <p:txBody>
          <a:bodyPr wrap="square">
            <a:spAutoFit/>
          </a:bodyPr>
          <a:lstStyle/>
          <a:p>
            <a:r>
              <a:rPr lang="en-GB" sz="3600" dirty="0" smtClean="0">
                <a:solidFill>
                  <a:srgbClr val="585858"/>
                </a:solidFill>
              </a:rPr>
              <a:t>This is a difficult challenge </a:t>
            </a:r>
          </a:p>
          <a:p>
            <a:r>
              <a:rPr lang="en-GB" sz="3600" dirty="0" smtClean="0">
                <a:solidFill>
                  <a:srgbClr val="585858"/>
                </a:solidFill>
              </a:rPr>
              <a:t>involving nested constructs! </a:t>
            </a:r>
          </a:p>
          <a:p>
            <a:endParaRPr lang="en-GB" altLang="en-US" sz="3600" dirty="0" smtClean="0">
              <a:solidFill>
                <a:srgbClr val="585858"/>
              </a:solidFill>
            </a:endParaRPr>
          </a:p>
          <a:p>
            <a:r>
              <a:rPr lang="en-GB" altLang="en-US" sz="3600" dirty="0" smtClean="0">
                <a:solidFill>
                  <a:srgbClr val="585858"/>
                </a:solidFill>
              </a:rPr>
              <a:t>Can you write </a:t>
            </a:r>
            <a:r>
              <a:rPr lang="en-GB" altLang="en-US" sz="3600" dirty="0">
                <a:solidFill>
                  <a:srgbClr val="585858"/>
                </a:solidFill>
              </a:rPr>
              <a:t>a </a:t>
            </a:r>
            <a:r>
              <a:rPr lang="en-GB" altLang="en-US" sz="3600" dirty="0" smtClean="0">
                <a:solidFill>
                  <a:srgbClr val="585858"/>
                </a:solidFill>
              </a:rPr>
              <a:t>program </a:t>
            </a:r>
          </a:p>
          <a:p>
            <a:r>
              <a:rPr lang="en-GB" altLang="en-US" sz="3600" dirty="0" smtClean="0">
                <a:solidFill>
                  <a:srgbClr val="585858"/>
                </a:solidFill>
              </a:rPr>
              <a:t>to solve the puzzle?</a:t>
            </a:r>
            <a:endParaRPr lang="en-GB" altLang="en-US" sz="3600" dirty="0">
              <a:solidFill>
                <a:srgbClr val="585858"/>
              </a:solidFill>
            </a:endParaRPr>
          </a:p>
          <a:p>
            <a:endParaRPr lang="en-GB" altLang="en-US" sz="3600" dirty="0">
              <a:solidFill>
                <a:srgbClr val="585858"/>
              </a:solidFill>
            </a:endParaRPr>
          </a:p>
          <a:p>
            <a:r>
              <a:rPr lang="en-GB" altLang="en-US" sz="3600" dirty="0">
                <a:solidFill>
                  <a:srgbClr val="585858"/>
                </a:solidFill>
              </a:rPr>
              <a:t>Can you </a:t>
            </a:r>
            <a:r>
              <a:rPr lang="en-GB" altLang="en-US" sz="3600" dirty="0" smtClean="0">
                <a:solidFill>
                  <a:srgbClr val="585858"/>
                </a:solidFill>
              </a:rPr>
              <a:t>see a </a:t>
            </a:r>
            <a:r>
              <a:rPr lang="en-GB" altLang="en-US" sz="3600" dirty="0">
                <a:solidFill>
                  <a:srgbClr val="585858"/>
                </a:solidFill>
              </a:rPr>
              <a:t>pattern in </a:t>
            </a:r>
            <a:endParaRPr lang="en-GB" altLang="en-US" sz="3600" dirty="0" smtClean="0">
              <a:solidFill>
                <a:srgbClr val="585858"/>
              </a:solidFill>
            </a:endParaRPr>
          </a:p>
          <a:p>
            <a:r>
              <a:rPr lang="en-GB" altLang="en-US" sz="3600" dirty="0" smtClean="0">
                <a:solidFill>
                  <a:srgbClr val="585858"/>
                </a:solidFill>
              </a:rPr>
              <a:t>the answer?</a:t>
            </a:r>
          </a:p>
          <a:p>
            <a:endParaRPr lang="en-GB" altLang="en-US" sz="3600" dirty="0">
              <a:solidFill>
                <a:srgbClr val="585858"/>
              </a:solidFill>
            </a:endParaRPr>
          </a:p>
          <a:p>
            <a:r>
              <a:rPr lang="en-GB" sz="3600" dirty="0">
                <a:solidFill>
                  <a:srgbClr val="585858"/>
                </a:solidFill>
              </a:rPr>
              <a:t>The next slide </a:t>
            </a:r>
            <a:r>
              <a:rPr lang="en-GB" sz="3600" dirty="0" smtClean="0">
                <a:solidFill>
                  <a:srgbClr val="585858"/>
                </a:solidFill>
              </a:rPr>
              <a:t>contains </a:t>
            </a:r>
          </a:p>
          <a:p>
            <a:r>
              <a:rPr lang="en-GB" sz="3600" dirty="0" smtClean="0">
                <a:solidFill>
                  <a:srgbClr val="585858"/>
                </a:solidFill>
              </a:rPr>
              <a:t>a coded solution</a:t>
            </a:r>
            <a:r>
              <a:rPr lang="en-GB" sz="3600" dirty="0">
                <a:solidFill>
                  <a:srgbClr val="585858"/>
                </a:solidFill>
              </a:rPr>
              <a:t>!</a:t>
            </a:r>
          </a:p>
          <a:p>
            <a:endParaRPr lang="en-GB" altLang="en-US" sz="3600" dirty="0">
              <a:solidFill>
                <a:srgbClr val="585858"/>
              </a:solidFill>
            </a:endParaRPr>
          </a:p>
          <a:p>
            <a:endParaRPr lang="en-GB" sz="3600" dirty="0">
              <a:solidFill>
                <a:srgbClr val="585858"/>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6291">
            <a:off x="5929365" y="5128224"/>
            <a:ext cx="3296826" cy="1794385"/>
          </a:xfrm>
          <a:prstGeom prst="rect">
            <a:avLst/>
          </a:prstGeom>
        </p:spPr>
      </p:pic>
    </p:spTree>
    <p:extLst>
      <p:ext uri="{BB962C8B-B14F-4D97-AF65-F5344CB8AC3E}">
        <p14:creationId xmlns:p14="http://schemas.microsoft.com/office/powerpoint/2010/main" val="209156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969" t="31087" r="35707" b="14601"/>
          <a:stretch/>
        </p:blipFill>
        <p:spPr>
          <a:xfrm>
            <a:off x="0" y="752379"/>
            <a:ext cx="9144000" cy="6115101"/>
          </a:xfrm>
          <a:prstGeom prst="rect">
            <a:avLst/>
          </a:prstGeom>
        </p:spPr>
      </p:pic>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 Solution</a:t>
            </a:r>
            <a:endParaRPr lang="en-US" altLang="en-US" dirty="0" smtClean="0">
              <a:solidFill>
                <a:srgbClr val="585858"/>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251475" y="3582147"/>
            <a:ext cx="3396686" cy="18047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6291">
            <a:off x="5929365" y="5128224"/>
            <a:ext cx="3296826" cy="1794385"/>
          </a:xfrm>
          <a:prstGeom prst="rect">
            <a:avLst/>
          </a:prstGeom>
        </p:spPr>
      </p:pic>
    </p:spTree>
    <p:extLst>
      <p:ext uri="{BB962C8B-B14F-4D97-AF65-F5344CB8AC3E}">
        <p14:creationId xmlns:p14="http://schemas.microsoft.com/office/powerpoint/2010/main" val="2217049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4289" y="412965"/>
            <a:ext cx="4272607" cy="6045456"/>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
        <p:nvSpPr>
          <p:cNvPr id="4" name="Rectangle 3"/>
          <p:cNvSpPr/>
          <p:nvPr/>
        </p:nvSpPr>
        <p:spPr>
          <a:xfrm>
            <a:off x="8022566" y="5865962"/>
            <a:ext cx="1121434" cy="99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1769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815" t="19482" r="47612" b="16494"/>
          <a:stretch/>
        </p:blipFill>
        <p:spPr>
          <a:xfrm>
            <a:off x="703" y="762000"/>
            <a:ext cx="6190235" cy="6085428"/>
          </a:xfrm>
          <a:prstGeom prst="rect">
            <a:avLst/>
          </a:prstGeom>
        </p:spPr>
      </p:pic>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Hundred Doors Puzzle: Subroutine</a:t>
            </a:r>
            <a:endParaRPr lang="en-US" altLang="en-US" dirty="0" smtClean="0">
              <a:solidFill>
                <a:srgbClr val="585858"/>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251475" y="3582147"/>
            <a:ext cx="3396686" cy="18047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6291">
            <a:off x="5929365" y="5128224"/>
            <a:ext cx="3296826" cy="1794385"/>
          </a:xfrm>
          <a:prstGeom prst="rect">
            <a:avLst/>
          </a:prstGeom>
        </p:spPr>
      </p:pic>
      <p:sp>
        <p:nvSpPr>
          <p:cNvPr id="5" name="Rectangle 4"/>
          <p:cNvSpPr/>
          <p:nvPr/>
        </p:nvSpPr>
        <p:spPr>
          <a:xfrm>
            <a:off x="149902" y="717030"/>
            <a:ext cx="3972394" cy="195122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24459" y="5306518"/>
            <a:ext cx="1364105" cy="42347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2203554" y="2758190"/>
            <a:ext cx="1953978" cy="2548328"/>
          </a:xfrm>
          <a:custGeom>
            <a:avLst/>
            <a:gdLst>
              <a:gd name="connsiteX0" fmla="*/ 0 w 1953978"/>
              <a:gd name="connsiteY0" fmla="*/ 2548328 h 2548328"/>
              <a:gd name="connsiteX1" fmla="*/ 1798820 w 1953978"/>
              <a:gd name="connsiteY1" fmla="*/ 1094282 h 2548328"/>
              <a:gd name="connsiteX2" fmla="*/ 1858781 w 1953978"/>
              <a:gd name="connsiteY2" fmla="*/ 0 h 2548328"/>
            </a:gdLst>
            <a:ahLst/>
            <a:cxnLst>
              <a:cxn ang="0">
                <a:pos x="connsiteX0" y="connsiteY0"/>
              </a:cxn>
              <a:cxn ang="0">
                <a:pos x="connsiteX1" y="connsiteY1"/>
              </a:cxn>
              <a:cxn ang="0">
                <a:pos x="connsiteX2" y="connsiteY2"/>
              </a:cxn>
            </a:cxnLst>
            <a:rect l="l" t="t" r="r" b="b"/>
            <a:pathLst>
              <a:path w="1953978" h="2548328">
                <a:moveTo>
                  <a:pt x="0" y="2548328"/>
                </a:moveTo>
                <a:cubicBezTo>
                  <a:pt x="744511" y="2033665"/>
                  <a:pt x="1489023" y="1519003"/>
                  <a:pt x="1798820" y="1094282"/>
                </a:cubicBezTo>
                <a:cubicBezTo>
                  <a:pt x="2108617" y="669561"/>
                  <a:pt x="1858781" y="0"/>
                  <a:pt x="1858781"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014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4955203"/>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rgbClr val="595959"/>
                </a:solidFill>
              </a:rPr>
              <a:t>What </a:t>
            </a:r>
            <a:r>
              <a:rPr lang="en-GB" sz="3600" dirty="0">
                <a:solidFill>
                  <a:srgbClr val="595959"/>
                </a:solidFill>
              </a:rPr>
              <a:t>facilities </a:t>
            </a:r>
            <a:r>
              <a:rPr lang="en-GB" sz="3600" dirty="0" smtClean="0">
                <a:solidFill>
                  <a:srgbClr val="595959"/>
                </a:solidFill>
              </a:rPr>
              <a:t>does Small Basic </a:t>
            </a:r>
            <a:r>
              <a:rPr lang="en-GB" sz="3600" dirty="0">
                <a:solidFill>
                  <a:srgbClr val="595959"/>
                </a:solidFill>
              </a:rPr>
              <a:t>offer to help with the transition to </a:t>
            </a:r>
            <a:r>
              <a:rPr lang="en-GB" sz="3600" dirty="0" smtClean="0">
                <a:solidFill>
                  <a:srgbClr val="595959"/>
                </a:solidFill>
              </a:rPr>
              <a:t>text based programming.</a:t>
            </a:r>
          </a:p>
          <a:p>
            <a:pPr eaLnBrk="0" fontAlgn="base" hangingPunct="0">
              <a:spcBef>
                <a:spcPct val="0"/>
              </a:spcBef>
              <a:spcAft>
                <a:spcPct val="0"/>
              </a:spcAft>
              <a:tabLst>
                <a:tab pos="457200" algn="l"/>
              </a:tabLst>
            </a:pPr>
            <a:endParaRPr lang="en-GB" sz="3600" dirty="0">
              <a:solidFill>
                <a:srgbClr val="595959"/>
              </a:solidFill>
            </a:endParaRPr>
          </a:p>
          <a:p>
            <a:pPr eaLnBrk="0" fontAlgn="base" hangingPunct="0">
              <a:spcBef>
                <a:spcPct val="0"/>
              </a:spcBef>
              <a:spcAft>
                <a:spcPct val="0"/>
              </a:spcAft>
              <a:tabLst>
                <a:tab pos="457200" algn="l"/>
              </a:tabLst>
            </a:pPr>
            <a:r>
              <a:rPr lang="en-GB" sz="3600" dirty="0" smtClean="0">
                <a:solidFill>
                  <a:srgbClr val="595959"/>
                </a:solidFill>
              </a:rPr>
              <a:t>How does it compare to Turtle System?</a:t>
            </a:r>
          </a:p>
          <a:p>
            <a:pPr eaLnBrk="0" fontAlgn="base" hangingPunct="0">
              <a:spcBef>
                <a:spcPct val="0"/>
              </a:spcBef>
              <a:spcAft>
                <a:spcPct val="0"/>
              </a:spcAft>
              <a:tabLst>
                <a:tab pos="457200" algn="l"/>
              </a:tabLst>
            </a:pPr>
            <a:endParaRPr lang="en-GB" sz="3600" dirty="0">
              <a:solidFill>
                <a:srgbClr val="595959"/>
              </a:solidFill>
            </a:endParaRPr>
          </a:p>
          <a:p>
            <a:pPr eaLnBrk="0" fontAlgn="base" hangingPunct="0">
              <a:spcBef>
                <a:spcPct val="0"/>
              </a:spcBef>
              <a:spcAft>
                <a:spcPct val="0"/>
              </a:spcAft>
              <a:tabLst>
                <a:tab pos="457200" algn="l"/>
              </a:tabLst>
            </a:pPr>
            <a:r>
              <a:rPr lang="en-GB" sz="3600" dirty="0" smtClean="0">
                <a:solidFill>
                  <a:srgbClr val="595959"/>
                </a:solidFill>
              </a:rPr>
              <a:t>How many different languages should children be introduced to?</a:t>
            </a:r>
          </a:p>
          <a:p>
            <a:pPr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81591" y="5784777"/>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0598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84" y="2151265"/>
            <a:ext cx="8487015" cy="4712061"/>
          </a:xfrm>
          <a:prstGeom prst="rect">
            <a:avLst/>
          </a:prstGeom>
        </p:spPr>
      </p:pic>
      <p:sp>
        <p:nvSpPr>
          <p:cNvPr id="8" name="Rectangle 7"/>
          <p:cNvSpPr/>
          <p:nvPr/>
        </p:nvSpPr>
        <p:spPr>
          <a:xfrm rot="5400000">
            <a:off x="3923928" y="-1891194"/>
            <a:ext cx="1296144" cy="9143999"/>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a:t>How Computers Do Stuff </a:t>
            </a:r>
          </a:p>
          <a:p>
            <a:pPr marL="0" indent="0" algn="r">
              <a:buNone/>
            </a:pPr>
            <a:endParaRPr lang="en-GB" sz="4400" b="1" spc="-150" dirty="0"/>
          </a:p>
        </p:txBody>
      </p:sp>
      <p:sp>
        <p:nvSpPr>
          <p:cNvPr id="10" name="Title 1"/>
          <p:cNvSpPr txBox="1">
            <a:spLocks/>
          </p:cNvSpPr>
          <p:nvPr/>
        </p:nvSpPr>
        <p:spPr>
          <a:xfrm>
            <a:off x="90174" y="358857"/>
            <a:ext cx="903873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7200" b="1" dirty="0" smtClean="0">
                <a:solidFill>
                  <a:srgbClr val="595959"/>
                </a:solidFill>
                <a:latin typeface="+mn-lt"/>
              </a:rPr>
              <a:t>Going Gooey</a:t>
            </a:r>
            <a:endParaRPr lang="en-GB" sz="7200" b="1" dirty="0">
              <a:solidFill>
                <a:srgbClr val="595959"/>
              </a:solidFill>
              <a:latin typeface="+mn-lt"/>
            </a:endParaRPr>
          </a:p>
        </p:txBody>
      </p:sp>
    </p:spTree>
    <p:extLst>
      <p:ext uri="{BB962C8B-B14F-4D97-AF65-F5344CB8AC3E}">
        <p14:creationId xmlns:p14="http://schemas.microsoft.com/office/powerpoint/2010/main" val="4241200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10643"/>
            <a:ext cx="9144000" cy="369332"/>
          </a:xfrm>
          <a:prstGeom prst="rect">
            <a:avLst/>
          </a:prstGeom>
        </p:spPr>
        <p:txBody>
          <a:bodyPr wrap="square">
            <a:spAutoFit/>
          </a:bodyPr>
          <a:lstStyle/>
          <a:p>
            <a:r>
              <a:rPr lang="en-GB" dirty="0">
                <a:hlinkClick r:id="rId3"/>
              </a:rPr>
              <a:t>http://</a:t>
            </a:r>
            <a:r>
              <a:rPr lang="en-GB" dirty="0" smtClean="0">
                <a:hlinkClick r:id="rId3"/>
              </a:rPr>
              <a:t>social.technet.microsoft.com/wiki/contents/articles/16299.small-basic-curriculum.aspx</a:t>
            </a:r>
            <a:r>
              <a:rPr lang="en-GB" dirty="0" smtClean="0"/>
              <a:t> </a:t>
            </a:r>
            <a:endParaRPr lang="en-GB" dirty="0"/>
          </a:p>
        </p:txBody>
      </p:sp>
      <p:pic>
        <p:nvPicPr>
          <p:cNvPr id="2" name="Picture 1"/>
          <p:cNvPicPr>
            <a:picLocks noChangeAspect="1"/>
          </p:cNvPicPr>
          <p:nvPr/>
        </p:nvPicPr>
        <p:blipFill rotWithShape="1">
          <a:blip r:embed="rId4"/>
          <a:srcRect l="36718" t="20469" r="21775" b="24407"/>
          <a:stretch/>
        </p:blipFill>
        <p:spPr>
          <a:xfrm rot="20445855">
            <a:off x="636169" y="145378"/>
            <a:ext cx="5400600" cy="4032448"/>
          </a:xfrm>
          <a:prstGeom prst="rect">
            <a:avLst/>
          </a:prstGeom>
        </p:spPr>
      </p:pic>
      <p:pic>
        <p:nvPicPr>
          <p:cNvPr id="4" name="Picture 3"/>
          <p:cNvPicPr>
            <a:picLocks noChangeAspect="1"/>
          </p:cNvPicPr>
          <p:nvPr/>
        </p:nvPicPr>
        <p:blipFill rotWithShape="1">
          <a:blip r:embed="rId5"/>
          <a:srcRect l="35611" t="20469" r="20668" b="21453"/>
          <a:stretch/>
        </p:blipFill>
        <p:spPr>
          <a:xfrm rot="21207028">
            <a:off x="1714550" y="1619911"/>
            <a:ext cx="5688632" cy="4248472"/>
          </a:xfrm>
          <a:prstGeom prst="rect">
            <a:avLst/>
          </a:prstGeom>
        </p:spPr>
      </p:pic>
      <p:pic>
        <p:nvPicPr>
          <p:cNvPr id="3" name="Picture 2"/>
          <p:cNvPicPr>
            <a:picLocks noChangeAspect="1"/>
          </p:cNvPicPr>
          <p:nvPr/>
        </p:nvPicPr>
        <p:blipFill rotWithShape="1">
          <a:blip r:embed="rId6"/>
          <a:srcRect l="36717" t="20469" r="22329" b="25391"/>
          <a:stretch/>
        </p:blipFill>
        <p:spPr>
          <a:xfrm rot="309224">
            <a:off x="2679104" y="3417494"/>
            <a:ext cx="5745170" cy="4270059"/>
          </a:xfrm>
          <a:prstGeom prst="rect">
            <a:avLst/>
          </a:prstGeom>
        </p:spPr>
      </p:pic>
    </p:spTree>
    <p:extLst>
      <p:ext uri="{BB962C8B-B14F-4D97-AF65-F5344CB8AC3E}">
        <p14:creationId xmlns:p14="http://schemas.microsoft.com/office/powerpoint/2010/main" val="47901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txBox="1">
            <a:spLocks noChangeArrowheads="1"/>
          </p:cNvSpPr>
          <p:nvPr/>
        </p:nvSpPr>
        <p:spPr>
          <a:xfrm>
            <a:off x="0" y="944380"/>
            <a:ext cx="9144000" cy="578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None/>
            </a:pPr>
            <a:r>
              <a:rPr lang="en-US" altLang="en-US" sz="3600" dirty="0" smtClean="0">
                <a:solidFill>
                  <a:srgbClr val="585858"/>
                </a:solidFill>
              </a:rPr>
              <a:t>Let’s consider displaying your code </a:t>
            </a:r>
            <a:r>
              <a:rPr lang="en-US" altLang="en-US" sz="3600" dirty="0">
                <a:solidFill>
                  <a:srgbClr val="585858"/>
                </a:solidFill>
              </a:rPr>
              <a:t>in </a:t>
            </a:r>
            <a:endParaRPr lang="en-US" altLang="en-US" sz="3600" dirty="0" smtClean="0">
              <a:solidFill>
                <a:srgbClr val="585858"/>
              </a:solidFill>
            </a:endParaRPr>
          </a:p>
          <a:p>
            <a:pPr marL="609600" indent="-609600">
              <a:buNone/>
            </a:pPr>
            <a:r>
              <a:rPr lang="en-US" altLang="en-US" sz="3600" dirty="0" smtClean="0">
                <a:solidFill>
                  <a:srgbClr val="585858"/>
                </a:solidFill>
              </a:rPr>
              <a:t>a graphics </a:t>
            </a:r>
            <a:r>
              <a:rPr lang="en-US" altLang="en-US" sz="3600" dirty="0">
                <a:solidFill>
                  <a:srgbClr val="585858"/>
                </a:solidFill>
              </a:rPr>
              <a:t>window</a:t>
            </a:r>
            <a:r>
              <a:rPr lang="en-US" altLang="en-US" sz="3600" dirty="0" smtClean="0">
                <a:solidFill>
                  <a:srgbClr val="585858"/>
                </a:solidFill>
              </a:rPr>
              <a:t>.</a:t>
            </a:r>
          </a:p>
          <a:p>
            <a:pPr marL="609600" indent="-609600">
              <a:buNone/>
            </a:pPr>
            <a:endParaRPr lang="en-US" altLang="en-US" sz="3600" dirty="0">
              <a:solidFill>
                <a:srgbClr val="585858"/>
              </a:solidFill>
            </a:endParaRPr>
          </a:p>
          <a:p>
            <a:pPr marL="609600" indent="-609600">
              <a:buNone/>
            </a:pPr>
            <a:endParaRPr lang="en-US" altLang="en-US" sz="3600" dirty="0" smtClean="0">
              <a:solidFill>
                <a:srgbClr val="585858"/>
              </a:solidFill>
            </a:endParaRPr>
          </a:p>
          <a:p>
            <a:pPr marL="609600" indent="-609600">
              <a:buNone/>
            </a:pPr>
            <a:endParaRPr lang="en-US" altLang="en-US" sz="3600" dirty="0">
              <a:solidFill>
                <a:srgbClr val="585858"/>
              </a:solidFill>
            </a:endParaRPr>
          </a:p>
          <a:p>
            <a:pPr marL="609600" indent="-609600">
              <a:buNone/>
            </a:pPr>
            <a:endParaRPr lang="en-US" altLang="en-US" sz="3600" dirty="0" smtClean="0">
              <a:solidFill>
                <a:srgbClr val="585858"/>
              </a:solidFill>
            </a:endParaRPr>
          </a:p>
          <a:p>
            <a:pPr marL="0" indent="0">
              <a:buNone/>
            </a:pPr>
            <a:endParaRPr lang="en-GB" altLang="en-US" sz="3600" dirty="0" smtClean="0">
              <a:solidFill>
                <a:srgbClr val="585858"/>
              </a:solidFill>
            </a:endParaRPr>
          </a:p>
          <a:p>
            <a:pPr marL="0" indent="0">
              <a:buNone/>
            </a:pPr>
            <a:endParaRPr lang="en-GB" altLang="en-US" sz="3600" dirty="0">
              <a:solidFill>
                <a:srgbClr val="585858"/>
              </a:solidFill>
            </a:endParaRPr>
          </a:p>
          <a:p>
            <a:pPr marL="0" indent="0">
              <a:buNone/>
            </a:pPr>
            <a:endParaRPr lang="en-GB" altLang="en-US" sz="3600" dirty="0" smtClean="0">
              <a:solidFill>
                <a:srgbClr val="585858"/>
              </a:solidFill>
            </a:endParaRPr>
          </a:p>
          <a:p>
            <a:pPr marL="0" indent="0">
              <a:buNone/>
            </a:pPr>
            <a:endParaRPr lang="en-GB" altLang="en-US" sz="3600" dirty="0">
              <a:solidFill>
                <a:srgbClr val="585858"/>
              </a:solidFill>
            </a:endParaRPr>
          </a:p>
        </p:txBody>
      </p:sp>
      <p:pic>
        <p:nvPicPr>
          <p:cNvPr id="5" name="Picture 4" descr="http://4.bp.blogspot.com/-aE3hqzde6Aw/TxcMEuNyzlI/AAAAAAAAAtA/OczF_cF6Psc/s1600/Hand-of-Cards-Lin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pic>
        <p:nvPicPr>
          <p:cNvPr id="7" name="Picture 6" descr="Shuff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sp>
        <p:nvSpPr>
          <p:cNvPr id="9" name="TextBox 8"/>
          <p:cNvSpPr txBox="1"/>
          <p:nvPr/>
        </p:nvSpPr>
        <p:spPr>
          <a:xfrm>
            <a:off x="7747380" y="4141342"/>
            <a:ext cx="1484702" cy="3170099"/>
          </a:xfrm>
          <a:prstGeom prst="rect">
            <a:avLst/>
          </a:prstGeom>
          <a:noFill/>
        </p:spPr>
        <p:txBody>
          <a:bodyPr wrap="none" rtlCol="0">
            <a:spAutoFit/>
          </a:bodyPr>
          <a:lstStyle/>
          <a:p>
            <a:r>
              <a:rPr lang="en-GB" sz="20000" b="1" dirty="0">
                <a:solidFill>
                  <a:srgbClr val="DEDEDE"/>
                </a:solidFill>
              </a:rPr>
              <a:t>5</a:t>
            </a:r>
          </a:p>
        </p:txBody>
      </p:sp>
      <p:sp>
        <p:nvSpPr>
          <p:cNvPr id="10" name="TextBox 9"/>
          <p:cNvSpPr txBox="1"/>
          <p:nvPr/>
        </p:nvSpPr>
        <p:spPr>
          <a:xfrm>
            <a:off x="7614746" y="594264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1" name="Title 1"/>
          <p:cNvSpPr txBox="1">
            <a:spLocks/>
          </p:cNvSpPr>
          <p:nvPr/>
        </p:nvSpPr>
        <p:spPr>
          <a:xfrm>
            <a:off x="-84" y="4684599"/>
            <a:ext cx="9144083" cy="1169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Card Shuffler!</a:t>
            </a:r>
          </a:p>
        </p:txBody>
      </p:sp>
    </p:spTree>
    <p:extLst>
      <p:ext uri="{BB962C8B-B14F-4D97-AF65-F5344CB8AC3E}">
        <p14:creationId xmlns:p14="http://schemas.microsoft.com/office/powerpoint/2010/main" val="3371773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sp>
        <p:nvSpPr>
          <p:cNvPr id="4" name="Rectangle 3"/>
          <p:cNvSpPr txBox="1">
            <a:spLocks noChangeArrowheads="1"/>
          </p:cNvSpPr>
          <p:nvPr/>
        </p:nvSpPr>
        <p:spPr>
          <a:xfrm>
            <a:off x="0" y="944380"/>
            <a:ext cx="9144000" cy="578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None/>
            </a:pPr>
            <a:r>
              <a:rPr lang="en-US" altLang="en-US" sz="3600" dirty="0" smtClean="0">
                <a:solidFill>
                  <a:srgbClr val="585858"/>
                </a:solidFill>
              </a:rPr>
              <a:t>Let’s consider displaying your code </a:t>
            </a:r>
            <a:r>
              <a:rPr lang="en-US" altLang="en-US" sz="3600" dirty="0">
                <a:solidFill>
                  <a:srgbClr val="585858"/>
                </a:solidFill>
              </a:rPr>
              <a:t>in </a:t>
            </a:r>
            <a:endParaRPr lang="en-US" altLang="en-US" sz="3600" dirty="0" smtClean="0">
              <a:solidFill>
                <a:srgbClr val="585858"/>
              </a:solidFill>
            </a:endParaRPr>
          </a:p>
          <a:p>
            <a:pPr marL="609600" indent="-609600">
              <a:buNone/>
            </a:pPr>
            <a:r>
              <a:rPr lang="en-US" altLang="en-US" sz="3600" dirty="0" smtClean="0">
                <a:solidFill>
                  <a:srgbClr val="585858"/>
                </a:solidFill>
              </a:rPr>
              <a:t>a graphics </a:t>
            </a:r>
            <a:r>
              <a:rPr lang="en-US" altLang="en-US" sz="3600" dirty="0">
                <a:solidFill>
                  <a:srgbClr val="585858"/>
                </a:solidFill>
              </a:rPr>
              <a:t>window</a:t>
            </a:r>
            <a:r>
              <a:rPr lang="en-US" altLang="en-US" sz="3600" dirty="0" smtClean="0">
                <a:solidFill>
                  <a:srgbClr val="585858"/>
                </a:solidFill>
              </a:rPr>
              <a:t>.</a:t>
            </a:r>
          </a:p>
          <a:p>
            <a:pPr marL="609600" indent="-609600">
              <a:buNone/>
            </a:pPr>
            <a:endParaRPr lang="en-US" altLang="en-US" sz="3600" dirty="0">
              <a:solidFill>
                <a:srgbClr val="585858"/>
              </a:solidFill>
            </a:endParaRPr>
          </a:p>
          <a:p>
            <a:pPr marL="609600" indent="-609600">
              <a:buNone/>
            </a:pPr>
            <a:endParaRPr lang="en-US" altLang="en-US" sz="3600" dirty="0" smtClean="0">
              <a:solidFill>
                <a:srgbClr val="585858"/>
              </a:solidFill>
            </a:endParaRPr>
          </a:p>
          <a:p>
            <a:pPr marL="609600" indent="-609600">
              <a:buNone/>
            </a:pPr>
            <a:endParaRPr lang="en-US" altLang="en-US" sz="3600" dirty="0">
              <a:solidFill>
                <a:srgbClr val="585858"/>
              </a:solidFill>
            </a:endParaRPr>
          </a:p>
          <a:p>
            <a:pPr marL="609600" indent="-609600">
              <a:buNone/>
            </a:pPr>
            <a:endParaRPr lang="en-US" altLang="en-US" sz="3600" dirty="0" smtClean="0">
              <a:solidFill>
                <a:srgbClr val="585858"/>
              </a:solidFill>
            </a:endParaRPr>
          </a:p>
          <a:p>
            <a:pPr marL="0" indent="0">
              <a:buNone/>
            </a:pPr>
            <a:r>
              <a:rPr lang="en-US" altLang="en-US" sz="3600" dirty="0" smtClean="0">
                <a:solidFill>
                  <a:srgbClr val="585858"/>
                </a:solidFill>
              </a:rPr>
              <a:t>Amending existing code </a:t>
            </a:r>
          </a:p>
          <a:p>
            <a:pPr marL="0" indent="0">
              <a:buNone/>
            </a:pPr>
            <a:r>
              <a:rPr lang="en-US" altLang="en-US" sz="3600" dirty="0" smtClean="0">
                <a:solidFill>
                  <a:srgbClr val="585858"/>
                </a:solidFill>
              </a:rPr>
              <a:t>can be an effective </a:t>
            </a:r>
          </a:p>
          <a:p>
            <a:pPr marL="0" indent="0">
              <a:buNone/>
            </a:pPr>
            <a:r>
              <a:rPr lang="en-US" altLang="en-US" sz="3600" dirty="0" smtClean="0">
                <a:solidFill>
                  <a:srgbClr val="585858"/>
                </a:solidFill>
              </a:rPr>
              <a:t>learning technique. </a:t>
            </a:r>
            <a:endParaRPr lang="en-US" altLang="en-US" sz="3600" dirty="0">
              <a:solidFill>
                <a:srgbClr val="585858"/>
              </a:solidFill>
            </a:endParaRPr>
          </a:p>
          <a:p>
            <a:pPr marL="0" indent="0">
              <a:buNone/>
            </a:pPr>
            <a:endParaRPr lang="en-GB" altLang="en-US" sz="3600" dirty="0" smtClean="0">
              <a:solidFill>
                <a:srgbClr val="585858"/>
              </a:solidFill>
            </a:endParaRPr>
          </a:p>
          <a:p>
            <a:pPr marL="0" indent="0">
              <a:buNone/>
            </a:pPr>
            <a:endParaRPr lang="en-GB" altLang="en-US" sz="3600" dirty="0">
              <a:solidFill>
                <a:srgbClr val="585858"/>
              </a:solidFill>
            </a:endParaRPr>
          </a:p>
          <a:p>
            <a:pPr marL="0" indent="0">
              <a:buNone/>
            </a:pPr>
            <a:endParaRPr lang="en-GB" altLang="en-US" sz="3600" dirty="0" smtClean="0">
              <a:solidFill>
                <a:srgbClr val="585858"/>
              </a:solidFill>
            </a:endParaRPr>
          </a:p>
          <a:p>
            <a:pPr marL="0" indent="0">
              <a:buNone/>
            </a:pPr>
            <a:endParaRPr lang="en-GB" altLang="en-US" sz="3600" dirty="0">
              <a:solidFill>
                <a:srgbClr val="585858"/>
              </a:solidFill>
            </a:endParaRPr>
          </a:p>
        </p:txBody>
      </p:sp>
      <p:pic>
        <p:nvPicPr>
          <p:cNvPr id="5" name="Picture 4" descr="http://4.bp.blogspot.com/-aE3hqzde6Aw/TxcMEuNyzlI/AAAAAAAAAtA/OczF_cF6Psc/s1600/Hand-of-Cards-Lin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pic>
        <p:nvPicPr>
          <p:cNvPr id="7" name="Picture 6" descr="Shuff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pic>
        <p:nvPicPr>
          <p:cNvPr id="8" name="Picture 7"/>
          <p:cNvPicPr>
            <a:picLocks noChangeAspect="1"/>
          </p:cNvPicPr>
          <p:nvPr/>
        </p:nvPicPr>
        <p:blipFill>
          <a:blip r:embed="rId5"/>
          <a:stretch>
            <a:fillRect/>
          </a:stretch>
        </p:blipFill>
        <p:spPr>
          <a:xfrm rot="451520">
            <a:off x="5517344" y="1777843"/>
            <a:ext cx="3420002" cy="4843090"/>
          </a:xfrm>
          <a:prstGeom prst="rect">
            <a:avLst/>
          </a:prstGeom>
          <a:ln>
            <a:solidFill>
              <a:schemeClr val="bg1">
                <a:lumMod val="50000"/>
              </a:schemeClr>
            </a:solidFill>
          </a:ln>
        </p:spPr>
      </p:pic>
      <p:pic>
        <p:nvPicPr>
          <p:cNvPr id="6" name="Picture 5"/>
          <p:cNvPicPr>
            <a:picLocks noChangeAspect="1"/>
          </p:cNvPicPr>
          <p:nvPr/>
        </p:nvPicPr>
        <p:blipFill>
          <a:blip r:embed="rId6"/>
          <a:stretch>
            <a:fillRect/>
          </a:stretch>
        </p:blipFill>
        <p:spPr>
          <a:xfrm>
            <a:off x="4685499" y="1719315"/>
            <a:ext cx="3425207" cy="4850461"/>
          </a:xfrm>
          <a:prstGeom prst="rect">
            <a:avLst/>
          </a:prstGeom>
          <a:ln>
            <a:solidFill>
              <a:schemeClr val="bg1">
                <a:lumMod val="50000"/>
              </a:schemeClr>
            </a:solidFill>
          </a:ln>
        </p:spPr>
      </p:pic>
    </p:spTree>
    <p:extLst>
      <p:ext uri="{BB962C8B-B14F-4D97-AF65-F5344CB8AC3E}">
        <p14:creationId xmlns:p14="http://schemas.microsoft.com/office/powerpoint/2010/main" val="1730238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5" name="Picture 4" descr="http://4.bp.blogspot.com/-aE3hqzde6Aw/TxcMEuNyzlI/AAAAAAAAAtA/OczF_cF6Psc/s1600/Hand-of-Cards-Lin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pic>
        <p:nvPicPr>
          <p:cNvPr id="7" name="Picture 6" descr="Shuff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grpSp>
        <p:nvGrpSpPr>
          <p:cNvPr id="8" name="Group 7"/>
          <p:cNvGrpSpPr/>
          <p:nvPr/>
        </p:nvGrpSpPr>
        <p:grpSpPr>
          <a:xfrm>
            <a:off x="1455981" y="1096216"/>
            <a:ext cx="2695803" cy="1545090"/>
            <a:chOff x="2898162" y="2099934"/>
            <a:chExt cx="2695803" cy="1545090"/>
          </a:xfrm>
        </p:grpSpPr>
        <p:sp>
          <p:nvSpPr>
            <p:cNvPr id="9" name="TextBox 8"/>
            <p:cNvSpPr txBox="1"/>
            <p:nvPr/>
          </p:nvSpPr>
          <p:spPr>
            <a:xfrm>
              <a:off x="2898162" y="2099934"/>
              <a:ext cx="2695803" cy="523220"/>
            </a:xfrm>
            <a:prstGeom prst="rect">
              <a:avLst/>
            </a:prstGeom>
            <a:noFill/>
            <a:ln w="38100">
              <a:solidFill>
                <a:srgbClr val="C00000"/>
              </a:solidFill>
            </a:ln>
          </p:spPr>
          <p:txBody>
            <a:bodyPr wrap="none" rtlCol="0">
              <a:spAutoFit/>
            </a:bodyPr>
            <a:lstStyle/>
            <a:p>
              <a:r>
                <a:rPr lang="en-GB" sz="2800" dirty="0" smtClean="0">
                  <a:solidFill>
                    <a:srgbClr val="C00B0B"/>
                  </a:solidFill>
                </a:rPr>
                <a:t>Graphics window</a:t>
              </a:r>
              <a:endParaRPr lang="en-GB" sz="2800" dirty="0">
                <a:solidFill>
                  <a:srgbClr val="C00B0B"/>
                </a:solidFill>
              </a:endParaRPr>
            </a:p>
          </p:txBody>
        </p:sp>
        <p:cxnSp>
          <p:nvCxnSpPr>
            <p:cNvPr id="10" name="Straight Arrow Connector 9"/>
            <p:cNvCxnSpPr/>
            <p:nvPr/>
          </p:nvCxnSpPr>
          <p:spPr>
            <a:xfrm flipH="1">
              <a:off x="4248495" y="2607901"/>
              <a:ext cx="3679" cy="103712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rotWithShape="1">
          <a:blip r:embed="rId5"/>
          <a:srcRect l="14498" t="36167" r="41394" b="26803"/>
          <a:stretch/>
        </p:blipFill>
        <p:spPr>
          <a:xfrm>
            <a:off x="2618450" y="2775390"/>
            <a:ext cx="6180776" cy="3790302"/>
          </a:xfrm>
          <a:prstGeom prst="rect">
            <a:avLst/>
          </a:prstGeom>
          <a:ln>
            <a:solidFill>
              <a:srgbClr val="585858"/>
            </a:solidFill>
          </a:ln>
        </p:spPr>
      </p:pic>
    </p:spTree>
    <p:extLst>
      <p:ext uri="{BB962C8B-B14F-4D97-AF65-F5344CB8AC3E}">
        <p14:creationId xmlns:p14="http://schemas.microsoft.com/office/powerpoint/2010/main" val="69155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7" name="Picture 6" descr="Shuff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pic>
        <p:nvPicPr>
          <p:cNvPr id="16" name="Picture 15"/>
          <p:cNvPicPr>
            <a:picLocks noChangeAspect="1"/>
          </p:cNvPicPr>
          <p:nvPr/>
        </p:nvPicPr>
        <p:blipFill rotWithShape="1">
          <a:blip r:embed="rId4"/>
          <a:srcRect l="14497" t="38691" r="33863" b="43425"/>
          <a:stretch/>
        </p:blipFill>
        <p:spPr>
          <a:xfrm>
            <a:off x="771618" y="1213227"/>
            <a:ext cx="8037857" cy="2033388"/>
          </a:xfrm>
          <a:prstGeom prst="rect">
            <a:avLst/>
          </a:prstGeom>
          <a:ln>
            <a:solidFill>
              <a:srgbClr val="585858"/>
            </a:solidFill>
          </a:ln>
        </p:spPr>
      </p:pic>
      <p:grpSp>
        <p:nvGrpSpPr>
          <p:cNvPr id="15" name="Group 14"/>
          <p:cNvGrpSpPr/>
          <p:nvPr/>
        </p:nvGrpSpPr>
        <p:grpSpPr>
          <a:xfrm>
            <a:off x="240933" y="4197253"/>
            <a:ext cx="4136197" cy="1627734"/>
            <a:chOff x="435803" y="4916774"/>
            <a:chExt cx="4136197" cy="1627734"/>
          </a:xfrm>
        </p:grpSpPr>
        <p:sp>
          <p:nvSpPr>
            <p:cNvPr id="13" name="TextBox 12"/>
            <p:cNvSpPr txBox="1"/>
            <p:nvPr/>
          </p:nvSpPr>
          <p:spPr>
            <a:xfrm>
              <a:off x="435803" y="6021288"/>
              <a:ext cx="4136197" cy="523220"/>
            </a:xfrm>
            <a:prstGeom prst="rect">
              <a:avLst/>
            </a:prstGeom>
            <a:noFill/>
            <a:ln w="38100">
              <a:solidFill>
                <a:srgbClr val="C00000"/>
              </a:solidFill>
            </a:ln>
          </p:spPr>
          <p:txBody>
            <a:bodyPr wrap="none" rtlCol="0">
              <a:spAutoFit/>
            </a:bodyPr>
            <a:lstStyle/>
            <a:p>
              <a:r>
                <a:rPr lang="en-GB" sz="2800" dirty="0" smtClean="0">
                  <a:solidFill>
                    <a:srgbClr val="C00B0B"/>
                  </a:solidFill>
                </a:rPr>
                <a:t>Image: \</a:t>
              </a:r>
              <a:r>
                <a:rPr lang="en-GB" sz="2800" dirty="0" err="1" smtClean="0">
                  <a:solidFill>
                    <a:srgbClr val="C00B0B"/>
                  </a:solidFill>
                </a:rPr>
                <a:t>CardsSmall</a:t>
              </a:r>
              <a:r>
                <a:rPr lang="en-GB" sz="2800" dirty="0" smtClean="0">
                  <a:solidFill>
                    <a:srgbClr val="C00B0B"/>
                  </a:solidFill>
                </a:rPr>
                <a:t>\53.png</a:t>
              </a:r>
              <a:endParaRPr lang="en-GB" sz="2800" dirty="0">
                <a:solidFill>
                  <a:srgbClr val="C00B0B"/>
                </a:solidFill>
              </a:endParaRPr>
            </a:p>
          </p:txBody>
        </p:sp>
        <p:cxnSp>
          <p:nvCxnSpPr>
            <p:cNvPr id="14" name="Straight Arrow Connector 13"/>
            <p:cNvCxnSpPr/>
            <p:nvPr/>
          </p:nvCxnSpPr>
          <p:spPr>
            <a:xfrm flipH="1" flipV="1">
              <a:off x="2518349" y="4916774"/>
              <a:ext cx="545" cy="111319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descr="http://4.bp.blogspot.com/-aE3hqzde6Aw/TxcMEuNyzlI/AAAAAAAAAtA/OczF_cF6Psc/s1600/Hand-of-Cards-Line.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Tree>
    <p:extLst>
      <p:ext uri="{BB962C8B-B14F-4D97-AF65-F5344CB8AC3E}">
        <p14:creationId xmlns:p14="http://schemas.microsoft.com/office/powerpoint/2010/main" val="1565201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7" name="Picture 6" descr="Shuff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pic>
        <p:nvPicPr>
          <p:cNvPr id="5" name="Picture 4" descr="http://4.bp.blogspot.com/-aE3hqzde6Aw/TxcMEuNyzlI/AAAAAAAAAtA/OczF_cF6Psc/s1600/Hand-of-Cards-Line.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10" name="TextBox 9"/>
          <p:cNvSpPr txBox="1"/>
          <p:nvPr/>
        </p:nvSpPr>
        <p:spPr>
          <a:xfrm>
            <a:off x="228600" y="1180145"/>
            <a:ext cx="5036700" cy="523220"/>
          </a:xfrm>
          <a:prstGeom prst="rect">
            <a:avLst/>
          </a:prstGeom>
          <a:noFill/>
          <a:ln w="38100">
            <a:solidFill>
              <a:srgbClr val="C00000"/>
            </a:solidFill>
          </a:ln>
        </p:spPr>
        <p:txBody>
          <a:bodyPr wrap="none" rtlCol="0">
            <a:spAutoFit/>
          </a:bodyPr>
          <a:lstStyle/>
          <a:p>
            <a:r>
              <a:rPr lang="en-GB" sz="2800" dirty="0" smtClean="0">
                <a:solidFill>
                  <a:srgbClr val="C00B0B"/>
                </a:solidFill>
              </a:rPr>
              <a:t>What about these GUI elements?</a:t>
            </a:r>
            <a:endParaRPr lang="en-GB" sz="2800" dirty="0">
              <a:solidFill>
                <a:srgbClr val="C00B0B"/>
              </a:solidFill>
            </a:endParaRPr>
          </a:p>
        </p:txBody>
      </p:sp>
      <p:cxnSp>
        <p:nvCxnSpPr>
          <p:cNvPr id="11" name="Straight Arrow Connector 10"/>
          <p:cNvCxnSpPr/>
          <p:nvPr/>
        </p:nvCxnSpPr>
        <p:spPr>
          <a:xfrm flipH="1">
            <a:off x="1763688" y="1714367"/>
            <a:ext cx="7357" cy="8640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a:srcRect l="14498" t="41216" r="26178" b="26173"/>
          <a:stretch/>
        </p:blipFill>
        <p:spPr>
          <a:xfrm>
            <a:off x="485863" y="3309792"/>
            <a:ext cx="8332216" cy="3345839"/>
          </a:xfrm>
          <a:prstGeom prst="rect">
            <a:avLst/>
          </a:prstGeom>
          <a:ln>
            <a:solidFill>
              <a:srgbClr val="585858"/>
            </a:solidFill>
          </a:ln>
        </p:spPr>
      </p:pic>
    </p:spTree>
    <p:extLst>
      <p:ext uri="{BB962C8B-B14F-4D97-AF65-F5344CB8AC3E}">
        <p14:creationId xmlns:p14="http://schemas.microsoft.com/office/powerpoint/2010/main" val="2169486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Graphical User Interface</a:t>
            </a:r>
            <a:endParaRPr lang="en-US" altLang="en-US" sz="4000" dirty="0" smtClean="0">
              <a:solidFill>
                <a:srgbClr val="585858"/>
              </a:solidFill>
            </a:endParaRPr>
          </a:p>
        </p:txBody>
      </p:sp>
      <p:pic>
        <p:nvPicPr>
          <p:cNvPr id="7" name="Picture 6" descr="Shuff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6" y="2265996"/>
            <a:ext cx="8735888" cy="2147891"/>
          </a:xfrm>
          <a:prstGeom prst="rect">
            <a:avLst/>
          </a:prstGeom>
        </p:spPr>
      </p:pic>
      <p:pic>
        <p:nvPicPr>
          <p:cNvPr id="5" name="Picture 4" descr="http://4.bp.blogspot.com/-aE3hqzde6Aw/TxcMEuNyzlI/AAAAAAAAAtA/OczF_cF6Psc/s1600/Hand-of-Cards-Line.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946" y="5372"/>
            <a:ext cx="2052054" cy="1508635"/>
          </a:xfrm>
          <a:prstGeom prst="rect">
            <a:avLst/>
          </a:prstGeom>
          <a:noFill/>
          <a:ln>
            <a:noFill/>
          </a:ln>
        </p:spPr>
      </p:pic>
      <p:sp>
        <p:nvSpPr>
          <p:cNvPr id="6" name="TextBox 5"/>
          <p:cNvSpPr txBox="1"/>
          <p:nvPr/>
        </p:nvSpPr>
        <p:spPr>
          <a:xfrm>
            <a:off x="250055" y="1095598"/>
            <a:ext cx="2447017" cy="523220"/>
          </a:xfrm>
          <a:prstGeom prst="rect">
            <a:avLst/>
          </a:prstGeom>
          <a:noFill/>
          <a:ln w="38100">
            <a:solidFill>
              <a:srgbClr val="C00000"/>
            </a:solidFill>
          </a:ln>
        </p:spPr>
        <p:txBody>
          <a:bodyPr wrap="none" rtlCol="0">
            <a:spAutoFit/>
          </a:bodyPr>
          <a:lstStyle/>
          <a:p>
            <a:r>
              <a:rPr lang="en-GB" sz="2800" dirty="0" smtClean="0">
                <a:solidFill>
                  <a:srgbClr val="C00B0B"/>
                </a:solidFill>
              </a:rPr>
              <a:t>Control Objects</a:t>
            </a:r>
            <a:endParaRPr lang="en-GB" sz="2800" dirty="0">
              <a:solidFill>
                <a:srgbClr val="C00B0B"/>
              </a:solidFill>
            </a:endParaRPr>
          </a:p>
        </p:txBody>
      </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2598"/>
            <a:ext cx="3024336" cy="6857999"/>
          </a:xfrm>
          <a:prstGeom prst="rect">
            <a:avLst/>
          </a:prstGeom>
        </p:spPr>
      </p:pic>
      <p:cxnSp>
        <p:nvCxnSpPr>
          <p:cNvPr id="9" name="Straight Arrow Connector 8"/>
          <p:cNvCxnSpPr/>
          <p:nvPr/>
        </p:nvCxnSpPr>
        <p:spPr>
          <a:xfrm flipH="1">
            <a:off x="1610647" y="1649486"/>
            <a:ext cx="1" cy="141120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115615" y="1649486"/>
            <a:ext cx="1" cy="141120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11560" y="1620528"/>
            <a:ext cx="1" cy="141120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6"/>
          <a:srcRect l="14498" t="38481" r="57223" b="44266"/>
          <a:stretch/>
        </p:blipFill>
        <p:spPr>
          <a:xfrm>
            <a:off x="480637" y="3864392"/>
            <a:ext cx="5434971" cy="2422108"/>
          </a:xfrm>
          <a:prstGeom prst="rect">
            <a:avLst/>
          </a:prstGeom>
          <a:ln>
            <a:solidFill>
              <a:srgbClr val="585858"/>
            </a:solidFill>
          </a:ln>
        </p:spPr>
      </p:pic>
      <p:pic>
        <p:nvPicPr>
          <p:cNvPr id="12" name="Picture 11"/>
          <p:cNvPicPr>
            <a:picLocks noChangeAspect="1"/>
          </p:cNvPicPr>
          <p:nvPr/>
        </p:nvPicPr>
        <p:blipFill rotWithShape="1">
          <a:blip r:embed="rId7"/>
          <a:srcRect l="73822" t="15548" r="2203" b="62361"/>
          <a:stretch/>
        </p:blipFill>
        <p:spPr>
          <a:xfrm>
            <a:off x="6548153" y="4616971"/>
            <a:ext cx="2502714" cy="1684519"/>
          </a:xfrm>
          <a:prstGeom prst="rect">
            <a:avLst/>
          </a:prstGeom>
          <a:ln w="28575">
            <a:solidFill>
              <a:schemeClr val="bg1"/>
            </a:solidFill>
          </a:ln>
        </p:spPr>
      </p:pic>
    </p:spTree>
    <p:extLst>
      <p:ext uri="{BB962C8B-B14F-4D97-AF65-F5344CB8AC3E}">
        <p14:creationId xmlns:p14="http://schemas.microsoft.com/office/powerpoint/2010/main" val="791258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85858"/>
      </a:hlink>
      <a:folHlink>
        <a:srgbClr val="D8D8D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20832</TotalTime>
  <Words>11161</Words>
  <Application>Microsoft Office PowerPoint</Application>
  <PresentationFormat>On-screen Show (4:3)</PresentationFormat>
  <Paragraphs>1286</Paragraphs>
  <Slides>125</Slides>
  <Notes>125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125</vt:i4>
      </vt:variant>
    </vt:vector>
  </HeadingPairs>
  <TitlesOfParts>
    <vt:vector size="132" baseType="lpstr">
      <vt:lpstr>ＭＳ Ｐゴシック</vt: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Computers Do Stuff</vt:lpstr>
      <vt:lpstr>How Computers Do Stuff</vt:lpstr>
      <vt:lpstr>PowerPoint Presentation</vt:lpstr>
      <vt:lpstr>The Big Picture</vt:lpstr>
      <vt:lpstr>The Big Picture</vt:lpstr>
      <vt:lpstr>The Big Picture</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Objects, Properties and Methods The Basic Rules</vt:lpstr>
      <vt:lpstr>Objects, Properties and Methods The Basic Rules</vt:lpstr>
      <vt:lpstr>Objects, Properties and Methods The Basic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1014</cp:revision>
  <dcterms:created xsi:type="dcterms:W3CDTF">2013-10-17T07:30:44Z</dcterms:created>
  <dcterms:modified xsi:type="dcterms:W3CDTF">2017-05-10T10:56:18Z</dcterms:modified>
</cp:coreProperties>
</file>