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Neo Sans" panose="020B0604020202020204" charset="0"/>
      <p:regular r:id="rId19"/>
    </p:embeddedFont>
    <p:embeddedFont>
      <p:font typeface="Roboto Bold" pitchFamily="2" charset="0"/>
      <p:regular r:id="rId20"/>
      <p:bold r:id="rId21"/>
    </p:embeddedFont>
    <p:embeddedFont>
      <p:font typeface="Rubik" panose="020B0604020202020204" charset="-79"/>
      <p:regular r:id="rId22"/>
    </p:embeddedFont>
    <p:embeddedFont>
      <p:font typeface="Rubik Bold" panose="020B0604020202020204" charset="-79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1AFCC1-5654-4976-B6E1-29B993CBA0B6}" v="2" dt="2024-12-09T15:51:16.8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Partington" userId="1a9c5aab-9c9d-4ea0-a1ec-bd33267b34c7" providerId="ADAL" clId="{251AFCC1-5654-4976-B6E1-29B993CBA0B6}"/>
    <pc:docChg chg="addSld modSld">
      <pc:chgData name="Sarah Partington" userId="1a9c5aab-9c9d-4ea0-a1ec-bd33267b34c7" providerId="ADAL" clId="{251AFCC1-5654-4976-B6E1-29B993CBA0B6}" dt="2024-12-09T15:51:16.826" v="10"/>
      <pc:docMkLst>
        <pc:docMk/>
      </pc:docMkLst>
      <pc:sldChg chg="modNotesTx">
        <pc:chgData name="Sarah Partington" userId="1a9c5aab-9c9d-4ea0-a1ec-bd33267b34c7" providerId="ADAL" clId="{251AFCC1-5654-4976-B6E1-29B993CBA0B6}" dt="2024-12-09T15:43:56.117" v="8" actId="20577"/>
        <pc:sldMkLst>
          <pc:docMk/>
          <pc:sldMk cId="0" sldId="256"/>
        </pc:sldMkLst>
      </pc:sldChg>
      <pc:sldChg chg="addSp modSp new modAnim">
        <pc:chgData name="Sarah Partington" userId="1a9c5aab-9c9d-4ea0-a1ec-bd33267b34c7" providerId="ADAL" clId="{251AFCC1-5654-4976-B6E1-29B993CBA0B6}" dt="2024-12-09T15:51:16.826" v="10"/>
        <pc:sldMkLst>
          <pc:docMk/>
          <pc:sldMk cId="243665871" sldId="272"/>
        </pc:sldMkLst>
        <pc:picChg chg="add mod">
          <ac:chgData name="Sarah Partington" userId="1a9c5aab-9c9d-4ea0-a1ec-bd33267b34c7" providerId="ADAL" clId="{251AFCC1-5654-4976-B6E1-29B993CBA0B6}" dt="2024-12-09T15:51:16.826" v="10"/>
          <ac:picMkLst>
            <pc:docMk/>
            <pc:sldMk cId="243665871" sldId="272"/>
            <ac:picMk id="2" creationId="{F21BF0BB-D86D-E75F-3C33-B18110004EBA}"/>
          </ac:picMkLst>
        </pc:picChg>
      </pc:sldChg>
    </pc:docChg>
  </pc:docChgLst>
  <pc:docChgLst>
    <pc:chgData name="Sarah Partington" userId="1a9c5aab-9c9d-4ea0-a1ec-bd33267b34c7" providerId="ADAL" clId="{CE0D5A5D-00A3-4609-AED9-653F85BD32E6}"/>
    <pc:docChg chg="delSld modSld">
      <pc:chgData name="Sarah Partington" userId="1a9c5aab-9c9d-4ea0-a1ec-bd33267b34c7" providerId="ADAL" clId="{CE0D5A5D-00A3-4609-AED9-653F85BD32E6}" dt="2024-12-10T09:02:00.584" v="12" actId="2696"/>
      <pc:docMkLst>
        <pc:docMk/>
      </pc:docMkLst>
      <pc:sldChg chg="modNotesTx">
        <pc:chgData name="Sarah Partington" userId="1a9c5aab-9c9d-4ea0-a1ec-bd33267b34c7" providerId="ADAL" clId="{CE0D5A5D-00A3-4609-AED9-653F85BD32E6}" dt="2024-12-10T08:57:19.523" v="0" actId="20577"/>
        <pc:sldMkLst>
          <pc:docMk/>
          <pc:sldMk cId="0" sldId="256"/>
        </pc:sldMkLst>
      </pc:sldChg>
      <pc:sldChg chg="modNotesTx">
        <pc:chgData name="Sarah Partington" userId="1a9c5aab-9c9d-4ea0-a1ec-bd33267b34c7" providerId="ADAL" clId="{CE0D5A5D-00A3-4609-AED9-653F85BD32E6}" dt="2024-12-10T08:57:25.718" v="1" actId="20577"/>
        <pc:sldMkLst>
          <pc:docMk/>
          <pc:sldMk cId="0" sldId="257"/>
        </pc:sldMkLst>
      </pc:sldChg>
      <pc:sldChg chg="modNotesTx">
        <pc:chgData name="Sarah Partington" userId="1a9c5aab-9c9d-4ea0-a1ec-bd33267b34c7" providerId="ADAL" clId="{CE0D5A5D-00A3-4609-AED9-653F85BD32E6}" dt="2024-12-10T08:57:35.312" v="2" actId="20577"/>
        <pc:sldMkLst>
          <pc:docMk/>
          <pc:sldMk cId="0" sldId="258"/>
        </pc:sldMkLst>
      </pc:sldChg>
      <pc:sldChg chg="modNotesTx">
        <pc:chgData name="Sarah Partington" userId="1a9c5aab-9c9d-4ea0-a1ec-bd33267b34c7" providerId="ADAL" clId="{CE0D5A5D-00A3-4609-AED9-653F85BD32E6}" dt="2024-12-10T08:57:43.972" v="3" actId="20577"/>
        <pc:sldMkLst>
          <pc:docMk/>
          <pc:sldMk cId="0" sldId="260"/>
        </pc:sldMkLst>
      </pc:sldChg>
      <pc:sldChg chg="modNotesTx">
        <pc:chgData name="Sarah Partington" userId="1a9c5aab-9c9d-4ea0-a1ec-bd33267b34c7" providerId="ADAL" clId="{CE0D5A5D-00A3-4609-AED9-653F85BD32E6}" dt="2024-12-10T08:57:47.194" v="4" actId="20577"/>
        <pc:sldMkLst>
          <pc:docMk/>
          <pc:sldMk cId="0" sldId="261"/>
        </pc:sldMkLst>
      </pc:sldChg>
      <pc:sldChg chg="modNotesTx">
        <pc:chgData name="Sarah Partington" userId="1a9c5aab-9c9d-4ea0-a1ec-bd33267b34c7" providerId="ADAL" clId="{CE0D5A5D-00A3-4609-AED9-653F85BD32E6}" dt="2024-12-10T08:58:28.017" v="5" actId="20577"/>
        <pc:sldMkLst>
          <pc:docMk/>
          <pc:sldMk cId="0" sldId="262"/>
        </pc:sldMkLst>
      </pc:sldChg>
      <pc:sldChg chg="modNotesTx">
        <pc:chgData name="Sarah Partington" userId="1a9c5aab-9c9d-4ea0-a1ec-bd33267b34c7" providerId="ADAL" clId="{CE0D5A5D-00A3-4609-AED9-653F85BD32E6}" dt="2024-12-10T08:58:32.361" v="6" actId="20577"/>
        <pc:sldMkLst>
          <pc:docMk/>
          <pc:sldMk cId="0" sldId="263"/>
        </pc:sldMkLst>
      </pc:sldChg>
      <pc:sldChg chg="modNotesTx">
        <pc:chgData name="Sarah Partington" userId="1a9c5aab-9c9d-4ea0-a1ec-bd33267b34c7" providerId="ADAL" clId="{CE0D5A5D-00A3-4609-AED9-653F85BD32E6}" dt="2024-12-10T08:58:36.456" v="7" actId="20577"/>
        <pc:sldMkLst>
          <pc:docMk/>
          <pc:sldMk cId="0" sldId="264"/>
        </pc:sldMkLst>
      </pc:sldChg>
      <pc:sldChg chg="modNotesTx">
        <pc:chgData name="Sarah Partington" userId="1a9c5aab-9c9d-4ea0-a1ec-bd33267b34c7" providerId="ADAL" clId="{CE0D5A5D-00A3-4609-AED9-653F85BD32E6}" dt="2024-12-10T08:58:42.520" v="8" actId="20577"/>
        <pc:sldMkLst>
          <pc:docMk/>
          <pc:sldMk cId="0" sldId="265"/>
        </pc:sldMkLst>
      </pc:sldChg>
      <pc:sldChg chg="modNotesTx">
        <pc:chgData name="Sarah Partington" userId="1a9c5aab-9c9d-4ea0-a1ec-bd33267b34c7" providerId="ADAL" clId="{CE0D5A5D-00A3-4609-AED9-653F85BD32E6}" dt="2024-12-10T08:58:48.442" v="9" actId="20577"/>
        <pc:sldMkLst>
          <pc:docMk/>
          <pc:sldMk cId="0" sldId="267"/>
        </pc:sldMkLst>
      </pc:sldChg>
      <pc:sldChg chg="modNotesTx">
        <pc:chgData name="Sarah Partington" userId="1a9c5aab-9c9d-4ea0-a1ec-bd33267b34c7" providerId="ADAL" clId="{CE0D5A5D-00A3-4609-AED9-653F85BD32E6}" dt="2024-12-10T08:59:35.854" v="10" actId="20577"/>
        <pc:sldMkLst>
          <pc:docMk/>
          <pc:sldMk cId="0" sldId="270"/>
        </pc:sldMkLst>
      </pc:sldChg>
      <pc:sldChg chg="modNotesTx">
        <pc:chgData name="Sarah Partington" userId="1a9c5aab-9c9d-4ea0-a1ec-bd33267b34c7" providerId="ADAL" clId="{CE0D5A5D-00A3-4609-AED9-653F85BD32E6}" dt="2024-12-10T08:59:39.402" v="11" actId="20577"/>
        <pc:sldMkLst>
          <pc:docMk/>
          <pc:sldMk cId="0" sldId="271"/>
        </pc:sldMkLst>
      </pc:sldChg>
      <pc:sldChg chg="del">
        <pc:chgData name="Sarah Partington" userId="1a9c5aab-9c9d-4ea0-a1ec-bd33267b34c7" providerId="ADAL" clId="{CE0D5A5D-00A3-4609-AED9-653F85BD32E6}" dt="2024-12-10T09:02:00.584" v="12" actId="2696"/>
        <pc:sldMkLst>
          <pc:docMk/>
          <pc:sldMk cId="243665871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91423-775C-4136-9FBC-C5F5C02A83AC}" type="datetimeFigureOut">
              <a:rPr lang="en-GB" smtClean="0"/>
              <a:t>10/12/2024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B9F26-89A6-46CB-8F43-65315D7A84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286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B9F26-89A6-46CB-8F43-65315D7A84A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250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B9F26-89A6-46CB-8F43-65315D7A84A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789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B9F26-89A6-46CB-8F43-65315D7A84A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456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B9F26-89A6-46CB-8F43-65315D7A84A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022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B9F26-89A6-46CB-8F43-65315D7A84A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416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B9F26-89A6-46CB-8F43-65315D7A84A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802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B9F26-89A6-46CB-8F43-65315D7A84A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594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B9F26-89A6-46CB-8F43-65315D7A84A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942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B9F26-89A6-46CB-8F43-65315D7A84A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32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B9F26-89A6-46CB-8F43-65315D7A84A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767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B9F26-89A6-46CB-8F43-65315D7A84A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288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B9F26-89A6-46CB-8F43-65315D7A84A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479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B9F26-89A6-46CB-8F43-65315D7A84A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612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68860" y="0"/>
            <a:ext cx="13919140" cy="10287000"/>
          </a:xfrm>
          <a:custGeom>
            <a:avLst/>
            <a:gdLst/>
            <a:ahLst/>
            <a:cxnLst/>
            <a:rect l="l" t="t" r="r" b="b"/>
            <a:pathLst>
              <a:path w="13919140" h="10287000">
                <a:moveTo>
                  <a:pt x="0" y="0"/>
                </a:moveTo>
                <a:lnTo>
                  <a:pt x="13919140" y="0"/>
                </a:lnTo>
                <a:lnTo>
                  <a:pt x="139191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5778570" y="8465247"/>
            <a:ext cx="1480730" cy="1129525"/>
          </a:xfrm>
          <a:custGeom>
            <a:avLst/>
            <a:gdLst/>
            <a:ahLst/>
            <a:cxnLst/>
            <a:rect l="l" t="t" r="r" b="b"/>
            <a:pathLst>
              <a:path w="1480730" h="1129525">
                <a:moveTo>
                  <a:pt x="0" y="0"/>
                </a:moveTo>
                <a:lnTo>
                  <a:pt x="1480730" y="0"/>
                </a:lnTo>
                <a:lnTo>
                  <a:pt x="1480730" y="1129525"/>
                </a:lnTo>
                <a:lnTo>
                  <a:pt x="0" y="1129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12347" t="-480495" r="-30867" b="-4147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338535" y="404068"/>
            <a:ext cx="5751278" cy="2716031"/>
          </a:xfrm>
          <a:custGeom>
            <a:avLst/>
            <a:gdLst/>
            <a:ahLst/>
            <a:cxnLst/>
            <a:rect l="l" t="t" r="r" b="b"/>
            <a:pathLst>
              <a:path w="5751278" h="2716031">
                <a:moveTo>
                  <a:pt x="0" y="0"/>
                </a:moveTo>
                <a:lnTo>
                  <a:pt x="5751277" y="0"/>
                </a:lnTo>
                <a:lnTo>
                  <a:pt x="5751277" y="2716031"/>
                </a:lnTo>
                <a:lnTo>
                  <a:pt x="0" y="271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0439400" y="4489378"/>
            <a:ext cx="4946887" cy="1308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dirty="0">
                <a:solidFill>
                  <a:srgbClr val="FFFFFF"/>
                </a:solidFill>
                <a:latin typeface="Neo Sans"/>
                <a:ea typeface="Neo Sans"/>
                <a:cs typeface="Neo Sans"/>
                <a:sym typeface="Neo Sans"/>
              </a:rPr>
              <a:t>WELCOME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" b="-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144000" y="1028700"/>
            <a:ext cx="7599891" cy="7599891"/>
          </a:xfrm>
          <a:custGeom>
            <a:avLst/>
            <a:gdLst/>
            <a:ahLst/>
            <a:cxnLst/>
            <a:rect l="l" t="t" r="r" b="b"/>
            <a:pathLst>
              <a:path w="7599891" h="7599891">
                <a:moveTo>
                  <a:pt x="0" y="0"/>
                </a:moveTo>
                <a:lnTo>
                  <a:pt x="7599891" y="0"/>
                </a:lnTo>
                <a:lnTo>
                  <a:pt x="7599891" y="7599891"/>
                </a:lnTo>
                <a:lnTo>
                  <a:pt x="0" y="7599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1958551"/>
            <a:ext cx="7749285" cy="6670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We are looking for 16 to 24-year-olds to support our Midlands Development Programme by joining our Youth Advisory Panel!</a:t>
            </a:r>
          </a:p>
          <a:p>
            <a:pPr algn="l">
              <a:lnSpc>
                <a:spcPts val="4060"/>
              </a:lnSpc>
              <a:spcBef>
                <a:spcPct val="0"/>
              </a:spcBef>
            </a:pPr>
            <a:endParaRPr lang="en-US" sz="2900">
              <a:solidFill>
                <a:srgbClr val="002E5F"/>
              </a:solidFill>
              <a:latin typeface="Rubik"/>
              <a:ea typeface="Rubik"/>
              <a:cs typeface="Rubik"/>
              <a:sym typeface="Rubik"/>
            </a:endParaRPr>
          </a:p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The panel will help shape our museum into an engaging and relevant space for young people. They will:</a:t>
            </a:r>
          </a:p>
          <a:p>
            <a:pPr algn="l">
              <a:lnSpc>
                <a:spcPts val="4060"/>
              </a:lnSpc>
              <a:spcBef>
                <a:spcPct val="0"/>
              </a:spcBef>
            </a:pPr>
            <a:endParaRPr lang="en-US" sz="2900">
              <a:solidFill>
                <a:srgbClr val="002E5F"/>
              </a:solidFill>
              <a:latin typeface="Rubik"/>
              <a:ea typeface="Rubik"/>
              <a:cs typeface="Rubik"/>
              <a:sym typeface="Rubik"/>
            </a:endParaRPr>
          </a:p>
          <a:p>
            <a:pPr marL="626111" lvl="1" indent="-313055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Produce exhibitions and input into design plans</a:t>
            </a:r>
          </a:p>
          <a:p>
            <a:pPr marL="626111" lvl="1" indent="-313055" algn="l">
              <a:lnSpc>
                <a:spcPts val="4060"/>
              </a:lnSpc>
              <a:spcBef>
                <a:spcPct val="0"/>
              </a:spcBef>
              <a:buFont typeface="Arial"/>
              <a:buChar char="•"/>
            </a:pPr>
            <a:r>
              <a:rPr lang="en-US" sz="2900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Gain experience at a national museum</a:t>
            </a:r>
          </a:p>
          <a:p>
            <a:pPr marL="626111" lvl="1" indent="-313055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Enrich their CVs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1087541" y="914400"/>
            <a:ext cx="10648383" cy="928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3"/>
              </a:lnSpc>
            </a:pPr>
            <a:r>
              <a:rPr lang="en-US" sz="5431" b="1">
                <a:solidFill>
                  <a:srgbClr val="002E5F"/>
                </a:solidFill>
                <a:latin typeface="Roboto Bold"/>
                <a:ea typeface="Roboto Bold"/>
                <a:cs typeface="Roboto Bold"/>
                <a:sym typeface="Roboto Bold"/>
              </a:rPr>
              <a:t>Youth Advisory Panel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10125" y="3958438"/>
            <a:ext cx="3320665" cy="2370125"/>
          </a:xfrm>
          <a:custGeom>
            <a:avLst/>
            <a:gdLst/>
            <a:ahLst/>
            <a:cxnLst/>
            <a:rect l="l" t="t" r="r" b="b"/>
            <a:pathLst>
              <a:path w="3320665" h="2370125">
                <a:moveTo>
                  <a:pt x="0" y="0"/>
                </a:moveTo>
                <a:lnTo>
                  <a:pt x="3320666" y="0"/>
                </a:lnTo>
                <a:lnTo>
                  <a:pt x="3320666" y="2370124"/>
                </a:lnTo>
                <a:lnTo>
                  <a:pt x="0" y="2370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161741" y="4725816"/>
            <a:ext cx="9616134" cy="740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4321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midlandsyouthpanel@rafmuseum.org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" b="-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875057" y="1633729"/>
            <a:ext cx="10261276" cy="7624571"/>
          </a:xfrm>
          <a:custGeom>
            <a:avLst/>
            <a:gdLst/>
            <a:ahLst/>
            <a:cxnLst/>
            <a:rect l="l" t="t" r="r" b="b"/>
            <a:pathLst>
              <a:path w="10261276" h="7624571">
                <a:moveTo>
                  <a:pt x="0" y="0"/>
                </a:moveTo>
                <a:lnTo>
                  <a:pt x="10261275" y="0"/>
                </a:lnTo>
                <a:lnTo>
                  <a:pt x="10261275" y="7624571"/>
                </a:lnTo>
                <a:lnTo>
                  <a:pt x="0" y="7624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736390" y="914400"/>
            <a:ext cx="15604444" cy="1881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3"/>
              </a:lnSpc>
            </a:pPr>
            <a:r>
              <a:rPr lang="en-US" sz="5431" b="1">
                <a:solidFill>
                  <a:srgbClr val="002E5F"/>
                </a:solidFill>
                <a:latin typeface="Roboto Bold"/>
                <a:ea typeface="Roboto Bold"/>
                <a:cs typeface="Roboto Bold"/>
                <a:sym typeface="Roboto Bold"/>
              </a:rPr>
              <a:t>Summer Time Advanced Aerospace Residency (STAAR) programme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36353" y="3283676"/>
            <a:ext cx="9345254" cy="564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STAAR is an Immersive STEM residential for Year 9 (Scottish S3) Students, showcasing an interest or aptitude in STEM subjects. </a:t>
            </a:r>
          </a:p>
          <a:p>
            <a:pPr algn="l">
              <a:lnSpc>
                <a:spcPts val="4060"/>
              </a:lnSpc>
              <a:spcBef>
                <a:spcPct val="0"/>
              </a:spcBef>
            </a:pPr>
            <a:endParaRPr lang="en-US" sz="2900">
              <a:solidFill>
                <a:srgbClr val="002E5F"/>
              </a:solidFill>
              <a:latin typeface="Rubik"/>
              <a:ea typeface="Rubik"/>
              <a:cs typeface="Rubik"/>
              <a:sym typeface="Rubik"/>
            </a:endParaRPr>
          </a:p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This fully funded, hands-on residential camp takes place on the grounds of RAF Cosford and the RAF Museum Midlands, providing an immersive experience facilitated by industry professionals.</a:t>
            </a:r>
          </a:p>
          <a:p>
            <a:pPr algn="l">
              <a:lnSpc>
                <a:spcPts val="4060"/>
              </a:lnSpc>
              <a:spcBef>
                <a:spcPct val="0"/>
              </a:spcBef>
            </a:pPr>
            <a:endParaRPr lang="en-US" sz="2900">
              <a:solidFill>
                <a:srgbClr val="002E5F"/>
              </a:solidFill>
              <a:latin typeface="Rubik"/>
              <a:ea typeface="Rubik"/>
              <a:cs typeface="Rubik"/>
              <a:sym typeface="Rubik"/>
            </a:endParaRPr>
          </a:p>
          <a:p>
            <a:pPr algn="l">
              <a:lnSpc>
                <a:spcPts val="4060"/>
              </a:lnSpc>
              <a:spcBef>
                <a:spcPct val="0"/>
              </a:spcBef>
            </a:pPr>
            <a:endParaRPr lang="en-US" sz="2900">
              <a:solidFill>
                <a:srgbClr val="002E5F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4616" y="504572"/>
            <a:ext cx="6903473" cy="4602315"/>
          </a:xfrm>
          <a:custGeom>
            <a:avLst/>
            <a:gdLst/>
            <a:ahLst/>
            <a:cxnLst/>
            <a:rect l="l" t="t" r="r" b="b"/>
            <a:pathLst>
              <a:path w="6903473" h="4602315">
                <a:moveTo>
                  <a:pt x="0" y="0"/>
                </a:moveTo>
                <a:lnTo>
                  <a:pt x="6903473" y="0"/>
                </a:lnTo>
                <a:lnTo>
                  <a:pt x="6903473" y="4602315"/>
                </a:lnTo>
                <a:lnTo>
                  <a:pt x="0" y="4602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9460485" y="5376804"/>
            <a:ext cx="6903473" cy="4587933"/>
          </a:xfrm>
          <a:custGeom>
            <a:avLst/>
            <a:gdLst/>
            <a:ahLst/>
            <a:cxnLst/>
            <a:rect l="l" t="t" r="r" b="b"/>
            <a:pathLst>
              <a:path w="6903473" h="4587933">
                <a:moveTo>
                  <a:pt x="0" y="0"/>
                </a:moveTo>
                <a:lnTo>
                  <a:pt x="6903473" y="0"/>
                </a:lnTo>
                <a:lnTo>
                  <a:pt x="6903473" y="4587933"/>
                </a:lnTo>
                <a:lnTo>
                  <a:pt x="0" y="45879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96189" y="5376804"/>
            <a:ext cx="6881900" cy="4587933"/>
          </a:xfrm>
          <a:custGeom>
            <a:avLst/>
            <a:gdLst/>
            <a:ahLst/>
            <a:cxnLst/>
            <a:rect l="l" t="t" r="r" b="b"/>
            <a:pathLst>
              <a:path w="6881900" h="4587933">
                <a:moveTo>
                  <a:pt x="0" y="0"/>
                </a:moveTo>
                <a:lnTo>
                  <a:pt x="6881900" y="0"/>
                </a:lnTo>
                <a:lnTo>
                  <a:pt x="6881900" y="4587933"/>
                </a:lnTo>
                <a:lnTo>
                  <a:pt x="0" y="45879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460485" y="507448"/>
            <a:ext cx="6903473" cy="4599439"/>
          </a:xfrm>
          <a:custGeom>
            <a:avLst/>
            <a:gdLst/>
            <a:ahLst/>
            <a:cxnLst/>
            <a:rect l="l" t="t" r="r" b="b"/>
            <a:pathLst>
              <a:path w="6903473" h="4599439">
                <a:moveTo>
                  <a:pt x="0" y="0"/>
                </a:moveTo>
                <a:lnTo>
                  <a:pt x="6903473" y="0"/>
                </a:lnTo>
                <a:lnTo>
                  <a:pt x="6903473" y="4599439"/>
                </a:lnTo>
                <a:lnTo>
                  <a:pt x="0" y="4599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" b="-14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7014" y="4602309"/>
            <a:ext cx="7002739" cy="455178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87014" y="1305324"/>
            <a:ext cx="16572286" cy="309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The application process for STAAR 2025 is set to open in early 2025. The residential will take place in July 2025. </a:t>
            </a:r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>
              <a:solidFill>
                <a:srgbClr val="002E5F"/>
              </a:solidFill>
              <a:latin typeface="Rubik"/>
              <a:ea typeface="Rubik"/>
              <a:cs typeface="Rubik"/>
              <a:sym typeface="Rubik"/>
            </a:endParaRPr>
          </a:p>
          <a:p>
            <a:pPr algn="ctr">
              <a:lnSpc>
                <a:spcPts val="4900"/>
              </a:lnSpc>
              <a:spcBef>
                <a:spcPct val="0"/>
              </a:spcBef>
            </a:pPr>
            <a:endParaRPr lang="en-US" sz="3500">
              <a:solidFill>
                <a:srgbClr val="002E5F"/>
              </a:solidFill>
              <a:latin typeface="Rubik"/>
              <a:ea typeface="Rubik"/>
              <a:cs typeface="Rubik"/>
              <a:sym typeface="Rubik"/>
            </a:endParaRPr>
          </a:p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Email </a:t>
            </a:r>
            <a:r>
              <a:rPr lang="en-US" sz="3500" b="1">
                <a:solidFill>
                  <a:srgbClr val="002E5F"/>
                </a:solidFill>
                <a:latin typeface="Rubik Bold"/>
                <a:ea typeface="Rubik Bold"/>
                <a:cs typeface="Rubik Bold"/>
                <a:sym typeface="Rubik Bold"/>
              </a:rPr>
              <a:t>STAAR@rafmuseum.org </a:t>
            </a:r>
            <a:r>
              <a:rPr lang="en-US" sz="3500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to be notified when applications open.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7571971"/>
            <a:ext cx="8165539" cy="740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4321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www.rafmuseum.org.uk/STAAR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" b="-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9348150" y="1630783"/>
            <a:ext cx="8389023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Follow our social media channels for updates and offers throughout the year!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406867" y="3982454"/>
            <a:ext cx="4075509" cy="747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4321" b="1" dirty="0">
                <a:solidFill>
                  <a:srgbClr val="002E5F"/>
                </a:solidFill>
                <a:latin typeface="Rubik Bold"/>
                <a:ea typeface="Rubik Bold"/>
                <a:cs typeface="Rubik Bold"/>
                <a:sym typeface="Rubik Bold"/>
              </a:rPr>
              <a:t>@rafmlearning</a:t>
            </a:r>
          </a:p>
        </p:txBody>
      </p:sp>
      <p:sp>
        <p:nvSpPr>
          <p:cNvPr id="5" name="Freeform 5"/>
          <p:cNvSpPr/>
          <p:nvPr/>
        </p:nvSpPr>
        <p:spPr>
          <a:xfrm>
            <a:off x="4843379" y="1716508"/>
            <a:ext cx="8601243" cy="10751553"/>
          </a:xfrm>
          <a:custGeom>
            <a:avLst/>
            <a:gdLst/>
            <a:ahLst/>
            <a:cxnLst/>
            <a:rect l="l" t="t" r="r" b="b"/>
            <a:pathLst>
              <a:path w="8601243" h="10751553">
                <a:moveTo>
                  <a:pt x="0" y="0"/>
                </a:moveTo>
                <a:lnTo>
                  <a:pt x="8601242" y="0"/>
                </a:lnTo>
                <a:lnTo>
                  <a:pt x="8601242" y="10751553"/>
                </a:lnTo>
                <a:lnTo>
                  <a:pt x="0" y="10751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6015845" y="4751474"/>
            <a:ext cx="1761604" cy="176160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8"/>
          <p:cNvSpPr/>
          <p:nvPr/>
        </p:nvSpPr>
        <p:spPr>
          <a:xfrm>
            <a:off x="5828471" y="2613849"/>
            <a:ext cx="2071693" cy="2215925"/>
          </a:xfrm>
          <a:custGeom>
            <a:avLst/>
            <a:gdLst/>
            <a:ahLst/>
            <a:cxnLst/>
            <a:rect l="l" t="t" r="r" b="b"/>
            <a:pathLst>
              <a:path w="2071693" h="2215925">
                <a:moveTo>
                  <a:pt x="0" y="0"/>
                </a:moveTo>
                <a:lnTo>
                  <a:pt x="2071693" y="0"/>
                </a:lnTo>
                <a:lnTo>
                  <a:pt x="2071693" y="2215925"/>
                </a:lnTo>
                <a:lnTo>
                  <a:pt x="0" y="22159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79135" y="0"/>
            <a:ext cx="13915017" cy="10287000"/>
            <a:chOff x="0" y="0"/>
            <a:chExt cx="18553356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4063"/>
              <a:ext cx="18553356" cy="13711937"/>
            </a:xfrm>
            <a:custGeom>
              <a:avLst/>
              <a:gdLst/>
              <a:ahLst/>
              <a:cxnLst/>
              <a:rect l="l" t="t" r="r" b="b"/>
              <a:pathLst>
                <a:path w="18553356" h="13711937">
                  <a:moveTo>
                    <a:pt x="0" y="0"/>
                  </a:moveTo>
                  <a:lnTo>
                    <a:pt x="18553356" y="0"/>
                  </a:lnTo>
                  <a:lnTo>
                    <a:pt x="18553356" y="13711937"/>
                  </a:lnTo>
                  <a:lnTo>
                    <a:pt x="0" y="13711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9599390" y="0"/>
              <a:ext cx="8953966" cy="13716000"/>
            </a:xfrm>
            <a:custGeom>
              <a:avLst/>
              <a:gdLst/>
              <a:ahLst/>
              <a:cxnLst/>
              <a:rect l="l" t="t" r="r" b="b"/>
              <a:pathLst>
                <a:path w="8953966" h="13716000">
                  <a:moveTo>
                    <a:pt x="0" y="0"/>
                  </a:moveTo>
                  <a:lnTo>
                    <a:pt x="8953966" y="0"/>
                  </a:lnTo>
                  <a:lnTo>
                    <a:pt x="8953966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72245"/>
              </a:stretch>
            </a:blipFill>
          </p:spPr>
          <p:txBody>
            <a:bodyPr/>
            <a:lstStyle/>
            <a:p>
              <a:endParaRPr lang="en-GB"/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4590051" y="10303619"/>
              <a:ext cx="2953583" cy="2460458"/>
              <a:chOff x="0" y="0"/>
              <a:chExt cx="583597" cy="48616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583597" cy="486160"/>
              </a:xfrm>
              <a:custGeom>
                <a:avLst/>
                <a:gdLst/>
                <a:ahLst/>
                <a:cxnLst/>
                <a:rect l="l" t="t" r="r" b="b"/>
                <a:pathLst>
                  <a:path w="583597" h="486160">
                    <a:moveTo>
                      <a:pt x="0" y="0"/>
                    </a:moveTo>
                    <a:lnTo>
                      <a:pt x="583597" y="0"/>
                    </a:lnTo>
                    <a:lnTo>
                      <a:pt x="583597" y="486160"/>
                    </a:lnTo>
                    <a:lnTo>
                      <a:pt x="0" y="486160"/>
                    </a:lnTo>
                    <a:close/>
                  </a:path>
                </a:pathLst>
              </a:custGeom>
              <a:solidFill>
                <a:srgbClr val="1142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583597" cy="51473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870"/>
                  </a:lnSpc>
                </a:pPr>
                <a:endParaRPr/>
              </a:p>
            </p:txBody>
          </p:sp>
        </p:grpSp>
      </p:grpSp>
      <p:sp>
        <p:nvSpPr>
          <p:cNvPr id="8" name="TextBox 8"/>
          <p:cNvSpPr txBox="1"/>
          <p:nvPr/>
        </p:nvSpPr>
        <p:spPr>
          <a:xfrm>
            <a:off x="-10939395" y="308408"/>
            <a:ext cx="27475931" cy="2378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20"/>
              </a:lnSpc>
            </a:pPr>
            <a:r>
              <a:rPr lang="en-US" sz="14014" b="1">
                <a:solidFill>
                  <a:srgbClr val="002E5F"/>
                </a:solidFill>
                <a:latin typeface="Roboto Bold"/>
                <a:ea typeface="Roboto Bold"/>
                <a:cs typeface="Roboto Bold"/>
                <a:sym typeface="Roboto Bold"/>
              </a:rPr>
              <a:t>Q&amp;A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" b="-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12546" y="2248491"/>
            <a:ext cx="7284316" cy="5529631"/>
          </a:xfrm>
          <a:custGeom>
            <a:avLst/>
            <a:gdLst/>
            <a:ahLst/>
            <a:cxnLst/>
            <a:rect l="l" t="t" r="r" b="b"/>
            <a:pathLst>
              <a:path w="7284316" h="5529631">
                <a:moveTo>
                  <a:pt x="0" y="0"/>
                </a:moveTo>
                <a:lnTo>
                  <a:pt x="7284316" y="0"/>
                </a:lnTo>
                <a:lnTo>
                  <a:pt x="7284316" y="5529631"/>
                </a:lnTo>
                <a:lnTo>
                  <a:pt x="0" y="552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120605" y="2191341"/>
            <a:ext cx="8954952" cy="635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Our purpose is to share the story of the Royal Air Force, past, present and future – using the stories of its people and our collections in order to engage, inspire and encourage learning.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lang="en-US" sz="2000">
              <a:solidFill>
                <a:srgbClr val="002E5F"/>
              </a:solidFill>
              <a:latin typeface="Rubik"/>
              <a:ea typeface="Rubik"/>
              <a:cs typeface="Rubik"/>
              <a:sym typeface="Rubik"/>
            </a:endParaRPr>
          </a:p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The Royal Air Force Museum is a National Museum, a Government non-departmental public body (NDPB) and a registered charity. 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lang="en-US" sz="2000">
              <a:solidFill>
                <a:srgbClr val="002E5F"/>
              </a:solidFill>
              <a:latin typeface="Rubik"/>
              <a:ea typeface="Rubik"/>
              <a:cs typeface="Rubik"/>
              <a:sym typeface="Rubik"/>
            </a:endParaRPr>
          </a:p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Our collection is central to everything we are and do and comprises around 1.3m objects which we hold in trust for the people of the UK. 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lang="en-US" sz="2000">
              <a:solidFill>
                <a:srgbClr val="002E5F"/>
              </a:solidFill>
              <a:latin typeface="Rubik"/>
              <a:ea typeface="Rubik"/>
              <a:cs typeface="Rubik"/>
              <a:sym typeface="Rubik"/>
            </a:endParaRPr>
          </a:p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We are an educational charity and whether visitors are engaging with our displays, taking part in discussion and debate, studying our archive, holding a corporate event in our spaces, having fun at events and in our playground, or enjoying a rest in our café, there are opportunities for learning and inspiration in every pore of our Museum.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lang="en-US" sz="2000">
              <a:solidFill>
                <a:srgbClr val="002E5F"/>
              </a:solidFill>
              <a:latin typeface="Rubik"/>
              <a:ea typeface="Rubik"/>
              <a:cs typeface="Rubik"/>
              <a:sym typeface="Rubik"/>
            </a:endParaRPr>
          </a:p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Our vision is to inspire everyone with the RAF story - the people who shape it and its place in our lives.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1709" y="914400"/>
            <a:ext cx="6990783" cy="928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3"/>
              </a:lnSpc>
            </a:pPr>
            <a:r>
              <a:rPr lang="en-US" sz="5431" b="1">
                <a:solidFill>
                  <a:srgbClr val="002E5F"/>
                </a:solidFill>
                <a:latin typeface="Roboto Bold"/>
                <a:ea typeface="Roboto Bold"/>
                <a:cs typeface="Roboto Bold"/>
                <a:sym typeface="Roboto Bold"/>
              </a:rPr>
              <a:t>Museum Purpose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" b="-1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1089292" y="1226437"/>
            <a:ext cx="3086909" cy="308690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8886" r="-1888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48445" y="2456081"/>
            <a:ext cx="4146258" cy="414625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00" r="-2500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555753" y="4148584"/>
            <a:ext cx="4150896" cy="415089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6703" r="-1670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900889" y="2154527"/>
            <a:ext cx="4243111" cy="424311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5000" r="-2500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940907" y="4313346"/>
            <a:ext cx="4168585" cy="416858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t="-24906" b="-2490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479730" y="5898385"/>
            <a:ext cx="2781721" cy="278172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t="-25000" b="-2500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37260" y="914400"/>
            <a:ext cx="10648383" cy="928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3"/>
              </a:lnSpc>
            </a:pPr>
            <a:r>
              <a:rPr lang="en-US" sz="5431" b="1">
                <a:solidFill>
                  <a:srgbClr val="002E5F"/>
                </a:solidFill>
                <a:latin typeface="Roboto Bold"/>
                <a:ea typeface="Roboto Bold"/>
                <a:cs typeface="Roboto Bold"/>
                <a:sym typeface="Roboto Bold"/>
              </a:rPr>
              <a:t>Learning and Engagement Team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" b="-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2658775"/>
            <a:ext cx="7787730" cy="5198309"/>
          </a:xfrm>
          <a:custGeom>
            <a:avLst/>
            <a:gdLst/>
            <a:ahLst/>
            <a:cxnLst/>
            <a:rect l="l" t="t" r="r" b="b"/>
            <a:pathLst>
              <a:path w="7787730" h="5198309">
                <a:moveTo>
                  <a:pt x="0" y="0"/>
                </a:moveTo>
                <a:lnTo>
                  <a:pt x="7787730" y="0"/>
                </a:lnTo>
                <a:lnTo>
                  <a:pt x="7787730" y="5198310"/>
                </a:lnTo>
                <a:lnTo>
                  <a:pt x="0" y="5198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8816430" y="2601625"/>
            <a:ext cx="8698521" cy="4098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2" lvl="1" indent="-313051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The RAF Museum’s work experience programme is available at both public museum sites – in North London and the West Midlands.</a:t>
            </a:r>
          </a:p>
          <a:p>
            <a:pPr marL="626102" lvl="1" indent="-313051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It is open to students in Year 10 and above.</a:t>
            </a:r>
          </a:p>
          <a:p>
            <a:pPr marL="626102" lvl="1" indent="-313051" algn="l">
              <a:lnSpc>
                <a:spcPts val="4059"/>
              </a:lnSpc>
              <a:buFont typeface="Arial"/>
              <a:buChar char="•"/>
            </a:pPr>
            <a:r>
              <a:rPr lang="en-US" sz="2899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Our programme aims to break down barriers into museums and showcase the huge variety of careers and opportunities that are available within this sector.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1504383" y="914400"/>
            <a:ext cx="10648383" cy="928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3"/>
              </a:lnSpc>
            </a:pPr>
            <a:r>
              <a:rPr lang="en-US" sz="5431" b="1">
                <a:solidFill>
                  <a:srgbClr val="002E5F"/>
                </a:solidFill>
                <a:latin typeface="Roboto Bold"/>
                <a:ea typeface="Roboto Bold"/>
                <a:cs typeface="Roboto Bold"/>
                <a:sym typeface="Roboto Bold"/>
              </a:rPr>
              <a:t>Work Experience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1982" y="0"/>
            <a:ext cx="14550212" cy="10287000"/>
          </a:xfrm>
          <a:custGeom>
            <a:avLst/>
            <a:gdLst/>
            <a:ahLst/>
            <a:cxnLst/>
            <a:rect l="l" t="t" r="r" b="b"/>
            <a:pathLst>
              <a:path w="14550212" h="10287000">
                <a:moveTo>
                  <a:pt x="0" y="0"/>
                </a:moveTo>
                <a:lnTo>
                  <a:pt x="14550212" y="0"/>
                </a:lnTo>
                <a:lnTo>
                  <a:pt x="145502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" b="-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655891" y="1607945"/>
            <a:ext cx="5603409" cy="6519650"/>
          </a:xfrm>
          <a:custGeom>
            <a:avLst/>
            <a:gdLst/>
            <a:ahLst/>
            <a:cxnLst/>
            <a:rect l="l" t="t" r="r" b="b"/>
            <a:pathLst>
              <a:path w="5603409" h="6519650">
                <a:moveTo>
                  <a:pt x="0" y="0"/>
                </a:moveTo>
                <a:lnTo>
                  <a:pt x="5603409" y="0"/>
                </a:lnTo>
                <a:lnTo>
                  <a:pt x="5603409" y="6519650"/>
                </a:lnTo>
                <a:lnTo>
                  <a:pt x="0" y="6519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28700" y="3603702"/>
            <a:ext cx="2784448" cy="1987400"/>
          </a:xfrm>
          <a:custGeom>
            <a:avLst/>
            <a:gdLst/>
            <a:ahLst/>
            <a:cxnLst/>
            <a:rect l="l" t="t" r="r" b="b"/>
            <a:pathLst>
              <a:path w="2784448" h="1987400">
                <a:moveTo>
                  <a:pt x="0" y="0"/>
                </a:moveTo>
                <a:lnTo>
                  <a:pt x="2784448" y="0"/>
                </a:lnTo>
                <a:lnTo>
                  <a:pt x="2784448" y="1987400"/>
                </a:lnTo>
                <a:lnTo>
                  <a:pt x="0" y="19874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4003648" y="4250834"/>
            <a:ext cx="7101465" cy="61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3"/>
              </a:lnSpc>
            </a:pPr>
            <a:r>
              <a:rPr lang="en-US" sz="3623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workexperience@rafmuseum.org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7144" y="-174751"/>
            <a:ext cx="22815355" cy="10626952"/>
          </a:xfrm>
          <a:custGeom>
            <a:avLst/>
            <a:gdLst/>
            <a:ahLst/>
            <a:cxnLst/>
            <a:rect l="l" t="t" r="r" b="b"/>
            <a:pathLst>
              <a:path w="22815355" h="10626952">
                <a:moveTo>
                  <a:pt x="0" y="0"/>
                </a:moveTo>
                <a:lnTo>
                  <a:pt x="22815355" y="0"/>
                </a:lnTo>
                <a:lnTo>
                  <a:pt x="22815355" y="10626951"/>
                </a:lnTo>
                <a:lnTo>
                  <a:pt x="0" y="10626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1000"/>
            </a:blip>
            <a:stretch>
              <a:fillRect t="-10817" b="-994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537868" y="650834"/>
            <a:ext cx="8985331" cy="8985331"/>
          </a:xfrm>
          <a:custGeom>
            <a:avLst/>
            <a:gdLst/>
            <a:ahLst/>
            <a:cxnLst/>
            <a:rect l="l" t="t" r="r" b="b"/>
            <a:pathLst>
              <a:path w="8985331" h="8985331">
                <a:moveTo>
                  <a:pt x="0" y="0"/>
                </a:moveTo>
                <a:lnTo>
                  <a:pt x="8985331" y="0"/>
                </a:lnTo>
                <a:lnTo>
                  <a:pt x="8985331" y="8985332"/>
                </a:lnTo>
                <a:lnTo>
                  <a:pt x="0" y="89853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1218162" y="1028700"/>
            <a:ext cx="6213085" cy="5079197"/>
          </a:xfrm>
          <a:custGeom>
            <a:avLst/>
            <a:gdLst/>
            <a:ahLst/>
            <a:cxnLst/>
            <a:rect l="l" t="t" r="r" b="b"/>
            <a:pathLst>
              <a:path w="6213085" h="5079197">
                <a:moveTo>
                  <a:pt x="0" y="0"/>
                </a:moveTo>
                <a:lnTo>
                  <a:pt x="6213085" y="0"/>
                </a:lnTo>
                <a:lnTo>
                  <a:pt x="6213085" y="5079197"/>
                </a:lnTo>
                <a:lnTo>
                  <a:pt x="0" y="50791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27546" y="1931281"/>
            <a:ext cx="4207770" cy="3439852"/>
          </a:xfrm>
          <a:custGeom>
            <a:avLst/>
            <a:gdLst/>
            <a:ahLst/>
            <a:cxnLst/>
            <a:rect l="l" t="t" r="r" b="b"/>
            <a:pathLst>
              <a:path w="4207770" h="3439852">
                <a:moveTo>
                  <a:pt x="0" y="0"/>
                </a:moveTo>
                <a:lnTo>
                  <a:pt x="4207771" y="0"/>
                </a:lnTo>
                <a:lnTo>
                  <a:pt x="4207771" y="3439852"/>
                </a:lnTo>
                <a:lnTo>
                  <a:pt x="0" y="34398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2876186" y="4386247"/>
            <a:ext cx="5848693" cy="3019388"/>
          </a:xfrm>
          <a:custGeom>
            <a:avLst/>
            <a:gdLst/>
            <a:ahLst/>
            <a:cxnLst/>
            <a:rect l="l" t="t" r="r" b="b"/>
            <a:pathLst>
              <a:path w="5848693" h="3019388">
                <a:moveTo>
                  <a:pt x="0" y="0"/>
                </a:moveTo>
                <a:lnTo>
                  <a:pt x="5848692" y="0"/>
                </a:lnTo>
                <a:lnTo>
                  <a:pt x="5848692" y="3019387"/>
                </a:lnTo>
                <a:lnTo>
                  <a:pt x="0" y="30193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208932" y="5502442"/>
            <a:ext cx="4672654" cy="2412257"/>
          </a:xfrm>
          <a:custGeom>
            <a:avLst/>
            <a:gdLst/>
            <a:ahLst/>
            <a:cxnLst/>
            <a:rect l="l" t="t" r="r" b="b"/>
            <a:pathLst>
              <a:path w="4672654" h="2412257">
                <a:moveTo>
                  <a:pt x="0" y="0"/>
                </a:moveTo>
                <a:lnTo>
                  <a:pt x="4672654" y="0"/>
                </a:lnTo>
                <a:lnTo>
                  <a:pt x="4672654" y="2412258"/>
                </a:lnTo>
                <a:lnTo>
                  <a:pt x="0" y="2412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" b="-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2248818"/>
            <a:ext cx="9300185" cy="5789365"/>
          </a:xfrm>
          <a:custGeom>
            <a:avLst/>
            <a:gdLst/>
            <a:ahLst/>
            <a:cxnLst/>
            <a:rect l="l" t="t" r="r" b="b"/>
            <a:pathLst>
              <a:path w="9300185" h="5789365">
                <a:moveTo>
                  <a:pt x="0" y="0"/>
                </a:moveTo>
                <a:lnTo>
                  <a:pt x="9300185" y="0"/>
                </a:lnTo>
                <a:lnTo>
                  <a:pt x="9300185" y="5789364"/>
                </a:lnTo>
                <a:lnTo>
                  <a:pt x="0" y="5789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21287" y="914400"/>
            <a:ext cx="10648383" cy="928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3"/>
              </a:lnSpc>
            </a:pPr>
            <a:r>
              <a:rPr lang="en-US" sz="5431" b="1">
                <a:solidFill>
                  <a:srgbClr val="002E5F"/>
                </a:solidFill>
                <a:latin typeface="Roboto Bold"/>
                <a:ea typeface="Roboto Bold"/>
                <a:cs typeface="Roboto Bold"/>
                <a:sym typeface="Roboto Bold"/>
              </a:rPr>
              <a:t>        KS3 Glider Challenge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463236" y="2191668"/>
            <a:ext cx="7344198" cy="615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Students learn about the theory of flight and compete in teams to build and fly a glider!</a:t>
            </a:r>
          </a:p>
          <a:p>
            <a:pPr algn="l">
              <a:lnSpc>
                <a:spcPts val="4060"/>
              </a:lnSpc>
              <a:spcBef>
                <a:spcPct val="0"/>
              </a:spcBef>
            </a:pPr>
            <a:endParaRPr lang="en-US" sz="2900">
              <a:solidFill>
                <a:srgbClr val="002E5F"/>
              </a:solidFill>
              <a:latin typeface="Rubik"/>
              <a:ea typeface="Rubik"/>
              <a:cs typeface="Rubik"/>
              <a:sym typeface="Rubik"/>
            </a:endParaRPr>
          </a:p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All schools receive a resource pack, including a lesson plan aligned to the national curriculum. </a:t>
            </a:r>
          </a:p>
          <a:p>
            <a:pPr algn="l">
              <a:lnSpc>
                <a:spcPts val="4060"/>
              </a:lnSpc>
              <a:spcBef>
                <a:spcPct val="0"/>
              </a:spcBef>
            </a:pPr>
            <a:endParaRPr lang="en-US" sz="2900">
              <a:solidFill>
                <a:srgbClr val="002E5F"/>
              </a:solidFill>
              <a:latin typeface="Rubik"/>
              <a:ea typeface="Rubik"/>
              <a:cs typeface="Rubik"/>
              <a:sym typeface="Rubik"/>
            </a:endParaRPr>
          </a:p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Teachers cover the prep for the challenge at school before bringing their team to take part at RAF Museum Midlands, either on-site or online. </a:t>
            </a:r>
          </a:p>
        </p:txBody>
      </p:sp>
      <p:sp>
        <p:nvSpPr>
          <p:cNvPr id="6" name="Freeform 6"/>
          <p:cNvSpPr/>
          <p:nvPr/>
        </p:nvSpPr>
        <p:spPr>
          <a:xfrm rot="3283988">
            <a:off x="161223" y="59699"/>
            <a:ext cx="2236835" cy="2265149"/>
          </a:xfrm>
          <a:custGeom>
            <a:avLst/>
            <a:gdLst/>
            <a:ahLst/>
            <a:cxnLst/>
            <a:rect l="l" t="t" r="r" b="b"/>
            <a:pathLst>
              <a:path w="2236835" h="2265149">
                <a:moveTo>
                  <a:pt x="0" y="0"/>
                </a:moveTo>
                <a:lnTo>
                  <a:pt x="2236835" y="0"/>
                </a:lnTo>
                <a:lnTo>
                  <a:pt x="2236835" y="2265149"/>
                </a:lnTo>
                <a:lnTo>
                  <a:pt x="0" y="22651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" b="-1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649404" y="3494483"/>
            <a:ext cx="3320665" cy="2370125"/>
          </a:xfrm>
          <a:custGeom>
            <a:avLst/>
            <a:gdLst/>
            <a:ahLst/>
            <a:cxnLst/>
            <a:rect l="l" t="t" r="r" b="b"/>
            <a:pathLst>
              <a:path w="3320665" h="2370125">
                <a:moveTo>
                  <a:pt x="0" y="0"/>
                </a:moveTo>
                <a:lnTo>
                  <a:pt x="3320665" y="0"/>
                </a:lnTo>
                <a:lnTo>
                  <a:pt x="3320665" y="2370124"/>
                </a:lnTo>
                <a:lnTo>
                  <a:pt x="0" y="23701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579576" y="4261861"/>
            <a:ext cx="9059021" cy="740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0"/>
              </a:lnSpc>
            </a:pPr>
            <a:r>
              <a:rPr lang="en-US" sz="4321">
                <a:solidFill>
                  <a:srgbClr val="002E5F"/>
                </a:solidFill>
                <a:latin typeface="Rubik"/>
                <a:ea typeface="Rubik"/>
                <a:cs typeface="Rubik"/>
                <a:sym typeface="Rubik"/>
              </a:rPr>
              <a:t>learning-midlands@rafmuseum.org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520</Words>
  <Application>Microsoft Office PowerPoint</Application>
  <PresentationFormat>Custom</PresentationFormat>
  <Paragraphs>59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Neo Sans</vt:lpstr>
      <vt:lpstr>Calibri</vt:lpstr>
      <vt:lpstr>Arial</vt:lpstr>
      <vt:lpstr>Aptos</vt:lpstr>
      <vt:lpstr>Roboto Bold</vt:lpstr>
      <vt:lpstr>Rubik Bold</vt:lpstr>
      <vt:lpstr>Rubik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 Webinar Presentation</dc:title>
  <cp:lastModifiedBy>Sarah Partington</cp:lastModifiedBy>
  <cp:revision>3</cp:revision>
  <dcterms:created xsi:type="dcterms:W3CDTF">2006-08-16T00:00:00Z</dcterms:created>
  <dcterms:modified xsi:type="dcterms:W3CDTF">2024-12-10T09:02:01Z</dcterms:modified>
  <dc:identifier>DAGJVAkwopc</dc:identifier>
</cp:coreProperties>
</file>