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3"/>
  </p:notesMasterIdLst>
  <p:sldIdLst>
    <p:sldId id="865" r:id="rId2"/>
    <p:sldId id="876" r:id="rId3"/>
    <p:sldId id="875" r:id="rId4"/>
    <p:sldId id="866" r:id="rId5"/>
    <p:sldId id="867" r:id="rId6"/>
    <p:sldId id="868" r:id="rId7"/>
    <p:sldId id="869" r:id="rId8"/>
    <p:sldId id="870" r:id="rId9"/>
    <p:sldId id="871" r:id="rId10"/>
    <p:sldId id="1106" r:id="rId11"/>
    <p:sldId id="873" r:id="rId12"/>
    <p:sldId id="1107" r:id="rId13"/>
    <p:sldId id="877" r:id="rId14"/>
    <p:sldId id="878" r:id="rId15"/>
    <p:sldId id="879" r:id="rId16"/>
    <p:sldId id="880" r:id="rId17"/>
    <p:sldId id="881" r:id="rId18"/>
    <p:sldId id="882" r:id="rId19"/>
    <p:sldId id="883" r:id="rId20"/>
    <p:sldId id="884" r:id="rId21"/>
    <p:sldId id="885" r:id="rId22"/>
    <p:sldId id="886" r:id="rId23"/>
    <p:sldId id="887" r:id="rId24"/>
    <p:sldId id="888" r:id="rId25"/>
    <p:sldId id="889" r:id="rId26"/>
    <p:sldId id="890" r:id="rId27"/>
    <p:sldId id="891" r:id="rId28"/>
    <p:sldId id="892" r:id="rId29"/>
    <p:sldId id="893" r:id="rId30"/>
    <p:sldId id="894" r:id="rId31"/>
    <p:sldId id="895" r:id="rId32"/>
    <p:sldId id="896" r:id="rId33"/>
    <p:sldId id="897" r:id="rId34"/>
    <p:sldId id="898" r:id="rId35"/>
    <p:sldId id="899" r:id="rId36"/>
    <p:sldId id="900" r:id="rId37"/>
    <p:sldId id="901" r:id="rId38"/>
    <p:sldId id="902" r:id="rId39"/>
    <p:sldId id="903" r:id="rId40"/>
    <p:sldId id="904" r:id="rId41"/>
    <p:sldId id="905" r:id="rId42"/>
    <p:sldId id="906" r:id="rId43"/>
    <p:sldId id="907" r:id="rId44"/>
    <p:sldId id="908" r:id="rId45"/>
    <p:sldId id="909" r:id="rId46"/>
    <p:sldId id="910" r:id="rId47"/>
    <p:sldId id="911" r:id="rId48"/>
    <p:sldId id="912" r:id="rId49"/>
    <p:sldId id="913" r:id="rId50"/>
    <p:sldId id="914" r:id="rId51"/>
    <p:sldId id="915" r:id="rId52"/>
    <p:sldId id="916" r:id="rId53"/>
    <p:sldId id="917" r:id="rId54"/>
    <p:sldId id="918" r:id="rId55"/>
    <p:sldId id="919" r:id="rId56"/>
    <p:sldId id="920" r:id="rId57"/>
    <p:sldId id="921" r:id="rId58"/>
    <p:sldId id="922" r:id="rId59"/>
    <p:sldId id="923" r:id="rId60"/>
    <p:sldId id="924" r:id="rId61"/>
    <p:sldId id="925" r:id="rId62"/>
    <p:sldId id="926" r:id="rId63"/>
    <p:sldId id="927" r:id="rId64"/>
    <p:sldId id="928" r:id="rId65"/>
    <p:sldId id="929" r:id="rId66"/>
    <p:sldId id="930" r:id="rId67"/>
    <p:sldId id="931" r:id="rId68"/>
    <p:sldId id="932" r:id="rId69"/>
    <p:sldId id="933" r:id="rId70"/>
    <p:sldId id="934" r:id="rId71"/>
    <p:sldId id="935" r:id="rId72"/>
    <p:sldId id="936" r:id="rId73"/>
    <p:sldId id="937" r:id="rId74"/>
    <p:sldId id="938" r:id="rId75"/>
    <p:sldId id="939" r:id="rId76"/>
    <p:sldId id="940" r:id="rId77"/>
    <p:sldId id="941" r:id="rId78"/>
    <p:sldId id="942" r:id="rId79"/>
    <p:sldId id="943" r:id="rId80"/>
    <p:sldId id="944" r:id="rId81"/>
    <p:sldId id="945" r:id="rId82"/>
    <p:sldId id="946" r:id="rId83"/>
    <p:sldId id="947" r:id="rId84"/>
    <p:sldId id="948" r:id="rId85"/>
    <p:sldId id="949" r:id="rId86"/>
    <p:sldId id="950" r:id="rId87"/>
    <p:sldId id="951" r:id="rId88"/>
    <p:sldId id="952" r:id="rId89"/>
    <p:sldId id="953" r:id="rId90"/>
    <p:sldId id="954" r:id="rId91"/>
    <p:sldId id="955" r:id="rId92"/>
    <p:sldId id="956" r:id="rId93"/>
    <p:sldId id="957" r:id="rId94"/>
    <p:sldId id="958" r:id="rId95"/>
    <p:sldId id="959" r:id="rId96"/>
    <p:sldId id="960" r:id="rId97"/>
    <p:sldId id="961" r:id="rId98"/>
    <p:sldId id="962" r:id="rId99"/>
    <p:sldId id="963" r:id="rId100"/>
    <p:sldId id="964" r:id="rId101"/>
    <p:sldId id="965" r:id="rId102"/>
    <p:sldId id="966" r:id="rId103"/>
    <p:sldId id="967" r:id="rId104"/>
    <p:sldId id="968" r:id="rId105"/>
    <p:sldId id="969" r:id="rId106"/>
    <p:sldId id="970" r:id="rId107"/>
    <p:sldId id="971" r:id="rId108"/>
    <p:sldId id="972" r:id="rId109"/>
    <p:sldId id="973" r:id="rId110"/>
    <p:sldId id="974" r:id="rId111"/>
    <p:sldId id="975" r:id="rId112"/>
    <p:sldId id="976" r:id="rId113"/>
    <p:sldId id="977" r:id="rId114"/>
    <p:sldId id="978" r:id="rId115"/>
    <p:sldId id="979" r:id="rId116"/>
    <p:sldId id="980" r:id="rId117"/>
    <p:sldId id="981" r:id="rId118"/>
    <p:sldId id="982" r:id="rId119"/>
    <p:sldId id="983" r:id="rId120"/>
    <p:sldId id="984" r:id="rId121"/>
    <p:sldId id="985" r:id="rId122"/>
    <p:sldId id="986" r:id="rId123"/>
    <p:sldId id="987" r:id="rId124"/>
    <p:sldId id="988" r:id="rId125"/>
    <p:sldId id="989" r:id="rId126"/>
    <p:sldId id="990" r:id="rId127"/>
    <p:sldId id="991" r:id="rId128"/>
    <p:sldId id="992" r:id="rId129"/>
    <p:sldId id="993" r:id="rId130"/>
    <p:sldId id="994" r:id="rId131"/>
    <p:sldId id="995" r:id="rId132"/>
    <p:sldId id="996" r:id="rId133"/>
    <p:sldId id="997" r:id="rId134"/>
    <p:sldId id="998" r:id="rId135"/>
    <p:sldId id="999" r:id="rId136"/>
    <p:sldId id="1000" r:id="rId137"/>
    <p:sldId id="1001" r:id="rId138"/>
    <p:sldId id="1002" r:id="rId139"/>
    <p:sldId id="1003" r:id="rId140"/>
    <p:sldId id="1004" r:id="rId141"/>
    <p:sldId id="1005" r:id="rId142"/>
    <p:sldId id="1006" r:id="rId143"/>
    <p:sldId id="1007" r:id="rId144"/>
    <p:sldId id="1008" r:id="rId145"/>
    <p:sldId id="1009" r:id="rId146"/>
    <p:sldId id="1010" r:id="rId147"/>
    <p:sldId id="1011" r:id="rId148"/>
    <p:sldId id="1012" r:id="rId149"/>
    <p:sldId id="1013" r:id="rId150"/>
    <p:sldId id="1014" r:id="rId151"/>
    <p:sldId id="1015" r:id="rId152"/>
    <p:sldId id="1016" r:id="rId153"/>
    <p:sldId id="1017" r:id="rId154"/>
    <p:sldId id="1018" r:id="rId155"/>
    <p:sldId id="1019" r:id="rId156"/>
    <p:sldId id="1020" r:id="rId157"/>
    <p:sldId id="1021" r:id="rId158"/>
    <p:sldId id="1022" r:id="rId159"/>
    <p:sldId id="1023" r:id="rId160"/>
    <p:sldId id="1024" r:id="rId161"/>
    <p:sldId id="1025" r:id="rId162"/>
    <p:sldId id="1026" r:id="rId163"/>
    <p:sldId id="1027" r:id="rId164"/>
    <p:sldId id="1028" r:id="rId165"/>
    <p:sldId id="1029" r:id="rId166"/>
    <p:sldId id="1030" r:id="rId167"/>
    <p:sldId id="1031" r:id="rId168"/>
    <p:sldId id="1032" r:id="rId169"/>
    <p:sldId id="1033" r:id="rId170"/>
    <p:sldId id="1034" r:id="rId171"/>
    <p:sldId id="1035" r:id="rId172"/>
    <p:sldId id="1036" r:id="rId173"/>
    <p:sldId id="1037" r:id="rId174"/>
    <p:sldId id="1038" r:id="rId175"/>
    <p:sldId id="1039" r:id="rId176"/>
    <p:sldId id="1040" r:id="rId177"/>
    <p:sldId id="1041" r:id="rId178"/>
    <p:sldId id="1042" r:id="rId179"/>
    <p:sldId id="1043" r:id="rId180"/>
    <p:sldId id="1044" r:id="rId181"/>
    <p:sldId id="1045" r:id="rId182"/>
    <p:sldId id="1046" r:id="rId183"/>
    <p:sldId id="1047" r:id="rId184"/>
    <p:sldId id="1048" r:id="rId185"/>
    <p:sldId id="1049" r:id="rId186"/>
    <p:sldId id="1050" r:id="rId187"/>
    <p:sldId id="1051" r:id="rId188"/>
    <p:sldId id="1052" r:id="rId189"/>
    <p:sldId id="1053" r:id="rId190"/>
    <p:sldId id="1054" r:id="rId191"/>
    <p:sldId id="1055" r:id="rId192"/>
    <p:sldId id="1056" r:id="rId193"/>
    <p:sldId id="1057" r:id="rId194"/>
    <p:sldId id="1058" r:id="rId195"/>
    <p:sldId id="1059" r:id="rId196"/>
    <p:sldId id="1060" r:id="rId197"/>
    <p:sldId id="1061" r:id="rId198"/>
    <p:sldId id="1062" r:id="rId199"/>
    <p:sldId id="1063" r:id="rId200"/>
    <p:sldId id="1064" r:id="rId201"/>
    <p:sldId id="1065" r:id="rId202"/>
    <p:sldId id="1066" r:id="rId203"/>
    <p:sldId id="1067" r:id="rId204"/>
    <p:sldId id="1068" r:id="rId205"/>
    <p:sldId id="1069" r:id="rId206"/>
    <p:sldId id="1070" r:id="rId207"/>
    <p:sldId id="1071" r:id="rId208"/>
    <p:sldId id="1072" r:id="rId209"/>
    <p:sldId id="1073" r:id="rId210"/>
    <p:sldId id="1074" r:id="rId211"/>
    <p:sldId id="1075" r:id="rId212"/>
    <p:sldId id="1076" r:id="rId213"/>
    <p:sldId id="1077" r:id="rId214"/>
    <p:sldId id="1078" r:id="rId215"/>
    <p:sldId id="1079" r:id="rId216"/>
    <p:sldId id="1080" r:id="rId217"/>
    <p:sldId id="1081" r:id="rId218"/>
    <p:sldId id="1082" r:id="rId219"/>
    <p:sldId id="1083" r:id="rId220"/>
    <p:sldId id="1084" r:id="rId221"/>
    <p:sldId id="1085" r:id="rId222"/>
    <p:sldId id="1086" r:id="rId223"/>
    <p:sldId id="1087" r:id="rId224"/>
    <p:sldId id="1088" r:id="rId225"/>
    <p:sldId id="1089" r:id="rId226"/>
    <p:sldId id="1090" r:id="rId227"/>
    <p:sldId id="1091" r:id="rId228"/>
    <p:sldId id="1092" r:id="rId229"/>
    <p:sldId id="1093" r:id="rId230"/>
    <p:sldId id="1094" r:id="rId231"/>
    <p:sldId id="1095" r:id="rId232"/>
    <p:sldId id="1096" r:id="rId233"/>
    <p:sldId id="1097" r:id="rId234"/>
    <p:sldId id="1098" r:id="rId235"/>
    <p:sldId id="1099" r:id="rId236"/>
    <p:sldId id="1100" r:id="rId237"/>
    <p:sldId id="1101" r:id="rId238"/>
    <p:sldId id="1102" r:id="rId239"/>
    <p:sldId id="1103" r:id="rId240"/>
    <p:sldId id="1104" r:id="rId241"/>
    <p:sldId id="440" r:id="rId2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80"/>
    <a:srgbClr val="DEDEDE"/>
    <a:srgbClr val="FFC000"/>
    <a:srgbClr val="FFFFFF"/>
    <a:srgbClr val="0469B3"/>
    <a:srgbClr val="E1F5E1"/>
    <a:srgbClr val="F6F5F1"/>
    <a:srgbClr val="232323"/>
    <a:srgbClr val="F9F58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43" autoAdjust="0"/>
    <p:restoredTop sz="73788" autoAdjust="0"/>
  </p:normalViewPr>
  <p:slideViewPr>
    <p:cSldViewPr snapToGrid="0">
      <p:cViewPr varScale="1">
        <p:scale>
          <a:sx n="55" d="100"/>
          <a:sy n="55" d="100"/>
        </p:scale>
        <p:origin x="1974" y="72"/>
      </p:cViewPr>
      <p:guideLst/>
    </p:cSldViewPr>
  </p:slideViewPr>
  <p:outlineViewPr>
    <p:cViewPr>
      <p:scale>
        <a:sx n="33" d="100"/>
        <a:sy n="33" d="100"/>
      </p:scale>
      <p:origin x="0" y="-18786"/>
    </p:cViewPr>
  </p:outlineViewPr>
  <p:notesTextViewPr>
    <p:cViewPr>
      <p:scale>
        <a:sx n="100" d="100"/>
        <a:sy n="100" d="100"/>
      </p:scale>
      <p:origin x="0" y="0"/>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viewProps" Target="view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B4E03-DB6C-4210-AA1B-167BB1F46911}" type="datetimeFigureOut">
              <a:rPr lang="en-GB" smtClean="0"/>
              <a:t>15/02/2017</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26D3B5-75D9-4B81-9605-012F6554737F}" type="slidenum">
              <a:rPr lang="en-GB" smtClean="0"/>
              <a:t>‹#›</a:t>
            </a:fld>
            <a:endParaRPr lang="en-GB" dirty="0"/>
          </a:p>
        </p:txBody>
      </p:sp>
    </p:spTree>
    <p:extLst>
      <p:ext uri="{BB962C8B-B14F-4D97-AF65-F5344CB8AC3E}">
        <p14:creationId xmlns:p14="http://schemas.microsoft.com/office/powerpoint/2010/main" val="2875170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3" Type="http://schemas.openxmlformats.org/officeDocument/2006/relationships/hyperlink" Target="http://nrich.maths.org/11821" TargetMode="External"/><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3" Type="http://schemas.openxmlformats.org/officeDocument/2006/relationships/hyperlink" Target="http://nrich.maths.org/7030" TargetMode="External"/><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3" Type="http://schemas.openxmlformats.org/officeDocument/2006/relationships/hyperlink" Target="http://nrich.maths.org/2318" TargetMode="External"/><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 brief introduction outlining the purpose</a:t>
            </a:r>
            <a:r>
              <a:rPr lang="en-US" altLang="en-US" baseline="0" dirty="0" smtClean="0"/>
              <a:t> of the Tenderfoot project.</a:t>
            </a:r>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6BDF44-BAC6-4B3F-A27F-92D10597B52D}" type="slidenum">
              <a:rPr lang="en-US" altLang="en-US"/>
              <a:pPr/>
              <a:t>1</a:t>
            </a:fld>
            <a:endParaRPr lang="en-US" altLang="en-US"/>
          </a:p>
        </p:txBody>
      </p:sp>
    </p:spTree>
    <p:extLst>
      <p:ext uri="{BB962C8B-B14F-4D97-AF65-F5344CB8AC3E}">
        <p14:creationId xmlns:p14="http://schemas.microsoft.com/office/powerpoint/2010/main" val="4059058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The</a:t>
            </a:r>
            <a:r>
              <a:rPr lang="en-US" altLang="en-US" baseline="0" dirty="0" smtClean="0"/>
              <a:t> Unit is subdivided into sessions. This allows you to take the material and offer shorter sessions to fit local circumstances.</a:t>
            </a:r>
          </a:p>
          <a:p>
            <a:pPr>
              <a:spcBef>
                <a:spcPct val="0"/>
              </a:spcBef>
            </a:pPr>
            <a:endParaRPr lang="en-US" altLang="en-US" baseline="0" dirty="0" smtClean="0"/>
          </a:p>
          <a:p>
            <a:pPr>
              <a:spcBef>
                <a:spcPct val="0"/>
              </a:spcBef>
            </a:pPr>
            <a:r>
              <a:rPr lang="en-US" altLang="en-US" baseline="0" dirty="0" smtClean="0"/>
              <a:t>A summary of the sessions and indicative timings is included to facilitate planning.</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10</a:t>
            </a:fld>
            <a:endParaRPr lang="en-US" altLang="en-US"/>
          </a:p>
        </p:txBody>
      </p:sp>
    </p:spTree>
    <p:extLst>
      <p:ext uri="{BB962C8B-B14F-4D97-AF65-F5344CB8AC3E}">
        <p14:creationId xmlns:p14="http://schemas.microsoft.com/office/powerpoint/2010/main" val="20068939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Click to take animation further</a:t>
            </a:r>
          </a:p>
        </p:txBody>
      </p:sp>
      <p:sp>
        <p:nvSpPr>
          <p:cNvPr id="4" name="Slide Number Placeholder 3"/>
          <p:cNvSpPr>
            <a:spLocks noGrp="1"/>
          </p:cNvSpPr>
          <p:nvPr>
            <p:ph type="sldNum" sz="quarter" idx="10"/>
          </p:nvPr>
        </p:nvSpPr>
        <p:spPr/>
        <p:txBody>
          <a:bodyPr/>
          <a:lstStyle/>
          <a:p>
            <a:fld id="{D426D3B5-75D9-4B81-9605-012F6554737F}" type="slidenum">
              <a:rPr lang="en-GB" smtClean="0"/>
              <a:t>100</a:t>
            </a:fld>
            <a:endParaRPr lang="en-GB" dirty="0"/>
          </a:p>
        </p:txBody>
      </p:sp>
    </p:spTree>
    <p:extLst>
      <p:ext uri="{BB962C8B-B14F-4D97-AF65-F5344CB8AC3E}">
        <p14:creationId xmlns:p14="http://schemas.microsoft.com/office/powerpoint/2010/main" val="189253572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Click to take </a:t>
            </a:r>
            <a:r>
              <a:rPr lang="en-GB" sz="1200" kern="1200" baseline="0" smtClean="0">
                <a:solidFill>
                  <a:schemeClr val="tx1"/>
                </a:solidFill>
                <a:effectLst/>
                <a:latin typeface="+mn-lt"/>
                <a:ea typeface="+mn-ea"/>
                <a:cs typeface="+mn-cs"/>
              </a:rPr>
              <a:t>animation further</a:t>
            </a:r>
            <a:endParaRPr lang="en-GB"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26D3B5-75D9-4B81-9605-012F6554737F}" type="slidenum">
              <a:rPr lang="en-GB" smtClean="0"/>
              <a:t>101</a:t>
            </a:fld>
            <a:endParaRPr lang="en-GB" dirty="0"/>
          </a:p>
        </p:txBody>
      </p:sp>
    </p:spTree>
    <p:extLst>
      <p:ext uri="{BB962C8B-B14F-4D97-AF65-F5344CB8AC3E}">
        <p14:creationId xmlns:p14="http://schemas.microsoft.com/office/powerpoint/2010/main" val="398007087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Which should we take next?</a:t>
            </a:r>
          </a:p>
          <a:p>
            <a:r>
              <a:rPr lang="en-GB" sz="1200" kern="1200" baseline="0" dirty="0" smtClean="0">
                <a:solidFill>
                  <a:schemeClr val="tx1"/>
                </a:solidFill>
                <a:effectLst/>
                <a:latin typeface="+mn-lt"/>
                <a:ea typeface="+mn-ea"/>
                <a:cs typeface="+mn-cs"/>
              </a:rPr>
              <a:t>Either 2 or 6. We’ll take 2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102</a:t>
            </a:fld>
            <a:endParaRPr lang="en-GB" dirty="0"/>
          </a:p>
        </p:txBody>
      </p:sp>
    </p:spTree>
    <p:extLst>
      <p:ext uri="{BB962C8B-B14F-4D97-AF65-F5344CB8AC3E}">
        <p14:creationId xmlns:p14="http://schemas.microsoft.com/office/powerpoint/2010/main" val="269971488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Two is stored and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103</a:t>
            </a:fld>
            <a:endParaRPr lang="en-GB" dirty="0"/>
          </a:p>
        </p:txBody>
      </p:sp>
    </p:spTree>
    <p:extLst>
      <p:ext uri="{BB962C8B-B14F-4D97-AF65-F5344CB8AC3E}">
        <p14:creationId xmlns:p14="http://schemas.microsoft.com/office/powerpoint/2010/main" val="1820412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The nodes removed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104</a:t>
            </a:fld>
            <a:endParaRPr lang="en-GB" dirty="0"/>
          </a:p>
        </p:txBody>
      </p:sp>
    </p:spTree>
    <p:extLst>
      <p:ext uri="{BB962C8B-B14F-4D97-AF65-F5344CB8AC3E}">
        <p14:creationId xmlns:p14="http://schemas.microsoft.com/office/powerpoint/2010/main" val="34764078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We could take any again, so this time I’ll take 3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105</a:t>
            </a:fld>
            <a:endParaRPr lang="en-GB" dirty="0"/>
          </a:p>
        </p:txBody>
      </p:sp>
    </p:spTree>
    <p:extLst>
      <p:ext uri="{BB962C8B-B14F-4D97-AF65-F5344CB8AC3E}">
        <p14:creationId xmlns:p14="http://schemas.microsoft.com/office/powerpoint/2010/main" val="45411226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Stored in the list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106</a:t>
            </a:fld>
            <a:endParaRPr lang="en-GB" dirty="0"/>
          </a:p>
        </p:txBody>
      </p:sp>
    </p:spTree>
    <p:extLst>
      <p:ext uri="{BB962C8B-B14F-4D97-AF65-F5344CB8AC3E}">
        <p14:creationId xmlns:p14="http://schemas.microsoft.com/office/powerpoint/2010/main" val="279944388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Connections removed</a:t>
            </a:r>
          </a:p>
        </p:txBody>
      </p:sp>
      <p:sp>
        <p:nvSpPr>
          <p:cNvPr id="4" name="Slide Number Placeholder 3"/>
          <p:cNvSpPr>
            <a:spLocks noGrp="1"/>
          </p:cNvSpPr>
          <p:nvPr>
            <p:ph type="sldNum" sz="quarter" idx="10"/>
          </p:nvPr>
        </p:nvSpPr>
        <p:spPr/>
        <p:txBody>
          <a:bodyPr/>
          <a:lstStyle/>
          <a:p>
            <a:fld id="{D426D3B5-75D9-4B81-9605-012F6554737F}" type="slidenum">
              <a:rPr lang="en-GB" smtClean="0"/>
              <a:t>107</a:t>
            </a:fld>
            <a:endParaRPr lang="en-GB" dirty="0"/>
          </a:p>
        </p:txBody>
      </p:sp>
    </p:spTree>
    <p:extLst>
      <p:ext uri="{BB962C8B-B14F-4D97-AF65-F5344CB8AC3E}">
        <p14:creationId xmlns:p14="http://schemas.microsoft.com/office/powerpoint/2010/main" val="223153346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We’ll remove 4 this time, then finally 6</a:t>
            </a:r>
          </a:p>
        </p:txBody>
      </p:sp>
      <p:sp>
        <p:nvSpPr>
          <p:cNvPr id="4" name="Slide Number Placeholder 3"/>
          <p:cNvSpPr>
            <a:spLocks noGrp="1"/>
          </p:cNvSpPr>
          <p:nvPr>
            <p:ph type="sldNum" sz="quarter" idx="10"/>
          </p:nvPr>
        </p:nvSpPr>
        <p:spPr/>
        <p:txBody>
          <a:bodyPr/>
          <a:lstStyle/>
          <a:p>
            <a:fld id="{D426D3B5-75D9-4B81-9605-012F6554737F}" type="slidenum">
              <a:rPr lang="en-GB" smtClean="0"/>
              <a:t>108</a:t>
            </a:fld>
            <a:endParaRPr lang="en-GB" dirty="0"/>
          </a:p>
        </p:txBody>
      </p:sp>
    </p:spTree>
    <p:extLst>
      <p:ext uri="{BB962C8B-B14F-4D97-AF65-F5344CB8AC3E}">
        <p14:creationId xmlns:p14="http://schemas.microsoft.com/office/powerpoint/2010/main" val="342025648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And stage 1 is complete.</a:t>
            </a:r>
          </a:p>
        </p:txBody>
      </p:sp>
      <p:sp>
        <p:nvSpPr>
          <p:cNvPr id="4" name="Slide Number Placeholder 3"/>
          <p:cNvSpPr>
            <a:spLocks noGrp="1"/>
          </p:cNvSpPr>
          <p:nvPr>
            <p:ph type="sldNum" sz="quarter" idx="10"/>
          </p:nvPr>
        </p:nvSpPr>
        <p:spPr/>
        <p:txBody>
          <a:bodyPr/>
          <a:lstStyle/>
          <a:p>
            <a:fld id="{D426D3B5-75D9-4B81-9605-012F6554737F}" type="slidenum">
              <a:rPr lang="en-GB" smtClean="0"/>
              <a:t>109</a:t>
            </a:fld>
            <a:endParaRPr lang="en-GB" dirty="0"/>
          </a:p>
        </p:txBody>
      </p:sp>
    </p:spTree>
    <p:extLst>
      <p:ext uri="{BB962C8B-B14F-4D97-AF65-F5344CB8AC3E}">
        <p14:creationId xmlns:p14="http://schemas.microsoft.com/office/powerpoint/2010/main" val="2848078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Finally, there is a</a:t>
            </a:r>
            <a:r>
              <a:rPr lang="en-US" altLang="en-US" baseline="0" dirty="0" smtClean="0"/>
              <a:t> summary of the key points in the presentation where we hope Trainers will facilitate discussion and debate.</a:t>
            </a:r>
          </a:p>
          <a:p>
            <a:pPr>
              <a:spcBef>
                <a:spcPct val="0"/>
              </a:spcBef>
            </a:pPr>
            <a:endParaRPr lang="en-US" altLang="en-US" baseline="0" dirty="0" smtClean="0"/>
          </a:p>
          <a:p>
            <a:pPr>
              <a:spcBef>
                <a:spcPct val="0"/>
              </a:spcBef>
            </a:pPr>
            <a:r>
              <a:rPr lang="en-US" altLang="en-US" baseline="0" dirty="0" smtClean="0"/>
              <a:t>A key element in the CPD is to encourage reflective practice, promote action research and encourage teachers to consider the BCS Certificate in CS Teaching.</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11</a:t>
            </a:fld>
            <a:endParaRPr lang="en-US" altLang="en-US"/>
          </a:p>
        </p:txBody>
      </p:sp>
    </p:spTree>
    <p:extLst>
      <p:ext uri="{BB962C8B-B14F-4D97-AF65-F5344CB8AC3E}">
        <p14:creationId xmlns:p14="http://schemas.microsoft.com/office/powerpoint/2010/main" val="370979254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Stage 2 involves assigning colours to nodes in reverse order to the list compiled. So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110</a:t>
            </a:fld>
            <a:endParaRPr lang="en-GB" dirty="0"/>
          </a:p>
        </p:txBody>
      </p:sp>
    </p:spTree>
    <p:extLst>
      <p:ext uri="{BB962C8B-B14F-4D97-AF65-F5344CB8AC3E}">
        <p14:creationId xmlns:p14="http://schemas.microsoft.com/office/powerpoint/2010/main" val="165068231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Node 6 is placed at the top of the list</a:t>
            </a:r>
          </a:p>
        </p:txBody>
      </p:sp>
      <p:sp>
        <p:nvSpPr>
          <p:cNvPr id="4" name="Slide Number Placeholder 3"/>
          <p:cNvSpPr>
            <a:spLocks noGrp="1"/>
          </p:cNvSpPr>
          <p:nvPr>
            <p:ph type="sldNum" sz="quarter" idx="10"/>
          </p:nvPr>
        </p:nvSpPr>
        <p:spPr/>
        <p:txBody>
          <a:bodyPr/>
          <a:lstStyle/>
          <a:p>
            <a:fld id="{D426D3B5-75D9-4B81-9605-012F6554737F}" type="slidenum">
              <a:rPr lang="en-GB" smtClean="0"/>
              <a:t>111</a:t>
            </a:fld>
            <a:endParaRPr lang="en-GB" dirty="0"/>
          </a:p>
        </p:txBody>
      </p:sp>
    </p:spTree>
    <p:extLst>
      <p:ext uri="{BB962C8B-B14F-4D97-AF65-F5344CB8AC3E}">
        <p14:creationId xmlns:p14="http://schemas.microsoft.com/office/powerpoint/2010/main" val="263199570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As it is the first node to be coloured, any colour will do. Lets say red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112</a:t>
            </a:fld>
            <a:endParaRPr lang="en-GB" dirty="0"/>
          </a:p>
        </p:txBody>
      </p:sp>
    </p:spTree>
    <p:extLst>
      <p:ext uri="{BB962C8B-B14F-4D97-AF65-F5344CB8AC3E}">
        <p14:creationId xmlns:p14="http://schemas.microsoft.com/office/powerpoint/2010/main" val="63848483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Node 6 is placed at the top of the list</a:t>
            </a:r>
          </a:p>
        </p:txBody>
      </p:sp>
      <p:sp>
        <p:nvSpPr>
          <p:cNvPr id="4" name="Slide Number Placeholder 3"/>
          <p:cNvSpPr>
            <a:spLocks noGrp="1"/>
          </p:cNvSpPr>
          <p:nvPr>
            <p:ph type="sldNum" sz="quarter" idx="10"/>
          </p:nvPr>
        </p:nvSpPr>
        <p:spPr/>
        <p:txBody>
          <a:bodyPr/>
          <a:lstStyle/>
          <a:p>
            <a:fld id="{D426D3B5-75D9-4B81-9605-012F6554737F}" type="slidenum">
              <a:rPr lang="en-GB" smtClean="0"/>
              <a:t>113</a:t>
            </a:fld>
            <a:endParaRPr lang="en-GB" dirty="0"/>
          </a:p>
        </p:txBody>
      </p:sp>
    </p:spTree>
    <p:extLst>
      <p:ext uri="{BB962C8B-B14F-4D97-AF65-F5344CB8AC3E}">
        <p14:creationId xmlns:p14="http://schemas.microsoft.com/office/powerpoint/2010/main" val="83759783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The node 4 can have any colour (click) so long as it isn’t the same as any node in it’s list, that is already assigned.</a:t>
            </a:r>
          </a:p>
          <a:p>
            <a:r>
              <a:rPr lang="en-GB" sz="1200" kern="1200" baseline="0" dirty="0" smtClean="0">
                <a:solidFill>
                  <a:schemeClr val="tx1"/>
                </a:solidFill>
                <a:effectLst/>
                <a:latin typeface="+mn-lt"/>
                <a:ea typeface="+mn-ea"/>
                <a:cs typeface="+mn-cs"/>
              </a:rPr>
              <a:t>We can’t use red, so lets use green (click)</a:t>
            </a:r>
          </a:p>
          <a:p>
            <a:endParaRPr lang="en-GB"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26D3B5-75D9-4B81-9605-012F6554737F}" type="slidenum">
              <a:rPr lang="en-GB" smtClean="0"/>
              <a:t>114</a:t>
            </a:fld>
            <a:endParaRPr lang="en-GB" dirty="0"/>
          </a:p>
        </p:txBody>
      </p:sp>
    </p:spTree>
    <p:extLst>
      <p:ext uri="{BB962C8B-B14F-4D97-AF65-F5344CB8AC3E}">
        <p14:creationId xmlns:p14="http://schemas.microsoft.com/office/powerpoint/2010/main" val="317593321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Node 3 as added next</a:t>
            </a:r>
          </a:p>
        </p:txBody>
      </p:sp>
      <p:sp>
        <p:nvSpPr>
          <p:cNvPr id="4" name="Slide Number Placeholder 3"/>
          <p:cNvSpPr>
            <a:spLocks noGrp="1"/>
          </p:cNvSpPr>
          <p:nvPr>
            <p:ph type="sldNum" sz="quarter" idx="10"/>
          </p:nvPr>
        </p:nvSpPr>
        <p:spPr/>
        <p:txBody>
          <a:bodyPr/>
          <a:lstStyle/>
          <a:p>
            <a:fld id="{D426D3B5-75D9-4B81-9605-012F6554737F}" type="slidenum">
              <a:rPr lang="en-GB" smtClean="0"/>
              <a:t>115</a:t>
            </a:fld>
            <a:endParaRPr lang="en-GB" dirty="0"/>
          </a:p>
        </p:txBody>
      </p:sp>
    </p:spTree>
    <p:extLst>
      <p:ext uri="{BB962C8B-B14F-4D97-AF65-F5344CB8AC3E}">
        <p14:creationId xmlns:p14="http://schemas.microsoft.com/office/powerpoint/2010/main" val="354896756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Node 3 cannot have red, or green, so lets give it blue</a:t>
            </a:r>
          </a:p>
        </p:txBody>
      </p:sp>
      <p:sp>
        <p:nvSpPr>
          <p:cNvPr id="4" name="Slide Number Placeholder 3"/>
          <p:cNvSpPr>
            <a:spLocks noGrp="1"/>
          </p:cNvSpPr>
          <p:nvPr>
            <p:ph type="sldNum" sz="quarter" idx="10"/>
          </p:nvPr>
        </p:nvSpPr>
        <p:spPr/>
        <p:txBody>
          <a:bodyPr/>
          <a:lstStyle/>
          <a:p>
            <a:fld id="{D426D3B5-75D9-4B81-9605-012F6554737F}" type="slidenum">
              <a:rPr lang="en-GB" smtClean="0"/>
              <a:t>116</a:t>
            </a:fld>
            <a:endParaRPr lang="en-GB" dirty="0"/>
          </a:p>
        </p:txBody>
      </p:sp>
    </p:spTree>
    <p:extLst>
      <p:ext uri="{BB962C8B-B14F-4D97-AF65-F5344CB8AC3E}">
        <p14:creationId xmlns:p14="http://schemas.microsoft.com/office/powerpoint/2010/main" val="263043607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Node 2 is added next</a:t>
            </a:r>
          </a:p>
        </p:txBody>
      </p:sp>
      <p:sp>
        <p:nvSpPr>
          <p:cNvPr id="4" name="Slide Number Placeholder 3"/>
          <p:cNvSpPr>
            <a:spLocks noGrp="1"/>
          </p:cNvSpPr>
          <p:nvPr>
            <p:ph type="sldNum" sz="quarter" idx="10"/>
          </p:nvPr>
        </p:nvSpPr>
        <p:spPr/>
        <p:txBody>
          <a:bodyPr/>
          <a:lstStyle/>
          <a:p>
            <a:fld id="{D426D3B5-75D9-4B81-9605-012F6554737F}" type="slidenum">
              <a:rPr lang="en-GB" smtClean="0"/>
              <a:t>117</a:t>
            </a:fld>
            <a:endParaRPr lang="en-GB" dirty="0"/>
          </a:p>
        </p:txBody>
      </p:sp>
    </p:spTree>
    <p:extLst>
      <p:ext uri="{BB962C8B-B14F-4D97-AF65-F5344CB8AC3E}">
        <p14:creationId xmlns:p14="http://schemas.microsoft.com/office/powerpoint/2010/main" val="252962313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Node 2 cannot have green, or blue, but it can have red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118</a:t>
            </a:fld>
            <a:endParaRPr lang="en-GB" dirty="0"/>
          </a:p>
        </p:txBody>
      </p:sp>
    </p:spTree>
    <p:extLst>
      <p:ext uri="{BB962C8B-B14F-4D97-AF65-F5344CB8AC3E}">
        <p14:creationId xmlns:p14="http://schemas.microsoft.com/office/powerpoint/2010/main" val="78564365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Node 5 is added next</a:t>
            </a:r>
          </a:p>
        </p:txBody>
      </p:sp>
      <p:sp>
        <p:nvSpPr>
          <p:cNvPr id="4" name="Slide Number Placeholder 3"/>
          <p:cNvSpPr>
            <a:spLocks noGrp="1"/>
          </p:cNvSpPr>
          <p:nvPr>
            <p:ph type="sldNum" sz="quarter" idx="10"/>
          </p:nvPr>
        </p:nvSpPr>
        <p:spPr/>
        <p:txBody>
          <a:bodyPr/>
          <a:lstStyle/>
          <a:p>
            <a:fld id="{D426D3B5-75D9-4B81-9605-012F6554737F}" type="slidenum">
              <a:rPr lang="en-GB" smtClean="0"/>
              <a:t>119</a:t>
            </a:fld>
            <a:endParaRPr lang="en-GB" dirty="0"/>
          </a:p>
        </p:txBody>
      </p:sp>
    </p:spTree>
    <p:extLst>
      <p:ext uri="{BB962C8B-B14F-4D97-AF65-F5344CB8AC3E}">
        <p14:creationId xmlns:p14="http://schemas.microsoft.com/office/powerpoint/2010/main" val="1188848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12</a:t>
            </a:fld>
            <a:endParaRPr lang="en-US" altLang="en-US"/>
          </a:p>
        </p:txBody>
      </p:sp>
    </p:spTree>
    <p:extLst>
      <p:ext uri="{BB962C8B-B14F-4D97-AF65-F5344CB8AC3E}">
        <p14:creationId xmlns:p14="http://schemas.microsoft.com/office/powerpoint/2010/main" val="16074659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What colour is assigned to Node 5? (click) Blue, as Red and Green are bordering, but not Blue.</a:t>
            </a:r>
          </a:p>
        </p:txBody>
      </p:sp>
      <p:sp>
        <p:nvSpPr>
          <p:cNvPr id="4" name="Slide Number Placeholder 3"/>
          <p:cNvSpPr>
            <a:spLocks noGrp="1"/>
          </p:cNvSpPr>
          <p:nvPr>
            <p:ph type="sldNum" sz="quarter" idx="10"/>
          </p:nvPr>
        </p:nvSpPr>
        <p:spPr/>
        <p:txBody>
          <a:bodyPr/>
          <a:lstStyle/>
          <a:p>
            <a:fld id="{D426D3B5-75D9-4B81-9605-012F6554737F}" type="slidenum">
              <a:rPr lang="en-GB" smtClean="0"/>
              <a:t>120</a:t>
            </a:fld>
            <a:endParaRPr lang="en-GB" dirty="0"/>
          </a:p>
        </p:txBody>
      </p:sp>
    </p:spTree>
    <p:extLst>
      <p:ext uri="{BB962C8B-B14F-4D97-AF65-F5344CB8AC3E}">
        <p14:creationId xmlns:p14="http://schemas.microsoft.com/office/powerpoint/2010/main" val="26923467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Finally, what colour will be assigned to Node 1? (click) Green</a:t>
            </a:r>
          </a:p>
        </p:txBody>
      </p:sp>
      <p:sp>
        <p:nvSpPr>
          <p:cNvPr id="4" name="Slide Number Placeholder 3"/>
          <p:cNvSpPr>
            <a:spLocks noGrp="1"/>
          </p:cNvSpPr>
          <p:nvPr>
            <p:ph type="sldNum" sz="quarter" idx="10"/>
          </p:nvPr>
        </p:nvSpPr>
        <p:spPr/>
        <p:txBody>
          <a:bodyPr/>
          <a:lstStyle/>
          <a:p>
            <a:fld id="{D426D3B5-75D9-4B81-9605-012F6554737F}" type="slidenum">
              <a:rPr lang="en-GB" smtClean="0"/>
              <a:t>121</a:t>
            </a:fld>
            <a:endParaRPr lang="en-GB" dirty="0"/>
          </a:p>
        </p:txBody>
      </p:sp>
    </p:spTree>
    <p:extLst>
      <p:ext uri="{BB962C8B-B14F-4D97-AF65-F5344CB8AC3E}">
        <p14:creationId xmlns:p14="http://schemas.microsoft.com/office/powerpoint/2010/main" val="123131419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The combination of an algorithm and a data structure have made it possible to compute the best way to colour a map</a:t>
            </a:r>
          </a:p>
        </p:txBody>
      </p:sp>
      <p:sp>
        <p:nvSpPr>
          <p:cNvPr id="4" name="Slide Number Placeholder 3"/>
          <p:cNvSpPr>
            <a:spLocks noGrp="1"/>
          </p:cNvSpPr>
          <p:nvPr>
            <p:ph type="sldNum" sz="quarter" idx="10"/>
          </p:nvPr>
        </p:nvSpPr>
        <p:spPr/>
        <p:txBody>
          <a:bodyPr/>
          <a:lstStyle/>
          <a:p>
            <a:fld id="{D426D3B5-75D9-4B81-9605-012F6554737F}" type="slidenum">
              <a:rPr lang="en-GB" smtClean="0"/>
              <a:t>122</a:t>
            </a:fld>
            <a:endParaRPr lang="en-GB" dirty="0"/>
          </a:p>
        </p:txBody>
      </p:sp>
    </p:spTree>
    <p:extLst>
      <p:ext uri="{BB962C8B-B14F-4D97-AF65-F5344CB8AC3E}">
        <p14:creationId xmlns:p14="http://schemas.microsoft.com/office/powerpoint/2010/main" val="69578647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But no one of it would have been possible if we hadn’t been able to develop an abstract representation of the problem in the first place. </a:t>
            </a:r>
          </a:p>
        </p:txBody>
      </p:sp>
      <p:sp>
        <p:nvSpPr>
          <p:cNvPr id="4" name="Slide Number Placeholder 3"/>
          <p:cNvSpPr>
            <a:spLocks noGrp="1"/>
          </p:cNvSpPr>
          <p:nvPr>
            <p:ph type="sldNum" sz="quarter" idx="10"/>
          </p:nvPr>
        </p:nvSpPr>
        <p:spPr/>
        <p:txBody>
          <a:bodyPr/>
          <a:lstStyle/>
          <a:p>
            <a:fld id="{D426D3B5-75D9-4B81-9605-012F6554737F}" type="slidenum">
              <a:rPr lang="en-GB" smtClean="0"/>
              <a:t>123</a:t>
            </a:fld>
            <a:endParaRPr lang="en-GB" dirty="0"/>
          </a:p>
        </p:txBody>
      </p:sp>
    </p:spTree>
    <p:extLst>
      <p:ext uri="{BB962C8B-B14F-4D97-AF65-F5344CB8AC3E}">
        <p14:creationId xmlns:p14="http://schemas.microsoft.com/office/powerpoint/2010/main" val="138441673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So far we have considered puzzles and ‘toy problems’ to try to highlight some of the key ideas to help solve problems using computational thinking.</a:t>
            </a:r>
          </a:p>
          <a:p>
            <a:endParaRPr lang="en-GB" baseline="0" dirty="0" smtClean="0"/>
          </a:p>
          <a:p>
            <a:r>
              <a:rPr lang="en-GB" baseline="0" dirty="0" smtClean="0"/>
              <a:t>It’s time to look at some real world problems.</a:t>
            </a:r>
          </a:p>
        </p:txBody>
      </p:sp>
      <p:sp>
        <p:nvSpPr>
          <p:cNvPr id="4" name="Slide Number Placeholder 3"/>
          <p:cNvSpPr>
            <a:spLocks noGrp="1"/>
          </p:cNvSpPr>
          <p:nvPr>
            <p:ph type="sldNum" sz="quarter" idx="10"/>
          </p:nvPr>
        </p:nvSpPr>
        <p:spPr/>
        <p:txBody>
          <a:bodyPr/>
          <a:lstStyle/>
          <a:p>
            <a:fld id="{D426D3B5-75D9-4B81-9605-012F6554737F}" type="slidenum">
              <a:rPr lang="en-GB" smtClean="0"/>
              <a:t>124</a:t>
            </a:fld>
            <a:endParaRPr lang="en-GB" dirty="0"/>
          </a:p>
        </p:txBody>
      </p:sp>
    </p:spTree>
    <p:extLst>
      <p:ext uri="{BB962C8B-B14F-4D97-AF65-F5344CB8AC3E}">
        <p14:creationId xmlns:p14="http://schemas.microsoft.com/office/powerpoint/2010/main" val="403262111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Mobile phone use has exploded over the last twenty years. To satisfy demand, network operators have built ever increasing numbers of base station transmitters / receivers. </a:t>
            </a:r>
          </a:p>
          <a:p>
            <a:endParaRPr lang="en-GB" baseline="0" dirty="0" smtClean="0"/>
          </a:p>
          <a:p>
            <a:r>
              <a:rPr lang="en-GB" baseline="0" dirty="0" smtClean="0"/>
              <a:t>The problem they face will be familiar to anyone who has a wireless doorbell. Where many devices use wireless communication, to avoid interfering with each other, they must use different frequencies.</a:t>
            </a:r>
          </a:p>
          <a:p>
            <a:endParaRPr lang="en-GB" baseline="0" dirty="0" smtClean="0"/>
          </a:p>
          <a:p>
            <a:r>
              <a:rPr lang="en-GB" baseline="0" dirty="0" smtClean="0"/>
              <a:t>Small devices work in the unregulated frequency ranges. They usually avoid interference by having several frequencies they can potentially operate on.</a:t>
            </a:r>
          </a:p>
          <a:p>
            <a:endParaRPr lang="en-GB" baseline="0" dirty="0" smtClean="0"/>
          </a:p>
          <a:p>
            <a:r>
              <a:rPr lang="en-GB" baseline="0" dirty="0" smtClean="0"/>
              <a:t>Telecommunications is a much more serious matter. Telecoms operators must operate within a regulated range. Each operator must purchase the right to transmit on a particular frequency. </a:t>
            </a:r>
          </a:p>
          <a:p>
            <a:endParaRPr lang="en-GB" baseline="0" dirty="0" smtClean="0"/>
          </a:p>
          <a:p>
            <a:r>
              <a:rPr lang="en-GB" baseline="0" dirty="0" smtClean="0"/>
              <a:t>Each base station has a transmission range as shown on the schematic. </a:t>
            </a:r>
            <a:br>
              <a:rPr lang="en-GB" baseline="0" dirty="0" smtClean="0"/>
            </a:br>
            <a:r>
              <a:rPr lang="en-GB" baseline="0" dirty="0" smtClean="0"/>
              <a:t>Base stations transmitting on the same frequency cannot overlap without causing interference.</a:t>
            </a:r>
          </a:p>
          <a:p>
            <a:r>
              <a:rPr lang="en-GB" baseline="0" dirty="0" smtClean="0"/>
              <a:t>To cover the gap illustrated, an extra station, working on a different frequency is required (click).</a:t>
            </a:r>
          </a:p>
          <a:p>
            <a:endParaRPr lang="en-GB" baseline="0" dirty="0" smtClean="0"/>
          </a:p>
          <a:p>
            <a:r>
              <a:rPr lang="en-GB" baseline="0" dirty="0" smtClean="0"/>
              <a:t>Each telecoms provider will want to maximise mobile phone reception, but minimise the number of frequencies it has to purchase.</a:t>
            </a:r>
          </a:p>
        </p:txBody>
      </p:sp>
      <p:sp>
        <p:nvSpPr>
          <p:cNvPr id="4" name="Slide Number Placeholder 3"/>
          <p:cNvSpPr>
            <a:spLocks noGrp="1"/>
          </p:cNvSpPr>
          <p:nvPr>
            <p:ph type="sldNum" sz="quarter" idx="10"/>
          </p:nvPr>
        </p:nvSpPr>
        <p:spPr/>
        <p:txBody>
          <a:bodyPr/>
          <a:lstStyle/>
          <a:p>
            <a:fld id="{D426D3B5-75D9-4B81-9605-012F6554737F}" type="slidenum">
              <a:rPr lang="en-GB" smtClean="0"/>
              <a:t>125</a:t>
            </a:fld>
            <a:endParaRPr lang="en-GB" dirty="0"/>
          </a:p>
        </p:txBody>
      </p:sp>
    </p:spTree>
    <p:extLst>
      <p:ext uri="{BB962C8B-B14F-4D97-AF65-F5344CB8AC3E}">
        <p14:creationId xmlns:p14="http://schemas.microsoft.com/office/powerpoint/2010/main" val="373436018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table in the slide shows six base stations owned by a telecoms provider. </a:t>
            </a:r>
          </a:p>
          <a:p>
            <a:r>
              <a:rPr lang="en-GB" baseline="0" dirty="0" smtClean="0"/>
              <a:t>The figures indicate the distance between each mast.</a:t>
            </a:r>
          </a:p>
          <a:p>
            <a:r>
              <a:rPr lang="en-GB" baseline="0" dirty="0" smtClean="0"/>
              <a:t>Masts that are within 150 miles of each other must operate on different frequencies.</a:t>
            </a:r>
          </a:p>
          <a:p>
            <a:r>
              <a:rPr lang="en-GB" baseline="0" dirty="0" smtClean="0"/>
              <a:t>Each frequency costs £50,000 to purchase.</a:t>
            </a:r>
          </a:p>
          <a:p>
            <a:endParaRPr lang="en-GB" baseline="0" dirty="0" smtClean="0"/>
          </a:p>
          <a:p>
            <a:r>
              <a:rPr lang="en-GB" baseline="0" dirty="0" smtClean="0"/>
              <a:t>How can we go about calculating how many frequencies the operator needs to buy?</a:t>
            </a:r>
          </a:p>
          <a:p>
            <a:endParaRPr lang="en-GB" baseline="0" dirty="0" smtClean="0"/>
          </a:p>
          <a:p>
            <a:r>
              <a:rPr lang="en-GB" baseline="0" dirty="0" smtClean="0"/>
              <a:t>In the discussion the students will hopefully recognise that we might be able to construct a graph to represent the problem</a:t>
            </a:r>
          </a:p>
        </p:txBody>
      </p:sp>
      <p:sp>
        <p:nvSpPr>
          <p:cNvPr id="4" name="Slide Number Placeholder 3"/>
          <p:cNvSpPr>
            <a:spLocks noGrp="1"/>
          </p:cNvSpPr>
          <p:nvPr>
            <p:ph type="sldNum" sz="quarter" idx="10"/>
          </p:nvPr>
        </p:nvSpPr>
        <p:spPr/>
        <p:txBody>
          <a:bodyPr/>
          <a:lstStyle/>
          <a:p>
            <a:fld id="{D426D3B5-75D9-4B81-9605-012F6554737F}" type="slidenum">
              <a:rPr lang="en-GB" smtClean="0"/>
              <a:t>126</a:t>
            </a:fld>
            <a:endParaRPr lang="en-GB" dirty="0"/>
          </a:p>
        </p:txBody>
      </p:sp>
    </p:spTree>
    <p:extLst>
      <p:ext uri="{BB962C8B-B14F-4D97-AF65-F5344CB8AC3E}">
        <p14:creationId xmlns:p14="http://schemas.microsoft.com/office/powerpoint/2010/main" val="316655029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In the discussion the students will hopefully recognise that we might be able to construct a graph to represent the problem.</a:t>
            </a:r>
          </a:p>
          <a:p>
            <a:endParaRPr lang="en-GB" baseline="0" dirty="0" smtClean="0"/>
          </a:p>
          <a:p>
            <a:r>
              <a:rPr lang="en-GB" baseline="0" dirty="0" smtClean="0"/>
              <a:t>What sort of problem is it though? Do we want to traverse the graph, like we did with the Tour Guide, or is it a map colouring problem?</a:t>
            </a:r>
          </a:p>
          <a:p>
            <a:endParaRPr lang="en-GB" baseline="0" dirty="0" smtClean="0"/>
          </a:p>
          <a:p>
            <a:r>
              <a:rPr lang="en-GB" baseline="0" dirty="0" smtClean="0"/>
              <a:t>Establish with the students that it is a map colouring problem. </a:t>
            </a:r>
          </a:p>
          <a:p>
            <a:r>
              <a:rPr lang="en-GB" baseline="0" dirty="0" smtClean="0"/>
              <a:t>We already know how to solve these, so we have generalised the problem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127</a:t>
            </a:fld>
            <a:endParaRPr lang="en-GB" dirty="0"/>
          </a:p>
        </p:txBody>
      </p:sp>
    </p:spTree>
    <p:extLst>
      <p:ext uri="{BB962C8B-B14F-4D97-AF65-F5344CB8AC3E}">
        <p14:creationId xmlns:p14="http://schemas.microsoft.com/office/powerpoint/2010/main" val="30239266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But what would we put as nodes and edges?</a:t>
            </a:r>
          </a:p>
          <a:p>
            <a:r>
              <a:rPr lang="en-GB" baseline="0" dirty="0" smtClean="0"/>
              <a:t>(click)</a:t>
            </a:r>
          </a:p>
          <a:p>
            <a:r>
              <a:rPr lang="en-GB" baseline="0" dirty="0" smtClean="0"/>
              <a:t>The nodes seem obvious, each base station, but the edges need some thought.</a:t>
            </a:r>
          </a:p>
          <a:p>
            <a:endParaRPr lang="en-GB" baseline="0" dirty="0" smtClean="0"/>
          </a:p>
          <a:p>
            <a:r>
              <a:rPr lang="en-GB" baseline="0" dirty="0" smtClean="0"/>
              <a:t>We don’t need to know about the base stations that are over 150 miles apart. That is unnecessary detail.</a:t>
            </a:r>
          </a:p>
          <a:p>
            <a:r>
              <a:rPr lang="en-GB" baseline="0" dirty="0" smtClean="0"/>
              <a:t>All we need to represent is the base stations that are within 150 miles. (click highlights the relevant edges)</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Armed with this knowledge, it should be possible to draw the graph, and apply the same algorithm as before.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worksheet shown is included in the resources.</a:t>
            </a:r>
          </a:p>
        </p:txBody>
      </p:sp>
      <p:sp>
        <p:nvSpPr>
          <p:cNvPr id="4" name="Slide Number Placeholder 3"/>
          <p:cNvSpPr>
            <a:spLocks noGrp="1"/>
          </p:cNvSpPr>
          <p:nvPr>
            <p:ph type="sldNum" sz="quarter" idx="10"/>
          </p:nvPr>
        </p:nvSpPr>
        <p:spPr/>
        <p:txBody>
          <a:bodyPr/>
          <a:lstStyle/>
          <a:p>
            <a:fld id="{D426D3B5-75D9-4B81-9605-012F6554737F}" type="slidenum">
              <a:rPr lang="en-GB" smtClean="0"/>
              <a:t>128</a:t>
            </a:fld>
            <a:endParaRPr lang="en-GB" dirty="0"/>
          </a:p>
        </p:txBody>
      </p:sp>
    </p:spTree>
    <p:extLst>
      <p:ext uri="{BB962C8B-B14F-4D97-AF65-F5344CB8AC3E}">
        <p14:creationId xmlns:p14="http://schemas.microsoft.com/office/powerpoint/2010/main" val="36092865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quote is from George </a:t>
            </a:r>
            <a:r>
              <a:rPr lang="en-GB" baseline="0" dirty="0" err="1" smtClean="0"/>
              <a:t>Polya</a:t>
            </a:r>
            <a:r>
              <a:rPr lang="en-GB" baseline="0" dirty="0" smtClean="0"/>
              <a:t>, who wrote a very influential book ‘How To Solve It’.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We may have algorithms for solving particular classes of problems, but recognising a problem as similar to another is part of the art of computer science.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r>
              <a:rPr lang="en-GB" baseline="0" dirty="0" smtClean="0"/>
              <a:t>The ability of students to make sensible judgements and recognise general features of problems, depends on the depth of the intellectual toolkit they develop.</a:t>
            </a:r>
          </a:p>
          <a:p>
            <a:r>
              <a:rPr lang="en-GB" baseline="0" dirty="0" smtClean="0"/>
              <a:t>That in turn will be based on familiarity with some of these concepts that occur again and again, such as abstraction and generalisation.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Combining abstraction with algorithms or automating the algorithm through computer programs, (a computational abstraction) is a powerful tool.</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129</a:t>
            </a:fld>
            <a:endParaRPr lang="en-GB" dirty="0"/>
          </a:p>
        </p:txBody>
      </p:sp>
    </p:spTree>
    <p:extLst>
      <p:ext uri="{BB962C8B-B14F-4D97-AF65-F5344CB8AC3E}">
        <p14:creationId xmlns:p14="http://schemas.microsoft.com/office/powerpoint/2010/main" val="3375054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Introductory slides that establish a common format to the start of a Master Teacher session. Please</a:t>
            </a:r>
            <a:r>
              <a:rPr lang="en-GB" baseline="0" dirty="0" smtClean="0"/>
              <a:t> do </a:t>
            </a:r>
            <a:r>
              <a:rPr lang="en-GB" dirty="0" smtClean="0"/>
              <a:t>stress the ethos at the start: there is no them – only us! If our subject is to develop all practising teachers</a:t>
            </a:r>
            <a:r>
              <a:rPr lang="en-GB" baseline="0" dirty="0" smtClean="0"/>
              <a:t> have valuable contributions to make, regardless of prior experience. The CAS model recognises that good pedagogy is a process of discussion and development, facilitated through our Community of Practice. </a:t>
            </a:r>
            <a:endParaRPr lang="en-GB" dirty="0" smtClean="0"/>
          </a:p>
          <a:p>
            <a:endParaRPr lang="en-GB" dirty="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a:t>
            </a:fld>
            <a:endParaRPr lang="en-GB" dirty="0"/>
          </a:p>
        </p:txBody>
      </p:sp>
    </p:spTree>
    <p:extLst>
      <p:ext uri="{BB962C8B-B14F-4D97-AF65-F5344CB8AC3E}">
        <p14:creationId xmlns:p14="http://schemas.microsoft.com/office/powerpoint/2010/main" val="331843972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There is no set of rigid rules for solving problems.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Recognising that a problem is identical to another is partly experience.</a:t>
            </a:r>
          </a:p>
          <a:p>
            <a:r>
              <a:rPr lang="en-GB" baseline="0" dirty="0" smtClean="0"/>
              <a:t>Deciding what to include in an abstraction, for example, is a judgement. </a:t>
            </a:r>
          </a:p>
          <a:p>
            <a:endParaRPr lang="en-GB" baseline="0" dirty="0" smtClean="0"/>
          </a:p>
          <a:p>
            <a:r>
              <a:rPr lang="en-GB" baseline="0" dirty="0" smtClean="0"/>
              <a:t>So what are we teaching? Are we just exposing children to lots of examples in the hope ‘something rubs off’?</a:t>
            </a:r>
          </a:p>
          <a:p>
            <a:endParaRPr lang="en-GB"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130</a:t>
            </a:fld>
            <a:endParaRPr lang="en-GB"/>
          </a:p>
        </p:txBody>
      </p:sp>
    </p:spTree>
    <p:extLst>
      <p:ext uri="{BB962C8B-B14F-4D97-AF65-F5344CB8AC3E}">
        <p14:creationId xmlns:p14="http://schemas.microsoft.com/office/powerpoint/2010/main" val="235141607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We’ve introduced a lot of concepts</a:t>
            </a:r>
            <a:r>
              <a:rPr lang="en-GB" baseline="0" dirty="0" smtClean="0"/>
              <a:t> underpinning computational thinking</a:t>
            </a:r>
            <a:r>
              <a:rPr lang="en-GB" dirty="0" smtClean="0"/>
              <a:t>.</a:t>
            </a:r>
          </a:p>
          <a:p>
            <a:r>
              <a:rPr lang="en-GB" dirty="0" smtClean="0"/>
              <a:t>We’ve also demonstrated</a:t>
            </a:r>
            <a:r>
              <a:rPr lang="en-GB" baseline="0" dirty="0" smtClean="0"/>
              <a:t> the flexibility of graphs for representing a variety of problems.</a:t>
            </a:r>
            <a:endParaRPr lang="en-GB" dirty="0" smtClean="0"/>
          </a:p>
          <a:p>
            <a:r>
              <a:rPr lang="en-GB" dirty="0" smtClean="0"/>
              <a:t>The next set of activities</a:t>
            </a:r>
            <a:r>
              <a:rPr lang="en-GB" baseline="0" dirty="0" smtClean="0"/>
              <a:t> introduces more ‘toy’ activities which have relevance to a wide range of real world problems.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131</a:t>
            </a:fld>
            <a:endParaRPr lang="en-GB" dirty="0"/>
          </a:p>
        </p:txBody>
      </p:sp>
    </p:spTree>
    <p:extLst>
      <p:ext uri="{BB962C8B-B14F-4D97-AF65-F5344CB8AC3E}">
        <p14:creationId xmlns:p14="http://schemas.microsoft.com/office/powerpoint/2010/main" val="93609825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last exercise went through a detailed algorithm for minimising colours in a map.</a:t>
            </a:r>
          </a:p>
          <a:p>
            <a:r>
              <a:rPr lang="en-GB" baseline="0" dirty="0" smtClean="0"/>
              <a:t>We wouldn’t expect children at KS3 to discover such a complex algorithm through their own investigations.</a:t>
            </a:r>
          </a:p>
          <a:p>
            <a:endParaRPr lang="en-GB" baseline="0" dirty="0" smtClean="0"/>
          </a:p>
          <a:p>
            <a:r>
              <a:rPr lang="en-GB" baseline="0" dirty="0" smtClean="0"/>
              <a:t>However, there are some simple explorations children can do, which allow them to discover famous algorithms that are used today.</a:t>
            </a:r>
          </a:p>
          <a:p>
            <a:endParaRPr lang="en-GB" baseline="0" dirty="0" smtClean="0"/>
          </a:p>
          <a:p>
            <a:r>
              <a:rPr lang="en-GB" baseline="0" dirty="0" smtClean="0"/>
              <a:t>The Muddy City activity from our friends at CS Unplugged does just that.</a:t>
            </a:r>
          </a:p>
        </p:txBody>
      </p:sp>
      <p:sp>
        <p:nvSpPr>
          <p:cNvPr id="4" name="Slide Number Placeholder 3"/>
          <p:cNvSpPr>
            <a:spLocks noGrp="1"/>
          </p:cNvSpPr>
          <p:nvPr>
            <p:ph type="sldNum" sz="quarter" idx="10"/>
          </p:nvPr>
        </p:nvSpPr>
        <p:spPr/>
        <p:txBody>
          <a:bodyPr/>
          <a:lstStyle/>
          <a:p>
            <a:fld id="{D426D3B5-75D9-4B81-9605-012F6554737F}" type="slidenum">
              <a:rPr lang="en-GB" smtClean="0"/>
              <a:t>132</a:t>
            </a:fld>
            <a:endParaRPr lang="en-GB" dirty="0"/>
          </a:p>
        </p:txBody>
      </p:sp>
    </p:spTree>
    <p:extLst>
      <p:ext uri="{BB962C8B-B14F-4D97-AF65-F5344CB8AC3E}">
        <p14:creationId xmlns:p14="http://schemas.microsoft.com/office/powerpoint/2010/main" val="350116684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Once upon a time there was a city that had no roads. Getting around the city was particularly</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difficult after rainstorms because the ground became very muddy—cars got stuck in the mud</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and people got their boots dirty. </a:t>
            </a:r>
          </a:p>
          <a:p>
            <a:endParaRPr lang="en-US" sz="1200" i="0" kern="1200" dirty="0" smtClean="0">
              <a:solidFill>
                <a:schemeClr val="tx1"/>
              </a:solidFill>
              <a:effectLst/>
              <a:latin typeface="+mn-lt"/>
              <a:ea typeface="+mn-ea"/>
              <a:cs typeface="+mn-cs"/>
            </a:endParaRPr>
          </a:p>
          <a:p>
            <a:r>
              <a:rPr lang="en-US" sz="1200" i="0" kern="1200" dirty="0" smtClean="0">
                <a:solidFill>
                  <a:schemeClr val="tx1"/>
                </a:solidFill>
                <a:effectLst/>
                <a:latin typeface="+mn-lt"/>
                <a:ea typeface="+mn-ea"/>
                <a:cs typeface="+mn-cs"/>
              </a:rPr>
              <a:t>The mayor of the city decided that some of the streets must</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be paved, but didn’t want to spend more money than necessary because the city also wanted to</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build a swimming pool. The mayor therefore specified two conditions: </a:t>
            </a:r>
          </a:p>
          <a:p>
            <a:pPr marL="228600" indent="-228600">
              <a:buAutoNum type="arabicParenBoth"/>
            </a:pPr>
            <a:r>
              <a:rPr lang="en-US" sz="1200" i="0" kern="1200" dirty="0" smtClean="0">
                <a:solidFill>
                  <a:schemeClr val="tx1"/>
                </a:solidFill>
                <a:effectLst/>
                <a:latin typeface="+mn-lt"/>
                <a:ea typeface="+mn-ea"/>
                <a:cs typeface="+mn-cs"/>
              </a:rPr>
              <a:t>Enough streets must</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be paved so that it was possible for everyone to travel from their house to anyone else’s house</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by a route consisting only of paved roads, possibly via other houses</a:t>
            </a:r>
          </a:p>
          <a:p>
            <a:pPr marL="228600" indent="-228600">
              <a:buAutoNum type="arabicParenBoth"/>
            </a:pPr>
            <a:r>
              <a:rPr lang="en-US" sz="1200" i="0" kern="1200" dirty="0" smtClean="0">
                <a:solidFill>
                  <a:schemeClr val="tx1"/>
                </a:solidFill>
                <a:effectLst/>
                <a:latin typeface="+mn-lt"/>
                <a:ea typeface="+mn-ea"/>
                <a:cs typeface="+mn-cs"/>
              </a:rPr>
              <a:t>the paving should</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be accomplished at a minimum total cost.</a:t>
            </a:r>
          </a:p>
          <a:p>
            <a:pPr marL="0" indent="0">
              <a:buNone/>
            </a:pPr>
            <a:endParaRPr lang="en-US" sz="1200" i="0" kern="1200" dirty="0" smtClean="0">
              <a:solidFill>
                <a:schemeClr val="tx1"/>
              </a:solidFill>
              <a:effectLst/>
              <a:latin typeface="+mn-lt"/>
              <a:ea typeface="+mn-ea"/>
              <a:cs typeface="+mn-cs"/>
            </a:endParaRPr>
          </a:p>
          <a:p>
            <a:r>
              <a:rPr lang="en-GB" baseline="0" dirty="0" smtClean="0"/>
              <a:t>The diagram indicates the number of paving stones needed to connect each house. The bridge requires a paving slab.</a:t>
            </a:r>
          </a:p>
          <a:p>
            <a:r>
              <a:rPr lang="en-GB" baseline="0" dirty="0" smtClean="0"/>
              <a:t>What is the smallest number of paving stones needed to ensure the residents from any house can get to any other house. </a:t>
            </a:r>
          </a:p>
          <a:p>
            <a:r>
              <a:rPr lang="en-GB" baseline="0" dirty="0" smtClean="0"/>
              <a:t>This is a good group task. Give groups 10 minutes or so to come up with an answer.</a:t>
            </a:r>
          </a:p>
          <a:p>
            <a:pPr marL="0" indent="0">
              <a:buNone/>
            </a:pPr>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133</a:t>
            </a:fld>
            <a:endParaRPr lang="en-GB" dirty="0"/>
          </a:p>
        </p:txBody>
      </p:sp>
    </p:spTree>
    <p:extLst>
      <p:ext uri="{BB962C8B-B14F-4D97-AF65-F5344CB8AC3E}">
        <p14:creationId xmlns:p14="http://schemas.microsoft.com/office/powerpoint/2010/main" val="283774331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Ask the group for their answers and see if there is any discrepancy.</a:t>
            </a:r>
          </a:p>
          <a:p>
            <a:r>
              <a:rPr lang="en-GB" baseline="0" dirty="0" smtClean="0"/>
              <a:t>The answer is 23 slabs (revealed on a click).</a:t>
            </a:r>
          </a:p>
          <a:p>
            <a:r>
              <a:rPr lang="en-GB" baseline="0" dirty="0" smtClean="0"/>
              <a:t>Hopefully some will have got that answer.</a:t>
            </a:r>
          </a:p>
          <a:p>
            <a:r>
              <a:rPr lang="en-GB" baseline="0" dirty="0" smtClean="0"/>
              <a:t>Ask the groups to indicate their solution on the map. There are several so after one solution is demonstrated, ask if anyone has a different solution.</a:t>
            </a:r>
          </a:p>
          <a:p>
            <a:r>
              <a:rPr lang="en-GB" baseline="0" dirty="0" smtClean="0"/>
              <a:t>Two solutions are shown (on click) as exemplars, but the key question is to articulate the strategy to solve it.</a:t>
            </a:r>
          </a:p>
          <a:p>
            <a:endParaRPr lang="en-GB" baseline="0" dirty="0" smtClean="0"/>
          </a:p>
          <a:p>
            <a:r>
              <a:rPr lang="en-GB" baseline="0" dirty="0" smtClean="0"/>
              <a:t>There are endless possibilities but intuitively, students will probably come up with selecting the shortest connection first, then working out from that point. Allow time for students to articulate and discuss alternatives.</a:t>
            </a:r>
          </a:p>
          <a:p>
            <a:r>
              <a:rPr lang="en-GB" baseline="0" dirty="0" smtClean="0"/>
              <a:t>Two possible approaches generally follow. Either, selecting the lowest connector from the two houses they have just connected, or selecting the lowest next connection anywhere in the city.</a:t>
            </a:r>
          </a:p>
          <a:p>
            <a:r>
              <a:rPr lang="en-GB" baseline="0" dirty="0" smtClean="0"/>
              <a:t>Both of these are known as ‘greedy’ algorithms – they always take the best option available.</a:t>
            </a:r>
          </a:p>
          <a:p>
            <a:r>
              <a:rPr lang="en-GB" baseline="0" dirty="0" smtClean="0"/>
              <a:t>One is demonstrated on the next few slides.</a:t>
            </a:r>
          </a:p>
        </p:txBody>
      </p:sp>
      <p:sp>
        <p:nvSpPr>
          <p:cNvPr id="4" name="Slide Number Placeholder 3"/>
          <p:cNvSpPr>
            <a:spLocks noGrp="1"/>
          </p:cNvSpPr>
          <p:nvPr>
            <p:ph type="sldNum" sz="quarter" idx="10"/>
          </p:nvPr>
        </p:nvSpPr>
        <p:spPr/>
        <p:txBody>
          <a:bodyPr/>
          <a:lstStyle/>
          <a:p>
            <a:fld id="{D426D3B5-75D9-4B81-9605-012F6554737F}" type="slidenum">
              <a:rPr lang="en-GB" smtClean="0"/>
              <a:t>134</a:t>
            </a:fld>
            <a:endParaRPr lang="en-GB" dirty="0"/>
          </a:p>
        </p:txBody>
      </p:sp>
    </p:spTree>
    <p:extLst>
      <p:ext uri="{BB962C8B-B14F-4D97-AF65-F5344CB8AC3E}">
        <p14:creationId xmlns:p14="http://schemas.microsoft.com/office/powerpoint/2010/main" val="200249627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i="0" kern="1200" dirty="0" smtClean="0">
                <a:solidFill>
                  <a:schemeClr val="tx1"/>
                </a:solidFill>
                <a:effectLst/>
                <a:latin typeface="+mn-lt"/>
                <a:ea typeface="+mn-ea"/>
                <a:cs typeface="+mn-cs"/>
              </a:rPr>
              <a:t>First, establish that the muddy city can be represented as a graph.</a:t>
            </a:r>
            <a:br>
              <a:rPr lang="en-US" sz="1200" i="0" kern="1200" dirty="0" smtClean="0">
                <a:solidFill>
                  <a:schemeClr val="tx1"/>
                </a:solidFill>
                <a:effectLst/>
                <a:latin typeface="+mn-lt"/>
                <a:ea typeface="+mn-ea"/>
                <a:cs typeface="+mn-cs"/>
              </a:rPr>
            </a:br>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135</a:t>
            </a:fld>
            <a:endParaRPr lang="en-GB" dirty="0"/>
          </a:p>
        </p:txBody>
      </p:sp>
    </p:spTree>
    <p:extLst>
      <p:ext uri="{BB962C8B-B14F-4D97-AF65-F5344CB8AC3E}">
        <p14:creationId xmlns:p14="http://schemas.microsoft.com/office/powerpoint/2010/main" val="340000540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i="0" kern="1200" dirty="0" smtClean="0">
                <a:solidFill>
                  <a:schemeClr val="tx1"/>
                </a:solidFill>
                <a:effectLst/>
                <a:latin typeface="+mn-lt"/>
                <a:ea typeface="+mn-ea"/>
                <a:cs typeface="+mn-cs"/>
              </a:rPr>
              <a:t>Each edge on the graph has</a:t>
            </a:r>
            <a:r>
              <a:rPr lang="en-US" sz="1200" i="0" kern="1200" baseline="0" dirty="0" smtClean="0">
                <a:solidFill>
                  <a:schemeClr val="tx1"/>
                </a:solidFill>
                <a:effectLst/>
                <a:latin typeface="+mn-lt"/>
                <a:ea typeface="+mn-ea"/>
                <a:cs typeface="+mn-cs"/>
              </a:rPr>
              <a:t> a weight corresponding to the number of paving slabs required.</a:t>
            </a:r>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136</a:t>
            </a:fld>
            <a:endParaRPr lang="en-GB" dirty="0"/>
          </a:p>
        </p:txBody>
      </p:sp>
    </p:spTree>
    <p:extLst>
      <p:ext uri="{BB962C8B-B14F-4D97-AF65-F5344CB8AC3E}">
        <p14:creationId xmlns:p14="http://schemas.microsoft.com/office/powerpoint/2010/main" val="409529926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The graph is an abstraction</a:t>
            </a:r>
            <a:r>
              <a:rPr lang="en-US" sz="1200" i="0" kern="1200" baseline="0" dirty="0" smtClean="0">
                <a:solidFill>
                  <a:schemeClr val="tx1"/>
                </a:solidFill>
                <a:effectLst/>
                <a:latin typeface="+mn-lt"/>
                <a:ea typeface="+mn-ea"/>
                <a:cs typeface="+mn-cs"/>
              </a:rPr>
              <a:t> of the city, hiding unnecessary detail but contains all the relevant information to solve the problem.</a:t>
            </a:r>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137</a:t>
            </a:fld>
            <a:endParaRPr lang="en-GB" dirty="0"/>
          </a:p>
        </p:txBody>
      </p:sp>
    </p:spTree>
    <p:extLst>
      <p:ext uri="{BB962C8B-B14F-4D97-AF65-F5344CB8AC3E}">
        <p14:creationId xmlns:p14="http://schemas.microsoft.com/office/powerpoint/2010/main" val="239384003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Finding the shortest distance to connect all nodes is known as a minimum connector problem. </a:t>
            </a:r>
          </a:p>
          <a:p>
            <a:r>
              <a:rPr lang="en-GB" baseline="0" dirty="0" smtClean="0"/>
              <a:t>The optimal solution is a Minimum Spanning Tree. (click)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lowest connection is our starting point.</a:t>
            </a:r>
          </a:p>
          <a:p>
            <a:endParaRPr lang="en-US" sz="1200" i="0" kern="1200" dirty="0" smtClean="0">
              <a:solidFill>
                <a:schemeClr val="tx1"/>
              </a:solidFill>
              <a:effectLst/>
              <a:latin typeface="+mn-lt"/>
              <a:ea typeface="+mn-ea"/>
              <a:cs typeface="+mn-cs"/>
            </a:endParaRPr>
          </a:p>
          <a:p>
            <a:r>
              <a:rPr lang="en-US" sz="1200" i="0" kern="1200" dirty="0" smtClean="0">
                <a:solidFill>
                  <a:schemeClr val="tx1"/>
                </a:solidFill>
                <a:effectLst/>
                <a:latin typeface="+mn-lt"/>
                <a:ea typeface="+mn-ea"/>
                <a:cs typeface="+mn-cs"/>
              </a:rPr>
              <a:t>We start by identifying</a:t>
            </a:r>
            <a:r>
              <a:rPr lang="en-US" sz="1200" i="0" kern="1200" baseline="0" dirty="0" smtClean="0">
                <a:solidFill>
                  <a:schemeClr val="tx1"/>
                </a:solidFill>
                <a:effectLst/>
                <a:latin typeface="+mn-lt"/>
                <a:ea typeface="+mn-ea"/>
                <a:cs typeface="+mn-cs"/>
              </a:rPr>
              <a:t> the shortest link to make a connection. </a:t>
            </a:r>
          </a:p>
          <a:p>
            <a:r>
              <a:rPr lang="en-US" sz="1200" i="0" kern="1200" dirty="0" smtClean="0">
                <a:solidFill>
                  <a:schemeClr val="tx1"/>
                </a:solidFill>
                <a:effectLst/>
                <a:latin typeface="+mn-lt"/>
                <a:ea typeface="+mn-ea"/>
                <a:cs typeface="+mn-cs"/>
              </a:rPr>
              <a:t>There are several possible candidates, and we can choose at random.</a:t>
            </a:r>
          </a:p>
          <a:p>
            <a:r>
              <a:rPr lang="en-US" sz="1200" i="0" kern="1200" dirty="0" smtClean="0">
                <a:solidFill>
                  <a:schemeClr val="tx1"/>
                </a:solidFill>
                <a:effectLst/>
                <a:latin typeface="+mn-lt"/>
                <a:ea typeface="+mn-ea"/>
                <a:cs typeface="+mn-cs"/>
              </a:rPr>
              <a:t>(click)</a:t>
            </a:r>
          </a:p>
          <a:p>
            <a:r>
              <a:rPr lang="en-US" sz="1200" i="0" kern="1200" dirty="0" smtClean="0">
                <a:solidFill>
                  <a:schemeClr val="tx1"/>
                </a:solidFill>
                <a:effectLst/>
                <a:latin typeface="+mn-lt"/>
                <a:ea typeface="+mn-ea"/>
                <a:cs typeface="+mn-cs"/>
              </a:rPr>
              <a:t>We’ll choose the one highlighted.</a:t>
            </a:r>
            <a:br>
              <a:rPr lang="en-US" sz="1200" i="0" kern="1200" dirty="0" smtClean="0">
                <a:solidFill>
                  <a:schemeClr val="tx1"/>
                </a:solidFill>
                <a:effectLst/>
                <a:latin typeface="+mn-lt"/>
                <a:ea typeface="+mn-ea"/>
                <a:cs typeface="+mn-cs"/>
              </a:rPr>
            </a:b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138</a:t>
            </a:fld>
            <a:endParaRPr lang="en-GB" dirty="0"/>
          </a:p>
        </p:txBody>
      </p:sp>
    </p:spTree>
    <p:extLst>
      <p:ext uri="{BB962C8B-B14F-4D97-AF65-F5344CB8AC3E}">
        <p14:creationId xmlns:p14="http://schemas.microsoft.com/office/powerpoint/2010/main" val="372459647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i="0" kern="1200" dirty="0" smtClean="0">
                <a:solidFill>
                  <a:schemeClr val="tx1"/>
                </a:solidFill>
                <a:effectLst/>
                <a:latin typeface="+mn-lt"/>
                <a:ea typeface="+mn-ea"/>
                <a:cs typeface="+mn-cs"/>
              </a:rPr>
              <a:t>We now identify the shortest connection from either node</a:t>
            </a:r>
            <a:r>
              <a:rPr lang="en-US" sz="1200" i="0" kern="1200" baseline="0" dirty="0" smtClean="0">
                <a:solidFill>
                  <a:schemeClr val="tx1"/>
                </a:solidFill>
                <a:effectLst/>
                <a:latin typeface="+mn-lt"/>
                <a:ea typeface="+mn-ea"/>
                <a:cs typeface="+mn-cs"/>
              </a:rPr>
              <a:t> that will add another node to our map.</a:t>
            </a:r>
          </a:p>
          <a:p>
            <a:pPr marL="0" indent="0">
              <a:buNone/>
            </a:pPr>
            <a:r>
              <a:rPr lang="en-US" sz="1200" i="0" kern="1200" baseline="0" dirty="0" smtClean="0">
                <a:solidFill>
                  <a:schemeClr val="tx1"/>
                </a:solidFill>
                <a:effectLst/>
                <a:latin typeface="+mn-lt"/>
                <a:ea typeface="+mn-ea"/>
                <a:cs typeface="+mn-cs"/>
              </a:rPr>
              <a:t>Again, there are several to choose from, as shown. </a:t>
            </a:r>
          </a:p>
          <a:p>
            <a:pPr marL="0" indent="0">
              <a:buNone/>
            </a:pPr>
            <a:r>
              <a:rPr lang="en-US" sz="1200" i="0" kern="1200" baseline="0" dirty="0" smtClean="0">
                <a:solidFill>
                  <a:schemeClr val="tx1"/>
                </a:solidFill>
                <a:effectLst/>
                <a:latin typeface="+mn-lt"/>
                <a:ea typeface="+mn-ea"/>
                <a:cs typeface="+mn-cs"/>
              </a:rPr>
              <a:t>(click)</a:t>
            </a:r>
          </a:p>
          <a:p>
            <a:pPr marL="0" indent="0">
              <a:buNone/>
            </a:pPr>
            <a:r>
              <a:rPr lang="en-US" sz="1200" i="0" kern="1200" baseline="0" dirty="0" smtClean="0">
                <a:solidFill>
                  <a:schemeClr val="tx1"/>
                </a:solidFill>
                <a:effectLst/>
                <a:latin typeface="+mn-lt"/>
                <a:ea typeface="+mn-ea"/>
                <a:cs typeface="+mn-cs"/>
              </a:rPr>
              <a:t>We’ll take the option in the top right.</a:t>
            </a:r>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139</a:t>
            </a:fld>
            <a:endParaRPr lang="en-GB" dirty="0"/>
          </a:p>
        </p:txBody>
      </p:sp>
    </p:spTree>
    <p:extLst>
      <p:ext uri="{BB962C8B-B14F-4D97-AF65-F5344CB8AC3E}">
        <p14:creationId xmlns:p14="http://schemas.microsoft.com/office/powerpoint/2010/main" val="41140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Reminder</a:t>
            </a:r>
            <a:r>
              <a:rPr lang="en-GB" baseline="0" dirty="0" smtClean="0"/>
              <a:t> to go through formalities at start. Placeholders for specific details</a:t>
            </a:r>
            <a:endParaRPr lang="en-GB" dirty="0" smtClean="0"/>
          </a:p>
          <a:p>
            <a:endParaRPr lang="en-GB" dirty="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a:t>
            </a:fld>
            <a:endParaRPr lang="en-GB" dirty="0"/>
          </a:p>
        </p:txBody>
      </p:sp>
    </p:spTree>
    <p:extLst>
      <p:ext uri="{BB962C8B-B14F-4D97-AF65-F5344CB8AC3E}">
        <p14:creationId xmlns:p14="http://schemas.microsoft.com/office/powerpoint/2010/main" val="275197794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r>
              <a:rPr lang="en-US" sz="1200" i="0" kern="1200" dirty="0" smtClean="0">
                <a:solidFill>
                  <a:schemeClr val="tx1"/>
                </a:solidFill>
                <a:effectLst/>
                <a:latin typeface="+mn-lt"/>
                <a:ea typeface="+mn-ea"/>
                <a:cs typeface="+mn-cs"/>
              </a:rPr>
              <a:t>With the three nodes connected, which node will be added next?</a:t>
            </a:r>
          </a:p>
          <a:p>
            <a:r>
              <a:rPr lang="en-US" sz="1200" i="0" kern="1200" baseline="0" dirty="0" smtClean="0">
                <a:solidFill>
                  <a:schemeClr val="tx1"/>
                </a:solidFill>
                <a:effectLst/>
                <a:latin typeface="+mn-lt"/>
                <a:ea typeface="+mn-ea"/>
                <a:cs typeface="+mn-cs"/>
              </a:rPr>
              <a:t>(click)</a:t>
            </a:r>
          </a:p>
          <a:p>
            <a:r>
              <a:rPr lang="en-US" sz="1200" i="0" kern="1200" baseline="0" dirty="0" smtClean="0">
                <a:solidFill>
                  <a:schemeClr val="tx1"/>
                </a:solidFill>
                <a:effectLst/>
                <a:latin typeface="+mn-lt"/>
                <a:ea typeface="+mn-ea"/>
                <a:cs typeface="+mn-cs"/>
              </a:rPr>
              <a:t>The shortest connection is the 2 on the right.</a:t>
            </a: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140</a:t>
            </a:fld>
            <a:endParaRPr lang="en-GB" dirty="0"/>
          </a:p>
        </p:txBody>
      </p:sp>
    </p:spTree>
    <p:extLst>
      <p:ext uri="{BB962C8B-B14F-4D97-AF65-F5344CB8AC3E}">
        <p14:creationId xmlns:p14="http://schemas.microsoft.com/office/powerpoint/2010/main" val="274000840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At this point, you could invite children to point to possible</a:t>
            </a:r>
            <a:r>
              <a:rPr lang="en-US" sz="1200" i="0" kern="1200" baseline="0" dirty="0" smtClean="0">
                <a:solidFill>
                  <a:schemeClr val="tx1"/>
                </a:solidFill>
                <a:effectLst/>
                <a:latin typeface="+mn-lt"/>
                <a:ea typeface="+mn-ea"/>
                <a:cs typeface="+mn-cs"/>
              </a:rPr>
              <a:t> connections; there are 4 possibilities.</a:t>
            </a:r>
          </a:p>
          <a:p>
            <a:r>
              <a:rPr lang="en-US" sz="1200" i="0" kern="1200" baseline="0" dirty="0" smtClean="0">
                <a:solidFill>
                  <a:schemeClr val="tx1"/>
                </a:solidFill>
                <a:effectLst/>
                <a:latin typeface="+mn-lt"/>
                <a:ea typeface="+mn-ea"/>
                <a:cs typeface="+mn-cs"/>
              </a:rPr>
              <a:t>(click)</a:t>
            </a:r>
          </a:p>
          <a:p>
            <a:r>
              <a:rPr lang="en-US" sz="1200" i="0" kern="1200" baseline="0" dirty="0" smtClean="0">
                <a:solidFill>
                  <a:schemeClr val="tx1"/>
                </a:solidFill>
                <a:effectLst/>
                <a:latin typeface="+mn-lt"/>
                <a:ea typeface="+mn-ea"/>
                <a:cs typeface="+mn-cs"/>
              </a:rPr>
              <a:t>We’ll choose the one shown.</a:t>
            </a:r>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141</a:t>
            </a:fld>
            <a:endParaRPr lang="en-GB" dirty="0"/>
          </a:p>
        </p:txBody>
      </p:sp>
    </p:spTree>
    <p:extLst>
      <p:ext uri="{BB962C8B-B14F-4D97-AF65-F5344CB8AC3E}">
        <p14:creationId xmlns:p14="http://schemas.microsoft.com/office/powerpoint/2010/main" val="294909655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Again</a:t>
            </a:r>
            <a:r>
              <a:rPr lang="en-US" sz="1200" i="0" kern="1200" baseline="0" dirty="0" smtClean="0">
                <a:solidFill>
                  <a:schemeClr val="tx1"/>
                </a:solidFill>
                <a:effectLst/>
                <a:latin typeface="+mn-lt"/>
                <a:ea typeface="+mn-ea"/>
                <a:cs typeface="+mn-cs"/>
              </a:rPr>
              <a:t> there are two options to choose from on the next step, but check pupils understand why two other edges weighted 3 are not options.</a:t>
            </a:r>
          </a:p>
          <a:p>
            <a:r>
              <a:rPr lang="en-US" sz="1200" i="0" kern="1200" baseline="0" dirty="0" smtClean="0">
                <a:solidFill>
                  <a:schemeClr val="tx1"/>
                </a:solidFill>
                <a:effectLst/>
                <a:latin typeface="+mn-lt"/>
                <a:ea typeface="+mn-ea"/>
                <a:cs typeface="+mn-cs"/>
              </a:rPr>
              <a:t>(click)</a:t>
            </a:r>
          </a:p>
          <a:p>
            <a:r>
              <a:rPr lang="en-US" sz="1200" i="0" kern="1200" baseline="0" dirty="0" smtClean="0">
                <a:solidFill>
                  <a:schemeClr val="tx1"/>
                </a:solidFill>
                <a:effectLst/>
                <a:latin typeface="+mn-lt"/>
                <a:ea typeface="+mn-ea"/>
                <a:cs typeface="+mn-cs"/>
              </a:rPr>
              <a:t>We’ll  choose the top left.</a:t>
            </a:r>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142</a:t>
            </a:fld>
            <a:endParaRPr lang="en-GB" dirty="0"/>
          </a:p>
        </p:txBody>
      </p:sp>
    </p:spTree>
    <p:extLst>
      <p:ext uri="{BB962C8B-B14F-4D97-AF65-F5344CB8AC3E}">
        <p14:creationId xmlns:p14="http://schemas.microsoft.com/office/powerpoint/2010/main" val="300178933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This</a:t>
            </a:r>
            <a:r>
              <a:rPr lang="en-US" sz="1200" i="0" kern="1200" baseline="0" dirty="0" smtClean="0">
                <a:solidFill>
                  <a:schemeClr val="tx1"/>
                </a:solidFill>
                <a:effectLst/>
                <a:latin typeface="+mn-lt"/>
                <a:ea typeface="+mn-ea"/>
                <a:cs typeface="+mn-cs"/>
              </a:rPr>
              <a:t> time there is only the one option.</a:t>
            </a:r>
          </a:p>
          <a:p>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143</a:t>
            </a:fld>
            <a:endParaRPr lang="en-GB" dirty="0"/>
          </a:p>
        </p:txBody>
      </p:sp>
    </p:spTree>
    <p:extLst>
      <p:ext uri="{BB962C8B-B14F-4D97-AF65-F5344CB8AC3E}">
        <p14:creationId xmlns:p14="http://schemas.microsoft.com/office/powerpoint/2010/main" val="226842214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Again,</a:t>
            </a:r>
            <a:r>
              <a:rPr lang="en-US" sz="1200" i="0" kern="1200" baseline="0" dirty="0" smtClean="0">
                <a:solidFill>
                  <a:schemeClr val="tx1"/>
                </a:solidFill>
                <a:effectLst/>
                <a:latin typeface="+mn-lt"/>
                <a:ea typeface="+mn-ea"/>
                <a:cs typeface="+mn-cs"/>
              </a:rPr>
              <a:t> t</a:t>
            </a:r>
            <a:r>
              <a:rPr lang="en-US" sz="1200" i="0" kern="1200" dirty="0" smtClean="0">
                <a:solidFill>
                  <a:schemeClr val="tx1"/>
                </a:solidFill>
                <a:effectLst/>
                <a:latin typeface="+mn-lt"/>
                <a:ea typeface="+mn-ea"/>
                <a:cs typeface="+mn-cs"/>
              </a:rPr>
              <a:t>his</a:t>
            </a:r>
            <a:r>
              <a:rPr lang="en-US" sz="1200" i="0" kern="1200" baseline="0" dirty="0" smtClean="0">
                <a:solidFill>
                  <a:schemeClr val="tx1"/>
                </a:solidFill>
                <a:effectLst/>
                <a:latin typeface="+mn-lt"/>
                <a:ea typeface="+mn-ea"/>
                <a:cs typeface="+mn-cs"/>
              </a:rPr>
              <a:t> time there is only the one option.</a:t>
            </a:r>
          </a:p>
          <a:p>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144</a:t>
            </a:fld>
            <a:endParaRPr lang="en-GB" dirty="0"/>
          </a:p>
        </p:txBody>
      </p:sp>
    </p:spTree>
    <p:extLst>
      <p:ext uri="{BB962C8B-B14F-4D97-AF65-F5344CB8AC3E}">
        <p14:creationId xmlns:p14="http://schemas.microsoft.com/office/powerpoint/2010/main" val="397619531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Again,</a:t>
            </a:r>
            <a:r>
              <a:rPr lang="en-US" sz="1200" i="0" kern="1200" baseline="0" dirty="0" smtClean="0">
                <a:solidFill>
                  <a:schemeClr val="tx1"/>
                </a:solidFill>
                <a:effectLst/>
                <a:latin typeface="+mn-lt"/>
                <a:ea typeface="+mn-ea"/>
                <a:cs typeface="+mn-cs"/>
              </a:rPr>
              <a:t> there is only the one option.</a:t>
            </a:r>
          </a:p>
          <a:p>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145</a:t>
            </a:fld>
            <a:endParaRPr lang="en-GB" dirty="0"/>
          </a:p>
        </p:txBody>
      </p:sp>
    </p:spTree>
    <p:extLst>
      <p:ext uri="{BB962C8B-B14F-4D97-AF65-F5344CB8AC3E}">
        <p14:creationId xmlns:p14="http://schemas.microsoft.com/office/powerpoint/2010/main" val="41109094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And</a:t>
            </a:r>
            <a:r>
              <a:rPr lang="en-US" sz="1200" i="0" kern="1200" baseline="0" dirty="0" smtClean="0">
                <a:solidFill>
                  <a:schemeClr val="tx1"/>
                </a:solidFill>
                <a:effectLst/>
                <a:latin typeface="+mn-lt"/>
                <a:ea typeface="+mn-ea"/>
                <a:cs typeface="+mn-cs"/>
              </a:rPr>
              <a:t> finally the last connection is  made.</a:t>
            </a:r>
          </a:p>
          <a:p>
            <a:endParaRPr lang="en-US" sz="1200" i="0" kern="1200" baseline="0" dirty="0" smtClean="0">
              <a:solidFill>
                <a:schemeClr val="tx1"/>
              </a:solidFill>
              <a:effectLst/>
              <a:latin typeface="+mn-lt"/>
              <a:ea typeface="+mn-ea"/>
              <a:cs typeface="+mn-cs"/>
            </a:endParaRPr>
          </a:p>
          <a:p>
            <a:r>
              <a:rPr lang="en-US" sz="1200" i="0" kern="1200" baseline="0" dirty="0" smtClean="0">
                <a:solidFill>
                  <a:schemeClr val="tx1"/>
                </a:solidFill>
                <a:effectLst/>
                <a:latin typeface="+mn-lt"/>
                <a:ea typeface="+mn-ea"/>
                <a:cs typeface="+mn-cs"/>
              </a:rPr>
              <a:t>A further animation of a greedy algorithm is included on subsequent slides if reinforcement is needed. </a:t>
            </a:r>
          </a:p>
          <a:p>
            <a:r>
              <a:rPr lang="en-US" sz="1200" i="0" kern="1200" baseline="0" dirty="0" smtClean="0">
                <a:solidFill>
                  <a:schemeClr val="tx1"/>
                </a:solidFill>
                <a:effectLst/>
                <a:latin typeface="+mn-lt"/>
                <a:ea typeface="+mn-ea"/>
                <a:cs typeface="+mn-cs"/>
              </a:rPr>
              <a:t>This is currently hidden.</a:t>
            </a:r>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146</a:t>
            </a:fld>
            <a:endParaRPr lang="en-GB" dirty="0"/>
          </a:p>
        </p:txBody>
      </p:sp>
    </p:spTree>
    <p:extLst>
      <p:ext uri="{BB962C8B-B14F-4D97-AF65-F5344CB8AC3E}">
        <p14:creationId xmlns:p14="http://schemas.microsoft.com/office/powerpoint/2010/main" val="398228169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 can walk through another greedy algorithm, using a different graph if more reinforcement is needed.</a:t>
            </a:r>
          </a:p>
          <a:p>
            <a:endParaRPr lang="en-GB" baseline="0" dirty="0" smtClean="0"/>
          </a:p>
          <a:p>
            <a:r>
              <a:rPr lang="en-GB" baseline="0" dirty="0" smtClean="0"/>
              <a:t>Finding the shortest distance to connect all nodes is known as a minimum connector problem. </a:t>
            </a:r>
          </a:p>
          <a:p>
            <a:r>
              <a:rPr lang="en-GB" baseline="0" dirty="0" smtClean="0"/>
              <a:t>The optimal solution is a Minimum Spanning Tree. (click)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lowest connection is our starting point.</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147</a:t>
            </a:fld>
            <a:endParaRPr lang="en-GB" dirty="0"/>
          </a:p>
        </p:txBody>
      </p:sp>
    </p:spTree>
    <p:extLst>
      <p:ext uri="{BB962C8B-B14F-4D97-AF65-F5344CB8AC3E}">
        <p14:creationId xmlns:p14="http://schemas.microsoft.com/office/powerpoint/2010/main" val="250828148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If there are several contenders as the starting point, pick any at random. We’ll use J-C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148</a:t>
            </a:fld>
            <a:endParaRPr lang="en-GB" dirty="0"/>
          </a:p>
        </p:txBody>
      </p:sp>
    </p:spTree>
    <p:extLst>
      <p:ext uri="{BB962C8B-B14F-4D97-AF65-F5344CB8AC3E}">
        <p14:creationId xmlns:p14="http://schemas.microsoft.com/office/powerpoint/2010/main" val="122691031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There are 5 connections going from our starting nodes to unconnected houses.</a:t>
            </a:r>
          </a:p>
          <a:p>
            <a:r>
              <a:rPr lang="en-GB" baseline="0" dirty="0" smtClean="0"/>
              <a:t>They have distances of (clockwise from the top) 5, 4, 5, 2 and 2.</a:t>
            </a:r>
          </a:p>
          <a:p>
            <a:r>
              <a:rPr lang="en-GB" baseline="0" dirty="0" smtClean="0"/>
              <a:t>A greedy algorithm will pick the lowest. </a:t>
            </a:r>
          </a:p>
          <a:p>
            <a:r>
              <a:rPr lang="en-GB" baseline="0" dirty="0" smtClean="0"/>
              <a:t>Either of the connections with a distance of 2 will do. We’ll choose J-B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149</a:t>
            </a:fld>
            <a:endParaRPr lang="en-GB" dirty="0"/>
          </a:p>
        </p:txBody>
      </p:sp>
    </p:spTree>
    <p:extLst>
      <p:ext uri="{BB962C8B-B14F-4D97-AF65-F5344CB8AC3E}">
        <p14:creationId xmlns:p14="http://schemas.microsoft.com/office/powerpoint/2010/main" val="2245194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It is important to be explicit about the intended outcomes of the day for attendees.</a:t>
            </a:r>
          </a:p>
          <a:p>
            <a:r>
              <a:rPr lang="en-GB" sz="1200" kern="1200" dirty="0" smtClean="0">
                <a:solidFill>
                  <a:schemeClr val="tx1"/>
                </a:solidFill>
                <a:effectLst/>
                <a:latin typeface="+mn-lt"/>
                <a:ea typeface="+mn-ea"/>
                <a:cs typeface="+mn-cs"/>
              </a:rPr>
              <a:t>Do not assume they will be aware of the purpose or target audience of the materials.</a:t>
            </a:r>
          </a:p>
          <a:p>
            <a:r>
              <a:rPr lang="en-GB" sz="1200" kern="1200" dirty="0" smtClean="0">
                <a:solidFill>
                  <a:schemeClr val="tx1"/>
                </a:solidFill>
                <a:effectLst/>
                <a:latin typeface="+mn-lt"/>
                <a:ea typeface="+mn-ea"/>
                <a:cs typeface="+mn-cs"/>
              </a:rPr>
              <a:t>By stating the intentions, it helps avoid getting </a:t>
            </a:r>
            <a:r>
              <a:rPr lang="en-GB" sz="1200" kern="1200" dirty="0" err="1" smtClean="0">
                <a:solidFill>
                  <a:schemeClr val="tx1"/>
                </a:solidFill>
                <a:effectLst/>
                <a:latin typeface="+mn-lt"/>
                <a:ea typeface="+mn-ea"/>
                <a:cs typeface="+mn-cs"/>
              </a:rPr>
              <a:t>sidetracked</a:t>
            </a:r>
            <a:r>
              <a:rPr lang="en-GB" sz="1200" kern="1200" dirty="0" smtClean="0">
                <a:solidFill>
                  <a:schemeClr val="tx1"/>
                </a:solidFill>
                <a:effectLst/>
                <a:latin typeface="+mn-lt"/>
                <a:ea typeface="+mn-ea"/>
                <a:cs typeface="+mn-cs"/>
              </a:rPr>
              <a:t> into discussing the detail of individual classroom activities.</a:t>
            </a:r>
          </a:p>
          <a:p>
            <a:r>
              <a:rPr lang="en-GB" sz="1200" kern="1200" dirty="0" smtClean="0">
                <a:solidFill>
                  <a:schemeClr val="tx1"/>
                </a:solidFill>
                <a:effectLst/>
                <a:latin typeface="+mn-lt"/>
                <a:ea typeface="+mn-ea"/>
                <a:cs typeface="+mn-cs"/>
              </a:rPr>
              <a:t>The primary aim is to </a:t>
            </a:r>
            <a:r>
              <a:rPr lang="en-GB" sz="1200" b="1" i="1" kern="1200" dirty="0" smtClean="0">
                <a:solidFill>
                  <a:schemeClr val="tx1"/>
                </a:solidFill>
                <a:effectLst/>
                <a:latin typeface="+mn-lt"/>
                <a:ea typeface="+mn-ea"/>
                <a:cs typeface="+mn-cs"/>
              </a:rPr>
              <a:t>educate teachers </a:t>
            </a:r>
            <a:r>
              <a:rPr lang="en-GB" sz="1200" kern="1200" dirty="0" smtClean="0">
                <a:solidFill>
                  <a:schemeClr val="tx1"/>
                </a:solidFill>
                <a:effectLst/>
                <a:latin typeface="+mn-lt"/>
                <a:ea typeface="+mn-ea"/>
                <a:cs typeface="+mn-cs"/>
              </a:rPr>
              <a:t>and illustrate the breadth and depth of Computer Science. The specific outcomes </a:t>
            </a:r>
            <a:r>
              <a:rPr lang="en-GB" sz="1200" b="1" i="1" kern="1200" dirty="0" smtClean="0">
                <a:solidFill>
                  <a:schemeClr val="tx1"/>
                </a:solidFill>
                <a:effectLst/>
                <a:latin typeface="+mn-lt"/>
                <a:ea typeface="+mn-ea"/>
                <a:cs typeface="+mn-cs"/>
              </a:rPr>
              <a:t>for teachers </a:t>
            </a:r>
            <a:r>
              <a:rPr lang="en-GB" sz="1200" kern="1200" dirty="0" smtClean="0">
                <a:solidFill>
                  <a:schemeClr val="tx1"/>
                </a:solidFill>
                <a:effectLst/>
                <a:latin typeface="+mn-lt"/>
                <a:ea typeface="+mn-ea"/>
                <a:cs typeface="+mn-cs"/>
              </a:rPr>
              <a:t>from this unit, are</a:t>
            </a:r>
          </a:p>
          <a:p>
            <a:endParaRPr lang="en-GB" sz="1200" kern="1200" dirty="0" smtClean="0">
              <a:solidFill>
                <a:schemeClr val="tx1"/>
              </a:solidFill>
              <a:effectLst/>
              <a:latin typeface="+mn-lt"/>
              <a:ea typeface="+mn-ea"/>
              <a:cs typeface="+mn-cs"/>
            </a:endParaRPr>
          </a:p>
          <a:p>
            <a:pPr>
              <a:lnSpc>
                <a:spcPct val="100000"/>
              </a:lnSpc>
            </a:pPr>
            <a:r>
              <a:rPr lang="en-US" sz="1200" dirty="0" err="1" smtClean="0">
                <a:solidFill>
                  <a:schemeClr val="bg1">
                    <a:lumMod val="50000"/>
                  </a:schemeClr>
                </a:solidFill>
                <a:latin typeface="+mn-lt"/>
              </a:rPr>
              <a:t>Recognise</a:t>
            </a:r>
            <a:r>
              <a:rPr lang="en-US" sz="1200" dirty="0" smtClean="0">
                <a:solidFill>
                  <a:schemeClr val="bg1">
                    <a:lumMod val="50000"/>
                  </a:schemeClr>
                </a:solidFill>
                <a:latin typeface="+mn-lt"/>
              </a:rPr>
              <a:t> linear structures (lists) are part of a more general group</a:t>
            </a:r>
            <a:r>
              <a:rPr lang="en-US" sz="1200" baseline="0" dirty="0" smtClean="0">
                <a:solidFill>
                  <a:schemeClr val="bg1">
                    <a:lumMod val="50000"/>
                  </a:schemeClr>
                </a:solidFill>
                <a:latin typeface="+mn-lt"/>
              </a:rPr>
              <a:t> and introduce several</a:t>
            </a:r>
            <a:r>
              <a:rPr lang="en-US" sz="1200" dirty="0" smtClean="0">
                <a:solidFill>
                  <a:schemeClr val="bg1">
                    <a:lumMod val="50000"/>
                  </a:schemeClr>
                </a:solidFill>
                <a:latin typeface="+mn-lt"/>
              </a:rPr>
              <a:t> strategies to </a:t>
            </a:r>
            <a:r>
              <a:rPr lang="en-US" sz="1200" smtClean="0">
                <a:solidFill>
                  <a:schemeClr val="bg1">
                    <a:lumMod val="50000"/>
                  </a:schemeClr>
                </a:solidFill>
                <a:latin typeface="+mn-lt"/>
              </a:rPr>
              <a:t>introduce them </a:t>
            </a:r>
            <a:r>
              <a:rPr lang="en-US" sz="1200" dirty="0" smtClean="0">
                <a:solidFill>
                  <a:schemeClr val="bg1">
                    <a:lumMod val="50000"/>
                  </a:schemeClr>
                </a:solidFill>
                <a:latin typeface="+mn-lt"/>
              </a:rPr>
              <a:t>at KS3</a:t>
            </a:r>
          </a:p>
          <a:p>
            <a:pPr>
              <a:lnSpc>
                <a:spcPct val="100000"/>
              </a:lnSpc>
            </a:pPr>
            <a:r>
              <a:rPr lang="en-US" sz="1200" dirty="0" smtClean="0">
                <a:solidFill>
                  <a:schemeClr val="bg1">
                    <a:lumMod val="50000"/>
                  </a:schemeClr>
                </a:solidFill>
                <a:latin typeface="+mn-lt"/>
              </a:rPr>
              <a:t>Appreciate the value of data structures for problem solving</a:t>
            </a:r>
          </a:p>
          <a:p>
            <a:pPr>
              <a:lnSpc>
                <a:spcPct val="100000"/>
              </a:lnSpc>
            </a:pPr>
            <a:r>
              <a:rPr lang="en-US" sz="1200" dirty="0" smtClean="0">
                <a:solidFill>
                  <a:schemeClr val="bg1">
                    <a:lumMod val="50000"/>
                  </a:schemeClr>
                </a:solidFill>
                <a:latin typeface="+mn-lt"/>
              </a:rPr>
              <a:t>Become familiar with graph theory and related terms</a:t>
            </a:r>
          </a:p>
          <a:p>
            <a:pPr>
              <a:lnSpc>
                <a:spcPct val="100000"/>
              </a:lnSpc>
              <a:spcBef>
                <a:spcPts val="0"/>
              </a:spcBef>
              <a:defRPr/>
            </a:pPr>
            <a:r>
              <a:rPr lang="en-GB" sz="1200" dirty="0" smtClean="0">
                <a:solidFill>
                  <a:schemeClr val="bg1">
                    <a:lumMod val="50000"/>
                  </a:schemeClr>
                </a:solidFill>
                <a:latin typeface="+mn-lt"/>
              </a:rPr>
              <a:t>Be aware that many problems can be represented as graphs</a:t>
            </a:r>
          </a:p>
          <a:p>
            <a:pPr>
              <a:lnSpc>
                <a:spcPct val="100000"/>
              </a:lnSpc>
              <a:spcBef>
                <a:spcPts val="0"/>
              </a:spcBef>
              <a:defRPr/>
            </a:pPr>
            <a:r>
              <a:rPr lang="en-GB" sz="1200" dirty="0" smtClean="0">
                <a:solidFill>
                  <a:schemeClr val="bg1">
                    <a:lumMod val="50000"/>
                  </a:schemeClr>
                </a:solidFill>
                <a:latin typeface="+mn-lt"/>
              </a:rPr>
              <a:t>Be familiar with a range of graph traversal algorithms</a:t>
            </a:r>
          </a:p>
          <a:p>
            <a:pPr>
              <a:lnSpc>
                <a:spcPct val="100000"/>
              </a:lnSpc>
              <a:spcBef>
                <a:spcPts val="0"/>
              </a:spcBef>
              <a:defRPr/>
            </a:pPr>
            <a:r>
              <a:rPr lang="en-GB" sz="1200" dirty="0" smtClean="0">
                <a:solidFill>
                  <a:schemeClr val="bg1">
                    <a:lumMod val="50000"/>
                  </a:schemeClr>
                </a:solidFill>
                <a:latin typeface="+mn-lt"/>
              </a:rPr>
              <a:t>Recognise their role in solving many every day problems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purpose of Tenderfoot is to equip</a:t>
            </a:r>
            <a:r>
              <a:rPr lang="en-GB" sz="1200" b="1" i="1" kern="1200" dirty="0" smtClean="0">
                <a:solidFill>
                  <a:schemeClr val="tx1"/>
                </a:solidFill>
                <a:effectLst/>
                <a:latin typeface="+mn-lt"/>
                <a:ea typeface="+mn-ea"/>
                <a:cs typeface="+mn-cs"/>
              </a:rPr>
              <a:t> trainers </a:t>
            </a:r>
            <a:r>
              <a:rPr lang="en-GB" sz="1200" kern="1200" dirty="0" smtClean="0">
                <a:solidFill>
                  <a:schemeClr val="tx1"/>
                </a:solidFill>
                <a:effectLst/>
                <a:latin typeface="+mn-lt"/>
                <a:ea typeface="+mn-ea"/>
                <a:cs typeface="+mn-cs"/>
              </a:rPr>
              <a:t>with material and ideas to meet these outcomes and broaden the outlook of teachers new to Computing.</a:t>
            </a:r>
          </a:p>
          <a:p>
            <a:r>
              <a:rPr lang="en-GB" sz="1200" kern="1200" dirty="0" smtClean="0">
                <a:solidFill>
                  <a:schemeClr val="tx1"/>
                </a:solidFill>
                <a:effectLst/>
                <a:latin typeface="+mn-lt"/>
                <a:ea typeface="+mn-ea"/>
                <a:cs typeface="+mn-cs"/>
              </a:rPr>
              <a:t>It hopes to provide a buffet of resources on which teachers can draw, to enrich their Key Stage 3 lessons, at the same time as meeting the key aim: providing greater depth of knowledge for </a:t>
            </a:r>
            <a:r>
              <a:rPr lang="en-GB" sz="1200" b="1" i="1" kern="1200" dirty="0" smtClean="0">
                <a:solidFill>
                  <a:schemeClr val="tx1"/>
                </a:solidFill>
                <a:effectLst/>
                <a:latin typeface="+mn-lt"/>
                <a:ea typeface="+mn-ea"/>
                <a:cs typeface="+mn-cs"/>
              </a:rPr>
              <a:t>teachers</a:t>
            </a:r>
            <a:r>
              <a:rPr lang="en-GB" sz="1200" kern="1200" dirty="0" smtClean="0">
                <a:solidFill>
                  <a:schemeClr val="tx1"/>
                </a:solidFill>
                <a:effectLst/>
                <a:latin typeface="+mn-lt"/>
                <a:ea typeface="+mn-ea"/>
                <a:cs typeface="+mn-cs"/>
              </a:rPr>
              <a:t> themselves. </a:t>
            </a:r>
          </a:p>
          <a:p>
            <a:r>
              <a:rPr lang="en-GB" sz="1200" kern="1200" dirty="0" smtClean="0">
                <a:solidFill>
                  <a:schemeClr val="tx1"/>
                </a:solidFill>
                <a:effectLst/>
                <a:latin typeface="+mn-lt"/>
                <a:ea typeface="+mn-ea"/>
                <a:cs typeface="+mn-cs"/>
              </a:rPr>
              <a:t>Developing </a:t>
            </a:r>
            <a:r>
              <a:rPr lang="en-GB" sz="1200" b="1" i="1" kern="1200" dirty="0" smtClean="0">
                <a:solidFill>
                  <a:schemeClr val="tx1"/>
                </a:solidFill>
                <a:effectLst/>
                <a:latin typeface="+mn-lt"/>
                <a:ea typeface="+mn-ea"/>
                <a:cs typeface="+mn-cs"/>
              </a:rPr>
              <a:t>teachers</a:t>
            </a:r>
            <a:r>
              <a:rPr lang="en-GB" sz="1200" kern="1200" dirty="0" smtClean="0">
                <a:solidFill>
                  <a:schemeClr val="tx1"/>
                </a:solidFill>
                <a:effectLst/>
                <a:latin typeface="+mn-lt"/>
                <a:ea typeface="+mn-ea"/>
                <a:cs typeface="+mn-cs"/>
              </a:rPr>
              <a:t> is the focus, not providing activities for pupils.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15</a:t>
            </a:fld>
            <a:endParaRPr lang="en-GB" dirty="0"/>
          </a:p>
        </p:txBody>
      </p:sp>
    </p:spTree>
    <p:extLst>
      <p:ext uri="{BB962C8B-B14F-4D97-AF65-F5344CB8AC3E}">
        <p14:creationId xmlns:p14="http://schemas.microsoft.com/office/powerpoint/2010/main" val="4062489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Ask students which connection will be added next.</a:t>
            </a:r>
          </a:p>
          <a:p>
            <a:r>
              <a:rPr lang="en-GB" baseline="0" dirty="0" smtClean="0"/>
              <a:t>It will be the other connection with a distance of 2, J-I (click)</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150</a:t>
            </a:fld>
            <a:endParaRPr lang="en-GB" dirty="0"/>
          </a:p>
        </p:txBody>
      </p:sp>
    </p:spTree>
    <p:extLst>
      <p:ext uri="{BB962C8B-B14F-4D97-AF65-F5344CB8AC3E}">
        <p14:creationId xmlns:p14="http://schemas.microsoft.com/office/powerpoint/2010/main" val="127239025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What next?</a:t>
            </a:r>
          </a:p>
          <a:p>
            <a:r>
              <a:rPr lang="en-GB" baseline="0" dirty="0" smtClean="0"/>
              <a:t>The connections that add a new house to the path are (clockwise from top): A-B (4), C-D (4), J-D (5), I-E (4), I-F (6) and B-H (5).</a:t>
            </a:r>
          </a:p>
          <a:p>
            <a:r>
              <a:rPr lang="en-GB" baseline="0" dirty="0" smtClean="0"/>
              <a:t>We can choose any with a distance of 4, so let’s choose C-D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151</a:t>
            </a:fld>
            <a:endParaRPr lang="en-GB" dirty="0"/>
          </a:p>
        </p:txBody>
      </p:sp>
    </p:spTree>
    <p:extLst>
      <p:ext uri="{BB962C8B-B14F-4D97-AF65-F5344CB8AC3E}">
        <p14:creationId xmlns:p14="http://schemas.microsoft.com/office/powerpoint/2010/main" val="50293234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Ask the students which connections should be considered next.</a:t>
            </a:r>
          </a:p>
          <a:p>
            <a:r>
              <a:rPr lang="en-GB" baseline="0" dirty="0" smtClean="0"/>
              <a:t>Which will be selected?</a:t>
            </a:r>
          </a:p>
          <a:p>
            <a:r>
              <a:rPr lang="en-GB" baseline="0" dirty="0" smtClean="0"/>
              <a:t>D-E as it has the smallest distance and adds a new node to the tree. (click) </a:t>
            </a:r>
          </a:p>
        </p:txBody>
      </p:sp>
      <p:sp>
        <p:nvSpPr>
          <p:cNvPr id="4" name="Slide Number Placeholder 3"/>
          <p:cNvSpPr>
            <a:spLocks noGrp="1"/>
          </p:cNvSpPr>
          <p:nvPr>
            <p:ph type="sldNum" sz="quarter" idx="10"/>
          </p:nvPr>
        </p:nvSpPr>
        <p:spPr/>
        <p:txBody>
          <a:bodyPr/>
          <a:lstStyle/>
          <a:p>
            <a:fld id="{D426D3B5-75D9-4B81-9605-012F6554737F}" type="slidenum">
              <a:rPr lang="en-GB" smtClean="0"/>
              <a:t>152</a:t>
            </a:fld>
            <a:endParaRPr lang="en-GB" dirty="0"/>
          </a:p>
        </p:txBody>
      </p:sp>
    </p:spTree>
    <p:extLst>
      <p:ext uri="{BB962C8B-B14F-4D97-AF65-F5344CB8AC3E}">
        <p14:creationId xmlns:p14="http://schemas.microsoft.com/office/powerpoint/2010/main" val="352027143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Ask the students which connections should be considered next.</a:t>
            </a:r>
          </a:p>
          <a:p>
            <a:r>
              <a:rPr lang="en-GB" baseline="0" dirty="0" smtClean="0"/>
              <a:t>Which will be selected?</a:t>
            </a:r>
          </a:p>
          <a:p>
            <a:r>
              <a:rPr lang="en-GB" baseline="0" dirty="0" smtClean="0"/>
              <a:t>A-B as it has the smallest distance and adds a new node to the tree. (click) </a:t>
            </a:r>
          </a:p>
        </p:txBody>
      </p:sp>
      <p:sp>
        <p:nvSpPr>
          <p:cNvPr id="4" name="Slide Number Placeholder 3"/>
          <p:cNvSpPr>
            <a:spLocks noGrp="1"/>
          </p:cNvSpPr>
          <p:nvPr>
            <p:ph type="sldNum" sz="quarter" idx="10"/>
          </p:nvPr>
        </p:nvSpPr>
        <p:spPr/>
        <p:txBody>
          <a:bodyPr/>
          <a:lstStyle/>
          <a:p>
            <a:fld id="{D426D3B5-75D9-4B81-9605-012F6554737F}" type="slidenum">
              <a:rPr lang="en-GB" smtClean="0"/>
              <a:t>153</a:t>
            </a:fld>
            <a:endParaRPr lang="en-GB" dirty="0"/>
          </a:p>
        </p:txBody>
      </p:sp>
    </p:spTree>
    <p:extLst>
      <p:ext uri="{BB962C8B-B14F-4D97-AF65-F5344CB8AC3E}">
        <p14:creationId xmlns:p14="http://schemas.microsoft.com/office/powerpoint/2010/main" val="226999093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Ask the students which connections should be considered next.</a:t>
            </a:r>
          </a:p>
          <a:p>
            <a:r>
              <a:rPr lang="en-GB" baseline="0" dirty="0" smtClean="0"/>
              <a:t>Which will be selected?</a:t>
            </a:r>
          </a:p>
          <a:p>
            <a:r>
              <a:rPr lang="en-GB" baseline="0" dirty="0" smtClean="0"/>
              <a:t>A-H as it has the smallest distance and adds a new node to the tree. (click) </a:t>
            </a:r>
          </a:p>
        </p:txBody>
      </p:sp>
      <p:sp>
        <p:nvSpPr>
          <p:cNvPr id="4" name="Slide Number Placeholder 3"/>
          <p:cNvSpPr>
            <a:spLocks noGrp="1"/>
          </p:cNvSpPr>
          <p:nvPr>
            <p:ph type="sldNum" sz="quarter" idx="10"/>
          </p:nvPr>
        </p:nvSpPr>
        <p:spPr/>
        <p:txBody>
          <a:bodyPr/>
          <a:lstStyle/>
          <a:p>
            <a:fld id="{D426D3B5-75D9-4B81-9605-012F6554737F}" type="slidenum">
              <a:rPr lang="en-GB" smtClean="0"/>
              <a:t>154</a:t>
            </a:fld>
            <a:endParaRPr lang="en-GB" dirty="0"/>
          </a:p>
        </p:txBody>
      </p:sp>
    </p:spTree>
    <p:extLst>
      <p:ext uri="{BB962C8B-B14F-4D97-AF65-F5344CB8AC3E}">
        <p14:creationId xmlns:p14="http://schemas.microsoft.com/office/powerpoint/2010/main" val="89281476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Ask the students to complete the minimum spanning tree.</a:t>
            </a:r>
          </a:p>
          <a:p>
            <a:r>
              <a:rPr lang="en-GB" baseline="0" dirty="0" smtClean="0"/>
              <a:t>Which will be selected next?</a:t>
            </a:r>
          </a:p>
          <a:p>
            <a:r>
              <a:rPr lang="en-GB" baseline="0" dirty="0" smtClean="0"/>
              <a:t>F-H as it has the smallest distance and adds a new node to the tree. (click) </a:t>
            </a:r>
          </a:p>
        </p:txBody>
      </p:sp>
      <p:sp>
        <p:nvSpPr>
          <p:cNvPr id="4" name="Slide Number Placeholder 3"/>
          <p:cNvSpPr>
            <a:spLocks noGrp="1"/>
          </p:cNvSpPr>
          <p:nvPr>
            <p:ph type="sldNum" sz="quarter" idx="10"/>
          </p:nvPr>
        </p:nvSpPr>
        <p:spPr/>
        <p:txBody>
          <a:bodyPr/>
          <a:lstStyle/>
          <a:p>
            <a:fld id="{D426D3B5-75D9-4B81-9605-012F6554737F}" type="slidenum">
              <a:rPr lang="en-GB" smtClean="0"/>
              <a:t>155</a:t>
            </a:fld>
            <a:endParaRPr lang="en-GB" dirty="0"/>
          </a:p>
        </p:txBody>
      </p:sp>
    </p:spTree>
    <p:extLst>
      <p:ext uri="{BB962C8B-B14F-4D97-AF65-F5344CB8AC3E}">
        <p14:creationId xmlns:p14="http://schemas.microsoft.com/office/powerpoint/2010/main" val="172485626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solution we have is an optimal solution, but not the only one. </a:t>
            </a:r>
          </a:p>
          <a:p>
            <a:r>
              <a:rPr lang="en-GB" baseline="0" dirty="0" smtClean="0"/>
              <a:t>If we had picked a different connection when we had a choice between two of equal value, we may have got a different result, with the same distance.</a:t>
            </a:r>
          </a:p>
          <a:p>
            <a:r>
              <a:rPr lang="en-GB" baseline="0" dirty="0" smtClean="0"/>
              <a:t>For instance (click), we could have had I – E connected, instead of C – D.</a:t>
            </a:r>
          </a:p>
        </p:txBody>
      </p:sp>
      <p:sp>
        <p:nvSpPr>
          <p:cNvPr id="4" name="Slide Number Placeholder 3"/>
          <p:cNvSpPr>
            <a:spLocks noGrp="1"/>
          </p:cNvSpPr>
          <p:nvPr>
            <p:ph type="sldNum" sz="quarter" idx="10"/>
          </p:nvPr>
        </p:nvSpPr>
        <p:spPr/>
        <p:txBody>
          <a:bodyPr/>
          <a:lstStyle/>
          <a:p>
            <a:fld id="{D426D3B5-75D9-4B81-9605-012F6554737F}" type="slidenum">
              <a:rPr lang="en-GB" smtClean="0"/>
              <a:t>156</a:t>
            </a:fld>
            <a:endParaRPr lang="en-GB" dirty="0"/>
          </a:p>
        </p:txBody>
      </p:sp>
    </p:spTree>
    <p:extLst>
      <p:ext uri="{BB962C8B-B14F-4D97-AF65-F5344CB8AC3E}">
        <p14:creationId xmlns:p14="http://schemas.microsoft.com/office/powerpoint/2010/main" val="231276218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algorithm we have described is known as Prims Algorithm.</a:t>
            </a:r>
          </a:p>
          <a:p>
            <a:r>
              <a:rPr lang="en-GB" baseline="0" dirty="0" smtClean="0"/>
              <a:t>Developed initially by a Czech mathematician, </a:t>
            </a:r>
            <a:r>
              <a:rPr lang="en-GB" baseline="0" dirty="0" err="1" smtClean="0"/>
              <a:t>Vojtěch</a:t>
            </a:r>
            <a:r>
              <a:rPr lang="en-GB" baseline="0" dirty="0" smtClean="0"/>
              <a:t> </a:t>
            </a:r>
            <a:r>
              <a:rPr lang="en-GB" baseline="0" dirty="0" err="1" smtClean="0"/>
              <a:t>Jarník</a:t>
            </a:r>
            <a:r>
              <a:rPr lang="en-GB" baseline="0" dirty="0" smtClean="0"/>
              <a:t> in 1930, it was also discovered independently by computer scientists (click) Robert Prim (1957) and </a:t>
            </a:r>
            <a:r>
              <a:rPr lang="en-GB" baseline="0" dirty="0" err="1" smtClean="0"/>
              <a:t>Edsger</a:t>
            </a:r>
            <a:r>
              <a:rPr lang="en-GB" baseline="0" dirty="0" smtClean="0"/>
              <a:t> Dijkstra (1959).</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157</a:t>
            </a:fld>
            <a:endParaRPr lang="en-GB" dirty="0"/>
          </a:p>
        </p:txBody>
      </p:sp>
    </p:spTree>
    <p:extLst>
      <p:ext uri="{BB962C8B-B14F-4D97-AF65-F5344CB8AC3E}">
        <p14:creationId xmlns:p14="http://schemas.microsoft.com/office/powerpoint/2010/main" val="404137524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Prim’s algorithm is not the only one for finding a Minimum Spanning Tree.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Another well known one, often discovered intuitively by children tackling something like the Muddy City problem is </a:t>
            </a:r>
            <a:r>
              <a:rPr lang="en-GB" baseline="0" dirty="0" err="1" smtClean="0"/>
              <a:t>Kruskal’s</a:t>
            </a:r>
            <a:r>
              <a:rPr lang="en-GB" baseline="0" dirty="0" smtClean="0"/>
              <a:t> Algorithm, designed by American computer scientist Joseph </a:t>
            </a:r>
            <a:r>
              <a:rPr lang="en-GB" baseline="0" dirty="0" err="1" smtClean="0"/>
              <a:t>Kruskal</a:t>
            </a:r>
            <a:r>
              <a:rPr lang="en-GB" baseline="0" dirty="0" smtClean="0"/>
              <a:t> in 1956.</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Can you spot the difference between this approach and Prim’s?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As with Prim’s we select the shortest edge.</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158</a:t>
            </a:fld>
            <a:endParaRPr lang="en-GB" dirty="0"/>
          </a:p>
        </p:txBody>
      </p:sp>
    </p:spTree>
    <p:extLst>
      <p:ext uri="{BB962C8B-B14F-4D97-AF65-F5344CB8AC3E}">
        <p14:creationId xmlns:p14="http://schemas.microsoft.com/office/powerpoint/2010/main" val="210287317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connection between A and E is made,</a:t>
            </a:r>
          </a:p>
          <a:p>
            <a:r>
              <a:rPr lang="en-GB" baseline="0" dirty="0" smtClean="0"/>
              <a:t>Which edge is selected next? (click)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CD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err="1" smtClean="0"/>
              <a:t>Kruskals</a:t>
            </a:r>
            <a:r>
              <a:rPr lang="en-GB" baseline="0" dirty="0" smtClean="0"/>
              <a:t> algorithm takes the shortest connection, regardless of whether it joins the existing path. </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159</a:t>
            </a:fld>
            <a:endParaRPr lang="en-GB" dirty="0"/>
          </a:p>
        </p:txBody>
      </p:sp>
    </p:spTree>
    <p:extLst>
      <p:ext uri="{BB962C8B-B14F-4D97-AF65-F5344CB8AC3E}">
        <p14:creationId xmlns:p14="http://schemas.microsoft.com/office/powerpoint/2010/main" val="2207230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Quick</a:t>
            </a:r>
            <a:r>
              <a:rPr lang="en-GB" baseline="0" dirty="0" smtClean="0"/>
              <a:t> o</a:t>
            </a:r>
            <a:r>
              <a:rPr lang="en-GB" dirty="0" smtClean="0"/>
              <a:t>utline of the day. Stress the fact there is a lot</a:t>
            </a:r>
            <a:r>
              <a:rPr lang="en-GB" baseline="0" dirty="0" smtClean="0"/>
              <a:t> to cover!</a:t>
            </a:r>
            <a:endParaRPr lang="en-GB" dirty="0" smtClean="0"/>
          </a:p>
          <a:p>
            <a:r>
              <a:rPr lang="en-GB" dirty="0" smtClean="0"/>
              <a:t>We’ll start by considering the National Curriculum and a warm up activity.</a:t>
            </a:r>
          </a:p>
          <a:p>
            <a:r>
              <a:rPr lang="en-GB" dirty="0" smtClean="0"/>
              <a:t>Before reflecting on ways to</a:t>
            </a:r>
            <a:r>
              <a:rPr lang="en-GB" baseline="0" dirty="0" smtClean="0"/>
              <a:t> make connections in computer science.</a:t>
            </a:r>
            <a:endParaRPr lang="en-GB" dirty="0" smtClean="0"/>
          </a:p>
          <a:p>
            <a:r>
              <a:rPr lang="en-GB" dirty="0" smtClean="0"/>
              <a:t>The</a:t>
            </a:r>
            <a:r>
              <a:rPr lang="en-GB" baseline="0" dirty="0" smtClean="0"/>
              <a:t> main purpose is</a:t>
            </a:r>
            <a:r>
              <a:rPr lang="en-GB" dirty="0" smtClean="0"/>
              <a:t> to consider the importance of Data Structures for solving problems,</a:t>
            </a:r>
          </a:p>
          <a:p>
            <a:r>
              <a:rPr lang="en-GB" dirty="0" smtClean="0"/>
              <a:t>And</a:t>
            </a:r>
            <a:r>
              <a:rPr lang="en-GB" baseline="0" dirty="0" smtClean="0"/>
              <a:t> i</a:t>
            </a:r>
            <a:r>
              <a:rPr lang="en-GB" dirty="0" smtClean="0"/>
              <a:t>llustrate</a:t>
            </a:r>
            <a:r>
              <a:rPr lang="en-GB" baseline="0" dirty="0" smtClean="0"/>
              <a:t> the way a solution to one problem can provide a solution to others, before looking at some fun exercises to illustrate real world problems.</a:t>
            </a:r>
          </a:p>
          <a:p>
            <a:r>
              <a:rPr lang="en-GB" baseline="0" dirty="0" smtClean="0"/>
              <a:t>We’ll end with a recap about data structures and a quick exercise that can be used to demonstrate some of the magic of algorithms and data structures.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a:t>
            </a:fld>
            <a:endParaRPr lang="en-GB" dirty="0"/>
          </a:p>
        </p:txBody>
      </p:sp>
    </p:spTree>
    <p:extLst>
      <p:ext uri="{BB962C8B-B14F-4D97-AF65-F5344CB8AC3E}">
        <p14:creationId xmlns:p14="http://schemas.microsoft.com/office/powerpoint/2010/main" val="374350614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connection between C and D is made,</a:t>
            </a:r>
          </a:p>
          <a:p>
            <a:r>
              <a:rPr lang="en-GB" baseline="0" dirty="0" smtClean="0"/>
              <a:t>Which edge is selected next? (click)</a:t>
            </a:r>
          </a:p>
          <a:p>
            <a:r>
              <a:rPr lang="en-GB" baseline="0" dirty="0" smtClean="0"/>
              <a:t>AB</a:t>
            </a:r>
          </a:p>
        </p:txBody>
      </p:sp>
      <p:sp>
        <p:nvSpPr>
          <p:cNvPr id="4" name="Slide Number Placeholder 3"/>
          <p:cNvSpPr>
            <a:spLocks noGrp="1"/>
          </p:cNvSpPr>
          <p:nvPr>
            <p:ph type="sldNum" sz="quarter" idx="10"/>
          </p:nvPr>
        </p:nvSpPr>
        <p:spPr/>
        <p:txBody>
          <a:bodyPr/>
          <a:lstStyle/>
          <a:p>
            <a:fld id="{D426D3B5-75D9-4B81-9605-012F6554737F}" type="slidenum">
              <a:rPr lang="en-GB" smtClean="0"/>
              <a:t>160</a:t>
            </a:fld>
            <a:endParaRPr lang="en-GB" dirty="0"/>
          </a:p>
        </p:txBody>
      </p:sp>
    </p:spTree>
    <p:extLst>
      <p:ext uri="{BB962C8B-B14F-4D97-AF65-F5344CB8AC3E}">
        <p14:creationId xmlns:p14="http://schemas.microsoft.com/office/powerpoint/2010/main" val="345968253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connection between A and B is made,</a:t>
            </a:r>
          </a:p>
          <a:p>
            <a:r>
              <a:rPr lang="en-GB" baseline="0" dirty="0" smtClean="0"/>
              <a:t>Which edge is selected next? (click)</a:t>
            </a:r>
          </a:p>
          <a:p>
            <a:r>
              <a:rPr lang="en-GB" baseline="0" dirty="0" smtClean="0"/>
              <a:t>BE is the next shortest, but that creates a cycle.</a:t>
            </a:r>
          </a:p>
          <a:p>
            <a:r>
              <a:rPr lang="en-GB" baseline="0" dirty="0" smtClean="0"/>
              <a:t>(click)</a:t>
            </a:r>
          </a:p>
          <a:p>
            <a:r>
              <a:rPr lang="en-GB" baseline="0" dirty="0" smtClean="0"/>
              <a:t>So BC is selected</a:t>
            </a:r>
          </a:p>
        </p:txBody>
      </p:sp>
      <p:sp>
        <p:nvSpPr>
          <p:cNvPr id="4" name="Slide Number Placeholder 3"/>
          <p:cNvSpPr>
            <a:spLocks noGrp="1"/>
          </p:cNvSpPr>
          <p:nvPr>
            <p:ph type="sldNum" sz="quarter" idx="10"/>
          </p:nvPr>
        </p:nvSpPr>
        <p:spPr/>
        <p:txBody>
          <a:bodyPr/>
          <a:lstStyle/>
          <a:p>
            <a:fld id="{D426D3B5-75D9-4B81-9605-012F6554737F}" type="slidenum">
              <a:rPr lang="en-GB" smtClean="0"/>
              <a:t>161</a:t>
            </a:fld>
            <a:endParaRPr lang="en-GB" dirty="0"/>
          </a:p>
        </p:txBody>
      </p:sp>
    </p:spTree>
    <p:extLst>
      <p:ext uri="{BB962C8B-B14F-4D97-AF65-F5344CB8AC3E}">
        <p14:creationId xmlns:p14="http://schemas.microsoft.com/office/powerpoint/2010/main" val="126824618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connection between B and C is made, and the tree is complete.</a:t>
            </a:r>
          </a:p>
        </p:txBody>
      </p:sp>
      <p:sp>
        <p:nvSpPr>
          <p:cNvPr id="4" name="Slide Number Placeholder 3"/>
          <p:cNvSpPr>
            <a:spLocks noGrp="1"/>
          </p:cNvSpPr>
          <p:nvPr>
            <p:ph type="sldNum" sz="quarter" idx="10"/>
          </p:nvPr>
        </p:nvSpPr>
        <p:spPr/>
        <p:txBody>
          <a:bodyPr/>
          <a:lstStyle/>
          <a:p>
            <a:fld id="{D426D3B5-75D9-4B81-9605-012F6554737F}" type="slidenum">
              <a:rPr lang="en-GB" smtClean="0"/>
              <a:t>162</a:t>
            </a:fld>
            <a:endParaRPr lang="en-GB" dirty="0"/>
          </a:p>
        </p:txBody>
      </p:sp>
    </p:spTree>
    <p:extLst>
      <p:ext uri="{BB962C8B-B14F-4D97-AF65-F5344CB8AC3E}">
        <p14:creationId xmlns:p14="http://schemas.microsoft.com/office/powerpoint/2010/main" val="383973847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Minimum Spanning Trees provide the shortest connection utilising existing points. </a:t>
            </a:r>
          </a:p>
          <a:p>
            <a:r>
              <a:rPr lang="en-GB" baseline="0" dirty="0" smtClean="0"/>
              <a:t>(click)</a:t>
            </a:r>
          </a:p>
          <a:p>
            <a:r>
              <a:rPr lang="en-GB" baseline="0" dirty="0" smtClean="0"/>
              <a:t>In this case, if each point is 1 meter apart, a Minimum Spanning Tree would be 3 meters.</a:t>
            </a:r>
          </a:p>
        </p:txBody>
      </p:sp>
      <p:sp>
        <p:nvSpPr>
          <p:cNvPr id="4" name="Slide Number Placeholder 3"/>
          <p:cNvSpPr>
            <a:spLocks noGrp="1"/>
          </p:cNvSpPr>
          <p:nvPr>
            <p:ph type="sldNum" sz="quarter" idx="10"/>
          </p:nvPr>
        </p:nvSpPr>
        <p:spPr/>
        <p:txBody>
          <a:bodyPr/>
          <a:lstStyle/>
          <a:p>
            <a:fld id="{D426D3B5-75D9-4B81-9605-012F6554737F}" type="slidenum">
              <a:rPr lang="en-GB" smtClean="0"/>
              <a:t>163</a:t>
            </a:fld>
            <a:endParaRPr lang="en-GB" dirty="0"/>
          </a:p>
        </p:txBody>
      </p:sp>
    </p:spTree>
    <p:extLst>
      <p:ext uri="{BB962C8B-B14F-4D97-AF65-F5344CB8AC3E}">
        <p14:creationId xmlns:p14="http://schemas.microsoft.com/office/powerpoint/2010/main" val="316985142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However, if we introduce new points as intersections, we can improve on this.</a:t>
            </a:r>
          </a:p>
          <a:p>
            <a:r>
              <a:rPr lang="en-GB" baseline="0" dirty="0" smtClean="0"/>
              <a:t>(click)</a:t>
            </a:r>
          </a:p>
          <a:p>
            <a:r>
              <a:rPr lang="en-GB" baseline="0" dirty="0" smtClean="0"/>
              <a:t>This configuration would be 2.83 meters.</a:t>
            </a:r>
          </a:p>
          <a:p>
            <a:r>
              <a:rPr lang="en-GB" baseline="0" dirty="0" smtClean="0"/>
              <a:t>The extra point is called a Steiner point, after the mathematician Jacob Steiner (1976 – 1863).</a:t>
            </a:r>
          </a:p>
          <a:p>
            <a:r>
              <a:rPr lang="en-GB" baseline="0" dirty="0" smtClean="0"/>
              <a:t>But can we do better?</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164</a:t>
            </a:fld>
            <a:endParaRPr lang="en-GB" dirty="0"/>
          </a:p>
        </p:txBody>
      </p:sp>
    </p:spTree>
    <p:extLst>
      <p:ext uri="{BB962C8B-B14F-4D97-AF65-F5344CB8AC3E}">
        <p14:creationId xmlns:p14="http://schemas.microsoft.com/office/powerpoint/2010/main" val="149676385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Two Steiner points makes an even better solution.</a:t>
            </a:r>
          </a:p>
          <a:p>
            <a:r>
              <a:rPr lang="en-GB" baseline="0" dirty="0" smtClean="0"/>
              <a:t>(click)</a:t>
            </a:r>
          </a:p>
          <a:p>
            <a:r>
              <a:rPr lang="en-GB" baseline="0" dirty="0" smtClean="0"/>
              <a:t>Clearly introducing Steiner points can lead to even more efficient solutions than those computed by Prims or </a:t>
            </a:r>
            <a:r>
              <a:rPr lang="en-GB" baseline="0" dirty="0" err="1" smtClean="0"/>
              <a:t>Kruskals</a:t>
            </a:r>
            <a:r>
              <a:rPr lang="en-GB" baseline="0" dirty="0" smtClean="0"/>
              <a:t> algorithm.</a:t>
            </a:r>
          </a:p>
          <a:p>
            <a:r>
              <a:rPr lang="en-GB" baseline="0" dirty="0" smtClean="0"/>
              <a:t>But because we can introduce as many arbitrary Steiner points as we like, it is a very difficult problem to compute.</a:t>
            </a:r>
          </a:p>
          <a:p>
            <a:r>
              <a:rPr lang="en-GB" baseline="0" dirty="0" smtClean="0"/>
              <a:t>(click)</a:t>
            </a:r>
          </a:p>
          <a:p>
            <a:r>
              <a:rPr lang="en-GB" baseline="0" dirty="0" smtClean="0"/>
              <a:t>CS Unplugged have another good outdoor activity, Ice Roads which introduces an investigation into Steiner Trees, which could make a good set of extension activities.</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165</a:t>
            </a:fld>
            <a:endParaRPr lang="en-GB" dirty="0"/>
          </a:p>
        </p:txBody>
      </p:sp>
    </p:spTree>
    <p:extLst>
      <p:ext uri="{BB962C8B-B14F-4D97-AF65-F5344CB8AC3E}">
        <p14:creationId xmlns:p14="http://schemas.microsoft.com/office/powerpoint/2010/main" val="287798269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There is an excellent explanation, and a wonderful demonstration of how nature can find solutions for things computers find hard by </a:t>
            </a:r>
            <a:r>
              <a:rPr lang="en-GB" baseline="0" dirty="0" err="1" smtClean="0"/>
              <a:t>SingingBanana</a:t>
            </a:r>
            <a:r>
              <a:rPr lang="en-GB" baseline="0" dirty="0" smtClean="0"/>
              <a:t>, one of the contributors to the </a:t>
            </a:r>
            <a:r>
              <a:rPr lang="en-GB" baseline="0" dirty="0" err="1" smtClean="0"/>
              <a:t>NumberPhile</a:t>
            </a:r>
            <a:r>
              <a:rPr lang="en-GB" baseline="0" dirty="0" smtClean="0"/>
              <a:t> series of videos on YouTube. https://www.youtube.com/watch?v=dAyDi1aa40E </a:t>
            </a:r>
          </a:p>
          <a:p>
            <a:r>
              <a:rPr lang="en-GB" baseline="0" dirty="0" smtClean="0"/>
              <a:t>(click)</a:t>
            </a:r>
          </a:p>
          <a:p>
            <a:r>
              <a:rPr lang="en-GB" baseline="0" dirty="0" smtClean="0"/>
              <a:t>Soap bubbles will naturally form a Steiner Tree between points, and this can provide an excellent class demonstration. </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166</a:t>
            </a:fld>
            <a:endParaRPr lang="en-GB" dirty="0"/>
          </a:p>
        </p:txBody>
      </p:sp>
    </p:spTree>
    <p:extLst>
      <p:ext uri="{BB962C8B-B14F-4D97-AF65-F5344CB8AC3E}">
        <p14:creationId xmlns:p14="http://schemas.microsoft.com/office/powerpoint/2010/main" val="247550267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Lots of real world activities involve trying to compute the most efficient solution to a variety of tasks.</a:t>
            </a:r>
          </a:p>
          <a:p>
            <a:endParaRPr lang="en-GB" baseline="0" dirty="0" smtClean="0"/>
          </a:p>
          <a:p>
            <a:r>
              <a:rPr lang="en-GB" baseline="0" dirty="0" smtClean="0"/>
              <a:t>Prims and </a:t>
            </a:r>
            <a:r>
              <a:rPr lang="en-GB" baseline="0" dirty="0" err="1" smtClean="0"/>
              <a:t>Kruskals</a:t>
            </a:r>
            <a:r>
              <a:rPr lang="en-GB" baseline="0" dirty="0" smtClean="0"/>
              <a:t> algorithms are widely used to solve many real life Minimum Spanning Tree (MST) problems. Network cabling or other utility routing problems reduce to MST problems for example.</a:t>
            </a:r>
          </a:p>
          <a:p>
            <a:endParaRPr lang="en-GB" baseline="0" dirty="0" smtClean="0"/>
          </a:p>
          <a:p>
            <a:r>
              <a:rPr lang="en-GB" baseline="0" dirty="0" smtClean="0"/>
              <a:t>Knowing they have discovered a real algorithm, used in the real world can be very motivational for children.</a:t>
            </a:r>
          </a:p>
          <a:p>
            <a:r>
              <a:rPr lang="en-GB" baseline="0" dirty="0" smtClean="0"/>
              <a:t>(click)</a:t>
            </a:r>
          </a:p>
          <a:p>
            <a:r>
              <a:rPr lang="en-GB" baseline="0" dirty="0" smtClean="0"/>
              <a:t>Create Maths was a project that ran from 2007 to 2010, for maths teachers in Yorkshire and Humberside. They produced a nice set of simple exercises, suitable for KS3 to do real world graph problems. Ideal computational thinking </a:t>
            </a:r>
            <a:r>
              <a:rPr lang="en-GB" baseline="0" dirty="0" err="1" smtClean="0"/>
              <a:t>homeworks</a:t>
            </a:r>
            <a:r>
              <a:rPr lang="en-GB" baseline="0" dirty="0" smtClean="0"/>
              <a:t>.</a:t>
            </a:r>
          </a:p>
        </p:txBody>
      </p:sp>
      <p:sp>
        <p:nvSpPr>
          <p:cNvPr id="4" name="Slide Number Placeholder 3"/>
          <p:cNvSpPr>
            <a:spLocks noGrp="1"/>
          </p:cNvSpPr>
          <p:nvPr>
            <p:ph type="sldNum" sz="quarter" idx="10"/>
          </p:nvPr>
        </p:nvSpPr>
        <p:spPr/>
        <p:txBody>
          <a:bodyPr/>
          <a:lstStyle/>
          <a:p>
            <a:fld id="{D426D3B5-75D9-4B81-9605-012F6554737F}" type="slidenum">
              <a:rPr lang="en-GB" smtClean="0"/>
              <a:t>167</a:t>
            </a:fld>
            <a:endParaRPr lang="en-GB" dirty="0"/>
          </a:p>
        </p:txBody>
      </p:sp>
    </p:spTree>
    <p:extLst>
      <p:ext uri="{BB962C8B-B14F-4D97-AF65-F5344CB8AC3E}">
        <p14:creationId xmlns:p14="http://schemas.microsoft.com/office/powerpoint/2010/main" val="12717459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There are many different types of problems that can be investigated through graphs.</a:t>
            </a:r>
          </a:p>
          <a:p>
            <a:r>
              <a:rPr lang="en-GB" baseline="0" dirty="0" smtClean="0"/>
              <a:t>They often appear similar, but can be subtly different.</a:t>
            </a:r>
          </a:p>
          <a:p>
            <a:r>
              <a:rPr lang="en-GB" baseline="0" dirty="0" smtClean="0"/>
              <a:t>In Muddy City, the challenge was to find the shortest tree that connected all nodes.</a:t>
            </a:r>
          </a:p>
          <a:p>
            <a:r>
              <a:rPr lang="en-GB" baseline="0" dirty="0" smtClean="0"/>
              <a:t>Previously, in the Knights Tour, we tried to find a Hamiltonian Cycle, that is a tour that visited every node once, and returned to the starting point.</a:t>
            </a:r>
          </a:p>
          <a:p>
            <a:r>
              <a:rPr lang="en-GB" baseline="0" dirty="0" smtClean="0"/>
              <a:t>Is this delivery exercise the same as either of those?</a:t>
            </a:r>
          </a:p>
          <a:p>
            <a:endParaRPr lang="en-GB" baseline="0" dirty="0" smtClean="0"/>
          </a:p>
          <a:p>
            <a:r>
              <a:rPr lang="en-GB" baseline="0" dirty="0" smtClean="0"/>
              <a:t>Not quite. In this case we are not just looking for a Hamiltonian Cycle, but for the shortest cycle. This is famously known as the Travelling Salesman Problem. It is famous because there is no known algorithm that can solve it in a reasonable amount of time, for even a small number of locations.</a:t>
            </a:r>
          </a:p>
          <a:p>
            <a:endParaRPr lang="en-GB" baseline="0" dirty="0" smtClean="0"/>
          </a:p>
          <a:p>
            <a:r>
              <a:rPr lang="en-GB" baseline="0" dirty="0" smtClean="0"/>
              <a:t>It is a common misconception that as computers get faster and faster, they will eventually be able to solve any problem such as this by ‘brute force’, that is, trying every combination. But even with 8 locations, all connected, a fast computer might take around 5 minutes to check every possible combination of routes. That might not seem ‘impossible’, but if the number of locations increased to 10, the time  required would increase to 5 hours, and with just 20 locations, nearly 200 million years! If this seems ridiculous, take a look at the link to the New Zealand CS Field Guide shown on the slide. It explains the concept of intractability well and which has a nice interactive to show how such problems quickly becomes intractable.</a:t>
            </a:r>
          </a:p>
          <a:p>
            <a:r>
              <a:rPr lang="en-GB" baseline="0" dirty="0" smtClean="0"/>
              <a:t>(click)</a:t>
            </a:r>
          </a:p>
          <a:p>
            <a:r>
              <a:rPr lang="en-GB" baseline="0" dirty="0" smtClean="0"/>
              <a:t>Nonetheless, knowing they have just discovered Prims algorithm, and it took over a hundred years to prove the graph colouring theory, there is no harm in children having a go. Although no-one has yet found an algorithm for the Travelling Salesman Problem, neither has it been proved that one cannot exist. And with small graphs, as shown, it should be possible to get ‘good’ solutions, even if we can’t prove they are optimal. </a:t>
            </a:r>
          </a:p>
          <a:p>
            <a:endParaRPr lang="en-GB" baseline="0" dirty="0" smtClean="0"/>
          </a:p>
          <a:p>
            <a:r>
              <a:rPr lang="en-GB" baseline="0" dirty="0" smtClean="0"/>
              <a:t>Again, the focus here is on developing a greedy strategy. The website http://www.math.uwaterloo.ca/tsp/games/index.html has two games for children to explore on this theme, the second introducing a competitive element between two players. Well worth investigating.</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168</a:t>
            </a:fld>
            <a:endParaRPr lang="en-GB" dirty="0"/>
          </a:p>
        </p:txBody>
      </p:sp>
    </p:spTree>
    <p:extLst>
      <p:ext uri="{BB962C8B-B14F-4D97-AF65-F5344CB8AC3E}">
        <p14:creationId xmlns:p14="http://schemas.microsoft.com/office/powerpoint/2010/main" val="426551063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Is a problem such as planning a paper round like any of the previous problems? Can we use a previous strategy to solve this?</a:t>
            </a:r>
          </a:p>
          <a:p>
            <a:endParaRPr lang="en-GB" baseline="0" dirty="0" smtClean="0"/>
          </a:p>
          <a:p>
            <a:r>
              <a:rPr lang="en-GB" baseline="0" dirty="0" smtClean="0"/>
              <a:t>Sadly we can’t. In this case, we need a solution that visits every edge once, rather than every node, and returns to the starting point.</a:t>
            </a:r>
          </a:p>
          <a:p>
            <a:r>
              <a:rPr lang="en-GB" baseline="0" dirty="0" smtClean="0"/>
              <a:t>These tours are known as Eulerian Circuits, named after the mathematician Leonhard Euler (1707 -1783) and his first statement of this classic problem, the Bridges of Konigsberg. </a:t>
            </a:r>
          </a:p>
          <a:p>
            <a:r>
              <a:rPr lang="en-GB" baseline="0" dirty="0" smtClean="0"/>
              <a:t>(click)</a:t>
            </a:r>
          </a:p>
          <a:p>
            <a:r>
              <a:rPr lang="en-GB" baseline="0" dirty="0" smtClean="0"/>
              <a:t>Edge traceable graphs make great ‘pencil puzzles’. Students try to trace a route along all the lines without taking their pencil off the paper.</a:t>
            </a:r>
          </a:p>
          <a:p>
            <a:endParaRPr lang="en-GB" baseline="0" dirty="0" smtClean="0"/>
          </a:p>
          <a:p>
            <a:r>
              <a:rPr lang="en-GB" baseline="0" dirty="0" smtClean="0"/>
              <a:t>Like Hamiltonian Cycles, finding an </a:t>
            </a:r>
            <a:r>
              <a:rPr lang="en-GB" baseline="0" dirty="0" err="1" smtClean="0"/>
              <a:t>Eulierian</a:t>
            </a:r>
            <a:r>
              <a:rPr lang="en-GB" baseline="0" dirty="0" smtClean="0"/>
              <a:t> Circuit is a very difficult problem for a computer. But being able to say whether a graph contains an edge traceable circuit is much easier. It involves an investigation of the properties of the graph.</a:t>
            </a:r>
          </a:p>
          <a:p>
            <a:r>
              <a:rPr lang="en-GB" baseline="0" dirty="0" smtClean="0"/>
              <a:t>(click)</a:t>
            </a:r>
          </a:p>
          <a:p>
            <a:r>
              <a:rPr lang="en-GB" baseline="0" dirty="0" smtClean="0"/>
              <a:t>Encourage children to study the number of connections at each node. Can they spot the pattern?</a:t>
            </a:r>
          </a:p>
          <a:p>
            <a:r>
              <a:rPr lang="en-GB" baseline="0" dirty="0" smtClean="0"/>
              <a:t>Investigations of this sort are ideal for developing the ability to generalise: observing specific examples, spotting similarities and developing a general hypothesis that can be applied to all similar problems.</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169</a:t>
            </a:fld>
            <a:endParaRPr lang="en-GB" dirty="0"/>
          </a:p>
        </p:txBody>
      </p:sp>
    </p:spTree>
    <p:extLst>
      <p:ext uri="{BB962C8B-B14F-4D97-AF65-F5344CB8AC3E}">
        <p14:creationId xmlns:p14="http://schemas.microsoft.com/office/powerpoint/2010/main" val="3664126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So</a:t>
            </a:r>
            <a:r>
              <a:rPr lang="en-GB" baseline="0" dirty="0" smtClean="0"/>
              <a:t> lets start by s</a:t>
            </a:r>
            <a:r>
              <a:rPr lang="en-GB" dirty="0" smtClean="0"/>
              <a:t>etting the day in context of new national curriculum</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a:t>
            </a:fld>
            <a:endParaRPr lang="en-GB" dirty="0"/>
          </a:p>
        </p:txBody>
      </p:sp>
    </p:spTree>
    <p:extLst>
      <p:ext uri="{BB962C8B-B14F-4D97-AF65-F5344CB8AC3E}">
        <p14:creationId xmlns:p14="http://schemas.microsoft.com/office/powerpoint/2010/main" val="168687078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sort of activities and algorithms we’ve touched on tend to fall under the heading of Discrete (or Decision) Maths.</a:t>
            </a:r>
          </a:p>
          <a:p>
            <a:endParaRPr lang="en-GB" baseline="0" dirty="0" smtClean="0"/>
          </a:p>
          <a:p>
            <a:r>
              <a:rPr lang="en-GB" baseline="0" dirty="0" smtClean="0"/>
              <a:t>At A Level, this is taught as a Maths module, and many of the ideas lie at the heart of Computer Science. But there is no reason not to introduce the ideas earlier.</a:t>
            </a:r>
          </a:p>
          <a:p>
            <a:endParaRPr lang="en-GB" baseline="0" dirty="0" smtClean="0"/>
          </a:p>
          <a:p>
            <a:r>
              <a:rPr lang="en-GB" baseline="0" dirty="0" smtClean="0"/>
              <a:t>The </a:t>
            </a:r>
            <a:r>
              <a:rPr lang="en-GB" baseline="0" dirty="0" err="1" smtClean="0"/>
              <a:t>Nrich</a:t>
            </a:r>
            <a:r>
              <a:rPr lang="en-GB" baseline="0" dirty="0" smtClean="0"/>
              <a:t> Maths project has lots of wonderful activities that would make excellent introductions to Computational Thinking in KS3. </a:t>
            </a:r>
          </a:p>
          <a:p>
            <a:endParaRPr lang="en-GB" baseline="0" dirty="0" smtClean="0"/>
          </a:p>
          <a:p>
            <a:r>
              <a:rPr lang="en-GB" baseline="0" dirty="0" smtClean="0"/>
              <a:t>It is searchable by age and Topics.</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170</a:t>
            </a:fld>
            <a:endParaRPr lang="en-GB"/>
          </a:p>
        </p:txBody>
      </p:sp>
    </p:spTree>
    <p:extLst>
      <p:ext uri="{BB962C8B-B14F-4D97-AF65-F5344CB8AC3E}">
        <p14:creationId xmlns:p14="http://schemas.microsoft.com/office/powerpoint/2010/main" val="50208809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Selecting topics gives a menu of broad topics including Decision Maths</a:t>
            </a:r>
          </a:p>
          <a:p>
            <a:r>
              <a:rPr lang="en-GB" dirty="0" smtClean="0"/>
              <a:t>(click)</a:t>
            </a:r>
          </a:p>
          <a:p>
            <a:r>
              <a:rPr lang="en-GB" dirty="0" smtClean="0"/>
              <a:t>Selecting that gives an idea of how</a:t>
            </a:r>
            <a:r>
              <a:rPr lang="en-GB" baseline="0" dirty="0" smtClean="0"/>
              <a:t> many resources are available.</a:t>
            </a:r>
          </a:p>
          <a:p>
            <a:r>
              <a:rPr lang="en-GB" baseline="0" dirty="0" smtClean="0"/>
              <a:t>To get an idea we’ll select Networks/Graph Theory</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171</a:t>
            </a:fld>
            <a:endParaRPr lang="en-GB"/>
          </a:p>
        </p:txBody>
      </p:sp>
    </p:spTree>
    <p:extLst>
      <p:ext uri="{BB962C8B-B14F-4D97-AF65-F5344CB8AC3E}">
        <p14:creationId xmlns:p14="http://schemas.microsoft.com/office/powerpoint/2010/main" val="375864750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a:t>
            </a:r>
            <a:r>
              <a:rPr lang="en-GB" baseline="0" dirty="0" smtClean="0"/>
              <a:t> are many age appropriate activities, and the search can be refined by Key Stage.</a:t>
            </a:r>
          </a:p>
          <a:p>
            <a:r>
              <a:rPr lang="en-GB" baseline="0" dirty="0" smtClean="0"/>
              <a:t>The challenges are also graded by difficulty within the Stage.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172</a:t>
            </a:fld>
            <a:endParaRPr lang="en-GB"/>
          </a:p>
        </p:txBody>
      </p:sp>
    </p:spTree>
    <p:extLst>
      <p:ext uri="{BB962C8B-B14F-4D97-AF65-F5344CB8AC3E}">
        <p14:creationId xmlns:p14="http://schemas.microsoft.com/office/powerpoint/2010/main" val="144983770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Every activity has hints to get children going, solutions and teachers resources. </a:t>
            </a:r>
          </a:p>
          <a:p>
            <a:r>
              <a:rPr lang="en-GB" baseline="0" dirty="0" smtClean="0"/>
              <a:t>(click)</a:t>
            </a:r>
          </a:p>
          <a:p>
            <a:r>
              <a:rPr lang="en-GB" baseline="0" dirty="0" smtClean="0"/>
              <a:t>The teachers notes, in particular, are very useful, providing links to extensions and clear explanations as to the purpose of the exercise. </a:t>
            </a:r>
          </a:p>
          <a:p>
            <a:endParaRPr lang="en-GB" baseline="0" dirty="0" smtClean="0"/>
          </a:p>
          <a:p>
            <a:r>
              <a:rPr lang="en-GB" baseline="0" dirty="0" smtClean="0"/>
              <a:t>Many relate directly to the problems we’ve looked at today (click)</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173</a:t>
            </a:fld>
            <a:endParaRPr lang="en-GB" dirty="0"/>
          </a:p>
        </p:txBody>
      </p:sp>
    </p:spTree>
    <p:extLst>
      <p:ext uri="{BB962C8B-B14F-4D97-AF65-F5344CB8AC3E}">
        <p14:creationId xmlns:p14="http://schemas.microsoft.com/office/powerpoint/2010/main" val="51237000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Here are a few others which could be included in a scheme of work around this topic.</a:t>
            </a:r>
          </a:p>
          <a:p>
            <a:r>
              <a:rPr lang="en-GB" baseline="0" dirty="0" smtClean="0"/>
              <a:t>Who’s Who is an excellent homework activity based on interpreting a graph.</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http://nrich.maths.org/11821</a:t>
            </a:r>
            <a:r>
              <a:rPr lang="en-GB" dirty="0" smtClean="0"/>
              <a:t> </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174</a:t>
            </a:fld>
            <a:endParaRPr lang="en-GB" dirty="0"/>
          </a:p>
        </p:txBody>
      </p:sp>
    </p:spTree>
    <p:extLst>
      <p:ext uri="{BB962C8B-B14F-4D97-AF65-F5344CB8AC3E}">
        <p14:creationId xmlns:p14="http://schemas.microsoft.com/office/powerpoint/2010/main" val="4164401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Colouring Curves Game might make a good starter activity for introducing graph colouring.</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http://nrich.maths.org/7030</a:t>
            </a:r>
            <a:r>
              <a:rPr lang="en-GB" dirty="0" smtClean="0"/>
              <a:t> </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175</a:t>
            </a:fld>
            <a:endParaRPr lang="en-GB" dirty="0"/>
          </a:p>
        </p:txBody>
      </p:sp>
    </p:spTree>
    <p:extLst>
      <p:ext uri="{BB962C8B-B14F-4D97-AF65-F5344CB8AC3E}">
        <p14:creationId xmlns:p14="http://schemas.microsoft.com/office/powerpoint/2010/main" val="127108032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Paw Prints would make a starter activity to introduce Eulerian Circuits.</a:t>
            </a:r>
          </a:p>
          <a:p>
            <a:pPr marL="0" marR="0" indent="0" algn="l" defTabSz="914400" rtl="0" eaLnBrk="1" fontAlgn="auto" latinLnBrk="0" hangingPunct="1">
              <a:lnSpc>
                <a:spcPct val="100000"/>
              </a:lnSpc>
              <a:spcBef>
                <a:spcPts val="0"/>
              </a:spcBef>
              <a:spcAft>
                <a:spcPts val="0"/>
              </a:spcAft>
              <a:buClrTx/>
              <a:buSzTx/>
              <a:buFontTx/>
              <a:buNone/>
              <a:tabLst/>
              <a:defRPr/>
            </a:pPr>
            <a:r>
              <a:rPr lang="en-GB" u="sng" dirty="0" smtClean="0">
                <a:hlinkClick r:id="rId3"/>
              </a:rPr>
              <a:t>http://nrich.maths.org/2318</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176</a:t>
            </a:fld>
            <a:endParaRPr lang="en-GB" dirty="0"/>
          </a:p>
        </p:txBody>
      </p:sp>
    </p:spTree>
    <p:extLst>
      <p:ext uri="{BB962C8B-B14F-4D97-AF65-F5344CB8AC3E}">
        <p14:creationId xmlns:p14="http://schemas.microsoft.com/office/powerpoint/2010/main" val="54934801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This particular question is very pertinent given the current primacy of performance tables and pressures in many schools to cut curriculum time for other subjects. </a:t>
            </a:r>
          </a:p>
        </p:txBody>
      </p:sp>
      <p:sp>
        <p:nvSpPr>
          <p:cNvPr id="4" name="Slide Number Placeholder 3"/>
          <p:cNvSpPr>
            <a:spLocks noGrp="1"/>
          </p:cNvSpPr>
          <p:nvPr>
            <p:ph type="sldNum" sz="quarter" idx="10"/>
          </p:nvPr>
        </p:nvSpPr>
        <p:spPr/>
        <p:txBody>
          <a:bodyPr/>
          <a:lstStyle/>
          <a:p>
            <a:fld id="{D426D3B5-75D9-4B81-9605-012F6554737F}" type="slidenum">
              <a:rPr lang="en-GB" smtClean="0"/>
              <a:t>177</a:t>
            </a:fld>
            <a:endParaRPr lang="en-GB"/>
          </a:p>
        </p:txBody>
      </p:sp>
    </p:spTree>
    <p:extLst>
      <p:ext uri="{BB962C8B-B14F-4D97-AF65-F5344CB8AC3E}">
        <p14:creationId xmlns:p14="http://schemas.microsoft.com/office/powerpoint/2010/main" val="96238156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started the day looking at lists (or arrays). We’ve gone on to explore graphs and mentioned</a:t>
            </a:r>
            <a:r>
              <a:rPr lang="en-GB" baseline="0" dirty="0" smtClean="0"/>
              <a:t> things such as</a:t>
            </a:r>
            <a:r>
              <a:rPr lang="en-GB" dirty="0" smtClean="0"/>
              <a:t> Minimum</a:t>
            </a:r>
            <a:r>
              <a:rPr lang="en-GB" baseline="0" dirty="0" smtClean="0"/>
              <a:t> Spanning and Steiner Trees. </a:t>
            </a:r>
          </a:p>
          <a:p>
            <a:r>
              <a:rPr lang="en-GB" baseline="0" smtClean="0"/>
              <a:t>In this penultimate exercise we’ll look at a fun activity that can be used to introduce another ‘classic’ algorithm. </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178</a:t>
            </a:fld>
            <a:endParaRPr lang="en-GB" dirty="0"/>
          </a:p>
        </p:txBody>
      </p:sp>
    </p:spTree>
    <p:extLst>
      <p:ext uri="{BB962C8B-B14F-4D97-AF65-F5344CB8AC3E}">
        <p14:creationId xmlns:p14="http://schemas.microsoft.com/office/powerpoint/2010/main" val="237772417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Twenty years ago, </a:t>
            </a:r>
            <a:r>
              <a:rPr lang="en-US" baseline="0" dirty="0" smtClean="0"/>
              <a:t>i</a:t>
            </a:r>
            <a:r>
              <a:rPr lang="en-US" dirty="0" smtClean="0"/>
              <a:t>nspired by "six degrees of separation," the theory that nobody is more than six relationships away from any other person in the world, a game was dreamed up by movie buff Brian Turtle, called Six Degrees Of Kevin Bacon.</a:t>
            </a:r>
          </a:p>
          <a:p>
            <a:endParaRPr lang="en-US" dirty="0" smtClean="0"/>
          </a:p>
          <a:p>
            <a:r>
              <a:rPr lang="en-US" dirty="0" smtClean="0"/>
              <a:t>The game</a:t>
            </a:r>
            <a:r>
              <a:rPr lang="en-US" baseline="0" dirty="0" smtClean="0"/>
              <a:t> involves trying to connect any movie star to the actor Kevin Bacon, linking them by other actors who have appeared in the same film.</a:t>
            </a:r>
          </a:p>
          <a:p>
            <a:endParaRPr lang="en-US" baseline="0" dirty="0" smtClean="0"/>
          </a:p>
          <a:p>
            <a:r>
              <a:rPr lang="en-US" baseline="0" dirty="0" smtClean="0"/>
              <a:t>Here is an example (click) using Alexandra </a:t>
            </a:r>
            <a:r>
              <a:rPr lang="en-US" baseline="0" dirty="0" err="1" smtClean="0"/>
              <a:t>Daddario</a:t>
            </a:r>
            <a:r>
              <a:rPr lang="en-US" baseline="0" dirty="0" smtClean="0"/>
              <a:t>, who played Annabeth in Percy Jackson films.</a:t>
            </a:r>
          </a:p>
          <a:p>
            <a:r>
              <a:rPr lang="en-US" baseline="0" dirty="0" smtClean="0"/>
              <a:t>She therefore has a Bacon Number of 2</a:t>
            </a:r>
          </a:p>
          <a:p>
            <a:endParaRPr lang="en-US"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179</a:t>
            </a:fld>
            <a:endParaRPr lang="en-GB" dirty="0"/>
          </a:p>
        </p:txBody>
      </p:sp>
    </p:spTree>
    <p:extLst>
      <p:ext uri="{BB962C8B-B14F-4D97-AF65-F5344CB8AC3E}">
        <p14:creationId xmlns:p14="http://schemas.microsoft.com/office/powerpoint/2010/main" val="3387207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We</a:t>
            </a:r>
            <a:r>
              <a:rPr lang="en-GB" baseline="0" dirty="0" smtClean="0"/>
              <a:t> can look at some of the specific statements in the National Curriculum to highlight where the sort of things we will cover might fit. At Key Stage 2 there is one simple requirement specified.</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a:t>
            </a:fld>
            <a:endParaRPr lang="en-GB" dirty="0"/>
          </a:p>
        </p:txBody>
      </p:sp>
    </p:spTree>
    <p:extLst>
      <p:ext uri="{BB962C8B-B14F-4D97-AF65-F5344CB8AC3E}">
        <p14:creationId xmlns:p14="http://schemas.microsoft.com/office/powerpoint/2010/main" val="391658319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internet movie database lists nearly 3 million actors and actresses, and about 2 million movies.</a:t>
            </a:r>
          </a:p>
          <a:p>
            <a:r>
              <a:rPr lang="en-GB" baseline="0" dirty="0" smtClean="0"/>
              <a:t>The chart shows the distribution of the statistics for ‘Bacon numbers’. (Note the chart will be out of date as it is updated regularly)</a:t>
            </a:r>
          </a:p>
          <a:p>
            <a:r>
              <a:rPr lang="en-GB" baseline="0" dirty="0" smtClean="0"/>
              <a:t>Finding a movie star with a Bacon number of 4 or over is challenging!</a:t>
            </a:r>
          </a:p>
        </p:txBody>
      </p:sp>
      <p:sp>
        <p:nvSpPr>
          <p:cNvPr id="4" name="Slide Number Placeholder 3"/>
          <p:cNvSpPr>
            <a:spLocks noGrp="1"/>
          </p:cNvSpPr>
          <p:nvPr>
            <p:ph type="sldNum" sz="quarter" idx="10"/>
          </p:nvPr>
        </p:nvSpPr>
        <p:spPr/>
        <p:txBody>
          <a:bodyPr/>
          <a:lstStyle/>
          <a:p>
            <a:fld id="{D426D3B5-75D9-4B81-9605-012F6554737F}" type="slidenum">
              <a:rPr lang="en-GB" smtClean="0"/>
              <a:t>180</a:t>
            </a:fld>
            <a:endParaRPr lang="en-GB" dirty="0"/>
          </a:p>
        </p:txBody>
      </p:sp>
    </p:spTree>
    <p:extLst>
      <p:ext uri="{BB962C8B-B14F-4D97-AF65-F5344CB8AC3E}">
        <p14:creationId xmlns:p14="http://schemas.microsoft.com/office/powerpoint/2010/main" val="341040185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Such was the popularity of the game, Google have built Bacon number functionality into its search engine. </a:t>
            </a:r>
          </a:p>
          <a:p>
            <a:endParaRPr lang="en-GB" baseline="0" dirty="0" smtClean="0"/>
          </a:p>
          <a:p>
            <a:r>
              <a:rPr lang="en-GB" baseline="0" dirty="0" smtClean="0"/>
              <a:t>Here’s a fun class challenge! The star children search for must have appeared in a movie, not TV or music videos.</a:t>
            </a:r>
          </a:p>
        </p:txBody>
      </p:sp>
      <p:sp>
        <p:nvSpPr>
          <p:cNvPr id="4" name="Slide Number Placeholder 3"/>
          <p:cNvSpPr>
            <a:spLocks noGrp="1"/>
          </p:cNvSpPr>
          <p:nvPr>
            <p:ph type="sldNum" sz="quarter" idx="10"/>
          </p:nvPr>
        </p:nvSpPr>
        <p:spPr/>
        <p:txBody>
          <a:bodyPr/>
          <a:lstStyle/>
          <a:p>
            <a:fld id="{D426D3B5-75D9-4B81-9605-012F6554737F}" type="slidenum">
              <a:rPr lang="en-GB" smtClean="0"/>
              <a:t>181</a:t>
            </a:fld>
            <a:endParaRPr lang="en-GB" dirty="0"/>
          </a:p>
        </p:txBody>
      </p:sp>
    </p:spTree>
    <p:extLst>
      <p:ext uri="{BB962C8B-B14F-4D97-AF65-F5344CB8AC3E}">
        <p14:creationId xmlns:p14="http://schemas.microsoft.com/office/powerpoint/2010/main" val="424278219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It’s not just Google who calculate a movie star’s Bacon Number.</a:t>
            </a:r>
            <a:r>
              <a:rPr lang="en-GB" baseline="0" dirty="0" smtClean="0"/>
              <a:t> There is a dedicated</a:t>
            </a:r>
            <a:r>
              <a:rPr lang="en-GB" dirty="0" smtClean="0"/>
              <a:t> website, called The</a:t>
            </a:r>
            <a:r>
              <a:rPr lang="en-GB" baseline="0" dirty="0" smtClean="0"/>
              <a:t> Oracle of Bacon which does the same thing and more.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Here is the link between Daniel Radcliffe and Kevin Bacon, like we did in Google. (click)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Ask if anyone notices anything about this. (click)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Although we have the same Bacon Number, the connections are different to those given in Google.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Invite suggestions as to why this might be the case.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answer lies in understanding how a Bacon Number is calculated.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182</a:t>
            </a:fld>
            <a:endParaRPr lang="en-GB"/>
          </a:p>
        </p:txBody>
      </p:sp>
    </p:spTree>
    <p:extLst>
      <p:ext uri="{BB962C8B-B14F-4D97-AF65-F5344CB8AC3E}">
        <p14:creationId xmlns:p14="http://schemas.microsoft.com/office/powerpoint/2010/main" val="64777376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So</a:t>
            </a:r>
            <a:r>
              <a:rPr lang="en-GB" baseline="0" dirty="0" smtClean="0"/>
              <a:t> how does it do it?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All 3 million actors and actresses on the internet movie database are linked in a gigantic graph. Each node is a movie star.</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Each edge between two nodes is</a:t>
            </a:r>
            <a:r>
              <a:rPr lang="en-GB" baseline="0" dirty="0" smtClean="0"/>
              <a:t> the film they both appeared in. So Alexandra </a:t>
            </a:r>
            <a:r>
              <a:rPr lang="en-GB" baseline="0" dirty="0" err="1" smtClean="0"/>
              <a:t>Daddario</a:t>
            </a:r>
            <a:r>
              <a:rPr lang="en-GB" baseline="0" dirty="0" smtClean="0"/>
              <a:t> is linked to Logan </a:t>
            </a:r>
            <a:r>
              <a:rPr lang="en-GB" baseline="0" dirty="0" err="1" smtClean="0"/>
              <a:t>Lerman</a:t>
            </a:r>
            <a:r>
              <a:rPr lang="en-GB" baseline="0" dirty="0" smtClean="0"/>
              <a:t> (Percy Jackson) through the film Sea of Monsters.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She is also linked to Douglas Smith, Katelyn </a:t>
            </a:r>
            <a:r>
              <a:rPr lang="en-GB" baseline="0" dirty="0" err="1" smtClean="0"/>
              <a:t>Mager</a:t>
            </a:r>
            <a:r>
              <a:rPr lang="en-GB" baseline="0" dirty="0" smtClean="0"/>
              <a:t>, Leven </a:t>
            </a:r>
            <a:r>
              <a:rPr lang="en-GB" baseline="0" dirty="0" err="1" smtClean="0"/>
              <a:t>Rambin</a:t>
            </a:r>
            <a:r>
              <a:rPr lang="en-GB" baseline="0" dirty="0" smtClean="0"/>
              <a:t> and every other actor/actress in that film.</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And of course, it is not just Alexandra who is linked to each start, but they are all linked to each other.</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But Logan </a:t>
            </a:r>
            <a:r>
              <a:rPr lang="en-GB" baseline="0" dirty="0" err="1" smtClean="0"/>
              <a:t>Lerman</a:t>
            </a:r>
            <a:r>
              <a:rPr lang="en-GB" baseline="0" dirty="0" smtClean="0"/>
              <a:t> also starred in Noah with Russell Crowe, Jennifer Connelly and Emma Watson.</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So they are all linked together too (click), as they are to the cast of other films they starred in.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183</a:t>
            </a:fld>
            <a:endParaRPr lang="en-GB"/>
          </a:p>
        </p:txBody>
      </p:sp>
    </p:spTree>
    <p:extLst>
      <p:ext uri="{BB962C8B-B14F-4D97-AF65-F5344CB8AC3E}">
        <p14:creationId xmlns:p14="http://schemas.microsoft.com/office/powerpoint/2010/main" val="267149590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reality, the graph is</a:t>
            </a:r>
            <a:r>
              <a:rPr lang="en-GB" baseline="0" dirty="0" smtClean="0"/>
              <a:t> far more complicated than the example we just gave, and would look more like this, with Kevin Bacon at the centre.</a:t>
            </a:r>
          </a:p>
          <a:p>
            <a:r>
              <a:rPr lang="en-GB" baseline="0" dirty="0" smtClean="0"/>
              <a:t>(the different colours represent people in the same film clustered together).</a:t>
            </a:r>
          </a:p>
          <a:p>
            <a:r>
              <a:rPr lang="en-GB" baseline="0" dirty="0" smtClean="0"/>
              <a:t>(click) So a very large graph is the structure that holds all the data, but what about the algorithm to link a movie star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184</a:t>
            </a:fld>
            <a:endParaRPr lang="en-GB"/>
          </a:p>
        </p:txBody>
      </p:sp>
    </p:spTree>
    <p:extLst>
      <p:ext uri="{BB962C8B-B14F-4D97-AF65-F5344CB8AC3E}">
        <p14:creationId xmlns:p14="http://schemas.microsoft.com/office/powerpoint/2010/main" val="89663573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Let’s try to work out an algorithm.</a:t>
            </a:r>
          </a:p>
          <a:p>
            <a:r>
              <a:rPr lang="en-GB" baseline="0" dirty="0" smtClean="0"/>
              <a:t>As a whole class activity, imagine the red node is Kevin Bacon. The yellow node is an movie star entered on the website.</a:t>
            </a:r>
          </a:p>
          <a:p>
            <a:r>
              <a:rPr lang="en-GB" baseline="0" dirty="0" smtClean="0"/>
              <a:t>We need to find the shortest path between the two. Give out the graph for students to try to find the smallest number of connections to link the two.</a:t>
            </a:r>
          </a:p>
          <a:p>
            <a:r>
              <a:rPr lang="en-GB" baseline="0" dirty="0" smtClean="0"/>
              <a:t>If they think they have found it, invite them to connect the path on the board. </a:t>
            </a:r>
          </a:p>
          <a:p>
            <a:r>
              <a:rPr lang="en-GB" baseline="0" dirty="0" smtClean="0"/>
              <a:t>If they are struggling, announce you have found a link using eight steps – can they beat that?</a:t>
            </a:r>
          </a:p>
          <a:p>
            <a:r>
              <a:rPr lang="en-GB" baseline="0" dirty="0" smtClean="0"/>
              <a:t>(They should, the shortest is 7 and the answer is given on the following slide)</a:t>
            </a:r>
          </a:p>
        </p:txBody>
      </p:sp>
      <p:sp>
        <p:nvSpPr>
          <p:cNvPr id="4" name="Slide Number Placeholder 3"/>
          <p:cNvSpPr>
            <a:spLocks noGrp="1"/>
          </p:cNvSpPr>
          <p:nvPr>
            <p:ph type="sldNum" sz="quarter" idx="10"/>
          </p:nvPr>
        </p:nvSpPr>
        <p:spPr/>
        <p:txBody>
          <a:bodyPr/>
          <a:lstStyle/>
          <a:p>
            <a:fld id="{D426D3B5-75D9-4B81-9605-012F6554737F}" type="slidenum">
              <a:rPr lang="en-GB" smtClean="0"/>
              <a:t>185</a:t>
            </a:fld>
            <a:endParaRPr lang="en-GB" dirty="0"/>
          </a:p>
        </p:txBody>
      </p:sp>
    </p:spTree>
    <p:extLst>
      <p:ext uri="{BB962C8B-B14F-4D97-AF65-F5344CB8AC3E}">
        <p14:creationId xmlns:p14="http://schemas.microsoft.com/office/powerpoint/2010/main" val="77139947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What lessons can we learn from this? Encourage a class discussion.</a:t>
            </a:r>
          </a:p>
          <a:p>
            <a:r>
              <a:rPr lang="en-GB" baseline="0" dirty="0" smtClean="0"/>
              <a:t>The best solution may not always be the most obvious. The shortest path starts by moving away from the destination for example.</a:t>
            </a:r>
          </a:p>
          <a:p>
            <a:r>
              <a:rPr lang="en-GB" baseline="0" dirty="0" smtClean="0"/>
              <a:t>Ask how they got their answer. Did they develop a systematic approach?</a:t>
            </a:r>
          </a:p>
          <a:p>
            <a:r>
              <a:rPr lang="en-GB" baseline="0" dirty="0" smtClean="0"/>
              <a:t>We are looking for them to articulate an algorithm that checks possible routes and is general enough to apply to any situation. </a:t>
            </a:r>
          </a:p>
        </p:txBody>
      </p:sp>
      <p:sp>
        <p:nvSpPr>
          <p:cNvPr id="4" name="Slide Number Placeholder 3"/>
          <p:cNvSpPr>
            <a:spLocks noGrp="1"/>
          </p:cNvSpPr>
          <p:nvPr>
            <p:ph type="sldNum" sz="quarter" idx="10"/>
          </p:nvPr>
        </p:nvSpPr>
        <p:spPr/>
        <p:txBody>
          <a:bodyPr/>
          <a:lstStyle/>
          <a:p>
            <a:fld id="{D426D3B5-75D9-4B81-9605-012F6554737F}" type="slidenum">
              <a:rPr lang="en-GB" smtClean="0"/>
              <a:t>186</a:t>
            </a:fld>
            <a:endParaRPr lang="en-GB" dirty="0"/>
          </a:p>
        </p:txBody>
      </p:sp>
    </p:spTree>
    <p:extLst>
      <p:ext uri="{BB962C8B-B14F-4D97-AF65-F5344CB8AC3E}">
        <p14:creationId xmlns:p14="http://schemas.microsoft.com/office/powerpoint/2010/main" val="384781464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Once students have articulated a possible approach, use this slide to consider if it could be applied to the general situation of finding the shortest path for any Movie Star to Kevin Bacon. Different sample starting positions are highlighted on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187</a:t>
            </a:fld>
            <a:endParaRPr lang="en-GB" dirty="0"/>
          </a:p>
        </p:txBody>
      </p:sp>
    </p:spTree>
    <p:extLst>
      <p:ext uri="{BB962C8B-B14F-4D97-AF65-F5344CB8AC3E}">
        <p14:creationId xmlns:p14="http://schemas.microsoft.com/office/powerpoint/2010/main" val="28249479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We</a:t>
            </a:r>
            <a:r>
              <a:rPr lang="en-GB" baseline="0" dirty="0" smtClean="0"/>
              <a:t> can generalise the problem even further.</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a:t>
            </a:r>
            <a:r>
              <a:rPr lang="en-GB" baseline="0" dirty="0" smtClean="0"/>
              <a:t> Oracle of Bacon allows you to calculate not just a star’s Bacon number, but their degree of separation from any other movie star. (click) So here we can check the degree of separation of Alexandra </a:t>
            </a:r>
            <a:r>
              <a:rPr lang="en-GB" baseline="0" dirty="0" err="1" smtClean="0"/>
              <a:t>Daddario</a:t>
            </a:r>
            <a:r>
              <a:rPr lang="en-GB" baseline="0" dirty="0" smtClean="0"/>
              <a:t> from Daniel Radcliffe (Harry Potter). ..  (click)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and she has a Daniel Radcliffe Number of 2.</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188</a:t>
            </a:fld>
            <a:endParaRPr lang="en-GB"/>
          </a:p>
        </p:txBody>
      </p:sp>
    </p:spTree>
    <p:extLst>
      <p:ext uri="{BB962C8B-B14F-4D97-AF65-F5344CB8AC3E}">
        <p14:creationId xmlns:p14="http://schemas.microsoft.com/office/powerpoint/2010/main" val="179917323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Let’s use a slightly simpler graph to demonstrate the approach.</a:t>
            </a:r>
          </a:p>
          <a:p>
            <a:r>
              <a:rPr lang="en-GB" baseline="0" dirty="0" smtClean="0"/>
              <a:t>Starting with the yellow node, we identify every node connected to it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189</a:t>
            </a:fld>
            <a:endParaRPr lang="en-GB" dirty="0"/>
          </a:p>
        </p:txBody>
      </p:sp>
    </p:spTree>
    <p:extLst>
      <p:ext uri="{BB962C8B-B14F-4D97-AF65-F5344CB8AC3E}">
        <p14:creationId xmlns:p14="http://schemas.microsoft.com/office/powerpoint/2010/main" val="3394429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At Key Stage 3 things get a little more wordy.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Here are three partial statements taken from the Program of Study. Don’t dwell on these, simply highlight them.</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Each subsequent slide highlights the next phrase (click)</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19</a:t>
            </a:fld>
            <a:endParaRPr lang="en-GB" dirty="0"/>
          </a:p>
        </p:txBody>
      </p:sp>
    </p:spTree>
    <p:extLst>
      <p:ext uri="{BB962C8B-B14F-4D97-AF65-F5344CB8AC3E}">
        <p14:creationId xmlns:p14="http://schemas.microsoft.com/office/powerpoint/2010/main" val="274420415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Now we take each Node with a value of 1 in turn. Again we identify every node connected to it, and label them with a value of 2. (click)</a:t>
            </a:r>
          </a:p>
          <a:p>
            <a:r>
              <a:rPr lang="en-GB" baseline="0" dirty="0" smtClean="0"/>
              <a:t>Would we label the final node (with the dashed line) to 2? </a:t>
            </a:r>
          </a:p>
          <a:p>
            <a:r>
              <a:rPr lang="en-GB" baseline="0" dirty="0" smtClean="0"/>
              <a:t>We wouldn’t because it already has a value of 1, so we know we can reach it in one step.</a:t>
            </a:r>
          </a:p>
          <a:p>
            <a:r>
              <a:rPr lang="en-GB" baseline="0" dirty="0" smtClean="0"/>
              <a:t>So we only label the node with two if it does not already contain a value.</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190</a:t>
            </a:fld>
            <a:endParaRPr lang="en-GB" dirty="0"/>
          </a:p>
        </p:txBody>
      </p:sp>
    </p:spTree>
    <p:extLst>
      <p:ext uri="{BB962C8B-B14F-4D97-AF65-F5344CB8AC3E}">
        <p14:creationId xmlns:p14="http://schemas.microsoft.com/office/powerpoint/2010/main" val="419272312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Notice here, the first connection already has a value assigned, so no connection is recorded.</a:t>
            </a:r>
          </a:p>
          <a:p>
            <a:r>
              <a:rPr lang="en-GB" baseline="0" dirty="0" smtClean="0"/>
              <a:t>Each subsequent connected node is labelled with a value of 2, apart from the final (dashed line) which again connects to a node with a lower value, so is ignored.</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191</a:t>
            </a:fld>
            <a:endParaRPr lang="en-GB" dirty="0"/>
          </a:p>
        </p:txBody>
      </p:sp>
    </p:spTree>
    <p:extLst>
      <p:ext uri="{BB962C8B-B14F-4D97-AF65-F5344CB8AC3E}">
        <p14:creationId xmlns:p14="http://schemas.microsoft.com/office/powerpoint/2010/main" val="42639565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From the next node, the first connection is ignored for the same reason as before. (click) </a:t>
            </a:r>
          </a:p>
          <a:p>
            <a:r>
              <a:rPr lang="en-GB" baseline="0" dirty="0" smtClean="0"/>
              <a:t>We also don’t make the connection back to the node at the bottom right for the same reason as before, and the next value 1 node makes no further connections.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explains how Google and The Oracle of Bacon can get the same Bacon Number but with different links – it all depends which connection is first made, and which one is ignored.</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192</a:t>
            </a:fld>
            <a:endParaRPr lang="en-GB" dirty="0"/>
          </a:p>
        </p:txBody>
      </p:sp>
    </p:spTree>
    <p:extLst>
      <p:ext uri="{BB962C8B-B14F-4D97-AF65-F5344CB8AC3E}">
        <p14:creationId xmlns:p14="http://schemas.microsoft.com/office/powerpoint/2010/main" val="355888644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links to the third node are next established. (click through sequence, pausing to ask pupils to predict which connections will be made if required).</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193</a:t>
            </a:fld>
            <a:endParaRPr lang="en-GB" dirty="0"/>
          </a:p>
        </p:txBody>
      </p:sp>
    </p:spTree>
    <p:extLst>
      <p:ext uri="{BB962C8B-B14F-4D97-AF65-F5344CB8AC3E}">
        <p14:creationId xmlns:p14="http://schemas.microsoft.com/office/powerpoint/2010/main" val="382113645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At this point, having found the destination, we can identify a shortest path.</a:t>
            </a:r>
          </a:p>
          <a:p>
            <a:r>
              <a:rPr lang="en-GB" baseline="0" dirty="0" smtClean="0"/>
              <a:t>There may be others that are just as short, but no path can be shorter.</a:t>
            </a:r>
          </a:p>
          <a:p>
            <a:endParaRPr lang="en-GB" baseline="0" dirty="0" smtClean="0"/>
          </a:p>
          <a:p>
            <a:r>
              <a:rPr lang="en-GB" baseline="0" dirty="0" smtClean="0"/>
              <a:t>An algorithm like this is known as a Breadth First Search of a graph because it searches every node one step away from the start, before it tries any further away.</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194</a:t>
            </a:fld>
            <a:endParaRPr lang="en-GB" dirty="0"/>
          </a:p>
        </p:txBody>
      </p:sp>
    </p:spTree>
    <p:extLst>
      <p:ext uri="{BB962C8B-B14F-4D97-AF65-F5344CB8AC3E}">
        <p14:creationId xmlns:p14="http://schemas.microsoft.com/office/powerpoint/2010/main" val="237995496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Is Kevin Bacon at the centre of the Hollywood universe?</a:t>
            </a:r>
          </a:p>
          <a:p>
            <a:endParaRPr lang="en-GB" baseline="0" dirty="0" smtClean="0"/>
          </a:p>
          <a:p>
            <a:r>
              <a:rPr lang="en-GB" baseline="0" dirty="0" smtClean="0"/>
              <a:t>Using the link shown calculates the average Bacon Number. </a:t>
            </a:r>
          </a:p>
          <a:p>
            <a:r>
              <a:rPr lang="en-GB" baseline="0" dirty="0" smtClean="0"/>
              <a:t>Ask students how this might be done.</a:t>
            </a:r>
          </a:p>
          <a:p>
            <a:r>
              <a:rPr lang="en-GB" baseline="0" dirty="0" smtClean="0"/>
              <a:t>It involves calculating every star’s Bacon number, then working out the average. The table shows the distribution. Kevin Bacon is, on average 3.009 degrees of separation from every other star.</a:t>
            </a:r>
          </a:p>
          <a:p>
            <a:r>
              <a:rPr lang="en-GB" baseline="0" dirty="0" smtClean="0"/>
              <a:t>Challenge the pupils to find a star who has a lower average number (click)</a:t>
            </a:r>
          </a:p>
          <a:p>
            <a:r>
              <a:rPr lang="en-GB" baseline="0" dirty="0" smtClean="0"/>
              <a:t>Here for example is Jude Law, with an average 3.003.</a:t>
            </a:r>
          </a:p>
          <a:p>
            <a:r>
              <a:rPr lang="en-GB" baseline="0" dirty="0" smtClean="0"/>
              <a:t>Who can find the best ‘centre’ of the movie universe?</a:t>
            </a:r>
          </a:p>
        </p:txBody>
      </p:sp>
      <p:sp>
        <p:nvSpPr>
          <p:cNvPr id="4" name="Slide Number Placeholder 3"/>
          <p:cNvSpPr>
            <a:spLocks noGrp="1"/>
          </p:cNvSpPr>
          <p:nvPr>
            <p:ph type="sldNum" sz="quarter" idx="10"/>
          </p:nvPr>
        </p:nvSpPr>
        <p:spPr/>
        <p:txBody>
          <a:bodyPr/>
          <a:lstStyle/>
          <a:p>
            <a:fld id="{D426D3B5-75D9-4B81-9605-012F6554737F}" type="slidenum">
              <a:rPr lang="en-GB" smtClean="0"/>
              <a:t>195</a:t>
            </a:fld>
            <a:endParaRPr lang="en-GB" dirty="0"/>
          </a:p>
        </p:txBody>
      </p:sp>
    </p:spTree>
    <p:extLst>
      <p:ext uri="{BB962C8B-B14F-4D97-AF65-F5344CB8AC3E}">
        <p14:creationId xmlns:p14="http://schemas.microsoft.com/office/powerpoint/2010/main" val="390318239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Before leaving The Oracle of Bacon, read the explanation of how the site works. </a:t>
            </a:r>
          </a:p>
          <a:p>
            <a:r>
              <a:rPr lang="en-GB" baseline="0" dirty="0" smtClean="0"/>
              <a:t>It may be too technical for many, but for interested students it gives an idea of the size of the graph structures that power applications such as these, as well as ways in which you could link this work to other aspects of computing.</a:t>
            </a:r>
          </a:p>
          <a:p>
            <a:endParaRPr lang="en-GB" baseline="0" dirty="0" smtClean="0"/>
          </a:p>
          <a:p>
            <a:r>
              <a:rPr lang="en-GB" baseline="0" dirty="0" smtClean="0"/>
              <a:t>Note in particular, the details about caching requests to speed up the ability to answer future similar queries. Calculating the shortest path to every movie star would take a long time!</a:t>
            </a:r>
          </a:p>
          <a:p>
            <a:endParaRPr lang="en-GB" baseline="0" dirty="0" smtClean="0"/>
          </a:p>
          <a:p>
            <a:r>
              <a:rPr lang="en-GB" baseline="0" dirty="0" smtClean="0"/>
              <a:t>Breadth first searches lie at the heart of shortest path algorithms.</a:t>
            </a:r>
          </a:p>
        </p:txBody>
      </p:sp>
      <p:sp>
        <p:nvSpPr>
          <p:cNvPr id="4" name="Slide Number Placeholder 3"/>
          <p:cNvSpPr>
            <a:spLocks noGrp="1"/>
          </p:cNvSpPr>
          <p:nvPr>
            <p:ph type="sldNum" sz="quarter" idx="10"/>
          </p:nvPr>
        </p:nvSpPr>
        <p:spPr/>
        <p:txBody>
          <a:bodyPr/>
          <a:lstStyle/>
          <a:p>
            <a:fld id="{D426D3B5-75D9-4B81-9605-012F6554737F}" type="slidenum">
              <a:rPr lang="en-GB" smtClean="0"/>
              <a:t>196</a:t>
            </a:fld>
            <a:endParaRPr lang="en-GB" dirty="0"/>
          </a:p>
        </p:txBody>
      </p:sp>
    </p:spTree>
    <p:extLst>
      <p:ext uri="{BB962C8B-B14F-4D97-AF65-F5344CB8AC3E}">
        <p14:creationId xmlns:p14="http://schemas.microsoft.com/office/powerpoint/2010/main" val="221962044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Shortest path algorithms lie behind many common applications, such as Sat </a:t>
            </a:r>
            <a:r>
              <a:rPr lang="en-GB" baseline="0" dirty="0" err="1" smtClean="0"/>
              <a:t>Nav’s</a:t>
            </a:r>
            <a:r>
              <a:rPr lang="en-GB" baseline="0" dirty="0" smtClean="0"/>
              <a:t> and route finding software.</a:t>
            </a:r>
          </a:p>
          <a:p>
            <a:endParaRPr lang="en-GB" baseline="0" dirty="0" smtClean="0"/>
          </a:p>
          <a:p>
            <a:r>
              <a:rPr lang="en-GB" baseline="0" dirty="0" smtClean="0"/>
              <a:t>It’s worth encouraging students to think about how the graph behind something like Google maps or AA route finder would be constructed.</a:t>
            </a:r>
          </a:p>
          <a:p>
            <a:r>
              <a:rPr lang="en-GB" baseline="0" dirty="0" smtClean="0"/>
              <a:t>Every intersection of every tiny road is in there, and the sheer size of graphs like this, make searching for shortest paths a demanding task.</a:t>
            </a:r>
          </a:p>
        </p:txBody>
      </p:sp>
      <p:sp>
        <p:nvSpPr>
          <p:cNvPr id="4" name="Slide Number Placeholder 3"/>
          <p:cNvSpPr>
            <a:spLocks noGrp="1"/>
          </p:cNvSpPr>
          <p:nvPr>
            <p:ph type="sldNum" sz="quarter" idx="10"/>
          </p:nvPr>
        </p:nvSpPr>
        <p:spPr/>
        <p:txBody>
          <a:bodyPr/>
          <a:lstStyle/>
          <a:p>
            <a:fld id="{D426D3B5-75D9-4B81-9605-012F6554737F}" type="slidenum">
              <a:rPr lang="en-GB" smtClean="0"/>
              <a:t>197</a:t>
            </a:fld>
            <a:endParaRPr lang="en-GB" dirty="0"/>
          </a:p>
        </p:txBody>
      </p:sp>
    </p:spTree>
    <p:extLst>
      <p:ext uri="{BB962C8B-B14F-4D97-AF65-F5344CB8AC3E}">
        <p14:creationId xmlns:p14="http://schemas.microsoft.com/office/powerpoint/2010/main" val="292722806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Shortest path algorithms have become much more efficient over the last 50 years. If they hadn’t many route finding tasks just wouldn’t be able to run on devices such as Smartphones which have far less memory than most PC’s.</a:t>
            </a:r>
          </a:p>
          <a:p>
            <a:endParaRPr lang="en-GB" baseline="0" dirty="0" smtClean="0"/>
          </a:p>
          <a:p>
            <a:r>
              <a:rPr lang="en-GB" baseline="0" dirty="0" smtClean="0"/>
              <a:t>The search for more efficient ways of doing things is the focus of another Tenderfoot unit: Doing Stuff and Doing It Well, but you might like to watch the Chair of CAS, Simon Peyton-Jones talking about recent developments in route finding algorithms.</a:t>
            </a:r>
          </a:p>
          <a:p>
            <a:endParaRPr lang="en-GB" baseline="0" dirty="0" smtClean="0"/>
          </a:p>
          <a:p>
            <a:r>
              <a:rPr lang="en-GB" baseline="0" dirty="0" smtClean="0"/>
              <a:t>Simon is addressing schoolchildren, and the talk lasts about 30 minutes.</a:t>
            </a:r>
          </a:p>
        </p:txBody>
      </p:sp>
      <p:sp>
        <p:nvSpPr>
          <p:cNvPr id="4" name="Slide Number Placeholder 3"/>
          <p:cNvSpPr>
            <a:spLocks noGrp="1"/>
          </p:cNvSpPr>
          <p:nvPr>
            <p:ph type="sldNum" sz="quarter" idx="10"/>
          </p:nvPr>
        </p:nvSpPr>
        <p:spPr/>
        <p:txBody>
          <a:bodyPr/>
          <a:lstStyle/>
          <a:p>
            <a:fld id="{D426D3B5-75D9-4B81-9605-012F6554737F}" type="slidenum">
              <a:rPr lang="en-GB" smtClean="0"/>
              <a:t>198</a:t>
            </a:fld>
            <a:endParaRPr lang="en-GB" dirty="0"/>
          </a:p>
        </p:txBody>
      </p:sp>
    </p:spTree>
    <p:extLst>
      <p:ext uri="{BB962C8B-B14F-4D97-AF65-F5344CB8AC3E}">
        <p14:creationId xmlns:p14="http://schemas.microsoft.com/office/powerpoint/2010/main" val="295584093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One final source of excellent short questions is the annual </a:t>
            </a:r>
            <a:r>
              <a:rPr lang="en-GB" baseline="0" dirty="0" err="1" smtClean="0"/>
              <a:t>Bebras</a:t>
            </a:r>
            <a:r>
              <a:rPr lang="en-GB" baseline="0" dirty="0" smtClean="0"/>
              <a:t> Computational Thinking Challenge.</a:t>
            </a:r>
          </a:p>
          <a:p>
            <a:r>
              <a:rPr lang="en-GB" baseline="0" dirty="0" smtClean="0"/>
              <a:t>Held in November, and free to enter, it ought to be an annual part of every Computing departments calendar. </a:t>
            </a:r>
          </a:p>
          <a:p>
            <a:r>
              <a:rPr lang="en-GB" baseline="0" dirty="0" smtClean="0"/>
              <a:t>After the competition, the questions are published as a booklet. Past questions make excellent homework challenges. Last years booklet is included in the resources, and the teacher notes point out some particularly relevant questions involving graphs and trees.</a:t>
            </a:r>
          </a:p>
          <a:p>
            <a:r>
              <a:rPr lang="en-GB" baseline="0" dirty="0" smtClean="0"/>
              <a:t>(click)</a:t>
            </a:r>
          </a:p>
          <a:p>
            <a:r>
              <a:rPr lang="en-GB" baseline="0" dirty="0" smtClean="0"/>
              <a:t>Questions are submitted by panels from all contributing countries and graded by age.</a:t>
            </a:r>
          </a:p>
          <a:p>
            <a:r>
              <a:rPr lang="en-GB" baseline="0" dirty="0" smtClean="0"/>
              <a:t>They span the entire school age.</a:t>
            </a:r>
          </a:p>
          <a:p>
            <a:r>
              <a:rPr lang="en-GB" baseline="0" dirty="0" smtClean="0"/>
              <a:t>Kits and Castors are primary pupils. Juniors spans Yr6 and 7, Intermediate, </a:t>
            </a:r>
            <a:r>
              <a:rPr lang="en-GB" baseline="0" dirty="0" err="1" smtClean="0"/>
              <a:t>Yrs</a:t>
            </a:r>
            <a:r>
              <a:rPr lang="en-GB" baseline="0" dirty="0" smtClean="0"/>
              <a:t> 8 and 9, Seniors 10 and 11, Elite being post 16.</a:t>
            </a:r>
          </a:p>
          <a:p>
            <a:endParaRPr lang="en-GB"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199</a:t>
            </a:fld>
            <a:endParaRPr lang="en-GB" dirty="0"/>
          </a:p>
        </p:txBody>
      </p:sp>
    </p:spTree>
    <p:extLst>
      <p:ext uri="{BB962C8B-B14F-4D97-AF65-F5344CB8AC3E}">
        <p14:creationId xmlns:p14="http://schemas.microsoft.com/office/powerpoint/2010/main" val="483913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 chance to explain what</a:t>
            </a:r>
            <a:r>
              <a:rPr lang="en-US" altLang="en-US" baseline="0" dirty="0" smtClean="0"/>
              <a:t> the Tenderfoot project entails – hide if not required.</a:t>
            </a:r>
          </a:p>
          <a:p>
            <a:pPr>
              <a:spcBef>
                <a:spcPct val="0"/>
              </a:spcBef>
            </a:pPr>
            <a:endParaRPr lang="en-US" altLang="en-US" baseline="0" dirty="0" smtClean="0"/>
          </a:p>
          <a:p>
            <a:pPr>
              <a:spcBef>
                <a:spcPct val="0"/>
              </a:spcBef>
            </a:pPr>
            <a:r>
              <a:rPr lang="en-US" altLang="en-US" baseline="0" dirty="0" smtClean="0"/>
              <a:t>Why? The need to develop a deeper appreciation of Computer Science amongst non-specialists secondary teachers.</a:t>
            </a:r>
          </a:p>
          <a:p>
            <a:pPr>
              <a:spcBef>
                <a:spcPct val="0"/>
              </a:spcBef>
            </a:pPr>
            <a:endParaRPr lang="en-US" altLang="en-US" baseline="0" dirty="0" smtClean="0"/>
          </a:p>
          <a:p>
            <a:pPr>
              <a:spcBef>
                <a:spcPct val="0"/>
              </a:spcBef>
            </a:pPr>
            <a:r>
              <a:rPr lang="en-US" altLang="en-US" baseline="0" dirty="0" smtClean="0"/>
              <a:t>What? Currently seven full Units are completed, packaged as 30+ separate sessions to support Master Teachers and others hosting local CPD. Four further Units are scoped and awaiting further development.</a:t>
            </a:r>
          </a:p>
          <a:p>
            <a:pPr>
              <a:spcBef>
                <a:spcPct val="0"/>
              </a:spcBef>
            </a:pPr>
            <a:endParaRPr lang="en-US" altLang="en-US" baseline="0"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aseline="0" dirty="0" smtClean="0"/>
              <a:t>When? The seven completed Units will be online by the start of the academic year 2017 – 18.</a:t>
            </a:r>
          </a:p>
          <a:p>
            <a:pPr>
              <a:spcBef>
                <a:spcPct val="0"/>
              </a:spcBef>
            </a:pPr>
            <a:endParaRPr lang="en-US" altLang="en-US" baseline="0" dirty="0" smtClean="0"/>
          </a:p>
          <a:p>
            <a:pPr>
              <a:spcBef>
                <a:spcPct val="0"/>
              </a:spcBef>
            </a:pPr>
            <a:r>
              <a:rPr lang="en-US" altLang="en-US" baseline="0" dirty="0" smtClean="0"/>
              <a:t>How? The CAS model is that of local face to face sessions through which we build trust and a genuine community of practice. Some may develop the material into online delivery but the key aim is to help sustain the fabric of the CAS Community, </a:t>
            </a:r>
            <a:r>
              <a:rPr lang="en-US" altLang="en-US" baseline="0" smtClean="0"/>
              <a:t>developing through </a:t>
            </a:r>
            <a:r>
              <a:rPr lang="en-US" altLang="en-US" baseline="0" dirty="0" smtClean="0"/>
              <a:t>the Regional </a:t>
            </a:r>
            <a:r>
              <a:rPr lang="en-US" altLang="en-US" baseline="0" smtClean="0"/>
              <a:t>Centre initiatives. </a:t>
            </a:r>
            <a:endParaRPr lang="en-US" altLang="en-US" baseline="0" dirty="0" smtClean="0"/>
          </a:p>
          <a:p>
            <a:pPr>
              <a:spcBef>
                <a:spcPct val="0"/>
              </a:spcBef>
            </a:pPr>
            <a:endParaRPr lang="en-US" altLang="en-US" baseline="0" dirty="0"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AC578E-3DC8-4EAC-BD1D-064A9F0F6F36}" type="slidenum">
              <a:rPr lang="en-US" altLang="en-US"/>
              <a:pPr/>
              <a:t>2</a:t>
            </a:fld>
            <a:endParaRPr lang="en-US" altLang="en-US"/>
          </a:p>
        </p:txBody>
      </p:sp>
    </p:spTree>
    <p:extLst>
      <p:ext uri="{BB962C8B-B14F-4D97-AF65-F5344CB8AC3E}">
        <p14:creationId xmlns:p14="http://schemas.microsoft.com/office/powerpoint/2010/main" val="2234768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Each subsequent slide highlights the next phrase (click)</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20</a:t>
            </a:fld>
            <a:endParaRPr lang="en-GB" dirty="0"/>
          </a:p>
        </p:txBody>
      </p:sp>
    </p:spTree>
    <p:extLst>
      <p:ext uri="{BB962C8B-B14F-4D97-AF65-F5344CB8AC3E}">
        <p14:creationId xmlns:p14="http://schemas.microsoft.com/office/powerpoint/2010/main" val="2004379095"/>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Here’s two quick exemplar problems from the </a:t>
            </a:r>
            <a:r>
              <a:rPr lang="en-GB" dirty="0" err="1" smtClean="0"/>
              <a:t>Bebras</a:t>
            </a:r>
            <a:r>
              <a:rPr lang="en-GB" dirty="0" smtClean="0"/>
              <a:t> competition last year.</a:t>
            </a:r>
          </a:p>
          <a:p>
            <a:r>
              <a:rPr lang="en-GB" dirty="0" smtClean="0"/>
              <a:t>This first</a:t>
            </a:r>
            <a:r>
              <a:rPr lang="en-GB" baseline="0" dirty="0" smtClean="0"/>
              <a:t> one was aimed at KS3. </a:t>
            </a:r>
          </a:p>
          <a:p>
            <a:r>
              <a:rPr lang="en-GB" baseline="0" dirty="0" smtClean="0"/>
              <a:t>It’s a simple shortest path problem, which pupils can probably do in their head.</a:t>
            </a:r>
          </a:p>
        </p:txBody>
      </p:sp>
      <p:sp>
        <p:nvSpPr>
          <p:cNvPr id="4" name="Slide Number Placeholder 3"/>
          <p:cNvSpPr>
            <a:spLocks noGrp="1"/>
          </p:cNvSpPr>
          <p:nvPr>
            <p:ph type="sldNum" sz="quarter" idx="10"/>
          </p:nvPr>
        </p:nvSpPr>
        <p:spPr/>
        <p:txBody>
          <a:bodyPr/>
          <a:lstStyle/>
          <a:p>
            <a:fld id="{D426D3B5-75D9-4B81-9605-012F6554737F}" type="slidenum">
              <a:rPr lang="en-GB" smtClean="0"/>
              <a:t>200</a:t>
            </a:fld>
            <a:endParaRPr lang="en-GB" dirty="0"/>
          </a:p>
        </p:txBody>
      </p:sp>
    </p:spTree>
    <p:extLst>
      <p:ext uri="{BB962C8B-B14F-4D97-AF65-F5344CB8AC3E}">
        <p14:creationId xmlns:p14="http://schemas.microsoft.com/office/powerpoint/2010/main" val="166388758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The</a:t>
            </a:r>
            <a:r>
              <a:rPr lang="en-GB" baseline="0" dirty="0" smtClean="0"/>
              <a:t> second is harder, aimed at post 16 students.</a:t>
            </a:r>
          </a:p>
          <a:p>
            <a:r>
              <a:rPr lang="en-GB" baseline="0" dirty="0" smtClean="0"/>
              <a:t>The handout gives the answer, and the approach.</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201</a:t>
            </a:fld>
            <a:endParaRPr lang="en-GB" dirty="0"/>
          </a:p>
        </p:txBody>
      </p:sp>
    </p:spTree>
    <p:extLst>
      <p:ext uri="{BB962C8B-B14F-4D97-AF65-F5344CB8AC3E}">
        <p14:creationId xmlns:p14="http://schemas.microsoft.com/office/powerpoint/2010/main" val="109572330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t>Before we embark on the last activity, use the</a:t>
            </a:r>
            <a:r>
              <a:rPr lang="en-GB" b="0" baseline="0" dirty="0" smtClean="0"/>
              <a:t> following</a:t>
            </a:r>
            <a:r>
              <a:rPr lang="en-GB" b="0" dirty="0" smtClean="0"/>
              <a:t> slides to prompt a discussion about the value of classroom research both to </a:t>
            </a:r>
            <a:r>
              <a:rPr lang="en-GB" dirty="0" smtClean="0"/>
              <a:t>support continuing professional development and to inform the wider teaching community.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Use the terms “teacher enquiry”, “action research”, “reflective practitioner” and “practitioner research”.</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indent="0">
              <a:buNone/>
            </a:pPr>
            <a:r>
              <a:rPr lang="en-GB" sz="1200" dirty="0" smtClean="0"/>
              <a:t>Teaching computer programming is a relatively new activity. </a:t>
            </a:r>
          </a:p>
          <a:p>
            <a:pPr marL="0" indent="0">
              <a:buNone/>
            </a:pPr>
            <a:r>
              <a:rPr lang="en-GB" sz="1200" dirty="0" smtClean="0"/>
              <a:t>Many teachers are experiencing it for the first time. </a:t>
            </a:r>
          </a:p>
          <a:p>
            <a:pPr marL="0" indent="0">
              <a:buNone/>
            </a:pPr>
            <a:r>
              <a:rPr lang="en-GB" sz="1200" dirty="0" smtClean="0"/>
              <a:t>Those with experience can offer valuable support, advice and information to other colleagues.</a:t>
            </a:r>
          </a:p>
          <a:p>
            <a:pPr marL="0" indent="0">
              <a:buNone/>
            </a:pPr>
            <a:r>
              <a:rPr lang="en-GB" sz="1200" dirty="0" smtClean="0"/>
              <a:t>There</a:t>
            </a:r>
            <a:r>
              <a:rPr lang="en-GB" sz="1200" baseline="0" dirty="0" smtClean="0"/>
              <a:t> are lots of opportunities for colleagues, old and new to contribute to an emerging pedagogy.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(click)</a:t>
            </a: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Inform them of the Teacher Enquiry in Computing Education project. It provides a forum and focus for research in the field of computing.</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can be accessed from the home page of the CAS website, under the link to projects: http://www.computingatschool.org.uk/</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202</a:t>
            </a:fld>
            <a:endParaRPr lang="en-GB"/>
          </a:p>
        </p:txBody>
      </p:sp>
    </p:spTree>
    <p:extLst>
      <p:ext uri="{BB962C8B-B14F-4D97-AF65-F5344CB8AC3E}">
        <p14:creationId xmlns:p14="http://schemas.microsoft.com/office/powerpoint/2010/main" val="894958213"/>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an area in which you have ready access to the data but be aware of researcher bias and local ethical considerations.</a:t>
            </a:r>
          </a:p>
          <a:p>
            <a:endParaRPr lang="en-US" dirty="0" smtClean="0"/>
          </a:p>
          <a:p>
            <a:r>
              <a:rPr lang="en-US" dirty="0" smtClean="0"/>
              <a:t>Don’t try to prove something you believe – always think that you are “bringing a better understanding” of the situation – it helps avoid bias.</a:t>
            </a:r>
          </a:p>
          <a:p>
            <a:endParaRPr lang="en-US" b="1" dirty="0" smtClean="0"/>
          </a:p>
          <a:p>
            <a:r>
              <a:rPr lang="en-US" b="0" dirty="0" err="1" smtClean="0"/>
              <a:t>Emphasise</a:t>
            </a:r>
            <a:r>
              <a:rPr lang="en-US" b="0" dirty="0" smtClean="0"/>
              <a:t> the key words such</a:t>
            </a:r>
            <a:r>
              <a:rPr lang="en-US" b="0" baseline="0" dirty="0" smtClean="0"/>
              <a:t> as</a:t>
            </a:r>
            <a:r>
              <a:rPr lang="en-US" b="0" dirty="0" smtClean="0"/>
              <a:t> “find out”,</a:t>
            </a:r>
            <a:r>
              <a:rPr lang="en-US" b="0" baseline="0" dirty="0" smtClean="0"/>
              <a:t> “evaluate” and “compare” to spark ideas</a:t>
            </a:r>
            <a:endParaRPr lang="en-US" b="0" dirty="0" smtClean="0"/>
          </a:p>
          <a:p>
            <a:endParaRPr lang="en-GB" baseline="0" dirty="0" smtClean="0"/>
          </a:p>
          <a:p>
            <a:r>
              <a:rPr lang="en-GB" baseline="0" dirty="0" smtClean="0"/>
              <a:t>Each of the following slides gives an example of a possible focus for research.</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203</a:t>
            </a:fld>
            <a:endParaRPr lang="en-GB"/>
          </a:p>
        </p:txBody>
      </p:sp>
    </p:spTree>
    <p:extLst>
      <p:ext uri="{BB962C8B-B14F-4D97-AF65-F5344CB8AC3E}">
        <p14:creationId xmlns:p14="http://schemas.microsoft.com/office/powerpoint/2010/main" val="127680737"/>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Focus your research on something you are trying out. Start</a:t>
            </a:r>
            <a:r>
              <a:rPr lang="en-US" baseline="0" dirty="0" smtClean="0"/>
              <a:t> b</a:t>
            </a:r>
            <a:r>
              <a:rPr lang="en-US" dirty="0" smtClean="0"/>
              <a:t>y creating a question. Develop sub-questions that bring more detail or further focus your research.</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204</a:t>
            </a:fld>
            <a:endParaRPr lang="en-GB"/>
          </a:p>
        </p:txBody>
      </p:sp>
    </p:spTree>
    <p:extLst>
      <p:ext uri="{BB962C8B-B14F-4D97-AF65-F5344CB8AC3E}">
        <p14:creationId xmlns:p14="http://schemas.microsoft.com/office/powerpoint/2010/main" val="3924262735"/>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a lot of data in school; devise an analysis that will enhance your job and provide interesting perspectives.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GB" baseline="0" dirty="0" smtClean="0"/>
              <a:t>Maybe the </a:t>
            </a:r>
            <a:r>
              <a:rPr lang="en-GB" baseline="0" dirty="0" err="1" smtClean="0"/>
              <a:t>Bebras</a:t>
            </a:r>
            <a:r>
              <a:rPr lang="en-GB" baseline="0" dirty="0" smtClean="0"/>
              <a:t> competition could provide an interesting comparison here?</a:t>
            </a:r>
          </a:p>
        </p:txBody>
      </p:sp>
      <p:sp>
        <p:nvSpPr>
          <p:cNvPr id="4" name="Slide Number Placeholder 3"/>
          <p:cNvSpPr>
            <a:spLocks noGrp="1"/>
          </p:cNvSpPr>
          <p:nvPr>
            <p:ph type="sldNum" sz="quarter" idx="10"/>
          </p:nvPr>
        </p:nvSpPr>
        <p:spPr/>
        <p:txBody>
          <a:bodyPr/>
          <a:lstStyle/>
          <a:p>
            <a:fld id="{D426D3B5-75D9-4B81-9605-012F6554737F}" type="slidenum">
              <a:rPr lang="en-GB" smtClean="0"/>
              <a:t>205</a:t>
            </a:fld>
            <a:endParaRPr lang="en-GB"/>
          </a:p>
        </p:txBody>
      </p:sp>
    </p:spTree>
    <p:extLst>
      <p:ext uri="{BB962C8B-B14F-4D97-AF65-F5344CB8AC3E}">
        <p14:creationId xmlns:p14="http://schemas.microsoft.com/office/powerpoint/2010/main" val="353007496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Evaluating a unit of work you develop has obvious practical benefits.</a:t>
            </a:r>
          </a:p>
        </p:txBody>
      </p:sp>
      <p:sp>
        <p:nvSpPr>
          <p:cNvPr id="4" name="Slide Number Placeholder 3"/>
          <p:cNvSpPr>
            <a:spLocks noGrp="1"/>
          </p:cNvSpPr>
          <p:nvPr>
            <p:ph type="sldNum" sz="quarter" idx="10"/>
          </p:nvPr>
        </p:nvSpPr>
        <p:spPr/>
        <p:txBody>
          <a:bodyPr/>
          <a:lstStyle/>
          <a:p>
            <a:fld id="{D426D3B5-75D9-4B81-9605-012F6554737F}" type="slidenum">
              <a:rPr lang="en-GB" smtClean="0"/>
              <a:t>206</a:t>
            </a:fld>
            <a:endParaRPr lang="en-GB"/>
          </a:p>
        </p:txBody>
      </p:sp>
    </p:spTree>
    <p:extLst>
      <p:ext uri="{BB962C8B-B14F-4D97-AF65-F5344CB8AC3E}">
        <p14:creationId xmlns:p14="http://schemas.microsoft.com/office/powerpoint/2010/main" val="1326482939"/>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Briefly</a:t>
            </a:r>
            <a:r>
              <a:rPr lang="en-US" b="0" baseline="0" dirty="0" smtClean="0"/>
              <a:t> t</a:t>
            </a:r>
            <a:r>
              <a:rPr lang="en-US" b="0" dirty="0" smtClean="0"/>
              <a:t>ell the audience</a:t>
            </a:r>
            <a:r>
              <a:rPr lang="en-US" b="0" baseline="0" dirty="0" smtClean="0"/>
              <a:t> of different methods. Choose one of the examples from the previous slide and discuss which methods might be used</a:t>
            </a:r>
            <a:r>
              <a:rPr lang="en-US" b="0" dirty="0" smtClean="0"/>
              <a:t>:</a:t>
            </a:r>
          </a:p>
          <a:p>
            <a:endParaRPr lang="en-US" dirty="0" smtClean="0"/>
          </a:p>
          <a:p>
            <a:r>
              <a:rPr lang="en-US" dirty="0" smtClean="0"/>
              <a:t>Questionnaire (including online) and Survey</a:t>
            </a:r>
          </a:p>
          <a:p>
            <a:r>
              <a:rPr lang="en-US" dirty="0" smtClean="0"/>
              <a:t>Interview</a:t>
            </a:r>
          </a:p>
          <a:p>
            <a:r>
              <a:rPr lang="en-US" dirty="0" smtClean="0"/>
              <a:t>Focus group (and online forum, wiki)</a:t>
            </a:r>
          </a:p>
          <a:p>
            <a:r>
              <a:rPr lang="en-US" dirty="0" smtClean="0"/>
              <a:t>Scrutiny of documents including pupils’ work and blogs</a:t>
            </a:r>
          </a:p>
          <a:p>
            <a:r>
              <a:rPr lang="en-US" dirty="0" smtClean="0"/>
              <a:t>Scrutiny of numerical data</a:t>
            </a:r>
          </a:p>
          <a:p>
            <a:r>
              <a:rPr lang="en-US" dirty="0" smtClean="0"/>
              <a:t>Observation</a:t>
            </a:r>
          </a:p>
          <a:p>
            <a:endParaRPr lang="en-US" dirty="0" smtClean="0"/>
          </a:p>
          <a:p>
            <a:r>
              <a:rPr lang="en-US" dirty="0" smtClean="0"/>
              <a:t>Less common but very effective:</a:t>
            </a:r>
          </a:p>
          <a:p>
            <a:r>
              <a:rPr lang="en-US" dirty="0" smtClean="0"/>
              <a:t>Analysis of professional conversations (in meetings, by email, through forum)</a:t>
            </a:r>
          </a:p>
          <a:p>
            <a:r>
              <a:rPr lang="en-US" dirty="0" smtClean="0"/>
              <a:t>Analysis of pupil interactions/engagement in VLEs, forum, etc.</a:t>
            </a:r>
          </a:p>
          <a:p>
            <a:r>
              <a:rPr lang="en-US" dirty="0" smtClean="0"/>
              <a:t>Discourse analysis</a:t>
            </a:r>
          </a:p>
          <a:p>
            <a:r>
              <a:rPr lang="en-US" dirty="0" smtClean="0"/>
              <a:t>Content analysis</a:t>
            </a:r>
          </a:p>
          <a:p>
            <a:endParaRPr lang="en-US" dirty="0" smtClean="0"/>
          </a:p>
          <a:p>
            <a:r>
              <a:rPr lang="en-US" dirty="0" smtClean="0"/>
              <a:t>(click)</a:t>
            </a:r>
          </a:p>
          <a:p>
            <a:r>
              <a:rPr lang="en-US" b="1" dirty="0" smtClean="0"/>
              <a:t>Remember – all research has ethical considerations</a:t>
            </a:r>
            <a:endParaRPr lang="en-US" b="0" dirty="0" smtClean="0"/>
          </a:p>
          <a:p>
            <a:r>
              <a:rPr lang="en-US" b="0" dirty="0" smtClean="0"/>
              <a:t>Remind them of the school’s requirement/permissions/information to pupils and parents – the idea of informed consent and freedom to withdraw their data from the research process.</a:t>
            </a:r>
          </a:p>
          <a:p>
            <a:r>
              <a:rPr lang="en-US" b="0" dirty="0" smtClean="0"/>
              <a:t>If working on a University course then you will be governed by their ethics policy.</a:t>
            </a:r>
          </a:p>
          <a:p>
            <a:r>
              <a:rPr lang="en-US" b="0" dirty="0" smtClean="0"/>
              <a:t>If completing the BCS Certificate then there is an explicit ethical requirement.</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207</a:t>
            </a:fld>
            <a:endParaRPr lang="en-GB"/>
          </a:p>
        </p:txBody>
      </p:sp>
    </p:spTree>
    <p:extLst>
      <p:ext uri="{BB962C8B-B14F-4D97-AF65-F5344CB8AC3E}">
        <p14:creationId xmlns:p14="http://schemas.microsoft.com/office/powerpoint/2010/main" val="392112309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End</a:t>
            </a:r>
            <a:r>
              <a:rPr lang="en-GB" baseline="0" dirty="0" smtClean="0"/>
              <a:t> with a r</a:t>
            </a:r>
            <a:r>
              <a:rPr lang="en-GB" dirty="0" smtClean="0"/>
              <a:t>eminder of</a:t>
            </a:r>
            <a:r>
              <a:rPr lang="en-GB" baseline="0" dirty="0" smtClean="0"/>
              <a:t> the BCS Certificate in Computer Science Teaching – there are A5 hand-outs. </a:t>
            </a:r>
            <a:r>
              <a:rPr lang="en-GB" dirty="0" smtClean="0"/>
              <a:t>One part of the evidence for the award is classroom research undertaken by the teacher.</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a:t>
            </a:r>
          </a:p>
          <a:p>
            <a:r>
              <a:rPr lang="en-GB" baseline="0" dirty="0" smtClean="0"/>
              <a:t>The other two areas involve attending CPD – like today!</a:t>
            </a:r>
          </a:p>
          <a:p>
            <a:r>
              <a:rPr lang="en-GB" baseline="0" dirty="0" smtClean="0"/>
              <a:t>(click)</a:t>
            </a:r>
          </a:p>
          <a:p>
            <a:r>
              <a:rPr lang="en-GB" baseline="0" dirty="0" smtClean="0"/>
              <a:t>And completing a manageable programming project.</a:t>
            </a:r>
          </a:p>
          <a:p>
            <a:r>
              <a:rPr lang="en-GB" baseline="0" dirty="0" smtClean="0"/>
              <a:t>If that sounds a little daunting, remember you can opt for either an independent or guided route.</a:t>
            </a:r>
          </a:p>
          <a:p>
            <a:r>
              <a:rPr lang="en-GB" baseline="0" dirty="0" smtClean="0"/>
              <a:t>The latter means you’re supported by a mentor who can help guide you through.</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is a valued award, giving professional recognition accredited by the BCS, The Chartered Institute for IT.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More importantly, it’s designed to help you in the work you’re developing in school.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See the link for more information: http://www.computingatschool.org.uk/certificate </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208</a:t>
            </a:fld>
            <a:endParaRPr lang="en-GB"/>
          </a:p>
        </p:txBody>
      </p:sp>
    </p:spTree>
    <p:extLst>
      <p:ext uri="{BB962C8B-B14F-4D97-AF65-F5344CB8AC3E}">
        <p14:creationId xmlns:p14="http://schemas.microsoft.com/office/powerpoint/2010/main" val="3945246054"/>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started the day looking at lists (or arrays). We’ve gone on to explore graphs and mentioned</a:t>
            </a:r>
            <a:r>
              <a:rPr lang="en-GB" baseline="0" dirty="0" smtClean="0"/>
              <a:t> things such as</a:t>
            </a:r>
            <a:r>
              <a:rPr lang="en-GB" dirty="0" smtClean="0"/>
              <a:t> Minimum</a:t>
            </a:r>
            <a:r>
              <a:rPr lang="en-GB" baseline="0" dirty="0" smtClean="0"/>
              <a:t> Spanning and Steiner Trees. </a:t>
            </a:r>
          </a:p>
          <a:p>
            <a:r>
              <a:rPr lang="en-GB" baseline="0" dirty="0" smtClean="0"/>
              <a:t>In this final session we’ll recap how they ‘fit together’ and demonstrate a class activity that can demonstrate a certain beauty about a particular type of tree – a binary tree.</a:t>
            </a:r>
          </a:p>
        </p:txBody>
      </p:sp>
      <p:sp>
        <p:nvSpPr>
          <p:cNvPr id="4" name="Slide Number Placeholder 3"/>
          <p:cNvSpPr>
            <a:spLocks noGrp="1"/>
          </p:cNvSpPr>
          <p:nvPr>
            <p:ph type="sldNum" sz="quarter" idx="10"/>
          </p:nvPr>
        </p:nvSpPr>
        <p:spPr/>
        <p:txBody>
          <a:bodyPr/>
          <a:lstStyle/>
          <a:p>
            <a:fld id="{D426D3B5-75D9-4B81-9605-012F6554737F}" type="slidenum">
              <a:rPr lang="en-GB" smtClean="0"/>
              <a:t>209</a:t>
            </a:fld>
            <a:endParaRPr lang="en-GB" dirty="0"/>
          </a:p>
        </p:txBody>
      </p:sp>
    </p:spTree>
    <p:extLst>
      <p:ext uri="{BB962C8B-B14F-4D97-AF65-F5344CB8AC3E}">
        <p14:creationId xmlns:p14="http://schemas.microsoft.com/office/powerpoint/2010/main" val="2746343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At Key Stage 3 things get a little more wordy.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Here are three partial statements taken from the Program of Study. Don’t dwell on these, simply highlight them.</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Each subsequent slide highlights the next phrase (click)</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21</a:t>
            </a:fld>
            <a:endParaRPr lang="en-GB" dirty="0"/>
          </a:p>
        </p:txBody>
      </p:sp>
    </p:spTree>
    <p:extLst>
      <p:ext uri="{BB962C8B-B14F-4D97-AF65-F5344CB8AC3E}">
        <p14:creationId xmlns:p14="http://schemas.microsoft.com/office/powerpoint/2010/main" val="2802283274"/>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started by mentioning </a:t>
            </a:r>
            <a:r>
              <a:rPr lang="en-GB" dirty="0" err="1" smtClean="0"/>
              <a:t>Niklaus</a:t>
            </a:r>
            <a:r>
              <a:rPr lang="en-GB" dirty="0" smtClean="0"/>
              <a:t> Wirth’s book from</a:t>
            </a:r>
            <a:r>
              <a:rPr lang="en-GB" baseline="0" dirty="0" smtClean="0"/>
              <a:t> </a:t>
            </a:r>
            <a:r>
              <a:rPr lang="en-GB" dirty="0" smtClean="0"/>
              <a:t>1975 entitled Algorithms + Data Structures = Programs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210</a:t>
            </a:fld>
            <a:endParaRPr lang="en-GB"/>
          </a:p>
        </p:txBody>
      </p:sp>
    </p:spTree>
    <p:extLst>
      <p:ext uri="{BB962C8B-B14F-4D97-AF65-F5344CB8AC3E}">
        <p14:creationId xmlns:p14="http://schemas.microsoft.com/office/powerpoint/2010/main" val="262240759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better way to think of it might be that</a:t>
            </a:r>
            <a:r>
              <a:rPr lang="en-GB" baseline="0" dirty="0" smtClean="0"/>
              <a:t> computation acting on information leads to solutions to problems.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211</a:t>
            </a:fld>
            <a:endParaRPr lang="en-GB" dirty="0"/>
          </a:p>
        </p:txBody>
      </p:sp>
    </p:spTree>
    <p:extLst>
      <p:ext uri="{BB962C8B-B14F-4D97-AF65-F5344CB8AC3E}">
        <p14:creationId xmlns:p14="http://schemas.microsoft.com/office/powerpoint/2010/main" val="384302758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We’ve noted that most</a:t>
            </a:r>
            <a:r>
              <a:rPr lang="en-GB" baseline="0" dirty="0" smtClean="0"/>
              <a:t> students are familiar now with the term algorithm and the key constructs from which algorithms are built, sequence, selection and repetition.</a:t>
            </a:r>
          </a:p>
        </p:txBody>
      </p:sp>
      <p:sp>
        <p:nvSpPr>
          <p:cNvPr id="4" name="Slide Number Placeholder 3"/>
          <p:cNvSpPr>
            <a:spLocks noGrp="1"/>
          </p:cNvSpPr>
          <p:nvPr>
            <p:ph type="sldNum" sz="quarter" idx="10"/>
          </p:nvPr>
        </p:nvSpPr>
        <p:spPr/>
        <p:txBody>
          <a:bodyPr/>
          <a:lstStyle/>
          <a:p>
            <a:fld id="{D426D3B5-75D9-4B81-9605-012F6554737F}" type="slidenum">
              <a:rPr lang="en-GB" smtClean="0"/>
              <a:t>212</a:t>
            </a:fld>
            <a:endParaRPr lang="en-GB"/>
          </a:p>
        </p:txBody>
      </p:sp>
    </p:spTree>
    <p:extLst>
      <p:ext uri="{BB962C8B-B14F-4D97-AF65-F5344CB8AC3E}">
        <p14:creationId xmlns:p14="http://schemas.microsoft.com/office/powerpoint/2010/main" val="2500281712"/>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In the course of this unit we have looked at several general data structures for holding information, namely (click) lists, graphs and trees.</a:t>
            </a:r>
          </a:p>
          <a:p>
            <a:endParaRPr lang="en-GB" baseline="0" dirty="0" smtClean="0"/>
          </a:p>
          <a:p>
            <a:r>
              <a:rPr lang="en-GB" baseline="0" dirty="0" smtClean="0"/>
              <a:t>Let’s just recap to see how they fit together as a family. </a:t>
            </a:r>
          </a:p>
        </p:txBody>
      </p:sp>
      <p:sp>
        <p:nvSpPr>
          <p:cNvPr id="4" name="Slide Number Placeholder 3"/>
          <p:cNvSpPr>
            <a:spLocks noGrp="1"/>
          </p:cNvSpPr>
          <p:nvPr>
            <p:ph type="sldNum" sz="quarter" idx="10"/>
          </p:nvPr>
        </p:nvSpPr>
        <p:spPr/>
        <p:txBody>
          <a:bodyPr/>
          <a:lstStyle/>
          <a:p>
            <a:fld id="{D426D3B5-75D9-4B81-9605-012F6554737F}" type="slidenum">
              <a:rPr lang="en-GB" smtClean="0"/>
              <a:t>213</a:t>
            </a:fld>
            <a:endParaRPr lang="en-GB"/>
          </a:p>
        </p:txBody>
      </p:sp>
    </p:spTree>
    <p:extLst>
      <p:ext uri="{BB962C8B-B14F-4D97-AF65-F5344CB8AC3E}">
        <p14:creationId xmlns:p14="http://schemas.microsoft.com/office/powerpoint/2010/main" val="341620150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Consider the</a:t>
            </a:r>
            <a:r>
              <a:rPr lang="en-GB" baseline="0" dirty="0" smtClean="0"/>
              <a:t> development of a rail network.</a:t>
            </a:r>
          </a:p>
          <a:p>
            <a:r>
              <a:rPr lang="en-GB" baseline="0" dirty="0" smtClean="0"/>
              <a:t>Initially we may have only one station. A single entity, such as a station can be stored as a named variable (click)</a:t>
            </a:r>
          </a:p>
          <a:p>
            <a:r>
              <a:rPr lang="en-GB" baseline="0" dirty="0" smtClean="0"/>
              <a:t>Once we connect two stations, a compound data structure makes sense. They are similar items. A list would fine. </a:t>
            </a:r>
          </a:p>
          <a:p>
            <a:r>
              <a:rPr lang="en-GB" baseline="0" dirty="0" smtClean="0"/>
              <a:t>And a list would continue to be appropriate whilst extra stations were added to this one line.</a:t>
            </a:r>
          </a:p>
          <a:p>
            <a:r>
              <a:rPr lang="en-GB" baseline="0" dirty="0" smtClean="0"/>
              <a:t>(click)</a:t>
            </a:r>
          </a:p>
          <a:p>
            <a:r>
              <a:rPr lang="en-GB" baseline="0" dirty="0" smtClean="0"/>
              <a:t>A linear structure could also cope with new stations inserted, rather than appended.</a:t>
            </a:r>
          </a:p>
          <a:p>
            <a:r>
              <a:rPr lang="en-GB" baseline="0" dirty="0" smtClean="0"/>
              <a:t>(click) </a:t>
            </a:r>
          </a:p>
          <a:p>
            <a:r>
              <a:rPr lang="en-GB" baseline="0" dirty="0" smtClean="0"/>
              <a:t>But what happens when branch lines are added?</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214</a:t>
            </a:fld>
            <a:endParaRPr lang="en-GB" dirty="0"/>
          </a:p>
        </p:txBody>
      </p:sp>
    </p:spTree>
    <p:extLst>
      <p:ext uri="{BB962C8B-B14F-4D97-AF65-F5344CB8AC3E}">
        <p14:creationId xmlns:p14="http://schemas.microsoft.com/office/powerpoint/2010/main" val="103566838"/>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sort of arrangement is better thought of as a tree – with different paths or lines branching off.</a:t>
            </a:r>
          </a:p>
          <a:p>
            <a:r>
              <a:rPr lang="en-GB" baseline="0" dirty="0" smtClean="0"/>
              <a:t>Trees can have many branches, but there is only ever one path to a leaf (or terminal) node. There is a certain beauty in trees as we shall discover later.</a:t>
            </a:r>
            <a:endParaRPr lang="en-GB" dirty="0" smtClean="0"/>
          </a:p>
          <a:p>
            <a:endParaRPr lang="en-GB" baseline="0" dirty="0" smtClean="0"/>
          </a:p>
          <a:p>
            <a:endParaRPr lang="en-GB" baseline="0" dirty="0" smtClean="0"/>
          </a:p>
          <a:p>
            <a:r>
              <a:rPr lang="en-GB" baseline="0" dirty="0" smtClean="0"/>
              <a:t>As the network grows, branching paths are no longer adequate for representing the railway… </a:t>
            </a:r>
          </a:p>
          <a:p>
            <a:r>
              <a:rPr lang="en-GB" baseline="0" dirty="0" smtClean="0"/>
              <a:t>(click)</a:t>
            </a:r>
          </a:p>
          <a:p>
            <a:r>
              <a:rPr lang="en-GB" baseline="0" dirty="0" smtClean="0"/>
              <a:t>… and we need to be thinking in terms of graphs.</a:t>
            </a:r>
          </a:p>
          <a:p>
            <a:endParaRPr lang="en-GB" baseline="0" dirty="0" smtClean="0"/>
          </a:p>
          <a:p>
            <a:r>
              <a:rPr lang="en-GB" baseline="0" dirty="0" smtClean="0"/>
              <a:t>We often introduce algorithmic constructs to children away from the computer. Developing familiarity with these makes the challenge of coding algorithms easier. </a:t>
            </a:r>
          </a:p>
          <a:p>
            <a:endParaRPr lang="en-GB" baseline="0" dirty="0" smtClean="0"/>
          </a:p>
          <a:p>
            <a:r>
              <a:rPr lang="en-GB" baseline="0" dirty="0" smtClean="0"/>
              <a:t>Similarly, developing an appreciation of the role of data structures away from the computer helps develop an appreciation of how clever algorithms can be applied to common problems.</a:t>
            </a:r>
          </a:p>
          <a:p>
            <a:endParaRPr lang="en-GB" dirty="0" smtClean="0"/>
          </a:p>
          <a:p>
            <a:r>
              <a:rPr lang="en-GB" dirty="0" smtClean="0"/>
              <a:t>So Trees and Lists can be thought of as particular subsets of the more general graph structure.</a:t>
            </a:r>
          </a:p>
          <a:p>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215</a:t>
            </a:fld>
            <a:endParaRPr lang="en-GB" dirty="0"/>
          </a:p>
        </p:txBody>
      </p:sp>
    </p:spTree>
    <p:extLst>
      <p:ext uri="{BB962C8B-B14F-4D97-AF65-F5344CB8AC3E}">
        <p14:creationId xmlns:p14="http://schemas.microsoft.com/office/powerpoint/2010/main" val="241467960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 binary tree is a particular subset of the more general tree structure – and there is a certain beauty kin them.</a:t>
            </a:r>
          </a:p>
          <a:p>
            <a:endParaRPr lang="en-GB" baseline="0" dirty="0" smtClean="0"/>
          </a:p>
          <a:p>
            <a:r>
              <a:rPr lang="en-GB" baseline="0" dirty="0" smtClean="0"/>
              <a:t>Firstly it is a rooted tree, which is a node from which the tree springs. </a:t>
            </a:r>
          </a:p>
          <a:p>
            <a:r>
              <a:rPr lang="en-GB" baseline="0" dirty="0" smtClean="0"/>
              <a:t>Somewhat confusingly, in computing, binary trees are usually drawn upside down. The root is at the top.</a:t>
            </a:r>
          </a:p>
          <a:p>
            <a:r>
              <a:rPr lang="en-GB" baseline="0" dirty="0" smtClean="0"/>
              <a:t>The root node has two and only two child nodes (click), hence the term binary tree.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Each child node is referred to as the left and right</a:t>
            </a:r>
          </a:p>
          <a:p>
            <a:endParaRPr lang="en-GB" baseline="0" dirty="0" smtClean="0"/>
          </a:p>
          <a:p>
            <a:r>
              <a:rPr lang="en-GB" baseline="0" dirty="0" smtClean="0"/>
              <a:t>Each subsequent node also has two child nodes though it is possible that every node may not be used.</a:t>
            </a:r>
          </a:p>
          <a:p>
            <a:r>
              <a:rPr lang="en-GB" baseline="0" dirty="0" smtClean="0"/>
              <a:t>(click)</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216</a:t>
            </a:fld>
            <a:endParaRPr lang="en-GB" dirty="0"/>
          </a:p>
        </p:txBody>
      </p:sp>
    </p:spTree>
    <p:extLst>
      <p:ext uri="{BB962C8B-B14F-4D97-AF65-F5344CB8AC3E}">
        <p14:creationId xmlns:p14="http://schemas.microsoft.com/office/powerpoint/2010/main" val="5351926"/>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Formally though, in a binary tree every node has two child nodes, apart from terminal nodes, which have no children.</a:t>
            </a:r>
          </a:p>
        </p:txBody>
      </p:sp>
      <p:sp>
        <p:nvSpPr>
          <p:cNvPr id="4" name="Slide Number Placeholder 3"/>
          <p:cNvSpPr>
            <a:spLocks noGrp="1"/>
          </p:cNvSpPr>
          <p:nvPr>
            <p:ph type="sldNum" sz="quarter" idx="10"/>
          </p:nvPr>
        </p:nvSpPr>
        <p:spPr/>
        <p:txBody>
          <a:bodyPr/>
          <a:lstStyle/>
          <a:p>
            <a:fld id="{D426D3B5-75D9-4B81-9605-012F6554737F}" type="slidenum">
              <a:rPr lang="en-GB" smtClean="0"/>
              <a:t>217</a:t>
            </a:fld>
            <a:endParaRPr lang="en-GB" dirty="0"/>
          </a:p>
        </p:txBody>
      </p:sp>
    </p:spTree>
    <p:extLst>
      <p:ext uri="{BB962C8B-B14F-4D97-AF65-F5344CB8AC3E}">
        <p14:creationId xmlns:p14="http://schemas.microsoft.com/office/powerpoint/2010/main" val="5096842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You can play do this as a class activity with a child at the board drawing the binary tree as it grows or you can have each child creating their own tree on paper.</a:t>
            </a:r>
          </a:p>
          <a:p>
            <a:endParaRPr lang="en-GB" baseline="0" dirty="0" smtClean="0"/>
          </a:p>
          <a:p>
            <a:r>
              <a:rPr lang="en-GB" baseline="0" dirty="0" smtClean="0"/>
              <a:t>The activity involves children picking numbers at random and can go on as long as you want.</a:t>
            </a:r>
          </a:p>
          <a:p>
            <a:r>
              <a:rPr lang="en-GB" baseline="0" dirty="0" smtClean="0"/>
              <a:t>For simplicity, it is probably worth having limits, say between 1 and 100, and avoiding duplicate values.</a:t>
            </a:r>
          </a:p>
          <a:p>
            <a:endParaRPr lang="en-GB" baseline="0" dirty="0" smtClean="0"/>
          </a:p>
          <a:p>
            <a:r>
              <a:rPr lang="en-GB" baseline="0" dirty="0" smtClean="0"/>
              <a:t>To demonstrate, we’ll use ten numbers, selected at random, though, for the purpose of the animation, I’ve had to select those numbers in advance (click).</a:t>
            </a:r>
          </a:p>
          <a:p>
            <a:r>
              <a:rPr lang="en-GB" baseline="0" dirty="0" smtClean="0"/>
              <a:t>I hope everyone agrees they are a random set!</a:t>
            </a:r>
          </a:p>
        </p:txBody>
      </p:sp>
      <p:sp>
        <p:nvSpPr>
          <p:cNvPr id="4" name="Slide Number Placeholder 3"/>
          <p:cNvSpPr>
            <a:spLocks noGrp="1"/>
          </p:cNvSpPr>
          <p:nvPr>
            <p:ph type="sldNum" sz="quarter" idx="10"/>
          </p:nvPr>
        </p:nvSpPr>
        <p:spPr/>
        <p:txBody>
          <a:bodyPr/>
          <a:lstStyle/>
          <a:p>
            <a:fld id="{D426D3B5-75D9-4B81-9605-012F6554737F}" type="slidenum">
              <a:rPr lang="en-GB" smtClean="0"/>
              <a:t>218</a:t>
            </a:fld>
            <a:endParaRPr lang="en-GB" dirty="0"/>
          </a:p>
        </p:txBody>
      </p:sp>
    </p:spTree>
    <p:extLst>
      <p:ext uri="{BB962C8B-B14F-4D97-AF65-F5344CB8AC3E}">
        <p14:creationId xmlns:p14="http://schemas.microsoft.com/office/powerpoint/2010/main" val="160035096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So here is the first number, 54.</a:t>
            </a:r>
          </a:p>
          <a:p>
            <a:r>
              <a:rPr lang="en-GB" baseline="0" dirty="0" smtClean="0"/>
              <a:t>A child will draw the root node and put the number in.</a:t>
            </a:r>
          </a:p>
        </p:txBody>
      </p:sp>
      <p:sp>
        <p:nvSpPr>
          <p:cNvPr id="4" name="Slide Number Placeholder 3"/>
          <p:cNvSpPr>
            <a:spLocks noGrp="1"/>
          </p:cNvSpPr>
          <p:nvPr>
            <p:ph type="sldNum" sz="quarter" idx="10"/>
          </p:nvPr>
        </p:nvSpPr>
        <p:spPr/>
        <p:txBody>
          <a:bodyPr/>
          <a:lstStyle/>
          <a:p>
            <a:fld id="{D426D3B5-75D9-4B81-9605-012F6554737F}" type="slidenum">
              <a:rPr lang="en-GB" smtClean="0"/>
              <a:t>219</a:t>
            </a:fld>
            <a:endParaRPr lang="en-GB" dirty="0"/>
          </a:p>
        </p:txBody>
      </p:sp>
    </p:spTree>
    <p:extLst>
      <p:ext uri="{BB962C8B-B14F-4D97-AF65-F5344CB8AC3E}">
        <p14:creationId xmlns:p14="http://schemas.microsoft.com/office/powerpoint/2010/main" val="2092312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It’s likely that the most complex structures a child  will manipulate in programs at KS3 will be a list or array.</a:t>
            </a:r>
          </a:p>
          <a:p>
            <a:r>
              <a:rPr lang="en-GB" baseline="0" dirty="0" smtClean="0"/>
              <a:t>This, in itself is often a difficult conceptual step.</a:t>
            </a:r>
          </a:p>
          <a:p>
            <a:r>
              <a:rPr lang="en-GB" baseline="0" dirty="0" smtClean="0"/>
              <a:t>Before introducing programming challenges, children generally benefit from being exposed to the concept in other ways.</a:t>
            </a:r>
          </a:p>
          <a:p>
            <a:r>
              <a:rPr lang="en-GB" baseline="0" dirty="0" smtClean="0"/>
              <a:t>Peg switch puzzles can be a kinaesthetic way into investigating data structures such as arrays</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22</a:t>
            </a:fld>
            <a:endParaRPr lang="en-GB"/>
          </a:p>
        </p:txBody>
      </p:sp>
    </p:spTree>
    <p:extLst>
      <p:ext uri="{BB962C8B-B14F-4D97-AF65-F5344CB8AC3E}">
        <p14:creationId xmlns:p14="http://schemas.microsoft.com/office/powerpoint/2010/main" val="2170552063"/>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Because 36 is less than 54, it become the left child node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220</a:t>
            </a:fld>
            <a:endParaRPr lang="en-GB" dirty="0"/>
          </a:p>
        </p:txBody>
      </p:sp>
    </p:spTree>
    <p:extLst>
      <p:ext uri="{BB962C8B-B14F-4D97-AF65-F5344CB8AC3E}">
        <p14:creationId xmlns:p14="http://schemas.microsoft.com/office/powerpoint/2010/main" val="3297445195"/>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And because 75 is greater than 54, it become the right child node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221</a:t>
            </a:fld>
            <a:endParaRPr lang="en-GB" dirty="0"/>
          </a:p>
        </p:txBody>
      </p:sp>
    </p:spTree>
    <p:extLst>
      <p:ext uri="{BB962C8B-B14F-4D97-AF65-F5344CB8AC3E}">
        <p14:creationId xmlns:p14="http://schemas.microsoft.com/office/powerpoint/2010/main" val="1064656183"/>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So where does 17 go?</a:t>
            </a:r>
          </a:p>
          <a:p>
            <a:r>
              <a:rPr lang="en-GB" baseline="0" dirty="0" smtClean="0"/>
              <a:t>(click) to the left of 36.</a:t>
            </a:r>
          </a:p>
        </p:txBody>
      </p:sp>
      <p:sp>
        <p:nvSpPr>
          <p:cNvPr id="4" name="Slide Number Placeholder 3"/>
          <p:cNvSpPr>
            <a:spLocks noGrp="1"/>
          </p:cNvSpPr>
          <p:nvPr>
            <p:ph type="sldNum" sz="quarter" idx="10"/>
          </p:nvPr>
        </p:nvSpPr>
        <p:spPr/>
        <p:txBody>
          <a:bodyPr/>
          <a:lstStyle/>
          <a:p>
            <a:fld id="{D426D3B5-75D9-4B81-9605-012F6554737F}" type="slidenum">
              <a:rPr lang="en-GB" smtClean="0"/>
              <a:t>222</a:t>
            </a:fld>
            <a:endParaRPr lang="en-GB" dirty="0"/>
          </a:p>
        </p:txBody>
      </p:sp>
    </p:spTree>
    <p:extLst>
      <p:ext uri="{BB962C8B-B14F-4D97-AF65-F5344CB8AC3E}">
        <p14:creationId xmlns:p14="http://schemas.microsoft.com/office/powerpoint/2010/main" val="958143388"/>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How about 24?</a:t>
            </a:r>
          </a:p>
          <a:p>
            <a:r>
              <a:rPr lang="en-GB" baseline="0" dirty="0" smtClean="0"/>
              <a:t>(click)</a:t>
            </a:r>
          </a:p>
          <a:p>
            <a:r>
              <a:rPr lang="en-GB" baseline="0" dirty="0" smtClean="0"/>
              <a:t>Less than 36, but more than 17.</a:t>
            </a:r>
          </a:p>
        </p:txBody>
      </p:sp>
      <p:sp>
        <p:nvSpPr>
          <p:cNvPr id="4" name="Slide Number Placeholder 3"/>
          <p:cNvSpPr>
            <a:spLocks noGrp="1"/>
          </p:cNvSpPr>
          <p:nvPr>
            <p:ph type="sldNum" sz="quarter" idx="10"/>
          </p:nvPr>
        </p:nvSpPr>
        <p:spPr/>
        <p:txBody>
          <a:bodyPr/>
          <a:lstStyle/>
          <a:p>
            <a:fld id="{D426D3B5-75D9-4B81-9605-012F6554737F}" type="slidenum">
              <a:rPr lang="en-GB" smtClean="0"/>
              <a:t>223</a:t>
            </a:fld>
            <a:endParaRPr lang="en-GB" dirty="0"/>
          </a:p>
        </p:txBody>
      </p:sp>
    </p:spTree>
    <p:extLst>
      <p:ext uri="{BB962C8B-B14F-4D97-AF65-F5344CB8AC3E}">
        <p14:creationId xmlns:p14="http://schemas.microsoft.com/office/powerpoint/2010/main" val="85592536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Next up is 62.</a:t>
            </a:r>
          </a:p>
        </p:txBody>
      </p:sp>
      <p:sp>
        <p:nvSpPr>
          <p:cNvPr id="4" name="Slide Number Placeholder 3"/>
          <p:cNvSpPr>
            <a:spLocks noGrp="1"/>
          </p:cNvSpPr>
          <p:nvPr>
            <p:ph type="sldNum" sz="quarter" idx="10"/>
          </p:nvPr>
        </p:nvSpPr>
        <p:spPr/>
        <p:txBody>
          <a:bodyPr/>
          <a:lstStyle/>
          <a:p>
            <a:fld id="{D426D3B5-75D9-4B81-9605-012F6554737F}" type="slidenum">
              <a:rPr lang="en-GB" smtClean="0"/>
              <a:t>224</a:t>
            </a:fld>
            <a:endParaRPr lang="en-GB" dirty="0"/>
          </a:p>
        </p:txBody>
      </p:sp>
    </p:spTree>
    <p:extLst>
      <p:ext uri="{BB962C8B-B14F-4D97-AF65-F5344CB8AC3E}">
        <p14:creationId xmlns:p14="http://schemas.microsoft.com/office/powerpoint/2010/main" val="959014039"/>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Next up is 88</a:t>
            </a:r>
          </a:p>
        </p:txBody>
      </p:sp>
      <p:sp>
        <p:nvSpPr>
          <p:cNvPr id="4" name="Slide Number Placeholder 3"/>
          <p:cNvSpPr>
            <a:spLocks noGrp="1"/>
          </p:cNvSpPr>
          <p:nvPr>
            <p:ph type="sldNum" sz="quarter" idx="10"/>
          </p:nvPr>
        </p:nvSpPr>
        <p:spPr/>
        <p:txBody>
          <a:bodyPr/>
          <a:lstStyle/>
          <a:p>
            <a:fld id="{D426D3B5-75D9-4B81-9605-012F6554737F}" type="slidenum">
              <a:rPr lang="en-GB" smtClean="0"/>
              <a:t>225</a:t>
            </a:fld>
            <a:endParaRPr lang="en-GB" dirty="0"/>
          </a:p>
        </p:txBody>
      </p:sp>
    </p:spTree>
    <p:extLst>
      <p:ext uri="{BB962C8B-B14F-4D97-AF65-F5344CB8AC3E}">
        <p14:creationId xmlns:p14="http://schemas.microsoft.com/office/powerpoint/2010/main" val="1599596316"/>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Next up is 83</a:t>
            </a:r>
          </a:p>
        </p:txBody>
      </p:sp>
      <p:sp>
        <p:nvSpPr>
          <p:cNvPr id="4" name="Slide Number Placeholder 3"/>
          <p:cNvSpPr>
            <a:spLocks noGrp="1"/>
          </p:cNvSpPr>
          <p:nvPr>
            <p:ph type="sldNum" sz="quarter" idx="10"/>
          </p:nvPr>
        </p:nvSpPr>
        <p:spPr/>
        <p:txBody>
          <a:bodyPr/>
          <a:lstStyle/>
          <a:p>
            <a:fld id="{D426D3B5-75D9-4B81-9605-012F6554737F}" type="slidenum">
              <a:rPr lang="en-GB" smtClean="0"/>
              <a:t>226</a:t>
            </a:fld>
            <a:endParaRPr lang="en-GB" dirty="0"/>
          </a:p>
        </p:txBody>
      </p:sp>
    </p:spTree>
    <p:extLst>
      <p:ext uri="{BB962C8B-B14F-4D97-AF65-F5344CB8AC3E}">
        <p14:creationId xmlns:p14="http://schemas.microsoft.com/office/powerpoint/2010/main" val="2679234735"/>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Next up is 56</a:t>
            </a:r>
          </a:p>
        </p:txBody>
      </p:sp>
      <p:sp>
        <p:nvSpPr>
          <p:cNvPr id="4" name="Slide Number Placeholder 3"/>
          <p:cNvSpPr>
            <a:spLocks noGrp="1"/>
          </p:cNvSpPr>
          <p:nvPr>
            <p:ph type="sldNum" sz="quarter" idx="10"/>
          </p:nvPr>
        </p:nvSpPr>
        <p:spPr/>
        <p:txBody>
          <a:bodyPr/>
          <a:lstStyle/>
          <a:p>
            <a:fld id="{D426D3B5-75D9-4B81-9605-012F6554737F}" type="slidenum">
              <a:rPr lang="en-GB" smtClean="0"/>
              <a:t>227</a:t>
            </a:fld>
            <a:endParaRPr lang="en-GB" dirty="0"/>
          </a:p>
        </p:txBody>
      </p:sp>
    </p:spTree>
    <p:extLst>
      <p:ext uri="{BB962C8B-B14F-4D97-AF65-F5344CB8AC3E}">
        <p14:creationId xmlns:p14="http://schemas.microsoft.com/office/powerpoint/2010/main" val="4223366603"/>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Finally 48, in our example.</a:t>
            </a:r>
          </a:p>
          <a:p>
            <a:r>
              <a:rPr lang="en-GB" baseline="0" dirty="0" smtClean="0"/>
              <a:t>(click)</a:t>
            </a:r>
          </a:p>
          <a:p>
            <a:r>
              <a:rPr lang="en-GB" baseline="0" dirty="0" smtClean="0"/>
              <a:t>Here is the original list, just to prove we haven’t cheated. </a:t>
            </a:r>
          </a:p>
          <a:p>
            <a:r>
              <a:rPr lang="en-GB" baseline="0" dirty="0" smtClean="0"/>
              <a:t>Obviously we could go on and on.</a:t>
            </a:r>
          </a:p>
        </p:txBody>
      </p:sp>
      <p:sp>
        <p:nvSpPr>
          <p:cNvPr id="4" name="Slide Number Placeholder 3"/>
          <p:cNvSpPr>
            <a:spLocks noGrp="1"/>
          </p:cNvSpPr>
          <p:nvPr>
            <p:ph type="sldNum" sz="quarter" idx="10"/>
          </p:nvPr>
        </p:nvSpPr>
        <p:spPr/>
        <p:txBody>
          <a:bodyPr/>
          <a:lstStyle/>
          <a:p>
            <a:fld id="{D426D3B5-75D9-4B81-9605-012F6554737F}" type="slidenum">
              <a:rPr lang="en-GB" smtClean="0"/>
              <a:t>228</a:t>
            </a:fld>
            <a:endParaRPr lang="en-GB" dirty="0"/>
          </a:p>
        </p:txBody>
      </p:sp>
    </p:spTree>
    <p:extLst>
      <p:ext uri="{BB962C8B-B14F-4D97-AF65-F5344CB8AC3E}">
        <p14:creationId xmlns:p14="http://schemas.microsoft.com/office/powerpoint/2010/main" val="339767582"/>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In a binary tree, each node has two child nodes apart from terminal nodes.</a:t>
            </a:r>
          </a:p>
          <a:p>
            <a:endParaRPr lang="en-GB" baseline="0" dirty="0" smtClean="0"/>
          </a:p>
          <a:p>
            <a:r>
              <a:rPr lang="en-GB" baseline="0" dirty="0" smtClean="0"/>
              <a:t>Every node containing a value should have two children, so we can add empty terminal nodes. (click)</a:t>
            </a:r>
          </a:p>
          <a:p>
            <a:r>
              <a:rPr lang="en-GB" baseline="0" dirty="0" smtClean="0"/>
              <a:t>Has that satisfied the criteria that every node with a value is a parent node with two </a:t>
            </a:r>
            <a:r>
              <a:rPr lang="en-GB" baseline="0" dirty="0" err="1" smtClean="0"/>
              <a:t>childen</a:t>
            </a:r>
            <a:r>
              <a:rPr lang="en-GB" baseline="0" dirty="0" smtClean="0"/>
              <a:t>? No, we need to add a few more terminal nodes. (click)</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229</a:t>
            </a:fld>
            <a:endParaRPr lang="en-GB" dirty="0"/>
          </a:p>
        </p:txBody>
      </p:sp>
    </p:spTree>
    <p:extLst>
      <p:ext uri="{BB962C8B-B14F-4D97-AF65-F5344CB8AC3E}">
        <p14:creationId xmlns:p14="http://schemas.microsoft.com/office/powerpoint/2010/main" val="3607631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Here’s a simple warm up activity. A peg puzzle like this can be made simply with wood and small sections of dowel in two colours.</a:t>
            </a:r>
          </a:p>
          <a:p>
            <a:r>
              <a:rPr lang="en-GB" baseline="0" dirty="0" smtClean="0"/>
              <a:t>The aim is to swap the pegs, moving each colour alternately.</a:t>
            </a:r>
          </a:p>
          <a:p>
            <a:r>
              <a:rPr lang="en-GB" baseline="0" dirty="0" smtClean="0"/>
              <a:t>There are two types of move (click)</a:t>
            </a:r>
          </a:p>
          <a:p>
            <a:r>
              <a:rPr lang="en-GB" baseline="0" dirty="0" smtClean="0"/>
              <a:t>Into an adjacent space or (click)</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23</a:t>
            </a:fld>
            <a:endParaRPr lang="en-GB"/>
          </a:p>
        </p:txBody>
      </p:sp>
    </p:spTree>
    <p:extLst>
      <p:ext uri="{BB962C8B-B14F-4D97-AF65-F5344CB8AC3E}">
        <p14:creationId xmlns:p14="http://schemas.microsoft.com/office/powerpoint/2010/main" val="1423995644"/>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Now we have our random numbers, let’s walk around the structure, following the algorithm shown. </a:t>
            </a:r>
          </a:p>
          <a:p>
            <a:r>
              <a:rPr lang="en-GB" baseline="0" dirty="0" smtClean="0"/>
              <a:t>Give each student a sheet to record the results.</a:t>
            </a:r>
          </a:p>
          <a:p>
            <a:r>
              <a:rPr lang="en-GB" baseline="0" dirty="0" smtClean="0"/>
              <a:t>If they are struggling, the hidden slide (next) builds up the answer. It can be used for a whole class as a child traces the route on a whiteboard. The following slides walk through the process, visiting each node in turn. Use (or hide) whichever is </a:t>
            </a:r>
            <a:r>
              <a:rPr lang="en-GB" baseline="0" smtClean="0"/>
              <a:t>most suitable.</a:t>
            </a: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230</a:t>
            </a:fld>
            <a:endParaRPr lang="en-GB" dirty="0"/>
          </a:p>
        </p:txBody>
      </p:sp>
    </p:spTree>
    <p:extLst>
      <p:ext uri="{BB962C8B-B14F-4D97-AF65-F5344CB8AC3E}">
        <p14:creationId xmlns:p14="http://schemas.microsoft.com/office/powerpoint/2010/main" val="1421818380"/>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Now we have our random numbers, let’s walk around the structure.</a:t>
            </a:r>
          </a:p>
        </p:txBody>
      </p:sp>
      <p:sp>
        <p:nvSpPr>
          <p:cNvPr id="4" name="Slide Number Placeholder 3"/>
          <p:cNvSpPr>
            <a:spLocks noGrp="1"/>
          </p:cNvSpPr>
          <p:nvPr>
            <p:ph type="sldNum" sz="quarter" idx="10"/>
          </p:nvPr>
        </p:nvSpPr>
        <p:spPr/>
        <p:txBody>
          <a:bodyPr/>
          <a:lstStyle/>
          <a:p>
            <a:fld id="{D426D3B5-75D9-4B81-9605-012F6554737F}" type="slidenum">
              <a:rPr lang="en-GB" smtClean="0"/>
              <a:t>231</a:t>
            </a:fld>
            <a:endParaRPr lang="en-GB" dirty="0"/>
          </a:p>
        </p:txBody>
      </p:sp>
    </p:spTree>
    <p:extLst>
      <p:ext uri="{BB962C8B-B14F-4D97-AF65-F5344CB8AC3E}">
        <p14:creationId xmlns:p14="http://schemas.microsoft.com/office/powerpoint/2010/main" val="1635880470"/>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Now we have our random numbers, let’s walk around the structure. </a:t>
            </a:r>
          </a:p>
          <a:p>
            <a:r>
              <a:rPr lang="en-GB" baseline="0" dirty="0" smtClean="0"/>
              <a:t>Clicks take you through a sequence highlighting each time you meet a node. </a:t>
            </a:r>
          </a:p>
          <a:p>
            <a:r>
              <a:rPr lang="en-GB" baseline="0" dirty="0" smtClean="0"/>
              <a:t>At that point the value is added to the ‘Met Once’ column.</a:t>
            </a:r>
          </a:p>
          <a:p>
            <a:r>
              <a:rPr lang="en-GB" baseline="0" dirty="0" smtClean="0"/>
              <a:t>The second time the node is met, the value is added to the final list.</a:t>
            </a:r>
          </a:p>
          <a:p>
            <a:r>
              <a:rPr lang="en-GB" baseline="0" dirty="0" smtClean="0"/>
              <a:t>Further visits to any nodes are ignored.</a:t>
            </a:r>
          </a:p>
          <a:p>
            <a:r>
              <a:rPr lang="en-GB" baseline="0" dirty="0" smtClean="0"/>
              <a:t>This slide takes you to node value 24.</a:t>
            </a:r>
          </a:p>
          <a:p>
            <a:r>
              <a:rPr lang="en-GB" baseline="0" dirty="0" smtClean="0"/>
              <a:t>If you feel that is enough for a group to work independently, hide the following three slides.</a:t>
            </a:r>
          </a:p>
          <a:p>
            <a:endParaRPr lang="en-GB" baseline="0" dirty="0" smtClean="0"/>
          </a:p>
          <a:p>
            <a:r>
              <a:rPr lang="en-GB" baseline="0" dirty="0" smtClean="0"/>
              <a:t>Equally, if you prefer no animation, there is a hidden slide preceding this which can be used.</a:t>
            </a:r>
          </a:p>
          <a:p>
            <a:endParaRPr lang="en-GB" baseline="0" dirty="0" smtClean="0"/>
          </a:p>
          <a:p>
            <a:r>
              <a:rPr lang="en-GB" baseline="0" dirty="0" smtClean="0"/>
              <a:t>By following this algorithm we can retrieve an ordered list without having to sort the values first.</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232</a:t>
            </a:fld>
            <a:endParaRPr lang="en-GB" dirty="0"/>
          </a:p>
        </p:txBody>
      </p:sp>
    </p:spTree>
    <p:extLst>
      <p:ext uri="{BB962C8B-B14F-4D97-AF65-F5344CB8AC3E}">
        <p14:creationId xmlns:p14="http://schemas.microsoft.com/office/powerpoint/2010/main" val="345509518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This slide takes the animation up to the return to the root node.</a:t>
            </a:r>
          </a:p>
        </p:txBody>
      </p:sp>
      <p:sp>
        <p:nvSpPr>
          <p:cNvPr id="4" name="Slide Number Placeholder 3"/>
          <p:cNvSpPr>
            <a:spLocks noGrp="1"/>
          </p:cNvSpPr>
          <p:nvPr>
            <p:ph type="sldNum" sz="quarter" idx="10"/>
          </p:nvPr>
        </p:nvSpPr>
        <p:spPr/>
        <p:txBody>
          <a:bodyPr/>
          <a:lstStyle/>
          <a:p>
            <a:fld id="{D426D3B5-75D9-4B81-9605-012F6554737F}" type="slidenum">
              <a:rPr lang="en-GB" smtClean="0"/>
              <a:t>233</a:t>
            </a:fld>
            <a:endParaRPr lang="en-GB" dirty="0"/>
          </a:p>
        </p:txBody>
      </p:sp>
    </p:spTree>
    <p:extLst>
      <p:ext uri="{BB962C8B-B14F-4D97-AF65-F5344CB8AC3E}">
        <p14:creationId xmlns:p14="http://schemas.microsoft.com/office/powerpoint/2010/main" val="2798032533"/>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r>
              <a:rPr lang="en-GB" baseline="0" dirty="0" smtClean="0"/>
              <a:t>The animation up to the second visit of Node 75</a:t>
            </a:r>
          </a:p>
        </p:txBody>
      </p:sp>
      <p:sp>
        <p:nvSpPr>
          <p:cNvPr id="4" name="Slide Number Placeholder 3"/>
          <p:cNvSpPr>
            <a:spLocks noGrp="1"/>
          </p:cNvSpPr>
          <p:nvPr>
            <p:ph type="sldNum" sz="quarter" idx="10"/>
          </p:nvPr>
        </p:nvSpPr>
        <p:spPr/>
        <p:txBody>
          <a:bodyPr/>
          <a:lstStyle/>
          <a:p>
            <a:fld id="{D426D3B5-75D9-4B81-9605-012F6554737F}" type="slidenum">
              <a:rPr lang="en-GB" smtClean="0"/>
              <a:t>234</a:t>
            </a:fld>
            <a:endParaRPr lang="en-GB" dirty="0"/>
          </a:p>
        </p:txBody>
      </p:sp>
    </p:spTree>
    <p:extLst>
      <p:ext uri="{BB962C8B-B14F-4D97-AF65-F5344CB8AC3E}">
        <p14:creationId xmlns:p14="http://schemas.microsoft.com/office/powerpoint/2010/main" val="818805896"/>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final section of the animation completing the traversal.</a:t>
            </a:r>
          </a:p>
          <a:p>
            <a:r>
              <a:rPr lang="en-GB" baseline="0" dirty="0" smtClean="0"/>
              <a:t>By following this algorithm we can retrieve an ordered list without having to sort the values first.</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235</a:t>
            </a:fld>
            <a:endParaRPr lang="en-GB" dirty="0"/>
          </a:p>
        </p:txBody>
      </p:sp>
    </p:spTree>
    <p:extLst>
      <p:ext uri="{BB962C8B-B14F-4D97-AF65-F5344CB8AC3E}">
        <p14:creationId xmlns:p14="http://schemas.microsoft.com/office/powerpoint/2010/main" val="2535903232"/>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That</a:t>
            </a:r>
            <a:r>
              <a:rPr lang="en-GB" baseline="0" dirty="0" smtClean="0"/>
              <a:t> concludes the activities for this unit. </a:t>
            </a:r>
          </a:p>
          <a:p>
            <a:endParaRPr lang="en-GB" baseline="0" dirty="0" smtClean="0"/>
          </a:p>
          <a:p>
            <a:r>
              <a:rPr lang="en-GB" baseline="0" dirty="0" smtClean="0"/>
              <a:t>The purpose was to highlight a few puzzles that could be used to introduce algorithms to solve everyday problems. To do so, we needed to appreciate that there are many data structures that work hand in hand with algorithms. We wouldn’t expect students at KS3 to attempt to code any of these, but introducing the algorithms and associated data structures in an ‘unplugged’ way will undoubtedly strengthen their capability to grasp the concepts behind manipulating simple arrays.</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236</a:t>
            </a:fld>
            <a:endParaRPr lang="en-GB" dirty="0"/>
          </a:p>
        </p:txBody>
      </p:sp>
    </p:spTree>
    <p:extLst>
      <p:ext uri="{BB962C8B-B14F-4D97-AF65-F5344CB8AC3E}">
        <p14:creationId xmlns:p14="http://schemas.microsoft.com/office/powerpoint/2010/main" val="3456038712"/>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237</a:t>
            </a:fld>
            <a:endParaRPr lang="en-GB" dirty="0"/>
          </a:p>
        </p:txBody>
      </p:sp>
    </p:spTree>
    <p:extLst>
      <p:ext uri="{BB962C8B-B14F-4D97-AF65-F5344CB8AC3E}">
        <p14:creationId xmlns:p14="http://schemas.microsoft.com/office/powerpoint/2010/main" val="1505322778"/>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238</a:t>
            </a:fld>
            <a:endParaRPr lang="en-GB" dirty="0"/>
          </a:p>
        </p:txBody>
      </p:sp>
    </p:spTree>
    <p:extLst>
      <p:ext uri="{BB962C8B-B14F-4D97-AF65-F5344CB8AC3E}">
        <p14:creationId xmlns:p14="http://schemas.microsoft.com/office/powerpoint/2010/main" val="1566141778"/>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239</a:t>
            </a:fld>
            <a:endParaRPr lang="en-GB" dirty="0"/>
          </a:p>
        </p:txBody>
      </p:sp>
    </p:spTree>
    <p:extLst>
      <p:ext uri="{BB962C8B-B14F-4D97-AF65-F5344CB8AC3E}">
        <p14:creationId xmlns:p14="http://schemas.microsoft.com/office/powerpoint/2010/main" val="3074491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Jumping over an one opposing colour into a space. </a:t>
            </a:r>
          </a:p>
        </p:txBody>
      </p:sp>
      <p:sp>
        <p:nvSpPr>
          <p:cNvPr id="4" name="Slide Number Placeholder 3"/>
          <p:cNvSpPr>
            <a:spLocks noGrp="1"/>
          </p:cNvSpPr>
          <p:nvPr>
            <p:ph type="sldNum" sz="quarter" idx="10"/>
          </p:nvPr>
        </p:nvSpPr>
        <p:spPr/>
        <p:txBody>
          <a:bodyPr/>
          <a:lstStyle/>
          <a:p>
            <a:fld id="{D426D3B5-75D9-4B81-9605-012F6554737F}" type="slidenum">
              <a:rPr lang="en-GB" smtClean="0"/>
              <a:t>24</a:t>
            </a:fld>
            <a:endParaRPr lang="en-GB"/>
          </a:p>
        </p:txBody>
      </p:sp>
    </p:spTree>
    <p:extLst>
      <p:ext uri="{BB962C8B-B14F-4D97-AF65-F5344CB8AC3E}">
        <p14:creationId xmlns:p14="http://schemas.microsoft.com/office/powerpoint/2010/main" val="3595844167"/>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Throughout the activities, the emphasis has been on computational thinking.</a:t>
            </a:r>
          </a:p>
          <a:p>
            <a:endParaRPr lang="en-GB" dirty="0" smtClean="0"/>
          </a:p>
          <a:p>
            <a:r>
              <a:rPr lang="en-GB" dirty="0" smtClean="0"/>
              <a:t>Computational thinking involves a</a:t>
            </a:r>
            <a:r>
              <a:rPr lang="en-GB" baseline="0" dirty="0" smtClean="0"/>
              <a:t> number of key concepts that occur again and again. These inform the way we look at the world. Make sure you have the Tenderfoot posters displayed in your classroom, so you can continually make reference to the concepts when they arise.</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240</a:t>
            </a:fld>
            <a:endParaRPr lang="en-GB"/>
          </a:p>
        </p:txBody>
      </p:sp>
    </p:spTree>
    <p:extLst>
      <p:ext uri="{BB962C8B-B14F-4D97-AF65-F5344CB8AC3E}">
        <p14:creationId xmlns:p14="http://schemas.microsoft.com/office/powerpoint/2010/main" val="2266543764"/>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Promote CAS at end.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241</a:t>
            </a:fld>
            <a:endParaRPr lang="en-GB" dirty="0"/>
          </a:p>
        </p:txBody>
      </p:sp>
    </p:spTree>
    <p:extLst>
      <p:ext uri="{BB962C8B-B14F-4D97-AF65-F5344CB8AC3E}">
        <p14:creationId xmlns:p14="http://schemas.microsoft.com/office/powerpoint/2010/main" val="1795912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These are the only two moves allowed. (click)</a:t>
            </a:r>
          </a:p>
          <a:p>
            <a:r>
              <a:rPr lang="en-GB" baseline="0" dirty="0" smtClean="0"/>
              <a:t>The first challenge for students is to find a way to solve the problem.</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25</a:t>
            </a:fld>
            <a:endParaRPr lang="en-GB"/>
          </a:p>
        </p:txBody>
      </p:sp>
    </p:spTree>
    <p:extLst>
      <p:ext uri="{BB962C8B-B14F-4D97-AF65-F5344CB8AC3E}">
        <p14:creationId xmlns:p14="http://schemas.microsoft.com/office/powerpoint/2010/main" val="728584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Once some have found a solution, introduce a competitive element as an extension, whilst others are still trying to solve it.</a:t>
            </a:r>
          </a:p>
          <a:p>
            <a:endParaRPr lang="en-GB" baseline="0" dirty="0" smtClean="0"/>
          </a:p>
          <a:p>
            <a:r>
              <a:rPr lang="en-GB" baseline="0" dirty="0" smtClean="0"/>
              <a:t>What is the minimum number of moves to complete a swap?</a:t>
            </a:r>
          </a:p>
          <a:p>
            <a:r>
              <a:rPr lang="en-GB" baseline="0" dirty="0" smtClean="0"/>
              <a:t>Children should begin to see a pattern required to complete this efficiently. (click) </a:t>
            </a:r>
          </a:p>
          <a:p>
            <a:r>
              <a:rPr lang="en-GB" baseline="0" dirty="0" smtClean="0"/>
              <a:t>Pattern recognition like this is a key concept underpinning Computational Thinking. Once students appreciate a pattern, they should be able to extend their reasoning and tackle a larger, similar problem.</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26</a:t>
            </a:fld>
            <a:endParaRPr lang="en-GB"/>
          </a:p>
        </p:txBody>
      </p:sp>
    </p:spTree>
    <p:extLst>
      <p:ext uri="{BB962C8B-B14F-4D97-AF65-F5344CB8AC3E}">
        <p14:creationId xmlns:p14="http://schemas.microsoft.com/office/powerpoint/2010/main" val="2167286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Once all the children have figured out how to solve the smaller puzzle, ask them explain their solution using the slide on the board.</a:t>
            </a:r>
          </a:p>
          <a:p>
            <a:endParaRPr lang="en-GB" baseline="0" dirty="0" smtClean="0"/>
          </a:p>
          <a:p>
            <a:r>
              <a:rPr lang="en-GB" baseline="0" dirty="0" smtClean="0"/>
              <a:t>Invite them to come up and explain. They may point to pegs initially, but it will become apparent that they need to refer to particular pegs and spaces.</a:t>
            </a:r>
          </a:p>
          <a:p>
            <a:endParaRPr lang="en-GB" baseline="0" dirty="0" smtClean="0"/>
          </a:p>
          <a:p>
            <a:r>
              <a:rPr lang="en-GB" baseline="0" dirty="0" smtClean="0"/>
              <a:t>Discuss possible ways to do this before suggesting (if the children don’t) numbering each space (click).</a:t>
            </a:r>
          </a:p>
          <a:p>
            <a:r>
              <a:rPr lang="en-GB" baseline="0" dirty="0" smtClean="0"/>
              <a:t>Once we can identify the spaces, do we need to identify the pegs as well?</a:t>
            </a:r>
          </a:p>
          <a:p>
            <a:r>
              <a:rPr lang="en-GB" baseline="0" dirty="0" smtClean="0"/>
              <a:t>We can articulate an algorithm by recording the move, rather than the peg </a:t>
            </a:r>
            <a:r>
              <a:rPr lang="en-GB" baseline="0" dirty="0" err="1" smtClean="0"/>
              <a:t>eg</a:t>
            </a:r>
            <a:r>
              <a:rPr lang="en-GB" baseline="0" dirty="0" smtClean="0"/>
              <a:t> space 4 to space 3. (click)</a:t>
            </a:r>
          </a:p>
          <a:p>
            <a:r>
              <a:rPr lang="en-GB" baseline="0" dirty="0" smtClean="0"/>
              <a:t>Hand out an array sheet and counters to help them visualise and record their algorithm.</a:t>
            </a:r>
          </a:p>
          <a:p>
            <a:endParaRPr lang="en-GB"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27</a:t>
            </a:fld>
            <a:endParaRPr lang="en-GB"/>
          </a:p>
        </p:txBody>
      </p:sp>
    </p:spTree>
    <p:extLst>
      <p:ext uri="{BB962C8B-B14F-4D97-AF65-F5344CB8AC3E}">
        <p14:creationId xmlns:p14="http://schemas.microsoft.com/office/powerpoint/2010/main" val="2681602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If children struggle to record the steps there is an applet on the cs4fn website which will record and count the moves as you do them.</a:t>
            </a:r>
          </a:p>
          <a:p>
            <a:endParaRPr lang="en-GB" baseline="0" dirty="0" smtClean="0"/>
          </a:p>
          <a:p>
            <a:r>
              <a:rPr lang="en-GB" baseline="0" dirty="0" smtClean="0"/>
              <a:t>This can also be useful for a homework extension, perhaps using a larger 9 space board.</a:t>
            </a:r>
          </a:p>
          <a:p>
            <a:endParaRPr lang="en-GB" baseline="0" dirty="0" smtClean="0"/>
          </a:p>
          <a:p>
            <a:r>
              <a:rPr lang="en-GB" baseline="0" dirty="0" smtClean="0"/>
              <a:t>The point of this warm up exercise is to emphasise that we can introduce difficult programming concepts through simple problem solving activities. Often, working things through by hand is an important precursor to any coding.</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28</a:t>
            </a:fld>
            <a:endParaRPr lang="en-GB"/>
          </a:p>
        </p:txBody>
      </p:sp>
    </p:spTree>
    <p:extLst>
      <p:ext uri="{BB962C8B-B14F-4D97-AF65-F5344CB8AC3E}">
        <p14:creationId xmlns:p14="http://schemas.microsoft.com/office/powerpoint/2010/main" val="47353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So to conclude our introduction, the National Curriculum requirements are not definitive, they are a skeleton at best. </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Teachers teach what their knowledge, creativity and ambition allow.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Our job is to find ways to develop children’s capacity to think like computer scientists.</a:t>
            </a:r>
            <a:endParaRPr lang="en-GB" dirty="0" smtClean="0"/>
          </a:p>
          <a:p>
            <a:r>
              <a:rPr lang="en-GB" dirty="0" smtClean="0"/>
              <a:t>We</a:t>
            </a:r>
            <a:r>
              <a:rPr lang="en-GB" baseline="0" dirty="0" smtClean="0"/>
              <a:t> call this Computational Thinking.</a:t>
            </a:r>
          </a:p>
          <a:p>
            <a:r>
              <a:rPr lang="en-GB" baseline="0" dirty="0" smtClean="0"/>
              <a:t>It lies at the heart of the National Curriculum. </a:t>
            </a:r>
          </a:p>
          <a:p>
            <a:r>
              <a:rPr lang="en-GB" baseline="0" dirty="0" smtClean="0"/>
              <a:t>Once you start to slice and dice a curriculum, it is very easy to focus on the trees, and lose sight of the wood, the big picture.</a:t>
            </a:r>
          </a:p>
        </p:txBody>
      </p:sp>
      <p:sp>
        <p:nvSpPr>
          <p:cNvPr id="4" name="Slide Number Placeholder 3"/>
          <p:cNvSpPr>
            <a:spLocks noGrp="1"/>
          </p:cNvSpPr>
          <p:nvPr>
            <p:ph type="sldNum" sz="quarter" idx="10"/>
          </p:nvPr>
        </p:nvSpPr>
        <p:spPr/>
        <p:txBody>
          <a:bodyPr/>
          <a:lstStyle/>
          <a:p>
            <a:fld id="{D426D3B5-75D9-4B81-9605-012F6554737F}" type="slidenum">
              <a:rPr lang="en-GB" smtClean="0"/>
              <a:t>29</a:t>
            </a:fld>
            <a:endParaRPr lang="en-GB" dirty="0"/>
          </a:p>
        </p:txBody>
      </p:sp>
    </p:spTree>
    <p:extLst>
      <p:ext uri="{BB962C8B-B14F-4D97-AF65-F5344CB8AC3E}">
        <p14:creationId xmlns:p14="http://schemas.microsoft.com/office/powerpoint/2010/main" val="4221635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It is important that attendees understand the structure</a:t>
            </a:r>
            <a:r>
              <a:rPr lang="en-US" altLang="en-US" baseline="0" dirty="0" smtClean="0"/>
              <a:t> of the supporting resources and their target audience.</a:t>
            </a:r>
          </a:p>
          <a:p>
            <a:pPr>
              <a:spcBef>
                <a:spcPct val="0"/>
              </a:spcBef>
            </a:pPr>
            <a:endParaRPr lang="en-US" altLang="en-US" baseline="0" dirty="0" smtClean="0"/>
          </a:p>
          <a:p>
            <a:pPr>
              <a:spcBef>
                <a:spcPct val="0"/>
              </a:spcBef>
            </a:pPr>
            <a:r>
              <a:rPr lang="en-US" altLang="en-US" baseline="0" dirty="0" smtClean="0"/>
              <a:t>A short summary of the content of each Unit can be downloaded and distributed in advance.</a:t>
            </a:r>
          </a:p>
          <a:p>
            <a:pPr>
              <a:spcBef>
                <a:spcPct val="0"/>
              </a:spcBef>
            </a:pPr>
            <a:endParaRPr lang="en-US" altLang="en-US" baseline="0" dirty="0" smtClean="0"/>
          </a:p>
          <a:p>
            <a:pPr>
              <a:spcBef>
                <a:spcPct val="0"/>
              </a:spcBef>
            </a:pPr>
            <a:r>
              <a:rPr lang="en-US" altLang="en-US" baseline="0" dirty="0" smtClean="0"/>
              <a:t>A full day Unit is fast paced, aimed at experienced curriculum leaders and potential Tenderfoot trainers.</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3</a:t>
            </a:fld>
            <a:endParaRPr lang="en-US" altLang="en-US"/>
          </a:p>
        </p:txBody>
      </p:sp>
    </p:spTree>
    <p:extLst>
      <p:ext uri="{BB962C8B-B14F-4D97-AF65-F5344CB8AC3E}">
        <p14:creationId xmlns:p14="http://schemas.microsoft.com/office/powerpoint/2010/main" val="2808993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baseline="0" dirty="0" smtClean="0"/>
              <a:t>Regardless of the detail, our over-arching aim is: “</a:t>
            </a:r>
            <a:r>
              <a:rPr lang="en-US" dirty="0" smtClean="0"/>
              <a:t>A high-quality computing education equips pupils to use computational thinking and creativity to understand and change the world.”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30</a:t>
            </a:fld>
            <a:endParaRPr lang="en-GB" dirty="0"/>
          </a:p>
        </p:txBody>
      </p:sp>
    </p:spTree>
    <p:extLst>
      <p:ext uri="{BB962C8B-B14F-4D97-AF65-F5344CB8AC3E}">
        <p14:creationId xmlns:p14="http://schemas.microsoft.com/office/powerpoint/2010/main" val="12344034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And</a:t>
            </a:r>
            <a:r>
              <a:rPr lang="en-GB" baseline="0" dirty="0" smtClean="0"/>
              <a:t> at it’s core is Computer Science, a science that has grown out of grappling with the problems posed by the explosive development of information and communications technology.</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31</a:t>
            </a:fld>
            <a:endParaRPr lang="en-GB" dirty="0"/>
          </a:p>
        </p:txBody>
      </p:sp>
    </p:spTree>
    <p:extLst>
      <p:ext uri="{BB962C8B-B14F-4D97-AF65-F5344CB8AC3E}">
        <p14:creationId xmlns:p14="http://schemas.microsoft.com/office/powerpoint/2010/main" val="258060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32</a:t>
            </a:fld>
            <a:endParaRPr lang="en-GB" dirty="0"/>
          </a:p>
        </p:txBody>
      </p:sp>
    </p:spTree>
    <p:extLst>
      <p:ext uri="{BB962C8B-B14F-4D97-AF65-F5344CB8AC3E}">
        <p14:creationId xmlns:p14="http://schemas.microsoft.com/office/powerpoint/2010/main" val="42433893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33</a:t>
            </a:fld>
            <a:endParaRPr lang="en-GB" dirty="0"/>
          </a:p>
        </p:txBody>
      </p:sp>
    </p:spTree>
    <p:extLst>
      <p:ext uri="{BB962C8B-B14F-4D97-AF65-F5344CB8AC3E}">
        <p14:creationId xmlns:p14="http://schemas.microsoft.com/office/powerpoint/2010/main" val="25856057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34</a:t>
            </a:fld>
            <a:endParaRPr lang="en-GB" dirty="0"/>
          </a:p>
        </p:txBody>
      </p:sp>
    </p:spTree>
    <p:extLst>
      <p:ext uri="{BB962C8B-B14F-4D97-AF65-F5344CB8AC3E}">
        <p14:creationId xmlns:p14="http://schemas.microsoft.com/office/powerpoint/2010/main" val="10186110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CAS</a:t>
            </a:r>
            <a:r>
              <a:rPr lang="en-GB" baseline="0" dirty="0" smtClean="0"/>
              <a:t> have produced a poster that highlights these concepts – great for the classroom wall, so you can keep referring to them whenever the opportunity arises. We’ll be doing this throughout these sessions. They are … each will be revealed on a click.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35</a:t>
            </a:fld>
            <a:endParaRPr lang="en-GB" dirty="0"/>
          </a:p>
        </p:txBody>
      </p:sp>
    </p:spTree>
    <p:extLst>
      <p:ext uri="{BB962C8B-B14F-4D97-AF65-F5344CB8AC3E}">
        <p14:creationId xmlns:p14="http://schemas.microsoft.com/office/powerpoint/2010/main" val="28375463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next activity continues</a:t>
            </a:r>
            <a:r>
              <a:rPr lang="en-GB" dirty="0" smtClean="0"/>
              <a:t> the theme</a:t>
            </a:r>
            <a:r>
              <a:rPr lang="en-GB" baseline="0" dirty="0" smtClean="0"/>
              <a:t> of manipulating arrays.</a:t>
            </a:r>
          </a:p>
          <a:p>
            <a:r>
              <a:rPr lang="en-GB" baseline="0" dirty="0" smtClean="0"/>
              <a:t>Children need repeated exposure to the same ideas in a variety of contexts before they sink in.</a:t>
            </a:r>
          </a:p>
        </p:txBody>
      </p:sp>
      <p:sp>
        <p:nvSpPr>
          <p:cNvPr id="4" name="Slide Number Placeholder 3"/>
          <p:cNvSpPr>
            <a:spLocks noGrp="1"/>
          </p:cNvSpPr>
          <p:nvPr>
            <p:ph type="sldNum" sz="quarter" idx="10"/>
          </p:nvPr>
        </p:nvSpPr>
        <p:spPr/>
        <p:txBody>
          <a:bodyPr/>
          <a:lstStyle/>
          <a:p>
            <a:fld id="{D426D3B5-75D9-4B81-9605-012F6554737F}" type="slidenum">
              <a:rPr lang="en-GB" smtClean="0"/>
              <a:t>36</a:t>
            </a:fld>
            <a:endParaRPr lang="en-GB" dirty="0"/>
          </a:p>
        </p:txBody>
      </p:sp>
    </p:spTree>
    <p:extLst>
      <p:ext uri="{BB962C8B-B14F-4D97-AF65-F5344CB8AC3E}">
        <p14:creationId xmlns:p14="http://schemas.microsoft.com/office/powerpoint/2010/main" val="35134763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activity uses a similar array template to Leapfrog and starts by asking children to design an algorithms to shuffle cards.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Each pair, or small group will need the cards Ace through to 8 in on particular suit.</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37</a:t>
            </a:fld>
            <a:endParaRPr lang="en-GB"/>
          </a:p>
        </p:txBody>
      </p:sp>
    </p:spTree>
    <p:extLst>
      <p:ext uri="{BB962C8B-B14F-4D97-AF65-F5344CB8AC3E}">
        <p14:creationId xmlns:p14="http://schemas.microsoft.com/office/powerpoint/2010/main" val="41723349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many ways to shuffle cards,</a:t>
            </a:r>
            <a:r>
              <a:rPr lang="en-GB" baseline="0" dirty="0" smtClean="0"/>
              <a:t> or other lists of items. This is a good group activity that gets them thinking about the stages involved in a shuffle. There are no right answers, but the challenge is to articulate their method as an algorithm.</a:t>
            </a:r>
          </a:p>
          <a:p>
            <a:endParaRPr lang="en-GB" baseline="0" dirty="0" smtClean="0"/>
          </a:p>
          <a:p>
            <a:r>
              <a:rPr lang="en-GB" baseline="0" dirty="0" smtClean="0"/>
              <a:t>Using just 8 values initially, we can use integers 0 through 7 to represent them in an array. There is a printed array that can be used with playing cards with values 1-8. This will help them articulate the steps involved – or dry run their algorithm (or that of their neighbours) to test it.</a:t>
            </a:r>
          </a:p>
          <a:p>
            <a:endParaRPr lang="en-GB" baseline="0" dirty="0" smtClean="0"/>
          </a:p>
          <a:p>
            <a:r>
              <a:rPr lang="en-GB" baseline="0" dirty="0" smtClean="0"/>
              <a:t>If they are stuck for ideas, see the next slide.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38</a:t>
            </a:fld>
            <a:endParaRPr lang="en-GB"/>
          </a:p>
        </p:txBody>
      </p:sp>
    </p:spTree>
    <p:extLst>
      <p:ext uri="{BB962C8B-B14F-4D97-AF65-F5344CB8AC3E}">
        <p14:creationId xmlns:p14="http://schemas.microsoft.com/office/powerpoint/2010/main" val="4952676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a:t>
            </a:r>
            <a:r>
              <a:rPr lang="en-GB" baseline="0" dirty="0" smtClean="0"/>
              <a:t> are three possible shuffle algorithms. The first is the easiest to implement.</a:t>
            </a:r>
          </a:p>
          <a:p>
            <a:r>
              <a:rPr lang="en-GB"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Implementing the Knuth, or Fisher Yates shuffle is much more challenging. A couple of slides are included for you to use or study, and as an example for children of how to write their algorithm.</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It is named</a:t>
            </a:r>
            <a:r>
              <a:rPr lang="en-GB" baseline="0" dirty="0" smtClean="0"/>
              <a:t> after the famous computer scientist, Donald Knuth, author of the multi volume “The Art of Computer Programming”.</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39</a:t>
            </a:fld>
            <a:endParaRPr lang="en-GB"/>
          </a:p>
        </p:txBody>
      </p:sp>
    </p:spTree>
    <p:extLst>
      <p:ext uri="{BB962C8B-B14F-4D97-AF65-F5344CB8AC3E}">
        <p14:creationId xmlns:p14="http://schemas.microsoft.com/office/powerpoint/2010/main" val="1826264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Each Unit includes a full Trainer Presentation, which follows these introductory slides.</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4</a:t>
            </a:fld>
            <a:endParaRPr lang="en-US" altLang="en-US"/>
          </a:p>
        </p:txBody>
      </p:sp>
    </p:spTree>
    <p:extLst>
      <p:ext uri="{BB962C8B-B14F-4D97-AF65-F5344CB8AC3E}">
        <p14:creationId xmlns:p14="http://schemas.microsoft.com/office/powerpoint/2010/main" val="3575751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slides are included as a walk through of the Knuth shuffle. </a:t>
            </a:r>
          </a:p>
          <a:p>
            <a:r>
              <a:rPr lang="en-GB" dirty="0" smtClean="0"/>
              <a:t>The algorithm</a:t>
            </a:r>
            <a:r>
              <a:rPr lang="en-GB" baseline="0" dirty="0" smtClean="0"/>
              <a:t> is built up by two clicks, a diagram follows on the next slide.</a:t>
            </a:r>
            <a:endParaRPr lang="en-GB" dirty="0" smtClean="0"/>
          </a:p>
          <a:p>
            <a:r>
              <a:rPr lang="en-GB" baseline="0" dirty="0" smtClean="0"/>
              <a:t>Articulating (and coding) a Knuth shuffle</a:t>
            </a:r>
            <a:r>
              <a:rPr lang="en-GB" dirty="0" smtClean="0"/>
              <a:t> is a good exercise for more able students and for staff learning about array manipulation.</a:t>
            </a:r>
          </a:p>
        </p:txBody>
      </p:sp>
      <p:sp>
        <p:nvSpPr>
          <p:cNvPr id="4" name="Slide Number Placeholder 3"/>
          <p:cNvSpPr>
            <a:spLocks noGrp="1"/>
          </p:cNvSpPr>
          <p:nvPr>
            <p:ph type="sldNum" sz="quarter" idx="10"/>
          </p:nvPr>
        </p:nvSpPr>
        <p:spPr/>
        <p:txBody>
          <a:bodyPr/>
          <a:lstStyle/>
          <a:p>
            <a:fld id="{D426D3B5-75D9-4B81-9605-012F6554737F}" type="slidenum">
              <a:rPr lang="en-GB" smtClean="0"/>
              <a:t>40</a:t>
            </a:fld>
            <a:endParaRPr lang="en-GB"/>
          </a:p>
        </p:txBody>
      </p:sp>
    </p:spTree>
    <p:extLst>
      <p:ext uri="{BB962C8B-B14F-4D97-AF65-F5344CB8AC3E}">
        <p14:creationId xmlns:p14="http://schemas.microsoft.com/office/powerpoint/2010/main" val="19096674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key to understanding this shuffle is identifying the remaining list. </a:t>
            </a:r>
          </a:p>
          <a:p>
            <a:r>
              <a:rPr lang="en-GB" dirty="0" smtClean="0"/>
              <a:t>It</a:t>
            </a:r>
            <a:r>
              <a:rPr lang="en-GB" baseline="0" dirty="0" smtClean="0"/>
              <a:t> is this that makes it an improvement on a random swap.</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41</a:t>
            </a:fld>
            <a:endParaRPr lang="en-GB"/>
          </a:p>
        </p:txBody>
      </p:sp>
    </p:spTree>
    <p:extLst>
      <p:ext uri="{BB962C8B-B14F-4D97-AF65-F5344CB8AC3E}">
        <p14:creationId xmlns:p14="http://schemas.microsoft.com/office/powerpoint/2010/main" val="14730370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is the third idea, a riffle shuffle we want to focus on. This is very challenging, but makes an interesting activity as most children will be familiar with how it works. Implementing a riffle shuffle is a good exercise for more able children.</a:t>
            </a:r>
          </a:p>
          <a:p>
            <a:endParaRPr lang="en-GB" baseline="0" dirty="0" smtClean="0"/>
          </a:p>
          <a:p>
            <a:r>
              <a:rPr lang="en-GB" baseline="0" dirty="0" smtClean="0"/>
              <a:t>There are also some interesting properties associated with riffle shuffles, which we will explore. </a:t>
            </a:r>
          </a:p>
        </p:txBody>
      </p:sp>
      <p:sp>
        <p:nvSpPr>
          <p:cNvPr id="4" name="Slide Number Placeholder 3"/>
          <p:cNvSpPr>
            <a:spLocks noGrp="1"/>
          </p:cNvSpPr>
          <p:nvPr>
            <p:ph type="sldNum" sz="quarter" idx="10"/>
          </p:nvPr>
        </p:nvSpPr>
        <p:spPr/>
        <p:txBody>
          <a:bodyPr/>
          <a:lstStyle/>
          <a:p>
            <a:fld id="{D426D3B5-75D9-4B81-9605-012F6554737F}" type="slidenum">
              <a:rPr lang="en-GB" smtClean="0"/>
              <a:t>42</a:t>
            </a:fld>
            <a:endParaRPr lang="en-GB"/>
          </a:p>
        </p:txBody>
      </p:sp>
    </p:spTree>
    <p:extLst>
      <p:ext uri="{BB962C8B-B14F-4D97-AF65-F5344CB8AC3E}">
        <p14:creationId xmlns:p14="http://schemas.microsoft.com/office/powerpoint/2010/main" val="14473643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This is a pattern matching activity designed to reveal a surprising insight.</a:t>
            </a:r>
          </a:p>
        </p:txBody>
      </p:sp>
      <p:sp>
        <p:nvSpPr>
          <p:cNvPr id="4" name="Slide Number Placeholder 3"/>
          <p:cNvSpPr>
            <a:spLocks noGrp="1"/>
          </p:cNvSpPr>
          <p:nvPr>
            <p:ph type="sldNum" sz="quarter" idx="10"/>
          </p:nvPr>
        </p:nvSpPr>
        <p:spPr/>
        <p:txBody>
          <a:bodyPr/>
          <a:lstStyle/>
          <a:p>
            <a:fld id="{D426D3B5-75D9-4B81-9605-012F6554737F}" type="slidenum">
              <a:rPr lang="en-GB" smtClean="0"/>
              <a:t>43</a:t>
            </a:fld>
            <a:endParaRPr lang="en-GB"/>
          </a:p>
        </p:txBody>
      </p:sp>
    </p:spTree>
    <p:extLst>
      <p:ext uri="{BB962C8B-B14F-4D97-AF65-F5344CB8AC3E}">
        <p14:creationId xmlns:p14="http://schemas.microsoft.com/office/powerpoint/2010/main" val="28837534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An explanation of an out-shuffle, leaving the top and bottom cards in place. Click to reveal.</a:t>
            </a:r>
          </a:p>
        </p:txBody>
      </p:sp>
      <p:sp>
        <p:nvSpPr>
          <p:cNvPr id="4" name="Slide Number Placeholder 3"/>
          <p:cNvSpPr>
            <a:spLocks noGrp="1"/>
          </p:cNvSpPr>
          <p:nvPr>
            <p:ph type="sldNum" sz="quarter" idx="10"/>
          </p:nvPr>
        </p:nvSpPr>
        <p:spPr/>
        <p:txBody>
          <a:bodyPr/>
          <a:lstStyle/>
          <a:p>
            <a:fld id="{D426D3B5-75D9-4B81-9605-012F6554737F}" type="slidenum">
              <a:rPr lang="en-GB" smtClean="0"/>
              <a:t>44</a:t>
            </a:fld>
            <a:endParaRPr lang="en-GB"/>
          </a:p>
        </p:txBody>
      </p:sp>
    </p:spTree>
    <p:extLst>
      <p:ext uri="{BB962C8B-B14F-4D97-AF65-F5344CB8AC3E}">
        <p14:creationId xmlns:p14="http://schemas.microsoft.com/office/powerpoint/2010/main" val="36587656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Explanation of an in-shuffle, moving the top and bottom cards ‘in’. Click to reveal.</a:t>
            </a:r>
          </a:p>
        </p:txBody>
      </p:sp>
      <p:sp>
        <p:nvSpPr>
          <p:cNvPr id="4" name="Slide Number Placeholder 3"/>
          <p:cNvSpPr>
            <a:spLocks noGrp="1"/>
          </p:cNvSpPr>
          <p:nvPr>
            <p:ph type="sldNum" sz="quarter" idx="10"/>
          </p:nvPr>
        </p:nvSpPr>
        <p:spPr/>
        <p:txBody>
          <a:bodyPr/>
          <a:lstStyle/>
          <a:p>
            <a:fld id="{D426D3B5-75D9-4B81-9605-012F6554737F}" type="slidenum">
              <a:rPr lang="en-GB" smtClean="0"/>
              <a:t>45</a:t>
            </a:fld>
            <a:endParaRPr lang="en-GB"/>
          </a:p>
        </p:txBody>
      </p:sp>
    </p:spTree>
    <p:extLst>
      <p:ext uri="{BB962C8B-B14F-4D97-AF65-F5344CB8AC3E}">
        <p14:creationId xmlns:p14="http://schemas.microsoft.com/office/powerpoint/2010/main" val="41131869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Once children have done it, click to reveal the result of each subsequent shuffle.</a:t>
            </a:r>
          </a:p>
          <a:p>
            <a:endParaRPr lang="en-GB" baseline="0" dirty="0" smtClean="0"/>
          </a:p>
          <a:p>
            <a:r>
              <a:rPr lang="en-GB" baseline="0" dirty="0" smtClean="0"/>
              <a:t>There is a certain wonderment in finding that the cards have returned to their original position.</a:t>
            </a:r>
          </a:p>
        </p:txBody>
      </p:sp>
      <p:sp>
        <p:nvSpPr>
          <p:cNvPr id="4" name="Slide Number Placeholder 3"/>
          <p:cNvSpPr>
            <a:spLocks noGrp="1"/>
          </p:cNvSpPr>
          <p:nvPr>
            <p:ph type="sldNum" sz="quarter" idx="10"/>
          </p:nvPr>
        </p:nvSpPr>
        <p:spPr/>
        <p:txBody>
          <a:bodyPr/>
          <a:lstStyle/>
          <a:p>
            <a:fld id="{D426D3B5-75D9-4B81-9605-012F6554737F}" type="slidenum">
              <a:rPr lang="en-GB" smtClean="0"/>
              <a:t>46</a:t>
            </a:fld>
            <a:endParaRPr lang="en-GB"/>
          </a:p>
        </p:txBody>
      </p:sp>
    </p:spTree>
    <p:extLst>
      <p:ext uri="{BB962C8B-B14F-4D97-AF65-F5344CB8AC3E}">
        <p14:creationId xmlns:p14="http://schemas.microsoft.com/office/powerpoint/2010/main" val="957390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Now try it with in-shuffles. Click to reveal the result of each subsequent shuffle. The order hasn’t returned after 3 shuffles, so encourage them to keep investigating. They should find it takes another 3 in-shuffles.</a:t>
            </a:r>
          </a:p>
        </p:txBody>
      </p:sp>
      <p:sp>
        <p:nvSpPr>
          <p:cNvPr id="4" name="Slide Number Placeholder 3"/>
          <p:cNvSpPr>
            <a:spLocks noGrp="1"/>
          </p:cNvSpPr>
          <p:nvPr>
            <p:ph type="sldNum" sz="quarter" idx="10"/>
          </p:nvPr>
        </p:nvSpPr>
        <p:spPr/>
        <p:txBody>
          <a:bodyPr/>
          <a:lstStyle/>
          <a:p>
            <a:fld id="{D426D3B5-75D9-4B81-9605-012F6554737F}" type="slidenum">
              <a:rPr lang="en-GB" smtClean="0"/>
              <a:t>47</a:t>
            </a:fld>
            <a:endParaRPr lang="en-GB" dirty="0"/>
          </a:p>
        </p:txBody>
      </p:sp>
    </p:spTree>
    <p:extLst>
      <p:ext uri="{BB962C8B-B14F-4D97-AF65-F5344CB8AC3E}">
        <p14:creationId xmlns:p14="http://schemas.microsoft.com/office/powerpoint/2010/main" val="10504622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Leave the pupils to experiment with the question. If some find it quickly, ask them to see if any other moves would move the card to position 2.</a:t>
            </a:r>
          </a:p>
          <a:p>
            <a:r>
              <a:rPr lang="en-GB" baseline="0" dirty="0" smtClean="0"/>
              <a:t>The answer is In-shuffle, followed by Out-shuffle.</a:t>
            </a:r>
          </a:p>
        </p:txBody>
      </p:sp>
      <p:sp>
        <p:nvSpPr>
          <p:cNvPr id="4" name="Slide Number Placeholder 3"/>
          <p:cNvSpPr>
            <a:spLocks noGrp="1"/>
          </p:cNvSpPr>
          <p:nvPr>
            <p:ph type="sldNum" sz="quarter" idx="10"/>
          </p:nvPr>
        </p:nvSpPr>
        <p:spPr/>
        <p:txBody>
          <a:bodyPr/>
          <a:lstStyle/>
          <a:p>
            <a:fld id="{D426D3B5-75D9-4B81-9605-012F6554737F}" type="slidenum">
              <a:rPr lang="en-GB" smtClean="0"/>
              <a:t>48</a:t>
            </a:fld>
            <a:endParaRPr lang="en-GB"/>
          </a:p>
        </p:txBody>
      </p:sp>
    </p:spTree>
    <p:extLst>
      <p:ext uri="{BB962C8B-B14F-4D97-AF65-F5344CB8AC3E}">
        <p14:creationId xmlns:p14="http://schemas.microsoft.com/office/powerpoint/2010/main" val="36180728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Combining two shuffles is an exercise that can be set as class or homework. The object is to familiarise children with array index positions whilst being able to trace cumulative changes.</a:t>
            </a:r>
          </a:p>
          <a:p>
            <a:r>
              <a:rPr lang="en-GB" baseline="0" dirty="0" smtClean="0"/>
              <a:t>It isn’t easy but the exercise sheet gives a clear steer, with children only having to follow directions to derive the answer.</a:t>
            </a:r>
          </a:p>
        </p:txBody>
      </p:sp>
      <p:sp>
        <p:nvSpPr>
          <p:cNvPr id="4" name="Slide Number Placeholder 3"/>
          <p:cNvSpPr>
            <a:spLocks noGrp="1"/>
          </p:cNvSpPr>
          <p:nvPr>
            <p:ph type="sldNum" sz="quarter" idx="10"/>
          </p:nvPr>
        </p:nvSpPr>
        <p:spPr/>
        <p:txBody>
          <a:bodyPr/>
          <a:lstStyle/>
          <a:p>
            <a:fld id="{D426D3B5-75D9-4B81-9605-012F6554737F}" type="slidenum">
              <a:rPr lang="en-GB" smtClean="0"/>
              <a:t>49</a:t>
            </a:fld>
            <a:endParaRPr lang="en-GB"/>
          </a:p>
        </p:txBody>
      </p:sp>
    </p:spTree>
    <p:extLst>
      <p:ext uri="{BB962C8B-B14F-4D97-AF65-F5344CB8AC3E}">
        <p14:creationId xmlns:p14="http://schemas.microsoft.com/office/powerpoint/2010/main" val="896465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The slides</a:t>
            </a:r>
            <a:r>
              <a:rPr lang="en-US" altLang="en-US" baseline="0" dirty="0" smtClean="0"/>
              <a:t> include very detailed notes outlining the supporting narrative. Please read them carefully if preparing a presentation. </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5</a:t>
            </a:fld>
            <a:endParaRPr lang="en-US" altLang="en-US"/>
          </a:p>
        </p:txBody>
      </p:sp>
    </p:spTree>
    <p:extLst>
      <p:ext uri="{BB962C8B-B14F-4D97-AF65-F5344CB8AC3E}">
        <p14:creationId xmlns:p14="http://schemas.microsoft.com/office/powerpoint/2010/main" val="31403645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second part of the investigation gets more complicated with less and less help available. Nonetheless, once completed, or even part way through, it should become apparent to the pupils that the pattern of In(I) Out(O) shuffles required is given by the binary number of the position to move to </a:t>
            </a:r>
            <a:r>
              <a:rPr lang="en-GB" baseline="0" dirty="0" err="1" smtClean="0"/>
              <a:t>eg</a:t>
            </a:r>
            <a:r>
              <a:rPr lang="en-GB" baseline="0" dirty="0" smtClean="0"/>
              <a:t> to move to position 6 (binary 110) requires I </a:t>
            </a:r>
            <a:r>
              <a:rPr lang="en-GB" baseline="0" dirty="0" err="1" smtClean="0"/>
              <a:t>I</a:t>
            </a:r>
            <a:r>
              <a:rPr lang="en-GB" baseline="0" dirty="0" smtClean="0"/>
              <a:t> O</a:t>
            </a:r>
          </a:p>
          <a:p>
            <a:endParaRPr lang="en-GB" baseline="0" dirty="0" smtClean="0"/>
          </a:p>
          <a:p>
            <a:r>
              <a:rPr lang="en-GB" baseline="0" dirty="0" smtClean="0"/>
              <a:t>Again, we are looking to develop the idea of pattern matching, and from that generalising so we can predict outcomes, based on what we have observed.</a:t>
            </a:r>
          </a:p>
        </p:txBody>
      </p:sp>
      <p:sp>
        <p:nvSpPr>
          <p:cNvPr id="4" name="Slide Number Placeholder 3"/>
          <p:cNvSpPr>
            <a:spLocks noGrp="1"/>
          </p:cNvSpPr>
          <p:nvPr>
            <p:ph type="sldNum" sz="quarter" idx="10"/>
          </p:nvPr>
        </p:nvSpPr>
        <p:spPr/>
        <p:txBody>
          <a:bodyPr/>
          <a:lstStyle/>
          <a:p>
            <a:fld id="{D426D3B5-75D9-4B81-9605-012F6554737F}" type="slidenum">
              <a:rPr lang="en-GB" smtClean="0"/>
              <a:t>50</a:t>
            </a:fld>
            <a:endParaRPr lang="en-GB"/>
          </a:p>
        </p:txBody>
      </p:sp>
    </p:spTree>
    <p:extLst>
      <p:ext uri="{BB962C8B-B14F-4D97-AF65-F5344CB8AC3E}">
        <p14:creationId xmlns:p14="http://schemas.microsoft.com/office/powerpoint/2010/main" val="5980221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Moving cards around with successive perfect shuffles is quite magical, and the sort of manipulation involved in card forces. Paul Curzon and Pete McGowan have produced a series of magic books where each trick or illusion has explicit links to CS. </a:t>
            </a:r>
          </a:p>
          <a:p>
            <a:endParaRPr lang="en-GB" baseline="0" dirty="0" smtClean="0"/>
          </a:p>
          <a:p>
            <a:r>
              <a:rPr lang="en-GB" baseline="0" dirty="0" smtClean="0"/>
              <a:t>The 21 card trick is a classic card force, and the sort of classroom ‘wow’ we want to encourage teachers to try. The connection with the perfect shuffle is easy to make. </a:t>
            </a:r>
          </a:p>
          <a:p>
            <a:endParaRPr lang="en-GB" baseline="0" dirty="0" smtClean="0"/>
          </a:p>
          <a:p>
            <a:r>
              <a:rPr lang="en-GB" baseline="0" dirty="0" smtClean="0"/>
              <a:t>It involves dealing out 21 cards in a 3 by 7 matrix. Through 4 successive deals, the chosen card is moved to the middle of the matrix. In performing this, we have an introduction, if needed to a 2 dimensional array (and another possible program for very able students). </a:t>
            </a:r>
          </a:p>
          <a:p>
            <a:endParaRPr lang="en-GB" baseline="0" dirty="0" smtClean="0"/>
          </a:p>
          <a:p>
            <a:r>
              <a:rPr lang="en-GB" baseline="0" dirty="0" smtClean="0"/>
              <a:t>What we are trying to do here is reveal the links between seemingly disparate ideas in CS. Manipulating arrays makes a connection with binary, unexpected patterns emerge that are surprising and stimulate a desire to delve deeper.</a:t>
            </a:r>
          </a:p>
          <a:p>
            <a:endParaRPr lang="en-GB" baseline="0" dirty="0" smtClean="0"/>
          </a:p>
          <a:p>
            <a:r>
              <a:rPr lang="en-GB" baseline="0" dirty="0" smtClean="0"/>
              <a:t>If teachers wish to understand more about the maths involved, or indeed the link between perfect shuffles and clever methods to move data in memory, the lecture cited, by Brent Morris is a valuable use of 50 minutes.</a:t>
            </a:r>
          </a:p>
          <a:p>
            <a:endParaRPr lang="en-GB" baseline="0" dirty="0" smtClean="0"/>
          </a:p>
          <a:p>
            <a:r>
              <a:rPr lang="en-GB" baseline="0" dirty="0" smtClean="0"/>
              <a:t>The first volume of their magic books (there are 3) is a card trick special. All the ‘self working’ card tricks are good examples of algorithms – following a set a defined steps to achieve the same result each time. They would make an excellent subject for a Hub meeting, with attendees volunteering to do a trick each. The magic book is included in the resources.</a:t>
            </a:r>
          </a:p>
        </p:txBody>
      </p:sp>
      <p:sp>
        <p:nvSpPr>
          <p:cNvPr id="4" name="Slide Number Placeholder 3"/>
          <p:cNvSpPr>
            <a:spLocks noGrp="1"/>
          </p:cNvSpPr>
          <p:nvPr>
            <p:ph type="sldNum" sz="quarter" idx="10"/>
          </p:nvPr>
        </p:nvSpPr>
        <p:spPr/>
        <p:txBody>
          <a:bodyPr/>
          <a:lstStyle/>
          <a:p>
            <a:fld id="{D426D3B5-75D9-4B81-9605-012F6554737F}" type="slidenum">
              <a:rPr lang="en-GB" smtClean="0"/>
              <a:t>51</a:t>
            </a:fld>
            <a:endParaRPr lang="en-GB"/>
          </a:p>
        </p:txBody>
      </p:sp>
    </p:spTree>
    <p:extLst>
      <p:ext uri="{BB962C8B-B14F-4D97-AF65-F5344CB8AC3E}">
        <p14:creationId xmlns:p14="http://schemas.microsoft.com/office/powerpoint/2010/main" val="5744364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Throughout the presentation ‘Points To Ponder’ slides offer an opportunity to pause and pose a question. </a:t>
            </a:r>
          </a:p>
          <a:p>
            <a:r>
              <a:rPr lang="en-GB" baseline="0" dirty="0" smtClean="0"/>
              <a:t>The aim is not to engage in a lengthy discussion, but to plant ideas that could be pursued as classroom research.</a:t>
            </a:r>
          </a:p>
          <a:p>
            <a:r>
              <a:rPr lang="en-GB" baseline="0" dirty="0" smtClean="0"/>
              <a:t>Near the end, we’ll raise the value of such action research.</a:t>
            </a:r>
          </a:p>
        </p:txBody>
      </p:sp>
      <p:sp>
        <p:nvSpPr>
          <p:cNvPr id="4" name="Slide Number Placeholder 3"/>
          <p:cNvSpPr>
            <a:spLocks noGrp="1"/>
          </p:cNvSpPr>
          <p:nvPr>
            <p:ph type="sldNum" sz="quarter" idx="10"/>
          </p:nvPr>
        </p:nvSpPr>
        <p:spPr/>
        <p:txBody>
          <a:bodyPr/>
          <a:lstStyle/>
          <a:p>
            <a:fld id="{D426D3B5-75D9-4B81-9605-012F6554737F}" type="slidenum">
              <a:rPr lang="en-GB" smtClean="0"/>
              <a:t>52</a:t>
            </a:fld>
            <a:endParaRPr lang="en-GB"/>
          </a:p>
        </p:txBody>
      </p:sp>
    </p:spTree>
    <p:extLst>
      <p:ext uri="{BB962C8B-B14F-4D97-AF65-F5344CB8AC3E}">
        <p14:creationId xmlns:p14="http://schemas.microsoft.com/office/powerpoint/2010/main" val="1945407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53</a:t>
            </a:fld>
            <a:endParaRPr lang="en-GB" dirty="0"/>
          </a:p>
        </p:txBody>
      </p:sp>
    </p:spTree>
    <p:extLst>
      <p:ext uri="{BB962C8B-B14F-4D97-AF65-F5344CB8AC3E}">
        <p14:creationId xmlns:p14="http://schemas.microsoft.com/office/powerpoint/2010/main" val="2076418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Niklaus</a:t>
            </a:r>
            <a:r>
              <a:rPr lang="en-GB" dirty="0" smtClean="0"/>
              <a:t> Wirth, a computer scientist who developed, amongst other things the programming language Pascal, wrote a famous book in 1975 entitled Algorithms + Data Structures = Programs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54</a:t>
            </a:fld>
            <a:endParaRPr lang="en-GB"/>
          </a:p>
        </p:txBody>
      </p:sp>
    </p:spTree>
    <p:extLst>
      <p:ext uri="{BB962C8B-B14F-4D97-AF65-F5344CB8AC3E}">
        <p14:creationId xmlns:p14="http://schemas.microsoft.com/office/powerpoint/2010/main" val="37867739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Most</a:t>
            </a:r>
            <a:r>
              <a:rPr lang="en-GB" baseline="0" dirty="0" smtClean="0"/>
              <a:t> students are familiar now with the term Algorithm.</a:t>
            </a:r>
          </a:p>
          <a:p>
            <a:r>
              <a:rPr lang="en-GB" baseline="0" dirty="0" smtClean="0"/>
              <a:t>We do a good job in making clear the key constructs from which algorithms are built (click)</a:t>
            </a:r>
          </a:p>
          <a:p>
            <a:r>
              <a:rPr lang="en-GB" baseline="0" dirty="0" smtClean="0"/>
              <a:t>Those of Sequence, selection and repetition</a:t>
            </a:r>
          </a:p>
        </p:txBody>
      </p:sp>
      <p:sp>
        <p:nvSpPr>
          <p:cNvPr id="4" name="Slide Number Placeholder 3"/>
          <p:cNvSpPr>
            <a:spLocks noGrp="1"/>
          </p:cNvSpPr>
          <p:nvPr>
            <p:ph type="sldNum" sz="quarter" idx="10"/>
          </p:nvPr>
        </p:nvSpPr>
        <p:spPr/>
        <p:txBody>
          <a:bodyPr/>
          <a:lstStyle/>
          <a:p>
            <a:fld id="{D426D3B5-75D9-4B81-9605-012F6554737F}" type="slidenum">
              <a:rPr lang="en-GB" smtClean="0"/>
              <a:t>55</a:t>
            </a:fld>
            <a:endParaRPr lang="en-GB"/>
          </a:p>
        </p:txBody>
      </p:sp>
    </p:spTree>
    <p:extLst>
      <p:ext uri="{BB962C8B-B14F-4D97-AF65-F5344CB8AC3E}">
        <p14:creationId xmlns:p14="http://schemas.microsoft.com/office/powerpoint/2010/main" val="2301205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And children get familiar with constructing algorithms from a very early age, using things like </a:t>
            </a:r>
            <a:r>
              <a:rPr lang="en-GB" baseline="0" dirty="0" err="1" smtClean="0"/>
              <a:t>BeeBots</a:t>
            </a:r>
            <a:r>
              <a:rPr lang="en-GB" baseline="0" dirty="0" smtClean="0"/>
              <a:t> in primary schools.</a:t>
            </a:r>
          </a:p>
        </p:txBody>
      </p:sp>
      <p:sp>
        <p:nvSpPr>
          <p:cNvPr id="4" name="Slide Number Placeholder 3"/>
          <p:cNvSpPr>
            <a:spLocks noGrp="1"/>
          </p:cNvSpPr>
          <p:nvPr>
            <p:ph type="sldNum" sz="quarter" idx="10"/>
          </p:nvPr>
        </p:nvSpPr>
        <p:spPr/>
        <p:txBody>
          <a:bodyPr/>
          <a:lstStyle/>
          <a:p>
            <a:fld id="{D426D3B5-75D9-4B81-9605-012F6554737F}" type="slidenum">
              <a:rPr lang="en-GB" smtClean="0"/>
              <a:t>56</a:t>
            </a:fld>
            <a:endParaRPr lang="en-GB"/>
          </a:p>
        </p:txBody>
      </p:sp>
    </p:spTree>
    <p:extLst>
      <p:ext uri="{BB962C8B-B14F-4D97-AF65-F5344CB8AC3E}">
        <p14:creationId xmlns:p14="http://schemas.microsoft.com/office/powerpoint/2010/main" val="17224027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But it’s not just through programming that they encounter these constructs, they occur again and again in the primary curriculum. </a:t>
            </a:r>
          </a:p>
          <a:p>
            <a:r>
              <a:rPr lang="en-GB" baseline="0" dirty="0" smtClean="0"/>
              <a:t>Think of number sequencing activities (click), repetition in rhymes like the wheels on the bus (click), indeed there are many computational concepts that can be exemplified in musical scores and singing rounds (click) … </a:t>
            </a:r>
          </a:p>
        </p:txBody>
      </p:sp>
      <p:sp>
        <p:nvSpPr>
          <p:cNvPr id="4" name="Slide Number Placeholder 3"/>
          <p:cNvSpPr>
            <a:spLocks noGrp="1"/>
          </p:cNvSpPr>
          <p:nvPr>
            <p:ph type="sldNum" sz="quarter" idx="10"/>
          </p:nvPr>
        </p:nvSpPr>
        <p:spPr/>
        <p:txBody>
          <a:bodyPr/>
          <a:lstStyle/>
          <a:p>
            <a:fld id="{D426D3B5-75D9-4B81-9605-012F6554737F}" type="slidenum">
              <a:rPr lang="en-GB" smtClean="0"/>
              <a:t>57</a:t>
            </a:fld>
            <a:endParaRPr lang="en-GB"/>
          </a:p>
        </p:txBody>
      </p:sp>
    </p:spTree>
    <p:extLst>
      <p:ext uri="{BB962C8B-B14F-4D97-AF65-F5344CB8AC3E}">
        <p14:creationId xmlns:p14="http://schemas.microsoft.com/office/powerpoint/2010/main" val="2127935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 or even dance activities.</a:t>
            </a:r>
          </a:p>
          <a:p>
            <a:r>
              <a:rPr lang="en-GB" baseline="0" dirty="0" smtClean="0"/>
              <a:t>Maybe the </a:t>
            </a:r>
            <a:r>
              <a:rPr lang="en-GB" baseline="0" dirty="0" err="1" smtClean="0"/>
              <a:t>Hokey</a:t>
            </a:r>
            <a:r>
              <a:rPr lang="en-GB" baseline="0" dirty="0" smtClean="0"/>
              <a:t> </a:t>
            </a:r>
            <a:r>
              <a:rPr lang="en-GB" baseline="0" dirty="0" err="1" smtClean="0"/>
              <a:t>Cokey</a:t>
            </a:r>
            <a:r>
              <a:rPr lang="en-GB" baseline="0" dirty="0" smtClean="0"/>
              <a:t> really is what it is all about?</a:t>
            </a:r>
          </a:p>
        </p:txBody>
      </p:sp>
      <p:sp>
        <p:nvSpPr>
          <p:cNvPr id="4" name="Slide Number Placeholder 3"/>
          <p:cNvSpPr>
            <a:spLocks noGrp="1"/>
          </p:cNvSpPr>
          <p:nvPr>
            <p:ph type="sldNum" sz="quarter" idx="10"/>
          </p:nvPr>
        </p:nvSpPr>
        <p:spPr/>
        <p:txBody>
          <a:bodyPr/>
          <a:lstStyle/>
          <a:p>
            <a:fld id="{D426D3B5-75D9-4B81-9605-012F6554737F}" type="slidenum">
              <a:rPr lang="en-GB" smtClean="0"/>
              <a:t>58</a:t>
            </a:fld>
            <a:endParaRPr lang="en-GB"/>
          </a:p>
        </p:txBody>
      </p:sp>
    </p:spTree>
    <p:extLst>
      <p:ext uri="{BB962C8B-B14F-4D97-AF65-F5344CB8AC3E}">
        <p14:creationId xmlns:p14="http://schemas.microsoft.com/office/powerpoint/2010/main" val="6203350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But what consideration is given to data structures in primary schools?</a:t>
            </a:r>
          </a:p>
          <a:p>
            <a:r>
              <a:rPr lang="en-GB" baseline="0" dirty="0" smtClean="0"/>
              <a:t>The answer is probably very little but there are endless possibilities.</a:t>
            </a:r>
          </a:p>
        </p:txBody>
      </p:sp>
      <p:sp>
        <p:nvSpPr>
          <p:cNvPr id="4" name="Slide Number Placeholder 3"/>
          <p:cNvSpPr>
            <a:spLocks noGrp="1"/>
          </p:cNvSpPr>
          <p:nvPr>
            <p:ph type="sldNum" sz="quarter" idx="10"/>
          </p:nvPr>
        </p:nvSpPr>
        <p:spPr/>
        <p:txBody>
          <a:bodyPr/>
          <a:lstStyle/>
          <a:p>
            <a:fld id="{D426D3B5-75D9-4B81-9605-012F6554737F}" type="slidenum">
              <a:rPr lang="en-GB" smtClean="0"/>
              <a:t>59</a:t>
            </a:fld>
            <a:endParaRPr lang="en-GB"/>
          </a:p>
        </p:txBody>
      </p:sp>
    </p:spTree>
    <p:extLst>
      <p:ext uri="{BB962C8B-B14F-4D97-AF65-F5344CB8AC3E}">
        <p14:creationId xmlns:p14="http://schemas.microsoft.com/office/powerpoint/2010/main" val="3531887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Training Notes are provided to help with advanced preparation.</a:t>
            </a:r>
          </a:p>
          <a:p>
            <a:pPr>
              <a:spcBef>
                <a:spcPct val="0"/>
              </a:spcBef>
            </a:pPr>
            <a:r>
              <a:rPr lang="en-US" altLang="en-US" dirty="0" smtClean="0"/>
              <a:t>These</a:t>
            </a:r>
            <a:r>
              <a:rPr lang="en-US" altLang="en-US" baseline="0" dirty="0" smtClean="0"/>
              <a:t> can be distributed at the start of a full day session. </a:t>
            </a:r>
          </a:p>
          <a:p>
            <a:pPr>
              <a:spcBef>
                <a:spcPct val="0"/>
              </a:spcBef>
            </a:pPr>
            <a:r>
              <a:rPr lang="en-US" altLang="en-US" baseline="0" dirty="0" smtClean="0"/>
              <a:t>The contents are explained in the following slides.</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6</a:t>
            </a:fld>
            <a:endParaRPr lang="en-US" altLang="en-US"/>
          </a:p>
        </p:txBody>
      </p:sp>
    </p:spTree>
    <p:extLst>
      <p:ext uri="{BB962C8B-B14F-4D97-AF65-F5344CB8AC3E}">
        <p14:creationId xmlns:p14="http://schemas.microsoft.com/office/powerpoint/2010/main" val="17928838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 could consider the behaviour of a queue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60</a:t>
            </a:fld>
            <a:endParaRPr lang="en-GB"/>
          </a:p>
        </p:txBody>
      </p:sp>
    </p:spTree>
    <p:extLst>
      <p:ext uri="{BB962C8B-B14F-4D97-AF65-F5344CB8AC3E}">
        <p14:creationId xmlns:p14="http://schemas.microsoft.com/office/powerpoint/2010/main" val="21450282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 and compare it to that of a stack perhaps.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61</a:t>
            </a:fld>
            <a:endParaRPr lang="en-GB"/>
          </a:p>
        </p:txBody>
      </p:sp>
    </p:spTree>
    <p:extLst>
      <p:ext uri="{BB962C8B-B14F-4D97-AF65-F5344CB8AC3E}">
        <p14:creationId xmlns:p14="http://schemas.microsoft.com/office/powerpoint/2010/main" val="10391228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Or a to do list…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62</a:t>
            </a:fld>
            <a:endParaRPr lang="en-GB"/>
          </a:p>
        </p:txBody>
      </p:sp>
    </p:spTree>
    <p:extLst>
      <p:ext uri="{BB962C8B-B14F-4D97-AF65-F5344CB8AC3E}">
        <p14:creationId xmlns:p14="http://schemas.microsoft.com/office/powerpoint/2010/main" val="41953880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Or a family tree…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63</a:t>
            </a:fld>
            <a:endParaRPr lang="en-GB"/>
          </a:p>
        </p:txBody>
      </p:sp>
    </p:spTree>
    <p:extLst>
      <p:ext uri="{BB962C8B-B14F-4D97-AF65-F5344CB8AC3E}">
        <p14:creationId xmlns:p14="http://schemas.microsoft.com/office/powerpoint/2010/main" val="37862404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Or a map… No computing session is complete without a picture of the obligatory tube map! This is a detail from one of many representations collated by Maxwell Roberts http://www.tubemapcentral.com/.</a:t>
            </a:r>
          </a:p>
        </p:txBody>
      </p:sp>
      <p:sp>
        <p:nvSpPr>
          <p:cNvPr id="4" name="Slide Number Placeholder 3"/>
          <p:cNvSpPr>
            <a:spLocks noGrp="1"/>
          </p:cNvSpPr>
          <p:nvPr>
            <p:ph type="sldNum" sz="quarter" idx="10"/>
          </p:nvPr>
        </p:nvSpPr>
        <p:spPr/>
        <p:txBody>
          <a:bodyPr/>
          <a:lstStyle/>
          <a:p>
            <a:fld id="{D426D3B5-75D9-4B81-9605-012F6554737F}" type="slidenum">
              <a:rPr lang="en-GB" smtClean="0"/>
              <a:t>64</a:t>
            </a:fld>
            <a:endParaRPr lang="en-GB"/>
          </a:p>
        </p:txBody>
      </p:sp>
    </p:spTree>
    <p:extLst>
      <p:ext uri="{BB962C8B-B14F-4D97-AF65-F5344CB8AC3E}">
        <p14:creationId xmlns:p14="http://schemas.microsoft.com/office/powerpoint/2010/main" val="264798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Doing things well requires more than a clever algorithm, it depends on the way we structure data. We intuitively organise addresses for example, into alphabetical order of names …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65</a:t>
            </a:fld>
            <a:endParaRPr lang="en-GB"/>
          </a:p>
        </p:txBody>
      </p:sp>
    </p:spTree>
    <p:extLst>
      <p:ext uri="{BB962C8B-B14F-4D97-AF65-F5344CB8AC3E}">
        <p14:creationId xmlns:p14="http://schemas.microsoft.com/office/powerpoint/2010/main" val="31560761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 but for a postman the addresses are sorted into delivery order. </a:t>
            </a:r>
          </a:p>
          <a:p>
            <a:endParaRPr lang="en-GB" baseline="0" dirty="0" smtClean="0"/>
          </a:p>
          <a:p>
            <a:r>
              <a:rPr lang="en-GB" baseline="0" dirty="0" smtClean="0"/>
              <a:t>The data structures are suited to the task.</a:t>
            </a:r>
          </a:p>
        </p:txBody>
      </p:sp>
      <p:sp>
        <p:nvSpPr>
          <p:cNvPr id="4" name="Slide Number Placeholder 3"/>
          <p:cNvSpPr>
            <a:spLocks noGrp="1"/>
          </p:cNvSpPr>
          <p:nvPr>
            <p:ph type="sldNum" sz="quarter" idx="10"/>
          </p:nvPr>
        </p:nvSpPr>
        <p:spPr/>
        <p:txBody>
          <a:bodyPr/>
          <a:lstStyle/>
          <a:p>
            <a:fld id="{D426D3B5-75D9-4B81-9605-012F6554737F}" type="slidenum">
              <a:rPr lang="en-GB" smtClean="0"/>
              <a:t>66</a:t>
            </a:fld>
            <a:endParaRPr lang="en-GB"/>
          </a:p>
        </p:txBody>
      </p:sp>
    </p:spTree>
    <p:extLst>
      <p:ext uri="{BB962C8B-B14F-4D97-AF65-F5344CB8AC3E}">
        <p14:creationId xmlns:p14="http://schemas.microsoft.com/office/powerpoint/2010/main" val="29593045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So Data Structures matter and to make the point to children, let’s play a quick  game called Spit Not </a:t>
            </a:r>
            <a:r>
              <a:rPr lang="en-GB" baseline="0" dirty="0" err="1" smtClean="0"/>
              <a:t>So.</a:t>
            </a:r>
            <a:r>
              <a:rPr lang="en-GB" baseline="0" dirty="0" smtClean="0"/>
              <a:t> (click)</a:t>
            </a:r>
          </a:p>
          <a:p>
            <a:endParaRPr lang="en-GB" baseline="0" dirty="0" smtClean="0"/>
          </a:p>
          <a:p>
            <a:r>
              <a:rPr lang="en-GB" baseline="0" dirty="0" smtClean="0"/>
              <a:t>This activity was devised by Paul Curzon, the driving force behind CS4Fn, and we’ll be looking at several of the activities from that wonderful website during the day.</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67</a:t>
            </a:fld>
            <a:endParaRPr lang="en-GB" dirty="0"/>
          </a:p>
        </p:txBody>
      </p:sp>
    </p:spTree>
    <p:extLst>
      <p:ext uri="{BB962C8B-B14F-4D97-AF65-F5344CB8AC3E}">
        <p14:creationId xmlns:p14="http://schemas.microsoft.com/office/powerpoint/2010/main" val="37695990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Split group into pairs. Each pair has a set of 9 cards spread randomly between them.</a:t>
            </a:r>
          </a:p>
          <a:p>
            <a:r>
              <a:rPr lang="en-GB" baseline="0" dirty="0" smtClean="0"/>
              <a:t>Explain the rules (click).</a:t>
            </a:r>
          </a:p>
          <a:p>
            <a:r>
              <a:rPr lang="en-GB" baseline="0" dirty="0" smtClean="0"/>
              <a:t>Play as many games as possible in a few minutes, keeping score.</a:t>
            </a:r>
          </a:p>
          <a:p>
            <a:r>
              <a:rPr lang="en-GB" baseline="0" dirty="0" smtClean="0"/>
              <a:t>Stop the activity. Ask those who are winning in each pair to put their hands up.</a:t>
            </a:r>
          </a:p>
          <a:p>
            <a:r>
              <a:rPr lang="en-GB" baseline="0" dirty="0" smtClean="0"/>
              <a:t>Explain that you are going to give those currently losing a helping hand.</a:t>
            </a:r>
          </a:p>
          <a:p>
            <a:r>
              <a:rPr lang="en-GB" baseline="0" dirty="0" smtClean="0"/>
              <a:t>Select all those who are losing and gather them around your desk.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Hand each a copy of the Top Secret aid.</a:t>
            </a:r>
          </a:p>
          <a:p>
            <a:r>
              <a:rPr lang="en-GB" baseline="0" dirty="0" smtClean="0"/>
              <a:t>Insist on them keeping their instructions secret.</a:t>
            </a:r>
          </a:p>
          <a:p>
            <a:endParaRPr lang="en-GB" baseline="0" dirty="0" smtClean="0"/>
          </a:p>
          <a:p>
            <a:r>
              <a:rPr lang="en-GB" baseline="0" dirty="0" smtClean="0"/>
              <a:t>Start the scoring again and give them several more minutes to play some more.</a:t>
            </a:r>
          </a:p>
          <a:p>
            <a:r>
              <a:rPr lang="en-GB" baseline="0" dirty="0" smtClean="0"/>
              <a:t>Stop the groups again and ask if the Top Secret aid has changed their fortunes, before discussing. (click)</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68</a:t>
            </a:fld>
            <a:endParaRPr lang="en-GB" dirty="0"/>
          </a:p>
        </p:txBody>
      </p:sp>
    </p:spTree>
    <p:extLst>
      <p:ext uri="{BB962C8B-B14F-4D97-AF65-F5344CB8AC3E}">
        <p14:creationId xmlns:p14="http://schemas.microsoft.com/office/powerpoint/2010/main" val="15526266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Ask the children to explain why the Top Secret aid helped them.</a:t>
            </a:r>
          </a:p>
          <a:p>
            <a:endParaRPr lang="en-GB" baseline="0" dirty="0" smtClean="0"/>
          </a:p>
          <a:p>
            <a:r>
              <a:rPr lang="en-GB" baseline="0" dirty="0" smtClean="0"/>
              <a:t>The aid arranges the words in a grid. Words with the same letter form a line, either vertically, horizontally or diagonally. </a:t>
            </a:r>
          </a:p>
          <a:p>
            <a:r>
              <a:rPr lang="en-GB" baseline="0" dirty="0" smtClean="0"/>
              <a:t>By recording the words they take, and their opponents, using X and O, children can now play Spit Not So as if it was a game of noughts and crosses. </a:t>
            </a:r>
          </a:p>
          <a:p>
            <a:r>
              <a:rPr lang="en-GB" baseline="0" dirty="0" smtClean="0"/>
              <a:t>Most children know how to force at least a stalemate in noughts and crosses.</a:t>
            </a:r>
          </a:p>
          <a:p>
            <a:endParaRPr lang="en-GB" baseline="0" dirty="0" smtClean="0"/>
          </a:p>
          <a:p>
            <a:r>
              <a:rPr lang="en-GB" baseline="0" dirty="0" smtClean="0"/>
              <a:t>So the way we structure data has a very big bearing on how successful we might be.</a:t>
            </a:r>
          </a:p>
        </p:txBody>
      </p:sp>
      <p:sp>
        <p:nvSpPr>
          <p:cNvPr id="4" name="Slide Number Placeholder 3"/>
          <p:cNvSpPr>
            <a:spLocks noGrp="1"/>
          </p:cNvSpPr>
          <p:nvPr>
            <p:ph type="sldNum" sz="quarter" idx="10"/>
          </p:nvPr>
        </p:nvSpPr>
        <p:spPr/>
        <p:txBody>
          <a:bodyPr/>
          <a:lstStyle/>
          <a:p>
            <a:fld id="{D426D3B5-75D9-4B81-9605-012F6554737F}" type="slidenum">
              <a:rPr lang="en-GB" smtClean="0"/>
              <a:t>69</a:t>
            </a:fld>
            <a:endParaRPr lang="en-GB" dirty="0"/>
          </a:p>
        </p:txBody>
      </p:sp>
    </p:spTree>
    <p:extLst>
      <p:ext uri="{BB962C8B-B14F-4D97-AF65-F5344CB8AC3E}">
        <p14:creationId xmlns:p14="http://schemas.microsoft.com/office/powerpoint/2010/main" val="2557424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The</a:t>
            </a:r>
            <a:r>
              <a:rPr lang="en-US" altLang="en-US" baseline="0" dirty="0" smtClean="0"/>
              <a:t> first page sets the subject matter in context, outlines the ‘big picture’ and identifies the learning objectives for teachers new to Computing.</a:t>
            </a:r>
          </a:p>
          <a:p>
            <a:pPr>
              <a:spcBef>
                <a:spcPct val="0"/>
              </a:spcBef>
            </a:pPr>
            <a:endParaRPr lang="en-US" altLang="en-US" baseline="0" dirty="0" smtClean="0"/>
          </a:p>
          <a:p>
            <a:pPr>
              <a:spcBef>
                <a:spcPct val="0"/>
              </a:spcBef>
            </a:pPr>
            <a:r>
              <a:rPr lang="en-US" altLang="en-US" baseline="0" dirty="0" smtClean="0"/>
              <a:t>It is worth emphasizing that the purpose of the material is to raise the awareness of teachers to the breadth and depth of the subject, not simply to provide another source of fun activities for classroom use.</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7</a:t>
            </a:fld>
            <a:endParaRPr lang="en-US" altLang="en-US"/>
          </a:p>
        </p:txBody>
      </p:sp>
    </p:spTree>
    <p:extLst>
      <p:ext uri="{BB962C8B-B14F-4D97-AF65-F5344CB8AC3E}">
        <p14:creationId xmlns:p14="http://schemas.microsoft.com/office/powerpoint/2010/main" val="25449995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So Data Structures are important, and we can engage with them, explore their properties and familiarise ourselves with potential applications without necessarily worrying about implementing them in code.</a:t>
            </a:r>
          </a:p>
          <a:p>
            <a:endParaRPr lang="en-GB" baseline="0" dirty="0" smtClean="0"/>
          </a:p>
          <a:p>
            <a:r>
              <a:rPr lang="en-GB" baseline="0" dirty="0" smtClean="0"/>
              <a:t>We shouldn’t underestimate the challenges facing children when learning to code. Keeping things simple is a key watchword. At Key Stage 3, repeated exposure to single variables and simple lists or arrays is probably about right.</a:t>
            </a:r>
          </a:p>
          <a:p>
            <a:r>
              <a:rPr lang="en-GB" baseline="0" dirty="0" smtClean="0"/>
              <a:t>(click)</a:t>
            </a:r>
          </a:p>
          <a:p>
            <a:r>
              <a:rPr lang="en-GB" baseline="0" dirty="0" smtClean="0"/>
              <a:t>But by introducing more complex data structures, we can begin to open their eyes to some of the clever solutions to everyday problems that have developed thanks to Computer Science. </a:t>
            </a:r>
          </a:p>
          <a:p>
            <a:endParaRPr lang="en-GB" baseline="0" dirty="0" smtClean="0"/>
          </a:p>
          <a:p>
            <a:r>
              <a:rPr lang="en-GB" baseline="0" dirty="0" smtClean="0"/>
              <a:t>Greg Michaelson, CAS member and a professor of Computer Science at Herriot watt University puts it nicely when he rewrite’s Wirth’s formulation in more general terms.</a:t>
            </a:r>
          </a:p>
          <a:p>
            <a:endParaRPr lang="en-GB" baseline="0" dirty="0" smtClean="0"/>
          </a:p>
          <a:p>
            <a:r>
              <a:rPr lang="en-GB" baseline="0" dirty="0" smtClean="0"/>
              <a:t>Let’s look at some ‘toy problems’ and use them to illustrate some of the key concepts underlying computational thinking.</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70</a:t>
            </a:fld>
            <a:endParaRPr lang="en-GB" dirty="0"/>
          </a:p>
        </p:txBody>
      </p:sp>
    </p:spTree>
    <p:extLst>
      <p:ext uri="{BB962C8B-B14F-4D97-AF65-F5344CB8AC3E}">
        <p14:creationId xmlns:p14="http://schemas.microsoft.com/office/powerpoint/2010/main" val="31443381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r>
              <a:rPr lang="en-GB" baseline="0" dirty="0" smtClean="0"/>
              <a:t>The Knights Tour is a puzzle. </a:t>
            </a:r>
          </a:p>
          <a:p>
            <a:r>
              <a:rPr lang="en-GB" baseline="0" dirty="0" smtClean="0"/>
              <a:t>Solving puzzles can be a very effective way of developing computational thinking, since it is all about problem solving.</a:t>
            </a:r>
          </a:p>
          <a:p>
            <a:r>
              <a:rPr lang="en-GB" baseline="0" dirty="0" smtClean="0"/>
              <a:t>(click)</a:t>
            </a:r>
          </a:p>
          <a:p>
            <a:r>
              <a:rPr lang="en-GB" baseline="0" dirty="0" smtClean="0"/>
              <a:t>It was developed by Paul Curzon, from Queen Mary College, University of London, as part of the resources for the Teaching London Computing initiative and has recently been reproduced as a cs4fn booklet.</a:t>
            </a:r>
          </a:p>
          <a:p>
            <a:r>
              <a:rPr lang="en-GB" baseline="0" dirty="0" smtClean="0"/>
              <a:t>These resources aren’t restricted to London’s teachers, but are available for download from their website. http://teachinglondoncomputing.org</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71</a:t>
            </a:fld>
            <a:endParaRPr lang="en-GB" dirty="0"/>
          </a:p>
        </p:txBody>
      </p:sp>
    </p:spTree>
    <p:extLst>
      <p:ext uri="{BB962C8B-B14F-4D97-AF65-F5344CB8AC3E}">
        <p14:creationId xmlns:p14="http://schemas.microsoft.com/office/powerpoint/2010/main" val="21200176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Give each person a ‘chess board’ and Knight piece.</a:t>
            </a:r>
          </a:p>
          <a:p>
            <a:r>
              <a:rPr lang="en-GB" baseline="0" dirty="0" smtClean="0"/>
              <a:t>Place the Knight on square 1</a:t>
            </a:r>
          </a:p>
          <a:p>
            <a:r>
              <a:rPr lang="en-GB" baseline="0" dirty="0" smtClean="0"/>
              <a:t>Check everyone is familiar with the way a Knight can move:</a:t>
            </a:r>
          </a:p>
          <a:p>
            <a:r>
              <a:rPr lang="en-GB" baseline="0" dirty="0" smtClean="0"/>
              <a:t>From here, the piece could move 3 possible ways (click)</a:t>
            </a:r>
          </a:p>
          <a:p>
            <a:r>
              <a:rPr lang="en-GB" baseline="0" dirty="0" smtClean="0"/>
              <a:t>To square 7 (click)</a:t>
            </a:r>
          </a:p>
          <a:p>
            <a:r>
              <a:rPr lang="en-GB" baseline="0" dirty="0" smtClean="0"/>
              <a:t>Or to square 9 by either of two routes. (click)</a:t>
            </a:r>
          </a:p>
          <a:p>
            <a:r>
              <a:rPr lang="en-GB" baseline="0" dirty="0" smtClean="0"/>
              <a:t>Or to square 6.</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72</a:t>
            </a:fld>
            <a:endParaRPr lang="en-GB" dirty="0"/>
          </a:p>
        </p:txBody>
      </p:sp>
    </p:spTree>
    <p:extLst>
      <p:ext uri="{BB962C8B-B14F-4D97-AF65-F5344CB8AC3E}">
        <p14:creationId xmlns:p14="http://schemas.microsoft.com/office/powerpoint/2010/main" val="6458675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challenge is to work out a series of moves so the knight visits each square once (and once only) and ends up back at it’s original position. (click)</a:t>
            </a:r>
          </a:p>
          <a:p>
            <a:r>
              <a:rPr lang="en-GB" baseline="0" dirty="0" smtClean="0"/>
              <a:t>There are sheets available to help you record your moves.</a:t>
            </a:r>
          </a:p>
          <a:p>
            <a:r>
              <a:rPr lang="en-GB" baseline="0" dirty="0" smtClean="0"/>
              <a:t>You could perhaps offer a small prize for the first to solve it. </a:t>
            </a:r>
          </a:p>
          <a:p>
            <a:r>
              <a:rPr lang="en-GB" baseline="0" dirty="0" smtClean="0"/>
              <a:t>There are many solutions, so if a child solves it quickly, challenge them to find as many different ways as possible.</a:t>
            </a:r>
          </a:p>
          <a:p>
            <a:r>
              <a:rPr lang="en-GB" baseline="0" dirty="0" smtClean="0"/>
              <a:t>It isn’t easy, so allow perhaps 15 minutes for this activity and then stop everyone.</a:t>
            </a:r>
          </a:p>
          <a:p>
            <a:r>
              <a:rPr lang="en-GB" baseline="0" dirty="0" smtClean="0"/>
              <a:t>Establish if anyone / how many did succeed and discuss how hard they found it. </a:t>
            </a:r>
          </a:p>
        </p:txBody>
      </p:sp>
      <p:sp>
        <p:nvSpPr>
          <p:cNvPr id="4" name="Slide Number Placeholder 3"/>
          <p:cNvSpPr>
            <a:spLocks noGrp="1"/>
          </p:cNvSpPr>
          <p:nvPr>
            <p:ph type="sldNum" sz="quarter" idx="10"/>
          </p:nvPr>
        </p:nvSpPr>
        <p:spPr/>
        <p:txBody>
          <a:bodyPr/>
          <a:lstStyle/>
          <a:p>
            <a:fld id="{D426D3B5-75D9-4B81-9605-012F6554737F}" type="slidenum">
              <a:rPr lang="en-GB" smtClean="0"/>
              <a:t>73</a:t>
            </a:fld>
            <a:endParaRPr lang="en-GB" dirty="0"/>
          </a:p>
        </p:txBody>
      </p:sp>
    </p:spTree>
    <p:extLst>
      <p:ext uri="{BB962C8B-B14F-4D97-AF65-F5344CB8AC3E}">
        <p14:creationId xmlns:p14="http://schemas.microsoft.com/office/powerpoint/2010/main" val="28866279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If the Knights Tour was a little challenging, helping a Tour Guide plan an outing might be easier.</a:t>
            </a:r>
          </a:p>
          <a:p>
            <a:endParaRPr lang="en-GB" baseline="0" dirty="0" smtClean="0"/>
          </a:p>
          <a:p>
            <a:r>
              <a:rPr lang="en-GB" baseline="0" dirty="0" smtClean="0"/>
              <a:t>Ask a child to give out the maps as the students will solve this one very quickly.</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74</a:t>
            </a:fld>
            <a:endParaRPr lang="en-GB" dirty="0"/>
          </a:p>
        </p:txBody>
      </p:sp>
    </p:spTree>
    <p:extLst>
      <p:ext uri="{BB962C8B-B14F-4D97-AF65-F5344CB8AC3E}">
        <p14:creationId xmlns:p14="http://schemas.microsoft.com/office/powerpoint/2010/main" val="25926713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If projecting onto an interactive whiteboard children can come and outline their solutions, or simply read the order of attractions to visit.</a:t>
            </a:r>
          </a:p>
          <a:p>
            <a:endParaRPr lang="en-GB" baseline="0" dirty="0" smtClean="0"/>
          </a:p>
          <a:p>
            <a:r>
              <a:rPr lang="en-GB" baseline="0" dirty="0" smtClean="0"/>
              <a:t>There are many solutions, one is highlighted (click).</a:t>
            </a:r>
          </a:p>
          <a:p>
            <a:r>
              <a:rPr lang="en-GB" baseline="0" dirty="0" smtClean="0"/>
              <a:t>Solving the problem isn’t the point of the exercise. Discuss why it was much easier to solve this.</a:t>
            </a:r>
          </a:p>
          <a:p>
            <a:r>
              <a:rPr lang="en-GB" baseline="0" dirty="0" smtClean="0"/>
              <a:t>Answers may include the fact that you can trace a trail, having a map makes it easy to see etc.</a:t>
            </a:r>
          </a:p>
          <a:p>
            <a:r>
              <a:rPr lang="en-GB" baseline="0" dirty="0" smtClean="0"/>
              <a:t>In essence, the way the problem is represented makes it easy to solve. </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75</a:t>
            </a:fld>
            <a:endParaRPr lang="en-GB" dirty="0"/>
          </a:p>
        </p:txBody>
      </p:sp>
    </p:spTree>
    <p:extLst>
      <p:ext uri="{BB962C8B-B14F-4D97-AF65-F5344CB8AC3E}">
        <p14:creationId xmlns:p14="http://schemas.microsoft.com/office/powerpoint/2010/main" val="10856310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map or diagram is an example of a structure computer scientists call a graph. (click)</a:t>
            </a:r>
          </a:p>
          <a:p>
            <a:r>
              <a:rPr lang="en-GB" baseline="0" dirty="0" smtClean="0"/>
              <a:t>A graph consists of a series of nodes connected by edges (sometimes called vertex and arc) and they are remarkably useful for representing a range of contexts  and problems.</a:t>
            </a:r>
          </a:p>
          <a:p>
            <a:r>
              <a:rPr lang="en-GB" baseline="0" dirty="0" smtClean="0"/>
              <a:t>(click)</a:t>
            </a:r>
          </a:p>
          <a:p>
            <a:r>
              <a:rPr lang="en-GB" baseline="0" dirty="0" smtClean="0"/>
              <a:t>Deriving a graph from a problem statement is a good example of representational abstraction.</a:t>
            </a:r>
          </a:p>
          <a:p>
            <a:r>
              <a:rPr lang="en-GB" baseline="0" dirty="0" smtClean="0"/>
              <a:t>The graph captures all the relevant information required to solve the problem, and removes any superfluous detail.</a:t>
            </a:r>
          </a:p>
        </p:txBody>
      </p:sp>
      <p:sp>
        <p:nvSpPr>
          <p:cNvPr id="4" name="Slide Number Placeholder 3"/>
          <p:cNvSpPr>
            <a:spLocks noGrp="1"/>
          </p:cNvSpPr>
          <p:nvPr>
            <p:ph type="sldNum" sz="quarter" idx="10"/>
          </p:nvPr>
        </p:nvSpPr>
        <p:spPr/>
        <p:txBody>
          <a:bodyPr/>
          <a:lstStyle/>
          <a:p>
            <a:fld id="{D426D3B5-75D9-4B81-9605-012F6554737F}" type="slidenum">
              <a:rPr lang="en-GB" smtClean="0"/>
              <a:t>76</a:t>
            </a:fld>
            <a:endParaRPr lang="en-GB" dirty="0"/>
          </a:p>
        </p:txBody>
      </p:sp>
    </p:spTree>
    <p:extLst>
      <p:ext uri="{BB962C8B-B14F-4D97-AF65-F5344CB8AC3E}">
        <p14:creationId xmlns:p14="http://schemas.microsoft.com/office/powerpoint/2010/main" val="38578393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Discuss with the group whether we could employ a graph to represent the Knights Tour.</a:t>
            </a:r>
          </a:p>
          <a:p>
            <a:r>
              <a:rPr lang="en-GB" baseline="0" dirty="0" smtClean="0"/>
              <a:t>Do we need to know which squares, for example, are adjacent to each other?</a:t>
            </a:r>
          </a:p>
        </p:txBody>
      </p:sp>
      <p:sp>
        <p:nvSpPr>
          <p:cNvPr id="4" name="Slide Number Placeholder 3"/>
          <p:cNvSpPr>
            <a:spLocks noGrp="1"/>
          </p:cNvSpPr>
          <p:nvPr>
            <p:ph type="sldNum" sz="quarter" idx="10"/>
          </p:nvPr>
        </p:nvSpPr>
        <p:spPr/>
        <p:txBody>
          <a:bodyPr/>
          <a:lstStyle/>
          <a:p>
            <a:fld id="{D426D3B5-75D9-4B81-9605-012F6554737F}" type="slidenum">
              <a:rPr lang="en-GB" smtClean="0"/>
              <a:t>77</a:t>
            </a:fld>
            <a:endParaRPr lang="en-GB" dirty="0"/>
          </a:p>
        </p:txBody>
      </p:sp>
    </p:spTree>
    <p:extLst>
      <p:ext uri="{BB962C8B-B14F-4D97-AF65-F5344CB8AC3E}">
        <p14:creationId xmlns:p14="http://schemas.microsoft.com/office/powerpoint/2010/main" val="5561552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All we really need to know, to solve this problem is which squares the Knight can reach from any location. (click)</a:t>
            </a:r>
          </a:p>
          <a:p>
            <a:r>
              <a:rPr lang="en-GB" baseline="0" dirty="0" smtClean="0"/>
              <a:t>A node can represent each square, linked by an edge to every other square the Knight can reach, so node 1 is connected to node 7 … (click)</a:t>
            </a:r>
          </a:p>
          <a:p>
            <a:r>
              <a:rPr lang="en-GB" baseline="0" dirty="0" smtClean="0"/>
              <a:t>… and to node 9 and node 6.</a:t>
            </a:r>
          </a:p>
          <a:p>
            <a:r>
              <a:rPr lang="en-GB" baseline="0" dirty="0" smtClean="0"/>
              <a:t>Armed with that knowledge, give out plenty of rough paper and challenge the students to complete the graph representation. </a:t>
            </a:r>
          </a:p>
          <a:p>
            <a:r>
              <a:rPr lang="en-GB" baseline="0" dirty="0" smtClean="0"/>
              <a:t>Answer on the next slide.</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78</a:t>
            </a:fld>
            <a:endParaRPr lang="en-GB" dirty="0"/>
          </a:p>
        </p:txBody>
      </p:sp>
    </p:spTree>
    <p:extLst>
      <p:ext uri="{BB962C8B-B14F-4D97-AF65-F5344CB8AC3E}">
        <p14:creationId xmlns:p14="http://schemas.microsoft.com/office/powerpoint/2010/main" val="23828002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Here is the graph for the Knights Tour for students to check theirs against.</a:t>
            </a:r>
          </a:p>
          <a:p>
            <a:r>
              <a:rPr lang="en-GB" baseline="0" dirty="0" smtClean="0"/>
              <a:t>They may have a different layout, but arranging it in this way should make something obvious. Do they notice anything about the graph?</a:t>
            </a:r>
          </a:p>
          <a:p>
            <a:r>
              <a:rPr lang="en-GB" baseline="0" dirty="0" smtClean="0"/>
              <a:t>(click)</a:t>
            </a:r>
          </a:p>
          <a:p>
            <a:r>
              <a:rPr lang="en-GB" baseline="0" dirty="0" smtClean="0"/>
              <a:t>It is identical to the London Tour Guide problem!</a:t>
            </a:r>
          </a:p>
        </p:txBody>
      </p:sp>
      <p:sp>
        <p:nvSpPr>
          <p:cNvPr id="4" name="Slide Number Placeholder 3"/>
          <p:cNvSpPr>
            <a:spLocks noGrp="1"/>
          </p:cNvSpPr>
          <p:nvPr>
            <p:ph type="sldNum" sz="quarter" idx="10"/>
          </p:nvPr>
        </p:nvSpPr>
        <p:spPr/>
        <p:txBody>
          <a:bodyPr/>
          <a:lstStyle/>
          <a:p>
            <a:fld id="{D426D3B5-75D9-4B81-9605-012F6554737F}" type="slidenum">
              <a:rPr lang="en-GB" smtClean="0"/>
              <a:t>79</a:t>
            </a:fld>
            <a:endParaRPr lang="en-GB" dirty="0"/>
          </a:p>
        </p:txBody>
      </p:sp>
    </p:spTree>
    <p:extLst>
      <p:ext uri="{BB962C8B-B14F-4D97-AF65-F5344CB8AC3E}">
        <p14:creationId xmlns:p14="http://schemas.microsoft.com/office/powerpoint/2010/main" val="3912061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An</a:t>
            </a:r>
            <a:r>
              <a:rPr lang="en-US" altLang="en-US" baseline="0" dirty="0" smtClean="0"/>
              <a:t> indicative timetable for a full day Unit is included. </a:t>
            </a:r>
          </a:p>
          <a:p>
            <a:pPr>
              <a:spcBef>
                <a:spcPct val="0"/>
              </a:spcBef>
            </a:pPr>
            <a:r>
              <a:rPr lang="en-US" altLang="en-US" baseline="0" dirty="0" smtClean="0"/>
              <a:t>A lot of ground is covered, so keeping to time can be challenging!</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8</a:t>
            </a:fld>
            <a:endParaRPr lang="en-US" altLang="en-US"/>
          </a:p>
        </p:txBody>
      </p:sp>
    </p:spTree>
    <p:extLst>
      <p:ext uri="{BB962C8B-B14F-4D97-AF65-F5344CB8AC3E}">
        <p14:creationId xmlns:p14="http://schemas.microsoft.com/office/powerpoint/2010/main" val="39525321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By writing the specification of the problem in general terms, we can begin to see similarities. </a:t>
            </a:r>
          </a:p>
          <a:p>
            <a:r>
              <a:rPr lang="en-GB" baseline="0" dirty="0" smtClean="0"/>
              <a:t>(click)</a:t>
            </a:r>
          </a:p>
          <a:p>
            <a:r>
              <a:rPr lang="en-GB" baseline="0" dirty="0" smtClean="0"/>
              <a:t>Once we see the similarities in problems, we can apply a general solution to both. This notion of generalisation, of recognising patterns is another central concept in Computational Thinking.</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80</a:t>
            </a:fld>
            <a:endParaRPr lang="en-GB" dirty="0"/>
          </a:p>
        </p:txBody>
      </p:sp>
    </p:spTree>
    <p:extLst>
      <p:ext uri="{BB962C8B-B14F-4D97-AF65-F5344CB8AC3E}">
        <p14:creationId xmlns:p14="http://schemas.microsoft.com/office/powerpoint/2010/main" val="19508502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solution to both these problems, visiting every node and returning to complete a circuit is known as a Hamiltonian Cycle. </a:t>
            </a:r>
          </a:p>
          <a:p>
            <a:r>
              <a:rPr lang="en-GB" baseline="0" dirty="0" smtClean="0"/>
              <a:t>It is named after the Irish physicist and Mathematician, William Rowan Hamilton (1805-1865), who devised a puzzle to visit every corner of a dodecahedron. (click)</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81</a:t>
            </a:fld>
            <a:endParaRPr lang="en-GB" dirty="0"/>
          </a:p>
        </p:txBody>
      </p:sp>
    </p:spTree>
    <p:extLst>
      <p:ext uri="{BB962C8B-B14F-4D97-AF65-F5344CB8AC3E}">
        <p14:creationId xmlns:p14="http://schemas.microsoft.com/office/powerpoint/2010/main" val="10438181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twelve sides of the dodecahedron can be represented as a graph and a cycle traced through it.</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Tracing a route through a graph can make good homework exercises, but the difficulty depends on the size of the graph. Determining whether a graph contains a Hamiltonian Cycle is one of a class of very hard problems for computers.</a:t>
            </a:r>
          </a:p>
          <a:p>
            <a:endParaRPr lang="en-GB" baseline="0" dirty="0" smtClean="0"/>
          </a:p>
          <a:p>
            <a:r>
              <a:rPr lang="en-GB" baseline="0" dirty="0" smtClean="0"/>
              <a:t>Visiting every node of a graph is just one of several common operations which collectively can be called graph traversals.</a:t>
            </a:r>
          </a:p>
          <a:p>
            <a:r>
              <a:rPr lang="en-GB" baseline="0" dirty="0" smtClean="0"/>
              <a:t>As you might expect various algorithms have been developed to perform different types of traversals.</a:t>
            </a:r>
          </a:p>
          <a:p>
            <a:r>
              <a:rPr lang="en-GB" baseline="0" dirty="0" smtClean="0"/>
              <a:t>We’ll explore some of these later, but developing an efficient way of finding some types of traversal remains one of the ‘holy grails’ of computer science.</a:t>
            </a:r>
          </a:p>
          <a:p>
            <a:endParaRPr lang="en-GB" baseline="0" dirty="0" smtClean="0"/>
          </a:p>
          <a:p>
            <a:r>
              <a:rPr lang="en-GB" baseline="0" dirty="0" smtClean="0"/>
              <a:t>The key point for us though, is to stress that by abstracting away details and recognising similarities we have the potential to use a general algorithm to solve a particular problem.</a:t>
            </a:r>
          </a:p>
        </p:txBody>
      </p:sp>
      <p:sp>
        <p:nvSpPr>
          <p:cNvPr id="4" name="Slide Number Placeholder 3"/>
          <p:cNvSpPr>
            <a:spLocks noGrp="1"/>
          </p:cNvSpPr>
          <p:nvPr>
            <p:ph type="sldNum" sz="quarter" idx="10"/>
          </p:nvPr>
        </p:nvSpPr>
        <p:spPr/>
        <p:txBody>
          <a:bodyPr/>
          <a:lstStyle/>
          <a:p>
            <a:fld id="{D426D3B5-75D9-4B81-9605-012F6554737F}" type="slidenum">
              <a:rPr lang="en-GB" smtClean="0"/>
              <a:t>82</a:t>
            </a:fld>
            <a:endParaRPr lang="en-GB" dirty="0"/>
          </a:p>
        </p:txBody>
      </p:sp>
    </p:spTree>
    <p:extLst>
      <p:ext uri="{BB962C8B-B14F-4D97-AF65-F5344CB8AC3E}">
        <p14:creationId xmlns:p14="http://schemas.microsoft.com/office/powerpoint/2010/main" val="39804452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Again, a brief pause to encourage a short discussion whilst props are tidied up and the presenter gets ready for the next session.</a:t>
            </a:r>
          </a:p>
        </p:txBody>
      </p:sp>
      <p:sp>
        <p:nvSpPr>
          <p:cNvPr id="4" name="Slide Number Placeholder 3"/>
          <p:cNvSpPr>
            <a:spLocks noGrp="1"/>
          </p:cNvSpPr>
          <p:nvPr>
            <p:ph type="sldNum" sz="quarter" idx="10"/>
          </p:nvPr>
        </p:nvSpPr>
        <p:spPr/>
        <p:txBody>
          <a:bodyPr/>
          <a:lstStyle/>
          <a:p>
            <a:fld id="{D426D3B5-75D9-4B81-9605-012F6554737F}" type="slidenum">
              <a:rPr lang="en-GB" smtClean="0"/>
              <a:t>83</a:t>
            </a:fld>
            <a:endParaRPr lang="en-GB"/>
          </a:p>
        </p:txBody>
      </p:sp>
    </p:spTree>
    <p:extLst>
      <p:ext uri="{BB962C8B-B14F-4D97-AF65-F5344CB8AC3E}">
        <p14:creationId xmlns:p14="http://schemas.microsoft.com/office/powerpoint/2010/main" val="124120308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We’ve seen how a graph can be used as a map to help solve traversal type problems.</a:t>
            </a:r>
          </a:p>
          <a:p>
            <a:r>
              <a:rPr lang="en-GB" dirty="0" smtClean="0"/>
              <a:t>The next set of activities demonstrate</a:t>
            </a:r>
            <a:r>
              <a:rPr lang="en-GB" baseline="0" dirty="0" smtClean="0"/>
              <a:t> what a flexible tool a graph can be for representing a variety of problems.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84</a:t>
            </a:fld>
            <a:endParaRPr lang="en-GB" dirty="0"/>
          </a:p>
        </p:txBody>
      </p:sp>
    </p:spTree>
    <p:extLst>
      <p:ext uri="{BB962C8B-B14F-4D97-AF65-F5344CB8AC3E}">
        <p14:creationId xmlns:p14="http://schemas.microsoft.com/office/powerpoint/2010/main" val="12141476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If the weather is fine, Quibble, Crouch, Cornerstone and </a:t>
            </a:r>
            <a:r>
              <a:rPr lang="en-GB" baseline="0" dirty="0" err="1" smtClean="0"/>
              <a:t>Quoink</a:t>
            </a:r>
            <a:r>
              <a:rPr lang="en-GB" baseline="0" dirty="0" smtClean="0"/>
              <a:t> provides a wonderful outdoor, collaborative exercise.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You’ll need a set of pavement chalks.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Introduce the activity as an exercise in computational thinking.</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idea was taken from the now defunct </a:t>
            </a:r>
            <a:r>
              <a:rPr lang="en-US" sz="1200" kern="1200" dirty="0" err="1" smtClean="0">
                <a:solidFill>
                  <a:schemeClr val="tx1"/>
                </a:solidFill>
                <a:effectLst/>
                <a:latin typeface="+mn-lt"/>
                <a:ea typeface="+mn-ea"/>
                <a:cs typeface="+mn-cs"/>
              </a:rPr>
              <a:t>MegaMath</a:t>
            </a:r>
            <a:r>
              <a:rPr lang="en-US" sz="1200" kern="1200" dirty="0" smtClean="0">
                <a:solidFill>
                  <a:schemeClr val="tx1"/>
                </a:solidFill>
                <a:effectLst/>
                <a:latin typeface="+mn-lt"/>
                <a:ea typeface="+mn-ea"/>
                <a:cs typeface="+mn-cs"/>
              </a:rPr>
              <a:t> project. </a:t>
            </a:r>
            <a:r>
              <a:rPr lang="en-US" sz="1200" kern="1200" dirty="0" err="1" smtClean="0">
                <a:solidFill>
                  <a:schemeClr val="tx1"/>
                </a:solidFill>
                <a:effectLst/>
                <a:latin typeface="+mn-lt"/>
                <a:ea typeface="+mn-ea"/>
                <a:cs typeface="+mn-cs"/>
              </a:rPr>
              <a:t>MegaMath</a:t>
            </a:r>
            <a:r>
              <a:rPr lang="en-US" sz="1200" kern="1200" dirty="0" smtClean="0">
                <a:solidFill>
                  <a:schemeClr val="tx1"/>
                </a:solidFill>
                <a:effectLst/>
                <a:latin typeface="+mn-lt"/>
                <a:ea typeface="+mn-ea"/>
                <a:cs typeface="+mn-cs"/>
              </a:rPr>
              <a:t> was a project of the Computer Research and Applications Group at Los Alamos National Laboratory. One of the driving forces was Mike Fellows, who went on to help develop the CS Unplugged</a:t>
            </a:r>
            <a:r>
              <a:rPr lang="en-US" sz="1200" kern="1200" baseline="0" dirty="0" smtClean="0">
                <a:solidFill>
                  <a:schemeClr val="tx1"/>
                </a:solidFill>
                <a:effectLst/>
                <a:latin typeface="+mn-lt"/>
                <a:ea typeface="+mn-ea"/>
                <a:cs typeface="+mn-cs"/>
              </a:rPr>
              <a:t> materials.</a:t>
            </a:r>
            <a:endParaRPr lang="en-GB" sz="1200" kern="1200" dirty="0" smtClean="0">
              <a:solidFill>
                <a:schemeClr val="tx1"/>
              </a:solidFill>
              <a:effectLst/>
              <a:latin typeface="+mn-lt"/>
              <a:ea typeface="+mn-ea"/>
              <a:cs typeface="+mn-cs"/>
            </a:endParaRPr>
          </a:p>
          <a:p>
            <a:endParaRPr lang="en-GB" baseline="0" dirty="0" smtClean="0"/>
          </a:p>
          <a:p>
            <a:endParaRPr lang="en-GB" baseline="0" dirty="0" smtClean="0"/>
          </a:p>
          <a:p>
            <a:r>
              <a:rPr lang="en-GB" baseline="0" dirty="0" smtClean="0"/>
              <a:t>If the weather isn’t on your side, a similar indoor puzzle follows.</a:t>
            </a:r>
          </a:p>
        </p:txBody>
      </p:sp>
      <p:sp>
        <p:nvSpPr>
          <p:cNvPr id="4" name="Slide Number Placeholder 3"/>
          <p:cNvSpPr>
            <a:spLocks noGrp="1"/>
          </p:cNvSpPr>
          <p:nvPr>
            <p:ph type="sldNum" sz="quarter" idx="10"/>
          </p:nvPr>
        </p:nvSpPr>
        <p:spPr/>
        <p:txBody>
          <a:bodyPr/>
          <a:lstStyle/>
          <a:p>
            <a:fld id="{D426D3B5-75D9-4B81-9605-012F6554737F}" type="slidenum">
              <a:rPr lang="en-GB" smtClean="0"/>
              <a:t>85</a:t>
            </a:fld>
            <a:endParaRPr lang="en-GB" dirty="0"/>
          </a:p>
        </p:txBody>
      </p:sp>
    </p:spTree>
    <p:extLst>
      <p:ext uri="{BB962C8B-B14F-4D97-AF65-F5344CB8AC3E}">
        <p14:creationId xmlns:p14="http://schemas.microsoft.com/office/powerpoint/2010/main" val="18602743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Each child in turn draws an area to stand in. (click)</a:t>
            </a:r>
          </a:p>
          <a:p>
            <a:r>
              <a:rPr lang="en-GB" baseline="0" dirty="0" smtClean="0"/>
              <a:t>Each area should be connected to at least one of the existing areas (click)</a:t>
            </a:r>
          </a:p>
          <a:p>
            <a:r>
              <a:rPr lang="en-GB" baseline="0" dirty="0" smtClean="0"/>
              <a:t>Encourage them to draw shapes that connect to more than one other area if possible (without getting too ridiculous!).</a:t>
            </a:r>
          </a:p>
          <a:p>
            <a:r>
              <a:rPr lang="en-GB" baseline="0" dirty="0" smtClean="0"/>
              <a:t>Gradually build up the map, with each child standing in their area (click)</a:t>
            </a:r>
          </a:p>
          <a:p>
            <a:r>
              <a:rPr lang="en-GB" baseline="0" dirty="0" smtClean="0"/>
              <a:t>Until every child is standing on the map (click)</a:t>
            </a:r>
          </a:p>
          <a:p>
            <a:r>
              <a:rPr lang="en-GB" baseline="0" dirty="0" smtClean="0"/>
              <a:t>(click)</a:t>
            </a:r>
          </a:p>
          <a:p>
            <a:r>
              <a:rPr lang="en-GB" baseline="0" dirty="0" smtClean="0"/>
              <a:t>Each child starts in a confused state. Model the stance. This indicates they don’t know what to do.</a:t>
            </a:r>
          </a:p>
          <a:p>
            <a:r>
              <a:rPr lang="en-GB" baseline="0" dirty="0" smtClean="0"/>
              <a:t>The challenge is to arrange themselves into one of four positions:</a:t>
            </a:r>
          </a:p>
          <a:p>
            <a:r>
              <a:rPr lang="en-GB" baseline="0" dirty="0" smtClean="0"/>
              <a:t>Quibble. Model the position, standing on one leg (they can swap legs if they are tired!)</a:t>
            </a:r>
          </a:p>
          <a:p>
            <a:r>
              <a:rPr lang="en-GB" baseline="0" dirty="0" smtClean="0"/>
              <a:t>Crouch, squatting,</a:t>
            </a:r>
          </a:p>
          <a:p>
            <a:r>
              <a:rPr lang="en-GB" baseline="0" dirty="0" smtClean="0"/>
              <a:t>Cornerstone, standing straight, hand on hip and clenched first salute or</a:t>
            </a:r>
          </a:p>
          <a:p>
            <a:r>
              <a:rPr lang="en-GB" baseline="0" dirty="0" err="1" smtClean="0"/>
              <a:t>Quoink</a:t>
            </a:r>
            <a:r>
              <a:rPr lang="en-GB" baseline="0" dirty="0" smtClean="0"/>
              <a:t>, jiggling about and waving their arms above their heads.</a:t>
            </a:r>
          </a:p>
          <a:p>
            <a:endParaRPr lang="en-GB" baseline="0" dirty="0" smtClean="0"/>
          </a:p>
          <a:p>
            <a:r>
              <a:rPr lang="en-GB" baseline="0" dirty="0" smtClean="0"/>
              <a:t>The only rule is that they must not adopt the same position as any of their neighbours that their shape connects with.</a:t>
            </a:r>
          </a:p>
          <a:p>
            <a:r>
              <a:rPr lang="en-GB" baseline="0" dirty="0" smtClean="0"/>
              <a:t>If they don’t know what to do, or can’t find a position to satisfy the rule, they stay in a confused state.</a:t>
            </a:r>
          </a:p>
          <a:p>
            <a:endParaRPr lang="en-GB" baseline="0" dirty="0" smtClean="0"/>
          </a:p>
          <a:p>
            <a:r>
              <a:rPr lang="en-GB" baseline="0" dirty="0" smtClean="0"/>
              <a:t>The challenge, as a group is to see how long it takes until no-one is still confused.</a:t>
            </a:r>
          </a:p>
          <a:p>
            <a:endParaRPr lang="en-GB" baseline="0" dirty="0" smtClean="0"/>
          </a:p>
          <a:p>
            <a:r>
              <a:rPr lang="en-GB" baseline="0" dirty="0" smtClean="0"/>
              <a:t>If silly positions are potentially too disruptive, each child can be issued with cards bearing the position names which they simply hold aloft.</a:t>
            </a:r>
          </a:p>
          <a:p>
            <a:endParaRPr lang="en-GB" baseline="0" dirty="0" smtClean="0"/>
          </a:p>
          <a:p>
            <a:r>
              <a:rPr lang="en-GB" baseline="0" dirty="0" smtClean="0"/>
              <a:t>If the group find a solution quickly, remove one of the positions and see if they can find a solution with just three different positions.</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C00000"/>
                </a:solidFill>
              </a:rPr>
              <a:t>Back in the classroom you can discuss the success</a:t>
            </a:r>
            <a:r>
              <a:rPr lang="en-US" sz="1200" baseline="0" dirty="0" smtClean="0">
                <a:solidFill>
                  <a:srgbClr val="C00000"/>
                </a:solidFill>
              </a:rPr>
              <a:t> (</a:t>
            </a:r>
            <a:r>
              <a:rPr lang="en-US" sz="1200" dirty="0" smtClean="0">
                <a:solidFill>
                  <a:srgbClr val="C00000"/>
                </a:solidFill>
              </a:rPr>
              <a:t>or otherwise) of their efforts. If you have a camera, a snapshot of the ‘map’ might be useful to display on the board.</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86</a:t>
            </a:fld>
            <a:endParaRPr lang="en-GB" dirty="0"/>
          </a:p>
        </p:txBody>
      </p:sp>
    </p:spTree>
    <p:extLst>
      <p:ext uri="{BB962C8B-B14F-4D97-AF65-F5344CB8AC3E}">
        <p14:creationId xmlns:p14="http://schemas.microsoft.com/office/powerpoint/2010/main" val="22219349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If the students manage to solve their puzzle quickly, remove one of the positions and ask them to try to solve it using only three.</a:t>
            </a:r>
          </a:p>
          <a:p>
            <a:r>
              <a:rPr lang="en-GB" baseline="0" dirty="0" smtClean="0"/>
              <a:t>This will prove more challenging.</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 final extension, if needed, might be to create a map by drawing closed loops, overlaid on each other (click) as shown. The discrete areas of a map created this way can always be filled with just two positions.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(click)</a:t>
            </a:r>
            <a:endParaRPr lang="en-GB" baseline="0" dirty="0" smtClean="0"/>
          </a:p>
          <a:p>
            <a:r>
              <a:rPr lang="en-GB" baseline="0" dirty="0" smtClean="0"/>
              <a:t>This ‘closed loop’ map will provide a starting point for a class investigation. </a:t>
            </a:r>
          </a:p>
          <a:p>
            <a:r>
              <a:rPr lang="en-GB" baseline="0" dirty="0" smtClean="0"/>
              <a:t>But first, </a:t>
            </a:r>
            <a:r>
              <a:rPr lang="en-GB" sz="1200" kern="1200" baseline="0" dirty="0" smtClean="0">
                <a:solidFill>
                  <a:schemeClr val="tx1"/>
                </a:solidFill>
                <a:effectLst/>
                <a:latin typeface="+mn-lt"/>
                <a:ea typeface="+mn-ea"/>
                <a:cs typeface="+mn-cs"/>
              </a:rPr>
              <a:t>b</a:t>
            </a:r>
            <a:r>
              <a:rPr lang="en-GB" sz="1200" kern="1200" dirty="0" smtClean="0">
                <a:solidFill>
                  <a:schemeClr val="tx1"/>
                </a:solidFill>
                <a:effectLst/>
                <a:latin typeface="+mn-lt"/>
                <a:ea typeface="+mn-ea"/>
                <a:cs typeface="+mn-cs"/>
              </a:rPr>
              <a:t>ack in the classroom you can discuss the success, or otherwise of the approaches taken.</a:t>
            </a:r>
          </a:p>
          <a:p>
            <a:r>
              <a:rPr lang="en-GB" sz="1200" kern="1200" dirty="0" smtClean="0">
                <a:solidFill>
                  <a:schemeClr val="tx1"/>
                </a:solidFill>
                <a:effectLst/>
                <a:latin typeface="+mn-lt"/>
                <a:ea typeface="+mn-ea"/>
                <a:cs typeface="+mn-cs"/>
              </a:rPr>
              <a:t>The</a:t>
            </a:r>
            <a:r>
              <a:rPr lang="en-GB" sz="1200" kern="1200" baseline="0" dirty="0" smtClean="0">
                <a:solidFill>
                  <a:schemeClr val="tx1"/>
                </a:solidFill>
                <a:effectLst/>
                <a:latin typeface="+mn-lt"/>
                <a:ea typeface="+mn-ea"/>
                <a:cs typeface="+mn-cs"/>
              </a:rPr>
              <a:t> aim of the discussion is to try to get the children to formulate their approach, or algorithm for solving the problem.</a:t>
            </a:r>
          </a:p>
          <a:p>
            <a:r>
              <a:rPr lang="en-GB" sz="1200" kern="1200" baseline="0" dirty="0" smtClean="0">
                <a:solidFill>
                  <a:schemeClr val="tx1"/>
                </a:solidFill>
                <a:effectLst/>
                <a:latin typeface="+mn-lt"/>
                <a:ea typeface="+mn-ea"/>
                <a:cs typeface="+mn-cs"/>
              </a:rPr>
              <a:t>Don’t worry if they struggle at this stage, but the goal is always to promote the idea that they should be striving to articulate a precise series of steps, avoiding any ambiguity.</a:t>
            </a:r>
            <a:endParaRPr lang="en-GB" sz="1200" kern="1200" dirty="0" smtClean="0">
              <a:solidFill>
                <a:schemeClr val="tx1"/>
              </a:solidFill>
              <a:effectLst/>
              <a:latin typeface="+mn-lt"/>
              <a:ea typeface="+mn-ea"/>
              <a:cs typeface="+mn-cs"/>
            </a:endParaRPr>
          </a:p>
          <a:p>
            <a:endParaRPr lang="en-GB" baseline="0" dirty="0" smtClean="0"/>
          </a:p>
          <a:p>
            <a:endParaRPr lang="en-GB"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87</a:t>
            </a:fld>
            <a:endParaRPr lang="en-GB" dirty="0"/>
          </a:p>
        </p:txBody>
      </p:sp>
    </p:spTree>
    <p:extLst>
      <p:ext uri="{BB962C8B-B14F-4D97-AF65-F5344CB8AC3E}">
        <p14:creationId xmlns:p14="http://schemas.microsoft.com/office/powerpoint/2010/main" val="366088222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activity you have just undertaken is an outdoor variation of ‘The Poor Cartographers Problem’. </a:t>
            </a:r>
          </a:p>
          <a:p>
            <a:r>
              <a:rPr lang="en-GB" baseline="0" dirty="0" smtClean="0"/>
              <a:t>Imagine a hard up map maker tasked with colouring in different countries. </a:t>
            </a:r>
          </a:p>
          <a:p>
            <a:r>
              <a:rPr lang="en-GB" baseline="0" dirty="0" smtClean="0"/>
              <a:t>Countries sharing a border can’t be the same colour.</a:t>
            </a:r>
          </a:p>
          <a:p>
            <a:r>
              <a:rPr lang="en-GB" baseline="0" dirty="0" smtClean="0"/>
              <a:t>Given a map, what is the minimum number of colours required to colour it in?</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88</a:t>
            </a:fld>
            <a:endParaRPr lang="en-GB" dirty="0"/>
          </a:p>
        </p:txBody>
      </p:sp>
    </p:spTree>
    <p:extLst>
      <p:ext uri="{BB962C8B-B14F-4D97-AF65-F5344CB8AC3E}">
        <p14:creationId xmlns:p14="http://schemas.microsoft.com/office/powerpoint/2010/main" val="21400103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Here is a simple one to start with. </a:t>
            </a:r>
          </a:p>
          <a:p>
            <a:r>
              <a:rPr lang="en-GB" baseline="0" dirty="0" smtClean="0"/>
              <a:t>Do it as a group, on the board and try to draw out the steps required.</a:t>
            </a:r>
          </a:p>
          <a:p>
            <a:r>
              <a:rPr lang="en-GB" baseline="0" dirty="0" smtClean="0"/>
              <a:t>Essentially, we want children to discover the ‘has to be’ rule, and identify ways to check existing colours before adding another.</a:t>
            </a:r>
          </a:p>
          <a:p>
            <a:r>
              <a:rPr lang="en-GB" baseline="0" dirty="0" smtClean="0"/>
              <a:t>In this case, the map can be coloured using just two colours.</a:t>
            </a:r>
          </a:p>
          <a:p>
            <a:r>
              <a:rPr lang="en-GB" baseline="0" dirty="0" smtClean="0"/>
              <a:t>We can also use it to clarify the point about countries meeting at a point, which does not constitute a shared border.</a:t>
            </a:r>
          </a:p>
        </p:txBody>
      </p:sp>
      <p:sp>
        <p:nvSpPr>
          <p:cNvPr id="4" name="Slide Number Placeholder 3"/>
          <p:cNvSpPr>
            <a:spLocks noGrp="1"/>
          </p:cNvSpPr>
          <p:nvPr>
            <p:ph type="sldNum" sz="quarter" idx="10"/>
          </p:nvPr>
        </p:nvSpPr>
        <p:spPr/>
        <p:txBody>
          <a:bodyPr/>
          <a:lstStyle/>
          <a:p>
            <a:fld id="{D426D3B5-75D9-4B81-9605-012F6554737F}" type="slidenum">
              <a:rPr lang="en-GB" smtClean="0"/>
              <a:t>89</a:t>
            </a:fld>
            <a:endParaRPr lang="en-GB" dirty="0"/>
          </a:p>
        </p:txBody>
      </p:sp>
    </p:spTree>
    <p:extLst>
      <p:ext uri="{BB962C8B-B14F-4D97-AF65-F5344CB8AC3E}">
        <p14:creationId xmlns:p14="http://schemas.microsoft.com/office/powerpoint/2010/main" val="594116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Pointers</a:t>
            </a:r>
            <a:r>
              <a:rPr lang="en-US" altLang="en-US" baseline="0" dirty="0" smtClean="0"/>
              <a:t> are provided to good CPD practice. Making contact and establishing a dialogue prior to the event is important. Suggesting simple reading or watching a video allows the opportunity to follow up with a reminder.</a:t>
            </a:r>
          </a:p>
          <a:p>
            <a:pPr>
              <a:spcBef>
                <a:spcPct val="0"/>
              </a:spcBef>
            </a:pPr>
            <a:endParaRPr lang="en-US" altLang="en-US" baseline="0" dirty="0" smtClean="0"/>
          </a:p>
          <a:p>
            <a:pPr>
              <a:spcBef>
                <a:spcPct val="0"/>
              </a:spcBef>
            </a:pPr>
            <a:r>
              <a:rPr lang="en-US" altLang="en-US" baseline="0" dirty="0" smtClean="0"/>
              <a:t>The ultimate aim is to encourage teachers to dig deeper, so suggested further reading is also included. </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9</a:t>
            </a:fld>
            <a:endParaRPr lang="en-US" altLang="en-US"/>
          </a:p>
        </p:txBody>
      </p:sp>
    </p:spTree>
    <p:extLst>
      <p:ext uri="{BB962C8B-B14F-4D97-AF65-F5344CB8AC3E}">
        <p14:creationId xmlns:p14="http://schemas.microsoft.com/office/powerpoint/2010/main" val="6638221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 mentioned earlier that any map drawn using overlaid closed shapes can be coloured using just two colours. </a:t>
            </a:r>
          </a:p>
          <a:p>
            <a:r>
              <a:rPr lang="en-GB" baseline="0" dirty="0" smtClean="0"/>
              <a:t>Here is an example through which we can emphasise the ‘has to be’ rule. </a:t>
            </a:r>
          </a:p>
          <a:p>
            <a:r>
              <a:rPr lang="en-GB" baseline="0" dirty="0" smtClean="0"/>
              <a:t>Starting from the top left, as a class work through shading it in.</a:t>
            </a:r>
          </a:p>
          <a:p>
            <a:r>
              <a:rPr lang="en-GB" baseline="0" dirty="0" smtClean="0"/>
              <a:t>When everyone has the idea, reveal the answer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90</a:t>
            </a:fld>
            <a:endParaRPr lang="en-GB" dirty="0"/>
          </a:p>
        </p:txBody>
      </p:sp>
    </p:spTree>
    <p:extLst>
      <p:ext uri="{BB962C8B-B14F-4D97-AF65-F5344CB8AC3E}">
        <p14:creationId xmlns:p14="http://schemas.microsoft.com/office/powerpoint/2010/main" val="96859271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Give out the two maps shown to ensure students have understood.</a:t>
            </a:r>
          </a:p>
          <a:p>
            <a:r>
              <a:rPr lang="en-GB" baseline="0" dirty="0" smtClean="0"/>
              <a:t>The top map requires three colours, and the bottom one four.</a:t>
            </a:r>
          </a:p>
          <a:p>
            <a:r>
              <a:rPr lang="en-GB" baseline="0" dirty="0" smtClean="0"/>
              <a:t>(click)</a:t>
            </a:r>
          </a:p>
          <a:p>
            <a:r>
              <a:rPr lang="en-GB" baseline="0" dirty="0" smtClean="0"/>
              <a:t>An extension task might be to ask students to design their own map that requires five colours to complete.</a:t>
            </a:r>
          </a:p>
          <a:p>
            <a:r>
              <a:rPr lang="en-GB" baseline="0" dirty="0" smtClean="0"/>
              <a:t>Whilst they may think they have a solution, all maps drawn on a flat surface require only four colours.</a:t>
            </a:r>
          </a:p>
          <a:p>
            <a:endParaRPr lang="en-GB" baseline="0" dirty="0" smtClean="0"/>
          </a:p>
          <a:p>
            <a:r>
              <a:rPr lang="en-GB" baseline="0" dirty="0" smtClean="0"/>
              <a:t>As an aside, it can be pointed out that </a:t>
            </a:r>
            <a:r>
              <a:rPr lang="en-US" sz="1200" i="0" kern="1200" baseline="0" dirty="0" smtClean="0">
                <a:solidFill>
                  <a:schemeClr val="tx1"/>
                </a:solidFill>
                <a:effectLst/>
                <a:latin typeface="+mn-lt"/>
                <a:ea typeface="+mn-ea"/>
                <a:cs typeface="+mn-cs"/>
              </a:rPr>
              <a:t>t</a:t>
            </a:r>
            <a:r>
              <a:rPr lang="en-US" sz="1200" i="0" kern="1200" dirty="0" smtClean="0">
                <a:solidFill>
                  <a:schemeClr val="tx1"/>
                </a:solidFill>
                <a:effectLst/>
                <a:latin typeface="+mn-lt"/>
                <a:ea typeface="+mn-ea"/>
                <a:cs typeface="+mn-cs"/>
              </a:rPr>
              <a:t>he</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conjecture that any map can be </a:t>
            </a:r>
            <a:r>
              <a:rPr lang="en-US" sz="1200" i="0" kern="1200" dirty="0" err="1" smtClean="0">
                <a:solidFill>
                  <a:schemeClr val="tx1"/>
                </a:solidFill>
                <a:effectLst/>
                <a:latin typeface="+mn-lt"/>
                <a:ea typeface="+mn-ea"/>
                <a:cs typeface="+mn-cs"/>
              </a:rPr>
              <a:t>coloured</a:t>
            </a:r>
            <a:r>
              <a:rPr lang="en-US" sz="1200" i="0" kern="1200" dirty="0" smtClean="0">
                <a:solidFill>
                  <a:schemeClr val="tx1"/>
                </a:solidFill>
                <a:effectLst/>
                <a:latin typeface="+mn-lt"/>
                <a:ea typeface="+mn-ea"/>
                <a:cs typeface="+mn-cs"/>
              </a:rPr>
              <a:t> using only four </a:t>
            </a:r>
            <a:r>
              <a:rPr lang="en-US" sz="1200" i="0" kern="1200" dirty="0" err="1" smtClean="0">
                <a:solidFill>
                  <a:schemeClr val="tx1"/>
                </a:solidFill>
                <a:effectLst/>
                <a:latin typeface="+mn-lt"/>
                <a:ea typeface="+mn-ea"/>
                <a:cs typeface="+mn-cs"/>
              </a:rPr>
              <a:t>colours</a:t>
            </a:r>
            <a:r>
              <a:rPr lang="en-US" sz="1200" i="0" kern="1200" dirty="0" smtClean="0">
                <a:solidFill>
                  <a:schemeClr val="tx1"/>
                </a:solidFill>
                <a:effectLst/>
                <a:latin typeface="+mn-lt"/>
                <a:ea typeface="+mn-ea"/>
                <a:cs typeface="+mn-cs"/>
              </a:rPr>
              <a:t> was formulated in 1852, but it</a:t>
            </a:r>
            <a:br>
              <a:rPr lang="en-US" sz="1200" i="0" kern="1200" dirty="0" smtClean="0">
                <a:solidFill>
                  <a:schemeClr val="tx1"/>
                </a:solidFill>
                <a:effectLst/>
                <a:latin typeface="+mn-lt"/>
                <a:ea typeface="+mn-ea"/>
                <a:cs typeface="+mn-cs"/>
              </a:rPr>
            </a:br>
            <a:r>
              <a:rPr lang="en-US" sz="1200" i="0" kern="1200" dirty="0" smtClean="0">
                <a:solidFill>
                  <a:schemeClr val="tx1"/>
                </a:solidFill>
                <a:effectLst/>
                <a:latin typeface="+mn-lt"/>
                <a:ea typeface="+mn-ea"/>
                <a:cs typeface="+mn-cs"/>
              </a:rPr>
              <a:t>was not proved until 1976. Computer science is full of unsolved problems, and knowing that</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the four-color theorem was proved after more than 120 years of research is</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encouragement for</a:t>
            </a:r>
            <a:r>
              <a:rPr lang="en-US" sz="1200" i="0" kern="1200" baseline="0" dirty="0" smtClean="0">
                <a:solidFill>
                  <a:schemeClr val="tx1"/>
                </a:solidFill>
                <a:effectLst/>
                <a:latin typeface="+mn-lt"/>
                <a:ea typeface="+mn-ea"/>
                <a:cs typeface="+mn-cs"/>
              </a:rPr>
              <a:t> those Computer Scientists looking for solutions to hard problems today</a:t>
            </a:r>
            <a:r>
              <a:rPr lang="en-US" sz="1200" i="0" kern="1200" dirty="0" smtClean="0">
                <a:solidFill>
                  <a:schemeClr val="tx1"/>
                </a:solidFill>
                <a:effectLst/>
                <a:latin typeface="+mn-lt"/>
                <a:ea typeface="+mn-ea"/>
                <a:cs typeface="+mn-cs"/>
              </a:rPr>
              <a:t>.</a:t>
            </a:r>
            <a:br>
              <a:rPr lang="en-US" sz="1200" i="0" kern="1200" dirty="0" smtClean="0">
                <a:solidFill>
                  <a:schemeClr val="tx1"/>
                </a:solidFill>
                <a:effectLst/>
                <a:latin typeface="+mn-lt"/>
                <a:ea typeface="+mn-ea"/>
                <a:cs typeface="+mn-cs"/>
              </a:rPr>
            </a:br>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91</a:t>
            </a:fld>
            <a:endParaRPr lang="en-GB" dirty="0"/>
          </a:p>
        </p:txBody>
      </p:sp>
    </p:spTree>
    <p:extLst>
      <p:ext uri="{BB962C8B-B14F-4D97-AF65-F5344CB8AC3E}">
        <p14:creationId xmlns:p14="http://schemas.microsoft.com/office/powerpoint/2010/main" val="14107062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Let’s consider some of the problems we might face tackling a harder problem, such as the map of Europe.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What we need is an algorithm</a:t>
            </a:r>
            <a:endParaRPr lang="en-GB" baseline="0" dirty="0" smtClean="0"/>
          </a:p>
          <a:p>
            <a:endParaRPr lang="en-GB" baseline="0" dirty="0" smtClean="0"/>
          </a:p>
          <a:p>
            <a:r>
              <a:rPr lang="en-GB" baseline="0" dirty="0" smtClean="0"/>
              <a:t>What strategies might we adopt?</a:t>
            </a:r>
          </a:p>
          <a:p>
            <a:pPr lvl="0"/>
            <a:r>
              <a:rPr lang="en-GB" sz="1200" kern="1200" dirty="0" smtClean="0">
                <a:solidFill>
                  <a:schemeClr val="tx1"/>
                </a:solidFill>
                <a:effectLst/>
                <a:latin typeface="+mn-lt"/>
                <a:ea typeface="+mn-ea"/>
                <a:cs typeface="+mn-cs"/>
              </a:rPr>
              <a:t>Would</a:t>
            </a:r>
            <a:r>
              <a:rPr lang="en-GB" sz="1200" kern="1200" baseline="0" dirty="0" smtClean="0">
                <a:solidFill>
                  <a:schemeClr val="tx1"/>
                </a:solidFill>
                <a:effectLst/>
                <a:latin typeface="+mn-lt"/>
                <a:ea typeface="+mn-ea"/>
                <a:cs typeface="+mn-cs"/>
              </a:rPr>
              <a:t> we</a:t>
            </a:r>
            <a:r>
              <a:rPr lang="en-GB" sz="1200" kern="1200" dirty="0" smtClean="0">
                <a:solidFill>
                  <a:schemeClr val="tx1"/>
                </a:solidFill>
                <a:effectLst/>
                <a:latin typeface="+mn-lt"/>
                <a:ea typeface="+mn-ea"/>
                <a:cs typeface="+mn-cs"/>
              </a:rPr>
              <a:t> start with any specific country e.g. the one with the most borders?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How do we know which country has the most borders anyway in a large map?</a:t>
            </a:r>
          </a:p>
          <a:p>
            <a:r>
              <a:rPr lang="en-GB" sz="1200" kern="1200" baseline="0" dirty="0" smtClean="0">
                <a:solidFill>
                  <a:schemeClr val="tx1"/>
                </a:solidFill>
                <a:effectLst/>
                <a:latin typeface="+mn-lt"/>
                <a:ea typeface="+mn-ea"/>
                <a:cs typeface="+mn-cs"/>
              </a:rPr>
              <a:t>(click)</a:t>
            </a:r>
          </a:p>
          <a:p>
            <a:r>
              <a:rPr lang="en-GB" sz="1200" kern="1200" baseline="0" dirty="0" smtClean="0">
                <a:solidFill>
                  <a:schemeClr val="tx1"/>
                </a:solidFill>
                <a:effectLst/>
                <a:latin typeface="+mn-lt"/>
                <a:ea typeface="+mn-ea"/>
                <a:cs typeface="+mn-cs"/>
              </a:rPr>
              <a:t>What we need to do is abstract away the unnecessary detail</a:t>
            </a:r>
          </a:p>
        </p:txBody>
      </p:sp>
      <p:sp>
        <p:nvSpPr>
          <p:cNvPr id="4" name="Slide Number Placeholder 3"/>
          <p:cNvSpPr>
            <a:spLocks noGrp="1"/>
          </p:cNvSpPr>
          <p:nvPr>
            <p:ph type="sldNum" sz="quarter" idx="10"/>
          </p:nvPr>
        </p:nvSpPr>
        <p:spPr/>
        <p:txBody>
          <a:bodyPr/>
          <a:lstStyle/>
          <a:p>
            <a:fld id="{D426D3B5-75D9-4B81-9605-012F6554737F}" type="slidenum">
              <a:rPr lang="en-GB" smtClean="0"/>
              <a:t>92</a:t>
            </a:fld>
            <a:endParaRPr lang="en-GB" dirty="0"/>
          </a:p>
        </p:txBody>
      </p:sp>
    </p:spTree>
    <p:extLst>
      <p:ext uri="{BB962C8B-B14F-4D97-AF65-F5344CB8AC3E}">
        <p14:creationId xmlns:p14="http://schemas.microsoft.com/office/powerpoint/2010/main" val="134374307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How might we represent this simple map? As a graph of course! But what are the nodes and what are the edges?</a:t>
            </a:r>
          </a:p>
          <a:p>
            <a:r>
              <a:rPr lang="en-GB" sz="1200" kern="1200" baseline="0" dirty="0" smtClean="0">
                <a:solidFill>
                  <a:schemeClr val="tx1"/>
                </a:solidFill>
                <a:effectLst/>
                <a:latin typeface="+mn-lt"/>
                <a:ea typeface="+mn-ea"/>
                <a:cs typeface="+mn-cs"/>
              </a:rPr>
              <a:t>(click)</a:t>
            </a:r>
          </a:p>
          <a:p>
            <a:r>
              <a:rPr lang="en-GB" sz="1200" kern="1200" baseline="0" dirty="0" smtClean="0">
                <a:solidFill>
                  <a:schemeClr val="tx1"/>
                </a:solidFill>
                <a:effectLst/>
                <a:latin typeface="+mn-lt"/>
                <a:ea typeface="+mn-ea"/>
                <a:cs typeface="+mn-cs"/>
              </a:rPr>
              <a:t>The nodes can represent the countries. But what do the edges represent? Deciding what to include in an abstraction is the key task.</a:t>
            </a:r>
          </a:p>
          <a:p>
            <a:r>
              <a:rPr lang="en-GB" sz="1200" kern="1200" baseline="0" dirty="0" smtClean="0">
                <a:solidFill>
                  <a:schemeClr val="tx1"/>
                </a:solidFill>
                <a:effectLst/>
                <a:latin typeface="+mn-lt"/>
                <a:ea typeface="+mn-ea"/>
                <a:cs typeface="+mn-cs"/>
              </a:rPr>
              <a:t>Encourage suggestions before insisting that we’ll use edges to represent the borders between countries.</a:t>
            </a:r>
          </a:p>
          <a:p>
            <a:r>
              <a:rPr lang="en-GB" sz="1200" kern="1200" baseline="0" dirty="0" smtClean="0">
                <a:solidFill>
                  <a:schemeClr val="tx1"/>
                </a:solidFill>
                <a:effectLst/>
                <a:latin typeface="+mn-lt"/>
                <a:ea typeface="+mn-ea"/>
                <a:cs typeface="+mn-cs"/>
              </a:rPr>
              <a:t>So which other nodes will country 1 be connected to? (click) Answer is 2 and 3.</a:t>
            </a:r>
          </a:p>
          <a:p>
            <a:r>
              <a:rPr lang="en-GB" sz="1200" kern="1200" baseline="0" dirty="0" smtClean="0">
                <a:solidFill>
                  <a:schemeClr val="tx1"/>
                </a:solidFill>
                <a:effectLst/>
                <a:latin typeface="+mn-lt"/>
                <a:ea typeface="+mn-ea"/>
                <a:cs typeface="+mn-cs"/>
              </a:rPr>
              <a:t>Country 2 borders 1, but also 3, 4 and 5 (click) so we add those connections.</a:t>
            </a:r>
          </a:p>
          <a:p>
            <a:r>
              <a:rPr lang="en-GB" sz="1200" kern="1200" baseline="0" dirty="0" smtClean="0">
                <a:solidFill>
                  <a:schemeClr val="tx1"/>
                </a:solidFill>
                <a:effectLst/>
                <a:latin typeface="+mn-lt"/>
                <a:ea typeface="+mn-ea"/>
                <a:cs typeface="+mn-cs"/>
              </a:rPr>
              <a:t>(click) and so on until the graph is a complete representation of the map.</a:t>
            </a:r>
          </a:p>
        </p:txBody>
      </p:sp>
      <p:sp>
        <p:nvSpPr>
          <p:cNvPr id="4" name="Slide Number Placeholder 3"/>
          <p:cNvSpPr>
            <a:spLocks noGrp="1"/>
          </p:cNvSpPr>
          <p:nvPr>
            <p:ph type="sldNum" sz="quarter" idx="10"/>
          </p:nvPr>
        </p:nvSpPr>
        <p:spPr/>
        <p:txBody>
          <a:bodyPr/>
          <a:lstStyle/>
          <a:p>
            <a:fld id="{D426D3B5-75D9-4B81-9605-012F6554737F}" type="slidenum">
              <a:rPr lang="en-GB" smtClean="0"/>
              <a:t>93</a:t>
            </a:fld>
            <a:endParaRPr lang="en-GB" dirty="0"/>
          </a:p>
        </p:txBody>
      </p:sp>
    </p:spTree>
    <p:extLst>
      <p:ext uri="{BB962C8B-B14F-4D97-AF65-F5344CB8AC3E}">
        <p14:creationId xmlns:p14="http://schemas.microsoft.com/office/powerpoint/2010/main" val="25181658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So now for the algorithm. Algorithms go hand in hand with data structures. (click)</a:t>
            </a:r>
          </a:p>
          <a:p>
            <a:r>
              <a:rPr lang="en-GB" sz="1200" kern="1200" baseline="0" dirty="0" smtClean="0">
                <a:solidFill>
                  <a:schemeClr val="tx1"/>
                </a:solidFill>
                <a:effectLst/>
                <a:latin typeface="+mn-lt"/>
                <a:ea typeface="+mn-ea"/>
                <a:cs typeface="+mn-cs"/>
              </a:rPr>
              <a:t>It might be good to develop a class chant: “When I say algorithms you say?” and back comes “Data Structures”</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We have a data structure, a graph, which is an abstract representation of the map.</a:t>
            </a:r>
          </a:p>
          <a:p>
            <a:r>
              <a:rPr lang="en-GB" sz="1200" kern="1200" baseline="0" dirty="0" smtClean="0">
                <a:solidFill>
                  <a:schemeClr val="tx1"/>
                </a:solidFill>
                <a:effectLst/>
                <a:latin typeface="+mn-lt"/>
                <a:ea typeface="+mn-ea"/>
                <a:cs typeface="+mn-cs"/>
              </a:rPr>
              <a:t>But how can a computer process this?</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Although we wouldn’t expect children at KS3 to implement the algorithm that follows, it is useful to show them that we can represent the graph in a form that they are familiar with.</a:t>
            </a:r>
          </a:p>
          <a:p>
            <a:r>
              <a:rPr lang="en-GB" sz="1200" kern="1200" baseline="0" dirty="0" smtClean="0">
                <a:solidFill>
                  <a:schemeClr val="tx1"/>
                </a:solidFill>
                <a:effectLst/>
                <a:latin typeface="+mn-lt"/>
                <a:ea typeface="+mn-ea"/>
                <a:cs typeface="+mn-cs"/>
              </a:rPr>
              <a:t>(click)</a:t>
            </a:r>
          </a:p>
          <a:p>
            <a:r>
              <a:rPr lang="en-GB" sz="1200" kern="1200" baseline="0" dirty="0" smtClean="0">
                <a:solidFill>
                  <a:schemeClr val="tx1"/>
                </a:solidFill>
                <a:effectLst/>
                <a:latin typeface="+mn-lt"/>
                <a:ea typeface="+mn-ea"/>
                <a:cs typeface="+mn-cs"/>
              </a:rPr>
              <a:t>Lets make a list of the nodes.</a:t>
            </a:r>
          </a:p>
          <a:p>
            <a:r>
              <a:rPr lang="en-GB" sz="1200" kern="1200" baseline="0" dirty="0" smtClean="0">
                <a:solidFill>
                  <a:schemeClr val="tx1"/>
                </a:solidFill>
                <a:effectLst/>
                <a:latin typeface="+mn-lt"/>
                <a:ea typeface="+mn-ea"/>
                <a:cs typeface="+mn-cs"/>
              </a:rPr>
              <a:t>And for each node, let’s make a list of the connections (click)</a:t>
            </a:r>
          </a:p>
          <a:p>
            <a:endParaRPr lang="en-GB"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26D3B5-75D9-4B81-9605-012F6554737F}" type="slidenum">
              <a:rPr lang="en-GB" smtClean="0"/>
              <a:t>94</a:t>
            </a:fld>
            <a:endParaRPr lang="en-GB" dirty="0"/>
          </a:p>
        </p:txBody>
      </p:sp>
    </p:spTree>
    <p:extLst>
      <p:ext uri="{BB962C8B-B14F-4D97-AF65-F5344CB8AC3E}">
        <p14:creationId xmlns:p14="http://schemas.microsoft.com/office/powerpoint/2010/main" val="127473092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We now have a list of lists.</a:t>
            </a:r>
          </a:p>
          <a:p>
            <a:r>
              <a:rPr lang="en-GB" sz="1200" kern="1200" baseline="0" dirty="0" smtClean="0">
                <a:solidFill>
                  <a:schemeClr val="tx1"/>
                </a:solidFill>
                <a:effectLst/>
                <a:latin typeface="+mn-lt"/>
                <a:ea typeface="+mn-ea"/>
                <a:cs typeface="+mn-cs"/>
              </a:rPr>
              <a:t>We’ve taken a representational abstraction and put it in a form a computer can work with.</a:t>
            </a:r>
          </a:p>
          <a:p>
            <a:r>
              <a:rPr lang="en-GB" sz="1200" kern="1200" baseline="0" dirty="0" smtClean="0">
                <a:solidFill>
                  <a:schemeClr val="tx1"/>
                </a:solidFill>
                <a:effectLst/>
                <a:latin typeface="+mn-lt"/>
                <a:ea typeface="+mn-ea"/>
                <a:cs typeface="+mn-cs"/>
              </a:rPr>
              <a:t>We have, to coin a phrase, a ‘computational abstraction’’</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The algorithm is in two stages: Stage 1 determines the best order to colour the nodes and (click)</a:t>
            </a:r>
          </a:p>
          <a:p>
            <a:r>
              <a:rPr lang="en-GB" sz="1200" kern="1200" baseline="0" dirty="0" smtClean="0">
                <a:solidFill>
                  <a:schemeClr val="tx1"/>
                </a:solidFill>
                <a:effectLst/>
                <a:latin typeface="+mn-lt"/>
                <a:ea typeface="+mn-ea"/>
                <a:cs typeface="+mn-cs"/>
              </a:rPr>
              <a:t>Stage 2 assigns a legal colour.</a:t>
            </a:r>
          </a:p>
        </p:txBody>
      </p:sp>
      <p:sp>
        <p:nvSpPr>
          <p:cNvPr id="4" name="Slide Number Placeholder 3"/>
          <p:cNvSpPr>
            <a:spLocks noGrp="1"/>
          </p:cNvSpPr>
          <p:nvPr>
            <p:ph type="sldNum" sz="quarter" idx="10"/>
          </p:nvPr>
        </p:nvSpPr>
        <p:spPr/>
        <p:txBody>
          <a:bodyPr/>
          <a:lstStyle/>
          <a:p>
            <a:fld id="{D426D3B5-75D9-4B81-9605-012F6554737F}" type="slidenum">
              <a:rPr lang="en-GB" smtClean="0"/>
              <a:t>95</a:t>
            </a:fld>
            <a:endParaRPr lang="en-GB" dirty="0"/>
          </a:p>
        </p:txBody>
      </p:sp>
    </p:spTree>
    <p:extLst>
      <p:ext uri="{BB962C8B-B14F-4D97-AF65-F5344CB8AC3E}">
        <p14:creationId xmlns:p14="http://schemas.microsoft.com/office/powerpoint/2010/main" val="30579467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Let’s work through stage 1, step by step.</a:t>
            </a:r>
          </a:p>
          <a:p>
            <a:r>
              <a:rPr lang="en-GB" sz="1200" kern="1200" baseline="0" dirty="0" smtClean="0">
                <a:solidFill>
                  <a:schemeClr val="tx1"/>
                </a:solidFill>
                <a:effectLst/>
                <a:latin typeface="+mn-lt"/>
                <a:ea typeface="+mn-ea"/>
                <a:cs typeface="+mn-cs"/>
              </a:rPr>
              <a:t>Which is the node with the least connections? (click)</a:t>
            </a:r>
          </a:p>
          <a:p>
            <a:r>
              <a:rPr lang="en-GB" sz="1200" kern="1200" baseline="0" dirty="0" smtClean="0">
                <a:solidFill>
                  <a:schemeClr val="tx1"/>
                </a:solidFill>
                <a:effectLst/>
                <a:latin typeface="+mn-lt"/>
                <a:ea typeface="+mn-ea"/>
                <a:cs typeface="+mn-cs"/>
              </a:rPr>
              <a:t>Answer : Node 1</a:t>
            </a:r>
          </a:p>
        </p:txBody>
      </p:sp>
      <p:sp>
        <p:nvSpPr>
          <p:cNvPr id="4" name="Slide Number Placeholder 3"/>
          <p:cNvSpPr>
            <a:spLocks noGrp="1"/>
          </p:cNvSpPr>
          <p:nvPr>
            <p:ph type="sldNum" sz="quarter" idx="10"/>
          </p:nvPr>
        </p:nvSpPr>
        <p:spPr/>
        <p:txBody>
          <a:bodyPr/>
          <a:lstStyle/>
          <a:p>
            <a:fld id="{D426D3B5-75D9-4B81-9605-012F6554737F}" type="slidenum">
              <a:rPr lang="en-GB" smtClean="0"/>
              <a:t>96</a:t>
            </a:fld>
            <a:endParaRPr lang="en-GB" dirty="0"/>
          </a:p>
        </p:txBody>
      </p:sp>
    </p:spTree>
    <p:extLst>
      <p:ext uri="{BB962C8B-B14F-4D97-AF65-F5344CB8AC3E}">
        <p14:creationId xmlns:p14="http://schemas.microsoft.com/office/powerpoint/2010/main" val="45678700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Store the node in another list.</a:t>
            </a:r>
          </a:p>
        </p:txBody>
      </p:sp>
      <p:sp>
        <p:nvSpPr>
          <p:cNvPr id="4" name="Slide Number Placeholder 3"/>
          <p:cNvSpPr>
            <a:spLocks noGrp="1"/>
          </p:cNvSpPr>
          <p:nvPr>
            <p:ph type="sldNum" sz="quarter" idx="10"/>
          </p:nvPr>
        </p:nvSpPr>
        <p:spPr/>
        <p:txBody>
          <a:bodyPr/>
          <a:lstStyle/>
          <a:p>
            <a:fld id="{D426D3B5-75D9-4B81-9605-012F6554737F}" type="slidenum">
              <a:rPr lang="en-GB" smtClean="0"/>
              <a:t>97</a:t>
            </a:fld>
            <a:endParaRPr lang="en-GB" dirty="0"/>
          </a:p>
        </p:txBody>
      </p:sp>
    </p:spTree>
    <p:extLst>
      <p:ext uri="{BB962C8B-B14F-4D97-AF65-F5344CB8AC3E}">
        <p14:creationId xmlns:p14="http://schemas.microsoft.com/office/powerpoint/2010/main" val="130869704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Remove the connection from the other nodes. (click to see)</a:t>
            </a:r>
          </a:p>
        </p:txBody>
      </p:sp>
      <p:sp>
        <p:nvSpPr>
          <p:cNvPr id="4" name="Slide Number Placeholder 3"/>
          <p:cNvSpPr>
            <a:spLocks noGrp="1"/>
          </p:cNvSpPr>
          <p:nvPr>
            <p:ph type="sldNum" sz="quarter" idx="10"/>
          </p:nvPr>
        </p:nvSpPr>
        <p:spPr/>
        <p:txBody>
          <a:bodyPr/>
          <a:lstStyle/>
          <a:p>
            <a:fld id="{D426D3B5-75D9-4B81-9605-012F6554737F}" type="slidenum">
              <a:rPr lang="en-GB" smtClean="0"/>
              <a:t>98</a:t>
            </a:fld>
            <a:endParaRPr lang="en-GB" dirty="0"/>
          </a:p>
        </p:txBody>
      </p:sp>
    </p:spTree>
    <p:extLst>
      <p:ext uri="{BB962C8B-B14F-4D97-AF65-F5344CB8AC3E}">
        <p14:creationId xmlns:p14="http://schemas.microsoft.com/office/powerpoint/2010/main" val="207154590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We keep repeating the process, so which node is removed next?</a:t>
            </a:r>
          </a:p>
          <a:p>
            <a:r>
              <a:rPr lang="en-GB" sz="1200" kern="1200" baseline="0" dirty="0" smtClean="0">
                <a:solidFill>
                  <a:schemeClr val="tx1"/>
                </a:solidFill>
                <a:effectLst/>
                <a:latin typeface="+mn-lt"/>
                <a:ea typeface="+mn-ea"/>
                <a:cs typeface="+mn-cs"/>
              </a:rPr>
              <a:t>Actually, any of 2, 3, 5 or 6 could be taken, so we’ll take 5 as an example.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99</a:t>
            </a:fld>
            <a:endParaRPr lang="en-GB" dirty="0"/>
          </a:p>
        </p:txBody>
      </p:sp>
    </p:spTree>
    <p:extLst>
      <p:ext uri="{BB962C8B-B14F-4D97-AF65-F5344CB8AC3E}">
        <p14:creationId xmlns:p14="http://schemas.microsoft.com/office/powerpoint/2010/main" val="3607807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093462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C81616-AAA8-4CAD-B2BB-6BD0A46235EC}" type="datetimeFigureOut">
              <a:rPr lang="en-GB" smtClean="0"/>
              <a:t>15/02/2017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dirty="0"/>
          </a:p>
        </p:txBody>
      </p:sp>
    </p:spTree>
    <p:extLst>
      <p:ext uri="{BB962C8B-B14F-4D97-AF65-F5344CB8AC3E}">
        <p14:creationId xmlns:p14="http://schemas.microsoft.com/office/powerpoint/2010/main" val="3939273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C81616-AAA8-4CAD-B2BB-6BD0A46235EC}" type="datetimeFigureOut">
              <a:rPr lang="en-GB" smtClean="0"/>
              <a:t>15/02/2017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dirty="0"/>
          </a:p>
        </p:txBody>
      </p:sp>
    </p:spTree>
    <p:extLst>
      <p:ext uri="{BB962C8B-B14F-4D97-AF65-F5344CB8AC3E}">
        <p14:creationId xmlns:p14="http://schemas.microsoft.com/office/powerpoint/2010/main" val="1371284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96382" y="1196535"/>
            <a:ext cx="3300120" cy="784665"/>
          </a:xfrm>
          <a:effectLst>
            <a:outerShdw blurRad="25400" dist="12700" dir="5400000">
              <a:srgbClr val="000000">
                <a:alpha val="13000"/>
              </a:srgbClr>
            </a:outerShdw>
          </a:effectLst>
        </p:spPr>
        <p:txBody>
          <a:bodyPr>
            <a:normAutofit/>
          </a:bodyPr>
          <a:lstStyle>
            <a:lvl1pPr>
              <a:defRPr sz="2200"/>
            </a:lvl1pPr>
          </a:lstStyle>
          <a:p>
            <a:r>
              <a:rPr lang="en-GB" dirty="0" smtClean="0"/>
              <a:t>Click to edit Master title style</a:t>
            </a:r>
            <a:endParaRPr lang="en-US" dirty="0"/>
          </a:p>
        </p:txBody>
      </p:sp>
      <p:sp>
        <p:nvSpPr>
          <p:cNvPr id="3" name="Content Placeholder 2"/>
          <p:cNvSpPr>
            <a:spLocks noGrp="1"/>
          </p:cNvSpPr>
          <p:nvPr>
            <p:ph idx="1"/>
          </p:nvPr>
        </p:nvSpPr>
        <p:spPr>
          <a:xfrm>
            <a:off x="196382" y="1981201"/>
            <a:ext cx="3300120" cy="4648199"/>
          </a:xfrm>
        </p:spPr>
        <p:txBody>
          <a:bodyPr>
            <a:normAutofit/>
          </a:bodyPr>
          <a:lstStyle>
            <a:lvl1pPr>
              <a:defRPr sz="2200"/>
            </a:lvl1pPr>
            <a:lvl2pPr>
              <a:defRPr sz="2200"/>
            </a:lvl2pPr>
            <a:lvl3pPr>
              <a:defRPr sz="2200"/>
            </a:lvl3pPr>
            <a:lvl4pPr>
              <a:defRPr sz="2200"/>
            </a:lvl4pPr>
            <a:lvl5pPr>
              <a:defRPr sz="22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2978291940"/>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2/15/2017</a:t>
            </a:fld>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394932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C81616-AAA8-4CAD-B2BB-6BD0A46235EC}" type="datetimeFigureOut">
              <a:rPr lang="en-GB" smtClean="0"/>
              <a:t>15/02/2017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dirty="0"/>
          </a:p>
        </p:txBody>
      </p:sp>
    </p:spTree>
    <p:extLst>
      <p:ext uri="{BB962C8B-B14F-4D97-AF65-F5344CB8AC3E}">
        <p14:creationId xmlns:p14="http://schemas.microsoft.com/office/powerpoint/2010/main" val="198596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9C81616-AAA8-4CAD-B2BB-6BD0A46235EC}" type="datetimeFigureOut">
              <a:rPr lang="en-GB" smtClean="0"/>
              <a:t>15/02/2017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dirty="0"/>
          </a:p>
        </p:txBody>
      </p:sp>
    </p:spTree>
    <p:extLst>
      <p:ext uri="{BB962C8B-B14F-4D97-AF65-F5344CB8AC3E}">
        <p14:creationId xmlns:p14="http://schemas.microsoft.com/office/powerpoint/2010/main" val="713725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9C81616-AAA8-4CAD-B2BB-6BD0A46235EC}" type="datetimeFigureOut">
              <a:rPr lang="en-GB" smtClean="0"/>
              <a:t>15/02/2017</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741EBD27-2F7B-4CD4-944B-F06C8056FC83}" type="slidenum">
              <a:rPr lang="en-GB" smtClean="0"/>
              <a:t>‹#›</a:t>
            </a:fld>
            <a:endParaRPr lang="en-GB" dirty="0"/>
          </a:p>
        </p:txBody>
      </p:sp>
    </p:spTree>
    <p:extLst>
      <p:ext uri="{BB962C8B-B14F-4D97-AF65-F5344CB8AC3E}">
        <p14:creationId xmlns:p14="http://schemas.microsoft.com/office/powerpoint/2010/main" val="1163136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9C81616-AAA8-4CAD-B2BB-6BD0A46235EC}" type="datetimeFigureOut">
              <a:rPr lang="en-GB" smtClean="0"/>
              <a:t>15/02/2017</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41EBD27-2F7B-4CD4-944B-F06C8056FC83}" type="slidenum">
              <a:rPr lang="en-GB" smtClean="0"/>
              <a:t>‹#›</a:t>
            </a:fld>
            <a:endParaRPr lang="en-GB" dirty="0"/>
          </a:p>
        </p:txBody>
      </p:sp>
    </p:spTree>
    <p:extLst>
      <p:ext uri="{BB962C8B-B14F-4D97-AF65-F5344CB8AC3E}">
        <p14:creationId xmlns:p14="http://schemas.microsoft.com/office/powerpoint/2010/main" val="2340440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C81616-AAA8-4CAD-B2BB-6BD0A46235EC}" type="datetimeFigureOut">
              <a:rPr lang="en-GB" smtClean="0"/>
              <a:t>15/02/2017</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41EBD27-2F7B-4CD4-944B-F06C8056FC83}" type="slidenum">
              <a:rPr lang="en-GB" smtClean="0"/>
              <a:t>‹#›</a:t>
            </a:fld>
            <a:endParaRPr lang="en-GB" dirty="0"/>
          </a:p>
        </p:txBody>
      </p:sp>
    </p:spTree>
    <p:extLst>
      <p:ext uri="{BB962C8B-B14F-4D97-AF65-F5344CB8AC3E}">
        <p14:creationId xmlns:p14="http://schemas.microsoft.com/office/powerpoint/2010/main" val="1021814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C81616-AAA8-4CAD-B2BB-6BD0A46235EC}" type="datetimeFigureOut">
              <a:rPr lang="en-GB" smtClean="0"/>
              <a:t>15/02/2017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dirty="0"/>
          </a:p>
        </p:txBody>
      </p:sp>
    </p:spTree>
    <p:extLst>
      <p:ext uri="{BB962C8B-B14F-4D97-AF65-F5344CB8AC3E}">
        <p14:creationId xmlns:p14="http://schemas.microsoft.com/office/powerpoint/2010/main" val="384240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C81616-AAA8-4CAD-B2BB-6BD0A46235EC}" type="datetimeFigureOut">
              <a:rPr lang="en-GB" smtClean="0"/>
              <a:t>15/02/2017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dirty="0"/>
          </a:p>
        </p:txBody>
      </p:sp>
    </p:spTree>
    <p:extLst>
      <p:ext uri="{BB962C8B-B14F-4D97-AF65-F5344CB8AC3E}">
        <p14:creationId xmlns:p14="http://schemas.microsoft.com/office/powerpoint/2010/main" val="1725651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C81616-AAA8-4CAD-B2BB-6BD0A46235EC}" type="datetimeFigureOut">
              <a:rPr lang="en-GB" smtClean="0"/>
              <a:t>15/02/2017</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DAB9E-1081-47E9-8C73-18B0B875C062}" type="slidenum">
              <a:rPr lang="en-GB" smtClean="0"/>
              <a:pPr/>
              <a:t>‹#›</a:t>
            </a:fld>
            <a:endParaRPr lang="en-GB" dirty="0"/>
          </a:p>
        </p:txBody>
      </p:sp>
      <p:pic>
        <p:nvPicPr>
          <p:cNvPr id="7"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l="15204" t="29576" r="74910" b="55209"/>
          <a:stretch>
            <a:fillRect/>
          </a:stretch>
        </p:blipFill>
        <p:spPr bwMode="auto">
          <a:xfrm>
            <a:off x="8089901" y="5940078"/>
            <a:ext cx="1071022" cy="91792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746886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20.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124.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24.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12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7.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28.png"/></Relationships>
</file>

<file path=ppt/slides/_rels/slide128.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84.png"/><Relationship Id="rId2" Type="http://schemas.openxmlformats.org/officeDocument/2006/relationships/notesSlide" Target="../notesSlides/notesSlide12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18.png"/></Relationships>
</file>

<file path=ppt/slides/_rels/slide129.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14.png"/><Relationship Id="rId2" Type="http://schemas.openxmlformats.org/officeDocument/2006/relationships/notesSlide" Target="../notesSlides/notesSlide12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84.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0.xml"/><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image" Target="../media/image55.png"/></Relationships>
</file>

<file path=ppt/slides/_rels/slide131.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32.xml"/><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hyperlink" Target="http://csunplugged.org/"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4.xml"/><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23.png"/></Relationships>
</file>

<file path=ppt/slides/_rels/slide13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57.xml"/><Relationship Id="rId1" Type="http://schemas.openxmlformats.org/officeDocument/2006/relationships/slideLayout" Target="../slideLayouts/slideLayout7.xml"/><Relationship Id="rId5" Type="http://schemas.openxmlformats.org/officeDocument/2006/relationships/image" Target="../media/image128.jpg"/><Relationship Id="rId4" Type="http://schemas.openxmlformats.org/officeDocument/2006/relationships/image" Target="../media/image127.jp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65.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166.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2.png"/><Relationship Id="rId2" Type="http://schemas.openxmlformats.org/officeDocument/2006/relationships/notesSlide" Target="../notesSlides/notesSlide166.xml"/><Relationship Id="rId1" Type="http://schemas.openxmlformats.org/officeDocument/2006/relationships/slideLayout" Target="../slideLayouts/slideLayout7.xml"/><Relationship Id="rId6" Type="http://schemas.openxmlformats.org/officeDocument/2006/relationships/hyperlink" Target="https://www.youtube.com/watch?v=dAyDi1aa40E" TargetMode="External"/><Relationship Id="rId5" Type="http://schemas.openxmlformats.org/officeDocument/2006/relationships/image" Target="../media/image130.png"/><Relationship Id="rId4" Type="http://schemas.openxmlformats.org/officeDocument/2006/relationships/image" Target="../media/image129.png"/></Relationships>
</file>

<file path=ppt/slides/_rels/slide16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67.xml"/><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hyperlink" Target="http://www.cre8atemaths.org.uk/" TargetMode="External"/></Relationships>
</file>

<file path=ppt/slides/_rels/slide16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68.xml"/><Relationship Id="rId1" Type="http://schemas.openxmlformats.org/officeDocument/2006/relationships/slideLayout" Target="../slideLayouts/slideLayout7.xml"/><Relationship Id="rId5" Type="http://schemas.openxmlformats.org/officeDocument/2006/relationships/hyperlink" Target="http://www.csfieldguide.org.nz/en/chapters/complexity-tractability.html" TargetMode="External"/><Relationship Id="rId4" Type="http://schemas.openxmlformats.org/officeDocument/2006/relationships/image" Target="../media/image136.png"/></Relationships>
</file>

<file path=ppt/slides/_rels/slide16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6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38.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7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nrich.maths.org/" TargetMode="External"/></Relationships>
</file>

<file path=ppt/slides/_rels/slide17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71.xml"/><Relationship Id="rId1" Type="http://schemas.openxmlformats.org/officeDocument/2006/relationships/slideLayout" Target="../slideLayouts/slideLayout7.xml"/><Relationship Id="rId5" Type="http://schemas.openxmlformats.org/officeDocument/2006/relationships/image" Target="../media/image142.png"/><Relationship Id="rId4" Type="http://schemas.openxmlformats.org/officeDocument/2006/relationships/image" Target="../media/image141.png"/></Relationships>
</file>

<file path=ppt/slides/_rels/slide17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72.xml"/><Relationship Id="rId1" Type="http://schemas.openxmlformats.org/officeDocument/2006/relationships/slideLayout" Target="../slideLayouts/slideLayout7.xml"/><Relationship Id="rId5" Type="http://schemas.openxmlformats.org/officeDocument/2006/relationships/image" Target="../media/image144.png"/><Relationship Id="rId4" Type="http://schemas.openxmlformats.org/officeDocument/2006/relationships/image" Target="../media/image143.png"/></Relationships>
</file>

<file path=ppt/slides/_rels/slide17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73.xml"/><Relationship Id="rId1"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146.png"/></Relationships>
</file>

<file path=ppt/slides/_rels/slide17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74.xml"/><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hyperlink" Target="http://nrich.maths.org/11821" TargetMode="External"/><Relationship Id="rId4" Type="http://schemas.openxmlformats.org/officeDocument/2006/relationships/image" Target="../media/image146.png"/></Relationships>
</file>

<file path=ppt/slides/_rels/slide17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75.xml"/><Relationship Id="rId1" Type="http://schemas.openxmlformats.org/officeDocument/2006/relationships/slideLayout" Target="../slideLayouts/slideLayout7.xml"/><Relationship Id="rId6" Type="http://schemas.openxmlformats.org/officeDocument/2006/relationships/hyperlink" Target="http://nrich.maths.org/7030" TargetMode="External"/><Relationship Id="rId5" Type="http://schemas.openxmlformats.org/officeDocument/2006/relationships/image" Target="../media/image149.png"/><Relationship Id="rId4" Type="http://schemas.openxmlformats.org/officeDocument/2006/relationships/image" Target="../media/image146.png"/></Relationships>
</file>

<file path=ppt/slides/_rels/slide176.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hyperlink" Target="http://www.beaver-comp.org.uk/" TargetMode="External"/><Relationship Id="rId2" Type="http://schemas.openxmlformats.org/officeDocument/2006/relationships/notesSlide" Target="../notesSlides/notesSlide176.xml"/><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hyperlink" Target="http://nrich.maths.org/2318" TargetMode="External"/><Relationship Id="rId4" Type="http://schemas.openxmlformats.org/officeDocument/2006/relationships/image" Target="../media/image146.png"/></Relationships>
</file>

<file path=ppt/slides/_rels/slide17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7.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7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79.xml"/><Relationship Id="rId1" Type="http://schemas.openxmlformats.org/officeDocument/2006/relationships/slideLayout" Target="../slideLayouts/slideLayout7.xml"/><Relationship Id="rId5" Type="http://schemas.openxmlformats.org/officeDocument/2006/relationships/image" Target="../media/image153.jpeg"/><Relationship Id="rId4" Type="http://schemas.openxmlformats.org/officeDocument/2006/relationships/image" Target="../media/image151.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80.xml"/><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18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81.xml"/><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182.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55.png"/><Relationship Id="rId2" Type="http://schemas.openxmlformats.org/officeDocument/2006/relationships/notesSlide" Target="../notesSlides/notesSlide182.xml"/><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hyperlink" Target="https://oracleofbacon.org/" TargetMode="External"/></Relationships>
</file>

<file path=ppt/slides/_rels/slide18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83.xml"/><Relationship Id="rId1" Type="http://schemas.openxmlformats.org/officeDocument/2006/relationships/slideLayout" Target="../slideLayouts/slideLayout7.xml"/><Relationship Id="rId4" Type="http://schemas.openxmlformats.org/officeDocument/2006/relationships/hyperlink" Target="https://oracleofbacon.org/" TargetMode="External"/></Relationships>
</file>

<file path=ppt/slides/_rels/slide184.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30.png"/><Relationship Id="rId2" Type="http://schemas.openxmlformats.org/officeDocument/2006/relationships/notesSlide" Target="../notesSlides/notesSlide184.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160.png"/><Relationship Id="rId4" Type="http://schemas.openxmlformats.org/officeDocument/2006/relationships/image" Target="../media/image159.jpg"/></Relationships>
</file>

<file path=ppt/slides/_rels/slide18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8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8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87.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8.png"/></Relationships>
</file>

<file path=ppt/slides/_rels/slide18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88.xml"/><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hyperlink" Target="https://oracleofbacon.org/" TargetMode="External"/><Relationship Id="rId4" Type="http://schemas.openxmlformats.org/officeDocument/2006/relationships/image" Target="../media/image157.png"/></Relationships>
</file>

<file path=ppt/slides/_rels/slide18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89.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9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9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9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9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9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5.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hyperlink" Target="http://oracleofbacon.org/onecenter.php" TargetMode="External"/><Relationship Id="rId2" Type="http://schemas.openxmlformats.org/officeDocument/2006/relationships/notesSlide" Target="../notesSlides/notesSlide19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65.png"/><Relationship Id="rId4" Type="http://schemas.openxmlformats.org/officeDocument/2006/relationships/image" Target="../media/image164.png"/></Relationships>
</file>

<file path=ppt/slides/_rels/slide19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96.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8.png"/></Relationships>
</file>

<file path=ppt/slides/_rels/slide197.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68.png"/><Relationship Id="rId2" Type="http://schemas.openxmlformats.org/officeDocument/2006/relationships/notesSlide" Target="../notesSlides/notesSlide197.xml"/><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30.png"/><Relationship Id="rId4" Type="http://schemas.openxmlformats.org/officeDocument/2006/relationships/image" Target="../media/image28.png"/></Relationships>
</file>

<file path=ppt/slides/_rels/slide198.xml.rels><?xml version="1.0" encoding="UTF-8" standalone="yes"?>
<Relationships xmlns="http://schemas.openxmlformats.org/package/2006/relationships"><Relationship Id="rId8" Type="http://schemas.openxmlformats.org/officeDocument/2006/relationships/hyperlink" Target="http://research.microsoft.com/apps/video/?id=146561" TargetMode="External"/><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198.xml"/><Relationship Id="rId1" Type="http://schemas.openxmlformats.org/officeDocument/2006/relationships/slideLayout" Target="../slideLayouts/slideLayout7.xml"/><Relationship Id="rId6" Type="http://schemas.openxmlformats.org/officeDocument/2006/relationships/image" Target="../media/image169.jpg"/><Relationship Id="rId5" Type="http://schemas.openxmlformats.org/officeDocument/2006/relationships/image" Target="../media/image168.png"/><Relationship Id="rId4" Type="http://schemas.openxmlformats.org/officeDocument/2006/relationships/image" Target="../media/image167.png"/></Relationships>
</file>

<file path=ppt/slides/_rels/slide19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99.xml"/><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hyperlink" Target="http://www.beaver-comp.org.uk/" TargetMode="External"/><Relationship Id="rId4" Type="http://schemas.openxmlformats.org/officeDocument/2006/relationships/image" Target="../media/image16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0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notesSlide" Target="../notesSlides/notesSlide202.xml"/><Relationship Id="rId1" Type="http://schemas.openxmlformats.org/officeDocument/2006/relationships/slideLayout" Target="../slideLayouts/slideLayout7.xml"/><Relationship Id="rId6" Type="http://schemas.openxmlformats.org/officeDocument/2006/relationships/image" Target="../media/image177.jpg"/><Relationship Id="rId5" Type="http://schemas.openxmlformats.org/officeDocument/2006/relationships/image" Target="../media/image176.png"/><Relationship Id="rId4" Type="http://schemas.openxmlformats.org/officeDocument/2006/relationships/image" Target="../media/image175.png"/><Relationship Id="rId9" Type="http://schemas.openxmlformats.org/officeDocument/2006/relationships/hyperlink" Target="http://www.computingatschool.org.uk/" TargetMode="External"/></Relationships>
</file>

<file path=ppt/slides/_rels/slide20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03.xml"/><Relationship Id="rId1" Type="http://schemas.openxmlformats.org/officeDocument/2006/relationships/slideLayout" Target="../slideLayouts/slideLayout7.xml"/><Relationship Id="rId4" Type="http://schemas.openxmlformats.org/officeDocument/2006/relationships/image" Target="../media/image175.png"/></Relationships>
</file>

<file path=ppt/slides/_rels/slide20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04.xml"/><Relationship Id="rId1" Type="http://schemas.openxmlformats.org/officeDocument/2006/relationships/slideLayout" Target="../slideLayouts/slideLayout7.xml"/><Relationship Id="rId4" Type="http://schemas.openxmlformats.org/officeDocument/2006/relationships/image" Target="../media/image175.png"/></Relationships>
</file>

<file path=ppt/slides/_rels/slide20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05.xml"/><Relationship Id="rId1" Type="http://schemas.openxmlformats.org/officeDocument/2006/relationships/slideLayout" Target="../slideLayouts/slideLayout7.xml"/><Relationship Id="rId4" Type="http://schemas.openxmlformats.org/officeDocument/2006/relationships/image" Target="../media/image175.png"/></Relationships>
</file>

<file path=ppt/slides/_rels/slide20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06.xml"/><Relationship Id="rId1" Type="http://schemas.openxmlformats.org/officeDocument/2006/relationships/slideLayout" Target="../slideLayouts/slideLayout7.xml"/><Relationship Id="rId4" Type="http://schemas.openxmlformats.org/officeDocument/2006/relationships/image" Target="../media/image175.png"/></Relationships>
</file>

<file path=ppt/slides/_rels/slide20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07.xml"/><Relationship Id="rId1" Type="http://schemas.openxmlformats.org/officeDocument/2006/relationships/slideLayout" Target="../slideLayouts/slideLayout7.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75.png"/></Relationships>
</file>

<file path=ppt/slides/_rels/slide20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08.xml"/><Relationship Id="rId1" Type="http://schemas.openxmlformats.org/officeDocument/2006/relationships/slideLayout" Target="../slideLayouts/slideLayout7.xml"/><Relationship Id="rId6" Type="http://schemas.openxmlformats.org/officeDocument/2006/relationships/hyperlink" Target="http://www.computingatschool.org.uk/certificate" TargetMode="External"/><Relationship Id="rId5" Type="http://schemas.openxmlformats.org/officeDocument/2006/relationships/image" Target="../media/image183.png"/><Relationship Id="rId4" Type="http://schemas.openxmlformats.org/officeDocument/2006/relationships/image" Target="../media/image182.png"/></Relationships>
</file>

<file path=ppt/slides/_rels/slide20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0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10.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1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11.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1.png"/><Relationship Id="rId2" Type="http://schemas.openxmlformats.org/officeDocument/2006/relationships/notesSlide" Target="../notesSlides/notesSlide212.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30.png"/></Relationships>
</file>

<file path=ppt/slides/_rels/slide213.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30.png"/><Relationship Id="rId7" Type="http://schemas.openxmlformats.org/officeDocument/2006/relationships/image" Target="../media/image68.png"/><Relationship Id="rId2" Type="http://schemas.openxmlformats.org/officeDocument/2006/relationships/notesSlide" Target="../notesSlides/notesSlide213.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186.png"/><Relationship Id="rId4" Type="http://schemas.openxmlformats.org/officeDocument/2006/relationships/image" Target="../media/image59.png"/><Relationship Id="rId9" Type="http://schemas.openxmlformats.org/officeDocument/2006/relationships/image" Target="../media/image160.png"/></Relationships>
</file>

<file path=ppt/slides/_rels/slide21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14.xml"/><Relationship Id="rId1" Type="http://schemas.openxmlformats.org/officeDocument/2006/relationships/slideLayout" Target="../slideLayouts/slideLayout1.xml"/><Relationship Id="rId5" Type="http://schemas.openxmlformats.org/officeDocument/2006/relationships/image" Target="../media/image186.png"/><Relationship Id="rId4" Type="http://schemas.openxmlformats.org/officeDocument/2006/relationships/image" Target="../media/image185.png"/></Relationships>
</file>

<file path=ppt/slides/_rels/slide21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15.xml"/><Relationship Id="rId1" Type="http://schemas.openxmlformats.org/officeDocument/2006/relationships/slideLayout" Target="../slideLayouts/slideLayout1.xml"/><Relationship Id="rId4" Type="http://schemas.openxmlformats.org/officeDocument/2006/relationships/image" Target="../media/image186.png"/></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notesSlide" Target="../notesSlides/notesSlide218.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30.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31.xml"/><Relationship Id="rId1" Type="http://schemas.openxmlformats.org/officeDocument/2006/relationships/slideLayout" Target="../slideLayouts/slideLayout7.xml"/><Relationship Id="rId4" Type="http://schemas.openxmlformats.org/officeDocument/2006/relationships/image" Target="../media/image191.png"/></Relationships>
</file>

<file path=ppt/slides/_rels/slide23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32.xml"/><Relationship Id="rId1" Type="http://schemas.openxmlformats.org/officeDocument/2006/relationships/slideLayout" Target="../slideLayouts/slideLayout7.xml"/><Relationship Id="rId4" Type="http://schemas.openxmlformats.org/officeDocument/2006/relationships/image" Target="../media/image191.png"/></Relationships>
</file>

<file path=ppt/slides/_rels/slide23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33.xml"/><Relationship Id="rId1" Type="http://schemas.openxmlformats.org/officeDocument/2006/relationships/slideLayout" Target="../slideLayouts/slideLayout7.xml"/><Relationship Id="rId4" Type="http://schemas.openxmlformats.org/officeDocument/2006/relationships/image" Target="../media/image191.png"/></Relationships>
</file>

<file path=ppt/slides/_rels/slide23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34.xml"/><Relationship Id="rId1" Type="http://schemas.openxmlformats.org/officeDocument/2006/relationships/slideLayout" Target="../slideLayouts/slideLayout7.xml"/><Relationship Id="rId4" Type="http://schemas.openxmlformats.org/officeDocument/2006/relationships/image" Target="../media/image191.png"/></Relationships>
</file>

<file path=ppt/slides/_rels/slide23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35.xml"/><Relationship Id="rId1" Type="http://schemas.openxmlformats.org/officeDocument/2006/relationships/slideLayout" Target="../slideLayouts/slideLayout7.xml"/><Relationship Id="rId4" Type="http://schemas.openxmlformats.org/officeDocument/2006/relationships/image" Target="../media/image191.png"/></Relationships>
</file>

<file path=ppt/slides/_rels/slide2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6.xml"/><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0.xml"/><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2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1.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www.cs4fn.org/algorithms/swappuzzl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en.wikipedia.org/wiki/Fisher%E2%80%93Yates_shuffle"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hyperlink" Target="http://en.wikipedia.org/wiki/Fisher%E2%80%93Yates_shuffl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hyperlink" Target="https://youtu.be/GV9W-vvhh-0" TargetMode="External"/><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28.png"/><Relationship Id="rId10" Type="http://schemas.openxmlformats.org/officeDocument/2006/relationships/image" Target="../media/image51.png"/><Relationship Id="rId4" Type="http://schemas.openxmlformats.org/officeDocument/2006/relationships/image" Target="../media/image27.png"/><Relationship Id="rId9"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63.jpg"/><Relationship Id="rId7"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30.png"/><Relationship Id="rId9" Type="http://schemas.openxmlformats.org/officeDocument/2006/relationships/image" Target="../media/image65.png"/></Relationships>
</file>

<file path=ppt/slides/_rels/slide58.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6.png"/><Relationship Id="rId7"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5.png"/><Relationship Id="rId4" Type="http://schemas.openxmlformats.org/officeDocument/2006/relationships/image" Target="../media/image30.png"/><Relationship Id="rId9" Type="http://schemas.openxmlformats.org/officeDocument/2006/relationships/image" Target="../media/image63.jpg"/></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70.jpg"/><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71.jpg"/><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72.jpg"/><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73.jpg"/><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74.jpg"/></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68.png"/></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33.png"/><Relationship Id="rId4" Type="http://schemas.openxmlformats.org/officeDocument/2006/relationships/hyperlink" Target="http://teachinglondoncomputing.org/"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7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0.png"/></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0.png"/></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0.png"/><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28.png"/><Relationship Id="rId4" Type="http://schemas.openxmlformats.org/officeDocument/2006/relationships/image" Target="../media/image27.png"/></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7.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28.png"/><Relationship Id="rId4" Type="http://schemas.openxmlformats.org/officeDocument/2006/relationships/image" Target="../media/image27.png"/></Relationships>
</file>

<file path=ppt/slides/_rels/slide8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88.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4.png"/><Relationship Id="rId4" Type="http://schemas.openxmlformats.org/officeDocument/2006/relationships/image" Target="../media/image28.png"/></Relationships>
</file>

<file path=ppt/slides/_rels/slide83.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84.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5.png"/></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8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2.pn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96.png"/><Relationship Id="rId5" Type="http://schemas.openxmlformats.org/officeDocument/2006/relationships/image" Target="../media/image99.png"/><Relationship Id="rId10" Type="http://schemas.openxmlformats.org/officeDocument/2006/relationships/image" Target="../media/image95.png"/><Relationship Id="rId4" Type="http://schemas.openxmlformats.org/officeDocument/2006/relationships/image" Target="../media/image98.png"/><Relationship Id="rId9" Type="http://schemas.openxmlformats.org/officeDocument/2006/relationships/image" Target="../media/image94.png"/></Relationships>
</file>

<file path=ppt/slides/_rels/slide8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8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hyperlink" Target="http://csi.dcs.gla.ac.uk/" TargetMode="External"/><Relationship Id="rId5" Type="http://schemas.openxmlformats.org/officeDocument/2006/relationships/hyperlink" Target="http://csunplugged.org/graph-colouring/" TargetMode="External"/><Relationship Id="rId4" Type="http://schemas.openxmlformats.org/officeDocument/2006/relationships/image" Target="../media/image108.png"/></Relationships>
</file>

<file path=ppt/slides/_rels/slide8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hyperlink" Target="http://csi.dcs.gla.ac.uk/" TargetMode="External"/><Relationship Id="rId4" Type="http://schemas.openxmlformats.org/officeDocument/2006/relationships/hyperlink" Target="http://csunplugged.org/graph-colouri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9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84.png"/></Relationships>
</file>

<file path=ppt/slides/_rels/slide9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9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4.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68.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36169" y="5785338"/>
            <a:ext cx="1107831" cy="10726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a:srcRect l="26240" t="19395" r="21108" b="25645"/>
          <a:stretch/>
        </p:blipFill>
        <p:spPr>
          <a:xfrm>
            <a:off x="831413" y="272999"/>
            <a:ext cx="7547428" cy="4429317"/>
          </a:xfrm>
          <a:prstGeom prst="rect">
            <a:avLst/>
          </a:prstGeom>
          <a:ln>
            <a:solidFill>
              <a:schemeClr val="bg1">
                <a:lumMod val="50000"/>
              </a:schemeClr>
            </a:solidFill>
          </a:ln>
        </p:spPr>
      </p:pic>
      <p:sp>
        <p:nvSpPr>
          <p:cNvPr id="3" name="TextBox 2"/>
          <p:cNvSpPr txBox="1"/>
          <p:nvPr/>
        </p:nvSpPr>
        <p:spPr>
          <a:xfrm>
            <a:off x="831413" y="4702316"/>
            <a:ext cx="7547428" cy="830997"/>
          </a:xfrm>
          <a:prstGeom prst="rect">
            <a:avLst/>
          </a:prstGeom>
          <a:noFill/>
        </p:spPr>
        <p:txBody>
          <a:bodyPr wrap="square" rtlCol="0">
            <a:spAutoFit/>
          </a:bodyPr>
          <a:lstStyle/>
          <a:p>
            <a:pPr algn="ctr"/>
            <a:r>
              <a:rPr lang="en-GB" sz="4800" spc="-150" dirty="0" smtClean="0">
                <a:solidFill>
                  <a:srgbClr val="828181"/>
                </a:solidFill>
              </a:rPr>
              <a:t>Developing a new generation of</a:t>
            </a:r>
            <a:endParaRPr lang="en-GB" sz="4800" spc="-150" dirty="0">
              <a:solidFill>
                <a:srgbClr val="828181"/>
              </a:solidFill>
            </a:endParaRPr>
          </a:p>
        </p:txBody>
      </p:sp>
      <p:sp>
        <p:nvSpPr>
          <p:cNvPr id="11" name="TextBox 10"/>
          <p:cNvSpPr txBox="1"/>
          <p:nvPr/>
        </p:nvSpPr>
        <p:spPr>
          <a:xfrm>
            <a:off x="831413" y="5117814"/>
            <a:ext cx="7701467" cy="1323439"/>
          </a:xfrm>
          <a:prstGeom prst="rect">
            <a:avLst/>
          </a:prstGeom>
          <a:noFill/>
        </p:spPr>
        <p:txBody>
          <a:bodyPr wrap="none" rtlCol="0">
            <a:spAutoFit/>
          </a:bodyPr>
          <a:lstStyle/>
          <a:p>
            <a:r>
              <a:rPr lang="en-GB" sz="8000" b="1" spc="-350" dirty="0" smtClean="0">
                <a:solidFill>
                  <a:srgbClr val="B21310"/>
                </a:solidFill>
              </a:rPr>
              <a:t>Curriculum Leaders</a:t>
            </a:r>
            <a:endParaRPr lang="en-GB" sz="8000" b="1" spc="-350" dirty="0">
              <a:solidFill>
                <a:srgbClr val="B21310"/>
              </a:solidFill>
            </a:endParaRPr>
          </a:p>
        </p:txBody>
      </p:sp>
    </p:spTree>
    <p:extLst>
      <p:ext uri="{BB962C8B-B14F-4D97-AF65-F5344CB8AC3E}">
        <p14:creationId xmlns:p14="http://schemas.microsoft.com/office/powerpoint/2010/main" val="1186082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73394" y="418145"/>
            <a:ext cx="4278019" cy="6056774"/>
          </a:xfrm>
          <a:prstGeom prst="rect">
            <a:avLst/>
          </a:prstGeom>
          <a:ln>
            <a:solidFill>
              <a:schemeClr val="bg1">
                <a:lumMod val="65000"/>
              </a:schemeClr>
            </a:solidFill>
          </a:ln>
        </p:spPr>
      </p:pic>
      <p:pic>
        <p:nvPicPr>
          <p:cNvPr id="8" name="Picture 7"/>
          <p:cNvPicPr>
            <a:picLocks noChangeAspect="1"/>
          </p:cNvPicPr>
          <p:nvPr/>
        </p:nvPicPr>
        <p:blipFill rotWithShape="1">
          <a:blip r:embed="rId4"/>
          <a:srcRect l="26240" t="19395" r="21108" b="25645"/>
          <a:stretch/>
        </p:blipFill>
        <p:spPr>
          <a:xfrm>
            <a:off x="275772" y="418145"/>
            <a:ext cx="2749956" cy="1613852"/>
          </a:xfrm>
          <a:prstGeom prst="rect">
            <a:avLst/>
          </a:prstGeom>
          <a:ln>
            <a:solidFill>
              <a:schemeClr val="bg1">
                <a:lumMod val="50000"/>
              </a:schemeClr>
            </a:solidFill>
          </a:ln>
        </p:spPr>
      </p:pic>
    </p:spTree>
    <p:extLst>
      <p:ext uri="{BB962C8B-B14F-4D97-AF65-F5344CB8AC3E}">
        <p14:creationId xmlns:p14="http://schemas.microsoft.com/office/powerpoint/2010/main" val="15805636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a:solidFill>
                  <a:srgbClr val="C00000"/>
                </a:solidFill>
                <a:latin typeface="Courier New" panose="02070309020205020404" pitchFamily="49" charset="0"/>
                <a:cs typeface="Courier New" panose="02070309020205020404" pitchFamily="49" charset="0"/>
              </a:rPr>
              <a:t>1 – 2,3</a:t>
            </a:r>
          </a:p>
          <a:p>
            <a:r>
              <a:rPr lang="en-GB" altLang="en-US" sz="3600" b="1" dirty="0">
                <a:solidFill>
                  <a:srgbClr val="C00000"/>
                </a:solidFill>
                <a:latin typeface="Courier New" panose="02070309020205020404" pitchFamily="49" charset="0"/>
                <a:cs typeface="Courier New" panose="02070309020205020404" pitchFamily="49" charset="0"/>
              </a:rPr>
              <a:t>2 –  </a:t>
            </a:r>
            <a:r>
              <a:rPr lang="en-GB" altLang="en-US" sz="3600" b="1" dirty="0" smtClean="0">
                <a:solidFill>
                  <a:srgbClr val="C00000"/>
                </a:solidFill>
                <a:latin typeface="Courier New" panose="02070309020205020404" pitchFamily="49" charset="0"/>
                <a:cs typeface="Courier New" panose="02070309020205020404" pitchFamily="49" charset="0"/>
              </a:rPr>
              <a:t> 3,4,5</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3 –  </a:t>
            </a:r>
            <a:r>
              <a:rPr lang="en-GB" altLang="en-US" sz="3600" b="1" dirty="0" smtClean="0">
                <a:solidFill>
                  <a:srgbClr val="C00000"/>
                </a:solidFill>
                <a:latin typeface="Courier New" panose="02070309020205020404" pitchFamily="49" charset="0"/>
                <a:cs typeface="Courier New" panose="02070309020205020404" pitchFamily="49" charset="0"/>
              </a:rPr>
              <a:t> 2,4,6</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4 – 2,3,5,6</a:t>
            </a:r>
          </a:p>
          <a:p>
            <a:r>
              <a:rPr lang="en-GB" altLang="en-US" sz="3600" b="1" dirty="0">
                <a:solidFill>
                  <a:srgbClr val="C00000"/>
                </a:solidFill>
                <a:latin typeface="Courier New" panose="02070309020205020404" pitchFamily="49" charset="0"/>
                <a:cs typeface="Courier New" panose="02070309020205020404" pitchFamily="49" charset="0"/>
              </a:rPr>
              <a:t>5 – 2,4,6</a:t>
            </a:r>
          </a:p>
          <a:p>
            <a:r>
              <a:rPr lang="en-GB" altLang="en-US" sz="3600" b="1" dirty="0">
                <a:solidFill>
                  <a:srgbClr val="C00000"/>
                </a:solidFill>
                <a:latin typeface="Courier New" panose="02070309020205020404" pitchFamily="49" charset="0"/>
                <a:cs typeface="Courier New" panose="02070309020205020404" pitchFamily="49" charset="0"/>
              </a:rPr>
              <a:t>6 – 3,4,5</a:t>
            </a:r>
          </a:p>
        </p:txBody>
      </p:sp>
      <p:sp>
        <p:nvSpPr>
          <p:cNvPr id="6" name="TextBox 5"/>
          <p:cNvSpPr txBox="1"/>
          <p:nvPr/>
        </p:nvSpPr>
        <p:spPr>
          <a:xfrm>
            <a:off x="5478109" y="831038"/>
            <a:ext cx="3533403" cy="2677656"/>
          </a:xfrm>
          <a:prstGeom prst="rect">
            <a:avLst/>
          </a:prstGeom>
          <a:noFill/>
          <a:ln>
            <a:solidFill>
              <a:srgbClr val="C00000"/>
            </a:solidFill>
          </a:ln>
        </p:spPr>
        <p:txBody>
          <a:bodyPr wrap="none" rtlCol="0">
            <a:spAutoFit/>
          </a:bodyPr>
          <a:lstStyle/>
          <a:p>
            <a:r>
              <a:rPr lang="en-GB" sz="2800" dirty="0" smtClean="0">
                <a:solidFill>
                  <a:srgbClr val="585858"/>
                </a:solidFill>
              </a:rPr>
              <a:t>Repeatedly:</a:t>
            </a:r>
          </a:p>
          <a:p>
            <a:pPr marL="457200" indent="-457200">
              <a:buFont typeface="Arial" panose="020B0604020202020204" pitchFamily="34" charset="0"/>
              <a:buChar char="•"/>
            </a:pPr>
            <a:r>
              <a:rPr lang="en-GB" sz="2800" dirty="0" smtClean="0">
                <a:solidFill>
                  <a:srgbClr val="585858"/>
                </a:solidFill>
              </a:rPr>
              <a:t>Remove node with</a:t>
            </a:r>
          </a:p>
          <a:p>
            <a:r>
              <a:rPr lang="en-GB" sz="2800" dirty="0" smtClean="0">
                <a:solidFill>
                  <a:srgbClr val="585858"/>
                </a:solidFill>
              </a:rPr>
              <a:t>least connections</a:t>
            </a:r>
          </a:p>
          <a:p>
            <a:pPr marL="457200" indent="-457200">
              <a:buFont typeface="Arial" panose="020B0604020202020204" pitchFamily="34" charset="0"/>
              <a:buChar char="•"/>
            </a:pPr>
            <a:r>
              <a:rPr lang="en-GB" sz="2800" dirty="0" smtClean="0">
                <a:solidFill>
                  <a:srgbClr val="C00000"/>
                </a:solidFill>
              </a:rPr>
              <a:t>Store in a list</a:t>
            </a:r>
          </a:p>
          <a:p>
            <a:pPr marL="457200" indent="-457200">
              <a:buFont typeface="Arial" panose="020B0604020202020204" pitchFamily="34" charset="0"/>
              <a:buChar char="•"/>
            </a:pPr>
            <a:r>
              <a:rPr lang="en-GB" sz="2800" dirty="0" smtClean="0">
                <a:solidFill>
                  <a:srgbClr val="585858"/>
                </a:solidFill>
              </a:rPr>
              <a:t>Remove connection</a:t>
            </a:r>
          </a:p>
          <a:p>
            <a:r>
              <a:rPr lang="en-GB" sz="2800" dirty="0" smtClean="0">
                <a:solidFill>
                  <a:srgbClr val="585858"/>
                </a:solidFill>
              </a:rPr>
              <a:t>from other nodes</a:t>
            </a:r>
            <a:endParaRPr lang="en-GB" sz="2800" dirty="0">
              <a:solidFill>
                <a:srgbClr val="585858"/>
              </a:solidFill>
            </a:endParaRPr>
          </a:p>
        </p:txBody>
      </p:sp>
      <p:sp>
        <p:nvSpPr>
          <p:cNvPr id="25" name="Rectangle 24"/>
          <p:cNvSpPr/>
          <p:nvPr/>
        </p:nvSpPr>
        <p:spPr>
          <a:xfrm>
            <a:off x="53743" y="3438750"/>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33"/>
          <p:cNvSpPr>
            <a:spLocks noChangeArrowheads="1"/>
          </p:cNvSpPr>
          <p:nvPr/>
        </p:nvSpPr>
        <p:spPr bwMode="auto">
          <a:xfrm>
            <a:off x="5478109" y="3508694"/>
            <a:ext cx="366589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smtClean="0">
                <a:solidFill>
                  <a:srgbClr val="C00000"/>
                </a:solidFill>
                <a:latin typeface="Courier New" panose="02070309020205020404" pitchFamily="49" charset="0"/>
                <a:cs typeface="Courier New" panose="02070309020205020404" pitchFamily="49" charset="0"/>
              </a:rPr>
              <a:t>1</a:t>
            </a:r>
          </a:p>
          <a:p>
            <a:r>
              <a:rPr lang="en-GB" altLang="en-US" sz="3600" b="1" dirty="0">
                <a:solidFill>
                  <a:srgbClr val="C00000"/>
                </a:solidFill>
                <a:latin typeface="Courier New" panose="02070309020205020404" pitchFamily="49" charset="0"/>
                <a:cs typeface="Courier New" panose="02070309020205020404" pitchFamily="49" charset="0"/>
              </a:rPr>
              <a:t>5 – </a:t>
            </a:r>
            <a:r>
              <a:rPr lang="en-GB" altLang="en-US" sz="3600" b="1" dirty="0" smtClean="0">
                <a:solidFill>
                  <a:srgbClr val="C00000"/>
                </a:solidFill>
                <a:latin typeface="Courier New" panose="02070309020205020404" pitchFamily="49" charset="0"/>
                <a:cs typeface="Courier New" panose="02070309020205020404" pitchFamily="49" charset="0"/>
              </a:rPr>
              <a:t>2,4,6</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29" name="Rectangle 28"/>
          <p:cNvSpPr/>
          <p:nvPr/>
        </p:nvSpPr>
        <p:spPr>
          <a:xfrm>
            <a:off x="53368" y="5639166"/>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ight Arrow 30"/>
          <p:cNvSpPr/>
          <p:nvPr/>
        </p:nvSpPr>
        <p:spPr>
          <a:xfrm>
            <a:off x="4705379" y="1600011"/>
            <a:ext cx="707869" cy="159694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768914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a:solidFill>
                  <a:srgbClr val="C00000"/>
                </a:solidFill>
                <a:latin typeface="Courier New" panose="02070309020205020404" pitchFamily="49" charset="0"/>
                <a:cs typeface="Courier New" panose="02070309020205020404" pitchFamily="49" charset="0"/>
              </a:rPr>
              <a:t>1 – 2,3</a:t>
            </a:r>
          </a:p>
          <a:p>
            <a:r>
              <a:rPr lang="en-GB" altLang="en-US" sz="3600" b="1" dirty="0">
                <a:solidFill>
                  <a:srgbClr val="C00000"/>
                </a:solidFill>
                <a:latin typeface="Courier New" panose="02070309020205020404" pitchFamily="49" charset="0"/>
                <a:cs typeface="Courier New" panose="02070309020205020404" pitchFamily="49" charset="0"/>
              </a:rPr>
              <a:t>2 –  </a:t>
            </a:r>
            <a:r>
              <a:rPr lang="en-GB" altLang="en-US" sz="3600" b="1" dirty="0" smtClean="0">
                <a:solidFill>
                  <a:srgbClr val="C00000"/>
                </a:solidFill>
                <a:latin typeface="Courier New" panose="02070309020205020404" pitchFamily="49" charset="0"/>
                <a:cs typeface="Courier New" panose="02070309020205020404" pitchFamily="49" charset="0"/>
              </a:rPr>
              <a:t> 3,4,5</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3 –  </a:t>
            </a:r>
            <a:r>
              <a:rPr lang="en-GB" altLang="en-US" sz="3600" b="1" dirty="0" smtClean="0">
                <a:solidFill>
                  <a:srgbClr val="C00000"/>
                </a:solidFill>
                <a:latin typeface="Courier New" panose="02070309020205020404" pitchFamily="49" charset="0"/>
                <a:cs typeface="Courier New" panose="02070309020205020404" pitchFamily="49" charset="0"/>
              </a:rPr>
              <a:t> 2,4,6</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4 – 2,3,5,6</a:t>
            </a:r>
          </a:p>
          <a:p>
            <a:r>
              <a:rPr lang="en-GB" altLang="en-US" sz="3600" b="1" dirty="0">
                <a:solidFill>
                  <a:srgbClr val="C00000"/>
                </a:solidFill>
                <a:latin typeface="Courier New" panose="02070309020205020404" pitchFamily="49" charset="0"/>
                <a:cs typeface="Courier New" panose="02070309020205020404" pitchFamily="49" charset="0"/>
              </a:rPr>
              <a:t>5 – 2,4,6</a:t>
            </a:r>
          </a:p>
          <a:p>
            <a:r>
              <a:rPr lang="en-GB" altLang="en-US" sz="3600" b="1" dirty="0">
                <a:solidFill>
                  <a:srgbClr val="C00000"/>
                </a:solidFill>
                <a:latin typeface="Courier New" panose="02070309020205020404" pitchFamily="49" charset="0"/>
                <a:cs typeface="Courier New" panose="02070309020205020404" pitchFamily="49" charset="0"/>
              </a:rPr>
              <a:t>6 – 3,4,5</a:t>
            </a:r>
          </a:p>
        </p:txBody>
      </p:sp>
      <p:sp>
        <p:nvSpPr>
          <p:cNvPr id="6" name="TextBox 5"/>
          <p:cNvSpPr txBox="1"/>
          <p:nvPr/>
        </p:nvSpPr>
        <p:spPr>
          <a:xfrm>
            <a:off x="5478109" y="831038"/>
            <a:ext cx="3533403" cy="2677656"/>
          </a:xfrm>
          <a:prstGeom prst="rect">
            <a:avLst/>
          </a:prstGeom>
          <a:noFill/>
          <a:ln>
            <a:solidFill>
              <a:srgbClr val="C00000"/>
            </a:solidFill>
          </a:ln>
        </p:spPr>
        <p:txBody>
          <a:bodyPr wrap="none" rtlCol="0">
            <a:spAutoFit/>
          </a:bodyPr>
          <a:lstStyle/>
          <a:p>
            <a:r>
              <a:rPr lang="en-GB" sz="2800" dirty="0" smtClean="0">
                <a:solidFill>
                  <a:srgbClr val="585858"/>
                </a:solidFill>
              </a:rPr>
              <a:t>Repeatedly:</a:t>
            </a:r>
          </a:p>
          <a:p>
            <a:pPr marL="457200" indent="-457200">
              <a:buFont typeface="Arial" panose="020B0604020202020204" pitchFamily="34" charset="0"/>
              <a:buChar char="•"/>
            </a:pPr>
            <a:r>
              <a:rPr lang="en-GB" sz="2800" dirty="0" smtClean="0">
                <a:solidFill>
                  <a:srgbClr val="585858"/>
                </a:solidFill>
              </a:rPr>
              <a:t>Remove node with</a:t>
            </a:r>
          </a:p>
          <a:p>
            <a:r>
              <a:rPr lang="en-GB" sz="2800" dirty="0" smtClean="0">
                <a:solidFill>
                  <a:srgbClr val="585858"/>
                </a:solidFill>
              </a:rPr>
              <a:t>least connections</a:t>
            </a:r>
          </a:p>
          <a:p>
            <a:pPr marL="457200" indent="-457200">
              <a:buFont typeface="Arial" panose="020B0604020202020204" pitchFamily="34" charset="0"/>
              <a:buChar char="•"/>
            </a:pPr>
            <a:r>
              <a:rPr lang="en-GB" sz="2800" dirty="0" smtClean="0">
                <a:solidFill>
                  <a:srgbClr val="585858"/>
                </a:solidFill>
              </a:rPr>
              <a:t>Store in a list</a:t>
            </a:r>
          </a:p>
          <a:p>
            <a:pPr marL="457200" indent="-457200">
              <a:buFont typeface="Arial" panose="020B0604020202020204" pitchFamily="34" charset="0"/>
              <a:buChar char="•"/>
            </a:pPr>
            <a:r>
              <a:rPr lang="en-GB" sz="2800" dirty="0" smtClean="0">
                <a:solidFill>
                  <a:srgbClr val="C00000"/>
                </a:solidFill>
              </a:rPr>
              <a:t>Remove connection</a:t>
            </a:r>
          </a:p>
          <a:p>
            <a:r>
              <a:rPr lang="en-GB" sz="2800" dirty="0" smtClean="0">
                <a:solidFill>
                  <a:srgbClr val="C00000"/>
                </a:solidFill>
              </a:rPr>
              <a:t>from other nodes</a:t>
            </a:r>
            <a:endParaRPr lang="en-GB" sz="2800" dirty="0">
              <a:solidFill>
                <a:srgbClr val="C00000"/>
              </a:solidFill>
            </a:endParaRPr>
          </a:p>
        </p:txBody>
      </p:sp>
      <p:sp>
        <p:nvSpPr>
          <p:cNvPr id="25" name="Rectangle 24"/>
          <p:cNvSpPr/>
          <p:nvPr/>
        </p:nvSpPr>
        <p:spPr>
          <a:xfrm>
            <a:off x="53743" y="3438750"/>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33"/>
          <p:cNvSpPr>
            <a:spLocks noChangeArrowheads="1"/>
          </p:cNvSpPr>
          <p:nvPr/>
        </p:nvSpPr>
        <p:spPr bwMode="auto">
          <a:xfrm>
            <a:off x="5478109" y="3508694"/>
            <a:ext cx="366589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smtClean="0">
                <a:solidFill>
                  <a:srgbClr val="C00000"/>
                </a:solidFill>
                <a:latin typeface="Courier New" panose="02070309020205020404" pitchFamily="49" charset="0"/>
                <a:cs typeface="Courier New" panose="02070309020205020404" pitchFamily="49" charset="0"/>
              </a:rPr>
              <a:t>1</a:t>
            </a:r>
          </a:p>
          <a:p>
            <a:r>
              <a:rPr lang="en-GB" altLang="en-US" sz="3600" b="1" dirty="0">
                <a:solidFill>
                  <a:srgbClr val="C00000"/>
                </a:solidFill>
                <a:latin typeface="Courier New" panose="02070309020205020404" pitchFamily="49" charset="0"/>
                <a:cs typeface="Courier New" panose="02070309020205020404" pitchFamily="49" charset="0"/>
              </a:rPr>
              <a:t>5 – </a:t>
            </a:r>
            <a:r>
              <a:rPr lang="en-GB" altLang="en-US" sz="3600" b="1" dirty="0" smtClean="0">
                <a:solidFill>
                  <a:srgbClr val="C00000"/>
                </a:solidFill>
                <a:latin typeface="Courier New" panose="02070309020205020404" pitchFamily="49" charset="0"/>
                <a:cs typeface="Courier New" panose="02070309020205020404" pitchFamily="49" charset="0"/>
              </a:rPr>
              <a:t>2,4,6</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29" name="Rectangle 28"/>
          <p:cNvSpPr/>
          <p:nvPr/>
        </p:nvSpPr>
        <p:spPr>
          <a:xfrm>
            <a:off x="53368" y="5639166"/>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p:cNvSpPr/>
          <p:nvPr/>
        </p:nvSpPr>
        <p:spPr>
          <a:xfrm>
            <a:off x="3291840" y="4296772"/>
            <a:ext cx="3419856" cy="813584"/>
          </a:xfrm>
          <a:custGeom>
            <a:avLst/>
            <a:gdLst>
              <a:gd name="connsiteX0" fmla="*/ 3419856 w 3419856"/>
              <a:gd name="connsiteY0" fmla="*/ 439820 h 813584"/>
              <a:gd name="connsiteX1" fmla="*/ 2779776 w 3419856"/>
              <a:gd name="connsiteY1" fmla="*/ 805580 h 813584"/>
              <a:gd name="connsiteX2" fmla="*/ 914400 w 3419856"/>
              <a:gd name="connsiteY2" fmla="*/ 128924 h 813584"/>
              <a:gd name="connsiteX3" fmla="*/ 0 w 3419856"/>
              <a:gd name="connsiteY3" fmla="*/ 908 h 813584"/>
            </a:gdLst>
            <a:ahLst/>
            <a:cxnLst>
              <a:cxn ang="0">
                <a:pos x="connsiteX0" y="connsiteY0"/>
              </a:cxn>
              <a:cxn ang="0">
                <a:pos x="connsiteX1" y="connsiteY1"/>
              </a:cxn>
              <a:cxn ang="0">
                <a:pos x="connsiteX2" y="connsiteY2"/>
              </a:cxn>
              <a:cxn ang="0">
                <a:pos x="connsiteX3" y="connsiteY3"/>
              </a:cxn>
            </a:cxnLst>
            <a:rect l="l" t="t" r="r" b="b"/>
            <a:pathLst>
              <a:path w="3419856" h="813584">
                <a:moveTo>
                  <a:pt x="3419856" y="439820"/>
                </a:moveTo>
                <a:cubicBezTo>
                  <a:pt x="3308604" y="648608"/>
                  <a:pt x="3197352" y="857396"/>
                  <a:pt x="2779776" y="805580"/>
                </a:cubicBezTo>
                <a:cubicBezTo>
                  <a:pt x="2362200" y="753764"/>
                  <a:pt x="1377696" y="263036"/>
                  <a:pt x="914400" y="128924"/>
                </a:cubicBezTo>
                <a:cubicBezTo>
                  <a:pt x="451104" y="-5188"/>
                  <a:pt x="225552" y="-2140"/>
                  <a:pt x="0" y="908"/>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p:cNvSpPr/>
          <p:nvPr/>
        </p:nvSpPr>
        <p:spPr>
          <a:xfrm>
            <a:off x="2505456" y="4718304"/>
            <a:ext cx="4859200" cy="1474258"/>
          </a:xfrm>
          <a:custGeom>
            <a:avLst/>
            <a:gdLst>
              <a:gd name="connsiteX0" fmla="*/ 4846320 w 4859200"/>
              <a:gd name="connsiteY0" fmla="*/ 0 h 1474258"/>
              <a:gd name="connsiteX1" fmla="*/ 4626864 w 4859200"/>
              <a:gd name="connsiteY1" fmla="*/ 694944 h 1474258"/>
              <a:gd name="connsiteX2" fmla="*/ 3255264 w 4859200"/>
              <a:gd name="connsiteY2" fmla="*/ 1280160 h 1474258"/>
              <a:gd name="connsiteX3" fmla="*/ 1060704 w 4859200"/>
              <a:gd name="connsiteY3" fmla="*/ 1463040 h 1474258"/>
              <a:gd name="connsiteX4" fmla="*/ 0 w 4859200"/>
              <a:gd name="connsiteY4" fmla="*/ 1005840 h 147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9200" h="1474258">
                <a:moveTo>
                  <a:pt x="4846320" y="0"/>
                </a:moveTo>
                <a:cubicBezTo>
                  <a:pt x="4869180" y="240792"/>
                  <a:pt x="4892040" y="481584"/>
                  <a:pt x="4626864" y="694944"/>
                </a:cubicBezTo>
                <a:cubicBezTo>
                  <a:pt x="4361688" y="908304"/>
                  <a:pt x="3849624" y="1152144"/>
                  <a:pt x="3255264" y="1280160"/>
                </a:cubicBezTo>
                <a:cubicBezTo>
                  <a:pt x="2660904" y="1408176"/>
                  <a:pt x="1603248" y="1508760"/>
                  <a:pt x="1060704" y="1463040"/>
                </a:cubicBezTo>
                <a:cubicBezTo>
                  <a:pt x="518160" y="1417320"/>
                  <a:pt x="259080" y="1211580"/>
                  <a:pt x="0" y="100584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19"/>
          <p:cNvSpPr/>
          <p:nvPr/>
        </p:nvSpPr>
        <p:spPr>
          <a:xfrm>
            <a:off x="2706624" y="4718304"/>
            <a:ext cx="5238926" cy="2012573"/>
          </a:xfrm>
          <a:custGeom>
            <a:avLst/>
            <a:gdLst>
              <a:gd name="connsiteX0" fmla="*/ 5193792 w 5238926"/>
              <a:gd name="connsiteY0" fmla="*/ 0 h 2012573"/>
              <a:gd name="connsiteX1" fmla="*/ 5010912 w 5238926"/>
              <a:gd name="connsiteY1" fmla="*/ 1005840 h 2012573"/>
              <a:gd name="connsiteX2" fmla="*/ 3419856 w 5238926"/>
              <a:gd name="connsiteY2" fmla="*/ 1828800 h 2012573"/>
              <a:gd name="connsiteX3" fmla="*/ 987552 w 5238926"/>
              <a:gd name="connsiteY3" fmla="*/ 2011680 h 2012573"/>
              <a:gd name="connsiteX4" fmla="*/ 0 w 5238926"/>
              <a:gd name="connsiteY4" fmla="*/ 1792224 h 201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926" h="2012573">
                <a:moveTo>
                  <a:pt x="5193792" y="0"/>
                </a:moveTo>
                <a:cubicBezTo>
                  <a:pt x="5250180" y="350520"/>
                  <a:pt x="5306568" y="701040"/>
                  <a:pt x="5010912" y="1005840"/>
                </a:cubicBezTo>
                <a:cubicBezTo>
                  <a:pt x="4715256" y="1310640"/>
                  <a:pt x="4090416" y="1661160"/>
                  <a:pt x="3419856" y="1828800"/>
                </a:cubicBezTo>
                <a:cubicBezTo>
                  <a:pt x="2749296" y="1996440"/>
                  <a:pt x="1557528" y="2017776"/>
                  <a:pt x="987552" y="2011680"/>
                </a:cubicBezTo>
                <a:cubicBezTo>
                  <a:pt x="417576" y="2005584"/>
                  <a:pt x="208788" y="1898904"/>
                  <a:pt x="0" y="1792224"/>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ight Arrow 33"/>
          <p:cNvSpPr/>
          <p:nvPr/>
        </p:nvSpPr>
        <p:spPr>
          <a:xfrm>
            <a:off x="4705379" y="2020635"/>
            <a:ext cx="707869" cy="159694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528667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right)">
                                      <p:cBhvr>
                                        <p:cTn id="11" dur="500"/>
                                        <p:tgtEl>
                                          <p:spTgt spid="19"/>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right)">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a:solidFill>
                  <a:srgbClr val="C00000"/>
                </a:solidFill>
                <a:latin typeface="Courier New" panose="02070309020205020404" pitchFamily="49" charset="0"/>
                <a:cs typeface="Courier New" panose="02070309020205020404" pitchFamily="49" charset="0"/>
              </a:rPr>
              <a:t>1 – 2,3</a:t>
            </a:r>
          </a:p>
          <a:p>
            <a:r>
              <a:rPr lang="en-GB" altLang="en-US" sz="3600" b="1" dirty="0">
                <a:solidFill>
                  <a:srgbClr val="C00000"/>
                </a:solidFill>
                <a:latin typeface="Courier New" panose="02070309020205020404" pitchFamily="49" charset="0"/>
                <a:cs typeface="Courier New" panose="02070309020205020404" pitchFamily="49" charset="0"/>
              </a:rPr>
              <a:t>2 –  </a:t>
            </a:r>
            <a:r>
              <a:rPr lang="en-GB" altLang="en-US" sz="3600" b="1" dirty="0" smtClean="0">
                <a:solidFill>
                  <a:srgbClr val="C00000"/>
                </a:solidFill>
                <a:latin typeface="Courier New" panose="02070309020205020404" pitchFamily="49" charset="0"/>
                <a:cs typeface="Courier New" panose="02070309020205020404" pitchFamily="49" charset="0"/>
              </a:rPr>
              <a:t> 3,4</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3 –  </a:t>
            </a:r>
            <a:r>
              <a:rPr lang="en-GB" altLang="en-US" sz="3600" b="1" dirty="0" smtClean="0">
                <a:solidFill>
                  <a:srgbClr val="C00000"/>
                </a:solidFill>
                <a:latin typeface="Courier New" panose="02070309020205020404" pitchFamily="49" charset="0"/>
                <a:cs typeface="Courier New" panose="02070309020205020404" pitchFamily="49" charset="0"/>
              </a:rPr>
              <a:t> 2,4,6</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4 – </a:t>
            </a:r>
            <a:r>
              <a:rPr lang="en-GB" altLang="en-US" sz="3600" b="1" dirty="0" smtClean="0">
                <a:solidFill>
                  <a:srgbClr val="C00000"/>
                </a:solidFill>
                <a:latin typeface="Courier New" panose="02070309020205020404" pitchFamily="49" charset="0"/>
                <a:cs typeface="Courier New" panose="02070309020205020404" pitchFamily="49" charset="0"/>
              </a:rPr>
              <a:t>2,3,  6</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5 – 2,4,6</a:t>
            </a:r>
          </a:p>
          <a:p>
            <a:r>
              <a:rPr lang="en-GB" altLang="en-US" sz="3600" b="1" dirty="0">
                <a:solidFill>
                  <a:srgbClr val="C00000"/>
                </a:solidFill>
                <a:latin typeface="Courier New" panose="02070309020205020404" pitchFamily="49" charset="0"/>
                <a:cs typeface="Courier New" panose="02070309020205020404" pitchFamily="49" charset="0"/>
              </a:rPr>
              <a:t>6 – </a:t>
            </a:r>
            <a:r>
              <a:rPr lang="en-GB" altLang="en-US" sz="3600" b="1" dirty="0" smtClean="0">
                <a:solidFill>
                  <a:srgbClr val="C00000"/>
                </a:solidFill>
                <a:latin typeface="Courier New" panose="02070309020205020404" pitchFamily="49" charset="0"/>
                <a:cs typeface="Courier New" panose="02070309020205020404" pitchFamily="49" charset="0"/>
              </a:rPr>
              <a:t>3,4</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6" name="TextBox 5"/>
          <p:cNvSpPr txBox="1"/>
          <p:nvPr/>
        </p:nvSpPr>
        <p:spPr>
          <a:xfrm>
            <a:off x="5478109" y="831038"/>
            <a:ext cx="3533403" cy="2677656"/>
          </a:xfrm>
          <a:prstGeom prst="rect">
            <a:avLst/>
          </a:prstGeom>
          <a:noFill/>
          <a:ln>
            <a:solidFill>
              <a:srgbClr val="C00000"/>
            </a:solidFill>
          </a:ln>
        </p:spPr>
        <p:txBody>
          <a:bodyPr wrap="none" rtlCol="0">
            <a:spAutoFit/>
          </a:bodyPr>
          <a:lstStyle/>
          <a:p>
            <a:r>
              <a:rPr lang="en-GB" sz="2800" dirty="0" smtClean="0">
                <a:solidFill>
                  <a:srgbClr val="585858"/>
                </a:solidFill>
              </a:rPr>
              <a:t>Repeatedly:</a:t>
            </a:r>
          </a:p>
          <a:p>
            <a:pPr marL="457200" indent="-457200">
              <a:buFont typeface="Arial" panose="020B0604020202020204" pitchFamily="34" charset="0"/>
              <a:buChar char="•"/>
            </a:pPr>
            <a:r>
              <a:rPr lang="en-GB" sz="2800" dirty="0" smtClean="0">
                <a:solidFill>
                  <a:srgbClr val="C00000"/>
                </a:solidFill>
              </a:rPr>
              <a:t>Remove node with</a:t>
            </a:r>
          </a:p>
          <a:p>
            <a:r>
              <a:rPr lang="en-GB" sz="2800" dirty="0" smtClean="0">
                <a:solidFill>
                  <a:srgbClr val="C00000"/>
                </a:solidFill>
              </a:rPr>
              <a:t>least connections</a:t>
            </a:r>
          </a:p>
          <a:p>
            <a:pPr marL="457200" indent="-457200">
              <a:buFont typeface="Arial" panose="020B0604020202020204" pitchFamily="34" charset="0"/>
              <a:buChar char="•"/>
            </a:pPr>
            <a:r>
              <a:rPr lang="en-GB" sz="2800" dirty="0" smtClean="0">
                <a:solidFill>
                  <a:srgbClr val="585858"/>
                </a:solidFill>
              </a:rPr>
              <a:t>Store in a list</a:t>
            </a:r>
          </a:p>
          <a:p>
            <a:pPr marL="457200" indent="-457200">
              <a:buFont typeface="Arial" panose="020B0604020202020204" pitchFamily="34" charset="0"/>
              <a:buChar char="•"/>
            </a:pPr>
            <a:r>
              <a:rPr lang="en-GB" sz="2800" dirty="0" smtClean="0">
                <a:solidFill>
                  <a:srgbClr val="585858"/>
                </a:solidFill>
              </a:rPr>
              <a:t>Remove connection</a:t>
            </a:r>
          </a:p>
          <a:p>
            <a:r>
              <a:rPr lang="en-GB" sz="2800" dirty="0" smtClean="0">
                <a:solidFill>
                  <a:srgbClr val="585858"/>
                </a:solidFill>
              </a:rPr>
              <a:t>from other nodes</a:t>
            </a:r>
            <a:endParaRPr lang="en-GB" sz="2800" dirty="0">
              <a:solidFill>
                <a:srgbClr val="585858"/>
              </a:solidFill>
            </a:endParaRPr>
          </a:p>
        </p:txBody>
      </p:sp>
      <p:sp>
        <p:nvSpPr>
          <p:cNvPr id="25" name="Rectangle 24"/>
          <p:cNvSpPr/>
          <p:nvPr/>
        </p:nvSpPr>
        <p:spPr>
          <a:xfrm>
            <a:off x="53743" y="3438750"/>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33"/>
          <p:cNvSpPr>
            <a:spLocks noChangeArrowheads="1"/>
          </p:cNvSpPr>
          <p:nvPr/>
        </p:nvSpPr>
        <p:spPr bwMode="auto">
          <a:xfrm>
            <a:off x="5478109" y="3508694"/>
            <a:ext cx="366589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smtClean="0">
                <a:solidFill>
                  <a:srgbClr val="C00000"/>
                </a:solidFill>
                <a:latin typeface="Courier New" panose="02070309020205020404" pitchFamily="49" charset="0"/>
                <a:cs typeface="Courier New" panose="02070309020205020404" pitchFamily="49" charset="0"/>
              </a:rPr>
              <a:t>1</a:t>
            </a:r>
          </a:p>
          <a:p>
            <a:r>
              <a:rPr lang="en-GB" altLang="en-US" sz="3600" b="1" dirty="0" smtClean="0">
                <a:solidFill>
                  <a:srgbClr val="C00000"/>
                </a:solidFill>
                <a:latin typeface="Courier New" panose="02070309020205020404" pitchFamily="49" charset="0"/>
                <a:cs typeface="Courier New" panose="02070309020205020404" pitchFamily="49" charset="0"/>
              </a:rPr>
              <a:t>5</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29" name="Rectangle 28"/>
          <p:cNvSpPr/>
          <p:nvPr/>
        </p:nvSpPr>
        <p:spPr>
          <a:xfrm>
            <a:off x="53368" y="5639166"/>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59464" y="3981054"/>
            <a:ext cx="3146097" cy="621186"/>
          </a:xfrm>
          <a:prstGeom prst="rect">
            <a:avLst/>
          </a:prstGeom>
          <a:noFill/>
          <a:ln w="5715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ight Arrow 31"/>
          <p:cNvSpPr/>
          <p:nvPr/>
        </p:nvSpPr>
        <p:spPr>
          <a:xfrm>
            <a:off x="4705379" y="740475"/>
            <a:ext cx="707869" cy="159694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410621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a:solidFill>
                  <a:srgbClr val="C00000"/>
                </a:solidFill>
                <a:latin typeface="Courier New" panose="02070309020205020404" pitchFamily="49" charset="0"/>
                <a:cs typeface="Courier New" panose="02070309020205020404" pitchFamily="49" charset="0"/>
              </a:rPr>
              <a:t>1 – 2,3</a:t>
            </a:r>
          </a:p>
          <a:p>
            <a:r>
              <a:rPr lang="en-GB" altLang="en-US" sz="3600" b="1" dirty="0">
                <a:solidFill>
                  <a:srgbClr val="C00000"/>
                </a:solidFill>
                <a:latin typeface="Courier New" panose="02070309020205020404" pitchFamily="49" charset="0"/>
                <a:cs typeface="Courier New" panose="02070309020205020404" pitchFamily="49" charset="0"/>
              </a:rPr>
              <a:t>2 –  </a:t>
            </a:r>
            <a:r>
              <a:rPr lang="en-GB" altLang="en-US" sz="3600" b="1" dirty="0" smtClean="0">
                <a:solidFill>
                  <a:srgbClr val="C00000"/>
                </a:solidFill>
                <a:latin typeface="Courier New" panose="02070309020205020404" pitchFamily="49" charset="0"/>
                <a:cs typeface="Courier New" panose="02070309020205020404" pitchFamily="49" charset="0"/>
              </a:rPr>
              <a:t> 3,4</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3 –  </a:t>
            </a:r>
            <a:r>
              <a:rPr lang="en-GB" altLang="en-US" sz="3600" b="1" dirty="0" smtClean="0">
                <a:solidFill>
                  <a:srgbClr val="C00000"/>
                </a:solidFill>
                <a:latin typeface="Courier New" panose="02070309020205020404" pitchFamily="49" charset="0"/>
                <a:cs typeface="Courier New" panose="02070309020205020404" pitchFamily="49" charset="0"/>
              </a:rPr>
              <a:t> 2,4,6</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4 – </a:t>
            </a:r>
            <a:r>
              <a:rPr lang="en-GB" altLang="en-US" sz="3600" b="1" dirty="0" smtClean="0">
                <a:solidFill>
                  <a:srgbClr val="C00000"/>
                </a:solidFill>
                <a:latin typeface="Courier New" panose="02070309020205020404" pitchFamily="49" charset="0"/>
                <a:cs typeface="Courier New" panose="02070309020205020404" pitchFamily="49" charset="0"/>
              </a:rPr>
              <a:t>2,3,  6</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5 – 2,4,6</a:t>
            </a:r>
          </a:p>
          <a:p>
            <a:r>
              <a:rPr lang="en-GB" altLang="en-US" sz="3600" b="1" dirty="0">
                <a:solidFill>
                  <a:srgbClr val="C00000"/>
                </a:solidFill>
                <a:latin typeface="Courier New" panose="02070309020205020404" pitchFamily="49" charset="0"/>
                <a:cs typeface="Courier New" panose="02070309020205020404" pitchFamily="49" charset="0"/>
              </a:rPr>
              <a:t>6 – </a:t>
            </a:r>
            <a:r>
              <a:rPr lang="en-GB" altLang="en-US" sz="3600" b="1" dirty="0" smtClean="0">
                <a:solidFill>
                  <a:srgbClr val="C00000"/>
                </a:solidFill>
                <a:latin typeface="Courier New" panose="02070309020205020404" pitchFamily="49" charset="0"/>
                <a:cs typeface="Courier New" panose="02070309020205020404" pitchFamily="49" charset="0"/>
              </a:rPr>
              <a:t>3,4</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6" name="TextBox 5"/>
          <p:cNvSpPr txBox="1"/>
          <p:nvPr/>
        </p:nvSpPr>
        <p:spPr>
          <a:xfrm>
            <a:off x="5478109" y="831038"/>
            <a:ext cx="3533403" cy="2677656"/>
          </a:xfrm>
          <a:prstGeom prst="rect">
            <a:avLst/>
          </a:prstGeom>
          <a:noFill/>
          <a:ln>
            <a:solidFill>
              <a:srgbClr val="C00000"/>
            </a:solidFill>
          </a:ln>
        </p:spPr>
        <p:txBody>
          <a:bodyPr wrap="none" rtlCol="0">
            <a:spAutoFit/>
          </a:bodyPr>
          <a:lstStyle/>
          <a:p>
            <a:r>
              <a:rPr lang="en-GB" sz="2800" dirty="0" smtClean="0">
                <a:solidFill>
                  <a:srgbClr val="585858"/>
                </a:solidFill>
              </a:rPr>
              <a:t>Repeatedly:</a:t>
            </a:r>
          </a:p>
          <a:p>
            <a:pPr marL="457200" indent="-457200">
              <a:buFont typeface="Arial" panose="020B0604020202020204" pitchFamily="34" charset="0"/>
              <a:buChar char="•"/>
            </a:pPr>
            <a:r>
              <a:rPr lang="en-GB" sz="2800" dirty="0" smtClean="0">
                <a:solidFill>
                  <a:srgbClr val="585858"/>
                </a:solidFill>
              </a:rPr>
              <a:t>Remove node with</a:t>
            </a:r>
          </a:p>
          <a:p>
            <a:r>
              <a:rPr lang="en-GB" sz="2800" dirty="0" smtClean="0">
                <a:solidFill>
                  <a:srgbClr val="585858"/>
                </a:solidFill>
              </a:rPr>
              <a:t>least connections</a:t>
            </a:r>
          </a:p>
          <a:p>
            <a:pPr marL="457200" indent="-457200">
              <a:buFont typeface="Arial" panose="020B0604020202020204" pitchFamily="34" charset="0"/>
              <a:buChar char="•"/>
            </a:pPr>
            <a:r>
              <a:rPr lang="en-GB" sz="2800" dirty="0" smtClean="0">
                <a:solidFill>
                  <a:srgbClr val="C00000"/>
                </a:solidFill>
              </a:rPr>
              <a:t>Store in a list</a:t>
            </a:r>
          </a:p>
          <a:p>
            <a:pPr marL="457200" indent="-457200">
              <a:buFont typeface="Arial" panose="020B0604020202020204" pitchFamily="34" charset="0"/>
              <a:buChar char="•"/>
            </a:pPr>
            <a:r>
              <a:rPr lang="en-GB" sz="2800" dirty="0" smtClean="0">
                <a:solidFill>
                  <a:srgbClr val="585858"/>
                </a:solidFill>
              </a:rPr>
              <a:t>Remove connection</a:t>
            </a:r>
          </a:p>
          <a:p>
            <a:r>
              <a:rPr lang="en-GB" sz="2800" dirty="0" smtClean="0">
                <a:solidFill>
                  <a:srgbClr val="585858"/>
                </a:solidFill>
              </a:rPr>
              <a:t>from other nodes</a:t>
            </a:r>
            <a:endParaRPr lang="en-GB" sz="2800" dirty="0">
              <a:solidFill>
                <a:srgbClr val="585858"/>
              </a:solidFill>
            </a:endParaRPr>
          </a:p>
        </p:txBody>
      </p:sp>
      <p:sp>
        <p:nvSpPr>
          <p:cNvPr id="25" name="Rectangle 24"/>
          <p:cNvSpPr/>
          <p:nvPr/>
        </p:nvSpPr>
        <p:spPr>
          <a:xfrm>
            <a:off x="53743" y="3438750"/>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33"/>
          <p:cNvSpPr>
            <a:spLocks noChangeArrowheads="1"/>
          </p:cNvSpPr>
          <p:nvPr/>
        </p:nvSpPr>
        <p:spPr bwMode="auto">
          <a:xfrm>
            <a:off x="5478109" y="3508694"/>
            <a:ext cx="366589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smtClean="0">
                <a:solidFill>
                  <a:srgbClr val="C00000"/>
                </a:solidFill>
                <a:latin typeface="Courier New" panose="02070309020205020404" pitchFamily="49" charset="0"/>
                <a:cs typeface="Courier New" panose="02070309020205020404" pitchFamily="49" charset="0"/>
              </a:rPr>
              <a:t>1</a:t>
            </a:r>
          </a:p>
          <a:p>
            <a:r>
              <a:rPr lang="en-GB" altLang="en-US" sz="3600" b="1" dirty="0" smtClean="0">
                <a:solidFill>
                  <a:srgbClr val="C00000"/>
                </a:solidFill>
                <a:latin typeface="Courier New" panose="02070309020205020404" pitchFamily="49" charset="0"/>
                <a:cs typeface="Courier New" panose="02070309020205020404" pitchFamily="49" charset="0"/>
              </a:rPr>
              <a:t>5</a:t>
            </a:r>
          </a:p>
          <a:p>
            <a:r>
              <a:rPr lang="en-GB" altLang="en-US" sz="3600" b="1" dirty="0">
                <a:solidFill>
                  <a:srgbClr val="C00000"/>
                </a:solidFill>
                <a:latin typeface="Courier New" panose="02070309020205020404" pitchFamily="49" charset="0"/>
                <a:cs typeface="Courier New" panose="02070309020205020404" pitchFamily="49" charset="0"/>
              </a:rPr>
              <a:t>2 –   3,4</a:t>
            </a:r>
          </a:p>
          <a:p>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29" name="Rectangle 28"/>
          <p:cNvSpPr/>
          <p:nvPr/>
        </p:nvSpPr>
        <p:spPr>
          <a:xfrm>
            <a:off x="53368" y="5639166"/>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59464" y="3981054"/>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ight Arrow 31"/>
          <p:cNvSpPr/>
          <p:nvPr/>
        </p:nvSpPr>
        <p:spPr>
          <a:xfrm>
            <a:off x="4705379" y="1600011"/>
            <a:ext cx="707869" cy="159694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63612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a:solidFill>
                  <a:srgbClr val="C00000"/>
                </a:solidFill>
                <a:latin typeface="Courier New" panose="02070309020205020404" pitchFamily="49" charset="0"/>
                <a:cs typeface="Courier New" panose="02070309020205020404" pitchFamily="49" charset="0"/>
              </a:rPr>
              <a:t>1 – 2,3</a:t>
            </a:r>
          </a:p>
          <a:p>
            <a:r>
              <a:rPr lang="en-GB" altLang="en-US" sz="3600" b="1" dirty="0">
                <a:solidFill>
                  <a:srgbClr val="C00000"/>
                </a:solidFill>
                <a:latin typeface="Courier New" panose="02070309020205020404" pitchFamily="49" charset="0"/>
                <a:cs typeface="Courier New" panose="02070309020205020404" pitchFamily="49" charset="0"/>
              </a:rPr>
              <a:t>2 –  </a:t>
            </a:r>
            <a:r>
              <a:rPr lang="en-GB" altLang="en-US" sz="3600" b="1" dirty="0" smtClean="0">
                <a:solidFill>
                  <a:srgbClr val="C00000"/>
                </a:solidFill>
                <a:latin typeface="Courier New" panose="02070309020205020404" pitchFamily="49" charset="0"/>
                <a:cs typeface="Courier New" panose="02070309020205020404" pitchFamily="49" charset="0"/>
              </a:rPr>
              <a:t> 3,4</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3 –  </a:t>
            </a:r>
            <a:r>
              <a:rPr lang="en-GB" altLang="en-US" sz="3600" b="1" dirty="0" smtClean="0">
                <a:solidFill>
                  <a:srgbClr val="C00000"/>
                </a:solidFill>
                <a:latin typeface="Courier New" panose="02070309020205020404" pitchFamily="49" charset="0"/>
                <a:cs typeface="Courier New" panose="02070309020205020404" pitchFamily="49" charset="0"/>
              </a:rPr>
              <a:t>   4,6</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4 –  </a:t>
            </a:r>
            <a:r>
              <a:rPr lang="en-GB" altLang="en-US" sz="3600" b="1" dirty="0" smtClean="0">
                <a:solidFill>
                  <a:srgbClr val="C00000"/>
                </a:solidFill>
                <a:latin typeface="Courier New" panose="02070309020205020404" pitchFamily="49" charset="0"/>
                <a:cs typeface="Courier New" panose="02070309020205020404" pitchFamily="49" charset="0"/>
              </a:rPr>
              <a:t> 3,  6</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5 – 2,4,6</a:t>
            </a:r>
          </a:p>
          <a:p>
            <a:r>
              <a:rPr lang="en-GB" altLang="en-US" sz="3600" b="1" dirty="0">
                <a:solidFill>
                  <a:srgbClr val="C00000"/>
                </a:solidFill>
                <a:latin typeface="Courier New" panose="02070309020205020404" pitchFamily="49" charset="0"/>
                <a:cs typeface="Courier New" panose="02070309020205020404" pitchFamily="49" charset="0"/>
              </a:rPr>
              <a:t>6 – </a:t>
            </a:r>
            <a:r>
              <a:rPr lang="en-GB" altLang="en-US" sz="3600" b="1" dirty="0" smtClean="0">
                <a:solidFill>
                  <a:srgbClr val="C00000"/>
                </a:solidFill>
                <a:latin typeface="Courier New" panose="02070309020205020404" pitchFamily="49" charset="0"/>
                <a:cs typeface="Courier New" panose="02070309020205020404" pitchFamily="49" charset="0"/>
              </a:rPr>
              <a:t>3,4</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6" name="TextBox 5"/>
          <p:cNvSpPr txBox="1"/>
          <p:nvPr/>
        </p:nvSpPr>
        <p:spPr>
          <a:xfrm>
            <a:off x="5478109" y="831038"/>
            <a:ext cx="3533403" cy="2677656"/>
          </a:xfrm>
          <a:prstGeom prst="rect">
            <a:avLst/>
          </a:prstGeom>
          <a:noFill/>
          <a:ln>
            <a:solidFill>
              <a:srgbClr val="C00000"/>
            </a:solidFill>
          </a:ln>
        </p:spPr>
        <p:txBody>
          <a:bodyPr wrap="none" rtlCol="0">
            <a:spAutoFit/>
          </a:bodyPr>
          <a:lstStyle/>
          <a:p>
            <a:r>
              <a:rPr lang="en-GB" sz="2800" dirty="0" smtClean="0">
                <a:solidFill>
                  <a:srgbClr val="585858"/>
                </a:solidFill>
              </a:rPr>
              <a:t>Repeatedly:</a:t>
            </a:r>
          </a:p>
          <a:p>
            <a:pPr marL="457200" indent="-457200">
              <a:buFont typeface="Arial" panose="020B0604020202020204" pitchFamily="34" charset="0"/>
              <a:buChar char="•"/>
            </a:pPr>
            <a:r>
              <a:rPr lang="en-GB" sz="2800" dirty="0" smtClean="0">
                <a:solidFill>
                  <a:srgbClr val="585858"/>
                </a:solidFill>
              </a:rPr>
              <a:t>Remove node with</a:t>
            </a:r>
          </a:p>
          <a:p>
            <a:r>
              <a:rPr lang="en-GB" sz="2800" dirty="0" smtClean="0">
                <a:solidFill>
                  <a:srgbClr val="585858"/>
                </a:solidFill>
              </a:rPr>
              <a:t>least connections</a:t>
            </a:r>
          </a:p>
          <a:p>
            <a:pPr marL="457200" indent="-457200">
              <a:buFont typeface="Arial" panose="020B0604020202020204" pitchFamily="34" charset="0"/>
              <a:buChar char="•"/>
            </a:pPr>
            <a:r>
              <a:rPr lang="en-GB" sz="2800" dirty="0" smtClean="0">
                <a:solidFill>
                  <a:srgbClr val="585858"/>
                </a:solidFill>
              </a:rPr>
              <a:t>Store in a list</a:t>
            </a:r>
          </a:p>
          <a:p>
            <a:pPr marL="457200" indent="-457200">
              <a:buFont typeface="Arial" panose="020B0604020202020204" pitchFamily="34" charset="0"/>
              <a:buChar char="•"/>
            </a:pPr>
            <a:r>
              <a:rPr lang="en-GB" sz="2800" dirty="0" smtClean="0">
                <a:solidFill>
                  <a:srgbClr val="C00000"/>
                </a:solidFill>
              </a:rPr>
              <a:t>Remove connection</a:t>
            </a:r>
          </a:p>
          <a:p>
            <a:r>
              <a:rPr lang="en-GB" sz="2800" dirty="0" smtClean="0">
                <a:solidFill>
                  <a:srgbClr val="C00000"/>
                </a:solidFill>
              </a:rPr>
              <a:t>from other nodes</a:t>
            </a:r>
            <a:endParaRPr lang="en-GB" sz="2800" dirty="0">
              <a:solidFill>
                <a:srgbClr val="C00000"/>
              </a:solidFill>
            </a:endParaRPr>
          </a:p>
        </p:txBody>
      </p:sp>
      <p:sp>
        <p:nvSpPr>
          <p:cNvPr id="25" name="Rectangle 24"/>
          <p:cNvSpPr/>
          <p:nvPr/>
        </p:nvSpPr>
        <p:spPr>
          <a:xfrm>
            <a:off x="53743" y="3438750"/>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33"/>
          <p:cNvSpPr>
            <a:spLocks noChangeArrowheads="1"/>
          </p:cNvSpPr>
          <p:nvPr/>
        </p:nvSpPr>
        <p:spPr bwMode="auto">
          <a:xfrm>
            <a:off x="5478109" y="3508694"/>
            <a:ext cx="366589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smtClean="0">
                <a:solidFill>
                  <a:srgbClr val="C00000"/>
                </a:solidFill>
                <a:latin typeface="Courier New" panose="02070309020205020404" pitchFamily="49" charset="0"/>
                <a:cs typeface="Courier New" panose="02070309020205020404" pitchFamily="49" charset="0"/>
              </a:rPr>
              <a:t>1</a:t>
            </a:r>
          </a:p>
          <a:p>
            <a:r>
              <a:rPr lang="en-GB" altLang="en-US" sz="3600" b="1" dirty="0" smtClean="0">
                <a:solidFill>
                  <a:srgbClr val="C00000"/>
                </a:solidFill>
                <a:latin typeface="Courier New" panose="02070309020205020404" pitchFamily="49" charset="0"/>
                <a:cs typeface="Courier New" panose="02070309020205020404" pitchFamily="49" charset="0"/>
              </a:rPr>
              <a:t>5</a:t>
            </a:r>
          </a:p>
          <a:p>
            <a:r>
              <a:rPr lang="en-GB" altLang="en-US" sz="3600" b="1" dirty="0" smtClean="0">
                <a:solidFill>
                  <a:srgbClr val="C00000"/>
                </a:solidFill>
                <a:latin typeface="Courier New" panose="02070309020205020404" pitchFamily="49" charset="0"/>
                <a:cs typeface="Courier New" panose="02070309020205020404" pitchFamily="49" charset="0"/>
              </a:rPr>
              <a:t>2</a:t>
            </a:r>
            <a:endParaRPr lang="en-GB" altLang="en-US" sz="3600" b="1" dirty="0">
              <a:solidFill>
                <a:srgbClr val="C00000"/>
              </a:solidFill>
              <a:latin typeface="Courier New" panose="02070309020205020404" pitchFamily="49" charset="0"/>
              <a:cs typeface="Courier New" panose="02070309020205020404" pitchFamily="49" charset="0"/>
            </a:endParaRPr>
          </a:p>
          <a:p>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29" name="Rectangle 28"/>
          <p:cNvSpPr/>
          <p:nvPr/>
        </p:nvSpPr>
        <p:spPr>
          <a:xfrm>
            <a:off x="53368" y="5639166"/>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59464" y="3981054"/>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ight Arrow 31"/>
          <p:cNvSpPr/>
          <p:nvPr/>
        </p:nvSpPr>
        <p:spPr>
          <a:xfrm>
            <a:off x="4705379" y="2020635"/>
            <a:ext cx="707869" cy="159694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40173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a:solidFill>
                  <a:srgbClr val="C00000"/>
                </a:solidFill>
                <a:latin typeface="Courier New" panose="02070309020205020404" pitchFamily="49" charset="0"/>
                <a:cs typeface="Courier New" panose="02070309020205020404" pitchFamily="49" charset="0"/>
              </a:rPr>
              <a:t>1 – 2,3</a:t>
            </a:r>
          </a:p>
          <a:p>
            <a:r>
              <a:rPr lang="en-GB" altLang="en-US" sz="3600" b="1" dirty="0">
                <a:solidFill>
                  <a:srgbClr val="C00000"/>
                </a:solidFill>
                <a:latin typeface="Courier New" panose="02070309020205020404" pitchFamily="49" charset="0"/>
                <a:cs typeface="Courier New" panose="02070309020205020404" pitchFamily="49" charset="0"/>
              </a:rPr>
              <a:t>2 –  </a:t>
            </a:r>
            <a:r>
              <a:rPr lang="en-GB" altLang="en-US" sz="3600" b="1" dirty="0" smtClean="0">
                <a:solidFill>
                  <a:srgbClr val="C00000"/>
                </a:solidFill>
                <a:latin typeface="Courier New" panose="02070309020205020404" pitchFamily="49" charset="0"/>
                <a:cs typeface="Courier New" panose="02070309020205020404" pitchFamily="49" charset="0"/>
              </a:rPr>
              <a:t> 3,4</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3 –  </a:t>
            </a:r>
            <a:r>
              <a:rPr lang="en-GB" altLang="en-US" sz="3600" b="1" dirty="0" smtClean="0">
                <a:solidFill>
                  <a:srgbClr val="C00000"/>
                </a:solidFill>
                <a:latin typeface="Courier New" panose="02070309020205020404" pitchFamily="49" charset="0"/>
                <a:cs typeface="Courier New" panose="02070309020205020404" pitchFamily="49" charset="0"/>
              </a:rPr>
              <a:t>   4,6</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4 –  </a:t>
            </a:r>
            <a:r>
              <a:rPr lang="en-GB" altLang="en-US" sz="3600" b="1" dirty="0" smtClean="0">
                <a:solidFill>
                  <a:srgbClr val="C00000"/>
                </a:solidFill>
                <a:latin typeface="Courier New" panose="02070309020205020404" pitchFamily="49" charset="0"/>
                <a:cs typeface="Courier New" panose="02070309020205020404" pitchFamily="49" charset="0"/>
              </a:rPr>
              <a:t> 3,  6</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5 – 2,4,6</a:t>
            </a:r>
          </a:p>
          <a:p>
            <a:r>
              <a:rPr lang="en-GB" altLang="en-US" sz="3600" b="1" dirty="0">
                <a:solidFill>
                  <a:srgbClr val="C00000"/>
                </a:solidFill>
                <a:latin typeface="Courier New" panose="02070309020205020404" pitchFamily="49" charset="0"/>
                <a:cs typeface="Courier New" panose="02070309020205020404" pitchFamily="49" charset="0"/>
              </a:rPr>
              <a:t>6 – </a:t>
            </a:r>
            <a:r>
              <a:rPr lang="en-GB" altLang="en-US" sz="3600" b="1" dirty="0" smtClean="0">
                <a:solidFill>
                  <a:srgbClr val="C00000"/>
                </a:solidFill>
                <a:latin typeface="Courier New" panose="02070309020205020404" pitchFamily="49" charset="0"/>
                <a:cs typeface="Courier New" panose="02070309020205020404" pitchFamily="49" charset="0"/>
              </a:rPr>
              <a:t>3,4</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6" name="TextBox 5"/>
          <p:cNvSpPr txBox="1"/>
          <p:nvPr/>
        </p:nvSpPr>
        <p:spPr>
          <a:xfrm>
            <a:off x="5478109" y="831038"/>
            <a:ext cx="3533403" cy="2677656"/>
          </a:xfrm>
          <a:prstGeom prst="rect">
            <a:avLst/>
          </a:prstGeom>
          <a:noFill/>
          <a:ln>
            <a:solidFill>
              <a:srgbClr val="C00000"/>
            </a:solidFill>
          </a:ln>
        </p:spPr>
        <p:txBody>
          <a:bodyPr wrap="none" rtlCol="0">
            <a:spAutoFit/>
          </a:bodyPr>
          <a:lstStyle/>
          <a:p>
            <a:r>
              <a:rPr lang="en-GB" sz="2800" dirty="0" smtClean="0">
                <a:solidFill>
                  <a:srgbClr val="585858"/>
                </a:solidFill>
              </a:rPr>
              <a:t>Repeatedly:</a:t>
            </a:r>
          </a:p>
          <a:p>
            <a:pPr marL="457200" indent="-457200">
              <a:buFont typeface="Arial" panose="020B0604020202020204" pitchFamily="34" charset="0"/>
              <a:buChar char="•"/>
            </a:pPr>
            <a:r>
              <a:rPr lang="en-GB" sz="2800" dirty="0" smtClean="0">
                <a:solidFill>
                  <a:srgbClr val="C00000"/>
                </a:solidFill>
              </a:rPr>
              <a:t>Remove node with</a:t>
            </a:r>
          </a:p>
          <a:p>
            <a:r>
              <a:rPr lang="en-GB" sz="2800" dirty="0" smtClean="0">
                <a:solidFill>
                  <a:srgbClr val="C00000"/>
                </a:solidFill>
              </a:rPr>
              <a:t>least connections</a:t>
            </a:r>
          </a:p>
          <a:p>
            <a:pPr marL="457200" indent="-457200">
              <a:buFont typeface="Arial" panose="020B0604020202020204" pitchFamily="34" charset="0"/>
              <a:buChar char="•"/>
            </a:pPr>
            <a:r>
              <a:rPr lang="en-GB" sz="2800" dirty="0" smtClean="0">
                <a:solidFill>
                  <a:srgbClr val="585858"/>
                </a:solidFill>
              </a:rPr>
              <a:t>Store in a list</a:t>
            </a:r>
          </a:p>
          <a:p>
            <a:pPr marL="457200" indent="-457200">
              <a:buFont typeface="Arial" panose="020B0604020202020204" pitchFamily="34" charset="0"/>
              <a:buChar char="•"/>
            </a:pPr>
            <a:r>
              <a:rPr lang="en-GB" sz="2800" dirty="0" smtClean="0">
                <a:solidFill>
                  <a:srgbClr val="585858"/>
                </a:solidFill>
              </a:rPr>
              <a:t>Remove connection</a:t>
            </a:r>
          </a:p>
          <a:p>
            <a:r>
              <a:rPr lang="en-GB" sz="2800" dirty="0" smtClean="0">
                <a:solidFill>
                  <a:srgbClr val="585858"/>
                </a:solidFill>
              </a:rPr>
              <a:t>from other nodes</a:t>
            </a:r>
            <a:endParaRPr lang="en-GB" sz="2800" dirty="0">
              <a:solidFill>
                <a:srgbClr val="585858"/>
              </a:solidFill>
            </a:endParaRPr>
          </a:p>
        </p:txBody>
      </p:sp>
      <p:sp>
        <p:nvSpPr>
          <p:cNvPr id="25" name="Rectangle 24"/>
          <p:cNvSpPr/>
          <p:nvPr/>
        </p:nvSpPr>
        <p:spPr>
          <a:xfrm>
            <a:off x="53743" y="3438750"/>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33"/>
          <p:cNvSpPr>
            <a:spLocks noChangeArrowheads="1"/>
          </p:cNvSpPr>
          <p:nvPr/>
        </p:nvSpPr>
        <p:spPr bwMode="auto">
          <a:xfrm>
            <a:off x="5478109" y="3508694"/>
            <a:ext cx="366589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smtClean="0">
                <a:solidFill>
                  <a:srgbClr val="C00000"/>
                </a:solidFill>
                <a:latin typeface="Courier New" panose="02070309020205020404" pitchFamily="49" charset="0"/>
                <a:cs typeface="Courier New" panose="02070309020205020404" pitchFamily="49" charset="0"/>
              </a:rPr>
              <a:t>1</a:t>
            </a:r>
          </a:p>
          <a:p>
            <a:r>
              <a:rPr lang="en-GB" altLang="en-US" sz="3600" b="1" dirty="0" smtClean="0">
                <a:solidFill>
                  <a:srgbClr val="C00000"/>
                </a:solidFill>
                <a:latin typeface="Courier New" panose="02070309020205020404" pitchFamily="49" charset="0"/>
                <a:cs typeface="Courier New" panose="02070309020205020404" pitchFamily="49" charset="0"/>
              </a:rPr>
              <a:t>5</a:t>
            </a:r>
          </a:p>
          <a:p>
            <a:r>
              <a:rPr lang="en-GB" altLang="en-US" sz="3600" b="1" dirty="0" smtClean="0">
                <a:solidFill>
                  <a:srgbClr val="C00000"/>
                </a:solidFill>
                <a:latin typeface="Courier New" panose="02070309020205020404" pitchFamily="49" charset="0"/>
                <a:cs typeface="Courier New" panose="02070309020205020404" pitchFamily="49" charset="0"/>
              </a:rPr>
              <a:t>2</a:t>
            </a:r>
            <a:endParaRPr lang="en-GB" altLang="en-US" sz="3600" b="1" dirty="0">
              <a:solidFill>
                <a:srgbClr val="C00000"/>
              </a:solidFill>
              <a:latin typeface="Courier New" panose="02070309020205020404" pitchFamily="49" charset="0"/>
              <a:cs typeface="Courier New" panose="02070309020205020404" pitchFamily="49" charset="0"/>
            </a:endParaRPr>
          </a:p>
          <a:p>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29" name="Rectangle 28"/>
          <p:cNvSpPr/>
          <p:nvPr/>
        </p:nvSpPr>
        <p:spPr>
          <a:xfrm>
            <a:off x="53368" y="5639166"/>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59464" y="3981054"/>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65560" y="4517502"/>
            <a:ext cx="3146097" cy="621186"/>
          </a:xfrm>
          <a:prstGeom prst="rect">
            <a:avLst/>
          </a:prstGeom>
          <a:noFill/>
          <a:ln w="5715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ight Arrow 33"/>
          <p:cNvSpPr/>
          <p:nvPr/>
        </p:nvSpPr>
        <p:spPr>
          <a:xfrm>
            <a:off x="4705379" y="740475"/>
            <a:ext cx="707869" cy="159694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735925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a:solidFill>
                  <a:srgbClr val="C00000"/>
                </a:solidFill>
                <a:latin typeface="Courier New" panose="02070309020205020404" pitchFamily="49" charset="0"/>
                <a:cs typeface="Courier New" panose="02070309020205020404" pitchFamily="49" charset="0"/>
              </a:rPr>
              <a:t>1 – 2,3</a:t>
            </a:r>
          </a:p>
          <a:p>
            <a:r>
              <a:rPr lang="en-GB" altLang="en-US" sz="3600" b="1" dirty="0">
                <a:solidFill>
                  <a:srgbClr val="C00000"/>
                </a:solidFill>
                <a:latin typeface="Courier New" panose="02070309020205020404" pitchFamily="49" charset="0"/>
                <a:cs typeface="Courier New" panose="02070309020205020404" pitchFamily="49" charset="0"/>
              </a:rPr>
              <a:t>2 –  </a:t>
            </a:r>
            <a:r>
              <a:rPr lang="en-GB" altLang="en-US" sz="3600" b="1" dirty="0" smtClean="0">
                <a:solidFill>
                  <a:srgbClr val="C00000"/>
                </a:solidFill>
                <a:latin typeface="Courier New" panose="02070309020205020404" pitchFamily="49" charset="0"/>
                <a:cs typeface="Courier New" panose="02070309020205020404" pitchFamily="49" charset="0"/>
              </a:rPr>
              <a:t> 3,4</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3 –  </a:t>
            </a:r>
            <a:r>
              <a:rPr lang="en-GB" altLang="en-US" sz="3600" b="1" dirty="0" smtClean="0">
                <a:solidFill>
                  <a:srgbClr val="C00000"/>
                </a:solidFill>
                <a:latin typeface="Courier New" panose="02070309020205020404" pitchFamily="49" charset="0"/>
                <a:cs typeface="Courier New" panose="02070309020205020404" pitchFamily="49" charset="0"/>
              </a:rPr>
              <a:t>   4,6</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4 –  </a:t>
            </a:r>
            <a:r>
              <a:rPr lang="en-GB" altLang="en-US" sz="3600" b="1" dirty="0" smtClean="0">
                <a:solidFill>
                  <a:srgbClr val="C00000"/>
                </a:solidFill>
                <a:latin typeface="Courier New" panose="02070309020205020404" pitchFamily="49" charset="0"/>
                <a:cs typeface="Courier New" panose="02070309020205020404" pitchFamily="49" charset="0"/>
              </a:rPr>
              <a:t> 3,  6</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5 – 2,4,6</a:t>
            </a:r>
          </a:p>
          <a:p>
            <a:r>
              <a:rPr lang="en-GB" altLang="en-US" sz="3600" b="1" dirty="0">
                <a:solidFill>
                  <a:srgbClr val="C00000"/>
                </a:solidFill>
                <a:latin typeface="Courier New" panose="02070309020205020404" pitchFamily="49" charset="0"/>
                <a:cs typeface="Courier New" panose="02070309020205020404" pitchFamily="49" charset="0"/>
              </a:rPr>
              <a:t>6 – </a:t>
            </a:r>
            <a:r>
              <a:rPr lang="en-GB" altLang="en-US" sz="3600" b="1" dirty="0" smtClean="0">
                <a:solidFill>
                  <a:srgbClr val="C00000"/>
                </a:solidFill>
                <a:latin typeface="Courier New" panose="02070309020205020404" pitchFamily="49" charset="0"/>
                <a:cs typeface="Courier New" panose="02070309020205020404" pitchFamily="49" charset="0"/>
              </a:rPr>
              <a:t>3,4</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6" name="TextBox 5"/>
          <p:cNvSpPr txBox="1"/>
          <p:nvPr/>
        </p:nvSpPr>
        <p:spPr>
          <a:xfrm>
            <a:off x="5478109" y="831038"/>
            <a:ext cx="3533403" cy="2677656"/>
          </a:xfrm>
          <a:prstGeom prst="rect">
            <a:avLst/>
          </a:prstGeom>
          <a:noFill/>
          <a:ln>
            <a:solidFill>
              <a:srgbClr val="C00000"/>
            </a:solidFill>
          </a:ln>
        </p:spPr>
        <p:txBody>
          <a:bodyPr wrap="none" rtlCol="0">
            <a:spAutoFit/>
          </a:bodyPr>
          <a:lstStyle/>
          <a:p>
            <a:r>
              <a:rPr lang="en-GB" sz="2800" dirty="0" smtClean="0">
                <a:solidFill>
                  <a:srgbClr val="585858"/>
                </a:solidFill>
              </a:rPr>
              <a:t>Repeatedly:</a:t>
            </a:r>
          </a:p>
          <a:p>
            <a:pPr marL="457200" indent="-457200">
              <a:buFont typeface="Arial" panose="020B0604020202020204" pitchFamily="34" charset="0"/>
              <a:buChar char="•"/>
            </a:pPr>
            <a:r>
              <a:rPr lang="en-GB" sz="2800" dirty="0" smtClean="0">
                <a:solidFill>
                  <a:srgbClr val="585858"/>
                </a:solidFill>
              </a:rPr>
              <a:t>Remove node with</a:t>
            </a:r>
          </a:p>
          <a:p>
            <a:r>
              <a:rPr lang="en-GB" sz="2800" dirty="0" smtClean="0">
                <a:solidFill>
                  <a:srgbClr val="585858"/>
                </a:solidFill>
              </a:rPr>
              <a:t>least connections</a:t>
            </a:r>
          </a:p>
          <a:p>
            <a:pPr marL="457200" indent="-457200">
              <a:buFont typeface="Arial" panose="020B0604020202020204" pitchFamily="34" charset="0"/>
              <a:buChar char="•"/>
            </a:pPr>
            <a:r>
              <a:rPr lang="en-GB" sz="2800" dirty="0" smtClean="0">
                <a:solidFill>
                  <a:srgbClr val="C00000"/>
                </a:solidFill>
              </a:rPr>
              <a:t>Store in a list</a:t>
            </a:r>
          </a:p>
          <a:p>
            <a:pPr marL="457200" indent="-457200">
              <a:buFont typeface="Arial" panose="020B0604020202020204" pitchFamily="34" charset="0"/>
              <a:buChar char="•"/>
            </a:pPr>
            <a:r>
              <a:rPr lang="en-GB" sz="2800" dirty="0" smtClean="0">
                <a:solidFill>
                  <a:srgbClr val="585858"/>
                </a:solidFill>
              </a:rPr>
              <a:t>Remove connection</a:t>
            </a:r>
          </a:p>
          <a:p>
            <a:r>
              <a:rPr lang="en-GB" sz="2800" dirty="0" smtClean="0">
                <a:solidFill>
                  <a:srgbClr val="585858"/>
                </a:solidFill>
              </a:rPr>
              <a:t>from other nodes</a:t>
            </a:r>
            <a:endParaRPr lang="en-GB" sz="2800" dirty="0">
              <a:solidFill>
                <a:srgbClr val="585858"/>
              </a:solidFill>
            </a:endParaRPr>
          </a:p>
        </p:txBody>
      </p:sp>
      <p:sp>
        <p:nvSpPr>
          <p:cNvPr id="25" name="Rectangle 24"/>
          <p:cNvSpPr/>
          <p:nvPr/>
        </p:nvSpPr>
        <p:spPr>
          <a:xfrm>
            <a:off x="53743" y="3438750"/>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33"/>
          <p:cNvSpPr>
            <a:spLocks noChangeArrowheads="1"/>
          </p:cNvSpPr>
          <p:nvPr/>
        </p:nvSpPr>
        <p:spPr bwMode="auto">
          <a:xfrm>
            <a:off x="5478109" y="3508694"/>
            <a:ext cx="366589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smtClean="0">
                <a:solidFill>
                  <a:srgbClr val="C00000"/>
                </a:solidFill>
                <a:latin typeface="Courier New" panose="02070309020205020404" pitchFamily="49" charset="0"/>
                <a:cs typeface="Courier New" panose="02070309020205020404" pitchFamily="49" charset="0"/>
              </a:rPr>
              <a:t>1</a:t>
            </a:r>
          </a:p>
          <a:p>
            <a:r>
              <a:rPr lang="en-GB" altLang="en-US" sz="3600" b="1" dirty="0" smtClean="0">
                <a:solidFill>
                  <a:srgbClr val="C00000"/>
                </a:solidFill>
                <a:latin typeface="Courier New" panose="02070309020205020404" pitchFamily="49" charset="0"/>
                <a:cs typeface="Courier New" panose="02070309020205020404" pitchFamily="49" charset="0"/>
              </a:rPr>
              <a:t>5</a:t>
            </a:r>
          </a:p>
          <a:p>
            <a:r>
              <a:rPr lang="en-GB" altLang="en-US" sz="3600" b="1" dirty="0" smtClean="0">
                <a:solidFill>
                  <a:srgbClr val="C00000"/>
                </a:solidFill>
                <a:latin typeface="Courier New" panose="02070309020205020404" pitchFamily="49" charset="0"/>
                <a:cs typeface="Courier New" panose="02070309020205020404" pitchFamily="49" charset="0"/>
              </a:rPr>
              <a:t>2</a:t>
            </a:r>
          </a:p>
          <a:p>
            <a:r>
              <a:rPr lang="en-GB" altLang="en-US" sz="3600" b="1" dirty="0">
                <a:solidFill>
                  <a:srgbClr val="C00000"/>
                </a:solidFill>
                <a:latin typeface="Courier New" panose="02070309020205020404" pitchFamily="49" charset="0"/>
                <a:cs typeface="Courier New" panose="02070309020205020404" pitchFamily="49" charset="0"/>
              </a:rPr>
              <a:t>3 –     4,6</a:t>
            </a:r>
          </a:p>
          <a:p>
            <a:endParaRPr lang="en-GB" altLang="en-US" sz="3600" b="1" dirty="0">
              <a:solidFill>
                <a:srgbClr val="C00000"/>
              </a:solidFill>
              <a:latin typeface="Courier New" panose="02070309020205020404" pitchFamily="49" charset="0"/>
              <a:cs typeface="Courier New" panose="02070309020205020404" pitchFamily="49" charset="0"/>
            </a:endParaRPr>
          </a:p>
          <a:p>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29" name="Rectangle 28"/>
          <p:cNvSpPr/>
          <p:nvPr/>
        </p:nvSpPr>
        <p:spPr>
          <a:xfrm>
            <a:off x="53368" y="5639166"/>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59464" y="3981054"/>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65560" y="4517502"/>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ight Arrow 33"/>
          <p:cNvSpPr/>
          <p:nvPr/>
        </p:nvSpPr>
        <p:spPr>
          <a:xfrm>
            <a:off x="4705379" y="1600011"/>
            <a:ext cx="707869" cy="159694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42382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a:solidFill>
                  <a:srgbClr val="C00000"/>
                </a:solidFill>
                <a:latin typeface="Courier New" panose="02070309020205020404" pitchFamily="49" charset="0"/>
                <a:cs typeface="Courier New" panose="02070309020205020404" pitchFamily="49" charset="0"/>
              </a:rPr>
              <a:t>1 – 2,3</a:t>
            </a:r>
          </a:p>
          <a:p>
            <a:r>
              <a:rPr lang="en-GB" altLang="en-US" sz="3600" b="1" dirty="0">
                <a:solidFill>
                  <a:srgbClr val="C00000"/>
                </a:solidFill>
                <a:latin typeface="Courier New" panose="02070309020205020404" pitchFamily="49" charset="0"/>
                <a:cs typeface="Courier New" panose="02070309020205020404" pitchFamily="49" charset="0"/>
              </a:rPr>
              <a:t>2 –  </a:t>
            </a:r>
            <a:r>
              <a:rPr lang="en-GB" altLang="en-US" sz="3600" b="1" dirty="0" smtClean="0">
                <a:solidFill>
                  <a:srgbClr val="C00000"/>
                </a:solidFill>
                <a:latin typeface="Courier New" panose="02070309020205020404" pitchFamily="49" charset="0"/>
                <a:cs typeface="Courier New" panose="02070309020205020404" pitchFamily="49" charset="0"/>
              </a:rPr>
              <a:t> 3,4</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3 –  </a:t>
            </a:r>
            <a:r>
              <a:rPr lang="en-GB" altLang="en-US" sz="3600" b="1" dirty="0" smtClean="0">
                <a:solidFill>
                  <a:srgbClr val="C00000"/>
                </a:solidFill>
                <a:latin typeface="Courier New" panose="02070309020205020404" pitchFamily="49" charset="0"/>
                <a:cs typeface="Courier New" panose="02070309020205020404" pitchFamily="49" charset="0"/>
              </a:rPr>
              <a:t>   4,6</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4 –  </a:t>
            </a:r>
            <a:r>
              <a:rPr lang="en-GB" altLang="en-US" sz="3600" b="1" dirty="0" smtClean="0">
                <a:solidFill>
                  <a:srgbClr val="C00000"/>
                </a:solidFill>
                <a:latin typeface="Courier New" panose="02070309020205020404" pitchFamily="49" charset="0"/>
                <a:cs typeface="Courier New" panose="02070309020205020404" pitchFamily="49" charset="0"/>
              </a:rPr>
              <a:t>     6</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5 – 2,4,6</a:t>
            </a:r>
          </a:p>
          <a:p>
            <a:r>
              <a:rPr lang="en-GB" altLang="en-US" sz="3600" b="1" dirty="0">
                <a:solidFill>
                  <a:srgbClr val="C00000"/>
                </a:solidFill>
                <a:latin typeface="Courier New" panose="02070309020205020404" pitchFamily="49" charset="0"/>
                <a:cs typeface="Courier New" panose="02070309020205020404" pitchFamily="49" charset="0"/>
              </a:rPr>
              <a:t>6 –  </a:t>
            </a:r>
            <a:r>
              <a:rPr lang="en-GB" altLang="en-US" sz="3600" b="1" dirty="0" smtClean="0">
                <a:solidFill>
                  <a:srgbClr val="C00000"/>
                </a:solidFill>
                <a:latin typeface="Courier New" panose="02070309020205020404" pitchFamily="49" charset="0"/>
                <a:cs typeface="Courier New" panose="02070309020205020404" pitchFamily="49" charset="0"/>
              </a:rPr>
              <a:t> 4</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6" name="TextBox 5"/>
          <p:cNvSpPr txBox="1"/>
          <p:nvPr/>
        </p:nvSpPr>
        <p:spPr>
          <a:xfrm>
            <a:off x="5478109" y="831038"/>
            <a:ext cx="3533403" cy="2677656"/>
          </a:xfrm>
          <a:prstGeom prst="rect">
            <a:avLst/>
          </a:prstGeom>
          <a:noFill/>
          <a:ln>
            <a:solidFill>
              <a:srgbClr val="C00000"/>
            </a:solidFill>
          </a:ln>
        </p:spPr>
        <p:txBody>
          <a:bodyPr wrap="none" rtlCol="0">
            <a:spAutoFit/>
          </a:bodyPr>
          <a:lstStyle/>
          <a:p>
            <a:r>
              <a:rPr lang="en-GB" sz="2800" dirty="0" smtClean="0">
                <a:solidFill>
                  <a:srgbClr val="585858"/>
                </a:solidFill>
              </a:rPr>
              <a:t>Repeatedly:</a:t>
            </a:r>
          </a:p>
          <a:p>
            <a:pPr marL="457200" indent="-457200">
              <a:buFont typeface="Arial" panose="020B0604020202020204" pitchFamily="34" charset="0"/>
              <a:buChar char="•"/>
            </a:pPr>
            <a:r>
              <a:rPr lang="en-GB" sz="2800" dirty="0" smtClean="0">
                <a:solidFill>
                  <a:srgbClr val="585858"/>
                </a:solidFill>
              </a:rPr>
              <a:t>Remove node with</a:t>
            </a:r>
          </a:p>
          <a:p>
            <a:r>
              <a:rPr lang="en-GB" sz="2800" dirty="0" smtClean="0">
                <a:solidFill>
                  <a:srgbClr val="585858"/>
                </a:solidFill>
              </a:rPr>
              <a:t>least connections</a:t>
            </a:r>
          </a:p>
          <a:p>
            <a:pPr marL="457200" indent="-457200">
              <a:buFont typeface="Arial" panose="020B0604020202020204" pitchFamily="34" charset="0"/>
              <a:buChar char="•"/>
            </a:pPr>
            <a:r>
              <a:rPr lang="en-GB" sz="2800" dirty="0" smtClean="0">
                <a:solidFill>
                  <a:srgbClr val="585858"/>
                </a:solidFill>
              </a:rPr>
              <a:t>Store in a list</a:t>
            </a:r>
          </a:p>
          <a:p>
            <a:pPr marL="457200" indent="-457200">
              <a:buFont typeface="Arial" panose="020B0604020202020204" pitchFamily="34" charset="0"/>
              <a:buChar char="•"/>
            </a:pPr>
            <a:r>
              <a:rPr lang="en-GB" sz="2800" dirty="0" smtClean="0">
                <a:solidFill>
                  <a:srgbClr val="C00000"/>
                </a:solidFill>
              </a:rPr>
              <a:t>Remove connection</a:t>
            </a:r>
          </a:p>
          <a:p>
            <a:r>
              <a:rPr lang="en-GB" sz="2800" dirty="0" smtClean="0">
                <a:solidFill>
                  <a:srgbClr val="C00000"/>
                </a:solidFill>
              </a:rPr>
              <a:t>from other nodes</a:t>
            </a:r>
            <a:endParaRPr lang="en-GB" sz="2800" dirty="0">
              <a:solidFill>
                <a:srgbClr val="C00000"/>
              </a:solidFill>
            </a:endParaRPr>
          </a:p>
        </p:txBody>
      </p:sp>
      <p:sp>
        <p:nvSpPr>
          <p:cNvPr id="25" name="Rectangle 24"/>
          <p:cNvSpPr/>
          <p:nvPr/>
        </p:nvSpPr>
        <p:spPr>
          <a:xfrm>
            <a:off x="53743" y="3438750"/>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33"/>
          <p:cNvSpPr>
            <a:spLocks noChangeArrowheads="1"/>
          </p:cNvSpPr>
          <p:nvPr/>
        </p:nvSpPr>
        <p:spPr bwMode="auto">
          <a:xfrm>
            <a:off x="5478109" y="3508694"/>
            <a:ext cx="366589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smtClean="0">
                <a:solidFill>
                  <a:srgbClr val="C00000"/>
                </a:solidFill>
                <a:latin typeface="Courier New" panose="02070309020205020404" pitchFamily="49" charset="0"/>
                <a:cs typeface="Courier New" panose="02070309020205020404" pitchFamily="49" charset="0"/>
              </a:rPr>
              <a:t>1</a:t>
            </a:r>
          </a:p>
          <a:p>
            <a:r>
              <a:rPr lang="en-GB" altLang="en-US" sz="3600" b="1" dirty="0" smtClean="0">
                <a:solidFill>
                  <a:srgbClr val="C00000"/>
                </a:solidFill>
                <a:latin typeface="Courier New" panose="02070309020205020404" pitchFamily="49" charset="0"/>
                <a:cs typeface="Courier New" panose="02070309020205020404" pitchFamily="49" charset="0"/>
              </a:rPr>
              <a:t>5</a:t>
            </a:r>
          </a:p>
          <a:p>
            <a:r>
              <a:rPr lang="en-GB" altLang="en-US" sz="3600" b="1" dirty="0" smtClean="0">
                <a:solidFill>
                  <a:srgbClr val="C00000"/>
                </a:solidFill>
                <a:latin typeface="Courier New" panose="02070309020205020404" pitchFamily="49" charset="0"/>
                <a:cs typeface="Courier New" panose="02070309020205020404" pitchFamily="49" charset="0"/>
              </a:rPr>
              <a:t>2</a:t>
            </a:r>
          </a:p>
          <a:p>
            <a:r>
              <a:rPr lang="en-GB" altLang="en-US" sz="3600" b="1" dirty="0" smtClean="0">
                <a:solidFill>
                  <a:srgbClr val="C00000"/>
                </a:solidFill>
                <a:latin typeface="Courier New" panose="02070309020205020404" pitchFamily="49" charset="0"/>
                <a:cs typeface="Courier New" panose="02070309020205020404" pitchFamily="49" charset="0"/>
              </a:rPr>
              <a:t>3</a:t>
            </a:r>
            <a:endParaRPr lang="en-GB" altLang="en-US" sz="3600" b="1" dirty="0">
              <a:solidFill>
                <a:srgbClr val="C00000"/>
              </a:solidFill>
              <a:latin typeface="Courier New" panose="02070309020205020404" pitchFamily="49" charset="0"/>
              <a:cs typeface="Courier New" panose="02070309020205020404" pitchFamily="49" charset="0"/>
            </a:endParaRPr>
          </a:p>
          <a:p>
            <a:endParaRPr lang="en-GB" altLang="en-US" sz="3600" b="1" dirty="0">
              <a:solidFill>
                <a:srgbClr val="C00000"/>
              </a:solidFill>
              <a:latin typeface="Courier New" panose="02070309020205020404" pitchFamily="49" charset="0"/>
              <a:cs typeface="Courier New" panose="02070309020205020404" pitchFamily="49" charset="0"/>
            </a:endParaRPr>
          </a:p>
          <a:p>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29" name="Rectangle 28"/>
          <p:cNvSpPr/>
          <p:nvPr/>
        </p:nvSpPr>
        <p:spPr>
          <a:xfrm>
            <a:off x="53368" y="5639166"/>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59464" y="3981054"/>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65560" y="4517502"/>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ight Arrow 33"/>
          <p:cNvSpPr/>
          <p:nvPr/>
        </p:nvSpPr>
        <p:spPr>
          <a:xfrm>
            <a:off x="4705379" y="2020635"/>
            <a:ext cx="707869" cy="159694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97890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a:solidFill>
                  <a:srgbClr val="C00000"/>
                </a:solidFill>
                <a:latin typeface="Courier New" panose="02070309020205020404" pitchFamily="49" charset="0"/>
                <a:cs typeface="Courier New" panose="02070309020205020404" pitchFamily="49" charset="0"/>
              </a:rPr>
              <a:t>1 – 2,3</a:t>
            </a:r>
          </a:p>
          <a:p>
            <a:r>
              <a:rPr lang="en-GB" altLang="en-US" sz="3600" b="1" dirty="0">
                <a:solidFill>
                  <a:srgbClr val="C00000"/>
                </a:solidFill>
                <a:latin typeface="Courier New" panose="02070309020205020404" pitchFamily="49" charset="0"/>
                <a:cs typeface="Courier New" panose="02070309020205020404" pitchFamily="49" charset="0"/>
              </a:rPr>
              <a:t>2 –  </a:t>
            </a:r>
            <a:r>
              <a:rPr lang="en-GB" altLang="en-US" sz="3600" b="1" dirty="0" smtClean="0">
                <a:solidFill>
                  <a:srgbClr val="C00000"/>
                </a:solidFill>
                <a:latin typeface="Courier New" panose="02070309020205020404" pitchFamily="49" charset="0"/>
                <a:cs typeface="Courier New" panose="02070309020205020404" pitchFamily="49" charset="0"/>
              </a:rPr>
              <a:t> 3,4</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3 –  </a:t>
            </a:r>
            <a:r>
              <a:rPr lang="en-GB" altLang="en-US" sz="3600" b="1" dirty="0" smtClean="0">
                <a:solidFill>
                  <a:srgbClr val="C00000"/>
                </a:solidFill>
                <a:latin typeface="Courier New" panose="02070309020205020404" pitchFamily="49" charset="0"/>
                <a:cs typeface="Courier New" panose="02070309020205020404" pitchFamily="49" charset="0"/>
              </a:rPr>
              <a:t>   4,6</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4 –  </a:t>
            </a:r>
            <a:r>
              <a:rPr lang="en-GB" altLang="en-US" sz="3600" b="1" dirty="0" smtClean="0">
                <a:solidFill>
                  <a:srgbClr val="C00000"/>
                </a:solidFill>
                <a:latin typeface="Courier New" panose="02070309020205020404" pitchFamily="49" charset="0"/>
                <a:cs typeface="Courier New" panose="02070309020205020404" pitchFamily="49" charset="0"/>
              </a:rPr>
              <a:t>     6</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5 – 2,4,6</a:t>
            </a:r>
          </a:p>
          <a:p>
            <a:r>
              <a:rPr lang="en-GB" altLang="en-US" sz="3600" b="1" dirty="0">
                <a:solidFill>
                  <a:srgbClr val="C00000"/>
                </a:solidFill>
                <a:latin typeface="Courier New" panose="02070309020205020404" pitchFamily="49" charset="0"/>
                <a:cs typeface="Courier New" panose="02070309020205020404" pitchFamily="49" charset="0"/>
              </a:rPr>
              <a:t>6 –  </a:t>
            </a:r>
            <a:r>
              <a:rPr lang="en-GB" altLang="en-US" sz="3600" b="1" dirty="0" smtClean="0">
                <a:solidFill>
                  <a:srgbClr val="C00000"/>
                </a:solidFill>
                <a:latin typeface="Courier New" panose="02070309020205020404" pitchFamily="49" charset="0"/>
                <a:cs typeface="Courier New" panose="02070309020205020404" pitchFamily="49" charset="0"/>
              </a:rPr>
              <a:t> 4</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6" name="TextBox 5"/>
          <p:cNvSpPr txBox="1"/>
          <p:nvPr/>
        </p:nvSpPr>
        <p:spPr>
          <a:xfrm>
            <a:off x="5478109" y="831038"/>
            <a:ext cx="3533403" cy="2677656"/>
          </a:xfrm>
          <a:prstGeom prst="rect">
            <a:avLst/>
          </a:prstGeom>
          <a:noFill/>
          <a:ln>
            <a:solidFill>
              <a:srgbClr val="C00000"/>
            </a:solidFill>
          </a:ln>
        </p:spPr>
        <p:txBody>
          <a:bodyPr wrap="none" rtlCol="0">
            <a:spAutoFit/>
          </a:bodyPr>
          <a:lstStyle/>
          <a:p>
            <a:r>
              <a:rPr lang="en-GB" sz="2800" dirty="0" smtClean="0">
                <a:solidFill>
                  <a:srgbClr val="585858"/>
                </a:solidFill>
              </a:rPr>
              <a:t>Repeatedly:</a:t>
            </a:r>
          </a:p>
          <a:p>
            <a:pPr marL="457200" indent="-457200">
              <a:buFont typeface="Arial" panose="020B0604020202020204" pitchFamily="34" charset="0"/>
              <a:buChar char="•"/>
            </a:pPr>
            <a:r>
              <a:rPr lang="en-GB" sz="2800" dirty="0" smtClean="0">
                <a:solidFill>
                  <a:srgbClr val="C00000"/>
                </a:solidFill>
              </a:rPr>
              <a:t>Remove node with</a:t>
            </a:r>
          </a:p>
          <a:p>
            <a:r>
              <a:rPr lang="en-GB" sz="2800" dirty="0" smtClean="0">
                <a:solidFill>
                  <a:srgbClr val="C00000"/>
                </a:solidFill>
              </a:rPr>
              <a:t>least connections</a:t>
            </a:r>
          </a:p>
          <a:p>
            <a:pPr marL="457200" indent="-457200">
              <a:buFont typeface="Arial" panose="020B0604020202020204" pitchFamily="34" charset="0"/>
              <a:buChar char="•"/>
            </a:pPr>
            <a:r>
              <a:rPr lang="en-GB" sz="2800" dirty="0" smtClean="0">
                <a:solidFill>
                  <a:srgbClr val="585858"/>
                </a:solidFill>
              </a:rPr>
              <a:t>Store in a list</a:t>
            </a:r>
          </a:p>
          <a:p>
            <a:pPr marL="457200" indent="-457200">
              <a:buFont typeface="Arial" panose="020B0604020202020204" pitchFamily="34" charset="0"/>
              <a:buChar char="•"/>
            </a:pPr>
            <a:r>
              <a:rPr lang="en-GB" sz="2800" dirty="0" smtClean="0">
                <a:solidFill>
                  <a:srgbClr val="585858"/>
                </a:solidFill>
              </a:rPr>
              <a:t>Remove connection</a:t>
            </a:r>
          </a:p>
          <a:p>
            <a:r>
              <a:rPr lang="en-GB" sz="2800" dirty="0" smtClean="0">
                <a:solidFill>
                  <a:srgbClr val="585858"/>
                </a:solidFill>
              </a:rPr>
              <a:t>from other nodes</a:t>
            </a:r>
            <a:endParaRPr lang="en-GB" sz="2800" dirty="0">
              <a:solidFill>
                <a:srgbClr val="585858"/>
              </a:solidFill>
            </a:endParaRPr>
          </a:p>
        </p:txBody>
      </p:sp>
      <p:sp>
        <p:nvSpPr>
          <p:cNvPr id="25" name="Rectangle 24"/>
          <p:cNvSpPr/>
          <p:nvPr/>
        </p:nvSpPr>
        <p:spPr>
          <a:xfrm>
            <a:off x="53743" y="3438750"/>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33"/>
          <p:cNvSpPr>
            <a:spLocks noChangeArrowheads="1"/>
          </p:cNvSpPr>
          <p:nvPr/>
        </p:nvSpPr>
        <p:spPr bwMode="auto">
          <a:xfrm>
            <a:off x="5478109" y="3508694"/>
            <a:ext cx="3665891"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smtClean="0">
                <a:solidFill>
                  <a:srgbClr val="C00000"/>
                </a:solidFill>
                <a:latin typeface="Courier New" panose="02070309020205020404" pitchFamily="49" charset="0"/>
                <a:cs typeface="Courier New" panose="02070309020205020404" pitchFamily="49" charset="0"/>
              </a:rPr>
              <a:t>1</a:t>
            </a:r>
          </a:p>
          <a:p>
            <a:r>
              <a:rPr lang="en-GB" altLang="en-US" sz="3600" b="1" dirty="0" smtClean="0">
                <a:solidFill>
                  <a:srgbClr val="C00000"/>
                </a:solidFill>
                <a:latin typeface="Courier New" panose="02070309020205020404" pitchFamily="49" charset="0"/>
                <a:cs typeface="Courier New" panose="02070309020205020404" pitchFamily="49" charset="0"/>
              </a:rPr>
              <a:t>5</a:t>
            </a:r>
          </a:p>
          <a:p>
            <a:r>
              <a:rPr lang="en-GB" altLang="en-US" sz="3600" b="1" dirty="0" smtClean="0">
                <a:solidFill>
                  <a:srgbClr val="C00000"/>
                </a:solidFill>
                <a:latin typeface="Courier New" panose="02070309020205020404" pitchFamily="49" charset="0"/>
                <a:cs typeface="Courier New" panose="02070309020205020404" pitchFamily="49" charset="0"/>
              </a:rPr>
              <a:t>2</a:t>
            </a:r>
          </a:p>
          <a:p>
            <a:r>
              <a:rPr lang="en-GB" altLang="en-US" sz="3600" b="1" dirty="0" smtClean="0">
                <a:solidFill>
                  <a:srgbClr val="C00000"/>
                </a:solidFill>
                <a:latin typeface="Courier New" panose="02070309020205020404" pitchFamily="49" charset="0"/>
                <a:cs typeface="Courier New" panose="02070309020205020404" pitchFamily="49" charset="0"/>
              </a:rPr>
              <a:t>3</a:t>
            </a:r>
          </a:p>
          <a:p>
            <a:r>
              <a:rPr lang="en-GB" altLang="en-US" sz="3600" b="1" dirty="0">
                <a:solidFill>
                  <a:srgbClr val="C00000"/>
                </a:solidFill>
                <a:latin typeface="Courier New" panose="02070309020205020404" pitchFamily="49" charset="0"/>
                <a:cs typeface="Courier New" panose="02070309020205020404" pitchFamily="49" charset="0"/>
              </a:rPr>
              <a:t>4 –       6</a:t>
            </a:r>
          </a:p>
          <a:p>
            <a:endParaRPr lang="en-GB" altLang="en-US" sz="3600" b="1" dirty="0">
              <a:solidFill>
                <a:srgbClr val="C00000"/>
              </a:solidFill>
              <a:latin typeface="Courier New" panose="02070309020205020404" pitchFamily="49" charset="0"/>
              <a:cs typeface="Courier New" panose="02070309020205020404" pitchFamily="49" charset="0"/>
            </a:endParaRPr>
          </a:p>
          <a:p>
            <a:endParaRPr lang="en-GB" altLang="en-US" sz="3600" b="1" dirty="0">
              <a:solidFill>
                <a:srgbClr val="C00000"/>
              </a:solidFill>
              <a:latin typeface="Courier New" panose="02070309020205020404" pitchFamily="49" charset="0"/>
              <a:cs typeface="Courier New" panose="02070309020205020404" pitchFamily="49" charset="0"/>
            </a:endParaRPr>
          </a:p>
          <a:p>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29" name="Rectangle 28"/>
          <p:cNvSpPr/>
          <p:nvPr/>
        </p:nvSpPr>
        <p:spPr>
          <a:xfrm>
            <a:off x="53368" y="5639166"/>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59464" y="3981054"/>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65560" y="4517502"/>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53368" y="5072238"/>
            <a:ext cx="3146097" cy="621186"/>
          </a:xfrm>
          <a:prstGeom prst="rect">
            <a:avLst/>
          </a:prstGeom>
          <a:noFill/>
          <a:ln w="5715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ight Arrow 36"/>
          <p:cNvSpPr/>
          <p:nvPr/>
        </p:nvSpPr>
        <p:spPr>
          <a:xfrm>
            <a:off x="4705379" y="740475"/>
            <a:ext cx="707869" cy="159694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9128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xEl>
                                              <p:pRg st="4" end="4"/>
                                            </p:txEl>
                                          </p:spTgt>
                                        </p:tgtEl>
                                        <p:attrNameLst>
                                          <p:attrName>style.visibility</p:attrName>
                                        </p:attrNameLst>
                                      </p:cBhvr>
                                      <p:to>
                                        <p:strVal val="visible"/>
                                      </p:to>
                                    </p:set>
                                    <p:animEffect transition="in" filter="fade">
                                      <p:cBhvr>
                                        <p:cTn id="11" dur="500"/>
                                        <p:tgtEl>
                                          <p:spTgt spid="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a:solidFill>
                  <a:srgbClr val="C00000"/>
                </a:solidFill>
                <a:latin typeface="Courier New" panose="02070309020205020404" pitchFamily="49" charset="0"/>
                <a:cs typeface="Courier New" panose="02070309020205020404" pitchFamily="49" charset="0"/>
              </a:rPr>
              <a:t>1 – 2,3</a:t>
            </a:r>
          </a:p>
          <a:p>
            <a:r>
              <a:rPr lang="en-GB" altLang="en-US" sz="3600" b="1" dirty="0">
                <a:solidFill>
                  <a:srgbClr val="C00000"/>
                </a:solidFill>
                <a:latin typeface="Courier New" panose="02070309020205020404" pitchFamily="49" charset="0"/>
                <a:cs typeface="Courier New" panose="02070309020205020404" pitchFamily="49" charset="0"/>
              </a:rPr>
              <a:t>2 –  </a:t>
            </a:r>
            <a:r>
              <a:rPr lang="en-GB" altLang="en-US" sz="3600" b="1" dirty="0" smtClean="0">
                <a:solidFill>
                  <a:srgbClr val="C00000"/>
                </a:solidFill>
                <a:latin typeface="Courier New" panose="02070309020205020404" pitchFamily="49" charset="0"/>
                <a:cs typeface="Courier New" panose="02070309020205020404" pitchFamily="49" charset="0"/>
              </a:rPr>
              <a:t> 3,4</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3 –  </a:t>
            </a:r>
            <a:r>
              <a:rPr lang="en-GB" altLang="en-US" sz="3600" b="1" dirty="0" smtClean="0">
                <a:solidFill>
                  <a:srgbClr val="C00000"/>
                </a:solidFill>
                <a:latin typeface="Courier New" panose="02070309020205020404" pitchFamily="49" charset="0"/>
                <a:cs typeface="Courier New" panose="02070309020205020404" pitchFamily="49" charset="0"/>
              </a:rPr>
              <a:t>   4,6</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4 –  </a:t>
            </a:r>
            <a:r>
              <a:rPr lang="en-GB" altLang="en-US" sz="3600" b="1" dirty="0" smtClean="0">
                <a:solidFill>
                  <a:srgbClr val="C00000"/>
                </a:solidFill>
                <a:latin typeface="Courier New" panose="02070309020205020404" pitchFamily="49" charset="0"/>
                <a:cs typeface="Courier New" panose="02070309020205020404" pitchFamily="49" charset="0"/>
              </a:rPr>
              <a:t>     6</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5 – </a:t>
            </a:r>
            <a:r>
              <a:rPr lang="en-GB" altLang="en-US" sz="3600" b="1" dirty="0" smtClean="0">
                <a:solidFill>
                  <a:srgbClr val="C00000"/>
                </a:solidFill>
                <a:latin typeface="Courier New" panose="02070309020205020404" pitchFamily="49" charset="0"/>
                <a:cs typeface="Courier New" panose="02070309020205020404" pitchFamily="49" charset="0"/>
              </a:rPr>
              <a:t>2,4,6</a:t>
            </a:r>
          </a:p>
          <a:p>
            <a:r>
              <a:rPr lang="en-GB" altLang="en-US" sz="3600" b="1" dirty="0" smtClean="0">
                <a:solidFill>
                  <a:srgbClr val="C00000"/>
                </a:solidFill>
                <a:latin typeface="Courier New" panose="02070309020205020404" pitchFamily="49" charset="0"/>
                <a:cs typeface="Courier New" panose="02070309020205020404" pitchFamily="49" charset="0"/>
              </a:rPr>
              <a:t>6 –   </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6" name="TextBox 5"/>
          <p:cNvSpPr txBox="1"/>
          <p:nvPr/>
        </p:nvSpPr>
        <p:spPr>
          <a:xfrm>
            <a:off x="5478109" y="831038"/>
            <a:ext cx="3533403" cy="2677656"/>
          </a:xfrm>
          <a:prstGeom prst="rect">
            <a:avLst/>
          </a:prstGeom>
          <a:noFill/>
          <a:ln>
            <a:solidFill>
              <a:srgbClr val="C00000"/>
            </a:solidFill>
          </a:ln>
        </p:spPr>
        <p:txBody>
          <a:bodyPr wrap="none" rtlCol="0">
            <a:spAutoFit/>
          </a:bodyPr>
          <a:lstStyle/>
          <a:p>
            <a:r>
              <a:rPr lang="en-GB" sz="2800" dirty="0" smtClean="0">
                <a:solidFill>
                  <a:srgbClr val="585858"/>
                </a:solidFill>
              </a:rPr>
              <a:t>Repeatedly:</a:t>
            </a:r>
          </a:p>
          <a:p>
            <a:pPr marL="457200" indent="-457200">
              <a:buFont typeface="Arial" panose="020B0604020202020204" pitchFamily="34" charset="0"/>
              <a:buChar char="•"/>
            </a:pPr>
            <a:r>
              <a:rPr lang="en-GB" sz="2800" dirty="0" smtClean="0">
                <a:solidFill>
                  <a:srgbClr val="C00000"/>
                </a:solidFill>
              </a:rPr>
              <a:t>Remove node with</a:t>
            </a:r>
          </a:p>
          <a:p>
            <a:r>
              <a:rPr lang="en-GB" sz="2800" dirty="0" smtClean="0">
                <a:solidFill>
                  <a:srgbClr val="C00000"/>
                </a:solidFill>
              </a:rPr>
              <a:t>least connections</a:t>
            </a:r>
          </a:p>
          <a:p>
            <a:pPr marL="457200" indent="-457200">
              <a:buFont typeface="Arial" panose="020B0604020202020204" pitchFamily="34" charset="0"/>
              <a:buChar char="•"/>
            </a:pPr>
            <a:r>
              <a:rPr lang="en-GB" sz="2800" dirty="0" smtClean="0">
                <a:solidFill>
                  <a:srgbClr val="585858"/>
                </a:solidFill>
              </a:rPr>
              <a:t>Store in a list</a:t>
            </a:r>
          </a:p>
          <a:p>
            <a:pPr marL="457200" indent="-457200">
              <a:buFont typeface="Arial" panose="020B0604020202020204" pitchFamily="34" charset="0"/>
              <a:buChar char="•"/>
            </a:pPr>
            <a:r>
              <a:rPr lang="en-GB" sz="2800" dirty="0" smtClean="0">
                <a:solidFill>
                  <a:srgbClr val="585858"/>
                </a:solidFill>
              </a:rPr>
              <a:t>Remove connection</a:t>
            </a:r>
          </a:p>
          <a:p>
            <a:r>
              <a:rPr lang="en-GB" sz="2800" dirty="0" smtClean="0">
                <a:solidFill>
                  <a:srgbClr val="585858"/>
                </a:solidFill>
              </a:rPr>
              <a:t>from other nodes</a:t>
            </a:r>
            <a:endParaRPr lang="en-GB" sz="2800" dirty="0">
              <a:solidFill>
                <a:srgbClr val="585858"/>
              </a:solidFill>
            </a:endParaRPr>
          </a:p>
        </p:txBody>
      </p:sp>
      <p:sp>
        <p:nvSpPr>
          <p:cNvPr id="7" name="TextBox 6"/>
          <p:cNvSpPr txBox="1"/>
          <p:nvPr/>
        </p:nvSpPr>
        <p:spPr>
          <a:xfrm rot="5400000">
            <a:off x="3902076" y="2182913"/>
            <a:ext cx="1538883" cy="1677767"/>
          </a:xfrm>
          <a:prstGeom prst="rect">
            <a:avLst/>
          </a:prstGeom>
          <a:noFill/>
        </p:spPr>
        <p:txBody>
          <a:bodyPr vert="vert270" wrap="square" rtlCol="0">
            <a:spAutoFit/>
          </a:bodyPr>
          <a:lstStyle/>
          <a:p>
            <a:pPr algn="r"/>
            <a:r>
              <a:rPr lang="en-GB" sz="4400" b="1" dirty="0" smtClean="0">
                <a:solidFill>
                  <a:srgbClr val="585858"/>
                </a:solidFill>
              </a:rPr>
              <a:t>Stage</a:t>
            </a:r>
          </a:p>
          <a:p>
            <a:pPr algn="r"/>
            <a:r>
              <a:rPr lang="en-GB" sz="4400" b="1" dirty="0" smtClean="0">
                <a:solidFill>
                  <a:srgbClr val="585858"/>
                </a:solidFill>
              </a:rPr>
              <a:t>1</a:t>
            </a:r>
          </a:p>
        </p:txBody>
      </p:sp>
      <p:sp>
        <p:nvSpPr>
          <p:cNvPr id="25" name="Rectangle 24"/>
          <p:cNvSpPr/>
          <p:nvPr/>
        </p:nvSpPr>
        <p:spPr>
          <a:xfrm>
            <a:off x="53743" y="3438750"/>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33"/>
          <p:cNvSpPr>
            <a:spLocks noChangeArrowheads="1"/>
          </p:cNvSpPr>
          <p:nvPr/>
        </p:nvSpPr>
        <p:spPr bwMode="auto">
          <a:xfrm>
            <a:off x="5478109" y="3508694"/>
            <a:ext cx="366589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smtClean="0">
                <a:solidFill>
                  <a:srgbClr val="C00000"/>
                </a:solidFill>
                <a:latin typeface="Courier New" panose="02070309020205020404" pitchFamily="49" charset="0"/>
                <a:cs typeface="Courier New" panose="02070309020205020404" pitchFamily="49" charset="0"/>
              </a:rPr>
              <a:t>1</a:t>
            </a:r>
          </a:p>
          <a:p>
            <a:r>
              <a:rPr lang="en-GB" altLang="en-US" sz="3600" b="1" dirty="0" smtClean="0">
                <a:solidFill>
                  <a:srgbClr val="C00000"/>
                </a:solidFill>
                <a:latin typeface="Courier New" panose="02070309020205020404" pitchFamily="49" charset="0"/>
                <a:cs typeface="Courier New" panose="02070309020205020404" pitchFamily="49" charset="0"/>
              </a:rPr>
              <a:t>5</a:t>
            </a:r>
          </a:p>
          <a:p>
            <a:r>
              <a:rPr lang="en-GB" altLang="en-US" sz="3600" b="1" dirty="0" smtClean="0">
                <a:solidFill>
                  <a:srgbClr val="C00000"/>
                </a:solidFill>
                <a:latin typeface="Courier New" panose="02070309020205020404" pitchFamily="49" charset="0"/>
                <a:cs typeface="Courier New" panose="02070309020205020404" pitchFamily="49" charset="0"/>
              </a:rPr>
              <a:t>2</a:t>
            </a:r>
          </a:p>
          <a:p>
            <a:r>
              <a:rPr lang="en-GB" altLang="en-US" sz="3600" b="1" dirty="0" smtClean="0">
                <a:solidFill>
                  <a:srgbClr val="C00000"/>
                </a:solidFill>
                <a:latin typeface="Courier New" panose="02070309020205020404" pitchFamily="49" charset="0"/>
                <a:cs typeface="Courier New" panose="02070309020205020404" pitchFamily="49" charset="0"/>
              </a:rPr>
              <a:t>3</a:t>
            </a:r>
          </a:p>
          <a:p>
            <a:r>
              <a:rPr lang="en-GB" altLang="en-US" sz="3600" b="1" dirty="0" smtClean="0">
                <a:solidFill>
                  <a:srgbClr val="C00000"/>
                </a:solidFill>
                <a:latin typeface="Courier New" panose="02070309020205020404" pitchFamily="49" charset="0"/>
                <a:cs typeface="Courier New" panose="02070309020205020404" pitchFamily="49" charset="0"/>
              </a:rPr>
              <a:t>4</a:t>
            </a:r>
          </a:p>
          <a:p>
            <a:r>
              <a:rPr lang="en-GB" altLang="en-US" sz="3600" b="1" dirty="0" smtClean="0">
                <a:solidFill>
                  <a:srgbClr val="C00000"/>
                </a:solidFill>
                <a:latin typeface="Courier New" panose="02070309020205020404" pitchFamily="49" charset="0"/>
                <a:cs typeface="Courier New" panose="02070309020205020404" pitchFamily="49" charset="0"/>
              </a:rPr>
              <a:t>6</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29" name="Rectangle 28"/>
          <p:cNvSpPr/>
          <p:nvPr/>
        </p:nvSpPr>
        <p:spPr>
          <a:xfrm>
            <a:off x="53368" y="5639166"/>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59464" y="3981054"/>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65560" y="4517502"/>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53368" y="5072238"/>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88447" y="6158290"/>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8961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xEl>
                                              <p:pRg st="5" end="5"/>
                                            </p:txEl>
                                          </p:spTgt>
                                        </p:tgtEl>
                                        <p:attrNameLst>
                                          <p:attrName>style.visibility</p:attrName>
                                        </p:attrNameLst>
                                      </p:cBhvr>
                                      <p:to>
                                        <p:strVal val="visible"/>
                                      </p:to>
                                    </p:set>
                                    <p:animEffect transition="in" filter="fade">
                                      <p:cBhvr>
                                        <p:cTn id="11" dur="500"/>
                                        <p:tgtEl>
                                          <p:spTgt spid="2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720000">
            <a:off x="4148481" y="1081191"/>
            <a:ext cx="4048125" cy="5734050"/>
          </a:xfrm>
          <a:prstGeom prst="rect">
            <a:avLst/>
          </a:prstGeom>
          <a:ln>
            <a:solidFill>
              <a:schemeClr val="bg1">
                <a:lumMod val="50000"/>
              </a:schemeClr>
            </a:solidFill>
          </a:ln>
        </p:spPr>
      </p:pic>
      <p:pic>
        <p:nvPicPr>
          <p:cNvPr id="3" name="Picture 2"/>
          <p:cNvPicPr>
            <a:picLocks noChangeAspect="1"/>
          </p:cNvPicPr>
          <p:nvPr/>
        </p:nvPicPr>
        <p:blipFill>
          <a:blip r:embed="rId4"/>
          <a:stretch>
            <a:fillRect/>
          </a:stretch>
        </p:blipFill>
        <p:spPr>
          <a:xfrm>
            <a:off x="3182076" y="418145"/>
            <a:ext cx="4270243" cy="6047523"/>
          </a:xfrm>
          <a:prstGeom prst="rect">
            <a:avLst/>
          </a:prstGeom>
          <a:ln>
            <a:solidFill>
              <a:schemeClr val="bg1">
                <a:lumMod val="65000"/>
              </a:schemeClr>
            </a:solidFill>
          </a:ln>
        </p:spPr>
      </p:pic>
      <p:pic>
        <p:nvPicPr>
          <p:cNvPr id="8" name="Picture 7"/>
          <p:cNvPicPr>
            <a:picLocks noChangeAspect="1"/>
          </p:cNvPicPr>
          <p:nvPr/>
        </p:nvPicPr>
        <p:blipFill rotWithShape="1">
          <a:blip r:embed="rId5"/>
          <a:srcRect l="26240" t="19395" r="21108" b="25645"/>
          <a:stretch/>
        </p:blipFill>
        <p:spPr>
          <a:xfrm>
            <a:off x="275772" y="418145"/>
            <a:ext cx="2749956" cy="1613852"/>
          </a:xfrm>
          <a:prstGeom prst="rect">
            <a:avLst/>
          </a:prstGeom>
          <a:ln>
            <a:solidFill>
              <a:schemeClr val="bg1">
                <a:lumMod val="50000"/>
              </a:schemeClr>
            </a:solidFill>
          </a:ln>
        </p:spPr>
      </p:pic>
    </p:spTree>
    <p:extLst>
      <p:ext uri="{BB962C8B-B14F-4D97-AF65-F5344CB8AC3E}">
        <p14:creationId xmlns:p14="http://schemas.microsoft.com/office/powerpoint/2010/main" val="640793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
        <p:nvSpPr>
          <p:cNvPr id="6" name="TextBox 5"/>
          <p:cNvSpPr txBox="1"/>
          <p:nvPr/>
        </p:nvSpPr>
        <p:spPr>
          <a:xfrm>
            <a:off x="5478109" y="831038"/>
            <a:ext cx="3537875" cy="2246769"/>
          </a:xfrm>
          <a:prstGeom prst="rect">
            <a:avLst/>
          </a:prstGeom>
          <a:noFill/>
          <a:ln>
            <a:solidFill>
              <a:srgbClr val="C00000"/>
            </a:solidFill>
          </a:ln>
        </p:spPr>
        <p:txBody>
          <a:bodyPr wrap="square" rtlCol="0">
            <a:spAutoFit/>
          </a:bodyPr>
          <a:lstStyle/>
          <a:p>
            <a:r>
              <a:rPr lang="en-GB" sz="2800" dirty="0" smtClean="0">
                <a:solidFill>
                  <a:srgbClr val="585858"/>
                </a:solidFill>
              </a:rPr>
              <a:t>Repeatedly:</a:t>
            </a:r>
          </a:p>
          <a:p>
            <a:pPr marL="457200" indent="-457200">
              <a:buFont typeface="Arial" panose="020B0604020202020204" pitchFamily="34" charset="0"/>
              <a:buChar char="•"/>
            </a:pPr>
            <a:r>
              <a:rPr lang="en-GB" sz="2800" dirty="0" smtClean="0">
                <a:solidFill>
                  <a:srgbClr val="585858"/>
                </a:solidFill>
              </a:rPr>
              <a:t>Replace nodes in reverse order</a:t>
            </a:r>
          </a:p>
          <a:p>
            <a:pPr marL="457200" indent="-457200">
              <a:buFont typeface="Arial" panose="020B0604020202020204" pitchFamily="34" charset="0"/>
              <a:buChar char="•"/>
            </a:pPr>
            <a:r>
              <a:rPr lang="en-GB" sz="2800" dirty="0" smtClean="0">
                <a:solidFill>
                  <a:srgbClr val="585858"/>
                </a:solidFill>
              </a:rPr>
              <a:t>Assign a legal colour to node</a:t>
            </a:r>
          </a:p>
        </p:txBody>
      </p:sp>
      <p:sp>
        <p:nvSpPr>
          <p:cNvPr id="7" name="TextBox 6"/>
          <p:cNvSpPr txBox="1"/>
          <p:nvPr/>
        </p:nvSpPr>
        <p:spPr>
          <a:xfrm rot="5400000">
            <a:off x="3883788" y="1744001"/>
            <a:ext cx="1538883" cy="1677767"/>
          </a:xfrm>
          <a:prstGeom prst="rect">
            <a:avLst/>
          </a:prstGeom>
          <a:noFill/>
        </p:spPr>
        <p:txBody>
          <a:bodyPr vert="vert270" wrap="square" rtlCol="0">
            <a:spAutoFit/>
          </a:bodyPr>
          <a:lstStyle/>
          <a:p>
            <a:pPr algn="r"/>
            <a:r>
              <a:rPr lang="en-GB" sz="4400" b="1" dirty="0" smtClean="0">
                <a:solidFill>
                  <a:srgbClr val="585858"/>
                </a:solidFill>
              </a:rPr>
              <a:t>Stage</a:t>
            </a:r>
          </a:p>
          <a:p>
            <a:pPr algn="r"/>
            <a:r>
              <a:rPr lang="en-GB" sz="4400" b="1" dirty="0">
                <a:solidFill>
                  <a:srgbClr val="585858"/>
                </a:solidFill>
              </a:rPr>
              <a:t>2</a:t>
            </a:r>
            <a:endParaRPr lang="en-GB" sz="4400" b="1" dirty="0" smtClean="0">
              <a:solidFill>
                <a:srgbClr val="585858"/>
              </a:solidFill>
            </a:endParaRPr>
          </a:p>
        </p:txBody>
      </p:sp>
      <p:sp>
        <p:nvSpPr>
          <p:cNvPr id="25" name="Rectangle 33"/>
          <p:cNvSpPr>
            <a:spLocks noChangeArrowheads="1"/>
          </p:cNvSpPr>
          <p:nvPr/>
        </p:nvSpPr>
        <p:spPr bwMode="auto">
          <a:xfrm>
            <a:off x="5478109" y="3508694"/>
            <a:ext cx="366589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smtClean="0">
                <a:solidFill>
                  <a:srgbClr val="C00000"/>
                </a:solidFill>
                <a:latin typeface="Courier New" panose="02070309020205020404" pitchFamily="49" charset="0"/>
                <a:cs typeface="Courier New" panose="02070309020205020404" pitchFamily="49" charset="0"/>
              </a:rPr>
              <a:t>1</a:t>
            </a:r>
          </a:p>
          <a:p>
            <a:r>
              <a:rPr lang="en-GB" altLang="en-US" sz="3600" b="1" dirty="0" smtClean="0">
                <a:solidFill>
                  <a:srgbClr val="C00000"/>
                </a:solidFill>
                <a:latin typeface="Courier New" panose="02070309020205020404" pitchFamily="49" charset="0"/>
                <a:cs typeface="Courier New" panose="02070309020205020404" pitchFamily="49" charset="0"/>
              </a:rPr>
              <a:t>5</a:t>
            </a:r>
          </a:p>
          <a:p>
            <a:r>
              <a:rPr lang="en-GB" altLang="en-US" sz="3600" b="1" dirty="0" smtClean="0">
                <a:solidFill>
                  <a:srgbClr val="C00000"/>
                </a:solidFill>
                <a:latin typeface="Courier New" panose="02070309020205020404" pitchFamily="49" charset="0"/>
                <a:cs typeface="Courier New" panose="02070309020205020404" pitchFamily="49" charset="0"/>
              </a:rPr>
              <a:t>2</a:t>
            </a:r>
          </a:p>
          <a:p>
            <a:r>
              <a:rPr lang="en-GB" altLang="en-US" sz="3600" b="1" dirty="0" smtClean="0">
                <a:solidFill>
                  <a:srgbClr val="C00000"/>
                </a:solidFill>
                <a:latin typeface="Courier New" panose="02070309020205020404" pitchFamily="49" charset="0"/>
                <a:cs typeface="Courier New" panose="02070309020205020404" pitchFamily="49" charset="0"/>
              </a:rPr>
              <a:t>3</a:t>
            </a:r>
          </a:p>
          <a:p>
            <a:r>
              <a:rPr lang="en-GB" altLang="en-US" sz="3600" b="1" dirty="0" smtClean="0">
                <a:solidFill>
                  <a:srgbClr val="C00000"/>
                </a:solidFill>
                <a:latin typeface="Courier New" panose="02070309020205020404" pitchFamily="49" charset="0"/>
                <a:cs typeface="Courier New" panose="02070309020205020404" pitchFamily="49" charset="0"/>
              </a:rPr>
              <a:t>4</a:t>
            </a:r>
          </a:p>
          <a:p>
            <a:r>
              <a:rPr lang="en-GB" altLang="en-US" sz="3600" b="1" dirty="0" smtClean="0">
                <a:solidFill>
                  <a:srgbClr val="C00000"/>
                </a:solidFill>
                <a:latin typeface="Courier New" panose="02070309020205020404" pitchFamily="49" charset="0"/>
                <a:cs typeface="Courier New" panose="02070309020205020404" pitchFamily="49" charset="0"/>
              </a:rPr>
              <a:t>6</a:t>
            </a:r>
            <a:endParaRPr lang="en-GB" altLang="en-US" sz="3600" b="1" dirty="0">
              <a:solidFill>
                <a:srgbClr val="C0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9790985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a:solidFill>
                  <a:srgbClr val="C00000"/>
                </a:solidFill>
                <a:latin typeface="Courier New" panose="02070309020205020404" pitchFamily="49" charset="0"/>
                <a:cs typeface="Courier New" panose="02070309020205020404" pitchFamily="49" charset="0"/>
              </a:rPr>
              <a:t>6 – </a:t>
            </a:r>
            <a:r>
              <a:rPr lang="en-GB" altLang="en-US" sz="3600" b="1" dirty="0" smtClean="0">
                <a:solidFill>
                  <a:srgbClr val="C00000"/>
                </a:solidFill>
                <a:latin typeface="Courier New" panose="02070309020205020404" pitchFamily="49" charset="0"/>
                <a:cs typeface="Courier New" panose="02070309020205020404" pitchFamily="49" charset="0"/>
              </a:rPr>
              <a:t>3,4,5</a:t>
            </a:r>
          </a:p>
          <a:p>
            <a:r>
              <a:rPr lang="en-GB" altLang="en-US" sz="3600" b="1" dirty="0">
                <a:solidFill>
                  <a:srgbClr val="C00000"/>
                </a:solidFill>
                <a:latin typeface="Courier New" panose="02070309020205020404" pitchFamily="49" charset="0"/>
                <a:cs typeface="Courier New" panose="02070309020205020404" pitchFamily="49" charset="0"/>
              </a:rPr>
              <a:t>4 – 2,3,5,6</a:t>
            </a:r>
          </a:p>
          <a:p>
            <a:r>
              <a:rPr lang="en-GB" altLang="en-US" sz="3600" b="1" dirty="0">
                <a:solidFill>
                  <a:srgbClr val="C00000"/>
                </a:solidFill>
                <a:latin typeface="Courier New" panose="02070309020205020404" pitchFamily="49" charset="0"/>
                <a:cs typeface="Courier New" panose="02070309020205020404" pitchFamily="49" charset="0"/>
              </a:rPr>
              <a:t>3 – 1,2,4,6</a:t>
            </a:r>
          </a:p>
          <a:p>
            <a:r>
              <a:rPr lang="en-GB" altLang="en-US" sz="3600" b="1" dirty="0">
                <a:solidFill>
                  <a:srgbClr val="C00000"/>
                </a:solidFill>
                <a:latin typeface="Courier New" panose="02070309020205020404" pitchFamily="49" charset="0"/>
                <a:cs typeface="Courier New" panose="02070309020205020404" pitchFamily="49" charset="0"/>
              </a:rPr>
              <a:t>2 – 1,3,4,5</a:t>
            </a:r>
          </a:p>
          <a:p>
            <a:r>
              <a:rPr lang="en-GB" altLang="en-US" sz="3600" b="1" dirty="0" smtClean="0">
                <a:solidFill>
                  <a:srgbClr val="C00000"/>
                </a:solidFill>
                <a:latin typeface="Courier New" panose="02070309020205020404" pitchFamily="49" charset="0"/>
                <a:cs typeface="Courier New" panose="02070309020205020404" pitchFamily="49" charset="0"/>
              </a:rPr>
              <a:t>5 </a:t>
            </a:r>
            <a:r>
              <a:rPr lang="en-GB" altLang="en-US" sz="3600" b="1" dirty="0">
                <a:solidFill>
                  <a:srgbClr val="C00000"/>
                </a:solidFill>
                <a:latin typeface="Courier New" panose="02070309020205020404" pitchFamily="49" charset="0"/>
                <a:cs typeface="Courier New" panose="02070309020205020404" pitchFamily="49" charset="0"/>
              </a:rPr>
              <a:t>– </a:t>
            </a:r>
            <a:r>
              <a:rPr lang="en-GB" altLang="en-US" sz="3600" b="1" dirty="0" smtClean="0">
                <a:solidFill>
                  <a:srgbClr val="C00000"/>
                </a:solidFill>
                <a:latin typeface="Courier New" panose="02070309020205020404" pitchFamily="49" charset="0"/>
                <a:cs typeface="Courier New" panose="02070309020205020404" pitchFamily="49" charset="0"/>
              </a:rPr>
              <a:t>2,4,6</a:t>
            </a:r>
          </a:p>
          <a:p>
            <a:r>
              <a:rPr lang="en-GB" altLang="en-US" sz="3600" b="1" dirty="0" smtClean="0">
                <a:solidFill>
                  <a:srgbClr val="C00000"/>
                </a:solidFill>
                <a:latin typeface="Courier New" panose="02070309020205020404" pitchFamily="49" charset="0"/>
                <a:cs typeface="Courier New" panose="02070309020205020404" pitchFamily="49" charset="0"/>
              </a:rPr>
              <a:t>1 </a:t>
            </a:r>
            <a:r>
              <a:rPr lang="en-GB" altLang="en-US" sz="3600" b="1" dirty="0">
                <a:solidFill>
                  <a:srgbClr val="C00000"/>
                </a:solidFill>
                <a:latin typeface="Courier New" panose="02070309020205020404" pitchFamily="49" charset="0"/>
                <a:cs typeface="Courier New" panose="02070309020205020404" pitchFamily="49" charset="0"/>
              </a:rPr>
              <a:t>– </a:t>
            </a:r>
            <a:r>
              <a:rPr lang="en-GB" altLang="en-US" sz="3600" b="1" dirty="0" smtClean="0">
                <a:solidFill>
                  <a:srgbClr val="C00000"/>
                </a:solidFill>
                <a:latin typeface="Courier New" panose="02070309020205020404" pitchFamily="49" charset="0"/>
                <a:cs typeface="Courier New" panose="02070309020205020404" pitchFamily="49" charset="0"/>
              </a:rPr>
              <a:t>2,3</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6" name="TextBox 5"/>
          <p:cNvSpPr txBox="1"/>
          <p:nvPr/>
        </p:nvSpPr>
        <p:spPr>
          <a:xfrm>
            <a:off x="5478109" y="831038"/>
            <a:ext cx="3537875" cy="2246769"/>
          </a:xfrm>
          <a:prstGeom prst="rect">
            <a:avLst/>
          </a:prstGeom>
          <a:noFill/>
          <a:ln>
            <a:solidFill>
              <a:srgbClr val="C00000"/>
            </a:solidFill>
          </a:ln>
        </p:spPr>
        <p:txBody>
          <a:bodyPr wrap="square" rtlCol="0">
            <a:spAutoFit/>
          </a:bodyPr>
          <a:lstStyle/>
          <a:p>
            <a:r>
              <a:rPr lang="en-GB" sz="2800" dirty="0" smtClean="0">
                <a:solidFill>
                  <a:srgbClr val="585858"/>
                </a:solidFill>
              </a:rPr>
              <a:t>Repeatedly:</a:t>
            </a:r>
          </a:p>
          <a:p>
            <a:pPr marL="457200" indent="-457200">
              <a:buFont typeface="Arial" panose="020B0604020202020204" pitchFamily="34" charset="0"/>
              <a:buChar char="•"/>
            </a:pPr>
            <a:r>
              <a:rPr lang="en-GB" sz="2800" dirty="0" smtClean="0">
                <a:solidFill>
                  <a:srgbClr val="C00000"/>
                </a:solidFill>
              </a:rPr>
              <a:t>Replace nodes in reverse order</a:t>
            </a:r>
          </a:p>
          <a:p>
            <a:pPr marL="457200" indent="-457200">
              <a:buFont typeface="Arial" panose="020B0604020202020204" pitchFamily="34" charset="0"/>
              <a:buChar char="•"/>
            </a:pPr>
            <a:r>
              <a:rPr lang="en-GB" sz="2800" dirty="0" smtClean="0">
                <a:solidFill>
                  <a:srgbClr val="585858"/>
                </a:solidFill>
              </a:rPr>
              <a:t>Assign a legal colour to node</a:t>
            </a:r>
          </a:p>
        </p:txBody>
      </p:sp>
      <p:sp>
        <p:nvSpPr>
          <p:cNvPr id="25" name="Rectangle 33"/>
          <p:cNvSpPr>
            <a:spLocks noChangeArrowheads="1"/>
          </p:cNvSpPr>
          <p:nvPr/>
        </p:nvSpPr>
        <p:spPr bwMode="auto">
          <a:xfrm>
            <a:off x="5478109" y="3508694"/>
            <a:ext cx="366589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smtClean="0">
                <a:solidFill>
                  <a:srgbClr val="C00000"/>
                </a:solidFill>
                <a:latin typeface="Courier New" panose="02070309020205020404" pitchFamily="49" charset="0"/>
                <a:cs typeface="Courier New" panose="02070309020205020404" pitchFamily="49" charset="0"/>
              </a:rPr>
              <a:t>1</a:t>
            </a:r>
          </a:p>
          <a:p>
            <a:r>
              <a:rPr lang="en-GB" altLang="en-US" sz="3600" b="1" dirty="0" smtClean="0">
                <a:solidFill>
                  <a:srgbClr val="C00000"/>
                </a:solidFill>
                <a:latin typeface="Courier New" panose="02070309020205020404" pitchFamily="49" charset="0"/>
                <a:cs typeface="Courier New" panose="02070309020205020404" pitchFamily="49" charset="0"/>
              </a:rPr>
              <a:t>5</a:t>
            </a:r>
          </a:p>
          <a:p>
            <a:r>
              <a:rPr lang="en-GB" altLang="en-US" sz="3600" b="1" dirty="0" smtClean="0">
                <a:solidFill>
                  <a:srgbClr val="C00000"/>
                </a:solidFill>
                <a:latin typeface="Courier New" panose="02070309020205020404" pitchFamily="49" charset="0"/>
                <a:cs typeface="Courier New" panose="02070309020205020404" pitchFamily="49" charset="0"/>
              </a:rPr>
              <a:t>2</a:t>
            </a:r>
          </a:p>
          <a:p>
            <a:r>
              <a:rPr lang="en-GB" altLang="en-US" sz="3600" b="1" dirty="0" smtClean="0">
                <a:solidFill>
                  <a:srgbClr val="C00000"/>
                </a:solidFill>
                <a:latin typeface="Courier New" panose="02070309020205020404" pitchFamily="49" charset="0"/>
                <a:cs typeface="Courier New" panose="02070309020205020404" pitchFamily="49" charset="0"/>
              </a:rPr>
              <a:t>3</a:t>
            </a:r>
          </a:p>
          <a:p>
            <a:r>
              <a:rPr lang="en-GB" altLang="en-US" sz="3600" b="1" dirty="0" smtClean="0">
                <a:solidFill>
                  <a:srgbClr val="C00000"/>
                </a:solidFill>
                <a:latin typeface="Courier New" panose="02070309020205020404" pitchFamily="49" charset="0"/>
                <a:cs typeface="Courier New" panose="02070309020205020404" pitchFamily="49" charset="0"/>
              </a:rPr>
              <a:t>4</a:t>
            </a:r>
          </a:p>
          <a:p>
            <a:r>
              <a:rPr lang="en-GB" altLang="en-US" sz="3600" b="1" dirty="0" smtClean="0">
                <a:solidFill>
                  <a:srgbClr val="C00000"/>
                </a:solidFill>
                <a:latin typeface="Courier New" panose="02070309020205020404" pitchFamily="49" charset="0"/>
                <a:cs typeface="Courier New" panose="02070309020205020404" pitchFamily="49" charset="0"/>
              </a:rPr>
              <a:t>6</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28" name="Right Arrow 27"/>
          <p:cNvSpPr/>
          <p:nvPr/>
        </p:nvSpPr>
        <p:spPr>
          <a:xfrm>
            <a:off x="4705379" y="740475"/>
            <a:ext cx="707869" cy="159694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p:cNvSpPr/>
          <p:nvPr/>
        </p:nvSpPr>
        <p:spPr>
          <a:xfrm>
            <a:off x="2706624" y="3623573"/>
            <a:ext cx="2651760" cy="2933873"/>
          </a:xfrm>
          <a:custGeom>
            <a:avLst/>
            <a:gdLst>
              <a:gd name="connsiteX0" fmla="*/ 2651760 w 2651760"/>
              <a:gd name="connsiteY0" fmla="*/ 2905243 h 2933873"/>
              <a:gd name="connsiteX1" fmla="*/ 1792224 w 2651760"/>
              <a:gd name="connsiteY1" fmla="*/ 2576059 h 2933873"/>
              <a:gd name="connsiteX2" fmla="*/ 1042416 w 2651760"/>
              <a:gd name="connsiteY2" fmla="*/ 381499 h 2933873"/>
              <a:gd name="connsiteX3" fmla="*/ 0 w 2651760"/>
              <a:gd name="connsiteY3" fmla="*/ 15739 h 2933873"/>
            </a:gdLst>
            <a:ahLst/>
            <a:cxnLst>
              <a:cxn ang="0">
                <a:pos x="connsiteX0" y="connsiteY0"/>
              </a:cxn>
              <a:cxn ang="0">
                <a:pos x="connsiteX1" y="connsiteY1"/>
              </a:cxn>
              <a:cxn ang="0">
                <a:pos x="connsiteX2" y="connsiteY2"/>
              </a:cxn>
              <a:cxn ang="0">
                <a:pos x="connsiteX3" y="connsiteY3"/>
              </a:cxn>
            </a:cxnLst>
            <a:rect l="l" t="t" r="r" b="b"/>
            <a:pathLst>
              <a:path w="2651760" h="2933873">
                <a:moveTo>
                  <a:pt x="2651760" y="2905243"/>
                </a:moveTo>
                <a:cubicBezTo>
                  <a:pt x="2356104" y="2950963"/>
                  <a:pt x="2060448" y="2996683"/>
                  <a:pt x="1792224" y="2576059"/>
                </a:cubicBezTo>
                <a:cubicBezTo>
                  <a:pt x="1524000" y="2155435"/>
                  <a:pt x="1341120" y="808219"/>
                  <a:pt x="1042416" y="381499"/>
                </a:cubicBezTo>
                <a:cubicBezTo>
                  <a:pt x="743712" y="-45221"/>
                  <a:pt x="371856" y="-14741"/>
                  <a:pt x="0" y="15739"/>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8289" y="3453264"/>
            <a:ext cx="2560319" cy="584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146305" y="4052388"/>
            <a:ext cx="3145535" cy="2640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718728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5">
                                            <p:txEl>
                                              <p:pRg st="5" end="5"/>
                                            </p:txEl>
                                          </p:spTgt>
                                        </p:tgtEl>
                                      </p:cBhvr>
                                    </p:animEffect>
                                    <p:set>
                                      <p:cBhvr>
                                        <p:cTn id="11" dur="1" fill="hold">
                                          <p:stCondLst>
                                            <p:cond delay="499"/>
                                          </p:stCondLst>
                                        </p:cTn>
                                        <p:tgtEl>
                                          <p:spTgt spid="25">
                                            <p:txEl>
                                              <p:pRg st="5" end="5"/>
                                            </p:txEl>
                                          </p:spTgt>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grpId="0" nodeType="after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a:solidFill>
                  <a:srgbClr val="C00000"/>
                </a:solidFill>
                <a:latin typeface="Courier New" panose="02070309020205020404" pitchFamily="49" charset="0"/>
                <a:cs typeface="Courier New" panose="02070309020205020404" pitchFamily="49" charset="0"/>
              </a:rPr>
              <a:t>6 – </a:t>
            </a:r>
            <a:r>
              <a:rPr lang="en-GB" altLang="en-US" sz="3600" b="1" dirty="0" smtClean="0">
                <a:solidFill>
                  <a:srgbClr val="C00000"/>
                </a:solidFill>
                <a:latin typeface="Courier New" panose="02070309020205020404" pitchFamily="49" charset="0"/>
                <a:cs typeface="Courier New" panose="02070309020205020404" pitchFamily="49" charset="0"/>
              </a:rPr>
              <a:t>3,4,5</a:t>
            </a:r>
          </a:p>
          <a:p>
            <a:r>
              <a:rPr lang="en-GB" altLang="en-US" sz="3600" b="1" dirty="0">
                <a:solidFill>
                  <a:srgbClr val="C00000"/>
                </a:solidFill>
                <a:latin typeface="Courier New" panose="02070309020205020404" pitchFamily="49" charset="0"/>
                <a:cs typeface="Courier New" panose="02070309020205020404" pitchFamily="49" charset="0"/>
              </a:rPr>
              <a:t>4 – 2,3,5,6</a:t>
            </a:r>
          </a:p>
          <a:p>
            <a:r>
              <a:rPr lang="en-GB" altLang="en-US" sz="3600" b="1" dirty="0">
                <a:solidFill>
                  <a:srgbClr val="C00000"/>
                </a:solidFill>
                <a:latin typeface="Courier New" panose="02070309020205020404" pitchFamily="49" charset="0"/>
                <a:cs typeface="Courier New" panose="02070309020205020404" pitchFamily="49" charset="0"/>
              </a:rPr>
              <a:t>3 – 1,2,4,6</a:t>
            </a:r>
          </a:p>
          <a:p>
            <a:r>
              <a:rPr lang="en-GB" altLang="en-US" sz="3600" b="1" dirty="0">
                <a:solidFill>
                  <a:srgbClr val="C00000"/>
                </a:solidFill>
                <a:latin typeface="Courier New" panose="02070309020205020404" pitchFamily="49" charset="0"/>
                <a:cs typeface="Courier New" panose="02070309020205020404" pitchFamily="49" charset="0"/>
              </a:rPr>
              <a:t>2 – 1,3,4,5</a:t>
            </a:r>
          </a:p>
          <a:p>
            <a:r>
              <a:rPr lang="en-GB" altLang="en-US" sz="3600" b="1" dirty="0" smtClean="0">
                <a:solidFill>
                  <a:srgbClr val="C00000"/>
                </a:solidFill>
                <a:latin typeface="Courier New" panose="02070309020205020404" pitchFamily="49" charset="0"/>
                <a:cs typeface="Courier New" panose="02070309020205020404" pitchFamily="49" charset="0"/>
              </a:rPr>
              <a:t>5 </a:t>
            </a:r>
            <a:r>
              <a:rPr lang="en-GB" altLang="en-US" sz="3600" b="1" dirty="0">
                <a:solidFill>
                  <a:srgbClr val="C00000"/>
                </a:solidFill>
                <a:latin typeface="Courier New" panose="02070309020205020404" pitchFamily="49" charset="0"/>
                <a:cs typeface="Courier New" panose="02070309020205020404" pitchFamily="49" charset="0"/>
              </a:rPr>
              <a:t>– </a:t>
            </a:r>
            <a:r>
              <a:rPr lang="en-GB" altLang="en-US" sz="3600" b="1" dirty="0" smtClean="0">
                <a:solidFill>
                  <a:srgbClr val="C00000"/>
                </a:solidFill>
                <a:latin typeface="Courier New" panose="02070309020205020404" pitchFamily="49" charset="0"/>
                <a:cs typeface="Courier New" panose="02070309020205020404" pitchFamily="49" charset="0"/>
              </a:rPr>
              <a:t>2,4,6</a:t>
            </a:r>
          </a:p>
          <a:p>
            <a:r>
              <a:rPr lang="en-GB" altLang="en-US" sz="3600" b="1" dirty="0" smtClean="0">
                <a:solidFill>
                  <a:srgbClr val="C00000"/>
                </a:solidFill>
                <a:latin typeface="Courier New" panose="02070309020205020404" pitchFamily="49" charset="0"/>
                <a:cs typeface="Courier New" panose="02070309020205020404" pitchFamily="49" charset="0"/>
              </a:rPr>
              <a:t>1 </a:t>
            </a:r>
            <a:r>
              <a:rPr lang="en-GB" altLang="en-US" sz="3600" b="1" dirty="0">
                <a:solidFill>
                  <a:srgbClr val="C00000"/>
                </a:solidFill>
                <a:latin typeface="Courier New" panose="02070309020205020404" pitchFamily="49" charset="0"/>
                <a:cs typeface="Courier New" panose="02070309020205020404" pitchFamily="49" charset="0"/>
              </a:rPr>
              <a:t>– </a:t>
            </a:r>
            <a:r>
              <a:rPr lang="en-GB" altLang="en-US" sz="3600" b="1" dirty="0" smtClean="0">
                <a:solidFill>
                  <a:srgbClr val="C00000"/>
                </a:solidFill>
                <a:latin typeface="Courier New" panose="02070309020205020404" pitchFamily="49" charset="0"/>
                <a:cs typeface="Courier New" panose="02070309020205020404" pitchFamily="49" charset="0"/>
              </a:rPr>
              <a:t>2,3</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6" name="TextBox 5"/>
          <p:cNvSpPr txBox="1"/>
          <p:nvPr/>
        </p:nvSpPr>
        <p:spPr>
          <a:xfrm>
            <a:off x="5478109" y="831038"/>
            <a:ext cx="3537875" cy="2246769"/>
          </a:xfrm>
          <a:prstGeom prst="rect">
            <a:avLst/>
          </a:prstGeom>
          <a:noFill/>
          <a:ln>
            <a:solidFill>
              <a:srgbClr val="C00000"/>
            </a:solidFill>
          </a:ln>
        </p:spPr>
        <p:txBody>
          <a:bodyPr wrap="square" rtlCol="0">
            <a:spAutoFit/>
          </a:bodyPr>
          <a:lstStyle/>
          <a:p>
            <a:r>
              <a:rPr lang="en-GB" sz="2800" dirty="0" smtClean="0">
                <a:solidFill>
                  <a:srgbClr val="585858"/>
                </a:solidFill>
              </a:rPr>
              <a:t>Repeatedly:</a:t>
            </a:r>
          </a:p>
          <a:p>
            <a:pPr marL="457200" indent="-457200">
              <a:buFont typeface="Arial" panose="020B0604020202020204" pitchFamily="34" charset="0"/>
              <a:buChar char="•"/>
            </a:pPr>
            <a:r>
              <a:rPr lang="en-GB" sz="2800" dirty="0" smtClean="0">
                <a:solidFill>
                  <a:srgbClr val="585858"/>
                </a:solidFill>
              </a:rPr>
              <a:t>Replace nodes in reverse order</a:t>
            </a:r>
          </a:p>
          <a:p>
            <a:pPr marL="457200" indent="-457200">
              <a:buFont typeface="Arial" panose="020B0604020202020204" pitchFamily="34" charset="0"/>
              <a:buChar char="•"/>
            </a:pPr>
            <a:r>
              <a:rPr lang="en-GB" sz="2800" dirty="0" smtClean="0">
                <a:solidFill>
                  <a:srgbClr val="C00000"/>
                </a:solidFill>
              </a:rPr>
              <a:t>Assign a legal colour to node</a:t>
            </a:r>
          </a:p>
        </p:txBody>
      </p:sp>
      <p:sp>
        <p:nvSpPr>
          <p:cNvPr id="25" name="Rectangle 33"/>
          <p:cNvSpPr>
            <a:spLocks noChangeArrowheads="1"/>
          </p:cNvSpPr>
          <p:nvPr/>
        </p:nvSpPr>
        <p:spPr bwMode="auto">
          <a:xfrm>
            <a:off x="5478109" y="3508694"/>
            <a:ext cx="366589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smtClean="0">
                <a:solidFill>
                  <a:srgbClr val="C00000"/>
                </a:solidFill>
                <a:latin typeface="Courier New" panose="02070309020205020404" pitchFamily="49" charset="0"/>
                <a:cs typeface="Courier New" panose="02070309020205020404" pitchFamily="49" charset="0"/>
              </a:rPr>
              <a:t>1</a:t>
            </a:r>
          </a:p>
          <a:p>
            <a:r>
              <a:rPr lang="en-GB" altLang="en-US" sz="3600" b="1" dirty="0" smtClean="0">
                <a:solidFill>
                  <a:srgbClr val="C00000"/>
                </a:solidFill>
                <a:latin typeface="Courier New" panose="02070309020205020404" pitchFamily="49" charset="0"/>
                <a:cs typeface="Courier New" panose="02070309020205020404" pitchFamily="49" charset="0"/>
              </a:rPr>
              <a:t>5</a:t>
            </a:r>
          </a:p>
          <a:p>
            <a:r>
              <a:rPr lang="en-GB" altLang="en-US" sz="3600" b="1" dirty="0" smtClean="0">
                <a:solidFill>
                  <a:srgbClr val="C00000"/>
                </a:solidFill>
                <a:latin typeface="Courier New" panose="02070309020205020404" pitchFamily="49" charset="0"/>
                <a:cs typeface="Courier New" panose="02070309020205020404" pitchFamily="49" charset="0"/>
              </a:rPr>
              <a:t>2</a:t>
            </a:r>
          </a:p>
          <a:p>
            <a:r>
              <a:rPr lang="en-GB" altLang="en-US" sz="3600" b="1" dirty="0" smtClean="0">
                <a:solidFill>
                  <a:srgbClr val="C00000"/>
                </a:solidFill>
                <a:latin typeface="Courier New" panose="02070309020205020404" pitchFamily="49" charset="0"/>
                <a:cs typeface="Courier New" panose="02070309020205020404" pitchFamily="49" charset="0"/>
              </a:rPr>
              <a:t>3</a:t>
            </a:r>
          </a:p>
          <a:p>
            <a:r>
              <a:rPr lang="en-GB" altLang="en-US" sz="3600" b="1" dirty="0" smtClean="0">
                <a:solidFill>
                  <a:srgbClr val="C00000"/>
                </a:solidFill>
                <a:latin typeface="Courier New" panose="02070309020205020404" pitchFamily="49" charset="0"/>
                <a:cs typeface="Courier New" panose="02070309020205020404" pitchFamily="49" charset="0"/>
              </a:rPr>
              <a:t>4</a:t>
            </a:r>
          </a:p>
          <a:p>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28" name="Right Arrow 27"/>
          <p:cNvSpPr/>
          <p:nvPr/>
        </p:nvSpPr>
        <p:spPr>
          <a:xfrm>
            <a:off x="4705379" y="1563435"/>
            <a:ext cx="707869" cy="159694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8289" y="4042254"/>
            <a:ext cx="3126687" cy="584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146305" y="4626865"/>
            <a:ext cx="3145535" cy="206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700018" y="3420335"/>
            <a:ext cx="1052280" cy="646331"/>
          </a:xfrm>
          <a:prstGeom prst="rect">
            <a:avLst/>
          </a:prstGeom>
          <a:noFill/>
        </p:spPr>
        <p:txBody>
          <a:bodyPr wrap="square" rtlCol="0">
            <a:spAutoFit/>
          </a:bodyPr>
          <a:lstStyle/>
          <a:p>
            <a:r>
              <a:rPr lang="en-GB" sz="3600" b="1" dirty="0" smtClean="0">
                <a:solidFill>
                  <a:srgbClr val="FF0000"/>
                </a:solidFill>
                <a:latin typeface="Courier New" panose="02070309020205020404" pitchFamily="49" charset="0"/>
                <a:cs typeface="Courier New" panose="02070309020205020404" pitchFamily="49" charset="0"/>
              </a:rPr>
              <a:t>Red</a:t>
            </a:r>
            <a:endParaRPr lang="en-GB" sz="3600" b="1" dirty="0">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134052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smtClean="0">
                <a:solidFill>
                  <a:srgbClr val="C00000"/>
                </a:solidFill>
                <a:latin typeface="Courier New" panose="02070309020205020404" pitchFamily="49" charset="0"/>
                <a:cs typeface="Courier New" panose="02070309020205020404" pitchFamily="49" charset="0"/>
              </a:rPr>
              <a:t>6 – 3,4,5</a:t>
            </a:r>
          </a:p>
          <a:p>
            <a:r>
              <a:rPr lang="en-GB" altLang="en-US" sz="3600" b="1" dirty="0">
                <a:solidFill>
                  <a:srgbClr val="C00000"/>
                </a:solidFill>
                <a:latin typeface="Courier New" panose="02070309020205020404" pitchFamily="49" charset="0"/>
                <a:cs typeface="Courier New" panose="02070309020205020404" pitchFamily="49" charset="0"/>
              </a:rPr>
              <a:t>4 – 2,3,5,6</a:t>
            </a:r>
          </a:p>
          <a:p>
            <a:r>
              <a:rPr lang="en-GB" altLang="en-US" sz="3600" b="1" dirty="0">
                <a:solidFill>
                  <a:srgbClr val="C00000"/>
                </a:solidFill>
                <a:latin typeface="Courier New" panose="02070309020205020404" pitchFamily="49" charset="0"/>
                <a:cs typeface="Courier New" panose="02070309020205020404" pitchFamily="49" charset="0"/>
              </a:rPr>
              <a:t>3 – 1,2,4,6</a:t>
            </a:r>
          </a:p>
          <a:p>
            <a:r>
              <a:rPr lang="en-GB" altLang="en-US" sz="3600" b="1" dirty="0">
                <a:solidFill>
                  <a:srgbClr val="C00000"/>
                </a:solidFill>
                <a:latin typeface="Courier New" panose="02070309020205020404" pitchFamily="49" charset="0"/>
                <a:cs typeface="Courier New" panose="02070309020205020404" pitchFamily="49" charset="0"/>
              </a:rPr>
              <a:t>2 – 1,3,4,5</a:t>
            </a:r>
          </a:p>
          <a:p>
            <a:r>
              <a:rPr lang="en-GB" altLang="en-US" sz="3600" b="1" dirty="0" smtClean="0">
                <a:solidFill>
                  <a:srgbClr val="C00000"/>
                </a:solidFill>
                <a:latin typeface="Courier New" panose="02070309020205020404" pitchFamily="49" charset="0"/>
                <a:cs typeface="Courier New" panose="02070309020205020404" pitchFamily="49" charset="0"/>
              </a:rPr>
              <a:t>5 </a:t>
            </a:r>
            <a:r>
              <a:rPr lang="en-GB" altLang="en-US" sz="3600" b="1" dirty="0">
                <a:solidFill>
                  <a:srgbClr val="C00000"/>
                </a:solidFill>
                <a:latin typeface="Courier New" panose="02070309020205020404" pitchFamily="49" charset="0"/>
                <a:cs typeface="Courier New" panose="02070309020205020404" pitchFamily="49" charset="0"/>
              </a:rPr>
              <a:t>– </a:t>
            </a:r>
            <a:r>
              <a:rPr lang="en-GB" altLang="en-US" sz="3600" b="1" dirty="0" smtClean="0">
                <a:solidFill>
                  <a:srgbClr val="C00000"/>
                </a:solidFill>
                <a:latin typeface="Courier New" panose="02070309020205020404" pitchFamily="49" charset="0"/>
                <a:cs typeface="Courier New" panose="02070309020205020404" pitchFamily="49" charset="0"/>
              </a:rPr>
              <a:t>2,4,6</a:t>
            </a:r>
          </a:p>
          <a:p>
            <a:r>
              <a:rPr lang="en-GB" altLang="en-US" sz="3600" b="1" dirty="0" smtClean="0">
                <a:solidFill>
                  <a:srgbClr val="C00000"/>
                </a:solidFill>
                <a:latin typeface="Courier New" panose="02070309020205020404" pitchFamily="49" charset="0"/>
                <a:cs typeface="Courier New" panose="02070309020205020404" pitchFamily="49" charset="0"/>
              </a:rPr>
              <a:t>1 </a:t>
            </a:r>
            <a:r>
              <a:rPr lang="en-GB" altLang="en-US" sz="3600" b="1" dirty="0">
                <a:solidFill>
                  <a:srgbClr val="C00000"/>
                </a:solidFill>
                <a:latin typeface="Courier New" panose="02070309020205020404" pitchFamily="49" charset="0"/>
                <a:cs typeface="Courier New" panose="02070309020205020404" pitchFamily="49" charset="0"/>
              </a:rPr>
              <a:t>– </a:t>
            </a:r>
            <a:r>
              <a:rPr lang="en-GB" altLang="en-US" sz="3600" b="1" dirty="0" smtClean="0">
                <a:solidFill>
                  <a:srgbClr val="C00000"/>
                </a:solidFill>
                <a:latin typeface="Courier New" panose="02070309020205020404" pitchFamily="49" charset="0"/>
                <a:cs typeface="Courier New" panose="02070309020205020404" pitchFamily="49" charset="0"/>
              </a:rPr>
              <a:t>2,3</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6" name="TextBox 5"/>
          <p:cNvSpPr txBox="1"/>
          <p:nvPr/>
        </p:nvSpPr>
        <p:spPr>
          <a:xfrm>
            <a:off x="5478109" y="831038"/>
            <a:ext cx="3537875" cy="2246769"/>
          </a:xfrm>
          <a:prstGeom prst="rect">
            <a:avLst/>
          </a:prstGeom>
          <a:noFill/>
          <a:ln>
            <a:solidFill>
              <a:srgbClr val="C00000"/>
            </a:solidFill>
          </a:ln>
        </p:spPr>
        <p:txBody>
          <a:bodyPr wrap="square" rtlCol="0">
            <a:spAutoFit/>
          </a:bodyPr>
          <a:lstStyle/>
          <a:p>
            <a:r>
              <a:rPr lang="en-GB" sz="2800" dirty="0" smtClean="0">
                <a:solidFill>
                  <a:srgbClr val="585858"/>
                </a:solidFill>
              </a:rPr>
              <a:t>Repeatedly:</a:t>
            </a:r>
          </a:p>
          <a:p>
            <a:pPr marL="457200" indent="-457200">
              <a:buFont typeface="Arial" panose="020B0604020202020204" pitchFamily="34" charset="0"/>
              <a:buChar char="•"/>
            </a:pPr>
            <a:r>
              <a:rPr lang="en-GB" sz="2800" dirty="0" smtClean="0">
                <a:solidFill>
                  <a:srgbClr val="C00000"/>
                </a:solidFill>
              </a:rPr>
              <a:t>Replace nodes in reverse order</a:t>
            </a:r>
          </a:p>
          <a:p>
            <a:pPr marL="457200" indent="-457200">
              <a:buFont typeface="Arial" panose="020B0604020202020204" pitchFamily="34" charset="0"/>
              <a:buChar char="•"/>
            </a:pPr>
            <a:r>
              <a:rPr lang="en-GB" sz="2800" dirty="0" smtClean="0">
                <a:solidFill>
                  <a:srgbClr val="585858"/>
                </a:solidFill>
              </a:rPr>
              <a:t>Assign a legal colour to node</a:t>
            </a:r>
          </a:p>
        </p:txBody>
      </p:sp>
      <p:sp>
        <p:nvSpPr>
          <p:cNvPr id="25" name="Rectangle 33"/>
          <p:cNvSpPr>
            <a:spLocks noChangeArrowheads="1"/>
          </p:cNvSpPr>
          <p:nvPr/>
        </p:nvSpPr>
        <p:spPr bwMode="auto">
          <a:xfrm>
            <a:off x="5478109" y="3508694"/>
            <a:ext cx="366589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smtClean="0">
                <a:solidFill>
                  <a:srgbClr val="C00000"/>
                </a:solidFill>
                <a:latin typeface="Courier New" panose="02070309020205020404" pitchFamily="49" charset="0"/>
                <a:cs typeface="Courier New" panose="02070309020205020404" pitchFamily="49" charset="0"/>
              </a:rPr>
              <a:t>1</a:t>
            </a:r>
          </a:p>
          <a:p>
            <a:r>
              <a:rPr lang="en-GB" altLang="en-US" sz="3600" b="1" dirty="0" smtClean="0">
                <a:solidFill>
                  <a:srgbClr val="C00000"/>
                </a:solidFill>
                <a:latin typeface="Courier New" panose="02070309020205020404" pitchFamily="49" charset="0"/>
                <a:cs typeface="Courier New" panose="02070309020205020404" pitchFamily="49" charset="0"/>
              </a:rPr>
              <a:t>5</a:t>
            </a:r>
          </a:p>
          <a:p>
            <a:r>
              <a:rPr lang="en-GB" altLang="en-US" sz="3600" b="1" dirty="0" smtClean="0">
                <a:solidFill>
                  <a:srgbClr val="C00000"/>
                </a:solidFill>
                <a:latin typeface="Courier New" panose="02070309020205020404" pitchFamily="49" charset="0"/>
                <a:cs typeface="Courier New" panose="02070309020205020404" pitchFamily="49" charset="0"/>
              </a:rPr>
              <a:t>2</a:t>
            </a:r>
          </a:p>
          <a:p>
            <a:r>
              <a:rPr lang="en-GB" altLang="en-US" sz="3600" b="1" dirty="0" smtClean="0">
                <a:solidFill>
                  <a:srgbClr val="C00000"/>
                </a:solidFill>
                <a:latin typeface="Courier New" panose="02070309020205020404" pitchFamily="49" charset="0"/>
                <a:cs typeface="Courier New" panose="02070309020205020404" pitchFamily="49" charset="0"/>
              </a:rPr>
              <a:t>3</a:t>
            </a:r>
          </a:p>
          <a:p>
            <a:r>
              <a:rPr lang="en-GB" altLang="en-US" sz="3600" b="1" dirty="0" smtClean="0">
                <a:solidFill>
                  <a:srgbClr val="C00000"/>
                </a:solidFill>
                <a:latin typeface="Courier New" panose="02070309020205020404" pitchFamily="49" charset="0"/>
                <a:cs typeface="Courier New" panose="02070309020205020404" pitchFamily="49" charset="0"/>
              </a:rPr>
              <a:t>4</a:t>
            </a:r>
          </a:p>
          <a:p>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28" name="Right Arrow 27"/>
          <p:cNvSpPr/>
          <p:nvPr/>
        </p:nvSpPr>
        <p:spPr>
          <a:xfrm>
            <a:off x="4705379" y="740475"/>
            <a:ext cx="707869" cy="159694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p:cNvSpPr/>
          <p:nvPr/>
        </p:nvSpPr>
        <p:spPr>
          <a:xfrm>
            <a:off x="3291840" y="4236000"/>
            <a:ext cx="2066544" cy="1908210"/>
          </a:xfrm>
          <a:custGeom>
            <a:avLst/>
            <a:gdLst>
              <a:gd name="connsiteX0" fmla="*/ 2651760 w 2651760"/>
              <a:gd name="connsiteY0" fmla="*/ 2905243 h 2933873"/>
              <a:gd name="connsiteX1" fmla="*/ 1792224 w 2651760"/>
              <a:gd name="connsiteY1" fmla="*/ 2576059 h 2933873"/>
              <a:gd name="connsiteX2" fmla="*/ 1042416 w 2651760"/>
              <a:gd name="connsiteY2" fmla="*/ 381499 h 2933873"/>
              <a:gd name="connsiteX3" fmla="*/ 0 w 2651760"/>
              <a:gd name="connsiteY3" fmla="*/ 15739 h 2933873"/>
            </a:gdLst>
            <a:ahLst/>
            <a:cxnLst>
              <a:cxn ang="0">
                <a:pos x="connsiteX0" y="connsiteY0"/>
              </a:cxn>
              <a:cxn ang="0">
                <a:pos x="connsiteX1" y="connsiteY1"/>
              </a:cxn>
              <a:cxn ang="0">
                <a:pos x="connsiteX2" y="connsiteY2"/>
              </a:cxn>
              <a:cxn ang="0">
                <a:pos x="connsiteX3" y="connsiteY3"/>
              </a:cxn>
            </a:cxnLst>
            <a:rect l="l" t="t" r="r" b="b"/>
            <a:pathLst>
              <a:path w="2651760" h="2933873">
                <a:moveTo>
                  <a:pt x="2651760" y="2905243"/>
                </a:moveTo>
                <a:cubicBezTo>
                  <a:pt x="2356104" y="2950963"/>
                  <a:pt x="2060448" y="2996683"/>
                  <a:pt x="1792224" y="2576059"/>
                </a:cubicBezTo>
                <a:cubicBezTo>
                  <a:pt x="1524000" y="2155435"/>
                  <a:pt x="1341120" y="808219"/>
                  <a:pt x="1042416" y="381499"/>
                </a:cubicBezTo>
                <a:cubicBezTo>
                  <a:pt x="743712" y="-45221"/>
                  <a:pt x="371856" y="-14741"/>
                  <a:pt x="0" y="15739"/>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8289" y="4078830"/>
            <a:ext cx="3153826" cy="584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146305" y="4598505"/>
            <a:ext cx="3145535" cy="2094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3700018" y="3420335"/>
            <a:ext cx="1052280" cy="646331"/>
          </a:xfrm>
          <a:prstGeom prst="rect">
            <a:avLst/>
          </a:prstGeom>
          <a:noFill/>
        </p:spPr>
        <p:txBody>
          <a:bodyPr wrap="square" rtlCol="0">
            <a:spAutoFit/>
          </a:bodyPr>
          <a:lstStyle/>
          <a:p>
            <a:r>
              <a:rPr lang="en-GB" sz="3600" b="1" dirty="0" smtClean="0">
                <a:solidFill>
                  <a:srgbClr val="FF0000"/>
                </a:solidFill>
                <a:latin typeface="Courier New" panose="02070309020205020404" pitchFamily="49" charset="0"/>
                <a:cs typeface="Courier New" panose="02070309020205020404" pitchFamily="49" charset="0"/>
              </a:rPr>
              <a:t>Red</a:t>
            </a:r>
            <a:endParaRPr lang="en-GB" sz="3600" b="1" dirty="0">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7267307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a:solidFill>
                  <a:srgbClr val="C00000"/>
                </a:solidFill>
                <a:latin typeface="Courier New" panose="02070309020205020404" pitchFamily="49" charset="0"/>
                <a:cs typeface="Courier New" panose="02070309020205020404" pitchFamily="49" charset="0"/>
              </a:rPr>
              <a:t>6 – </a:t>
            </a:r>
            <a:r>
              <a:rPr lang="en-GB" altLang="en-US" sz="3600" b="1" dirty="0" smtClean="0">
                <a:solidFill>
                  <a:srgbClr val="C00000"/>
                </a:solidFill>
                <a:latin typeface="Courier New" panose="02070309020205020404" pitchFamily="49" charset="0"/>
                <a:cs typeface="Courier New" panose="02070309020205020404" pitchFamily="49" charset="0"/>
              </a:rPr>
              <a:t>3,4,5</a:t>
            </a:r>
          </a:p>
          <a:p>
            <a:r>
              <a:rPr lang="en-GB" altLang="en-US" sz="3600" b="1" dirty="0">
                <a:solidFill>
                  <a:srgbClr val="C00000"/>
                </a:solidFill>
                <a:latin typeface="Courier New" panose="02070309020205020404" pitchFamily="49" charset="0"/>
                <a:cs typeface="Courier New" panose="02070309020205020404" pitchFamily="49" charset="0"/>
              </a:rPr>
              <a:t>4 – 2,3,5,6</a:t>
            </a:r>
          </a:p>
          <a:p>
            <a:r>
              <a:rPr lang="en-GB" altLang="en-US" sz="3600" b="1" dirty="0">
                <a:solidFill>
                  <a:srgbClr val="C00000"/>
                </a:solidFill>
                <a:latin typeface="Courier New" panose="02070309020205020404" pitchFamily="49" charset="0"/>
                <a:cs typeface="Courier New" panose="02070309020205020404" pitchFamily="49" charset="0"/>
              </a:rPr>
              <a:t>3 – 1,2,4,6</a:t>
            </a:r>
          </a:p>
          <a:p>
            <a:r>
              <a:rPr lang="en-GB" altLang="en-US" sz="3600" b="1" dirty="0">
                <a:solidFill>
                  <a:srgbClr val="C00000"/>
                </a:solidFill>
                <a:latin typeface="Courier New" panose="02070309020205020404" pitchFamily="49" charset="0"/>
                <a:cs typeface="Courier New" panose="02070309020205020404" pitchFamily="49" charset="0"/>
              </a:rPr>
              <a:t>2 – 1,3,4,5</a:t>
            </a:r>
          </a:p>
          <a:p>
            <a:r>
              <a:rPr lang="en-GB" altLang="en-US" sz="3600" b="1" dirty="0" smtClean="0">
                <a:solidFill>
                  <a:srgbClr val="C00000"/>
                </a:solidFill>
                <a:latin typeface="Courier New" panose="02070309020205020404" pitchFamily="49" charset="0"/>
                <a:cs typeface="Courier New" panose="02070309020205020404" pitchFamily="49" charset="0"/>
              </a:rPr>
              <a:t>5 </a:t>
            </a:r>
            <a:r>
              <a:rPr lang="en-GB" altLang="en-US" sz="3600" b="1" dirty="0">
                <a:solidFill>
                  <a:srgbClr val="C00000"/>
                </a:solidFill>
                <a:latin typeface="Courier New" panose="02070309020205020404" pitchFamily="49" charset="0"/>
                <a:cs typeface="Courier New" panose="02070309020205020404" pitchFamily="49" charset="0"/>
              </a:rPr>
              <a:t>– </a:t>
            </a:r>
            <a:r>
              <a:rPr lang="en-GB" altLang="en-US" sz="3600" b="1" dirty="0" smtClean="0">
                <a:solidFill>
                  <a:srgbClr val="C00000"/>
                </a:solidFill>
                <a:latin typeface="Courier New" panose="02070309020205020404" pitchFamily="49" charset="0"/>
                <a:cs typeface="Courier New" panose="02070309020205020404" pitchFamily="49" charset="0"/>
              </a:rPr>
              <a:t>2,4,6</a:t>
            </a:r>
          </a:p>
          <a:p>
            <a:r>
              <a:rPr lang="en-GB" altLang="en-US" sz="3600" b="1" dirty="0" smtClean="0">
                <a:solidFill>
                  <a:srgbClr val="C00000"/>
                </a:solidFill>
                <a:latin typeface="Courier New" panose="02070309020205020404" pitchFamily="49" charset="0"/>
                <a:cs typeface="Courier New" panose="02070309020205020404" pitchFamily="49" charset="0"/>
              </a:rPr>
              <a:t>1 </a:t>
            </a:r>
            <a:r>
              <a:rPr lang="en-GB" altLang="en-US" sz="3600" b="1" dirty="0">
                <a:solidFill>
                  <a:srgbClr val="C00000"/>
                </a:solidFill>
                <a:latin typeface="Courier New" panose="02070309020205020404" pitchFamily="49" charset="0"/>
                <a:cs typeface="Courier New" panose="02070309020205020404" pitchFamily="49" charset="0"/>
              </a:rPr>
              <a:t>– </a:t>
            </a:r>
            <a:r>
              <a:rPr lang="en-GB" altLang="en-US" sz="3600" b="1" dirty="0" smtClean="0">
                <a:solidFill>
                  <a:srgbClr val="C00000"/>
                </a:solidFill>
                <a:latin typeface="Courier New" panose="02070309020205020404" pitchFamily="49" charset="0"/>
                <a:cs typeface="Courier New" panose="02070309020205020404" pitchFamily="49" charset="0"/>
              </a:rPr>
              <a:t>2,3</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6" name="TextBox 5"/>
          <p:cNvSpPr txBox="1"/>
          <p:nvPr/>
        </p:nvSpPr>
        <p:spPr>
          <a:xfrm>
            <a:off x="5478109" y="831038"/>
            <a:ext cx="3537875" cy="2246769"/>
          </a:xfrm>
          <a:prstGeom prst="rect">
            <a:avLst/>
          </a:prstGeom>
          <a:noFill/>
          <a:ln>
            <a:solidFill>
              <a:srgbClr val="C00000"/>
            </a:solidFill>
          </a:ln>
        </p:spPr>
        <p:txBody>
          <a:bodyPr wrap="square" rtlCol="0">
            <a:spAutoFit/>
          </a:bodyPr>
          <a:lstStyle/>
          <a:p>
            <a:r>
              <a:rPr lang="en-GB" sz="2800" dirty="0" smtClean="0">
                <a:solidFill>
                  <a:srgbClr val="585858"/>
                </a:solidFill>
              </a:rPr>
              <a:t>Repeatedly:</a:t>
            </a:r>
          </a:p>
          <a:p>
            <a:pPr marL="457200" indent="-457200">
              <a:buFont typeface="Arial" panose="020B0604020202020204" pitchFamily="34" charset="0"/>
              <a:buChar char="•"/>
            </a:pPr>
            <a:r>
              <a:rPr lang="en-GB" sz="2800" dirty="0" smtClean="0">
                <a:solidFill>
                  <a:srgbClr val="585858"/>
                </a:solidFill>
              </a:rPr>
              <a:t>Replace nodes in reverse order</a:t>
            </a:r>
          </a:p>
          <a:p>
            <a:pPr marL="457200" indent="-457200">
              <a:buFont typeface="Arial" panose="020B0604020202020204" pitchFamily="34" charset="0"/>
              <a:buChar char="•"/>
            </a:pPr>
            <a:r>
              <a:rPr lang="en-GB" sz="2800" dirty="0" smtClean="0">
                <a:solidFill>
                  <a:srgbClr val="C00000"/>
                </a:solidFill>
              </a:rPr>
              <a:t>Assign a legal colour to node</a:t>
            </a:r>
          </a:p>
        </p:txBody>
      </p:sp>
      <p:sp>
        <p:nvSpPr>
          <p:cNvPr id="25" name="Rectangle 33"/>
          <p:cNvSpPr>
            <a:spLocks noChangeArrowheads="1"/>
          </p:cNvSpPr>
          <p:nvPr/>
        </p:nvSpPr>
        <p:spPr bwMode="auto">
          <a:xfrm>
            <a:off x="5478109" y="3508694"/>
            <a:ext cx="366589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smtClean="0">
                <a:solidFill>
                  <a:srgbClr val="C00000"/>
                </a:solidFill>
                <a:latin typeface="Courier New" panose="02070309020205020404" pitchFamily="49" charset="0"/>
                <a:cs typeface="Courier New" panose="02070309020205020404" pitchFamily="49" charset="0"/>
              </a:rPr>
              <a:t>1</a:t>
            </a:r>
          </a:p>
          <a:p>
            <a:r>
              <a:rPr lang="en-GB" altLang="en-US" sz="3600" b="1" dirty="0" smtClean="0">
                <a:solidFill>
                  <a:srgbClr val="C00000"/>
                </a:solidFill>
                <a:latin typeface="Courier New" panose="02070309020205020404" pitchFamily="49" charset="0"/>
                <a:cs typeface="Courier New" panose="02070309020205020404" pitchFamily="49" charset="0"/>
              </a:rPr>
              <a:t>5</a:t>
            </a:r>
          </a:p>
          <a:p>
            <a:r>
              <a:rPr lang="en-GB" altLang="en-US" sz="3600" b="1" dirty="0" smtClean="0">
                <a:solidFill>
                  <a:srgbClr val="C00000"/>
                </a:solidFill>
                <a:latin typeface="Courier New" panose="02070309020205020404" pitchFamily="49" charset="0"/>
                <a:cs typeface="Courier New" panose="02070309020205020404" pitchFamily="49" charset="0"/>
              </a:rPr>
              <a:t>2</a:t>
            </a:r>
          </a:p>
          <a:p>
            <a:r>
              <a:rPr lang="en-GB" altLang="en-US" sz="3600" b="1" dirty="0" smtClean="0">
                <a:solidFill>
                  <a:srgbClr val="C00000"/>
                </a:solidFill>
                <a:latin typeface="Courier New" panose="02070309020205020404" pitchFamily="49" charset="0"/>
                <a:cs typeface="Courier New" panose="02070309020205020404" pitchFamily="49" charset="0"/>
              </a:rPr>
              <a:t>3</a:t>
            </a:r>
          </a:p>
          <a:p>
            <a:endParaRPr lang="en-GB" altLang="en-US" sz="3600" b="1" dirty="0" smtClean="0">
              <a:solidFill>
                <a:srgbClr val="C00000"/>
              </a:solidFill>
              <a:latin typeface="Courier New" panose="02070309020205020404" pitchFamily="49" charset="0"/>
              <a:cs typeface="Courier New" panose="02070309020205020404" pitchFamily="49" charset="0"/>
            </a:endParaRPr>
          </a:p>
          <a:p>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28" name="Right Arrow 27"/>
          <p:cNvSpPr/>
          <p:nvPr/>
        </p:nvSpPr>
        <p:spPr>
          <a:xfrm>
            <a:off x="4705379" y="1563435"/>
            <a:ext cx="707869" cy="159694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146305" y="4620665"/>
            <a:ext cx="3145535" cy="2072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700018" y="3420335"/>
            <a:ext cx="1566926" cy="1200329"/>
          </a:xfrm>
          <a:prstGeom prst="rect">
            <a:avLst/>
          </a:prstGeom>
          <a:noFill/>
        </p:spPr>
        <p:txBody>
          <a:bodyPr wrap="square" rtlCol="0">
            <a:spAutoFit/>
          </a:bodyPr>
          <a:lstStyle/>
          <a:p>
            <a:r>
              <a:rPr lang="en-GB" sz="3600" b="1" dirty="0" smtClean="0">
                <a:solidFill>
                  <a:srgbClr val="FF0000"/>
                </a:solidFill>
                <a:latin typeface="Courier New" panose="02070309020205020404" pitchFamily="49" charset="0"/>
                <a:cs typeface="Courier New" panose="02070309020205020404" pitchFamily="49" charset="0"/>
              </a:rPr>
              <a:t>Red</a:t>
            </a:r>
          </a:p>
          <a:p>
            <a:r>
              <a:rPr lang="en-GB" sz="3600" b="1" dirty="0" smtClean="0">
                <a:solidFill>
                  <a:srgbClr val="00B050"/>
                </a:solidFill>
                <a:latin typeface="Courier New" panose="02070309020205020404" pitchFamily="49" charset="0"/>
                <a:cs typeface="Courier New" panose="02070309020205020404" pitchFamily="49" charset="0"/>
              </a:rPr>
              <a:t>Green</a:t>
            </a:r>
            <a:endParaRPr lang="en-GB" sz="3600" b="1" dirty="0">
              <a:solidFill>
                <a:srgbClr val="00B050"/>
              </a:solidFill>
              <a:latin typeface="Courier New" panose="02070309020205020404" pitchFamily="49" charset="0"/>
              <a:cs typeface="Courier New" panose="02070309020205020404" pitchFamily="49" charset="0"/>
            </a:endParaRPr>
          </a:p>
        </p:txBody>
      </p:sp>
      <p:sp>
        <p:nvSpPr>
          <p:cNvPr id="5" name="Rectangle 4"/>
          <p:cNvSpPr/>
          <p:nvPr/>
        </p:nvSpPr>
        <p:spPr>
          <a:xfrm>
            <a:off x="2687776" y="3950208"/>
            <a:ext cx="695504" cy="688744"/>
          </a:xfrm>
          <a:prstGeom prst="rect">
            <a:avLst/>
          </a:prstGeom>
          <a:noFill/>
          <a:ln w="762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329184" y="3950208"/>
            <a:ext cx="2340864" cy="73152"/>
          </a:xfrm>
          <a:custGeom>
            <a:avLst/>
            <a:gdLst>
              <a:gd name="connsiteX0" fmla="*/ 2340864 w 2340864"/>
              <a:gd name="connsiteY0" fmla="*/ 73152 h 73152"/>
              <a:gd name="connsiteX1" fmla="*/ 713232 w 2340864"/>
              <a:gd name="connsiteY1" fmla="*/ 73152 h 73152"/>
              <a:gd name="connsiteX2" fmla="*/ 0 w 2340864"/>
              <a:gd name="connsiteY2" fmla="*/ 0 h 73152"/>
            </a:gdLst>
            <a:ahLst/>
            <a:cxnLst>
              <a:cxn ang="0">
                <a:pos x="connsiteX0" y="connsiteY0"/>
              </a:cxn>
              <a:cxn ang="0">
                <a:pos x="connsiteX1" y="connsiteY1"/>
              </a:cxn>
              <a:cxn ang="0">
                <a:pos x="connsiteX2" y="connsiteY2"/>
              </a:cxn>
            </a:cxnLst>
            <a:rect l="l" t="t" r="r" b="b"/>
            <a:pathLst>
              <a:path w="2340864" h="73152">
                <a:moveTo>
                  <a:pt x="2340864" y="73152"/>
                </a:moveTo>
                <a:lnTo>
                  <a:pt x="713232" y="73152"/>
                </a:lnTo>
                <a:cubicBezTo>
                  <a:pt x="323088" y="60960"/>
                  <a:pt x="161544" y="30480"/>
                  <a:pt x="0" y="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p:cNvSpPr/>
          <p:nvPr/>
        </p:nvSpPr>
        <p:spPr>
          <a:xfrm>
            <a:off x="3008697" y="3712464"/>
            <a:ext cx="722055" cy="219456"/>
          </a:xfrm>
          <a:custGeom>
            <a:avLst/>
            <a:gdLst>
              <a:gd name="connsiteX0" fmla="*/ 8823 w 722055"/>
              <a:gd name="connsiteY0" fmla="*/ 219456 h 219456"/>
              <a:gd name="connsiteX1" fmla="*/ 100263 w 722055"/>
              <a:gd name="connsiteY1" fmla="*/ 91440 h 219456"/>
              <a:gd name="connsiteX2" fmla="*/ 722055 w 722055"/>
              <a:gd name="connsiteY2" fmla="*/ 0 h 219456"/>
            </a:gdLst>
            <a:ahLst/>
            <a:cxnLst>
              <a:cxn ang="0">
                <a:pos x="connsiteX0" y="connsiteY0"/>
              </a:cxn>
              <a:cxn ang="0">
                <a:pos x="connsiteX1" y="connsiteY1"/>
              </a:cxn>
              <a:cxn ang="0">
                <a:pos x="connsiteX2" y="connsiteY2"/>
              </a:cxn>
            </a:cxnLst>
            <a:rect l="l" t="t" r="r" b="b"/>
            <a:pathLst>
              <a:path w="722055" h="219456">
                <a:moveTo>
                  <a:pt x="8823" y="219456"/>
                </a:moveTo>
                <a:cubicBezTo>
                  <a:pt x="-4893" y="173736"/>
                  <a:pt x="-18609" y="128016"/>
                  <a:pt x="100263" y="91440"/>
                </a:cubicBezTo>
                <a:cubicBezTo>
                  <a:pt x="219135" y="54864"/>
                  <a:pt x="722055" y="0"/>
                  <a:pt x="722055" y="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9503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9"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smtClean="0">
                <a:solidFill>
                  <a:srgbClr val="C00000"/>
                </a:solidFill>
                <a:latin typeface="Courier New" panose="02070309020205020404" pitchFamily="49" charset="0"/>
                <a:cs typeface="Courier New" panose="02070309020205020404" pitchFamily="49" charset="0"/>
              </a:rPr>
              <a:t>6 – 3,4,5</a:t>
            </a:r>
          </a:p>
          <a:p>
            <a:r>
              <a:rPr lang="en-GB" altLang="en-US" sz="3600" b="1" dirty="0">
                <a:solidFill>
                  <a:srgbClr val="C00000"/>
                </a:solidFill>
                <a:latin typeface="Courier New" panose="02070309020205020404" pitchFamily="49" charset="0"/>
                <a:cs typeface="Courier New" panose="02070309020205020404" pitchFamily="49" charset="0"/>
              </a:rPr>
              <a:t>4 – 2,3,5,6</a:t>
            </a:r>
          </a:p>
          <a:p>
            <a:r>
              <a:rPr lang="en-GB" altLang="en-US" sz="3600" b="1" dirty="0">
                <a:solidFill>
                  <a:srgbClr val="C00000"/>
                </a:solidFill>
                <a:latin typeface="Courier New" panose="02070309020205020404" pitchFamily="49" charset="0"/>
                <a:cs typeface="Courier New" panose="02070309020205020404" pitchFamily="49" charset="0"/>
              </a:rPr>
              <a:t>3 – 1,2,4,6</a:t>
            </a:r>
          </a:p>
          <a:p>
            <a:r>
              <a:rPr lang="en-GB" altLang="en-US" sz="3600" b="1" dirty="0">
                <a:solidFill>
                  <a:srgbClr val="C00000"/>
                </a:solidFill>
                <a:latin typeface="Courier New" panose="02070309020205020404" pitchFamily="49" charset="0"/>
                <a:cs typeface="Courier New" panose="02070309020205020404" pitchFamily="49" charset="0"/>
              </a:rPr>
              <a:t>2 – 1,3,4,5</a:t>
            </a:r>
          </a:p>
          <a:p>
            <a:r>
              <a:rPr lang="en-GB" altLang="en-US" sz="3600" b="1" dirty="0" smtClean="0">
                <a:solidFill>
                  <a:srgbClr val="C00000"/>
                </a:solidFill>
                <a:latin typeface="Courier New" panose="02070309020205020404" pitchFamily="49" charset="0"/>
                <a:cs typeface="Courier New" panose="02070309020205020404" pitchFamily="49" charset="0"/>
              </a:rPr>
              <a:t>5 </a:t>
            </a:r>
            <a:r>
              <a:rPr lang="en-GB" altLang="en-US" sz="3600" b="1" dirty="0">
                <a:solidFill>
                  <a:srgbClr val="C00000"/>
                </a:solidFill>
                <a:latin typeface="Courier New" panose="02070309020205020404" pitchFamily="49" charset="0"/>
                <a:cs typeface="Courier New" panose="02070309020205020404" pitchFamily="49" charset="0"/>
              </a:rPr>
              <a:t>– </a:t>
            </a:r>
            <a:r>
              <a:rPr lang="en-GB" altLang="en-US" sz="3600" b="1" dirty="0" smtClean="0">
                <a:solidFill>
                  <a:srgbClr val="C00000"/>
                </a:solidFill>
                <a:latin typeface="Courier New" panose="02070309020205020404" pitchFamily="49" charset="0"/>
                <a:cs typeface="Courier New" panose="02070309020205020404" pitchFamily="49" charset="0"/>
              </a:rPr>
              <a:t>2,4,6</a:t>
            </a:r>
          </a:p>
          <a:p>
            <a:r>
              <a:rPr lang="en-GB" altLang="en-US" sz="3600" b="1" dirty="0" smtClean="0">
                <a:solidFill>
                  <a:srgbClr val="C00000"/>
                </a:solidFill>
                <a:latin typeface="Courier New" panose="02070309020205020404" pitchFamily="49" charset="0"/>
                <a:cs typeface="Courier New" panose="02070309020205020404" pitchFamily="49" charset="0"/>
              </a:rPr>
              <a:t>1 </a:t>
            </a:r>
            <a:r>
              <a:rPr lang="en-GB" altLang="en-US" sz="3600" b="1" dirty="0">
                <a:solidFill>
                  <a:srgbClr val="C00000"/>
                </a:solidFill>
                <a:latin typeface="Courier New" panose="02070309020205020404" pitchFamily="49" charset="0"/>
                <a:cs typeface="Courier New" panose="02070309020205020404" pitchFamily="49" charset="0"/>
              </a:rPr>
              <a:t>– </a:t>
            </a:r>
            <a:r>
              <a:rPr lang="en-GB" altLang="en-US" sz="3600" b="1" dirty="0" smtClean="0">
                <a:solidFill>
                  <a:srgbClr val="C00000"/>
                </a:solidFill>
                <a:latin typeface="Courier New" panose="02070309020205020404" pitchFamily="49" charset="0"/>
                <a:cs typeface="Courier New" panose="02070309020205020404" pitchFamily="49" charset="0"/>
              </a:rPr>
              <a:t>2,3</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6" name="TextBox 5"/>
          <p:cNvSpPr txBox="1"/>
          <p:nvPr/>
        </p:nvSpPr>
        <p:spPr>
          <a:xfrm>
            <a:off x="5478109" y="831038"/>
            <a:ext cx="3537875" cy="2246769"/>
          </a:xfrm>
          <a:prstGeom prst="rect">
            <a:avLst/>
          </a:prstGeom>
          <a:noFill/>
          <a:ln>
            <a:solidFill>
              <a:srgbClr val="C00000"/>
            </a:solidFill>
          </a:ln>
        </p:spPr>
        <p:txBody>
          <a:bodyPr wrap="square" rtlCol="0">
            <a:spAutoFit/>
          </a:bodyPr>
          <a:lstStyle/>
          <a:p>
            <a:r>
              <a:rPr lang="en-GB" sz="2800" dirty="0" smtClean="0">
                <a:solidFill>
                  <a:srgbClr val="585858"/>
                </a:solidFill>
              </a:rPr>
              <a:t>Repeatedly:</a:t>
            </a:r>
          </a:p>
          <a:p>
            <a:pPr marL="457200" indent="-457200">
              <a:buFont typeface="Arial" panose="020B0604020202020204" pitchFamily="34" charset="0"/>
              <a:buChar char="•"/>
            </a:pPr>
            <a:r>
              <a:rPr lang="en-GB" sz="2800" dirty="0" smtClean="0">
                <a:solidFill>
                  <a:srgbClr val="C00000"/>
                </a:solidFill>
              </a:rPr>
              <a:t>Replace nodes in reverse order</a:t>
            </a:r>
          </a:p>
          <a:p>
            <a:pPr marL="457200" indent="-457200">
              <a:buFont typeface="Arial" panose="020B0604020202020204" pitchFamily="34" charset="0"/>
              <a:buChar char="•"/>
            </a:pPr>
            <a:r>
              <a:rPr lang="en-GB" sz="2800" dirty="0" smtClean="0">
                <a:solidFill>
                  <a:srgbClr val="585858"/>
                </a:solidFill>
              </a:rPr>
              <a:t>Assign a legal colour to node</a:t>
            </a:r>
          </a:p>
        </p:txBody>
      </p:sp>
      <p:sp>
        <p:nvSpPr>
          <p:cNvPr id="25" name="Rectangle 33"/>
          <p:cNvSpPr>
            <a:spLocks noChangeArrowheads="1"/>
          </p:cNvSpPr>
          <p:nvPr/>
        </p:nvSpPr>
        <p:spPr bwMode="auto">
          <a:xfrm>
            <a:off x="5478109" y="3508694"/>
            <a:ext cx="366589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smtClean="0">
                <a:solidFill>
                  <a:srgbClr val="C00000"/>
                </a:solidFill>
                <a:latin typeface="Courier New" panose="02070309020205020404" pitchFamily="49" charset="0"/>
                <a:cs typeface="Courier New" panose="02070309020205020404" pitchFamily="49" charset="0"/>
              </a:rPr>
              <a:t>1</a:t>
            </a:r>
          </a:p>
          <a:p>
            <a:r>
              <a:rPr lang="en-GB" altLang="en-US" sz="3600" b="1" dirty="0" smtClean="0">
                <a:solidFill>
                  <a:srgbClr val="C00000"/>
                </a:solidFill>
                <a:latin typeface="Courier New" panose="02070309020205020404" pitchFamily="49" charset="0"/>
                <a:cs typeface="Courier New" panose="02070309020205020404" pitchFamily="49" charset="0"/>
              </a:rPr>
              <a:t>5</a:t>
            </a:r>
          </a:p>
          <a:p>
            <a:r>
              <a:rPr lang="en-GB" altLang="en-US" sz="3600" b="1" dirty="0" smtClean="0">
                <a:solidFill>
                  <a:srgbClr val="C00000"/>
                </a:solidFill>
                <a:latin typeface="Courier New" panose="02070309020205020404" pitchFamily="49" charset="0"/>
                <a:cs typeface="Courier New" panose="02070309020205020404" pitchFamily="49" charset="0"/>
              </a:rPr>
              <a:t>2</a:t>
            </a:r>
          </a:p>
          <a:p>
            <a:r>
              <a:rPr lang="en-GB" altLang="en-US" sz="3600" b="1" dirty="0" smtClean="0">
                <a:solidFill>
                  <a:srgbClr val="C00000"/>
                </a:solidFill>
                <a:latin typeface="Courier New" panose="02070309020205020404" pitchFamily="49" charset="0"/>
                <a:cs typeface="Courier New" panose="02070309020205020404" pitchFamily="49" charset="0"/>
              </a:rPr>
              <a:t>3</a:t>
            </a:r>
          </a:p>
          <a:p>
            <a:endParaRPr lang="en-GB" altLang="en-US" sz="3600" b="1" dirty="0" smtClean="0">
              <a:solidFill>
                <a:srgbClr val="C00000"/>
              </a:solidFill>
              <a:latin typeface="Courier New" panose="02070309020205020404" pitchFamily="49" charset="0"/>
              <a:cs typeface="Courier New" panose="02070309020205020404" pitchFamily="49" charset="0"/>
            </a:endParaRPr>
          </a:p>
          <a:p>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28" name="Right Arrow 27"/>
          <p:cNvSpPr/>
          <p:nvPr/>
        </p:nvSpPr>
        <p:spPr>
          <a:xfrm>
            <a:off x="4705379" y="740475"/>
            <a:ext cx="707869" cy="159694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p:cNvSpPr/>
          <p:nvPr/>
        </p:nvSpPr>
        <p:spPr>
          <a:xfrm>
            <a:off x="3291840" y="4870580"/>
            <a:ext cx="2066544" cy="646609"/>
          </a:xfrm>
          <a:custGeom>
            <a:avLst/>
            <a:gdLst>
              <a:gd name="connsiteX0" fmla="*/ 2651760 w 2651760"/>
              <a:gd name="connsiteY0" fmla="*/ 2905243 h 2933873"/>
              <a:gd name="connsiteX1" fmla="*/ 1792224 w 2651760"/>
              <a:gd name="connsiteY1" fmla="*/ 2576059 h 2933873"/>
              <a:gd name="connsiteX2" fmla="*/ 1042416 w 2651760"/>
              <a:gd name="connsiteY2" fmla="*/ 381499 h 2933873"/>
              <a:gd name="connsiteX3" fmla="*/ 0 w 2651760"/>
              <a:gd name="connsiteY3" fmla="*/ 15739 h 2933873"/>
            </a:gdLst>
            <a:ahLst/>
            <a:cxnLst>
              <a:cxn ang="0">
                <a:pos x="connsiteX0" y="connsiteY0"/>
              </a:cxn>
              <a:cxn ang="0">
                <a:pos x="connsiteX1" y="connsiteY1"/>
              </a:cxn>
              <a:cxn ang="0">
                <a:pos x="connsiteX2" y="connsiteY2"/>
              </a:cxn>
              <a:cxn ang="0">
                <a:pos x="connsiteX3" y="connsiteY3"/>
              </a:cxn>
            </a:cxnLst>
            <a:rect l="l" t="t" r="r" b="b"/>
            <a:pathLst>
              <a:path w="2651760" h="2933873">
                <a:moveTo>
                  <a:pt x="2651760" y="2905243"/>
                </a:moveTo>
                <a:cubicBezTo>
                  <a:pt x="2356104" y="2950963"/>
                  <a:pt x="2060448" y="2996683"/>
                  <a:pt x="1792224" y="2576059"/>
                </a:cubicBezTo>
                <a:cubicBezTo>
                  <a:pt x="1524000" y="2155435"/>
                  <a:pt x="1341120" y="808219"/>
                  <a:pt x="1042416" y="381499"/>
                </a:cubicBezTo>
                <a:cubicBezTo>
                  <a:pt x="743712" y="-45221"/>
                  <a:pt x="371856" y="-14741"/>
                  <a:pt x="0" y="15739"/>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8289" y="4682334"/>
            <a:ext cx="3153826" cy="584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146305" y="5036457"/>
            <a:ext cx="3145535" cy="1656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3700017" y="3420335"/>
            <a:ext cx="1778091" cy="1754326"/>
          </a:xfrm>
          <a:prstGeom prst="rect">
            <a:avLst/>
          </a:prstGeom>
          <a:noFill/>
        </p:spPr>
        <p:txBody>
          <a:bodyPr wrap="square" rtlCol="0">
            <a:spAutoFit/>
          </a:bodyPr>
          <a:lstStyle/>
          <a:p>
            <a:r>
              <a:rPr lang="en-GB" sz="3600" b="1" dirty="0" smtClean="0">
                <a:solidFill>
                  <a:srgbClr val="FF0000"/>
                </a:solidFill>
                <a:latin typeface="Courier New" panose="02070309020205020404" pitchFamily="49" charset="0"/>
                <a:cs typeface="Courier New" panose="02070309020205020404" pitchFamily="49" charset="0"/>
              </a:rPr>
              <a:t>Red</a:t>
            </a:r>
          </a:p>
          <a:p>
            <a:r>
              <a:rPr lang="en-GB" sz="3600" b="1" dirty="0">
                <a:solidFill>
                  <a:srgbClr val="00B050"/>
                </a:solidFill>
                <a:latin typeface="Courier New" panose="02070309020205020404" pitchFamily="49" charset="0"/>
                <a:cs typeface="Courier New" panose="02070309020205020404" pitchFamily="49" charset="0"/>
              </a:rPr>
              <a:t>Green</a:t>
            </a:r>
          </a:p>
          <a:p>
            <a:endParaRPr lang="en-GB" sz="3600" b="1" dirty="0">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614502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a:solidFill>
                  <a:srgbClr val="C00000"/>
                </a:solidFill>
                <a:latin typeface="Courier New" panose="02070309020205020404" pitchFamily="49" charset="0"/>
                <a:cs typeface="Courier New" panose="02070309020205020404" pitchFamily="49" charset="0"/>
              </a:rPr>
              <a:t>6 – </a:t>
            </a:r>
            <a:r>
              <a:rPr lang="en-GB" altLang="en-US" sz="3600" b="1" dirty="0" smtClean="0">
                <a:solidFill>
                  <a:srgbClr val="C00000"/>
                </a:solidFill>
                <a:latin typeface="Courier New" panose="02070309020205020404" pitchFamily="49" charset="0"/>
                <a:cs typeface="Courier New" panose="02070309020205020404" pitchFamily="49" charset="0"/>
              </a:rPr>
              <a:t>3,4,5</a:t>
            </a:r>
          </a:p>
          <a:p>
            <a:r>
              <a:rPr lang="en-GB" altLang="en-US" sz="3600" b="1" dirty="0">
                <a:solidFill>
                  <a:srgbClr val="C00000"/>
                </a:solidFill>
                <a:latin typeface="Courier New" panose="02070309020205020404" pitchFamily="49" charset="0"/>
                <a:cs typeface="Courier New" panose="02070309020205020404" pitchFamily="49" charset="0"/>
              </a:rPr>
              <a:t>4 – 2,3,5,6</a:t>
            </a:r>
          </a:p>
          <a:p>
            <a:r>
              <a:rPr lang="en-GB" altLang="en-US" sz="3600" b="1" dirty="0">
                <a:solidFill>
                  <a:srgbClr val="C00000"/>
                </a:solidFill>
                <a:latin typeface="Courier New" panose="02070309020205020404" pitchFamily="49" charset="0"/>
                <a:cs typeface="Courier New" panose="02070309020205020404" pitchFamily="49" charset="0"/>
              </a:rPr>
              <a:t>3 – 1,2,4,6</a:t>
            </a:r>
          </a:p>
          <a:p>
            <a:r>
              <a:rPr lang="en-GB" altLang="en-US" sz="3600" b="1" dirty="0">
                <a:solidFill>
                  <a:srgbClr val="C00000"/>
                </a:solidFill>
                <a:latin typeface="Courier New" panose="02070309020205020404" pitchFamily="49" charset="0"/>
                <a:cs typeface="Courier New" panose="02070309020205020404" pitchFamily="49" charset="0"/>
              </a:rPr>
              <a:t>2 – 1,3,4,5</a:t>
            </a:r>
          </a:p>
          <a:p>
            <a:r>
              <a:rPr lang="en-GB" altLang="en-US" sz="3600" b="1" dirty="0" smtClean="0">
                <a:solidFill>
                  <a:srgbClr val="C00000"/>
                </a:solidFill>
                <a:latin typeface="Courier New" panose="02070309020205020404" pitchFamily="49" charset="0"/>
                <a:cs typeface="Courier New" panose="02070309020205020404" pitchFamily="49" charset="0"/>
              </a:rPr>
              <a:t>5 </a:t>
            </a:r>
            <a:r>
              <a:rPr lang="en-GB" altLang="en-US" sz="3600" b="1" dirty="0">
                <a:solidFill>
                  <a:srgbClr val="C00000"/>
                </a:solidFill>
                <a:latin typeface="Courier New" panose="02070309020205020404" pitchFamily="49" charset="0"/>
                <a:cs typeface="Courier New" panose="02070309020205020404" pitchFamily="49" charset="0"/>
              </a:rPr>
              <a:t>– </a:t>
            </a:r>
            <a:r>
              <a:rPr lang="en-GB" altLang="en-US" sz="3600" b="1" dirty="0" smtClean="0">
                <a:solidFill>
                  <a:srgbClr val="C00000"/>
                </a:solidFill>
                <a:latin typeface="Courier New" panose="02070309020205020404" pitchFamily="49" charset="0"/>
                <a:cs typeface="Courier New" panose="02070309020205020404" pitchFamily="49" charset="0"/>
              </a:rPr>
              <a:t>2,4,6</a:t>
            </a:r>
          </a:p>
          <a:p>
            <a:r>
              <a:rPr lang="en-GB" altLang="en-US" sz="3600" b="1" dirty="0" smtClean="0">
                <a:solidFill>
                  <a:srgbClr val="C00000"/>
                </a:solidFill>
                <a:latin typeface="Courier New" panose="02070309020205020404" pitchFamily="49" charset="0"/>
                <a:cs typeface="Courier New" panose="02070309020205020404" pitchFamily="49" charset="0"/>
              </a:rPr>
              <a:t>1 </a:t>
            </a:r>
            <a:r>
              <a:rPr lang="en-GB" altLang="en-US" sz="3600" b="1" dirty="0">
                <a:solidFill>
                  <a:srgbClr val="C00000"/>
                </a:solidFill>
                <a:latin typeface="Courier New" panose="02070309020205020404" pitchFamily="49" charset="0"/>
                <a:cs typeface="Courier New" panose="02070309020205020404" pitchFamily="49" charset="0"/>
              </a:rPr>
              <a:t>– </a:t>
            </a:r>
            <a:r>
              <a:rPr lang="en-GB" altLang="en-US" sz="3600" b="1" dirty="0" smtClean="0">
                <a:solidFill>
                  <a:srgbClr val="C00000"/>
                </a:solidFill>
                <a:latin typeface="Courier New" panose="02070309020205020404" pitchFamily="49" charset="0"/>
                <a:cs typeface="Courier New" panose="02070309020205020404" pitchFamily="49" charset="0"/>
              </a:rPr>
              <a:t>2,3</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6" name="TextBox 5"/>
          <p:cNvSpPr txBox="1"/>
          <p:nvPr/>
        </p:nvSpPr>
        <p:spPr>
          <a:xfrm>
            <a:off x="5478109" y="831038"/>
            <a:ext cx="3537875" cy="2246769"/>
          </a:xfrm>
          <a:prstGeom prst="rect">
            <a:avLst/>
          </a:prstGeom>
          <a:noFill/>
          <a:ln>
            <a:solidFill>
              <a:srgbClr val="C00000"/>
            </a:solidFill>
          </a:ln>
        </p:spPr>
        <p:txBody>
          <a:bodyPr wrap="square" rtlCol="0">
            <a:spAutoFit/>
          </a:bodyPr>
          <a:lstStyle/>
          <a:p>
            <a:r>
              <a:rPr lang="en-GB" sz="2800" dirty="0" smtClean="0">
                <a:solidFill>
                  <a:srgbClr val="585858"/>
                </a:solidFill>
              </a:rPr>
              <a:t>Repeatedly:</a:t>
            </a:r>
          </a:p>
          <a:p>
            <a:pPr marL="457200" indent="-457200">
              <a:buFont typeface="Arial" panose="020B0604020202020204" pitchFamily="34" charset="0"/>
              <a:buChar char="•"/>
            </a:pPr>
            <a:r>
              <a:rPr lang="en-GB" sz="2800" dirty="0" smtClean="0">
                <a:solidFill>
                  <a:srgbClr val="585858"/>
                </a:solidFill>
              </a:rPr>
              <a:t>Replace nodes in reverse order</a:t>
            </a:r>
          </a:p>
          <a:p>
            <a:pPr marL="457200" indent="-457200">
              <a:buFont typeface="Arial" panose="020B0604020202020204" pitchFamily="34" charset="0"/>
              <a:buChar char="•"/>
            </a:pPr>
            <a:r>
              <a:rPr lang="en-GB" sz="2800" dirty="0" smtClean="0">
                <a:solidFill>
                  <a:srgbClr val="C00000"/>
                </a:solidFill>
              </a:rPr>
              <a:t>Assign a legal colour to node</a:t>
            </a:r>
          </a:p>
        </p:txBody>
      </p:sp>
      <p:sp>
        <p:nvSpPr>
          <p:cNvPr id="25" name="Rectangle 33"/>
          <p:cNvSpPr>
            <a:spLocks noChangeArrowheads="1"/>
          </p:cNvSpPr>
          <p:nvPr/>
        </p:nvSpPr>
        <p:spPr bwMode="auto">
          <a:xfrm>
            <a:off x="5478109" y="3508694"/>
            <a:ext cx="366589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smtClean="0">
                <a:solidFill>
                  <a:srgbClr val="C00000"/>
                </a:solidFill>
                <a:latin typeface="Courier New" panose="02070309020205020404" pitchFamily="49" charset="0"/>
                <a:cs typeface="Courier New" panose="02070309020205020404" pitchFamily="49" charset="0"/>
              </a:rPr>
              <a:t>1</a:t>
            </a:r>
          </a:p>
          <a:p>
            <a:r>
              <a:rPr lang="en-GB" altLang="en-US" sz="3600" b="1" dirty="0" smtClean="0">
                <a:solidFill>
                  <a:srgbClr val="C00000"/>
                </a:solidFill>
                <a:latin typeface="Courier New" panose="02070309020205020404" pitchFamily="49" charset="0"/>
                <a:cs typeface="Courier New" panose="02070309020205020404" pitchFamily="49" charset="0"/>
              </a:rPr>
              <a:t>5</a:t>
            </a:r>
          </a:p>
          <a:p>
            <a:r>
              <a:rPr lang="en-GB" altLang="en-US" sz="3600" b="1" dirty="0" smtClean="0">
                <a:solidFill>
                  <a:srgbClr val="C00000"/>
                </a:solidFill>
                <a:latin typeface="Courier New" panose="02070309020205020404" pitchFamily="49" charset="0"/>
                <a:cs typeface="Courier New" panose="02070309020205020404" pitchFamily="49" charset="0"/>
              </a:rPr>
              <a:t>2</a:t>
            </a:r>
          </a:p>
          <a:p>
            <a:endParaRPr lang="en-GB" altLang="en-US" sz="3600" b="1" dirty="0" smtClean="0">
              <a:solidFill>
                <a:srgbClr val="C00000"/>
              </a:solidFill>
              <a:latin typeface="Courier New" panose="02070309020205020404" pitchFamily="49" charset="0"/>
              <a:cs typeface="Courier New" panose="02070309020205020404" pitchFamily="49" charset="0"/>
            </a:endParaRPr>
          </a:p>
          <a:p>
            <a:endParaRPr lang="en-GB" altLang="en-US" sz="3600" b="1" dirty="0" smtClean="0">
              <a:solidFill>
                <a:srgbClr val="C00000"/>
              </a:solidFill>
              <a:latin typeface="Courier New" panose="02070309020205020404" pitchFamily="49" charset="0"/>
              <a:cs typeface="Courier New" panose="02070309020205020404" pitchFamily="49" charset="0"/>
            </a:endParaRPr>
          </a:p>
          <a:p>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28" name="Right Arrow 27"/>
          <p:cNvSpPr/>
          <p:nvPr/>
        </p:nvSpPr>
        <p:spPr>
          <a:xfrm>
            <a:off x="4705379" y="1563435"/>
            <a:ext cx="707869" cy="159694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146305" y="5150410"/>
            <a:ext cx="3145535" cy="1542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700018" y="3420335"/>
            <a:ext cx="1566926" cy="1754326"/>
          </a:xfrm>
          <a:prstGeom prst="rect">
            <a:avLst/>
          </a:prstGeom>
          <a:noFill/>
        </p:spPr>
        <p:txBody>
          <a:bodyPr wrap="square" rtlCol="0">
            <a:spAutoFit/>
          </a:bodyPr>
          <a:lstStyle/>
          <a:p>
            <a:r>
              <a:rPr lang="en-GB" sz="3600" b="1" dirty="0" smtClean="0">
                <a:solidFill>
                  <a:srgbClr val="FF0000"/>
                </a:solidFill>
                <a:latin typeface="Courier New" panose="02070309020205020404" pitchFamily="49" charset="0"/>
                <a:cs typeface="Courier New" panose="02070309020205020404" pitchFamily="49" charset="0"/>
              </a:rPr>
              <a:t>Red</a:t>
            </a:r>
          </a:p>
          <a:p>
            <a:r>
              <a:rPr lang="en-GB" sz="3600" b="1" dirty="0" smtClean="0">
                <a:solidFill>
                  <a:srgbClr val="00B050"/>
                </a:solidFill>
                <a:latin typeface="Courier New" panose="02070309020205020404" pitchFamily="49" charset="0"/>
                <a:cs typeface="Courier New" panose="02070309020205020404" pitchFamily="49" charset="0"/>
              </a:rPr>
              <a:t>Green</a:t>
            </a:r>
          </a:p>
          <a:p>
            <a:r>
              <a:rPr lang="en-GB" sz="3600" b="1" dirty="0" smtClean="0">
                <a:solidFill>
                  <a:srgbClr val="0070C0"/>
                </a:solidFill>
                <a:latin typeface="Courier New" panose="02070309020205020404" pitchFamily="49" charset="0"/>
                <a:cs typeface="Courier New" panose="02070309020205020404" pitchFamily="49" charset="0"/>
              </a:rPr>
              <a:t>Blue</a:t>
            </a:r>
            <a:endParaRPr lang="en-GB" sz="3600" b="1" dirty="0">
              <a:solidFill>
                <a:srgbClr val="0070C0"/>
              </a:solidFill>
              <a:latin typeface="Courier New" panose="02070309020205020404" pitchFamily="49" charset="0"/>
              <a:cs typeface="Courier New" panose="02070309020205020404" pitchFamily="49" charset="0"/>
            </a:endParaRPr>
          </a:p>
        </p:txBody>
      </p:sp>
      <p:sp>
        <p:nvSpPr>
          <p:cNvPr id="5" name="Rectangle 4"/>
          <p:cNvSpPr/>
          <p:nvPr/>
        </p:nvSpPr>
        <p:spPr>
          <a:xfrm>
            <a:off x="2687776" y="4517136"/>
            <a:ext cx="695504" cy="688744"/>
          </a:xfrm>
          <a:prstGeom prst="rect">
            <a:avLst/>
          </a:prstGeom>
          <a:noFill/>
          <a:ln w="762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329184" y="3950207"/>
            <a:ext cx="2358592" cy="572477"/>
          </a:xfrm>
          <a:custGeom>
            <a:avLst/>
            <a:gdLst>
              <a:gd name="connsiteX0" fmla="*/ 2340864 w 2340864"/>
              <a:gd name="connsiteY0" fmla="*/ 73152 h 73152"/>
              <a:gd name="connsiteX1" fmla="*/ 713232 w 2340864"/>
              <a:gd name="connsiteY1" fmla="*/ 73152 h 73152"/>
              <a:gd name="connsiteX2" fmla="*/ 0 w 2340864"/>
              <a:gd name="connsiteY2" fmla="*/ 0 h 73152"/>
            </a:gdLst>
            <a:ahLst/>
            <a:cxnLst>
              <a:cxn ang="0">
                <a:pos x="connsiteX0" y="connsiteY0"/>
              </a:cxn>
              <a:cxn ang="0">
                <a:pos x="connsiteX1" y="connsiteY1"/>
              </a:cxn>
              <a:cxn ang="0">
                <a:pos x="connsiteX2" y="connsiteY2"/>
              </a:cxn>
            </a:cxnLst>
            <a:rect l="l" t="t" r="r" b="b"/>
            <a:pathLst>
              <a:path w="2340864" h="73152">
                <a:moveTo>
                  <a:pt x="2340864" y="73152"/>
                </a:moveTo>
                <a:lnTo>
                  <a:pt x="713232" y="73152"/>
                </a:lnTo>
                <a:cubicBezTo>
                  <a:pt x="323088" y="60960"/>
                  <a:pt x="161544" y="30480"/>
                  <a:pt x="0" y="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p:cNvSpPr/>
          <p:nvPr/>
        </p:nvSpPr>
        <p:spPr>
          <a:xfrm>
            <a:off x="2998671" y="3712464"/>
            <a:ext cx="732081" cy="804672"/>
          </a:xfrm>
          <a:custGeom>
            <a:avLst/>
            <a:gdLst>
              <a:gd name="connsiteX0" fmla="*/ 8823 w 722055"/>
              <a:gd name="connsiteY0" fmla="*/ 219456 h 219456"/>
              <a:gd name="connsiteX1" fmla="*/ 100263 w 722055"/>
              <a:gd name="connsiteY1" fmla="*/ 91440 h 219456"/>
              <a:gd name="connsiteX2" fmla="*/ 722055 w 722055"/>
              <a:gd name="connsiteY2" fmla="*/ 0 h 219456"/>
            </a:gdLst>
            <a:ahLst/>
            <a:cxnLst>
              <a:cxn ang="0">
                <a:pos x="connsiteX0" y="connsiteY0"/>
              </a:cxn>
              <a:cxn ang="0">
                <a:pos x="connsiteX1" y="connsiteY1"/>
              </a:cxn>
              <a:cxn ang="0">
                <a:pos x="connsiteX2" y="connsiteY2"/>
              </a:cxn>
            </a:cxnLst>
            <a:rect l="l" t="t" r="r" b="b"/>
            <a:pathLst>
              <a:path w="722055" h="219456">
                <a:moveTo>
                  <a:pt x="8823" y="219456"/>
                </a:moveTo>
                <a:cubicBezTo>
                  <a:pt x="-4893" y="173736"/>
                  <a:pt x="-18609" y="128016"/>
                  <a:pt x="100263" y="91440"/>
                </a:cubicBezTo>
                <a:cubicBezTo>
                  <a:pt x="219135" y="54864"/>
                  <a:pt x="722055" y="0"/>
                  <a:pt x="722055" y="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2072080" y="4523232"/>
            <a:ext cx="695504" cy="688744"/>
          </a:xfrm>
          <a:prstGeom prst="rect">
            <a:avLst/>
          </a:prstGeom>
          <a:noFill/>
          <a:ln w="762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reeform 31"/>
          <p:cNvSpPr/>
          <p:nvPr/>
        </p:nvSpPr>
        <p:spPr>
          <a:xfrm>
            <a:off x="225552" y="4468367"/>
            <a:ext cx="1868410" cy="358397"/>
          </a:xfrm>
          <a:custGeom>
            <a:avLst/>
            <a:gdLst>
              <a:gd name="connsiteX0" fmla="*/ 2340864 w 2340864"/>
              <a:gd name="connsiteY0" fmla="*/ 73152 h 73152"/>
              <a:gd name="connsiteX1" fmla="*/ 713232 w 2340864"/>
              <a:gd name="connsiteY1" fmla="*/ 73152 h 73152"/>
              <a:gd name="connsiteX2" fmla="*/ 0 w 2340864"/>
              <a:gd name="connsiteY2" fmla="*/ 0 h 73152"/>
            </a:gdLst>
            <a:ahLst/>
            <a:cxnLst>
              <a:cxn ang="0">
                <a:pos x="connsiteX0" y="connsiteY0"/>
              </a:cxn>
              <a:cxn ang="0">
                <a:pos x="connsiteX1" y="connsiteY1"/>
              </a:cxn>
              <a:cxn ang="0">
                <a:pos x="connsiteX2" y="connsiteY2"/>
              </a:cxn>
            </a:cxnLst>
            <a:rect l="l" t="t" r="r" b="b"/>
            <a:pathLst>
              <a:path w="2340864" h="73152">
                <a:moveTo>
                  <a:pt x="2340864" y="73152"/>
                </a:moveTo>
                <a:lnTo>
                  <a:pt x="713232" y="73152"/>
                </a:lnTo>
                <a:cubicBezTo>
                  <a:pt x="323088" y="60960"/>
                  <a:pt x="161544" y="30480"/>
                  <a:pt x="0" y="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reeform 33"/>
          <p:cNvSpPr/>
          <p:nvPr/>
        </p:nvSpPr>
        <p:spPr>
          <a:xfrm>
            <a:off x="2437839" y="4208764"/>
            <a:ext cx="1292913" cy="310562"/>
          </a:xfrm>
          <a:custGeom>
            <a:avLst/>
            <a:gdLst>
              <a:gd name="connsiteX0" fmla="*/ 8823 w 722055"/>
              <a:gd name="connsiteY0" fmla="*/ 219456 h 219456"/>
              <a:gd name="connsiteX1" fmla="*/ 100263 w 722055"/>
              <a:gd name="connsiteY1" fmla="*/ 91440 h 219456"/>
              <a:gd name="connsiteX2" fmla="*/ 722055 w 722055"/>
              <a:gd name="connsiteY2" fmla="*/ 0 h 219456"/>
            </a:gdLst>
            <a:ahLst/>
            <a:cxnLst>
              <a:cxn ang="0">
                <a:pos x="connsiteX0" y="connsiteY0"/>
              </a:cxn>
              <a:cxn ang="0">
                <a:pos x="connsiteX1" y="connsiteY1"/>
              </a:cxn>
              <a:cxn ang="0">
                <a:pos x="connsiteX2" y="connsiteY2"/>
              </a:cxn>
            </a:cxnLst>
            <a:rect l="l" t="t" r="r" b="b"/>
            <a:pathLst>
              <a:path w="722055" h="219456">
                <a:moveTo>
                  <a:pt x="8823" y="219456"/>
                </a:moveTo>
                <a:cubicBezTo>
                  <a:pt x="-4893" y="173736"/>
                  <a:pt x="-18609" y="128016"/>
                  <a:pt x="100263" y="91440"/>
                </a:cubicBezTo>
                <a:cubicBezTo>
                  <a:pt x="219135" y="54864"/>
                  <a:pt x="722055" y="0"/>
                  <a:pt x="722055" y="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62149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par>
                          <p:cTn id="31" fill="hold">
                            <p:stCondLst>
                              <p:cond delay="1000"/>
                            </p:stCondLst>
                            <p:childTnLst>
                              <p:par>
                                <p:cTn id="32" presetID="22" presetClass="entr" presetSubtype="2"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right)">
                                      <p:cBhvr>
                                        <p:cTn id="34" dur="500"/>
                                        <p:tgtEl>
                                          <p:spTgt spid="32"/>
                                        </p:tgtEl>
                                      </p:cBhvr>
                                    </p:animEffect>
                                  </p:childTnLst>
                                </p:cTn>
                              </p:par>
                            </p:childTnLst>
                          </p:cTn>
                        </p:par>
                        <p:par>
                          <p:cTn id="35" fill="hold">
                            <p:stCondLst>
                              <p:cond delay="1500"/>
                            </p:stCondLst>
                            <p:childTnLst>
                              <p:par>
                                <p:cTn id="36" presetID="22" presetClass="entr" presetSubtype="8"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5" grpId="0" animBg="1"/>
      <p:bldP spid="15" grpId="1" animBg="1"/>
      <p:bldP spid="19" grpId="0" animBg="1"/>
      <p:bldP spid="19" grpId="1" animBg="1"/>
      <p:bldP spid="31" grpId="0" animBg="1"/>
      <p:bldP spid="32" grpId="0" animBg="1"/>
      <p:bldP spid="34"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smtClean="0">
                <a:solidFill>
                  <a:srgbClr val="C00000"/>
                </a:solidFill>
                <a:latin typeface="Courier New" panose="02070309020205020404" pitchFamily="49" charset="0"/>
                <a:cs typeface="Courier New" panose="02070309020205020404" pitchFamily="49" charset="0"/>
              </a:rPr>
              <a:t>6 – 3,4,5</a:t>
            </a:r>
          </a:p>
          <a:p>
            <a:r>
              <a:rPr lang="en-GB" altLang="en-US" sz="3600" b="1" dirty="0">
                <a:solidFill>
                  <a:srgbClr val="C00000"/>
                </a:solidFill>
                <a:latin typeface="Courier New" panose="02070309020205020404" pitchFamily="49" charset="0"/>
                <a:cs typeface="Courier New" panose="02070309020205020404" pitchFamily="49" charset="0"/>
              </a:rPr>
              <a:t>4 – 2,3,5,6</a:t>
            </a:r>
          </a:p>
          <a:p>
            <a:r>
              <a:rPr lang="en-GB" altLang="en-US" sz="3600" b="1" dirty="0">
                <a:solidFill>
                  <a:srgbClr val="C00000"/>
                </a:solidFill>
                <a:latin typeface="Courier New" panose="02070309020205020404" pitchFamily="49" charset="0"/>
                <a:cs typeface="Courier New" panose="02070309020205020404" pitchFamily="49" charset="0"/>
              </a:rPr>
              <a:t>3 – 1,2,4,6</a:t>
            </a:r>
          </a:p>
          <a:p>
            <a:r>
              <a:rPr lang="en-GB" altLang="en-US" sz="3600" b="1" dirty="0">
                <a:solidFill>
                  <a:srgbClr val="C00000"/>
                </a:solidFill>
                <a:latin typeface="Courier New" panose="02070309020205020404" pitchFamily="49" charset="0"/>
                <a:cs typeface="Courier New" panose="02070309020205020404" pitchFamily="49" charset="0"/>
              </a:rPr>
              <a:t>2 – 1,3,4,5</a:t>
            </a:r>
          </a:p>
          <a:p>
            <a:r>
              <a:rPr lang="en-GB" altLang="en-US" sz="3600" b="1" dirty="0" smtClean="0">
                <a:solidFill>
                  <a:srgbClr val="C00000"/>
                </a:solidFill>
                <a:latin typeface="Courier New" panose="02070309020205020404" pitchFamily="49" charset="0"/>
                <a:cs typeface="Courier New" panose="02070309020205020404" pitchFamily="49" charset="0"/>
              </a:rPr>
              <a:t>5 </a:t>
            </a:r>
            <a:r>
              <a:rPr lang="en-GB" altLang="en-US" sz="3600" b="1" dirty="0">
                <a:solidFill>
                  <a:srgbClr val="C00000"/>
                </a:solidFill>
                <a:latin typeface="Courier New" panose="02070309020205020404" pitchFamily="49" charset="0"/>
                <a:cs typeface="Courier New" panose="02070309020205020404" pitchFamily="49" charset="0"/>
              </a:rPr>
              <a:t>– </a:t>
            </a:r>
            <a:r>
              <a:rPr lang="en-GB" altLang="en-US" sz="3600" b="1" dirty="0" smtClean="0">
                <a:solidFill>
                  <a:srgbClr val="C00000"/>
                </a:solidFill>
                <a:latin typeface="Courier New" panose="02070309020205020404" pitchFamily="49" charset="0"/>
                <a:cs typeface="Courier New" panose="02070309020205020404" pitchFamily="49" charset="0"/>
              </a:rPr>
              <a:t>2,4,6</a:t>
            </a:r>
          </a:p>
          <a:p>
            <a:r>
              <a:rPr lang="en-GB" altLang="en-US" sz="3600" b="1" dirty="0" smtClean="0">
                <a:solidFill>
                  <a:srgbClr val="C00000"/>
                </a:solidFill>
                <a:latin typeface="Courier New" panose="02070309020205020404" pitchFamily="49" charset="0"/>
                <a:cs typeface="Courier New" panose="02070309020205020404" pitchFamily="49" charset="0"/>
              </a:rPr>
              <a:t>1 </a:t>
            </a:r>
            <a:r>
              <a:rPr lang="en-GB" altLang="en-US" sz="3600" b="1" dirty="0">
                <a:solidFill>
                  <a:srgbClr val="C00000"/>
                </a:solidFill>
                <a:latin typeface="Courier New" panose="02070309020205020404" pitchFamily="49" charset="0"/>
                <a:cs typeface="Courier New" panose="02070309020205020404" pitchFamily="49" charset="0"/>
              </a:rPr>
              <a:t>– </a:t>
            </a:r>
            <a:r>
              <a:rPr lang="en-GB" altLang="en-US" sz="3600" b="1" dirty="0" smtClean="0">
                <a:solidFill>
                  <a:srgbClr val="C00000"/>
                </a:solidFill>
                <a:latin typeface="Courier New" panose="02070309020205020404" pitchFamily="49" charset="0"/>
                <a:cs typeface="Courier New" panose="02070309020205020404" pitchFamily="49" charset="0"/>
              </a:rPr>
              <a:t>2,3</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6" name="TextBox 5"/>
          <p:cNvSpPr txBox="1"/>
          <p:nvPr/>
        </p:nvSpPr>
        <p:spPr>
          <a:xfrm>
            <a:off x="5478109" y="831038"/>
            <a:ext cx="3537875" cy="2246769"/>
          </a:xfrm>
          <a:prstGeom prst="rect">
            <a:avLst/>
          </a:prstGeom>
          <a:noFill/>
          <a:ln>
            <a:solidFill>
              <a:srgbClr val="C00000"/>
            </a:solidFill>
          </a:ln>
        </p:spPr>
        <p:txBody>
          <a:bodyPr wrap="square" rtlCol="0">
            <a:spAutoFit/>
          </a:bodyPr>
          <a:lstStyle/>
          <a:p>
            <a:r>
              <a:rPr lang="en-GB" sz="2800" dirty="0" smtClean="0">
                <a:solidFill>
                  <a:srgbClr val="585858"/>
                </a:solidFill>
              </a:rPr>
              <a:t>Repeatedly:</a:t>
            </a:r>
          </a:p>
          <a:p>
            <a:pPr marL="457200" indent="-457200">
              <a:buFont typeface="Arial" panose="020B0604020202020204" pitchFamily="34" charset="0"/>
              <a:buChar char="•"/>
            </a:pPr>
            <a:r>
              <a:rPr lang="en-GB" sz="2800" dirty="0" smtClean="0">
                <a:solidFill>
                  <a:srgbClr val="C00000"/>
                </a:solidFill>
              </a:rPr>
              <a:t>Replace nodes in reverse order</a:t>
            </a:r>
          </a:p>
          <a:p>
            <a:pPr marL="457200" indent="-457200">
              <a:buFont typeface="Arial" panose="020B0604020202020204" pitchFamily="34" charset="0"/>
              <a:buChar char="•"/>
            </a:pPr>
            <a:r>
              <a:rPr lang="en-GB" sz="2800" dirty="0" smtClean="0">
                <a:solidFill>
                  <a:srgbClr val="585858"/>
                </a:solidFill>
              </a:rPr>
              <a:t>Assign a legal colour to node</a:t>
            </a:r>
          </a:p>
        </p:txBody>
      </p:sp>
      <p:sp>
        <p:nvSpPr>
          <p:cNvPr id="25" name="Rectangle 33"/>
          <p:cNvSpPr>
            <a:spLocks noChangeArrowheads="1"/>
          </p:cNvSpPr>
          <p:nvPr/>
        </p:nvSpPr>
        <p:spPr bwMode="auto">
          <a:xfrm>
            <a:off x="5478109" y="3508694"/>
            <a:ext cx="366589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smtClean="0">
                <a:solidFill>
                  <a:srgbClr val="C00000"/>
                </a:solidFill>
                <a:latin typeface="Courier New" panose="02070309020205020404" pitchFamily="49" charset="0"/>
                <a:cs typeface="Courier New" panose="02070309020205020404" pitchFamily="49" charset="0"/>
              </a:rPr>
              <a:t>1</a:t>
            </a:r>
          </a:p>
          <a:p>
            <a:r>
              <a:rPr lang="en-GB" altLang="en-US" sz="3600" b="1" dirty="0" smtClean="0">
                <a:solidFill>
                  <a:srgbClr val="C00000"/>
                </a:solidFill>
                <a:latin typeface="Courier New" panose="02070309020205020404" pitchFamily="49" charset="0"/>
                <a:cs typeface="Courier New" panose="02070309020205020404" pitchFamily="49" charset="0"/>
              </a:rPr>
              <a:t>5</a:t>
            </a:r>
          </a:p>
          <a:p>
            <a:r>
              <a:rPr lang="en-GB" altLang="en-US" sz="3600" b="1" dirty="0" smtClean="0">
                <a:solidFill>
                  <a:srgbClr val="C00000"/>
                </a:solidFill>
                <a:latin typeface="Courier New" panose="02070309020205020404" pitchFamily="49" charset="0"/>
                <a:cs typeface="Courier New" panose="02070309020205020404" pitchFamily="49" charset="0"/>
              </a:rPr>
              <a:t>2</a:t>
            </a:r>
          </a:p>
          <a:p>
            <a:endParaRPr lang="en-GB" altLang="en-US" sz="3600" b="1" dirty="0" smtClean="0">
              <a:solidFill>
                <a:srgbClr val="C00000"/>
              </a:solidFill>
              <a:latin typeface="Courier New" panose="02070309020205020404" pitchFamily="49" charset="0"/>
              <a:cs typeface="Courier New" panose="02070309020205020404" pitchFamily="49" charset="0"/>
            </a:endParaRPr>
          </a:p>
          <a:p>
            <a:endParaRPr lang="en-GB" altLang="en-US" sz="3600" b="1" dirty="0" smtClean="0">
              <a:solidFill>
                <a:srgbClr val="C00000"/>
              </a:solidFill>
              <a:latin typeface="Courier New" panose="02070309020205020404" pitchFamily="49" charset="0"/>
              <a:cs typeface="Courier New" panose="02070309020205020404" pitchFamily="49" charset="0"/>
            </a:endParaRPr>
          </a:p>
          <a:p>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28" name="Right Arrow 27"/>
          <p:cNvSpPr/>
          <p:nvPr/>
        </p:nvSpPr>
        <p:spPr>
          <a:xfrm>
            <a:off x="4705379" y="740475"/>
            <a:ext cx="707869" cy="159694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p:cNvSpPr/>
          <p:nvPr/>
        </p:nvSpPr>
        <p:spPr>
          <a:xfrm flipV="1">
            <a:off x="3291840" y="4943732"/>
            <a:ext cx="2066544" cy="428006"/>
          </a:xfrm>
          <a:custGeom>
            <a:avLst/>
            <a:gdLst>
              <a:gd name="connsiteX0" fmla="*/ 2651760 w 2651760"/>
              <a:gd name="connsiteY0" fmla="*/ 2905243 h 2933873"/>
              <a:gd name="connsiteX1" fmla="*/ 1792224 w 2651760"/>
              <a:gd name="connsiteY1" fmla="*/ 2576059 h 2933873"/>
              <a:gd name="connsiteX2" fmla="*/ 1042416 w 2651760"/>
              <a:gd name="connsiteY2" fmla="*/ 381499 h 2933873"/>
              <a:gd name="connsiteX3" fmla="*/ 0 w 2651760"/>
              <a:gd name="connsiteY3" fmla="*/ 15739 h 2933873"/>
            </a:gdLst>
            <a:ahLst/>
            <a:cxnLst>
              <a:cxn ang="0">
                <a:pos x="connsiteX0" y="connsiteY0"/>
              </a:cxn>
              <a:cxn ang="0">
                <a:pos x="connsiteX1" y="connsiteY1"/>
              </a:cxn>
              <a:cxn ang="0">
                <a:pos x="connsiteX2" y="connsiteY2"/>
              </a:cxn>
              <a:cxn ang="0">
                <a:pos x="connsiteX3" y="connsiteY3"/>
              </a:cxn>
            </a:cxnLst>
            <a:rect l="l" t="t" r="r" b="b"/>
            <a:pathLst>
              <a:path w="2651760" h="2933873">
                <a:moveTo>
                  <a:pt x="2651760" y="2905243"/>
                </a:moveTo>
                <a:cubicBezTo>
                  <a:pt x="2356104" y="2950963"/>
                  <a:pt x="2060448" y="2996683"/>
                  <a:pt x="1792224" y="2576059"/>
                </a:cubicBezTo>
                <a:cubicBezTo>
                  <a:pt x="1524000" y="2155435"/>
                  <a:pt x="1341120" y="808219"/>
                  <a:pt x="1042416" y="381499"/>
                </a:cubicBezTo>
                <a:cubicBezTo>
                  <a:pt x="743712" y="-45221"/>
                  <a:pt x="371856" y="-14741"/>
                  <a:pt x="0" y="15739"/>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7165" y="5109588"/>
            <a:ext cx="3153826" cy="584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146305" y="5771703"/>
            <a:ext cx="3145535" cy="920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3700017" y="3420335"/>
            <a:ext cx="1778091" cy="2308324"/>
          </a:xfrm>
          <a:prstGeom prst="rect">
            <a:avLst/>
          </a:prstGeom>
          <a:noFill/>
        </p:spPr>
        <p:txBody>
          <a:bodyPr wrap="square" rtlCol="0">
            <a:spAutoFit/>
          </a:bodyPr>
          <a:lstStyle/>
          <a:p>
            <a:r>
              <a:rPr lang="en-GB" sz="3600" b="1" dirty="0" smtClean="0">
                <a:solidFill>
                  <a:srgbClr val="FF0000"/>
                </a:solidFill>
                <a:latin typeface="Courier New" panose="02070309020205020404" pitchFamily="49" charset="0"/>
                <a:cs typeface="Courier New" panose="02070309020205020404" pitchFamily="49" charset="0"/>
              </a:rPr>
              <a:t>Red</a:t>
            </a:r>
          </a:p>
          <a:p>
            <a:r>
              <a:rPr lang="en-GB" sz="3600" b="1" dirty="0" smtClean="0">
                <a:solidFill>
                  <a:srgbClr val="00B050"/>
                </a:solidFill>
                <a:latin typeface="Courier New" panose="02070309020205020404" pitchFamily="49" charset="0"/>
                <a:cs typeface="Courier New" panose="02070309020205020404" pitchFamily="49" charset="0"/>
              </a:rPr>
              <a:t>Green</a:t>
            </a:r>
          </a:p>
          <a:p>
            <a:r>
              <a:rPr lang="en-GB" sz="3600" b="1" dirty="0" smtClean="0">
                <a:solidFill>
                  <a:srgbClr val="0070C0"/>
                </a:solidFill>
                <a:latin typeface="Courier New" panose="02070309020205020404" pitchFamily="49" charset="0"/>
                <a:cs typeface="Courier New" panose="02070309020205020404" pitchFamily="49" charset="0"/>
              </a:rPr>
              <a:t>Blue</a:t>
            </a:r>
            <a:endParaRPr lang="en-GB" sz="3600" b="1" dirty="0">
              <a:solidFill>
                <a:srgbClr val="00B050"/>
              </a:solidFill>
              <a:latin typeface="Courier New" panose="02070309020205020404" pitchFamily="49" charset="0"/>
              <a:cs typeface="Courier New" panose="02070309020205020404" pitchFamily="49" charset="0"/>
            </a:endParaRPr>
          </a:p>
          <a:p>
            <a:endParaRPr lang="en-GB" sz="3600" b="1" dirty="0">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021826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a:solidFill>
                  <a:srgbClr val="C00000"/>
                </a:solidFill>
                <a:latin typeface="Courier New" panose="02070309020205020404" pitchFamily="49" charset="0"/>
                <a:cs typeface="Courier New" panose="02070309020205020404" pitchFamily="49" charset="0"/>
              </a:rPr>
              <a:t>6 – </a:t>
            </a:r>
            <a:r>
              <a:rPr lang="en-GB" altLang="en-US" sz="3600" b="1" dirty="0" smtClean="0">
                <a:solidFill>
                  <a:srgbClr val="C00000"/>
                </a:solidFill>
                <a:latin typeface="Courier New" panose="02070309020205020404" pitchFamily="49" charset="0"/>
                <a:cs typeface="Courier New" panose="02070309020205020404" pitchFamily="49" charset="0"/>
              </a:rPr>
              <a:t>3,4,5</a:t>
            </a:r>
          </a:p>
          <a:p>
            <a:r>
              <a:rPr lang="en-GB" altLang="en-US" sz="3600" b="1" dirty="0">
                <a:solidFill>
                  <a:srgbClr val="C00000"/>
                </a:solidFill>
                <a:latin typeface="Courier New" panose="02070309020205020404" pitchFamily="49" charset="0"/>
                <a:cs typeface="Courier New" panose="02070309020205020404" pitchFamily="49" charset="0"/>
              </a:rPr>
              <a:t>4 – 2,3,5,6</a:t>
            </a:r>
          </a:p>
          <a:p>
            <a:r>
              <a:rPr lang="en-GB" altLang="en-US" sz="3600" b="1" dirty="0">
                <a:solidFill>
                  <a:srgbClr val="C00000"/>
                </a:solidFill>
                <a:latin typeface="Courier New" panose="02070309020205020404" pitchFamily="49" charset="0"/>
                <a:cs typeface="Courier New" panose="02070309020205020404" pitchFamily="49" charset="0"/>
              </a:rPr>
              <a:t>3 – 1,2,4,6</a:t>
            </a:r>
          </a:p>
          <a:p>
            <a:r>
              <a:rPr lang="en-GB" altLang="en-US" sz="3600" b="1" dirty="0">
                <a:solidFill>
                  <a:srgbClr val="C00000"/>
                </a:solidFill>
                <a:latin typeface="Courier New" panose="02070309020205020404" pitchFamily="49" charset="0"/>
                <a:cs typeface="Courier New" panose="02070309020205020404" pitchFamily="49" charset="0"/>
              </a:rPr>
              <a:t>2 – 1,3,4,5</a:t>
            </a:r>
          </a:p>
          <a:p>
            <a:r>
              <a:rPr lang="en-GB" altLang="en-US" sz="3600" b="1" dirty="0" smtClean="0">
                <a:solidFill>
                  <a:srgbClr val="C00000"/>
                </a:solidFill>
                <a:latin typeface="Courier New" panose="02070309020205020404" pitchFamily="49" charset="0"/>
                <a:cs typeface="Courier New" panose="02070309020205020404" pitchFamily="49" charset="0"/>
              </a:rPr>
              <a:t>5 </a:t>
            </a:r>
            <a:r>
              <a:rPr lang="en-GB" altLang="en-US" sz="3600" b="1" dirty="0">
                <a:solidFill>
                  <a:srgbClr val="C00000"/>
                </a:solidFill>
                <a:latin typeface="Courier New" panose="02070309020205020404" pitchFamily="49" charset="0"/>
                <a:cs typeface="Courier New" panose="02070309020205020404" pitchFamily="49" charset="0"/>
              </a:rPr>
              <a:t>– </a:t>
            </a:r>
            <a:r>
              <a:rPr lang="en-GB" altLang="en-US" sz="3600" b="1" dirty="0" smtClean="0">
                <a:solidFill>
                  <a:srgbClr val="C00000"/>
                </a:solidFill>
                <a:latin typeface="Courier New" panose="02070309020205020404" pitchFamily="49" charset="0"/>
                <a:cs typeface="Courier New" panose="02070309020205020404" pitchFamily="49" charset="0"/>
              </a:rPr>
              <a:t>2,4,6</a:t>
            </a:r>
          </a:p>
          <a:p>
            <a:r>
              <a:rPr lang="en-GB" altLang="en-US" sz="3600" b="1" dirty="0" smtClean="0">
                <a:solidFill>
                  <a:srgbClr val="C00000"/>
                </a:solidFill>
                <a:latin typeface="Courier New" panose="02070309020205020404" pitchFamily="49" charset="0"/>
                <a:cs typeface="Courier New" panose="02070309020205020404" pitchFamily="49" charset="0"/>
              </a:rPr>
              <a:t>1 </a:t>
            </a:r>
            <a:r>
              <a:rPr lang="en-GB" altLang="en-US" sz="3600" b="1" dirty="0">
                <a:solidFill>
                  <a:srgbClr val="C00000"/>
                </a:solidFill>
                <a:latin typeface="Courier New" panose="02070309020205020404" pitchFamily="49" charset="0"/>
                <a:cs typeface="Courier New" panose="02070309020205020404" pitchFamily="49" charset="0"/>
              </a:rPr>
              <a:t>– </a:t>
            </a:r>
            <a:r>
              <a:rPr lang="en-GB" altLang="en-US" sz="3600" b="1" dirty="0" smtClean="0">
                <a:solidFill>
                  <a:srgbClr val="C00000"/>
                </a:solidFill>
                <a:latin typeface="Courier New" panose="02070309020205020404" pitchFamily="49" charset="0"/>
                <a:cs typeface="Courier New" panose="02070309020205020404" pitchFamily="49" charset="0"/>
              </a:rPr>
              <a:t>2,3</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6" name="TextBox 5"/>
          <p:cNvSpPr txBox="1"/>
          <p:nvPr/>
        </p:nvSpPr>
        <p:spPr>
          <a:xfrm>
            <a:off x="5478109" y="831038"/>
            <a:ext cx="3537875" cy="2246769"/>
          </a:xfrm>
          <a:prstGeom prst="rect">
            <a:avLst/>
          </a:prstGeom>
          <a:noFill/>
          <a:ln>
            <a:solidFill>
              <a:srgbClr val="C00000"/>
            </a:solidFill>
          </a:ln>
        </p:spPr>
        <p:txBody>
          <a:bodyPr wrap="square" rtlCol="0">
            <a:spAutoFit/>
          </a:bodyPr>
          <a:lstStyle/>
          <a:p>
            <a:r>
              <a:rPr lang="en-GB" sz="2800" dirty="0" smtClean="0">
                <a:solidFill>
                  <a:srgbClr val="585858"/>
                </a:solidFill>
              </a:rPr>
              <a:t>Repeatedly:</a:t>
            </a:r>
          </a:p>
          <a:p>
            <a:pPr marL="457200" indent="-457200">
              <a:buFont typeface="Arial" panose="020B0604020202020204" pitchFamily="34" charset="0"/>
              <a:buChar char="•"/>
            </a:pPr>
            <a:r>
              <a:rPr lang="en-GB" sz="2800" dirty="0" smtClean="0">
                <a:solidFill>
                  <a:srgbClr val="585858"/>
                </a:solidFill>
              </a:rPr>
              <a:t>Replace nodes in reverse order</a:t>
            </a:r>
          </a:p>
          <a:p>
            <a:pPr marL="457200" indent="-457200">
              <a:buFont typeface="Arial" panose="020B0604020202020204" pitchFamily="34" charset="0"/>
              <a:buChar char="•"/>
            </a:pPr>
            <a:r>
              <a:rPr lang="en-GB" sz="2800" dirty="0" smtClean="0">
                <a:solidFill>
                  <a:srgbClr val="C00000"/>
                </a:solidFill>
              </a:rPr>
              <a:t>Assign a legal colour to node</a:t>
            </a:r>
          </a:p>
        </p:txBody>
      </p:sp>
      <p:sp>
        <p:nvSpPr>
          <p:cNvPr id="25" name="Rectangle 33"/>
          <p:cNvSpPr>
            <a:spLocks noChangeArrowheads="1"/>
          </p:cNvSpPr>
          <p:nvPr/>
        </p:nvSpPr>
        <p:spPr bwMode="auto">
          <a:xfrm>
            <a:off x="5478109" y="3508694"/>
            <a:ext cx="366589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smtClean="0">
                <a:solidFill>
                  <a:srgbClr val="C00000"/>
                </a:solidFill>
                <a:latin typeface="Courier New" panose="02070309020205020404" pitchFamily="49" charset="0"/>
                <a:cs typeface="Courier New" panose="02070309020205020404" pitchFamily="49" charset="0"/>
              </a:rPr>
              <a:t>1</a:t>
            </a:r>
          </a:p>
          <a:p>
            <a:r>
              <a:rPr lang="en-GB" altLang="en-US" sz="3600" b="1" dirty="0" smtClean="0">
                <a:solidFill>
                  <a:srgbClr val="C00000"/>
                </a:solidFill>
                <a:latin typeface="Courier New" panose="02070309020205020404" pitchFamily="49" charset="0"/>
                <a:cs typeface="Courier New" panose="02070309020205020404" pitchFamily="49" charset="0"/>
              </a:rPr>
              <a:t>5</a:t>
            </a:r>
          </a:p>
          <a:p>
            <a:endParaRPr lang="en-GB" altLang="en-US" sz="3600" b="1" dirty="0" smtClean="0">
              <a:solidFill>
                <a:srgbClr val="C00000"/>
              </a:solidFill>
              <a:latin typeface="Courier New" panose="02070309020205020404" pitchFamily="49" charset="0"/>
              <a:cs typeface="Courier New" panose="02070309020205020404" pitchFamily="49" charset="0"/>
            </a:endParaRPr>
          </a:p>
          <a:p>
            <a:endParaRPr lang="en-GB" altLang="en-US" sz="3600" b="1" dirty="0" smtClean="0">
              <a:solidFill>
                <a:srgbClr val="C00000"/>
              </a:solidFill>
              <a:latin typeface="Courier New" panose="02070309020205020404" pitchFamily="49" charset="0"/>
              <a:cs typeface="Courier New" panose="02070309020205020404" pitchFamily="49" charset="0"/>
            </a:endParaRPr>
          </a:p>
          <a:p>
            <a:endParaRPr lang="en-GB" altLang="en-US" sz="3600" b="1" dirty="0" smtClean="0">
              <a:solidFill>
                <a:srgbClr val="C00000"/>
              </a:solidFill>
              <a:latin typeface="Courier New" panose="02070309020205020404" pitchFamily="49" charset="0"/>
              <a:cs typeface="Courier New" panose="02070309020205020404" pitchFamily="49" charset="0"/>
            </a:endParaRPr>
          </a:p>
          <a:p>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28" name="Right Arrow 27"/>
          <p:cNvSpPr/>
          <p:nvPr/>
        </p:nvSpPr>
        <p:spPr>
          <a:xfrm>
            <a:off x="4705379" y="1563435"/>
            <a:ext cx="707869" cy="159694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146305" y="5728659"/>
            <a:ext cx="3145535" cy="964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700018" y="3420335"/>
            <a:ext cx="1566926" cy="2308324"/>
          </a:xfrm>
          <a:prstGeom prst="rect">
            <a:avLst/>
          </a:prstGeom>
          <a:noFill/>
        </p:spPr>
        <p:txBody>
          <a:bodyPr wrap="square" rtlCol="0">
            <a:spAutoFit/>
          </a:bodyPr>
          <a:lstStyle/>
          <a:p>
            <a:r>
              <a:rPr lang="en-GB" sz="3600" b="1" dirty="0" smtClean="0">
                <a:solidFill>
                  <a:srgbClr val="FF0000"/>
                </a:solidFill>
                <a:latin typeface="Courier New" panose="02070309020205020404" pitchFamily="49" charset="0"/>
                <a:cs typeface="Courier New" panose="02070309020205020404" pitchFamily="49" charset="0"/>
              </a:rPr>
              <a:t>Red</a:t>
            </a:r>
          </a:p>
          <a:p>
            <a:r>
              <a:rPr lang="en-GB" sz="3600" b="1" dirty="0" smtClean="0">
                <a:solidFill>
                  <a:srgbClr val="00B050"/>
                </a:solidFill>
                <a:latin typeface="Courier New" panose="02070309020205020404" pitchFamily="49" charset="0"/>
                <a:cs typeface="Courier New" panose="02070309020205020404" pitchFamily="49" charset="0"/>
              </a:rPr>
              <a:t>Green</a:t>
            </a:r>
          </a:p>
          <a:p>
            <a:r>
              <a:rPr lang="en-GB" sz="3600" b="1" dirty="0" smtClean="0">
                <a:solidFill>
                  <a:srgbClr val="0070C0"/>
                </a:solidFill>
                <a:latin typeface="Courier New" panose="02070309020205020404" pitchFamily="49" charset="0"/>
                <a:cs typeface="Courier New" panose="02070309020205020404" pitchFamily="49" charset="0"/>
              </a:rPr>
              <a:t>Blue</a:t>
            </a:r>
          </a:p>
          <a:p>
            <a:r>
              <a:rPr lang="en-GB" sz="3600" b="1" dirty="0" smtClean="0">
                <a:solidFill>
                  <a:srgbClr val="FF0000"/>
                </a:solidFill>
                <a:latin typeface="Courier New" panose="02070309020205020404" pitchFamily="49" charset="0"/>
                <a:cs typeface="Courier New" panose="02070309020205020404" pitchFamily="49" charset="0"/>
              </a:rPr>
              <a:t>Red</a:t>
            </a:r>
            <a:endParaRPr lang="en-GB" sz="3600" b="1" dirty="0">
              <a:solidFill>
                <a:srgbClr val="FF0000"/>
              </a:solidFill>
              <a:latin typeface="Courier New" panose="02070309020205020404" pitchFamily="49" charset="0"/>
              <a:cs typeface="Courier New" panose="02070309020205020404" pitchFamily="49" charset="0"/>
            </a:endParaRPr>
          </a:p>
        </p:txBody>
      </p:sp>
      <p:sp>
        <p:nvSpPr>
          <p:cNvPr id="5" name="Rectangle 4"/>
          <p:cNvSpPr/>
          <p:nvPr/>
        </p:nvSpPr>
        <p:spPr>
          <a:xfrm>
            <a:off x="2100072" y="5032664"/>
            <a:ext cx="695504" cy="688744"/>
          </a:xfrm>
          <a:prstGeom prst="rect">
            <a:avLst/>
          </a:prstGeom>
          <a:noFill/>
          <a:ln w="762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292608" y="4465735"/>
            <a:ext cx="1807464" cy="572477"/>
          </a:xfrm>
          <a:custGeom>
            <a:avLst/>
            <a:gdLst>
              <a:gd name="connsiteX0" fmla="*/ 2340864 w 2340864"/>
              <a:gd name="connsiteY0" fmla="*/ 73152 h 73152"/>
              <a:gd name="connsiteX1" fmla="*/ 713232 w 2340864"/>
              <a:gd name="connsiteY1" fmla="*/ 73152 h 73152"/>
              <a:gd name="connsiteX2" fmla="*/ 0 w 2340864"/>
              <a:gd name="connsiteY2" fmla="*/ 0 h 73152"/>
            </a:gdLst>
            <a:ahLst/>
            <a:cxnLst>
              <a:cxn ang="0">
                <a:pos x="connsiteX0" y="connsiteY0"/>
              </a:cxn>
              <a:cxn ang="0">
                <a:pos x="connsiteX1" y="connsiteY1"/>
              </a:cxn>
              <a:cxn ang="0">
                <a:pos x="connsiteX2" y="connsiteY2"/>
              </a:cxn>
            </a:cxnLst>
            <a:rect l="l" t="t" r="r" b="b"/>
            <a:pathLst>
              <a:path w="2340864" h="73152">
                <a:moveTo>
                  <a:pt x="2340864" y="73152"/>
                </a:moveTo>
                <a:lnTo>
                  <a:pt x="713232" y="73152"/>
                </a:lnTo>
                <a:cubicBezTo>
                  <a:pt x="323088" y="60960"/>
                  <a:pt x="161544" y="30480"/>
                  <a:pt x="0" y="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p:cNvSpPr/>
          <p:nvPr/>
        </p:nvSpPr>
        <p:spPr>
          <a:xfrm>
            <a:off x="2410967" y="4320580"/>
            <a:ext cx="1289051" cy="712084"/>
          </a:xfrm>
          <a:custGeom>
            <a:avLst/>
            <a:gdLst>
              <a:gd name="connsiteX0" fmla="*/ 8823 w 722055"/>
              <a:gd name="connsiteY0" fmla="*/ 219456 h 219456"/>
              <a:gd name="connsiteX1" fmla="*/ 100263 w 722055"/>
              <a:gd name="connsiteY1" fmla="*/ 91440 h 219456"/>
              <a:gd name="connsiteX2" fmla="*/ 722055 w 722055"/>
              <a:gd name="connsiteY2" fmla="*/ 0 h 219456"/>
            </a:gdLst>
            <a:ahLst/>
            <a:cxnLst>
              <a:cxn ang="0">
                <a:pos x="connsiteX0" y="connsiteY0"/>
              </a:cxn>
              <a:cxn ang="0">
                <a:pos x="connsiteX1" y="connsiteY1"/>
              </a:cxn>
              <a:cxn ang="0">
                <a:pos x="connsiteX2" y="connsiteY2"/>
              </a:cxn>
            </a:cxnLst>
            <a:rect l="l" t="t" r="r" b="b"/>
            <a:pathLst>
              <a:path w="722055" h="219456">
                <a:moveTo>
                  <a:pt x="8823" y="219456"/>
                </a:moveTo>
                <a:cubicBezTo>
                  <a:pt x="-4893" y="173736"/>
                  <a:pt x="-18609" y="128016"/>
                  <a:pt x="100263" y="91440"/>
                </a:cubicBezTo>
                <a:cubicBezTo>
                  <a:pt x="219135" y="54864"/>
                  <a:pt x="722055" y="0"/>
                  <a:pt x="722055" y="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reeform 31"/>
          <p:cNvSpPr/>
          <p:nvPr/>
        </p:nvSpPr>
        <p:spPr>
          <a:xfrm>
            <a:off x="258310" y="4977866"/>
            <a:ext cx="1244931" cy="399170"/>
          </a:xfrm>
          <a:custGeom>
            <a:avLst/>
            <a:gdLst>
              <a:gd name="connsiteX0" fmla="*/ 2340864 w 2340864"/>
              <a:gd name="connsiteY0" fmla="*/ 73152 h 73152"/>
              <a:gd name="connsiteX1" fmla="*/ 713232 w 2340864"/>
              <a:gd name="connsiteY1" fmla="*/ 73152 h 73152"/>
              <a:gd name="connsiteX2" fmla="*/ 0 w 2340864"/>
              <a:gd name="connsiteY2" fmla="*/ 0 h 73152"/>
            </a:gdLst>
            <a:ahLst/>
            <a:cxnLst>
              <a:cxn ang="0">
                <a:pos x="connsiteX0" y="connsiteY0"/>
              </a:cxn>
              <a:cxn ang="0">
                <a:pos x="connsiteX1" y="connsiteY1"/>
              </a:cxn>
              <a:cxn ang="0">
                <a:pos x="connsiteX2" y="connsiteY2"/>
              </a:cxn>
            </a:cxnLst>
            <a:rect l="l" t="t" r="r" b="b"/>
            <a:pathLst>
              <a:path w="2340864" h="73152">
                <a:moveTo>
                  <a:pt x="2340864" y="73152"/>
                </a:moveTo>
                <a:lnTo>
                  <a:pt x="713232" y="73152"/>
                </a:lnTo>
                <a:cubicBezTo>
                  <a:pt x="323088" y="60960"/>
                  <a:pt x="161544" y="30480"/>
                  <a:pt x="0" y="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reeform 33"/>
          <p:cNvSpPr/>
          <p:nvPr/>
        </p:nvSpPr>
        <p:spPr>
          <a:xfrm>
            <a:off x="1901983" y="4841233"/>
            <a:ext cx="1798035" cy="217267"/>
          </a:xfrm>
          <a:custGeom>
            <a:avLst/>
            <a:gdLst>
              <a:gd name="connsiteX0" fmla="*/ 8823 w 722055"/>
              <a:gd name="connsiteY0" fmla="*/ 219456 h 219456"/>
              <a:gd name="connsiteX1" fmla="*/ 100263 w 722055"/>
              <a:gd name="connsiteY1" fmla="*/ 91440 h 219456"/>
              <a:gd name="connsiteX2" fmla="*/ 722055 w 722055"/>
              <a:gd name="connsiteY2" fmla="*/ 0 h 219456"/>
            </a:gdLst>
            <a:ahLst/>
            <a:cxnLst>
              <a:cxn ang="0">
                <a:pos x="connsiteX0" y="connsiteY0"/>
              </a:cxn>
              <a:cxn ang="0">
                <a:pos x="connsiteX1" y="connsiteY1"/>
              </a:cxn>
              <a:cxn ang="0">
                <a:pos x="connsiteX2" y="connsiteY2"/>
              </a:cxn>
            </a:cxnLst>
            <a:rect l="l" t="t" r="r" b="b"/>
            <a:pathLst>
              <a:path w="722055" h="219456">
                <a:moveTo>
                  <a:pt x="8823" y="219456"/>
                </a:moveTo>
                <a:cubicBezTo>
                  <a:pt x="-4893" y="173736"/>
                  <a:pt x="-18609" y="128016"/>
                  <a:pt x="100263" y="91440"/>
                </a:cubicBezTo>
                <a:cubicBezTo>
                  <a:pt x="219135" y="54864"/>
                  <a:pt x="722055" y="0"/>
                  <a:pt x="722055" y="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1536224" y="5032731"/>
            <a:ext cx="695504" cy="688744"/>
          </a:xfrm>
          <a:prstGeom prst="rect">
            <a:avLst/>
          </a:prstGeom>
          <a:noFill/>
          <a:ln w="762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07436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par>
                          <p:cTn id="31" fill="hold">
                            <p:stCondLst>
                              <p:cond delay="1000"/>
                            </p:stCondLst>
                            <p:childTnLst>
                              <p:par>
                                <p:cTn id="32" presetID="22" presetClass="entr" presetSubtype="2"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right)">
                                      <p:cBhvr>
                                        <p:cTn id="34" dur="500"/>
                                        <p:tgtEl>
                                          <p:spTgt spid="32"/>
                                        </p:tgtEl>
                                      </p:cBhvr>
                                    </p:animEffect>
                                  </p:childTnLst>
                                </p:cTn>
                              </p:par>
                            </p:childTnLst>
                          </p:cTn>
                        </p:par>
                        <p:par>
                          <p:cTn id="35" fill="hold">
                            <p:stCondLst>
                              <p:cond delay="1500"/>
                            </p:stCondLst>
                            <p:childTnLst>
                              <p:par>
                                <p:cTn id="36" presetID="22" presetClass="entr" presetSubtype="8"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Effect transition="in" filter="fade">
                                      <p:cBhvr>
                                        <p:cTn id="4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5" grpId="0" animBg="1"/>
      <p:bldP spid="15" grpId="1" animBg="1"/>
      <p:bldP spid="19" grpId="0" animBg="1"/>
      <p:bldP spid="19" grpId="1" animBg="1"/>
      <p:bldP spid="32" grpId="0" animBg="1"/>
      <p:bldP spid="34" grpId="0" animBg="1"/>
      <p:bldP spid="31"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smtClean="0">
                <a:solidFill>
                  <a:srgbClr val="C00000"/>
                </a:solidFill>
                <a:latin typeface="Courier New" panose="02070309020205020404" pitchFamily="49" charset="0"/>
                <a:cs typeface="Courier New" panose="02070309020205020404" pitchFamily="49" charset="0"/>
              </a:rPr>
              <a:t>6 – 3,4,5</a:t>
            </a:r>
          </a:p>
          <a:p>
            <a:r>
              <a:rPr lang="en-GB" altLang="en-US" sz="3600" b="1" dirty="0">
                <a:solidFill>
                  <a:srgbClr val="C00000"/>
                </a:solidFill>
                <a:latin typeface="Courier New" panose="02070309020205020404" pitchFamily="49" charset="0"/>
                <a:cs typeface="Courier New" panose="02070309020205020404" pitchFamily="49" charset="0"/>
              </a:rPr>
              <a:t>4 – 2,3,5,6</a:t>
            </a:r>
          </a:p>
          <a:p>
            <a:r>
              <a:rPr lang="en-GB" altLang="en-US" sz="3600" b="1" dirty="0">
                <a:solidFill>
                  <a:srgbClr val="C00000"/>
                </a:solidFill>
                <a:latin typeface="Courier New" panose="02070309020205020404" pitchFamily="49" charset="0"/>
                <a:cs typeface="Courier New" panose="02070309020205020404" pitchFamily="49" charset="0"/>
              </a:rPr>
              <a:t>3 – 1,2,4,6</a:t>
            </a:r>
          </a:p>
          <a:p>
            <a:r>
              <a:rPr lang="en-GB" altLang="en-US" sz="3600" b="1" dirty="0">
                <a:solidFill>
                  <a:srgbClr val="C00000"/>
                </a:solidFill>
                <a:latin typeface="Courier New" panose="02070309020205020404" pitchFamily="49" charset="0"/>
                <a:cs typeface="Courier New" panose="02070309020205020404" pitchFamily="49" charset="0"/>
              </a:rPr>
              <a:t>2 – 1,3,4,5</a:t>
            </a:r>
          </a:p>
          <a:p>
            <a:r>
              <a:rPr lang="en-GB" altLang="en-US" sz="3600" b="1" dirty="0" smtClean="0">
                <a:solidFill>
                  <a:srgbClr val="C00000"/>
                </a:solidFill>
                <a:latin typeface="Courier New" panose="02070309020205020404" pitchFamily="49" charset="0"/>
                <a:cs typeface="Courier New" panose="02070309020205020404" pitchFamily="49" charset="0"/>
              </a:rPr>
              <a:t>5 </a:t>
            </a:r>
            <a:r>
              <a:rPr lang="en-GB" altLang="en-US" sz="3600" b="1" dirty="0">
                <a:solidFill>
                  <a:srgbClr val="C00000"/>
                </a:solidFill>
                <a:latin typeface="Courier New" panose="02070309020205020404" pitchFamily="49" charset="0"/>
                <a:cs typeface="Courier New" panose="02070309020205020404" pitchFamily="49" charset="0"/>
              </a:rPr>
              <a:t>– </a:t>
            </a:r>
            <a:r>
              <a:rPr lang="en-GB" altLang="en-US" sz="3600" b="1" dirty="0" smtClean="0">
                <a:solidFill>
                  <a:srgbClr val="C00000"/>
                </a:solidFill>
                <a:latin typeface="Courier New" panose="02070309020205020404" pitchFamily="49" charset="0"/>
                <a:cs typeface="Courier New" panose="02070309020205020404" pitchFamily="49" charset="0"/>
              </a:rPr>
              <a:t>2,4,6</a:t>
            </a:r>
          </a:p>
          <a:p>
            <a:r>
              <a:rPr lang="en-GB" altLang="en-US" sz="3600" b="1" dirty="0" smtClean="0">
                <a:solidFill>
                  <a:srgbClr val="C00000"/>
                </a:solidFill>
                <a:latin typeface="Courier New" panose="02070309020205020404" pitchFamily="49" charset="0"/>
                <a:cs typeface="Courier New" panose="02070309020205020404" pitchFamily="49" charset="0"/>
              </a:rPr>
              <a:t>1 </a:t>
            </a:r>
            <a:r>
              <a:rPr lang="en-GB" altLang="en-US" sz="3600" b="1" dirty="0">
                <a:solidFill>
                  <a:srgbClr val="C00000"/>
                </a:solidFill>
                <a:latin typeface="Courier New" panose="02070309020205020404" pitchFamily="49" charset="0"/>
                <a:cs typeface="Courier New" panose="02070309020205020404" pitchFamily="49" charset="0"/>
              </a:rPr>
              <a:t>– </a:t>
            </a:r>
            <a:r>
              <a:rPr lang="en-GB" altLang="en-US" sz="3600" b="1" dirty="0" smtClean="0">
                <a:solidFill>
                  <a:srgbClr val="C00000"/>
                </a:solidFill>
                <a:latin typeface="Courier New" panose="02070309020205020404" pitchFamily="49" charset="0"/>
                <a:cs typeface="Courier New" panose="02070309020205020404" pitchFamily="49" charset="0"/>
              </a:rPr>
              <a:t>2,3</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6" name="TextBox 5"/>
          <p:cNvSpPr txBox="1"/>
          <p:nvPr/>
        </p:nvSpPr>
        <p:spPr>
          <a:xfrm>
            <a:off x="5478109" y="831038"/>
            <a:ext cx="3537875" cy="2246769"/>
          </a:xfrm>
          <a:prstGeom prst="rect">
            <a:avLst/>
          </a:prstGeom>
          <a:noFill/>
          <a:ln>
            <a:solidFill>
              <a:srgbClr val="C00000"/>
            </a:solidFill>
          </a:ln>
        </p:spPr>
        <p:txBody>
          <a:bodyPr wrap="square" rtlCol="0">
            <a:spAutoFit/>
          </a:bodyPr>
          <a:lstStyle/>
          <a:p>
            <a:r>
              <a:rPr lang="en-GB" sz="2800" dirty="0" smtClean="0">
                <a:solidFill>
                  <a:srgbClr val="585858"/>
                </a:solidFill>
              </a:rPr>
              <a:t>Repeatedly:</a:t>
            </a:r>
          </a:p>
          <a:p>
            <a:pPr marL="457200" indent="-457200">
              <a:buFont typeface="Arial" panose="020B0604020202020204" pitchFamily="34" charset="0"/>
              <a:buChar char="•"/>
            </a:pPr>
            <a:r>
              <a:rPr lang="en-GB" sz="2800" dirty="0" smtClean="0">
                <a:solidFill>
                  <a:srgbClr val="C00000"/>
                </a:solidFill>
              </a:rPr>
              <a:t>Replace nodes in reverse order</a:t>
            </a:r>
          </a:p>
          <a:p>
            <a:pPr marL="457200" indent="-457200">
              <a:buFont typeface="Arial" panose="020B0604020202020204" pitchFamily="34" charset="0"/>
              <a:buChar char="•"/>
            </a:pPr>
            <a:r>
              <a:rPr lang="en-GB" sz="2800" dirty="0" smtClean="0">
                <a:solidFill>
                  <a:srgbClr val="585858"/>
                </a:solidFill>
              </a:rPr>
              <a:t>Assign a legal colour to node</a:t>
            </a:r>
          </a:p>
        </p:txBody>
      </p:sp>
      <p:sp>
        <p:nvSpPr>
          <p:cNvPr id="25" name="Rectangle 33"/>
          <p:cNvSpPr>
            <a:spLocks noChangeArrowheads="1"/>
          </p:cNvSpPr>
          <p:nvPr/>
        </p:nvSpPr>
        <p:spPr bwMode="auto">
          <a:xfrm>
            <a:off x="5478109" y="3508694"/>
            <a:ext cx="366589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smtClean="0">
                <a:solidFill>
                  <a:srgbClr val="C00000"/>
                </a:solidFill>
                <a:latin typeface="Courier New" panose="02070309020205020404" pitchFamily="49" charset="0"/>
                <a:cs typeface="Courier New" panose="02070309020205020404" pitchFamily="49" charset="0"/>
              </a:rPr>
              <a:t>1</a:t>
            </a:r>
          </a:p>
          <a:p>
            <a:r>
              <a:rPr lang="en-GB" altLang="en-US" sz="3600" b="1" dirty="0" smtClean="0">
                <a:solidFill>
                  <a:srgbClr val="C00000"/>
                </a:solidFill>
                <a:latin typeface="Courier New" panose="02070309020205020404" pitchFamily="49" charset="0"/>
                <a:cs typeface="Courier New" panose="02070309020205020404" pitchFamily="49" charset="0"/>
              </a:rPr>
              <a:t>5</a:t>
            </a:r>
          </a:p>
          <a:p>
            <a:endParaRPr lang="en-GB" altLang="en-US" sz="3600" b="1" dirty="0" smtClean="0">
              <a:solidFill>
                <a:srgbClr val="C00000"/>
              </a:solidFill>
              <a:latin typeface="Courier New" panose="02070309020205020404" pitchFamily="49" charset="0"/>
              <a:cs typeface="Courier New" panose="02070309020205020404" pitchFamily="49" charset="0"/>
            </a:endParaRPr>
          </a:p>
          <a:p>
            <a:endParaRPr lang="en-GB" altLang="en-US" sz="3600" b="1" dirty="0" smtClean="0">
              <a:solidFill>
                <a:srgbClr val="C00000"/>
              </a:solidFill>
              <a:latin typeface="Courier New" panose="02070309020205020404" pitchFamily="49" charset="0"/>
              <a:cs typeface="Courier New" panose="02070309020205020404" pitchFamily="49" charset="0"/>
            </a:endParaRPr>
          </a:p>
          <a:p>
            <a:endParaRPr lang="en-GB" altLang="en-US" sz="3600" b="1" dirty="0" smtClean="0">
              <a:solidFill>
                <a:srgbClr val="C00000"/>
              </a:solidFill>
              <a:latin typeface="Courier New" panose="02070309020205020404" pitchFamily="49" charset="0"/>
              <a:cs typeface="Courier New" panose="02070309020205020404" pitchFamily="49" charset="0"/>
            </a:endParaRPr>
          </a:p>
          <a:p>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28" name="Right Arrow 27"/>
          <p:cNvSpPr/>
          <p:nvPr/>
        </p:nvSpPr>
        <p:spPr>
          <a:xfrm>
            <a:off x="4705379" y="740475"/>
            <a:ext cx="707869" cy="159694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p:cNvSpPr/>
          <p:nvPr/>
        </p:nvSpPr>
        <p:spPr>
          <a:xfrm flipV="1">
            <a:off x="3291840" y="4313127"/>
            <a:ext cx="2039404" cy="1488583"/>
          </a:xfrm>
          <a:custGeom>
            <a:avLst/>
            <a:gdLst>
              <a:gd name="connsiteX0" fmla="*/ 2651760 w 2651760"/>
              <a:gd name="connsiteY0" fmla="*/ 2905243 h 2933873"/>
              <a:gd name="connsiteX1" fmla="*/ 1792224 w 2651760"/>
              <a:gd name="connsiteY1" fmla="*/ 2576059 h 2933873"/>
              <a:gd name="connsiteX2" fmla="*/ 1042416 w 2651760"/>
              <a:gd name="connsiteY2" fmla="*/ 381499 h 2933873"/>
              <a:gd name="connsiteX3" fmla="*/ 0 w 2651760"/>
              <a:gd name="connsiteY3" fmla="*/ 15739 h 2933873"/>
            </a:gdLst>
            <a:ahLst/>
            <a:cxnLst>
              <a:cxn ang="0">
                <a:pos x="connsiteX0" y="connsiteY0"/>
              </a:cxn>
              <a:cxn ang="0">
                <a:pos x="connsiteX1" y="connsiteY1"/>
              </a:cxn>
              <a:cxn ang="0">
                <a:pos x="connsiteX2" y="connsiteY2"/>
              </a:cxn>
              <a:cxn ang="0">
                <a:pos x="connsiteX3" y="connsiteY3"/>
              </a:cxn>
            </a:cxnLst>
            <a:rect l="l" t="t" r="r" b="b"/>
            <a:pathLst>
              <a:path w="2651760" h="2933873">
                <a:moveTo>
                  <a:pt x="2651760" y="2905243"/>
                </a:moveTo>
                <a:cubicBezTo>
                  <a:pt x="2356104" y="2950963"/>
                  <a:pt x="2060448" y="2996683"/>
                  <a:pt x="1792224" y="2576059"/>
                </a:cubicBezTo>
                <a:cubicBezTo>
                  <a:pt x="1524000" y="2155435"/>
                  <a:pt x="1341120" y="808219"/>
                  <a:pt x="1042416" y="381499"/>
                </a:cubicBezTo>
                <a:cubicBezTo>
                  <a:pt x="743712" y="-45221"/>
                  <a:pt x="371856" y="-14741"/>
                  <a:pt x="0" y="15739"/>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7165" y="5676516"/>
            <a:ext cx="3153826" cy="584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146305" y="6226385"/>
            <a:ext cx="3145535" cy="466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3700017" y="3420335"/>
            <a:ext cx="1778091" cy="2862322"/>
          </a:xfrm>
          <a:prstGeom prst="rect">
            <a:avLst/>
          </a:prstGeom>
          <a:noFill/>
        </p:spPr>
        <p:txBody>
          <a:bodyPr wrap="square" rtlCol="0">
            <a:spAutoFit/>
          </a:bodyPr>
          <a:lstStyle/>
          <a:p>
            <a:r>
              <a:rPr lang="en-GB" sz="3600" b="1" dirty="0" smtClean="0">
                <a:solidFill>
                  <a:srgbClr val="FF0000"/>
                </a:solidFill>
                <a:latin typeface="Courier New" panose="02070309020205020404" pitchFamily="49" charset="0"/>
                <a:cs typeface="Courier New" panose="02070309020205020404" pitchFamily="49" charset="0"/>
              </a:rPr>
              <a:t>Red</a:t>
            </a:r>
          </a:p>
          <a:p>
            <a:r>
              <a:rPr lang="en-GB" sz="3600" b="1" dirty="0" smtClean="0">
                <a:solidFill>
                  <a:srgbClr val="00B050"/>
                </a:solidFill>
                <a:latin typeface="Courier New" panose="02070309020205020404" pitchFamily="49" charset="0"/>
                <a:cs typeface="Courier New" panose="02070309020205020404" pitchFamily="49" charset="0"/>
              </a:rPr>
              <a:t>Green</a:t>
            </a:r>
          </a:p>
          <a:p>
            <a:r>
              <a:rPr lang="en-GB" sz="3600" b="1" dirty="0" smtClean="0">
                <a:solidFill>
                  <a:srgbClr val="0070C0"/>
                </a:solidFill>
                <a:latin typeface="Courier New" panose="02070309020205020404" pitchFamily="49" charset="0"/>
                <a:cs typeface="Courier New" panose="02070309020205020404" pitchFamily="49" charset="0"/>
              </a:rPr>
              <a:t>Blue</a:t>
            </a:r>
          </a:p>
          <a:p>
            <a:r>
              <a:rPr lang="en-GB" sz="3600" b="1" dirty="0" smtClean="0">
                <a:solidFill>
                  <a:srgbClr val="FF0000"/>
                </a:solidFill>
                <a:latin typeface="Courier New" panose="02070309020205020404" pitchFamily="49" charset="0"/>
                <a:cs typeface="Courier New" panose="02070309020205020404" pitchFamily="49" charset="0"/>
              </a:rPr>
              <a:t>Red</a:t>
            </a:r>
            <a:endParaRPr lang="en-GB" sz="3600" b="1" dirty="0">
              <a:solidFill>
                <a:srgbClr val="FF0000"/>
              </a:solidFill>
              <a:latin typeface="Courier New" panose="02070309020205020404" pitchFamily="49" charset="0"/>
              <a:cs typeface="Courier New" panose="02070309020205020404" pitchFamily="49" charset="0"/>
            </a:endParaRPr>
          </a:p>
          <a:p>
            <a:endParaRPr lang="en-GB" sz="3600" b="1" dirty="0">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014248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rot="559335">
            <a:off x="4408953" y="744954"/>
            <a:ext cx="4262774" cy="6035191"/>
          </a:xfrm>
          <a:prstGeom prst="rect">
            <a:avLst/>
          </a:prstGeom>
          <a:ln>
            <a:solidFill>
              <a:schemeClr val="bg1">
                <a:lumMod val="50000"/>
              </a:schemeClr>
            </a:solidFill>
          </a:ln>
        </p:spPr>
      </p:pic>
      <p:pic>
        <p:nvPicPr>
          <p:cNvPr id="9" name="Picture 8"/>
          <p:cNvPicPr>
            <a:picLocks noChangeAspect="1"/>
          </p:cNvPicPr>
          <p:nvPr/>
        </p:nvPicPr>
        <p:blipFill>
          <a:blip r:embed="rId3"/>
          <a:stretch>
            <a:fillRect/>
          </a:stretch>
        </p:blipFill>
        <p:spPr>
          <a:xfrm rot="499695">
            <a:off x="4256553" y="645309"/>
            <a:ext cx="4262774" cy="6035191"/>
          </a:xfrm>
          <a:prstGeom prst="rect">
            <a:avLst/>
          </a:prstGeom>
          <a:ln>
            <a:solidFill>
              <a:schemeClr val="bg1">
                <a:lumMod val="50000"/>
              </a:schemeClr>
            </a:solidFill>
          </a:ln>
        </p:spPr>
      </p:pic>
      <p:pic>
        <p:nvPicPr>
          <p:cNvPr id="7" name="Picture 6"/>
          <p:cNvPicPr>
            <a:picLocks noChangeAspect="1"/>
          </p:cNvPicPr>
          <p:nvPr/>
        </p:nvPicPr>
        <p:blipFill>
          <a:blip r:embed="rId3"/>
          <a:stretch>
            <a:fillRect/>
          </a:stretch>
        </p:blipFill>
        <p:spPr>
          <a:xfrm rot="398906">
            <a:off x="4080029" y="588124"/>
            <a:ext cx="4262774" cy="6035191"/>
          </a:xfrm>
          <a:prstGeom prst="rect">
            <a:avLst/>
          </a:prstGeom>
          <a:ln>
            <a:solidFill>
              <a:schemeClr val="bg1">
                <a:lumMod val="50000"/>
              </a:schemeClr>
            </a:solidFill>
          </a:ln>
        </p:spPr>
      </p:pic>
      <p:pic>
        <p:nvPicPr>
          <p:cNvPr id="11" name="Picture 10"/>
          <p:cNvPicPr>
            <a:picLocks noChangeAspect="1"/>
          </p:cNvPicPr>
          <p:nvPr/>
        </p:nvPicPr>
        <p:blipFill>
          <a:blip r:embed="rId3"/>
          <a:stretch>
            <a:fillRect/>
          </a:stretch>
        </p:blipFill>
        <p:spPr>
          <a:xfrm rot="303742">
            <a:off x="3909996" y="547089"/>
            <a:ext cx="4262774" cy="6035191"/>
          </a:xfrm>
          <a:prstGeom prst="rect">
            <a:avLst/>
          </a:prstGeom>
          <a:ln>
            <a:solidFill>
              <a:schemeClr val="bg1">
                <a:lumMod val="50000"/>
              </a:schemeClr>
            </a:solidFill>
          </a:ln>
        </p:spPr>
      </p:pic>
      <p:pic>
        <p:nvPicPr>
          <p:cNvPr id="6" name="Picture 5"/>
          <p:cNvPicPr>
            <a:picLocks noChangeAspect="1"/>
          </p:cNvPicPr>
          <p:nvPr/>
        </p:nvPicPr>
        <p:blipFill>
          <a:blip r:embed="rId3"/>
          <a:stretch>
            <a:fillRect/>
          </a:stretch>
        </p:blipFill>
        <p:spPr>
          <a:xfrm rot="233516">
            <a:off x="3704841" y="482619"/>
            <a:ext cx="4262774" cy="6035191"/>
          </a:xfrm>
          <a:prstGeom prst="rect">
            <a:avLst/>
          </a:prstGeom>
          <a:ln>
            <a:solidFill>
              <a:schemeClr val="bg1">
                <a:lumMod val="50000"/>
              </a:schemeClr>
            </a:solidFill>
          </a:ln>
        </p:spPr>
      </p:pic>
      <p:pic>
        <p:nvPicPr>
          <p:cNvPr id="10" name="Picture 9"/>
          <p:cNvPicPr>
            <a:picLocks noChangeAspect="1"/>
          </p:cNvPicPr>
          <p:nvPr/>
        </p:nvPicPr>
        <p:blipFill>
          <a:blip r:embed="rId4"/>
          <a:stretch>
            <a:fillRect/>
          </a:stretch>
        </p:blipFill>
        <p:spPr>
          <a:xfrm rot="198501">
            <a:off x="3533724" y="419431"/>
            <a:ext cx="4262776" cy="6035193"/>
          </a:xfrm>
          <a:prstGeom prst="rect">
            <a:avLst/>
          </a:prstGeom>
          <a:ln>
            <a:solidFill>
              <a:schemeClr val="bg1">
                <a:lumMod val="65000"/>
              </a:schemeClr>
            </a:solidFill>
          </a:ln>
        </p:spPr>
      </p:pic>
      <p:pic>
        <p:nvPicPr>
          <p:cNvPr id="2" name="Picture 1"/>
          <p:cNvPicPr>
            <a:picLocks noChangeAspect="1"/>
          </p:cNvPicPr>
          <p:nvPr/>
        </p:nvPicPr>
        <p:blipFill>
          <a:blip r:embed="rId4"/>
          <a:stretch>
            <a:fillRect/>
          </a:stretch>
        </p:blipFill>
        <p:spPr>
          <a:xfrm>
            <a:off x="3306261" y="418141"/>
            <a:ext cx="4262776" cy="6035193"/>
          </a:xfrm>
          <a:prstGeom prst="rect">
            <a:avLst/>
          </a:prstGeom>
          <a:ln>
            <a:solidFill>
              <a:schemeClr val="bg1">
                <a:lumMod val="65000"/>
              </a:schemeClr>
            </a:solidFill>
          </a:ln>
        </p:spPr>
      </p:pic>
      <p:pic>
        <p:nvPicPr>
          <p:cNvPr id="8" name="Picture 7"/>
          <p:cNvPicPr>
            <a:picLocks noChangeAspect="1"/>
          </p:cNvPicPr>
          <p:nvPr/>
        </p:nvPicPr>
        <p:blipFill rotWithShape="1">
          <a:blip r:embed="rId5"/>
          <a:srcRect l="26240" t="19395" r="21108" b="25645"/>
          <a:stretch/>
        </p:blipFill>
        <p:spPr>
          <a:xfrm>
            <a:off x="275772" y="418145"/>
            <a:ext cx="2749956" cy="1613852"/>
          </a:xfrm>
          <a:prstGeom prst="rect">
            <a:avLst/>
          </a:prstGeom>
          <a:ln>
            <a:solidFill>
              <a:schemeClr val="bg1">
                <a:lumMod val="50000"/>
              </a:schemeClr>
            </a:solidFill>
          </a:ln>
        </p:spPr>
      </p:pic>
      <p:sp>
        <p:nvSpPr>
          <p:cNvPr id="5" name="TextBox 4"/>
          <p:cNvSpPr txBox="1"/>
          <p:nvPr/>
        </p:nvSpPr>
        <p:spPr>
          <a:xfrm>
            <a:off x="83904" y="2161401"/>
            <a:ext cx="3222357" cy="2554545"/>
          </a:xfrm>
          <a:prstGeom prst="rect">
            <a:avLst/>
          </a:prstGeom>
          <a:noFill/>
        </p:spPr>
        <p:txBody>
          <a:bodyPr wrap="none" rtlCol="0">
            <a:spAutoFit/>
          </a:bodyPr>
          <a:lstStyle/>
          <a:p>
            <a:r>
              <a:rPr lang="en-GB" sz="8000" b="1" spc="-150" dirty="0" smtClean="0">
                <a:solidFill>
                  <a:schemeClr val="bg1">
                    <a:lumMod val="50000"/>
                  </a:schemeClr>
                </a:solidFill>
              </a:rPr>
              <a:t>Each</a:t>
            </a:r>
          </a:p>
          <a:p>
            <a:r>
              <a:rPr lang="en-GB" sz="8000" b="1" spc="-150" dirty="0" smtClean="0">
                <a:solidFill>
                  <a:schemeClr val="bg1">
                    <a:lumMod val="50000"/>
                  </a:schemeClr>
                </a:solidFill>
              </a:rPr>
              <a:t>Session</a:t>
            </a:r>
            <a:endParaRPr lang="en-GB" sz="8000" b="1" spc="-150" dirty="0">
              <a:solidFill>
                <a:schemeClr val="bg1">
                  <a:lumMod val="50000"/>
                </a:schemeClr>
              </a:solidFill>
            </a:endParaRPr>
          </a:p>
        </p:txBody>
      </p:sp>
    </p:spTree>
    <p:extLst>
      <p:ext uri="{BB962C8B-B14F-4D97-AF65-F5344CB8AC3E}">
        <p14:creationId xmlns:p14="http://schemas.microsoft.com/office/powerpoint/2010/main" val="958600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a:solidFill>
                  <a:srgbClr val="C00000"/>
                </a:solidFill>
                <a:latin typeface="Courier New" panose="02070309020205020404" pitchFamily="49" charset="0"/>
                <a:cs typeface="Courier New" panose="02070309020205020404" pitchFamily="49" charset="0"/>
              </a:rPr>
              <a:t>6 – </a:t>
            </a:r>
            <a:r>
              <a:rPr lang="en-GB" altLang="en-US" sz="3600" b="1" dirty="0" smtClean="0">
                <a:solidFill>
                  <a:srgbClr val="C00000"/>
                </a:solidFill>
                <a:latin typeface="Courier New" panose="02070309020205020404" pitchFamily="49" charset="0"/>
                <a:cs typeface="Courier New" panose="02070309020205020404" pitchFamily="49" charset="0"/>
              </a:rPr>
              <a:t>3,4,5</a:t>
            </a:r>
          </a:p>
          <a:p>
            <a:r>
              <a:rPr lang="en-GB" altLang="en-US" sz="3600" b="1" dirty="0">
                <a:solidFill>
                  <a:srgbClr val="C00000"/>
                </a:solidFill>
                <a:latin typeface="Courier New" panose="02070309020205020404" pitchFamily="49" charset="0"/>
                <a:cs typeface="Courier New" panose="02070309020205020404" pitchFamily="49" charset="0"/>
              </a:rPr>
              <a:t>4 – 2,3,5,6</a:t>
            </a:r>
          </a:p>
          <a:p>
            <a:r>
              <a:rPr lang="en-GB" altLang="en-US" sz="3600" b="1" dirty="0">
                <a:solidFill>
                  <a:srgbClr val="C00000"/>
                </a:solidFill>
                <a:latin typeface="Courier New" panose="02070309020205020404" pitchFamily="49" charset="0"/>
                <a:cs typeface="Courier New" panose="02070309020205020404" pitchFamily="49" charset="0"/>
              </a:rPr>
              <a:t>3 – 1,2,4,6</a:t>
            </a:r>
          </a:p>
          <a:p>
            <a:r>
              <a:rPr lang="en-GB" altLang="en-US" sz="3600" b="1" dirty="0">
                <a:solidFill>
                  <a:srgbClr val="C00000"/>
                </a:solidFill>
                <a:latin typeface="Courier New" panose="02070309020205020404" pitchFamily="49" charset="0"/>
                <a:cs typeface="Courier New" panose="02070309020205020404" pitchFamily="49" charset="0"/>
              </a:rPr>
              <a:t>2 – 1,3,4,5</a:t>
            </a:r>
          </a:p>
          <a:p>
            <a:r>
              <a:rPr lang="en-GB" altLang="en-US" sz="3600" b="1" dirty="0" smtClean="0">
                <a:solidFill>
                  <a:srgbClr val="C00000"/>
                </a:solidFill>
                <a:latin typeface="Courier New" panose="02070309020205020404" pitchFamily="49" charset="0"/>
                <a:cs typeface="Courier New" panose="02070309020205020404" pitchFamily="49" charset="0"/>
              </a:rPr>
              <a:t>5 </a:t>
            </a:r>
            <a:r>
              <a:rPr lang="en-GB" altLang="en-US" sz="3600" b="1" dirty="0">
                <a:solidFill>
                  <a:srgbClr val="C00000"/>
                </a:solidFill>
                <a:latin typeface="Courier New" panose="02070309020205020404" pitchFamily="49" charset="0"/>
                <a:cs typeface="Courier New" panose="02070309020205020404" pitchFamily="49" charset="0"/>
              </a:rPr>
              <a:t>– </a:t>
            </a:r>
            <a:r>
              <a:rPr lang="en-GB" altLang="en-US" sz="3600" b="1" dirty="0" smtClean="0">
                <a:solidFill>
                  <a:srgbClr val="C00000"/>
                </a:solidFill>
                <a:latin typeface="Courier New" panose="02070309020205020404" pitchFamily="49" charset="0"/>
                <a:cs typeface="Courier New" panose="02070309020205020404" pitchFamily="49" charset="0"/>
              </a:rPr>
              <a:t>2,4,6</a:t>
            </a:r>
          </a:p>
          <a:p>
            <a:r>
              <a:rPr lang="en-GB" altLang="en-US" sz="3600" b="1" dirty="0" smtClean="0">
                <a:solidFill>
                  <a:srgbClr val="C00000"/>
                </a:solidFill>
                <a:latin typeface="Courier New" panose="02070309020205020404" pitchFamily="49" charset="0"/>
                <a:cs typeface="Courier New" panose="02070309020205020404" pitchFamily="49" charset="0"/>
              </a:rPr>
              <a:t>1 </a:t>
            </a:r>
            <a:r>
              <a:rPr lang="en-GB" altLang="en-US" sz="3600" b="1" dirty="0">
                <a:solidFill>
                  <a:srgbClr val="C00000"/>
                </a:solidFill>
                <a:latin typeface="Courier New" panose="02070309020205020404" pitchFamily="49" charset="0"/>
                <a:cs typeface="Courier New" panose="02070309020205020404" pitchFamily="49" charset="0"/>
              </a:rPr>
              <a:t>– </a:t>
            </a:r>
            <a:r>
              <a:rPr lang="en-GB" altLang="en-US" sz="3600" b="1" dirty="0" smtClean="0">
                <a:solidFill>
                  <a:srgbClr val="C00000"/>
                </a:solidFill>
                <a:latin typeface="Courier New" panose="02070309020205020404" pitchFamily="49" charset="0"/>
                <a:cs typeface="Courier New" panose="02070309020205020404" pitchFamily="49" charset="0"/>
              </a:rPr>
              <a:t>2,3</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6" name="TextBox 5"/>
          <p:cNvSpPr txBox="1"/>
          <p:nvPr/>
        </p:nvSpPr>
        <p:spPr>
          <a:xfrm>
            <a:off x="5478109" y="831038"/>
            <a:ext cx="3537875" cy="2246769"/>
          </a:xfrm>
          <a:prstGeom prst="rect">
            <a:avLst/>
          </a:prstGeom>
          <a:noFill/>
          <a:ln>
            <a:solidFill>
              <a:srgbClr val="C00000"/>
            </a:solidFill>
          </a:ln>
        </p:spPr>
        <p:txBody>
          <a:bodyPr wrap="square" rtlCol="0">
            <a:spAutoFit/>
          </a:bodyPr>
          <a:lstStyle/>
          <a:p>
            <a:r>
              <a:rPr lang="en-GB" sz="2800" dirty="0" smtClean="0">
                <a:solidFill>
                  <a:srgbClr val="585858"/>
                </a:solidFill>
              </a:rPr>
              <a:t>Repeatedly:</a:t>
            </a:r>
          </a:p>
          <a:p>
            <a:pPr marL="457200" indent="-457200">
              <a:buFont typeface="Arial" panose="020B0604020202020204" pitchFamily="34" charset="0"/>
              <a:buChar char="•"/>
            </a:pPr>
            <a:r>
              <a:rPr lang="en-GB" sz="2800" dirty="0" smtClean="0">
                <a:solidFill>
                  <a:srgbClr val="585858"/>
                </a:solidFill>
              </a:rPr>
              <a:t>Replace nodes in reverse order</a:t>
            </a:r>
          </a:p>
          <a:p>
            <a:pPr marL="457200" indent="-457200">
              <a:buFont typeface="Arial" panose="020B0604020202020204" pitchFamily="34" charset="0"/>
              <a:buChar char="•"/>
            </a:pPr>
            <a:r>
              <a:rPr lang="en-GB" sz="2800" dirty="0" smtClean="0">
                <a:solidFill>
                  <a:srgbClr val="C00000"/>
                </a:solidFill>
              </a:rPr>
              <a:t>Assign a legal colour to node</a:t>
            </a:r>
          </a:p>
        </p:txBody>
      </p:sp>
      <p:sp>
        <p:nvSpPr>
          <p:cNvPr id="25" name="Rectangle 33"/>
          <p:cNvSpPr>
            <a:spLocks noChangeArrowheads="1"/>
          </p:cNvSpPr>
          <p:nvPr/>
        </p:nvSpPr>
        <p:spPr bwMode="auto">
          <a:xfrm>
            <a:off x="5478109" y="3508694"/>
            <a:ext cx="366589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smtClean="0">
                <a:solidFill>
                  <a:srgbClr val="C00000"/>
                </a:solidFill>
                <a:latin typeface="Courier New" panose="02070309020205020404" pitchFamily="49" charset="0"/>
                <a:cs typeface="Courier New" panose="02070309020205020404" pitchFamily="49" charset="0"/>
              </a:rPr>
              <a:t>1</a:t>
            </a:r>
          </a:p>
          <a:p>
            <a:endParaRPr lang="en-GB" altLang="en-US" sz="3600" b="1" dirty="0" smtClean="0">
              <a:solidFill>
                <a:srgbClr val="C00000"/>
              </a:solidFill>
              <a:latin typeface="Courier New" panose="02070309020205020404" pitchFamily="49" charset="0"/>
              <a:cs typeface="Courier New" panose="02070309020205020404" pitchFamily="49" charset="0"/>
            </a:endParaRPr>
          </a:p>
          <a:p>
            <a:endParaRPr lang="en-GB" altLang="en-US" sz="3600" b="1" dirty="0" smtClean="0">
              <a:solidFill>
                <a:srgbClr val="C00000"/>
              </a:solidFill>
              <a:latin typeface="Courier New" panose="02070309020205020404" pitchFamily="49" charset="0"/>
              <a:cs typeface="Courier New" panose="02070309020205020404" pitchFamily="49" charset="0"/>
            </a:endParaRPr>
          </a:p>
          <a:p>
            <a:endParaRPr lang="en-GB" altLang="en-US" sz="3600" b="1" dirty="0" smtClean="0">
              <a:solidFill>
                <a:srgbClr val="C00000"/>
              </a:solidFill>
              <a:latin typeface="Courier New" panose="02070309020205020404" pitchFamily="49" charset="0"/>
              <a:cs typeface="Courier New" panose="02070309020205020404" pitchFamily="49" charset="0"/>
            </a:endParaRPr>
          </a:p>
          <a:p>
            <a:endParaRPr lang="en-GB" altLang="en-US" sz="3600" b="1" dirty="0" smtClean="0">
              <a:solidFill>
                <a:srgbClr val="C00000"/>
              </a:solidFill>
              <a:latin typeface="Courier New" panose="02070309020205020404" pitchFamily="49" charset="0"/>
              <a:cs typeface="Courier New" panose="02070309020205020404" pitchFamily="49" charset="0"/>
            </a:endParaRPr>
          </a:p>
          <a:p>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28" name="Right Arrow 27"/>
          <p:cNvSpPr/>
          <p:nvPr/>
        </p:nvSpPr>
        <p:spPr>
          <a:xfrm>
            <a:off x="4705379" y="1563435"/>
            <a:ext cx="707869" cy="159694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146305" y="6217360"/>
            <a:ext cx="3145535" cy="548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700018" y="3420335"/>
            <a:ext cx="1566926" cy="2862322"/>
          </a:xfrm>
          <a:prstGeom prst="rect">
            <a:avLst/>
          </a:prstGeom>
          <a:noFill/>
        </p:spPr>
        <p:txBody>
          <a:bodyPr wrap="square" rtlCol="0">
            <a:spAutoFit/>
          </a:bodyPr>
          <a:lstStyle/>
          <a:p>
            <a:r>
              <a:rPr lang="en-GB" sz="3600" b="1" dirty="0" smtClean="0">
                <a:solidFill>
                  <a:srgbClr val="FF0000"/>
                </a:solidFill>
                <a:latin typeface="Courier New" panose="02070309020205020404" pitchFamily="49" charset="0"/>
                <a:cs typeface="Courier New" panose="02070309020205020404" pitchFamily="49" charset="0"/>
              </a:rPr>
              <a:t>Red</a:t>
            </a:r>
          </a:p>
          <a:p>
            <a:r>
              <a:rPr lang="en-GB" sz="3600" b="1" dirty="0" smtClean="0">
                <a:solidFill>
                  <a:srgbClr val="00B050"/>
                </a:solidFill>
                <a:latin typeface="Courier New" panose="02070309020205020404" pitchFamily="49" charset="0"/>
                <a:cs typeface="Courier New" panose="02070309020205020404" pitchFamily="49" charset="0"/>
              </a:rPr>
              <a:t>Green</a:t>
            </a:r>
          </a:p>
          <a:p>
            <a:r>
              <a:rPr lang="en-GB" sz="3600" b="1" dirty="0" smtClean="0">
                <a:solidFill>
                  <a:srgbClr val="0070C0"/>
                </a:solidFill>
                <a:latin typeface="Courier New" panose="02070309020205020404" pitchFamily="49" charset="0"/>
                <a:cs typeface="Courier New" panose="02070309020205020404" pitchFamily="49" charset="0"/>
              </a:rPr>
              <a:t>Blue</a:t>
            </a:r>
          </a:p>
          <a:p>
            <a:r>
              <a:rPr lang="en-GB" sz="3600" b="1" dirty="0" smtClean="0">
                <a:solidFill>
                  <a:srgbClr val="FF0000"/>
                </a:solidFill>
                <a:latin typeface="Courier New" panose="02070309020205020404" pitchFamily="49" charset="0"/>
                <a:cs typeface="Courier New" panose="02070309020205020404" pitchFamily="49" charset="0"/>
              </a:rPr>
              <a:t>Red</a:t>
            </a:r>
          </a:p>
          <a:p>
            <a:r>
              <a:rPr lang="en-GB" sz="3600" b="1" dirty="0" smtClean="0">
                <a:solidFill>
                  <a:srgbClr val="0070C0"/>
                </a:solidFill>
                <a:latin typeface="Courier New" panose="02070309020205020404" pitchFamily="49" charset="0"/>
                <a:cs typeface="Courier New" panose="02070309020205020404" pitchFamily="49" charset="0"/>
              </a:rPr>
              <a:t>Blue</a:t>
            </a:r>
            <a:endParaRPr lang="en-GB" sz="3600" b="1" dirty="0">
              <a:solidFill>
                <a:srgbClr val="0070C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9907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a:solidFill>
                  <a:srgbClr val="C00000"/>
                </a:solidFill>
                <a:latin typeface="Courier New" panose="02070309020205020404" pitchFamily="49" charset="0"/>
                <a:cs typeface="Courier New" panose="02070309020205020404" pitchFamily="49" charset="0"/>
              </a:rPr>
              <a:t>6 – </a:t>
            </a:r>
            <a:r>
              <a:rPr lang="en-GB" altLang="en-US" sz="3600" b="1" dirty="0" smtClean="0">
                <a:solidFill>
                  <a:srgbClr val="C00000"/>
                </a:solidFill>
                <a:latin typeface="Courier New" panose="02070309020205020404" pitchFamily="49" charset="0"/>
                <a:cs typeface="Courier New" panose="02070309020205020404" pitchFamily="49" charset="0"/>
              </a:rPr>
              <a:t>3,4,5</a:t>
            </a:r>
          </a:p>
          <a:p>
            <a:r>
              <a:rPr lang="en-GB" altLang="en-US" sz="3600" b="1" dirty="0">
                <a:solidFill>
                  <a:srgbClr val="C00000"/>
                </a:solidFill>
                <a:latin typeface="Courier New" panose="02070309020205020404" pitchFamily="49" charset="0"/>
                <a:cs typeface="Courier New" panose="02070309020205020404" pitchFamily="49" charset="0"/>
              </a:rPr>
              <a:t>4 – 2,3,5,6</a:t>
            </a:r>
          </a:p>
          <a:p>
            <a:r>
              <a:rPr lang="en-GB" altLang="en-US" sz="3600" b="1" dirty="0">
                <a:solidFill>
                  <a:srgbClr val="C00000"/>
                </a:solidFill>
                <a:latin typeface="Courier New" panose="02070309020205020404" pitchFamily="49" charset="0"/>
                <a:cs typeface="Courier New" panose="02070309020205020404" pitchFamily="49" charset="0"/>
              </a:rPr>
              <a:t>3 – 1,2,4,6</a:t>
            </a:r>
          </a:p>
          <a:p>
            <a:r>
              <a:rPr lang="en-GB" altLang="en-US" sz="3600" b="1" dirty="0">
                <a:solidFill>
                  <a:srgbClr val="C00000"/>
                </a:solidFill>
                <a:latin typeface="Courier New" panose="02070309020205020404" pitchFamily="49" charset="0"/>
                <a:cs typeface="Courier New" panose="02070309020205020404" pitchFamily="49" charset="0"/>
              </a:rPr>
              <a:t>2 – 1,3,4,5</a:t>
            </a:r>
          </a:p>
          <a:p>
            <a:r>
              <a:rPr lang="en-GB" altLang="en-US" sz="3600" b="1" dirty="0" smtClean="0">
                <a:solidFill>
                  <a:srgbClr val="C00000"/>
                </a:solidFill>
                <a:latin typeface="Courier New" panose="02070309020205020404" pitchFamily="49" charset="0"/>
                <a:cs typeface="Courier New" panose="02070309020205020404" pitchFamily="49" charset="0"/>
              </a:rPr>
              <a:t>5 </a:t>
            </a:r>
            <a:r>
              <a:rPr lang="en-GB" altLang="en-US" sz="3600" b="1" dirty="0">
                <a:solidFill>
                  <a:srgbClr val="C00000"/>
                </a:solidFill>
                <a:latin typeface="Courier New" panose="02070309020205020404" pitchFamily="49" charset="0"/>
                <a:cs typeface="Courier New" panose="02070309020205020404" pitchFamily="49" charset="0"/>
              </a:rPr>
              <a:t>– </a:t>
            </a:r>
            <a:r>
              <a:rPr lang="en-GB" altLang="en-US" sz="3600" b="1" dirty="0" smtClean="0">
                <a:solidFill>
                  <a:srgbClr val="C00000"/>
                </a:solidFill>
                <a:latin typeface="Courier New" panose="02070309020205020404" pitchFamily="49" charset="0"/>
                <a:cs typeface="Courier New" panose="02070309020205020404" pitchFamily="49" charset="0"/>
              </a:rPr>
              <a:t>2,4,6</a:t>
            </a:r>
          </a:p>
          <a:p>
            <a:r>
              <a:rPr lang="en-GB" altLang="en-US" sz="3600" b="1" dirty="0" smtClean="0">
                <a:solidFill>
                  <a:srgbClr val="C00000"/>
                </a:solidFill>
                <a:latin typeface="Courier New" panose="02070309020205020404" pitchFamily="49" charset="0"/>
                <a:cs typeface="Courier New" panose="02070309020205020404" pitchFamily="49" charset="0"/>
              </a:rPr>
              <a:t>1 </a:t>
            </a:r>
            <a:r>
              <a:rPr lang="en-GB" altLang="en-US" sz="3600" b="1" dirty="0">
                <a:solidFill>
                  <a:srgbClr val="C00000"/>
                </a:solidFill>
                <a:latin typeface="Courier New" panose="02070309020205020404" pitchFamily="49" charset="0"/>
                <a:cs typeface="Courier New" panose="02070309020205020404" pitchFamily="49" charset="0"/>
              </a:rPr>
              <a:t>– </a:t>
            </a:r>
            <a:r>
              <a:rPr lang="en-GB" altLang="en-US" sz="3600" b="1" dirty="0" smtClean="0">
                <a:solidFill>
                  <a:srgbClr val="C00000"/>
                </a:solidFill>
                <a:latin typeface="Courier New" panose="02070309020205020404" pitchFamily="49" charset="0"/>
                <a:cs typeface="Courier New" panose="02070309020205020404" pitchFamily="49" charset="0"/>
              </a:rPr>
              <a:t>2,3</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6" name="TextBox 5"/>
          <p:cNvSpPr txBox="1"/>
          <p:nvPr/>
        </p:nvSpPr>
        <p:spPr>
          <a:xfrm>
            <a:off x="5478109" y="831038"/>
            <a:ext cx="3537875" cy="2246769"/>
          </a:xfrm>
          <a:prstGeom prst="rect">
            <a:avLst/>
          </a:prstGeom>
          <a:noFill/>
          <a:ln>
            <a:solidFill>
              <a:srgbClr val="C00000"/>
            </a:solidFill>
          </a:ln>
        </p:spPr>
        <p:txBody>
          <a:bodyPr wrap="square" rtlCol="0">
            <a:spAutoFit/>
          </a:bodyPr>
          <a:lstStyle/>
          <a:p>
            <a:r>
              <a:rPr lang="en-GB" sz="2800" dirty="0" smtClean="0">
                <a:solidFill>
                  <a:srgbClr val="585858"/>
                </a:solidFill>
              </a:rPr>
              <a:t>Repeatedly:</a:t>
            </a:r>
          </a:p>
          <a:p>
            <a:pPr marL="457200" indent="-457200">
              <a:buFont typeface="Arial" panose="020B0604020202020204" pitchFamily="34" charset="0"/>
              <a:buChar char="•"/>
            </a:pPr>
            <a:r>
              <a:rPr lang="en-GB" sz="2800" dirty="0" smtClean="0">
                <a:solidFill>
                  <a:srgbClr val="585858"/>
                </a:solidFill>
              </a:rPr>
              <a:t>Replace nodes in reverse order</a:t>
            </a:r>
          </a:p>
          <a:p>
            <a:pPr marL="457200" indent="-457200">
              <a:buFont typeface="Arial" panose="020B0604020202020204" pitchFamily="34" charset="0"/>
              <a:buChar char="•"/>
            </a:pPr>
            <a:r>
              <a:rPr lang="en-GB" sz="2800" dirty="0" smtClean="0">
                <a:solidFill>
                  <a:srgbClr val="C00000"/>
                </a:solidFill>
              </a:rPr>
              <a:t>Assign a legal colour to node</a:t>
            </a:r>
          </a:p>
        </p:txBody>
      </p:sp>
      <p:sp>
        <p:nvSpPr>
          <p:cNvPr id="28" name="Right Arrow 27"/>
          <p:cNvSpPr/>
          <p:nvPr/>
        </p:nvSpPr>
        <p:spPr>
          <a:xfrm>
            <a:off x="4705379" y="1563435"/>
            <a:ext cx="707869" cy="159694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700018" y="3420335"/>
            <a:ext cx="1566926" cy="3416320"/>
          </a:xfrm>
          <a:prstGeom prst="rect">
            <a:avLst/>
          </a:prstGeom>
          <a:noFill/>
        </p:spPr>
        <p:txBody>
          <a:bodyPr wrap="square" rtlCol="0">
            <a:spAutoFit/>
          </a:bodyPr>
          <a:lstStyle/>
          <a:p>
            <a:r>
              <a:rPr lang="en-GB" sz="3600" b="1" dirty="0" smtClean="0">
                <a:solidFill>
                  <a:srgbClr val="FF0000"/>
                </a:solidFill>
                <a:latin typeface="Courier New" panose="02070309020205020404" pitchFamily="49" charset="0"/>
                <a:cs typeface="Courier New" panose="02070309020205020404" pitchFamily="49" charset="0"/>
              </a:rPr>
              <a:t>Red</a:t>
            </a:r>
          </a:p>
          <a:p>
            <a:r>
              <a:rPr lang="en-GB" sz="3600" b="1" dirty="0" smtClean="0">
                <a:solidFill>
                  <a:srgbClr val="00B050"/>
                </a:solidFill>
                <a:latin typeface="Courier New" panose="02070309020205020404" pitchFamily="49" charset="0"/>
                <a:cs typeface="Courier New" panose="02070309020205020404" pitchFamily="49" charset="0"/>
              </a:rPr>
              <a:t>Green</a:t>
            </a:r>
          </a:p>
          <a:p>
            <a:r>
              <a:rPr lang="en-GB" sz="3600" b="1" dirty="0" smtClean="0">
                <a:solidFill>
                  <a:srgbClr val="0070C0"/>
                </a:solidFill>
                <a:latin typeface="Courier New" panose="02070309020205020404" pitchFamily="49" charset="0"/>
                <a:cs typeface="Courier New" panose="02070309020205020404" pitchFamily="49" charset="0"/>
              </a:rPr>
              <a:t>Blue</a:t>
            </a:r>
          </a:p>
          <a:p>
            <a:r>
              <a:rPr lang="en-GB" sz="3600" b="1" dirty="0" smtClean="0">
                <a:solidFill>
                  <a:srgbClr val="FF0000"/>
                </a:solidFill>
                <a:latin typeface="Courier New" panose="02070309020205020404" pitchFamily="49" charset="0"/>
                <a:cs typeface="Courier New" panose="02070309020205020404" pitchFamily="49" charset="0"/>
              </a:rPr>
              <a:t>Red</a:t>
            </a:r>
          </a:p>
          <a:p>
            <a:r>
              <a:rPr lang="en-GB" sz="3600" b="1" dirty="0" smtClean="0">
                <a:solidFill>
                  <a:srgbClr val="0070C0"/>
                </a:solidFill>
                <a:latin typeface="Courier New" panose="02070309020205020404" pitchFamily="49" charset="0"/>
                <a:cs typeface="Courier New" panose="02070309020205020404" pitchFamily="49" charset="0"/>
              </a:rPr>
              <a:t>Blue</a:t>
            </a:r>
          </a:p>
          <a:p>
            <a:r>
              <a:rPr lang="en-GB" sz="3600" b="1" dirty="0" smtClean="0">
                <a:solidFill>
                  <a:srgbClr val="00B050"/>
                </a:solidFill>
                <a:latin typeface="Courier New" panose="02070309020205020404" pitchFamily="49" charset="0"/>
                <a:cs typeface="Courier New" panose="02070309020205020404" pitchFamily="49" charset="0"/>
              </a:rPr>
              <a:t>Green</a:t>
            </a:r>
            <a:endParaRPr lang="en-GB" sz="3600" b="1" dirty="0">
              <a:solidFill>
                <a:srgbClr val="00B05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97562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Effect transition="in" filter="fade">
                                      <p:cBhvr>
                                        <p:cTn id="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a:solidFill>
                  <a:srgbClr val="C00000"/>
                </a:solidFill>
                <a:latin typeface="Courier New" panose="02070309020205020404" pitchFamily="49" charset="0"/>
                <a:cs typeface="Courier New" panose="02070309020205020404" pitchFamily="49" charset="0"/>
              </a:rPr>
              <a:t>6 – </a:t>
            </a:r>
            <a:r>
              <a:rPr lang="en-GB" altLang="en-US" sz="3600" b="1" dirty="0" smtClean="0">
                <a:solidFill>
                  <a:srgbClr val="C00000"/>
                </a:solidFill>
                <a:latin typeface="Courier New" panose="02070309020205020404" pitchFamily="49" charset="0"/>
                <a:cs typeface="Courier New" panose="02070309020205020404" pitchFamily="49" charset="0"/>
              </a:rPr>
              <a:t>3,4,5</a:t>
            </a:r>
          </a:p>
          <a:p>
            <a:r>
              <a:rPr lang="en-GB" altLang="en-US" sz="3600" b="1" dirty="0">
                <a:solidFill>
                  <a:srgbClr val="C00000"/>
                </a:solidFill>
                <a:latin typeface="Courier New" panose="02070309020205020404" pitchFamily="49" charset="0"/>
                <a:cs typeface="Courier New" panose="02070309020205020404" pitchFamily="49" charset="0"/>
              </a:rPr>
              <a:t>4 – 2,3,5,6</a:t>
            </a:r>
          </a:p>
          <a:p>
            <a:r>
              <a:rPr lang="en-GB" altLang="en-US" sz="3600" b="1" dirty="0">
                <a:solidFill>
                  <a:srgbClr val="C00000"/>
                </a:solidFill>
                <a:latin typeface="Courier New" panose="02070309020205020404" pitchFamily="49" charset="0"/>
                <a:cs typeface="Courier New" panose="02070309020205020404" pitchFamily="49" charset="0"/>
              </a:rPr>
              <a:t>3 – 1,2,4,6</a:t>
            </a:r>
          </a:p>
          <a:p>
            <a:r>
              <a:rPr lang="en-GB" altLang="en-US" sz="3600" b="1" dirty="0">
                <a:solidFill>
                  <a:srgbClr val="C00000"/>
                </a:solidFill>
                <a:latin typeface="Courier New" panose="02070309020205020404" pitchFamily="49" charset="0"/>
                <a:cs typeface="Courier New" panose="02070309020205020404" pitchFamily="49" charset="0"/>
              </a:rPr>
              <a:t>2 – 1,3,4,5</a:t>
            </a:r>
          </a:p>
          <a:p>
            <a:r>
              <a:rPr lang="en-GB" altLang="en-US" sz="3600" b="1" dirty="0" smtClean="0">
                <a:solidFill>
                  <a:srgbClr val="C00000"/>
                </a:solidFill>
                <a:latin typeface="Courier New" panose="02070309020205020404" pitchFamily="49" charset="0"/>
                <a:cs typeface="Courier New" panose="02070309020205020404" pitchFamily="49" charset="0"/>
              </a:rPr>
              <a:t>5 </a:t>
            </a:r>
            <a:r>
              <a:rPr lang="en-GB" altLang="en-US" sz="3600" b="1" dirty="0">
                <a:solidFill>
                  <a:srgbClr val="C00000"/>
                </a:solidFill>
                <a:latin typeface="Courier New" panose="02070309020205020404" pitchFamily="49" charset="0"/>
                <a:cs typeface="Courier New" panose="02070309020205020404" pitchFamily="49" charset="0"/>
              </a:rPr>
              <a:t>– </a:t>
            </a:r>
            <a:r>
              <a:rPr lang="en-GB" altLang="en-US" sz="3600" b="1" dirty="0" smtClean="0">
                <a:solidFill>
                  <a:srgbClr val="C00000"/>
                </a:solidFill>
                <a:latin typeface="Courier New" panose="02070309020205020404" pitchFamily="49" charset="0"/>
                <a:cs typeface="Courier New" panose="02070309020205020404" pitchFamily="49" charset="0"/>
              </a:rPr>
              <a:t>2,4,6</a:t>
            </a:r>
          </a:p>
          <a:p>
            <a:r>
              <a:rPr lang="en-GB" altLang="en-US" sz="3600" b="1" dirty="0" smtClean="0">
                <a:solidFill>
                  <a:srgbClr val="C00000"/>
                </a:solidFill>
                <a:latin typeface="Courier New" panose="02070309020205020404" pitchFamily="49" charset="0"/>
                <a:cs typeface="Courier New" panose="02070309020205020404" pitchFamily="49" charset="0"/>
              </a:rPr>
              <a:t>1 </a:t>
            </a:r>
            <a:r>
              <a:rPr lang="en-GB" altLang="en-US" sz="3600" b="1" dirty="0">
                <a:solidFill>
                  <a:srgbClr val="C00000"/>
                </a:solidFill>
                <a:latin typeface="Courier New" panose="02070309020205020404" pitchFamily="49" charset="0"/>
                <a:cs typeface="Courier New" panose="02070309020205020404" pitchFamily="49" charset="0"/>
              </a:rPr>
              <a:t>– </a:t>
            </a:r>
            <a:r>
              <a:rPr lang="en-GB" altLang="en-US" sz="3600" b="1" dirty="0" smtClean="0">
                <a:solidFill>
                  <a:srgbClr val="C00000"/>
                </a:solidFill>
                <a:latin typeface="Courier New" panose="02070309020205020404" pitchFamily="49" charset="0"/>
                <a:cs typeface="Courier New" panose="02070309020205020404" pitchFamily="49" charset="0"/>
              </a:rPr>
              <a:t>2,3</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6" name="TextBox 5"/>
          <p:cNvSpPr txBox="1"/>
          <p:nvPr/>
        </p:nvSpPr>
        <p:spPr>
          <a:xfrm>
            <a:off x="5478109" y="831038"/>
            <a:ext cx="3537875" cy="2246769"/>
          </a:xfrm>
          <a:prstGeom prst="rect">
            <a:avLst/>
          </a:prstGeom>
          <a:noFill/>
          <a:ln>
            <a:solidFill>
              <a:srgbClr val="C00000"/>
            </a:solidFill>
          </a:ln>
        </p:spPr>
        <p:txBody>
          <a:bodyPr wrap="square" rtlCol="0">
            <a:spAutoFit/>
          </a:bodyPr>
          <a:lstStyle/>
          <a:p>
            <a:r>
              <a:rPr lang="en-GB" sz="2800" dirty="0" smtClean="0">
                <a:solidFill>
                  <a:srgbClr val="585858"/>
                </a:solidFill>
              </a:rPr>
              <a:t>Repeatedly:</a:t>
            </a:r>
          </a:p>
          <a:p>
            <a:pPr marL="457200" indent="-457200">
              <a:buFont typeface="Arial" panose="020B0604020202020204" pitchFamily="34" charset="0"/>
              <a:buChar char="•"/>
            </a:pPr>
            <a:r>
              <a:rPr lang="en-GB" sz="2800" dirty="0" smtClean="0">
                <a:solidFill>
                  <a:srgbClr val="585858"/>
                </a:solidFill>
              </a:rPr>
              <a:t>Replace nodes in reverse order</a:t>
            </a:r>
          </a:p>
          <a:p>
            <a:pPr marL="457200" indent="-457200">
              <a:buFont typeface="Arial" panose="020B0604020202020204" pitchFamily="34" charset="0"/>
              <a:buChar char="•"/>
            </a:pPr>
            <a:r>
              <a:rPr lang="en-GB" sz="2800" dirty="0" smtClean="0">
                <a:solidFill>
                  <a:srgbClr val="585858"/>
                </a:solidFill>
              </a:rPr>
              <a:t>Assign a legal colour to node</a:t>
            </a:r>
          </a:p>
        </p:txBody>
      </p:sp>
      <p:sp>
        <p:nvSpPr>
          <p:cNvPr id="7" name="TextBox 6"/>
          <p:cNvSpPr txBox="1"/>
          <p:nvPr/>
        </p:nvSpPr>
        <p:spPr>
          <a:xfrm>
            <a:off x="3700018" y="3420335"/>
            <a:ext cx="1566926" cy="3416320"/>
          </a:xfrm>
          <a:prstGeom prst="rect">
            <a:avLst/>
          </a:prstGeom>
          <a:noFill/>
        </p:spPr>
        <p:txBody>
          <a:bodyPr wrap="square" rtlCol="0">
            <a:spAutoFit/>
          </a:bodyPr>
          <a:lstStyle/>
          <a:p>
            <a:r>
              <a:rPr lang="en-GB" sz="3600" b="1" dirty="0" smtClean="0">
                <a:solidFill>
                  <a:srgbClr val="FF0000"/>
                </a:solidFill>
                <a:latin typeface="Courier New" panose="02070309020205020404" pitchFamily="49" charset="0"/>
                <a:cs typeface="Courier New" panose="02070309020205020404" pitchFamily="49" charset="0"/>
              </a:rPr>
              <a:t>Red</a:t>
            </a:r>
          </a:p>
          <a:p>
            <a:r>
              <a:rPr lang="en-GB" sz="3600" b="1" dirty="0" smtClean="0">
                <a:solidFill>
                  <a:srgbClr val="00B050"/>
                </a:solidFill>
                <a:latin typeface="Courier New" panose="02070309020205020404" pitchFamily="49" charset="0"/>
                <a:cs typeface="Courier New" panose="02070309020205020404" pitchFamily="49" charset="0"/>
              </a:rPr>
              <a:t>Green</a:t>
            </a:r>
          </a:p>
          <a:p>
            <a:r>
              <a:rPr lang="en-GB" sz="3600" b="1" dirty="0" smtClean="0">
                <a:solidFill>
                  <a:srgbClr val="0070C0"/>
                </a:solidFill>
                <a:latin typeface="Courier New" panose="02070309020205020404" pitchFamily="49" charset="0"/>
                <a:cs typeface="Courier New" panose="02070309020205020404" pitchFamily="49" charset="0"/>
              </a:rPr>
              <a:t>Blue</a:t>
            </a:r>
          </a:p>
          <a:p>
            <a:r>
              <a:rPr lang="en-GB" sz="3600" b="1" dirty="0" smtClean="0">
                <a:solidFill>
                  <a:srgbClr val="FF0000"/>
                </a:solidFill>
                <a:latin typeface="Courier New" panose="02070309020205020404" pitchFamily="49" charset="0"/>
                <a:cs typeface="Courier New" panose="02070309020205020404" pitchFamily="49" charset="0"/>
              </a:rPr>
              <a:t>Red</a:t>
            </a:r>
          </a:p>
          <a:p>
            <a:r>
              <a:rPr lang="en-GB" sz="3600" b="1" dirty="0" smtClean="0">
                <a:solidFill>
                  <a:srgbClr val="0070C0"/>
                </a:solidFill>
                <a:latin typeface="Courier New" panose="02070309020205020404" pitchFamily="49" charset="0"/>
                <a:cs typeface="Courier New" panose="02070309020205020404" pitchFamily="49" charset="0"/>
              </a:rPr>
              <a:t>Blue</a:t>
            </a:r>
          </a:p>
          <a:p>
            <a:r>
              <a:rPr lang="en-GB" sz="3600" b="1" dirty="0" smtClean="0">
                <a:solidFill>
                  <a:srgbClr val="00B050"/>
                </a:solidFill>
                <a:latin typeface="Courier New" panose="02070309020205020404" pitchFamily="49" charset="0"/>
                <a:cs typeface="Courier New" panose="02070309020205020404" pitchFamily="49" charset="0"/>
              </a:rPr>
              <a:t>Green</a:t>
            </a:r>
            <a:endParaRPr lang="en-GB" sz="3600" b="1" dirty="0">
              <a:solidFill>
                <a:srgbClr val="00B050"/>
              </a:solidFill>
              <a:latin typeface="Courier New" panose="02070309020205020404" pitchFamily="49" charset="0"/>
              <a:cs typeface="Courier New" panose="02070309020205020404" pitchFamily="49" charset="0"/>
            </a:endParaRP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6498">
            <a:off x="1957490" y="2464226"/>
            <a:ext cx="7173966" cy="3799650"/>
          </a:xfrm>
          <a:prstGeom prst="rect">
            <a:avLst/>
          </a:prstGeom>
        </p:spPr>
      </p:pic>
    </p:spTree>
    <p:extLst>
      <p:ext uri="{BB962C8B-B14F-4D97-AF65-F5344CB8AC3E}">
        <p14:creationId xmlns:p14="http://schemas.microsoft.com/office/powerpoint/2010/main" val="3655308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29212">
            <a:off x="5345947" y="1393270"/>
            <a:ext cx="3920635" cy="2112411"/>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6498">
            <a:off x="1957490" y="2464226"/>
            <a:ext cx="7173966" cy="3799650"/>
          </a:xfrm>
          <a:prstGeom prst="rect">
            <a:avLst/>
          </a:prstGeom>
        </p:spPr>
      </p:pic>
    </p:spTree>
    <p:extLst>
      <p:ext uri="{BB962C8B-B14F-4D97-AF65-F5344CB8AC3E}">
        <p14:creationId xmlns:p14="http://schemas.microsoft.com/office/powerpoint/2010/main" val="3704685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91856" y="5666929"/>
            <a:ext cx="1152144" cy="1191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4968" t="-116" r="30034"/>
          <a:stretch/>
        </p:blipFill>
        <p:spPr>
          <a:xfrm>
            <a:off x="0" y="0"/>
            <a:ext cx="5650992" cy="6858000"/>
          </a:xfrm>
          <a:prstGeom prst="rect">
            <a:avLst/>
          </a:prstGeom>
        </p:spPr>
      </p:pic>
      <p:sp>
        <p:nvSpPr>
          <p:cNvPr id="6" name="Rectangle 5"/>
          <p:cNvSpPr/>
          <p:nvPr/>
        </p:nvSpPr>
        <p:spPr>
          <a:xfrm>
            <a:off x="4443984" y="0"/>
            <a:ext cx="1243584" cy="6858000"/>
          </a:xfrm>
          <a:prstGeom prst="rect">
            <a:avLst/>
          </a:prstGeom>
          <a:gradFill flip="none" rotWithShape="1">
            <a:gsLst>
              <a:gs pos="0">
                <a:srgbClr val="FFFFFF"/>
              </a:gs>
              <a:gs pos="65000">
                <a:srgbClr val="FFFFFF">
                  <a:alpha val="79000"/>
                </a:srgbClr>
              </a:gs>
              <a:gs pos="98000">
                <a:srgbClr val="FFFFFF">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08926" y="2254291"/>
            <a:ext cx="3927246" cy="4967268"/>
          </a:xfrm>
          <a:prstGeom prst="rect">
            <a:avLst/>
          </a:prstGeom>
        </p:spPr>
      </p:pic>
      <p:sp>
        <p:nvSpPr>
          <p:cNvPr id="3" name="TextBox 2"/>
          <p:cNvSpPr txBox="1"/>
          <p:nvPr/>
        </p:nvSpPr>
        <p:spPr>
          <a:xfrm>
            <a:off x="4246043" y="56049"/>
            <a:ext cx="4861381" cy="3416320"/>
          </a:xfrm>
          <a:prstGeom prst="rect">
            <a:avLst/>
          </a:prstGeom>
          <a:noFill/>
        </p:spPr>
        <p:txBody>
          <a:bodyPr wrap="square" rtlCol="0">
            <a:spAutoFit/>
          </a:bodyPr>
          <a:lstStyle/>
          <a:p>
            <a:pPr algn="r"/>
            <a:r>
              <a:rPr lang="en-GB" sz="7200" b="1" dirty="0" smtClean="0">
                <a:solidFill>
                  <a:schemeClr val="bg1">
                    <a:lumMod val="50000"/>
                  </a:schemeClr>
                </a:solidFill>
              </a:rPr>
              <a:t>The Mobile Phone Mast Problem</a:t>
            </a:r>
          </a:p>
        </p:txBody>
      </p:sp>
    </p:spTree>
    <p:extLst>
      <p:ext uri="{BB962C8B-B14F-4D97-AF65-F5344CB8AC3E}">
        <p14:creationId xmlns:p14="http://schemas.microsoft.com/office/powerpoint/2010/main" val="1798206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The Mobile Phone Mast Problem</a:t>
            </a:r>
            <a:endParaRPr lang="en-GB" sz="4400" b="1" dirty="0">
              <a:solidFill>
                <a:schemeClr val="bg1">
                  <a:lumMod val="50000"/>
                </a:schemeClr>
              </a:solidFill>
            </a:endParaRPr>
          </a:p>
        </p:txBody>
      </p:sp>
      <p:sp>
        <p:nvSpPr>
          <p:cNvPr id="5" name="Rectangle 4"/>
          <p:cNvSpPr/>
          <p:nvPr/>
        </p:nvSpPr>
        <p:spPr>
          <a:xfrm>
            <a:off x="6322733" y="1400162"/>
            <a:ext cx="2718791" cy="3416320"/>
          </a:xfrm>
          <a:prstGeom prst="rect">
            <a:avLst/>
          </a:prstGeom>
        </p:spPr>
        <p:txBody>
          <a:bodyPr wrap="square">
            <a:spAutoFit/>
          </a:bodyPr>
          <a:lstStyle/>
          <a:p>
            <a:pPr algn="r"/>
            <a:r>
              <a:rPr lang="en-US" sz="3600" dirty="0" smtClean="0">
                <a:solidFill>
                  <a:srgbClr val="585858"/>
                </a:solidFill>
              </a:rPr>
              <a:t>How can we ensure adequate coverage without interference?</a:t>
            </a:r>
          </a:p>
        </p:txBody>
      </p:sp>
      <p:sp>
        <p:nvSpPr>
          <p:cNvPr id="26" name="Oval 35"/>
          <p:cNvSpPr>
            <a:spLocks noChangeArrowheads="1"/>
          </p:cNvSpPr>
          <p:nvPr/>
        </p:nvSpPr>
        <p:spPr bwMode="auto">
          <a:xfrm>
            <a:off x="3282810" y="2613093"/>
            <a:ext cx="2697366" cy="260918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7" name="Group 36"/>
          <p:cNvGrpSpPr>
            <a:grpSpLocks/>
          </p:cNvGrpSpPr>
          <p:nvPr/>
        </p:nvGrpSpPr>
        <p:grpSpPr bwMode="auto">
          <a:xfrm>
            <a:off x="3282810" y="1048735"/>
            <a:ext cx="2697366" cy="2609180"/>
            <a:chOff x="3287" y="572"/>
            <a:chExt cx="1952" cy="1906"/>
          </a:xfrm>
        </p:grpSpPr>
        <p:sp>
          <p:nvSpPr>
            <p:cNvPr id="36" name="Oval 37"/>
            <p:cNvSpPr>
              <a:spLocks noChangeArrowheads="1"/>
            </p:cNvSpPr>
            <p:nvPr/>
          </p:nvSpPr>
          <p:spPr bwMode="auto">
            <a:xfrm>
              <a:off x="3287" y="572"/>
              <a:ext cx="1952" cy="19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 name="Oval 38"/>
            <p:cNvSpPr>
              <a:spLocks noChangeArrowheads="1"/>
            </p:cNvSpPr>
            <p:nvPr/>
          </p:nvSpPr>
          <p:spPr bwMode="auto">
            <a:xfrm>
              <a:off x="3560" y="845"/>
              <a:ext cx="1407" cy="136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8" name="Oval 39"/>
            <p:cNvSpPr>
              <a:spLocks noChangeArrowheads="1"/>
            </p:cNvSpPr>
            <p:nvPr/>
          </p:nvSpPr>
          <p:spPr bwMode="auto">
            <a:xfrm>
              <a:off x="4195" y="1433"/>
              <a:ext cx="136" cy="137"/>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chemeClr val="bg2"/>
                </a:solidFill>
              </a:endParaRPr>
            </a:p>
          </p:txBody>
        </p:sp>
      </p:grpSp>
      <p:sp>
        <p:nvSpPr>
          <p:cNvPr id="28" name="Oval 40"/>
          <p:cNvSpPr>
            <a:spLocks noChangeArrowheads="1"/>
          </p:cNvSpPr>
          <p:nvPr/>
        </p:nvSpPr>
        <p:spPr bwMode="auto">
          <a:xfrm>
            <a:off x="3280893" y="4179367"/>
            <a:ext cx="2697366" cy="260918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 name="Oval 41"/>
          <p:cNvSpPr>
            <a:spLocks noChangeArrowheads="1"/>
          </p:cNvSpPr>
          <p:nvPr/>
        </p:nvSpPr>
        <p:spPr bwMode="auto">
          <a:xfrm>
            <a:off x="3660480" y="2986928"/>
            <a:ext cx="1943944" cy="1861509"/>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 name="Oval 42"/>
          <p:cNvSpPr>
            <a:spLocks noChangeArrowheads="1"/>
          </p:cNvSpPr>
          <p:nvPr/>
        </p:nvSpPr>
        <p:spPr bwMode="auto">
          <a:xfrm>
            <a:off x="4536596" y="3792112"/>
            <a:ext cx="189793" cy="187876"/>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chemeClr val="bg2"/>
              </a:solidFill>
            </a:endParaRPr>
          </a:p>
        </p:txBody>
      </p:sp>
      <p:sp>
        <p:nvSpPr>
          <p:cNvPr id="31" name="Oval 43"/>
          <p:cNvSpPr>
            <a:spLocks noChangeArrowheads="1"/>
          </p:cNvSpPr>
          <p:nvPr/>
        </p:nvSpPr>
        <p:spPr bwMode="auto">
          <a:xfrm>
            <a:off x="3658563" y="4553203"/>
            <a:ext cx="1943944" cy="1861509"/>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2" name="Oval 44"/>
          <p:cNvSpPr>
            <a:spLocks noChangeArrowheads="1"/>
          </p:cNvSpPr>
          <p:nvPr/>
        </p:nvSpPr>
        <p:spPr bwMode="auto">
          <a:xfrm>
            <a:off x="4534679" y="5358387"/>
            <a:ext cx="189793" cy="187876"/>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chemeClr val="bg2"/>
              </a:solidFill>
            </a:endParaRPr>
          </a:p>
        </p:txBody>
      </p:sp>
      <p:sp>
        <p:nvSpPr>
          <p:cNvPr id="33" name="Text Box 45"/>
          <p:cNvSpPr txBox="1">
            <a:spLocks noChangeArrowheads="1"/>
          </p:cNvSpPr>
          <p:nvPr/>
        </p:nvSpPr>
        <p:spPr bwMode="auto">
          <a:xfrm>
            <a:off x="3966628" y="4824615"/>
            <a:ext cx="13358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dirty="0" smtClean="0">
                <a:solidFill>
                  <a:schemeClr val="bg1"/>
                </a:solidFill>
              </a:rPr>
              <a:t>Frequency </a:t>
            </a:r>
            <a:r>
              <a:rPr lang="en-GB" altLang="en-US" dirty="0">
                <a:solidFill>
                  <a:schemeClr val="bg1"/>
                </a:solidFill>
              </a:rPr>
              <a:t>1</a:t>
            </a:r>
            <a:endParaRPr lang="en-US" altLang="en-US" dirty="0">
              <a:solidFill>
                <a:schemeClr val="bg1"/>
              </a:solidFill>
            </a:endParaRPr>
          </a:p>
        </p:txBody>
      </p:sp>
      <p:sp>
        <p:nvSpPr>
          <p:cNvPr id="34" name="Text Box 46"/>
          <p:cNvSpPr txBox="1">
            <a:spLocks noChangeArrowheads="1"/>
          </p:cNvSpPr>
          <p:nvPr/>
        </p:nvSpPr>
        <p:spPr bwMode="auto">
          <a:xfrm>
            <a:off x="3968378" y="3272426"/>
            <a:ext cx="13358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dirty="0" smtClean="0">
                <a:solidFill>
                  <a:schemeClr val="bg1"/>
                </a:solidFill>
              </a:rPr>
              <a:t>Frequency </a:t>
            </a:r>
            <a:r>
              <a:rPr lang="en-GB" altLang="en-US" dirty="0">
                <a:solidFill>
                  <a:schemeClr val="bg1"/>
                </a:solidFill>
              </a:rPr>
              <a:t>2</a:t>
            </a:r>
            <a:endParaRPr lang="en-US" altLang="en-US" dirty="0">
              <a:solidFill>
                <a:schemeClr val="bg1"/>
              </a:solidFill>
            </a:endParaRPr>
          </a:p>
        </p:txBody>
      </p:sp>
      <p:sp>
        <p:nvSpPr>
          <p:cNvPr id="35" name="Text Box 47"/>
          <p:cNvSpPr txBox="1">
            <a:spLocks noChangeArrowheads="1"/>
          </p:cNvSpPr>
          <p:nvPr/>
        </p:nvSpPr>
        <p:spPr bwMode="auto">
          <a:xfrm>
            <a:off x="3968378" y="1689780"/>
            <a:ext cx="13358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dirty="0" smtClean="0">
                <a:solidFill>
                  <a:schemeClr val="bg1"/>
                </a:solidFill>
              </a:rPr>
              <a:t>Frequency 1</a:t>
            </a:r>
            <a:endParaRPr lang="en-US" altLang="en-US" dirty="0">
              <a:solidFill>
                <a:schemeClr val="bg1"/>
              </a:solidFill>
            </a:endParaRPr>
          </a:p>
        </p:txBody>
      </p:sp>
      <p:grpSp>
        <p:nvGrpSpPr>
          <p:cNvPr id="14" name="Group 48"/>
          <p:cNvGrpSpPr>
            <a:grpSpLocks/>
          </p:cNvGrpSpPr>
          <p:nvPr/>
        </p:nvGrpSpPr>
        <p:grpSpPr bwMode="auto">
          <a:xfrm>
            <a:off x="499174" y="1048735"/>
            <a:ext cx="2697366" cy="5218359"/>
            <a:chOff x="2653" y="890"/>
            <a:chExt cx="1407" cy="2722"/>
          </a:xfrm>
        </p:grpSpPr>
        <p:grpSp>
          <p:nvGrpSpPr>
            <p:cNvPr id="15" name="Group 49"/>
            <p:cNvGrpSpPr>
              <a:grpSpLocks/>
            </p:cNvGrpSpPr>
            <p:nvPr/>
          </p:nvGrpSpPr>
          <p:grpSpPr bwMode="auto">
            <a:xfrm>
              <a:off x="2653" y="890"/>
              <a:ext cx="1407" cy="2722"/>
              <a:chOff x="2653" y="890"/>
              <a:chExt cx="1407" cy="2722"/>
            </a:xfrm>
          </p:grpSpPr>
          <p:grpSp>
            <p:nvGrpSpPr>
              <p:cNvPr id="18" name="Group 50"/>
              <p:cNvGrpSpPr>
                <a:grpSpLocks/>
              </p:cNvGrpSpPr>
              <p:nvPr/>
            </p:nvGrpSpPr>
            <p:grpSpPr bwMode="auto">
              <a:xfrm>
                <a:off x="2653" y="890"/>
                <a:ext cx="1407" cy="1361"/>
                <a:chOff x="3287" y="572"/>
                <a:chExt cx="1952" cy="1906"/>
              </a:xfrm>
            </p:grpSpPr>
            <p:sp>
              <p:nvSpPr>
                <p:cNvPr id="23" name="Oval 51"/>
                <p:cNvSpPr>
                  <a:spLocks noChangeArrowheads="1"/>
                </p:cNvSpPr>
                <p:nvPr/>
              </p:nvSpPr>
              <p:spPr bwMode="auto">
                <a:xfrm>
                  <a:off x="3287" y="572"/>
                  <a:ext cx="1952" cy="19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 name="Oval 52"/>
                <p:cNvSpPr>
                  <a:spLocks noChangeArrowheads="1"/>
                </p:cNvSpPr>
                <p:nvPr/>
              </p:nvSpPr>
              <p:spPr bwMode="auto">
                <a:xfrm>
                  <a:off x="3560" y="845"/>
                  <a:ext cx="1407" cy="136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 name="Oval 53"/>
                <p:cNvSpPr>
                  <a:spLocks noChangeArrowheads="1"/>
                </p:cNvSpPr>
                <p:nvPr/>
              </p:nvSpPr>
              <p:spPr bwMode="auto">
                <a:xfrm>
                  <a:off x="4195" y="1433"/>
                  <a:ext cx="136" cy="137"/>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chemeClr val="bg2"/>
                    </a:solidFill>
                  </a:endParaRPr>
                </a:p>
              </p:txBody>
            </p:sp>
          </p:grpSp>
          <p:grpSp>
            <p:nvGrpSpPr>
              <p:cNvPr id="19" name="Group 54"/>
              <p:cNvGrpSpPr>
                <a:grpSpLocks/>
              </p:cNvGrpSpPr>
              <p:nvPr/>
            </p:nvGrpSpPr>
            <p:grpSpPr bwMode="auto">
              <a:xfrm>
                <a:off x="2653" y="2251"/>
                <a:ext cx="1407" cy="1361"/>
                <a:chOff x="3833" y="1888"/>
                <a:chExt cx="1407" cy="1361"/>
              </a:xfrm>
            </p:grpSpPr>
            <p:sp>
              <p:nvSpPr>
                <p:cNvPr id="20" name="Oval 55"/>
                <p:cNvSpPr>
                  <a:spLocks noChangeArrowheads="1"/>
                </p:cNvSpPr>
                <p:nvPr/>
              </p:nvSpPr>
              <p:spPr bwMode="auto">
                <a:xfrm>
                  <a:off x="3833" y="1888"/>
                  <a:ext cx="1407" cy="136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 name="Oval 56"/>
                <p:cNvSpPr>
                  <a:spLocks noChangeArrowheads="1"/>
                </p:cNvSpPr>
                <p:nvPr/>
              </p:nvSpPr>
              <p:spPr bwMode="auto">
                <a:xfrm>
                  <a:off x="4030" y="2083"/>
                  <a:ext cx="1014" cy="97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 name="Oval 57"/>
                <p:cNvSpPr>
                  <a:spLocks noChangeArrowheads="1"/>
                </p:cNvSpPr>
                <p:nvPr/>
              </p:nvSpPr>
              <p:spPr bwMode="auto">
                <a:xfrm>
                  <a:off x="4487" y="2503"/>
                  <a:ext cx="99" cy="98"/>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chemeClr val="bg2"/>
                    </a:solidFill>
                  </a:endParaRPr>
                </a:p>
              </p:txBody>
            </p:sp>
          </p:grpSp>
        </p:grpSp>
        <p:sp>
          <p:nvSpPr>
            <p:cNvPr id="16" name="Text Box 58"/>
            <p:cNvSpPr txBox="1">
              <a:spLocks noChangeArrowheads="1"/>
            </p:cNvSpPr>
            <p:nvPr/>
          </p:nvSpPr>
          <p:spPr bwMode="auto">
            <a:xfrm>
              <a:off x="3012" y="2589"/>
              <a:ext cx="697" cy="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dirty="0" smtClean="0">
                  <a:solidFill>
                    <a:schemeClr val="bg1"/>
                  </a:solidFill>
                </a:rPr>
                <a:t>Frequency </a:t>
              </a:r>
              <a:r>
                <a:rPr lang="en-GB" altLang="en-US" dirty="0">
                  <a:solidFill>
                    <a:schemeClr val="bg1"/>
                  </a:solidFill>
                </a:rPr>
                <a:t>1</a:t>
              </a:r>
              <a:endParaRPr lang="en-US" altLang="en-US" dirty="0">
                <a:solidFill>
                  <a:schemeClr val="bg1"/>
                </a:solidFill>
              </a:endParaRPr>
            </a:p>
          </p:txBody>
        </p:sp>
        <p:sp>
          <p:nvSpPr>
            <p:cNvPr id="17" name="Text Box 59"/>
            <p:cNvSpPr txBox="1">
              <a:spLocks noChangeArrowheads="1"/>
            </p:cNvSpPr>
            <p:nvPr/>
          </p:nvSpPr>
          <p:spPr bwMode="auto">
            <a:xfrm>
              <a:off x="3025" y="1198"/>
              <a:ext cx="669" cy="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dirty="0" smtClean="0">
                  <a:solidFill>
                    <a:schemeClr val="bg1"/>
                  </a:solidFill>
                </a:rPr>
                <a:t>Frequency1</a:t>
              </a:r>
              <a:endParaRPr lang="en-US" altLang="en-US" dirty="0">
                <a:solidFill>
                  <a:schemeClr val="bg1"/>
                </a:solidFill>
              </a:endParaRPr>
            </a:p>
          </p:txBody>
        </p:sp>
      </p:gr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70980" y="4710441"/>
            <a:ext cx="1885343" cy="2384624"/>
          </a:xfrm>
          <a:prstGeom prst="rect">
            <a:avLst/>
          </a:prstGeom>
        </p:spPr>
      </p:pic>
    </p:spTree>
    <p:extLst>
      <p:ext uri="{BB962C8B-B14F-4D97-AF65-F5344CB8AC3E}">
        <p14:creationId xmlns:p14="http://schemas.microsoft.com/office/powerpoint/2010/main" val="4719797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30" grpId="0" animBg="1"/>
      <p:bldP spid="34"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The Mobile Phone Mast Problem</a:t>
            </a:r>
            <a:endParaRPr lang="en-GB" sz="4400" b="1" dirty="0">
              <a:solidFill>
                <a:schemeClr val="bg1">
                  <a:lumMod val="50000"/>
                </a:schemeClr>
              </a:solidFill>
            </a:endParaRPr>
          </a:p>
        </p:txBody>
      </p:sp>
      <p:sp>
        <p:nvSpPr>
          <p:cNvPr id="5" name="Rectangle 4"/>
          <p:cNvSpPr/>
          <p:nvPr/>
        </p:nvSpPr>
        <p:spPr>
          <a:xfrm>
            <a:off x="6322733" y="1400162"/>
            <a:ext cx="2718791" cy="3416320"/>
          </a:xfrm>
          <a:prstGeom prst="rect">
            <a:avLst/>
          </a:prstGeom>
        </p:spPr>
        <p:txBody>
          <a:bodyPr wrap="square">
            <a:spAutoFit/>
          </a:bodyPr>
          <a:lstStyle/>
          <a:p>
            <a:pPr algn="r"/>
            <a:r>
              <a:rPr lang="en-US" sz="3600" dirty="0" smtClean="0">
                <a:solidFill>
                  <a:srgbClr val="585858"/>
                </a:solidFill>
              </a:rPr>
              <a:t>How can we ensure adequate coverage without interference?</a:t>
            </a: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70980" y="4710441"/>
            <a:ext cx="1885343" cy="2384624"/>
          </a:xfrm>
          <a:prstGeom prst="rect">
            <a:avLst/>
          </a:prstGeom>
        </p:spPr>
      </p:pic>
      <p:graphicFrame>
        <p:nvGraphicFramePr>
          <p:cNvPr id="40" name="Group 326"/>
          <p:cNvGraphicFramePr>
            <a:graphicFrameLocks noGrp="1"/>
          </p:cNvGraphicFramePr>
          <p:nvPr>
            <p:extLst/>
          </p:nvPr>
        </p:nvGraphicFramePr>
        <p:xfrm>
          <a:off x="193993" y="935165"/>
          <a:ext cx="5832475" cy="5575283"/>
        </p:xfrm>
        <a:graphic>
          <a:graphicData uri="http://schemas.openxmlformats.org/drawingml/2006/table">
            <a:tbl>
              <a:tblPr/>
              <a:tblGrid>
                <a:gridCol w="831850"/>
                <a:gridCol w="833437"/>
                <a:gridCol w="831850"/>
                <a:gridCol w="833438"/>
                <a:gridCol w="833437"/>
                <a:gridCol w="835025"/>
                <a:gridCol w="833438"/>
              </a:tblGrid>
              <a:tr h="49995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1"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4309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35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245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400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4309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35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175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47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149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233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4162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245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175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365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411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4309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47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350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4309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400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149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365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211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4309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233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411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350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211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910983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Group 326"/>
          <p:cNvGraphicFramePr>
            <a:graphicFrameLocks noGrp="1"/>
          </p:cNvGraphicFramePr>
          <p:nvPr>
            <p:extLst/>
          </p:nvPr>
        </p:nvGraphicFramePr>
        <p:xfrm>
          <a:off x="193993" y="935165"/>
          <a:ext cx="5832475" cy="5575283"/>
        </p:xfrm>
        <a:graphic>
          <a:graphicData uri="http://schemas.openxmlformats.org/drawingml/2006/table">
            <a:tbl>
              <a:tblPr/>
              <a:tblGrid>
                <a:gridCol w="831850"/>
                <a:gridCol w="833437"/>
                <a:gridCol w="831850"/>
                <a:gridCol w="833438"/>
                <a:gridCol w="833437"/>
                <a:gridCol w="835025"/>
                <a:gridCol w="833438"/>
              </a:tblGrid>
              <a:tr h="49995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1"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4309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35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245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400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4309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35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175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47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149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233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4162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245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175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365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411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4309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47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350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4309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400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149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365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211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4309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233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411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350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211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pSp>
        <p:nvGrpSpPr>
          <p:cNvPr id="8" name="Group 7"/>
          <p:cNvGrpSpPr/>
          <p:nvPr/>
        </p:nvGrpSpPr>
        <p:grpSpPr>
          <a:xfrm>
            <a:off x="5753020" y="2322259"/>
            <a:ext cx="3649839" cy="2517228"/>
            <a:chOff x="5661580" y="2596579"/>
            <a:chExt cx="3649839" cy="2517228"/>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6970" y="2596579"/>
              <a:ext cx="1805282" cy="95505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661580" y="3147299"/>
              <a:ext cx="3649839" cy="1966508"/>
            </a:xfrm>
            <a:prstGeom prst="rect">
              <a:avLst/>
            </a:prstGeom>
          </p:spPr>
        </p:pic>
      </p:grp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The Mobile Phone Mast Problem</a:t>
            </a:r>
            <a:endParaRPr lang="en-GB" sz="4400" b="1" dirty="0">
              <a:solidFill>
                <a:schemeClr val="bg1">
                  <a:lumMod val="50000"/>
                </a:schemeClr>
              </a:solidFill>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5333196" y="4528334"/>
            <a:ext cx="3719019" cy="2003782"/>
          </a:xfrm>
          <a:prstGeom prst="rect">
            <a:avLst/>
          </a:prstGeom>
        </p:spPr>
      </p:pic>
    </p:spTree>
    <p:extLst>
      <p:ext uri="{BB962C8B-B14F-4D97-AF65-F5344CB8AC3E}">
        <p14:creationId xmlns:p14="http://schemas.microsoft.com/office/powerpoint/2010/main" val="319776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3"/>
          <a:srcRect l="43214" t="7651" r="24312" b="10452"/>
          <a:stretch/>
        </p:blipFill>
        <p:spPr>
          <a:xfrm rot="622845">
            <a:off x="6364847" y="2386550"/>
            <a:ext cx="2447035" cy="3469676"/>
          </a:xfrm>
          <a:prstGeom prst="rect">
            <a:avLst/>
          </a:prstGeom>
          <a:ln>
            <a:solidFill>
              <a:srgbClr val="E4E4F0"/>
            </a:solidFill>
          </a:ln>
        </p:spPr>
      </p:pic>
      <p:graphicFrame>
        <p:nvGraphicFramePr>
          <p:cNvPr id="40" name="Group 326"/>
          <p:cNvGraphicFramePr>
            <a:graphicFrameLocks noGrp="1"/>
          </p:cNvGraphicFramePr>
          <p:nvPr>
            <p:extLst/>
          </p:nvPr>
        </p:nvGraphicFramePr>
        <p:xfrm>
          <a:off x="193993" y="935165"/>
          <a:ext cx="5832475" cy="5575283"/>
        </p:xfrm>
        <a:graphic>
          <a:graphicData uri="http://schemas.openxmlformats.org/drawingml/2006/table">
            <a:tbl>
              <a:tblPr/>
              <a:tblGrid>
                <a:gridCol w="831850"/>
                <a:gridCol w="833437"/>
                <a:gridCol w="831850"/>
                <a:gridCol w="833438"/>
                <a:gridCol w="833437"/>
                <a:gridCol w="835025"/>
                <a:gridCol w="833438"/>
              </a:tblGrid>
              <a:tr h="49995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1"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4309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35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245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400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4309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35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175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47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149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233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4162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245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175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365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411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4309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47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350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4309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400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149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365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211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4309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C00000"/>
                          </a:solidFill>
                          <a:effectLst/>
                          <a:latin typeface="Arial" panose="020B0604020202020204" pitchFamily="34" charset="0"/>
                          <a:ea typeface="SimSun" panose="02010600030101010101" pitchFamily="2" charset="-122"/>
                          <a:cs typeface="Times New Roman" panose="02020603050405020304" pitchFamily="18" charset="0"/>
                        </a:rPr>
                        <a:t>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112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233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411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350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211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rgbClr val="585858"/>
                          </a:solidFill>
                          <a:effectLst/>
                          <a:latin typeface="Arial" panose="020B0604020202020204" pitchFamily="34" charset="0"/>
                          <a:ea typeface="SimSun" panose="02010600030101010101" pitchFamily="2" charset="-122"/>
                          <a:cs typeface="Times New Roman" panose="02020603050405020304"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6" name="Picture 5"/>
          <p:cNvPicPr>
            <a:picLocks noChangeAspect="1"/>
          </p:cNvPicPr>
          <p:nvPr/>
        </p:nvPicPr>
        <p:blipFill rotWithShape="1">
          <a:blip r:embed="rId4"/>
          <a:srcRect l="43214" t="7651" r="24312" b="10452"/>
          <a:stretch/>
        </p:blipFill>
        <p:spPr>
          <a:xfrm rot="305762">
            <a:off x="5976389" y="964797"/>
            <a:ext cx="2447035" cy="3469676"/>
          </a:xfrm>
          <a:prstGeom prst="rect">
            <a:avLst/>
          </a:prstGeom>
          <a:ln>
            <a:solidFill>
              <a:srgbClr val="E4E4F0"/>
            </a:solidFill>
          </a:ln>
        </p:spPr>
      </p:pic>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The Map Colouring Problem</a:t>
            </a:r>
            <a:endParaRPr lang="en-GB" sz="4400" b="1" dirty="0">
              <a:solidFill>
                <a:schemeClr val="bg1">
                  <a:lumMod val="50000"/>
                </a:schemeClr>
              </a:solidFill>
            </a:endParaRPr>
          </a:p>
        </p:txBody>
      </p:sp>
      <p:sp>
        <p:nvSpPr>
          <p:cNvPr id="5" name="Rectangle 4"/>
          <p:cNvSpPr/>
          <p:nvPr/>
        </p:nvSpPr>
        <p:spPr>
          <a:xfrm>
            <a:off x="3419856" y="4712112"/>
            <a:ext cx="1024128" cy="108959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780062" y="1330157"/>
            <a:ext cx="1024128" cy="108959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935157" y="2185944"/>
            <a:ext cx="1024128" cy="108959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926008" y="3859077"/>
            <a:ext cx="1024128" cy="108959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3446065" y="1348445"/>
            <a:ext cx="1024128" cy="108959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267200" y="3858672"/>
            <a:ext cx="1024128" cy="108959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3419856" y="3030279"/>
            <a:ext cx="1024128" cy="108959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1762725" y="4699500"/>
            <a:ext cx="1024128" cy="108959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4254394" y="2184352"/>
            <a:ext cx="1024128" cy="108959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1780062" y="3851861"/>
            <a:ext cx="1024128" cy="108959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3446065" y="2180680"/>
            <a:ext cx="1024128" cy="108959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926008" y="5554354"/>
            <a:ext cx="1024128" cy="108959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5075492" y="1348445"/>
            <a:ext cx="1024128" cy="108959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2610683" y="3846597"/>
            <a:ext cx="1024128" cy="108959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p:cNvGrpSpPr/>
          <p:nvPr/>
        </p:nvGrpSpPr>
        <p:grpSpPr>
          <a:xfrm>
            <a:off x="5753020" y="2322259"/>
            <a:ext cx="3649839" cy="2517228"/>
            <a:chOff x="5661580" y="2596579"/>
            <a:chExt cx="3649839" cy="2517228"/>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6970" y="2596579"/>
              <a:ext cx="1805282" cy="955053"/>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5661580" y="3147299"/>
              <a:ext cx="3649839" cy="1966508"/>
            </a:xfrm>
            <a:prstGeom prst="rect">
              <a:avLst/>
            </a:prstGeom>
          </p:spPr>
        </p:pic>
      </p:grpSp>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00000">
            <a:off x="5333196" y="4528334"/>
            <a:ext cx="3719019" cy="2003782"/>
          </a:xfrm>
          <a:prstGeom prst="rect">
            <a:avLst/>
          </a:prstGeom>
        </p:spPr>
      </p:pic>
    </p:spTree>
    <p:extLst>
      <p:ext uri="{BB962C8B-B14F-4D97-AF65-F5344CB8AC3E}">
        <p14:creationId xmlns:p14="http://schemas.microsoft.com/office/powerpoint/2010/main" val="36885659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xit" presetSubtype="0" fill="hold" grpId="1"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xit" presetSubtype="0" fill="hold" grpId="1" nodeType="withEffect">
                                  <p:stCondLst>
                                    <p:cond delay="0"/>
                                  </p:stCondLst>
                                  <p:childTnLst>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xit" presetSubtype="0" fill="hold" grpId="1" nodeType="withEffect">
                                  <p:stCondLst>
                                    <p:cond delay="0"/>
                                  </p:stCondLst>
                                  <p:childTnLst>
                                    <p:animEffect transition="out" filter="fade">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10" presetClass="exit" presetSubtype="0" fill="hold" grpId="1" nodeType="withEffect">
                                  <p:stCondLst>
                                    <p:cond delay="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par>
                                <p:cTn id="75" presetID="10" presetClass="exit" presetSubtype="0" fill="hold" grpId="1" nodeType="with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500"/>
                                        <p:tgtEl>
                                          <p:spTgt spid="1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par>
                                <p:cTn id="89" presetID="10" presetClass="exit" presetSubtype="0" fill="hold" grpId="1" nodeType="withEffect">
                                  <p:stCondLst>
                                    <p:cond delay="0"/>
                                  </p:stCondLst>
                                  <p:childTnLst>
                                    <p:animEffect transition="out" filter="fade">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1" nodeType="clickEffect">
                                  <p:stCondLst>
                                    <p:cond delay="0"/>
                                  </p:stCondLst>
                                  <p:childTnLst>
                                    <p:animEffect transition="out" filter="fade">
                                      <p:cBhvr>
                                        <p:cTn id="98" dur="500"/>
                                        <p:tgtEl>
                                          <p:spTgt spid="17"/>
                                        </p:tgtEl>
                                      </p:cBhvr>
                                    </p:animEffect>
                                    <p:set>
                                      <p:cBhvr>
                                        <p:cTn id="99" dur="1" fill="hold">
                                          <p:stCondLst>
                                            <p:cond delay="499"/>
                                          </p:stCondLst>
                                        </p:cTn>
                                        <p:tgtEl>
                                          <p:spTgt spid="17"/>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5"/>
                                        </p:tgtEl>
                                      </p:cBhvr>
                                    </p:animEffect>
                                    <p:set>
                                      <p:cBhvr>
                                        <p:cTn id="102" dur="1" fill="hold">
                                          <p:stCondLst>
                                            <p:cond delay="499"/>
                                          </p:stCondLst>
                                        </p:cTn>
                                        <p:tgtEl>
                                          <p:spTgt spid="5"/>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27"/>
                                        </p:tgtEl>
                                      </p:cBhvr>
                                    </p:animEffect>
                                    <p:set>
                                      <p:cBhvr>
                                        <p:cTn id="105" dur="1" fill="hold">
                                          <p:stCondLst>
                                            <p:cond delay="499"/>
                                          </p:stCondLst>
                                        </p:cTn>
                                        <p:tgtEl>
                                          <p:spTgt spid="27"/>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30"/>
                                        </p:tgtEl>
                                      </p:cBhvr>
                                    </p:animEffect>
                                    <p:set>
                                      <p:cBhvr>
                                        <p:cTn id="108" dur="1" fill="hold">
                                          <p:stCondLst>
                                            <p:cond delay="499"/>
                                          </p:stCondLst>
                                        </p:cTn>
                                        <p:tgtEl>
                                          <p:spTgt spid="30"/>
                                        </p:tgtEl>
                                        <p:attrNameLst>
                                          <p:attrName>style.visibility</p:attrName>
                                        </p:attrNameLst>
                                      </p:cBhvr>
                                      <p:to>
                                        <p:strVal val="hidden"/>
                                      </p:to>
                                    </p:set>
                                  </p:childTnLst>
                                </p:cTn>
                              </p:par>
                            </p:childTnLst>
                          </p:cTn>
                        </p:par>
                        <p:par>
                          <p:cTn id="109" fill="hold">
                            <p:stCondLst>
                              <p:cond delay="500"/>
                            </p:stCondLst>
                            <p:childTnLst>
                              <p:par>
                                <p:cTn id="110" presetID="10" presetClass="entr" presetSubtype="0" fill="hold" nodeType="afterEffect">
                                  <p:stCondLst>
                                    <p:cond delay="0"/>
                                  </p:stCondLst>
                                  <p:childTnLst>
                                    <p:set>
                                      <p:cBhvr>
                                        <p:cTn id="111" dur="1" fill="hold">
                                          <p:stCondLst>
                                            <p:cond delay="0"/>
                                          </p:stCondLst>
                                        </p:cTn>
                                        <p:tgtEl>
                                          <p:spTgt spid="6"/>
                                        </p:tgtEl>
                                        <p:attrNameLst>
                                          <p:attrName>style.visibility</p:attrName>
                                        </p:attrNameLst>
                                      </p:cBhvr>
                                      <p:to>
                                        <p:strVal val="visible"/>
                                      </p:to>
                                    </p:set>
                                    <p:animEffect transition="in" filter="fade">
                                      <p:cBhvr>
                                        <p:cTn id="112" dur="500"/>
                                        <p:tgtEl>
                                          <p:spTgt spid="6"/>
                                        </p:tgtEl>
                                      </p:cBhvr>
                                    </p:animEffect>
                                  </p:childTnLst>
                                </p:cTn>
                              </p:par>
                            </p:childTnLst>
                          </p:cTn>
                        </p:par>
                        <p:par>
                          <p:cTn id="113" fill="hold">
                            <p:stCondLst>
                              <p:cond delay="1000"/>
                            </p:stCondLst>
                            <p:childTnLst>
                              <p:par>
                                <p:cTn id="114" presetID="10" presetClass="entr" presetSubtype="0" fill="hold" nodeType="afterEffect">
                                  <p:stCondLst>
                                    <p:cond delay="0"/>
                                  </p:stCondLst>
                                  <p:childTnLst>
                                    <p:set>
                                      <p:cBhvr>
                                        <p:cTn id="115" dur="1" fill="hold">
                                          <p:stCondLst>
                                            <p:cond delay="0"/>
                                          </p:stCondLst>
                                        </p:cTn>
                                        <p:tgtEl>
                                          <p:spTgt spid="7"/>
                                        </p:tgtEl>
                                        <p:attrNameLst>
                                          <p:attrName>style.visibility</p:attrName>
                                        </p:attrNameLst>
                                      </p:cBhvr>
                                      <p:to>
                                        <p:strVal val="visible"/>
                                      </p:to>
                                    </p:set>
                                    <p:animEffect transition="in" filter="fade">
                                      <p:cBhvr>
                                        <p:cTn id="1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Computational Abstractions</a:t>
            </a:r>
            <a:endParaRPr lang="en-GB" sz="4400" b="1" dirty="0">
              <a:solidFill>
                <a:schemeClr val="bg1">
                  <a:lumMod val="50000"/>
                </a:schemeClr>
              </a:solidFill>
            </a:endParaRPr>
          </a:p>
        </p:txBody>
      </p:sp>
      <p:sp>
        <p:nvSpPr>
          <p:cNvPr id="12" name="Rectangle 11"/>
          <p:cNvSpPr/>
          <p:nvPr/>
        </p:nvSpPr>
        <p:spPr>
          <a:xfrm>
            <a:off x="6341021" y="741794"/>
            <a:ext cx="2718791" cy="3970318"/>
          </a:xfrm>
          <a:prstGeom prst="rect">
            <a:avLst/>
          </a:prstGeom>
        </p:spPr>
        <p:txBody>
          <a:bodyPr wrap="square">
            <a:spAutoFit/>
          </a:bodyPr>
          <a:lstStyle/>
          <a:p>
            <a:pPr algn="r"/>
            <a:r>
              <a:rPr lang="en-US" sz="3600" dirty="0">
                <a:solidFill>
                  <a:srgbClr val="585858"/>
                </a:solidFill>
              </a:rPr>
              <a:t>'If you can't solve a particular problem, find an easier one that you can solve</a:t>
            </a:r>
            <a:r>
              <a:rPr lang="en-US" sz="3600" dirty="0" smtClean="0">
                <a:solidFill>
                  <a:srgbClr val="585858"/>
                </a:solidFill>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46285">
            <a:off x="6164926" y="4192918"/>
            <a:ext cx="1751778" cy="2722873"/>
          </a:xfrm>
          <a:prstGeom prst="rect">
            <a:avLst/>
          </a:prstGeom>
          <a:ln>
            <a:solidFill>
              <a:schemeClr val="bg1">
                <a:lumMod val="75000"/>
              </a:schemeClr>
            </a:solidFill>
          </a:ln>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9212">
            <a:off x="3041605" y="1970804"/>
            <a:ext cx="3451260" cy="1859515"/>
          </a:xfrm>
          <a:prstGeom prst="rect">
            <a:avLst/>
          </a:prstGeom>
        </p:spPr>
      </p:pic>
      <p:grpSp>
        <p:nvGrpSpPr>
          <p:cNvPr id="33" name="Group 32"/>
          <p:cNvGrpSpPr/>
          <p:nvPr/>
        </p:nvGrpSpPr>
        <p:grpSpPr>
          <a:xfrm rot="20016480">
            <a:off x="-377580" y="1183196"/>
            <a:ext cx="3649839" cy="2517228"/>
            <a:chOff x="5661580" y="2596579"/>
            <a:chExt cx="3649839" cy="2517228"/>
          </a:xfrm>
        </p:grpSpPr>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6970" y="2596579"/>
              <a:ext cx="1805282" cy="955053"/>
            </a:xfrm>
            <a:prstGeom prst="rect">
              <a:avLst/>
            </a:prstGeom>
          </p:spPr>
        </p:pic>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5661580" y="3147299"/>
              <a:ext cx="3649839" cy="1966508"/>
            </a:xfrm>
            <a:prstGeom prst="rect">
              <a:avLst/>
            </a:prstGeom>
          </p:spPr>
        </p:pic>
      </p:grpSp>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212" y="2900562"/>
            <a:ext cx="6315105" cy="3344759"/>
          </a:xfrm>
          <a:prstGeom prst="rect">
            <a:avLst/>
          </a:prstGeom>
        </p:spPr>
      </p:pic>
    </p:spTree>
    <p:extLst>
      <p:ext uri="{BB962C8B-B14F-4D97-AF65-F5344CB8AC3E}">
        <p14:creationId xmlns:p14="http://schemas.microsoft.com/office/powerpoint/2010/main" val="508575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3"/>
            <a:ext cx="9144000" cy="2387600"/>
          </a:xfrm>
        </p:spPr>
        <p:txBody>
          <a:bodyPr>
            <a:normAutofit/>
          </a:bodyPr>
          <a:lstStyle/>
          <a:p>
            <a:r>
              <a:rPr lang="en-GB" sz="8000" dirty="0" smtClean="0"/>
              <a:t>Clever Stuff For Common Problems</a:t>
            </a:r>
            <a:endParaRPr lang="en-GB" sz="8000" b="1" dirty="0">
              <a:solidFill>
                <a:srgbClr val="C00000"/>
              </a:solidFill>
              <a:latin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7513" y="64395"/>
            <a:ext cx="3769217" cy="560116"/>
          </a:xfrm>
          <a:prstGeom prst="rect">
            <a:avLst/>
          </a:prstGeom>
        </p:spPr>
      </p:pic>
      <p:sp>
        <p:nvSpPr>
          <p:cNvPr id="3" name="Subtitle 2"/>
          <p:cNvSpPr>
            <a:spLocks noGrp="1"/>
          </p:cNvSpPr>
          <p:nvPr>
            <p:ph type="subTitle" idx="1"/>
          </p:nvPr>
        </p:nvSpPr>
        <p:spPr/>
        <p:txBody>
          <a:bodyPr>
            <a:normAutofit/>
          </a:bodyPr>
          <a:lstStyle/>
          <a:p>
            <a:r>
              <a:rPr lang="en-GB" sz="3600" b="1" dirty="0" smtClean="0">
                <a:solidFill>
                  <a:srgbClr val="585858"/>
                </a:solidFill>
              </a:rPr>
              <a:t>Going Beyond Simple Algorithms </a:t>
            </a:r>
            <a:endParaRPr lang="en-GB" sz="3600" b="1" dirty="0">
              <a:solidFill>
                <a:srgbClr val="585858"/>
              </a:solidFill>
            </a:endParaRPr>
          </a:p>
        </p:txBody>
      </p:sp>
      <p:sp>
        <p:nvSpPr>
          <p:cNvPr id="8" name="Rectangle 7"/>
          <p:cNvSpPr/>
          <p:nvPr/>
        </p:nvSpPr>
        <p:spPr>
          <a:xfrm>
            <a:off x="7791718" y="5834130"/>
            <a:ext cx="1352282" cy="1023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rotWithShape="1">
          <a:blip r:embed="rId5"/>
          <a:srcRect l="23240" t="29086" r="6887" b="14905"/>
          <a:stretch/>
        </p:blipFill>
        <p:spPr>
          <a:xfrm>
            <a:off x="6589526" y="5658515"/>
            <a:ext cx="2474724" cy="1115301"/>
          </a:xfrm>
          <a:prstGeom prst="rect">
            <a:avLst/>
          </a:prstGeom>
          <a:ln>
            <a:solidFill>
              <a:schemeClr val="bg1">
                <a:lumMod val="50000"/>
              </a:schemeClr>
            </a:solidFill>
          </a:ln>
        </p:spPr>
      </p:pic>
    </p:spTree>
    <p:extLst>
      <p:ext uri="{BB962C8B-B14F-4D97-AF65-F5344CB8AC3E}">
        <p14:creationId xmlns:p14="http://schemas.microsoft.com/office/powerpoint/2010/main" val="10358180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77898" y="3238286"/>
            <a:ext cx="8182778" cy="646331"/>
          </a:xfrm>
          <a:prstGeom prst="rect">
            <a:avLst/>
          </a:prstGeom>
          <a:noFill/>
        </p:spPr>
        <p:txBody>
          <a:bodyPr wrap="square" rtlCol="0">
            <a:spAutoFit/>
          </a:bodyPr>
          <a:lstStyle/>
          <a:p>
            <a:pPr lvl="0" eaLnBrk="0" fontAlgn="base" hangingPunct="0">
              <a:spcBef>
                <a:spcPct val="0"/>
              </a:spcBef>
              <a:spcAft>
                <a:spcPct val="0"/>
              </a:spcAft>
              <a:tabLst>
                <a:tab pos="457200" algn="l"/>
              </a:tabLst>
            </a:pPr>
            <a:r>
              <a:rPr lang="en-GB" altLang="ja-JP" sz="3600" dirty="0" smtClean="0">
                <a:solidFill>
                  <a:schemeClr val="tx1">
                    <a:lumMod val="65000"/>
                    <a:lumOff val="35000"/>
                  </a:schemeClr>
                </a:solidFill>
                <a:ea typeface="Calibri" panose="020F0502020204030204" pitchFamily="34" charset="0"/>
                <a:cs typeface="Times New Roman" panose="02020603050405020304" pitchFamily="18" charset="0"/>
              </a:rPr>
              <a:t>Can we teach problem solving?</a:t>
            </a:r>
            <a:endParaRPr kumimoji="0" lang="en-GB" altLang="ja-JP" sz="2800" b="0" i="0" u="none" strike="noStrike" cap="none" normalizeH="0" baseline="0" dirty="0" smtClean="0">
              <a:ln>
                <a:noFill/>
              </a:ln>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46285">
            <a:off x="6164926" y="4192918"/>
            <a:ext cx="1751778" cy="2722873"/>
          </a:xfrm>
          <a:prstGeom prst="rect">
            <a:avLst/>
          </a:prstGeom>
          <a:ln>
            <a:solidFill>
              <a:schemeClr val="bg1">
                <a:lumMod val="75000"/>
              </a:schemeClr>
            </a:solidFill>
          </a:ln>
        </p:spPr>
      </p:pic>
    </p:spTree>
    <p:extLst>
      <p:ext uri="{BB962C8B-B14F-4D97-AF65-F5344CB8AC3E}">
        <p14:creationId xmlns:p14="http://schemas.microsoft.com/office/powerpoint/2010/main" val="38503944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612565"/>
            <a:ext cx="9128904" cy="18211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C00000"/>
                </a:solidFill>
                <a:latin typeface="+mn-lt"/>
              </a:rPr>
              <a:t>Toy Problems For The Real World </a:t>
            </a:r>
            <a:endParaRPr lang="en-GB" sz="6600" b="1"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Going Beyond Simple Algorithms</a:t>
            </a:r>
            <a:endParaRPr lang="en-GB" sz="4400" b="1" spc="-150" dirty="0">
              <a:solidFill>
                <a:schemeClr val="bg1">
                  <a:lumMod val="50000"/>
                </a:schemeClr>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4975" b="25152"/>
          <a:stretch/>
        </p:blipFill>
        <p:spPr>
          <a:xfrm>
            <a:off x="0" y="2617096"/>
            <a:ext cx="9144000" cy="4242816"/>
          </a:xfrm>
          <a:prstGeom prst="rect">
            <a:avLst/>
          </a:prstGeom>
        </p:spPr>
      </p:pic>
      <p:sp>
        <p:nvSpPr>
          <p:cNvPr id="9" name="Rectangle 8"/>
          <p:cNvSpPr/>
          <p:nvPr/>
        </p:nvSpPr>
        <p:spPr>
          <a:xfrm flipV="1">
            <a:off x="0" y="2603828"/>
            <a:ext cx="9144000" cy="1042416"/>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3112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785944"/>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975" b="25152"/>
          <a:stretch/>
        </p:blipFill>
        <p:spPr>
          <a:xfrm>
            <a:off x="0" y="2617096"/>
            <a:ext cx="9144000" cy="4242816"/>
          </a:xfrm>
          <a:prstGeom prst="rect">
            <a:avLst/>
          </a:prstGeom>
        </p:spPr>
      </p:pic>
      <p:sp>
        <p:nvSpPr>
          <p:cNvPr id="3" name="TextBox 2"/>
          <p:cNvSpPr txBox="1"/>
          <p:nvPr/>
        </p:nvSpPr>
        <p:spPr>
          <a:xfrm>
            <a:off x="7064" y="881801"/>
            <a:ext cx="8673353" cy="1200329"/>
          </a:xfrm>
          <a:prstGeom prst="rect">
            <a:avLst/>
          </a:prstGeom>
          <a:noFill/>
        </p:spPr>
        <p:txBody>
          <a:bodyPr wrap="square" rtlCol="0">
            <a:spAutoFit/>
          </a:bodyPr>
          <a:lstStyle/>
          <a:p>
            <a:r>
              <a:rPr lang="en-GB" sz="7200" b="1" dirty="0" smtClean="0">
                <a:solidFill>
                  <a:schemeClr val="bg1">
                    <a:lumMod val="50000"/>
                  </a:schemeClr>
                </a:solidFill>
              </a:rPr>
              <a:t>Muddy City</a:t>
            </a:r>
            <a:endParaRPr lang="en-GB" sz="7200" b="1" dirty="0">
              <a:solidFill>
                <a:schemeClr val="bg1">
                  <a:lumMod val="50000"/>
                </a:schemeClr>
              </a:solidFill>
            </a:endParaRPr>
          </a:p>
        </p:txBody>
      </p:sp>
      <p:sp>
        <p:nvSpPr>
          <p:cNvPr id="10" name="TextBox 9"/>
          <p:cNvSpPr txBox="1"/>
          <p:nvPr/>
        </p:nvSpPr>
        <p:spPr>
          <a:xfrm>
            <a:off x="7659298" y="-127214"/>
            <a:ext cx="1484702" cy="3170099"/>
          </a:xfrm>
          <a:prstGeom prst="rect">
            <a:avLst/>
          </a:prstGeom>
          <a:noFill/>
        </p:spPr>
        <p:txBody>
          <a:bodyPr wrap="none" rtlCol="0">
            <a:spAutoFit/>
          </a:bodyPr>
          <a:lstStyle/>
          <a:p>
            <a:r>
              <a:rPr lang="en-GB" sz="20000" b="1" dirty="0">
                <a:solidFill>
                  <a:srgbClr val="DEDEDE"/>
                </a:solidFill>
              </a:rPr>
              <a:t>5</a:t>
            </a:r>
          </a:p>
        </p:txBody>
      </p:sp>
      <p:sp>
        <p:nvSpPr>
          <p:cNvPr id="11" name="TextBox 10"/>
          <p:cNvSpPr txBox="1"/>
          <p:nvPr/>
        </p:nvSpPr>
        <p:spPr>
          <a:xfrm>
            <a:off x="7526664" y="1658323"/>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
        <p:nvSpPr>
          <p:cNvPr id="15" name="Rectangle 14"/>
          <p:cNvSpPr/>
          <p:nvPr/>
        </p:nvSpPr>
        <p:spPr>
          <a:xfrm>
            <a:off x="6499458" y="-6731"/>
            <a:ext cx="2514343" cy="369332"/>
          </a:xfrm>
          <a:prstGeom prst="rect">
            <a:avLst/>
          </a:prstGeom>
        </p:spPr>
        <p:txBody>
          <a:bodyPr wrap="none">
            <a:spAutoFit/>
          </a:bodyPr>
          <a:lstStyle/>
          <a:p>
            <a:r>
              <a:rPr lang="en-GB" dirty="0">
                <a:hlinkClick r:id="rId4"/>
              </a:rPr>
              <a:t>http://csunplugged.org</a:t>
            </a:r>
            <a:r>
              <a:rPr lang="en-GB" dirty="0" smtClean="0">
                <a:hlinkClick r:id="rId4"/>
              </a:rPr>
              <a:t>/</a:t>
            </a:r>
            <a:r>
              <a:rPr lang="en-GB" dirty="0" smtClean="0"/>
              <a:t> </a:t>
            </a:r>
            <a:endParaRPr lang="en-GB" dirty="0"/>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17130"/>
          <a:stretch/>
        </p:blipFill>
        <p:spPr>
          <a:xfrm>
            <a:off x="180490" y="124055"/>
            <a:ext cx="2932790" cy="911400"/>
          </a:xfrm>
          <a:prstGeom prst="rect">
            <a:avLst/>
          </a:prstGeom>
        </p:spPr>
      </p:pic>
      <p:sp>
        <p:nvSpPr>
          <p:cNvPr id="6" name="Rectangle 5"/>
          <p:cNvSpPr/>
          <p:nvPr/>
        </p:nvSpPr>
        <p:spPr>
          <a:xfrm flipV="1">
            <a:off x="0" y="2603828"/>
            <a:ext cx="9144000" cy="1042416"/>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06640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The Muddy City Problem</a:t>
            </a:r>
            <a:endParaRPr lang="en-GB" sz="4400" b="1" dirty="0">
              <a:solidFill>
                <a:schemeClr val="bg1">
                  <a:lumMod val="50000"/>
                </a:schemeClr>
              </a:solidFill>
            </a:endParaRPr>
          </a:p>
        </p:txBody>
      </p:sp>
      <p:pic>
        <p:nvPicPr>
          <p:cNvPr id="2" name="Picture 1"/>
          <p:cNvPicPr>
            <a:picLocks noChangeAspect="1"/>
          </p:cNvPicPr>
          <p:nvPr/>
        </p:nvPicPr>
        <p:blipFill>
          <a:blip r:embed="rId3"/>
          <a:stretch>
            <a:fillRect/>
          </a:stretch>
        </p:blipFill>
        <p:spPr>
          <a:xfrm>
            <a:off x="-3780" y="823912"/>
            <a:ext cx="9067679" cy="6034088"/>
          </a:xfrm>
          <a:prstGeom prst="rect">
            <a:avLst/>
          </a:prstGeom>
        </p:spPr>
      </p:pic>
    </p:spTree>
    <p:extLst>
      <p:ext uri="{BB962C8B-B14F-4D97-AF65-F5344CB8AC3E}">
        <p14:creationId xmlns:p14="http://schemas.microsoft.com/office/powerpoint/2010/main" val="28707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The Muddy City Problem</a:t>
            </a:r>
            <a:endParaRPr lang="en-GB" sz="4400" b="1" dirty="0">
              <a:solidFill>
                <a:schemeClr val="bg1">
                  <a:lumMod val="50000"/>
                </a:schemeClr>
              </a:solidFill>
            </a:endParaRPr>
          </a:p>
        </p:txBody>
      </p:sp>
      <p:sp>
        <p:nvSpPr>
          <p:cNvPr id="5" name="Rectangle 4"/>
          <p:cNvSpPr/>
          <p:nvPr/>
        </p:nvSpPr>
        <p:spPr>
          <a:xfrm>
            <a:off x="5980177" y="769441"/>
            <a:ext cx="2931298" cy="3970318"/>
          </a:xfrm>
          <a:prstGeom prst="rect">
            <a:avLst/>
          </a:prstGeom>
        </p:spPr>
        <p:txBody>
          <a:bodyPr wrap="square">
            <a:spAutoFit/>
          </a:bodyPr>
          <a:lstStyle/>
          <a:p>
            <a:pPr algn="r"/>
            <a:r>
              <a:rPr lang="en-US" sz="3600" dirty="0" smtClean="0">
                <a:solidFill>
                  <a:srgbClr val="585858"/>
                </a:solidFill>
              </a:rPr>
              <a:t>What is the smallest number of paving stones to ensure every house is connected?</a:t>
            </a:r>
          </a:p>
        </p:txBody>
      </p:sp>
      <p:sp>
        <p:nvSpPr>
          <p:cNvPr id="6" name="TextBox 5"/>
          <p:cNvSpPr txBox="1"/>
          <p:nvPr/>
        </p:nvSpPr>
        <p:spPr>
          <a:xfrm>
            <a:off x="250020" y="4931353"/>
            <a:ext cx="6966651" cy="1877437"/>
          </a:xfrm>
          <a:prstGeom prst="rect">
            <a:avLst/>
          </a:prstGeom>
          <a:noFill/>
        </p:spPr>
        <p:txBody>
          <a:bodyPr wrap="none" rtlCol="0">
            <a:spAutoFit/>
          </a:bodyPr>
          <a:lstStyle/>
          <a:p>
            <a:r>
              <a:rPr lang="en-GB" sz="3600" dirty="0" smtClean="0">
                <a:solidFill>
                  <a:srgbClr val="C00000"/>
                </a:solidFill>
              </a:rPr>
              <a:t>23 paving slabs are needed</a:t>
            </a:r>
          </a:p>
          <a:p>
            <a:endParaRPr lang="en-GB" sz="3600" dirty="0" smtClean="0">
              <a:solidFill>
                <a:srgbClr val="C00000"/>
              </a:solidFill>
            </a:endParaRPr>
          </a:p>
          <a:p>
            <a:r>
              <a:rPr lang="en-GB" sz="4400" dirty="0" smtClean="0">
                <a:solidFill>
                  <a:srgbClr val="C00000"/>
                </a:solidFill>
              </a:rPr>
              <a:t>What strategy did you adopt?</a:t>
            </a:r>
            <a:endParaRPr lang="en-GB" sz="4400" dirty="0">
              <a:solidFill>
                <a:srgbClr val="C00000"/>
              </a:solidFill>
            </a:endParaRPr>
          </a:p>
        </p:txBody>
      </p:sp>
      <p:pic>
        <p:nvPicPr>
          <p:cNvPr id="2" name="Picture 1"/>
          <p:cNvPicPr>
            <a:picLocks noChangeAspect="1"/>
          </p:cNvPicPr>
          <p:nvPr/>
        </p:nvPicPr>
        <p:blipFill>
          <a:blip r:embed="rId3"/>
          <a:stretch>
            <a:fillRect/>
          </a:stretch>
        </p:blipFill>
        <p:spPr>
          <a:xfrm>
            <a:off x="0" y="769441"/>
            <a:ext cx="6192683" cy="4120922"/>
          </a:xfrm>
          <a:prstGeom prst="rect">
            <a:avLst/>
          </a:prstGeom>
        </p:spPr>
      </p:pic>
      <p:pic>
        <p:nvPicPr>
          <p:cNvPr id="7" name="Picture 6"/>
          <p:cNvPicPr>
            <a:picLocks noChangeAspect="1"/>
          </p:cNvPicPr>
          <p:nvPr/>
        </p:nvPicPr>
        <p:blipFill rotWithShape="1">
          <a:blip r:embed="rId4"/>
          <a:srcRect l="10436" r="4122"/>
          <a:stretch/>
        </p:blipFill>
        <p:spPr>
          <a:xfrm>
            <a:off x="237744" y="670325"/>
            <a:ext cx="5833872" cy="4201749"/>
          </a:xfrm>
          <a:prstGeom prst="rect">
            <a:avLst/>
          </a:prstGeom>
        </p:spPr>
      </p:pic>
      <p:pic>
        <p:nvPicPr>
          <p:cNvPr id="8" name="Picture 7"/>
          <p:cNvPicPr>
            <a:picLocks noChangeAspect="1"/>
          </p:cNvPicPr>
          <p:nvPr/>
        </p:nvPicPr>
        <p:blipFill rotWithShape="1">
          <a:blip r:embed="rId5"/>
          <a:srcRect r="2250"/>
          <a:stretch/>
        </p:blipFill>
        <p:spPr>
          <a:xfrm>
            <a:off x="-73151" y="813295"/>
            <a:ext cx="6053327" cy="4112201"/>
          </a:xfrm>
          <a:prstGeom prst="rect">
            <a:avLst/>
          </a:prstGeom>
        </p:spPr>
      </p:pic>
    </p:spTree>
    <p:extLst>
      <p:ext uri="{BB962C8B-B14F-4D97-AF65-F5344CB8AC3E}">
        <p14:creationId xmlns:p14="http://schemas.microsoft.com/office/powerpoint/2010/main" val="30318995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The Muddy City Problem</a:t>
            </a:r>
            <a:endParaRPr lang="en-GB" sz="4400" b="1" dirty="0">
              <a:solidFill>
                <a:schemeClr val="bg1">
                  <a:lumMod val="50000"/>
                </a:schemeClr>
              </a:solidFill>
            </a:endParaRPr>
          </a:p>
        </p:txBody>
      </p:sp>
      <p:pic>
        <p:nvPicPr>
          <p:cNvPr id="2" name="Picture 1"/>
          <p:cNvPicPr>
            <a:picLocks noChangeAspect="1"/>
          </p:cNvPicPr>
          <p:nvPr/>
        </p:nvPicPr>
        <p:blipFill>
          <a:blip r:embed="rId3"/>
          <a:stretch>
            <a:fillRect/>
          </a:stretch>
        </p:blipFill>
        <p:spPr>
          <a:xfrm>
            <a:off x="-3780" y="823912"/>
            <a:ext cx="9067679" cy="6034088"/>
          </a:xfrm>
          <a:prstGeom prst="rect">
            <a:avLst/>
          </a:prstGeom>
        </p:spPr>
      </p:pic>
      <p:sp>
        <p:nvSpPr>
          <p:cNvPr id="4" name="Oval 3"/>
          <p:cNvSpPr/>
          <p:nvPr/>
        </p:nvSpPr>
        <p:spPr>
          <a:xfrm>
            <a:off x="2293695" y="1736366"/>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3793801" y="2588496"/>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849066" y="5617563"/>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066259" y="3696690"/>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175427" y="4769104"/>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947667" y="3651625"/>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348461" y="5980962"/>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001895" y="4824608"/>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633768" y="2566827"/>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557267" y="1682591"/>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a:stCxn id="4" idx="3"/>
            <a:endCxn id="7" idx="0"/>
          </p:cNvCxnSpPr>
          <p:nvPr/>
        </p:nvCxnSpPr>
        <p:spPr>
          <a:xfrm flipH="1">
            <a:off x="1273599" y="2046055"/>
            <a:ext cx="1080824" cy="165063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3" idx="3"/>
            <a:endCxn id="5" idx="7"/>
          </p:cNvCxnSpPr>
          <p:nvPr/>
        </p:nvCxnSpPr>
        <p:spPr>
          <a:xfrm flipH="1">
            <a:off x="4147753" y="1992280"/>
            <a:ext cx="1470242" cy="64935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5" idx="1"/>
            <a:endCxn id="4" idx="5"/>
          </p:cNvCxnSpPr>
          <p:nvPr/>
        </p:nvCxnSpPr>
        <p:spPr>
          <a:xfrm flipH="1" flipV="1">
            <a:off x="2647647" y="2046055"/>
            <a:ext cx="1206882" cy="59557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4" idx="7"/>
            <a:endCxn id="13" idx="1"/>
          </p:cNvCxnSpPr>
          <p:nvPr/>
        </p:nvCxnSpPr>
        <p:spPr>
          <a:xfrm flipV="1">
            <a:off x="2647647" y="1735725"/>
            <a:ext cx="2970348" cy="5377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13" idx="6"/>
            <a:endCxn id="12" idx="1"/>
          </p:cNvCxnSpPr>
          <p:nvPr/>
        </p:nvCxnSpPr>
        <p:spPr>
          <a:xfrm>
            <a:off x="5971947" y="1864003"/>
            <a:ext cx="1722549" cy="755958"/>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12" idx="4"/>
            <a:endCxn id="11" idx="0"/>
          </p:cNvCxnSpPr>
          <p:nvPr/>
        </p:nvCxnSpPr>
        <p:spPr>
          <a:xfrm flipH="1">
            <a:off x="7209235" y="2929650"/>
            <a:ext cx="631873" cy="1894958"/>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13" idx="5"/>
            <a:endCxn id="11" idx="1"/>
          </p:cNvCxnSpPr>
          <p:nvPr/>
        </p:nvCxnSpPr>
        <p:spPr>
          <a:xfrm>
            <a:off x="5911219" y="1992280"/>
            <a:ext cx="1151404" cy="2885462"/>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3" idx="4"/>
            <a:endCxn id="9" idx="0"/>
          </p:cNvCxnSpPr>
          <p:nvPr/>
        </p:nvCxnSpPr>
        <p:spPr>
          <a:xfrm flipH="1">
            <a:off x="5155007" y="2045414"/>
            <a:ext cx="609600" cy="1606211"/>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endCxn id="11" idx="2"/>
          </p:cNvCxnSpPr>
          <p:nvPr/>
        </p:nvCxnSpPr>
        <p:spPr>
          <a:xfrm>
            <a:off x="5326036" y="3991051"/>
            <a:ext cx="1675859" cy="101496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9" idx="4"/>
            <a:endCxn id="10" idx="0"/>
          </p:cNvCxnSpPr>
          <p:nvPr/>
        </p:nvCxnSpPr>
        <p:spPr>
          <a:xfrm flipH="1">
            <a:off x="4555801" y="4014448"/>
            <a:ext cx="599206" cy="196651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10" idx="7"/>
            <a:endCxn id="11" idx="3"/>
          </p:cNvCxnSpPr>
          <p:nvPr/>
        </p:nvCxnSpPr>
        <p:spPr>
          <a:xfrm flipV="1">
            <a:off x="4702413" y="5134297"/>
            <a:ext cx="2360210" cy="89979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10" idx="3"/>
            <a:endCxn id="6" idx="6"/>
          </p:cNvCxnSpPr>
          <p:nvPr/>
        </p:nvCxnSpPr>
        <p:spPr>
          <a:xfrm flipH="1" flipV="1">
            <a:off x="1263746" y="5798975"/>
            <a:ext cx="3145443" cy="491676"/>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6" idx="0"/>
            <a:endCxn id="7" idx="3"/>
          </p:cNvCxnSpPr>
          <p:nvPr/>
        </p:nvCxnSpPr>
        <p:spPr>
          <a:xfrm flipV="1">
            <a:off x="1056406" y="4006379"/>
            <a:ext cx="70581" cy="161118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6" idx="7"/>
            <a:endCxn id="8" idx="3"/>
          </p:cNvCxnSpPr>
          <p:nvPr/>
        </p:nvCxnSpPr>
        <p:spPr>
          <a:xfrm flipV="1">
            <a:off x="1203018" y="5078793"/>
            <a:ext cx="2033137" cy="59190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8" idx="1"/>
            <a:endCxn id="7" idx="6"/>
          </p:cNvCxnSpPr>
          <p:nvPr/>
        </p:nvCxnSpPr>
        <p:spPr>
          <a:xfrm flipH="1" flipV="1">
            <a:off x="1480939" y="3878102"/>
            <a:ext cx="1755216" cy="944136"/>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7" idx="7"/>
            <a:endCxn id="5" idx="3"/>
          </p:cNvCxnSpPr>
          <p:nvPr/>
        </p:nvCxnSpPr>
        <p:spPr>
          <a:xfrm flipV="1">
            <a:off x="1420211" y="2898185"/>
            <a:ext cx="2434318" cy="85163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5" idx="5"/>
            <a:endCxn id="9" idx="1"/>
          </p:cNvCxnSpPr>
          <p:nvPr/>
        </p:nvCxnSpPr>
        <p:spPr>
          <a:xfrm>
            <a:off x="4147753" y="2898185"/>
            <a:ext cx="860642" cy="80657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5" idx="4"/>
            <a:endCxn id="8" idx="0"/>
          </p:cNvCxnSpPr>
          <p:nvPr/>
        </p:nvCxnSpPr>
        <p:spPr>
          <a:xfrm flipH="1">
            <a:off x="3382767" y="2951319"/>
            <a:ext cx="618374" cy="181778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9" idx="3"/>
            <a:endCxn id="8" idx="7"/>
          </p:cNvCxnSpPr>
          <p:nvPr/>
        </p:nvCxnSpPr>
        <p:spPr>
          <a:xfrm flipH="1">
            <a:off x="3529379" y="3961314"/>
            <a:ext cx="1479016" cy="86092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8" idx="5"/>
            <a:endCxn id="10" idx="1"/>
          </p:cNvCxnSpPr>
          <p:nvPr/>
        </p:nvCxnSpPr>
        <p:spPr>
          <a:xfrm>
            <a:off x="3529379" y="5078793"/>
            <a:ext cx="879810" cy="955303"/>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31138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The Muddy City Problem</a:t>
            </a:r>
            <a:endParaRPr lang="en-GB" sz="4400" b="1" dirty="0">
              <a:solidFill>
                <a:schemeClr val="bg1">
                  <a:lumMod val="50000"/>
                </a:schemeClr>
              </a:solidFill>
            </a:endParaRPr>
          </a:p>
        </p:txBody>
      </p:sp>
      <p:pic>
        <p:nvPicPr>
          <p:cNvPr id="2" name="Picture 1"/>
          <p:cNvPicPr>
            <a:picLocks noChangeAspect="1"/>
          </p:cNvPicPr>
          <p:nvPr/>
        </p:nvPicPr>
        <p:blipFill>
          <a:blip r:embed="rId3"/>
          <a:stretch>
            <a:fillRect/>
          </a:stretch>
        </p:blipFill>
        <p:spPr>
          <a:xfrm>
            <a:off x="0" y="981129"/>
            <a:ext cx="9067679" cy="6034088"/>
          </a:xfrm>
          <a:prstGeom prst="rect">
            <a:avLst/>
          </a:prstGeom>
        </p:spPr>
      </p:pic>
      <p:sp>
        <p:nvSpPr>
          <p:cNvPr id="4" name="Oval 3"/>
          <p:cNvSpPr/>
          <p:nvPr/>
        </p:nvSpPr>
        <p:spPr>
          <a:xfrm>
            <a:off x="2293695" y="1736366"/>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3793801" y="2588496"/>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849066" y="5617563"/>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066259" y="3696690"/>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175427" y="4769104"/>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947667" y="3651625"/>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348461" y="5980962"/>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001895" y="4824608"/>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633768" y="2566827"/>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557267" y="1682591"/>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a:stCxn id="4" idx="3"/>
            <a:endCxn id="7" idx="0"/>
          </p:cNvCxnSpPr>
          <p:nvPr/>
        </p:nvCxnSpPr>
        <p:spPr>
          <a:xfrm flipH="1">
            <a:off x="1273599" y="2046055"/>
            <a:ext cx="1080824" cy="165063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3" idx="3"/>
            <a:endCxn id="5" idx="7"/>
          </p:cNvCxnSpPr>
          <p:nvPr/>
        </p:nvCxnSpPr>
        <p:spPr>
          <a:xfrm flipH="1">
            <a:off x="4147753" y="1992280"/>
            <a:ext cx="1470242" cy="64935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5" idx="1"/>
            <a:endCxn id="4" idx="5"/>
          </p:cNvCxnSpPr>
          <p:nvPr/>
        </p:nvCxnSpPr>
        <p:spPr>
          <a:xfrm flipH="1" flipV="1">
            <a:off x="2647647" y="2046055"/>
            <a:ext cx="1206882" cy="59557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4" idx="7"/>
            <a:endCxn id="13" idx="1"/>
          </p:cNvCxnSpPr>
          <p:nvPr/>
        </p:nvCxnSpPr>
        <p:spPr>
          <a:xfrm flipV="1">
            <a:off x="2647647" y="1735725"/>
            <a:ext cx="2970348" cy="5377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13" idx="6"/>
            <a:endCxn id="12" idx="1"/>
          </p:cNvCxnSpPr>
          <p:nvPr/>
        </p:nvCxnSpPr>
        <p:spPr>
          <a:xfrm>
            <a:off x="5971947" y="1864003"/>
            <a:ext cx="1722549" cy="755958"/>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12" idx="4"/>
            <a:endCxn id="11" idx="0"/>
          </p:cNvCxnSpPr>
          <p:nvPr/>
        </p:nvCxnSpPr>
        <p:spPr>
          <a:xfrm flipH="1">
            <a:off x="7209235" y="2929650"/>
            <a:ext cx="631873" cy="1894958"/>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13" idx="5"/>
            <a:endCxn id="11" idx="1"/>
          </p:cNvCxnSpPr>
          <p:nvPr/>
        </p:nvCxnSpPr>
        <p:spPr>
          <a:xfrm>
            <a:off x="5911219" y="1992280"/>
            <a:ext cx="1151404" cy="2885462"/>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3" idx="4"/>
            <a:endCxn id="9" idx="0"/>
          </p:cNvCxnSpPr>
          <p:nvPr/>
        </p:nvCxnSpPr>
        <p:spPr>
          <a:xfrm flipH="1">
            <a:off x="5155007" y="2045414"/>
            <a:ext cx="609600" cy="1606211"/>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endCxn id="11" idx="2"/>
          </p:cNvCxnSpPr>
          <p:nvPr/>
        </p:nvCxnSpPr>
        <p:spPr>
          <a:xfrm>
            <a:off x="5326036" y="3991051"/>
            <a:ext cx="1675859" cy="101496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9" idx="4"/>
            <a:endCxn id="10" idx="0"/>
          </p:cNvCxnSpPr>
          <p:nvPr/>
        </p:nvCxnSpPr>
        <p:spPr>
          <a:xfrm flipH="1">
            <a:off x="4555801" y="4014448"/>
            <a:ext cx="599206" cy="196651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10" idx="7"/>
            <a:endCxn id="11" idx="3"/>
          </p:cNvCxnSpPr>
          <p:nvPr/>
        </p:nvCxnSpPr>
        <p:spPr>
          <a:xfrm flipV="1">
            <a:off x="4702413" y="5134297"/>
            <a:ext cx="2360210" cy="89979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10" idx="2"/>
            <a:endCxn id="6" idx="6"/>
          </p:cNvCxnSpPr>
          <p:nvPr/>
        </p:nvCxnSpPr>
        <p:spPr>
          <a:xfrm flipH="1" flipV="1">
            <a:off x="1263746" y="5798975"/>
            <a:ext cx="3084715" cy="36339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6" idx="0"/>
            <a:endCxn id="7" idx="3"/>
          </p:cNvCxnSpPr>
          <p:nvPr/>
        </p:nvCxnSpPr>
        <p:spPr>
          <a:xfrm flipV="1">
            <a:off x="1056406" y="4006379"/>
            <a:ext cx="70581" cy="161118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6" idx="7"/>
            <a:endCxn id="8" idx="3"/>
          </p:cNvCxnSpPr>
          <p:nvPr/>
        </p:nvCxnSpPr>
        <p:spPr>
          <a:xfrm flipV="1">
            <a:off x="1203018" y="5078793"/>
            <a:ext cx="2033137" cy="59190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8" idx="1"/>
            <a:endCxn id="7" idx="6"/>
          </p:cNvCxnSpPr>
          <p:nvPr/>
        </p:nvCxnSpPr>
        <p:spPr>
          <a:xfrm flipH="1" flipV="1">
            <a:off x="1480939" y="3878102"/>
            <a:ext cx="1755216" cy="944136"/>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7" idx="7"/>
            <a:endCxn id="5" idx="3"/>
          </p:cNvCxnSpPr>
          <p:nvPr/>
        </p:nvCxnSpPr>
        <p:spPr>
          <a:xfrm flipV="1">
            <a:off x="1420211" y="2898185"/>
            <a:ext cx="2434318" cy="85163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5" idx="5"/>
            <a:endCxn id="9" idx="1"/>
          </p:cNvCxnSpPr>
          <p:nvPr/>
        </p:nvCxnSpPr>
        <p:spPr>
          <a:xfrm>
            <a:off x="4147753" y="2898185"/>
            <a:ext cx="860642" cy="80657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5" idx="4"/>
            <a:endCxn id="8" idx="0"/>
          </p:cNvCxnSpPr>
          <p:nvPr/>
        </p:nvCxnSpPr>
        <p:spPr>
          <a:xfrm flipH="1">
            <a:off x="3382767" y="2951319"/>
            <a:ext cx="618374" cy="181778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9" idx="3"/>
            <a:endCxn id="8" idx="7"/>
          </p:cNvCxnSpPr>
          <p:nvPr/>
        </p:nvCxnSpPr>
        <p:spPr>
          <a:xfrm flipH="1">
            <a:off x="3529379" y="3961314"/>
            <a:ext cx="1479016" cy="86092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8" idx="5"/>
            <a:endCxn id="10" idx="1"/>
          </p:cNvCxnSpPr>
          <p:nvPr/>
        </p:nvCxnSpPr>
        <p:spPr>
          <a:xfrm>
            <a:off x="3529379" y="5078793"/>
            <a:ext cx="879810" cy="955303"/>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003977" y="1430540"/>
            <a:ext cx="418654" cy="646331"/>
          </a:xfrm>
          <a:prstGeom prst="rect">
            <a:avLst/>
          </a:prstGeom>
          <a:solidFill>
            <a:schemeClr val="bg1"/>
          </a:solidFill>
        </p:spPr>
        <p:txBody>
          <a:bodyPr wrap="none" rtlCol="0">
            <a:spAutoFit/>
          </a:bodyPr>
          <a:lstStyle/>
          <a:p>
            <a:r>
              <a:rPr lang="en-US" sz="3600" b="1" dirty="0" smtClean="0"/>
              <a:t>5</a:t>
            </a:r>
            <a:endParaRPr lang="en-US" sz="3600" b="1" dirty="0"/>
          </a:p>
        </p:txBody>
      </p:sp>
      <p:sp>
        <p:nvSpPr>
          <p:cNvPr id="38" name="TextBox 37"/>
          <p:cNvSpPr txBox="1"/>
          <p:nvPr/>
        </p:nvSpPr>
        <p:spPr>
          <a:xfrm>
            <a:off x="2912609" y="2109051"/>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40" name="TextBox 39"/>
          <p:cNvSpPr txBox="1"/>
          <p:nvPr/>
        </p:nvSpPr>
        <p:spPr>
          <a:xfrm>
            <a:off x="3482792" y="3560343"/>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42" name="TextBox 41"/>
          <p:cNvSpPr txBox="1"/>
          <p:nvPr/>
        </p:nvSpPr>
        <p:spPr>
          <a:xfrm>
            <a:off x="4658932" y="4775296"/>
            <a:ext cx="418654" cy="646331"/>
          </a:xfrm>
          <a:prstGeom prst="rect">
            <a:avLst/>
          </a:prstGeom>
          <a:solidFill>
            <a:schemeClr val="bg1"/>
          </a:solidFill>
        </p:spPr>
        <p:txBody>
          <a:bodyPr wrap="none" rtlCol="0">
            <a:spAutoFit/>
          </a:bodyPr>
          <a:lstStyle/>
          <a:p>
            <a:r>
              <a:rPr lang="en-US" sz="3600" b="1" dirty="0"/>
              <a:t>3</a:t>
            </a:r>
          </a:p>
        </p:txBody>
      </p:sp>
      <p:sp>
        <p:nvSpPr>
          <p:cNvPr id="44" name="TextBox 43"/>
          <p:cNvSpPr txBox="1"/>
          <p:nvPr/>
        </p:nvSpPr>
        <p:spPr>
          <a:xfrm>
            <a:off x="4111561" y="407247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46" name="TextBox 45"/>
          <p:cNvSpPr txBox="1"/>
          <p:nvPr/>
        </p:nvSpPr>
        <p:spPr>
          <a:xfrm>
            <a:off x="5741255" y="5365171"/>
            <a:ext cx="418654" cy="646331"/>
          </a:xfrm>
          <a:prstGeom prst="rect">
            <a:avLst/>
          </a:prstGeom>
          <a:solidFill>
            <a:schemeClr val="bg1"/>
          </a:solidFill>
        </p:spPr>
        <p:txBody>
          <a:bodyPr wrap="none" rtlCol="0">
            <a:spAutoFit/>
          </a:bodyPr>
          <a:lstStyle/>
          <a:p>
            <a:r>
              <a:rPr lang="en-US" sz="3600" b="1" dirty="0"/>
              <a:t>4</a:t>
            </a:r>
          </a:p>
        </p:txBody>
      </p:sp>
      <p:sp>
        <p:nvSpPr>
          <p:cNvPr id="48" name="TextBox 47"/>
          <p:cNvSpPr txBox="1"/>
          <p:nvPr/>
        </p:nvSpPr>
        <p:spPr>
          <a:xfrm>
            <a:off x="5219802" y="2563156"/>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50" name="TextBox 49"/>
          <p:cNvSpPr txBox="1"/>
          <p:nvPr/>
        </p:nvSpPr>
        <p:spPr>
          <a:xfrm>
            <a:off x="5709129" y="4140932"/>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52" name="TextBox 51"/>
          <p:cNvSpPr txBox="1"/>
          <p:nvPr/>
        </p:nvSpPr>
        <p:spPr>
          <a:xfrm>
            <a:off x="6211414" y="3023451"/>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54" name="TextBox 53"/>
          <p:cNvSpPr txBox="1"/>
          <p:nvPr/>
        </p:nvSpPr>
        <p:spPr>
          <a:xfrm>
            <a:off x="7413471" y="3473885"/>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56" name="TextBox 55"/>
          <p:cNvSpPr txBox="1"/>
          <p:nvPr/>
        </p:nvSpPr>
        <p:spPr>
          <a:xfrm>
            <a:off x="6658760" y="2032456"/>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58" name="TextBox 57"/>
          <p:cNvSpPr txBox="1"/>
          <p:nvPr/>
        </p:nvSpPr>
        <p:spPr>
          <a:xfrm>
            <a:off x="2066320" y="5009460"/>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60" name="TextBox 59"/>
          <p:cNvSpPr txBox="1"/>
          <p:nvPr/>
        </p:nvSpPr>
        <p:spPr>
          <a:xfrm>
            <a:off x="2467560" y="3008935"/>
            <a:ext cx="418654" cy="646331"/>
          </a:xfrm>
          <a:prstGeom prst="rect">
            <a:avLst/>
          </a:prstGeom>
          <a:solidFill>
            <a:schemeClr val="bg1"/>
          </a:solidFill>
        </p:spPr>
        <p:txBody>
          <a:bodyPr wrap="none" rtlCol="0">
            <a:spAutoFit/>
          </a:bodyPr>
          <a:lstStyle/>
          <a:p>
            <a:r>
              <a:rPr lang="en-US" sz="3600" b="1" dirty="0" smtClean="0"/>
              <a:t>5</a:t>
            </a:r>
            <a:endParaRPr lang="en-US" sz="3600" b="1" dirty="0"/>
          </a:p>
        </p:txBody>
      </p:sp>
      <p:sp>
        <p:nvSpPr>
          <p:cNvPr id="62" name="TextBox 61"/>
          <p:cNvSpPr txBox="1"/>
          <p:nvPr/>
        </p:nvSpPr>
        <p:spPr>
          <a:xfrm>
            <a:off x="1622407" y="239736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63" name="TextBox 62"/>
          <p:cNvSpPr txBox="1"/>
          <p:nvPr/>
        </p:nvSpPr>
        <p:spPr>
          <a:xfrm>
            <a:off x="803981" y="4522904"/>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4" name="TextBox 63"/>
          <p:cNvSpPr txBox="1"/>
          <p:nvPr/>
        </p:nvSpPr>
        <p:spPr>
          <a:xfrm>
            <a:off x="2787533" y="583658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65" name="TextBox 64"/>
          <p:cNvSpPr txBox="1"/>
          <p:nvPr/>
        </p:nvSpPr>
        <p:spPr>
          <a:xfrm>
            <a:off x="2196657" y="4074191"/>
            <a:ext cx="418654" cy="646331"/>
          </a:xfrm>
          <a:prstGeom prst="rect">
            <a:avLst/>
          </a:prstGeom>
          <a:solidFill>
            <a:schemeClr val="bg1"/>
          </a:solidFill>
        </p:spPr>
        <p:txBody>
          <a:bodyPr wrap="none" rtlCol="0">
            <a:spAutoFit/>
          </a:bodyPr>
          <a:lstStyle/>
          <a:p>
            <a:r>
              <a:rPr lang="en-US" sz="3600" b="1" dirty="0"/>
              <a:t>4</a:t>
            </a:r>
          </a:p>
        </p:txBody>
      </p:sp>
      <p:sp>
        <p:nvSpPr>
          <p:cNvPr id="66" name="TextBox 65"/>
          <p:cNvSpPr txBox="1"/>
          <p:nvPr/>
        </p:nvSpPr>
        <p:spPr>
          <a:xfrm>
            <a:off x="3800446" y="5217726"/>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7" name="TextBox 66"/>
          <p:cNvSpPr txBox="1"/>
          <p:nvPr/>
        </p:nvSpPr>
        <p:spPr>
          <a:xfrm>
            <a:off x="4665822" y="2003910"/>
            <a:ext cx="418654" cy="646331"/>
          </a:xfrm>
          <a:prstGeom prst="rect">
            <a:avLst/>
          </a:prstGeom>
          <a:solidFill>
            <a:schemeClr val="bg1"/>
          </a:solidFill>
        </p:spPr>
        <p:txBody>
          <a:bodyPr wrap="none" rtlCol="0">
            <a:spAutoFit/>
          </a:bodyPr>
          <a:lstStyle/>
          <a:p>
            <a:r>
              <a:rPr lang="en-US" sz="3600" b="1" dirty="0"/>
              <a:t>3</a:t>
            </a:r>
          </a:p>
        </p:txBody>
      </p:sp>
      <p:sp>
        <p:nvSpPr>
          <p:cNvPr id="68" name="TextBox 67"/>
          <p:cNvSpPr txBox="1"/>
          <p:nvPr/>
        </p:nvSpPr>
        <p:spPr>
          <a:xfrm>
            <a:off x="4322005" y="3013013"/>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69" name="Rectangle 68"/>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0138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The Muddy City Problem</a:t>
            </a:r>
            <a:endParaRPr lang="en-GB" sz="4400" b="1" dirty="0">
              <a:solidFill>
                <a:schemeClr val="bg1">
                  <a:lumMod val="50000"/>
                </a:schemeClr>
              </a:solidFill>
            </a:endParaRPr>
          </a:p>
        </p:txBody>
      </p:sp>
      <p:sp>
        <p:nvSpPr>
          <p:cNvPr id="4" name="Oval 3"/>
          <p:cNvSpPr/>
          <p:nvPr/>
        </p:nvSpPr>
        <p:spPr>
          <a:xfrm>
            <a:off x="2293695" y="1736366"/>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3793801" y="2588496"/>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849066" y="5617563"/>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066259" y="3696690"/>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175427" y="4769104"/>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947667" y="3651625"/>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348461" y="5980962"/>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001895" y="4824608"/>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633768" y="2566827"/>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557267" y="1682591"/>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a:stCxn id="4" idx="3"/>
            <a:endCxn id="7" idx="0"/>
          </p:cNvCxnSpPr>
          <p:nvPr/>
        </p:nvCxnSpPr>
        <p:spPr>
          <a:xfrm flipH="1">
            <a:off x="1273599" y="2046055"/>
            <a:ext cx="1080824" cy="165063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3" idx="3"/>
            <a:endCxn id="5" idx="7"/>
          </p:cNvCxnSpPr>
          <p:nvPr/>
        </p:nvCxnSpPr>
        <p:spPr>
          <a:xfrm flipH="1">
            <a:off x="4147753" y="1992280"/>
            <a:ext cx="1470242" cy="64935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5" idx="1"/>
            <a:endCxn id="4" idx="5"/>
          </p:cNvCxnSpPr>
          <p:nvPr/>
        </p:nvCxnSpPr>
        <p:spPr>
          <a:xfrm flipH="1" flipV="1">
            <a:off x="2647647" y="2046055"/>
            <a:ext cx="1206882" cy="59557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4" idx="7"/>
            <a:endCxn id="13" idx="1"/>
          </p:cNvCxnSpPr>
          <p:nvPr/>
        </p:nvCxnSpPr>
        <p:spPr>
          <a:xfrm flipV="1">
            <a:off x="2647647" y="1735725"/>
            <a:ext cx="2970348" cy="5377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13" idx="6"/>
            <a:endCxn id="12" idx="1"/>
          </p:cNvCxnSpPr>
          <p:nvPr/>
        </p:nvCxnSpPr>
        <p:spPr>
          <a:xfrm>
            <a:off x="5971947" y="1864003"/>
            <a:ext cx="1722549" cy="755958"/>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12" idx="4"/>
            <a:endCxn id="11" idx="0"/>
          </p:cNvCxnSpPr>
          <p:nvPr/>
        </p:nvCxnSpPr>
        <p:spPr>
          <a:xfrm flipH="1">
            <a:off x="7209235" y="2929650"/>
            <a:ext cx="631873" cy="1894958"/>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13" idx="5"/>
            <a:endCxn id="11" idx="1"/>
          </p:cNvCxnSpPr>
          <p:nvPr/>
        </p:nvCxnSpPr>
        <p:spPr>
          <a:xfrm>
            <a:off x="5911219" y="1992280"/>
            <a:ext cx="1151404" cy="2885462"/>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3" idx="4"/>
            <a:endCxn id="9" idx="0"/>
          </p:cNvCxnSpPr>
          <p:nvPr/>
        </p:nvCxnSpPr>
        <p:spPr>
          <a:xfrm flipH="1">
            <a:off x="5155007" y="2045414"/>
            <a:ext cx="609600" cy="1606211"/>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endCxn id="11" idx="2"/>
          </p:cNvCxnSpPr>
          <p:nvPr/>
        </p:nvCxnSpPr>
        <p:spPr>
          <a:xfrm>
            <a:off x="5326036" y="3991051"/>
            <a:ext cx="1675859" cy="101496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9" idx="4"/>
            <a:endCxn id="10" idx="0"/>
          </p:cNvCxnSpPr>
          <p:nvPr/>
        </p:nvCxnSpPr>
        <p:spPr>
          <a:xfrm flipH="1">
            <a:off x="4555801" y="4014448"/>
            <a:ext cx="599206" cy="196651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10" idx="7"/>
            <a:endCxn id="11" idx="3"/>
          </p:cNvCxnSpPr>
          <p:nvPr/>
        </p:nvCxnSpPr>
        <p:spPr>
          <a:xfrm flipV="1">
            <a:off x="4702413" y="5134297"/>
            <a:ext cx="2360210" cy="89979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10" idx="2"/>
            <a:endCxn id="6" idx="6"/>
          </p:cNvCxnSpPr>
          <p:nvPr/>
        </p:nvCxnSpPr>
        <p:spPr>
          <a:xfrm flipH="1" flipV="1">
            <a:off x="1263746" y="5798975"/>
            <a:ext cx="3084715" cy="36339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6" idx="0"/>
            <a:endCxn id="7" idx="3"/>
          </p:cNvCxnSpPr>
          <p:nvPr/>
        </p:nvCxnSpPr>
        <p:spPr>
          <a:xfrm flipV="1">
            <a:off x="1056406" y="4006379"/>
            <a:ext cx="70581" cy="161118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6" idx="7"/>
            <a:endCxn id="8" idx="3"/>
          </p:cNvCxnSpPr>
          <p:nvPr/>
        </p:nvCxnSpPr>
        <p:spPr>
          <a:xfrm flipV="1">
            <a:off x="1203018" y="5078793"/>
            <a:ext cx="2033137" cy="59190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8" idx="1"/>
            <a:endCxn id="7" idx="6"/>
          </p:cNvCxnSpPr>
          <p:nvPr/>
        </p:nvCxnSpPr>
        <p:spPr>
          <a:xfrm flipH="1" flipV="1">
            <a:off x="1480939" y="3878102"/>
            <a:ext cx="1755216" cy="944136"/>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7" idx="7"/>
            <a:endCxn id="5" idx="3"/>
          </p:cNvCxnSpPr>
          <p:nvPr/>
        </p:nvCxnSpPr>
        <p:spPr>
          <a:xfrm flipV="1">
            <a:off x="1420211" y="2898185"/>
            <a:ext cx="2434318" cy="85163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5" idx="5"/>
            <a:endCxn id="9" idx="1"/>
          </p:cNvCxnSpPr>
          <p:nvPr/>
        </p:nvCxnSpPr>
        <p:spPr>
          <a:xfrm>
            <a:off x="4147753" y="2898185"/>
            <a:ext cx="860642" cy="80657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5" idx="4"/>
            <a:endCxn id="8" idx="0"/>
          </p:cNvCxnSpPr>
          <p:nvPr/>
        </p:nvCxnSpPr>
        <p:spPr>
          <a:xfrm flipH="1">
            <a:off x="3382767" y="2951319"/>
            <a:ext cx="618374" cy="181778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9" idx="3"/>
            <a:endCxn id="8" idx="7"/>
          </p:cNvCxnSpPr>
          <p:nvPr/>
        </p:nvCxnSpPr>
        <p:spPr>
          <a:xfrm flipH="1">
            <a:off x="3529379" y="3961314"/>
            <a:ext cx="1479016" cy="86092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8" idx="5"/>
            <a:endCxn id="10" idx="1"/>
          </p:cNvCxnSpPr>
          <p:nvPr/>
        </p:nvCxnSpPr>
        <p:spPr>
          <a:xfrm>
            <a:off x="3529379" y="5078793"/>
            <a:ext cx="879810" cy="955303"/>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003977" y="1430540"/>
            <a:ext cx="418654" cy="646331"/>
          </a:xfrm>
          <a:prstGeom prst="rect">
            <a:avLst/>
          </a:prstGeom>
          <a:solidFill>
            <a:schemeClr val="bg1"/>
          </a:solidFill>
        </p:spPr>
        <p:txBody>
          <a:bodyPr wrap="none" rtlCol="0">
            <a:spAutoFit/>
          </a:bodyPr>
          <a:lstStyle/>
          <a:p>
            <a:r>
              <a:rPr lang="en-US" sz="3600" b="1" dirty="0" smtClean="0"/>
              <a:t>5</a:t>
            </a:r>
            <a:endParaRPr lang="en-US" sz="3600" b="1" dirty="0"/>
          </a:p>
        </p:txBody>
      </p:sp>
      <p:sp>
        <p:nvSpPr>
          <p:cNvPr id="38" name="TextBox 37"/>
          <p:cNvSpPr txBox="1"/>
          <p:nvPr/>
        </p:nvSpPr>
        <p:spPr>
          <a:xfrm>
            <a:off x="2912609" y="2109051"/>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40" name="TextBox 39"/>
          <p:cNvSpPr txBox="1"/>
          <p:nvPr/>
        </p:nvSpPr>
        <p:spPr>
          <a:xfrm>
            <a:off x="3482792" y="3560343"/>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42" name="TextBox 41"/>
          <p:cNvSpPr txBox="1"/>
          <p:nvPr/>
        </p:nvSpPr>
        <p:spPr>
          <a:xfrm>
            <a:off x="4658932" y="4775296"/>
            <a:ext cx="418654" cy="646331"/>
          </a:xfrm>
          <a:prstGeom prst="rect">
            <a:avLst/>
          </a:prstGeom>
          <a:solidFill>
            <a:schemeClr val="bg1"/>
          </a:solidFill>
        </p:spPr>
        <p:txBody>
          <a:bodyPr wrap="none" rtlCol="0">
            <a:spAutoFit/>
          </a:bodyPr>
          <a:lstStyle/>
          <a:p>
            <a:r>
              <a:rPr lang="en-US" sz="3600" b="1" dirty="0"/>
              <a:t>3</a:t>
            </a:r>
          </a:p>
        </p:txBody>
      </p:sp>
      <p:sp>
        <p:nvSpPr>
          <p:cNvPr id="44" name="TextBox 43"/>
          <p:cNvSpPr txBox="1"/>
          <p:nvPr/>
        </p:nvSpPr>
        <p:spPr>
          <a:xfrm>
            <a:off x="4111561" y="407247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46" name="TextBox 45"/>
          <p:cNvSpPr txBox="1"/>
          <p:nvPr/>
        </p:nvSpPr>
        <p:spPr>
          <a:xfrm>
            <a:off x="5741255" y="5365171"/>
            <a:ext cx="418654" cy="646331"/>
          </a:xfrm>
          <a:prstGeom prst="rect">
            <a:avLst/>
          </a:prstGeom>
          <a:solidFill>
            <a:schemeClr val="bg1"/>
          </a:solidFill>
        </p:spPr>
        <p:txBody>
          <a:bodyPr wrap="none" rtlCol="0">
            <a:spAutoFit/>
          </a:bodyPr>
          <a:lstStyle/>
          <a:p>
            <a:r>
              <a:rPr lang="en-US" sz="3600" b="1" dirty="0"/>
              <a:t>4</a:t>
            </a:r>
          </a:p>
        </p:txBody>
      </p:sp>
      <p:sp>
        <p:nvSpPr>
          <p:cNvPr id="48" name="TextBox 47"/>
          <p:cNvSpPr txBox="1"/>
          <p:nvPr/>
        </p:nvSpPr>
        <p:spPr>
          <a:xfrm>
            <a:off x="5219802" y="2563156"/>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50" name="TextBox 49"/>
          <p:cNvSpPr txBox="1"/>
          <p:nvPr/>
        </p:nvSpPr>
        <p:spPr>
          <a:xfrm>
            <a:off x="5709129" y="4140932"/>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52" name="TextBox 51"/>
          <p:cNvSpPr txBox="1"/>
          <p:nvPr/>
        </p:nvSpPr>
        <p:spPr>
          <a:xfrm>
            <a:off x="6211414" y="3023451"/>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54" name="TextBox 53"/>
          <p:cNvSpPr txBox="1"/>
          <p:nvPr/>
        </p:nvSpPr>
        <p:spPr>
          <a:xfrm>
            <a:off x="7413471" y="3473885"/>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56" name="TextBox 55"/>
          <p:cNvSpPr txBox="1"/>
          <p:nvPr/>
        </p:nvSpPr>
        <p:spPr>
          <a:xfrm>
            <a:off x="6658760" y="2032456"/>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58" name="TextBox 57"/>
          <p:cNvSpPr txBox="1"/>
          <p:nvPr/>
        </p:nvSpPr>
        <p:spPr>
          <a:xfrm>
            <a:off x="2066320" y="5009460"/>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60" name="TextBox 59"/>
          <p:cNvSpPr txBox="1"/>
          <p:nvPr/>
        </p:nvSpPr>
        <p:spPr>
          <a:xfrm>
            <a:off x="2467560" y="3008935"/>
            <a:ext cx="418654" cy="646331"/>
          </a:xfrm>
          <a:prstGeom prst="rect">
            <a:avLst/>
          </a:prstGeom>
          <a:solidFill>
            <a:schemeClr val="bg1"/>
          </a:solidFill>
        </p:spPr>
        <p:txBody>
          <a:bodyPr wrap="none" rtlCol="0">
            <a:spAutoFit/>
          </a:bodyPr>
          <a:lstStyle/>
          <a:p>
            <a:r>
              <a:rPr lang="en-US" sz="3600" b="1" dirty="0" smtClean="0"/>
              <a:t>5</a:t>
            </a:r>
            <a:endParaRPr lang="en-US" sz="3600" b="1" dirty="0"/>
          </a:p>
        </p:txBody>
      </p:sp>
      <p:sp>
        <p:nvSpPr>
          <p:cNvPr id="62" name="TextBox 61"/>
          <p:cNvSpPr txBox="1"/>
          <p:nvPr/>
        </p:nvSpPr>
        <p:spPr>
          <a:xfrm>
            <a:off x="1622407" y="239736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63" name="TextBox 62"/>
          <p:cNvSpPr txBox="1"/>
          <p:nvPr/>
        </p:nvSpPr>
        <p:spPr>
          <a:xfrm>
            <a:off x="803981" y="4522904"/>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4" name="TextBox 63"/>
          <p:cNvSpPr txBox="1"/>
          <p:nvPr/>
        </p:nvSpPr>
        <p:spPr>
          <a:xfrm>
            <a:off x="2787533" y="583658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65" name="TextBox 64"/>
          <p:cNvSpPr txBox="1"/>
          <p:nvPr/>
        </p:nvSpPr>
        <p:spPr>
          <a:xfrm>
            <a:off x="2196657" y="4074191"/>
            <a:ext cx="418654" cy="646331"/>
          </a:xfrm>
          <a:prstGeom prst="rect">
            <a:avLst/>
          </a:prstGeom>
          <a:solidFill>
            <a:schemeClr val="bg1"/>
          </a:solidFill>
        </p:spPr>
        <p:txBody>
          <a:bodyPr wrap="none" rtlCol="0">
            <a:spAutoFit/>
          </a:bodyPr>
          <a:lstStyle/>
          <a:p>
            <a:r>
              <a:rPr lang="en-US" sz="3600" b="1" dirty="0"/>
              <a:t>4</a:t>
            </a:r>
          </a:p>
        </p:txBody>
      </p:sp>
      <p:sp>
        <p:nvSpPr>
          <p:cNvPr id="66" name="TextBox 65"/>
          <p:cNvSpPr txBox="1"/>
          <p:nvPr/>
        </p:nvSpPr>
        <p:spPr>
          <a:xfrm>
            <a:off x="3800446" y="5217726"/>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7" name="TextBox 66"/>
          <p:cNvSpPr txBox="1"/>
          <p:nvPr/>
        </p:nvSpPr>
        <p:spPr>
          <a:xfrm>
            <a:off x="4665822" y="2003910"/>
            <a:ext cx="418654" cy="646331"/>
          </a:xfrm>
          <a:prstGeom prst="rect">
            <a:avLst/>
          </a:prstGeom>
          <a:solidFill>
            <a:schemeClr val="bg1"/>
          </a:solidFill>
        </p:spPr>
        <p:txBody>
          <a:bodyPr wrap="none" rtlCol="0">
            <a:spAutoFit/>
          </a:bodyPr>
          <a:lstStyle/>
          <a:p>
            <a:r>
              <a:rPr lang="en-US" sz="3600" b="1" dirty="0"/>
              <a:t>3</a:t>
            </a:r>
          </a:p>
        </p:txBody>
      </p:sp>
      <p:sp>
        <p:nvSpPr>
          <p:cNvPr id="68" name="TextBox 67"/>
          <p:cNvSpPr txBox="1"/>
          <p:nvPr/>
        </p:nvSpPr>
        <p:spPr>
          <a:xfrm>
            <a:off x="4322005" y="3013013"/>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69" name="Rectangle 68"/>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0" name="Picture 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5680044" y="4812122"/>
            <a:ext cx="3719019" cy="2003782"/>
          </a:xfrm>
          <a:prstGeom prst="rect">
            <a:avLst/>
          </a:prstGeom>
        </p:spPr>
      </p:pic>
    </p:spTree>
    <p:extLst>
      <p:ext uri="{BB962C8B-B14F-4D97-AF65-F5344CB8AC3E}">
        <p14:creationId xmlns:p14="http://schemas.microsoft.com/office/powerpoint/2010/main" val="37307307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The Muddy City Problem</a:t>
            </a:r>
            <a:endParaRPr lang="en-GB" sz="4400" b="1" dirty="0">
              <a:solidFill>
                <a:schemeClr val="bg1">
                  <a:lumMod val="50000"/>
                </a:schemeClr>
              </a:solidFill>
            </a:endParaRPr>
          </a:p>
        </p:txBody>
      </p:sp>
      <p:sp>
        <p:nvSpPr>
          <p:cNvPr id="4" name="Oval 3"/>
          <p:cNvSpPr/>
          <p:nvPr/>
        </p:nvSpPr>
        <p:spPr>
          <a:xfrm>
            <a:off x="2293695" y="1736366"/>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3793801" y="2588496"/>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849066" y="5617563"/>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066259" y="3696690"/>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175427" y="4769104"/>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947667" y="3651625"/>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348461" y="5980962"/>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001895" y="4824608"/>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633768" y="2566827"/>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a:stCxn id="4" idx="3"/>
            <a:endCxn id="7" idx="0"/>
          </p:cNvCxnSpPr>
          <p:nvPr/>
        </p:nvCxnSpPr>
        <p:spPr>
          <a:xfrm flipH="1">
            <a:off x="1273599" y="2046055"/>
            <a:ext cx="1080824" cy="165063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3" idx="3"/>
            <a:endCxn id="5" idx="7"/>
          </p:cNvCxnSpPr>
          <p:nvPr/>
        </p:nvCxnSpPr>
        <p:spPr>
          <a:xfrm flipH="1">
            <a:off x="4147753" y="1992280"/>
            <a:ext cx="1470242" cy="64935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5" idx="1"/>
            <a:endCxn id="4" idx="5"/>
          </p:cNvCxnSpPr>
          <p:nvPr/>
        </p:nvCxnSpPr>
        <p:spPr>
          <a:xfrm flipH="1" flipV="1">
            <a:off x="2647647" y="2046055"/>
            <a:ext cx="1206882" cy="59557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4" idx="7"/>
            <a:endCxn id="13" idx="1"/>
          </p:cNvCxnSpPr>
          <p:nvPr/>
        </p:nvCxnSpPr>
        <p:spPr>
          <a:xfrm flipV="1">
            <a:off x="2647647" y="1735725"/>
            <a:ext cx="2970348" cy="5377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13" idx="6"/>
            <a:endCxn id="12" idx="1"/>
          </p:cNvCxnSpPr>
          <p:nvPr/>
        </p:nvCxnSpPr>
        <p:spPr>
          <a:xfrm>
            <a:off x="5971947" y="1864003"/>
            <a:ext cx="1722549" cy="755958"/>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12" idx="4"/>
            <a:endCxn id="11" idx="0"/>
          </p:cNvCxnSpPr>
          <p:nvPr/>
        </p:nvCxnSpPr>
        <p:spPr>
          <a:xfrm flipH="1">
            <a:off x="7209235" y="2929650"/>
            <a:ext cx="631873" cy="1894958"/>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13" idx="5"/>
            <a:endCxn id="11" idx="1"/>
          </p:cNvCxnSpPr>
          <p:nvPr/>
        </p:nvCxnSpPr>
        <p:spPr>
          <a:xfrm>
            <a:off x="5911219" y="1992280"/>
            <a:ext cx="1151404" cy="2885462"/>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3" idx="4"/>
            <a:endCxn id="9" idx="0"/>
          </p:cNvCxnSpPr>
          <p:nvPr/>
        </p:nvCxnSpPr>
        <p:spPr>
          <a:xfrm flipH="1">
            <a:off x="5155007" y="2045414"/>
            <a:ext cx="609600" cy="1606211"/>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endCxn id="11" idx="2"/>
          </p:cNvCxnSpPr>
          <p:nvPr/>
        </p:nvCxnSpPr>
        <p:spPr>
          <a:xfrm>
            <a:off x="5326036" y="3991051"/>
            <a:ext cx="1675859" cy="101496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5165513" y="2024388"/>
            <a:ext cx="609600" cy="1606211"/>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9" idx="4"/>
            <a:endCxn id="10" idx="0"/>
          </p:cNvCxnSpPr>
          <p:nvPr/>
        </p:nvCxnSpPr>
        <p:spPr>
          <a:xfrm flipH="1">
            <a:off x="4555801" y="4014448"/>
            <a:ext cx="599206" cy="196651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10" idx="7"/>
            <a:endCxn id="11" idx="3"/>
          </p:cNvCxnSpPr>
          <p:nvPr/>
        </p:nvCxnSpPr>
        <p:spPr>
          <a:xfrm flipV="1">
            <a:off x="4702413" y="5134297"/>
            <a:ext cx="2360210" cy="89979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10" idx="2"/>
            <a:endCxn id="6" idx="6"/>
          </p:cNvCxnSpPr>
          <p:nvPr/>
        </p:nvCxnSpPr>
        <p:spPr>
          <a:xfrm flipH="1" flipV="1">
            <a:off x="1263746" y="5798975"/>
            <a:ext cx="3084715" cy="36339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6" idx="0"/>
            <a:endCxn id="7" idx="3"/>
          </p:cNvCxnSpPr>
          <p:nvPr/>
        </p:nvCxnSpPr>
        <p:spPr>
          <a:xfrm flipV="1">
            <a:off x="1056406" y="4006379"/>
            <a:ext cx="70581" cy="161118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6" idx="7"/>
            <a:endCxn id="8" idx="3"/>
          </p:cNvCxnSpPr>
          <p:nvPr/>
        </p:nvCxnSpPr>
        <p:spPr>
          <a:xfrm flipV="1">
            <a:off x="1203018" y="5078793"/>
            <a:ext cx="2033137" cy="59190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8" idx="1"/>
            <a:endCxn id="7" idx="6"/>
          </p:cNvCxnSpPr>
          <p:nvPr/>
        </p:nvCxnSpPr>
        <p:spPr>
          <a:xfrm flipH="1" flipV="1">
            <a:off x="1480939" y="3878102"/>
            <a:ext cx="1755216" cy="944136"/>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7" idx="7"/>
            <a:endCxn id="5" idx="3"/>
          </p:cNvCxnSpPr>
          <p:nvPr/>
        </p:nvCxnSpPr>
        <p:spPr>
          <a:xfrm flipV="1">
            <a:off x="1420211" y="2898185"/>
            <a:ext cx="2434318" cy="85163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5" idx="5"/>
            <a:endCxn id="9" idx="1"/>
          </p:cNvCxnSpPr>
          <p:nvPr/>
        </p:nvCxnSpPr>
        <p:spPr>
          <a:xfrm>
            <a:off x="4147753" y="2898185"/>
            <a:ext cx="860642" cy="80657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5" idx="4"/>
            <a:endCxn id="8" idx="0"/>
          </p:cNvCxnSpPr>
          <p:nvPr/>
        </p:nvCxnSpPr>
        <p:spPr>
          <a:xfrm flipH="1">
            <a:off x="3382767" y="2951319"/>
            <a:ext cx="618374" cy="181778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9" idx="3"/>
            <a:endCxn id="8" idx="7"/>
          </p:cNvCxnSpPr>
          <p:nvPr/>
        </p:nvCxnSpPr>
        <p:spPr>
          <a:xfrm flipH="1">
            <a:off x="3529379" y="3961314"/>
            <a:ext cx="1479016" cy="86092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8" idx="5"/>
            <a:endCxn id="10" idx="1"/>
          </p:cNvCxnSpPr>
          <p:nvPr/>
        </p:nvCxnSpPr>
        <p:spPr>
          <a:xfrm>
            <a:off x="3529379" y="5078793"/>
            <a:ext cx="879810" cy="955303"/>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003977" y="1430540"/>
            <a:ext cx="418654" cy="646331"/>
          </a:xfrm>
          <a:prstGeom prst="rect">
            <a:avLst/>
          </a:prstGeom>
          <a:solidFill>
            <a:schemeClr val="bg1"/>
          </a:solidFill>
        </p:spPr>
        <p:txBody>
          <a:bodyPr wrap="none" rtlCol="0">
            <a:spAutoFit/>
          </a:bodyPr>
          <a:lstStyle/>
          <a:p>
            <a:r>
              <a:rPr lang="en-US" sz="3600" b="1" dirty="0" smtClean="0"/>
              <a:t>5</a:t>
            </a:r>
            <a:endParaRPr lang="en-US" sz="3600" b="1" dirty="0"/>
          </a:p>
        </p:txBody>
      </p:sp>
      <p:sp>
        <p:nvSpPr>
          <p:cNvPr id="38" name="TextBox 37"/>
          <p:cNvSpPr txBox="1"/>
          <p:nvPr/>
        </p:nvSpPr>
        <p:spPr>
          <a:xfrm>
            <a:off x="2912609" y="2109051"/>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40" name="TextBox 39"/>
          <p:cNvSpPr txBox="1"/>
          <p:nvPr/>
        </p:nvSpPr>
        <p:spPr>
          <a:xfrm>
            <a:off x="3482792" y="3560343"/>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42" name="TextBox 41"/>
          <p:cNvSpPr txBox="1"/>
          <p:nvPr/>
        </p:nvSpPr>
        <p:spPr>
          <a:xfrm>
            <a:off x="4658932" y="4775296"/>
            <a:ext cx="418654" cy="646331"/>
          </a:xfrm>
          <a:prstGeom prst="rect">
            <a:avLst/>
          </a:prstGeom>
          <a:solidFill>
            <a:schemeClr val="bg1"/>
          </a:solidFill>
        </p:spPr>
        <p:txBody>
          <a:bodyPr wrap="none" rtlCol="0">
            <a:spAutoFit/>
          </a:bodyPr>
          <a:lstStyle/>
          <a:p>
            <a:r>
              <a:rPr lang="en-US" sz="3600" b="1" dirty="0"/>
              <a:t>3</a:t>
            </a:r>
          </a:p>
        </p:txBody>
      </p:sp>
      <p:sp>
        <p:nvSpPr>
          <p:cNvPr id="44" name="TextBox 43"/>
          <p:cNvSpPr txBox="1"/>
          <p:nvPr/>
        </p:nvSpPr>
        <p:spPr>
          <a:xfrm>
            <a:off x="4111561" y="407247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46" name="TextBox 45"/>
          <p:cNvSpPr txBox="1"/>
          <p:nvPr/>
        </p:nvSpPr>
        <p:spPr>
          <a:xfrm>
            <a:off x="5741255" y="5365171"/>
            <a:ext cx="418654" cy="646331"/>
          </a:xfrm>
          <a:prstGeom prst="rect">
            <a:avLst/>
          </a:prstGeom>
          <a:solidFill>
            <a:schemeClr val="bg1"/>
          </a:solidFill>
        </p:spPr>
        <p:txBody>
          <a:bodyPr wrap="none" rtlCol="0">
            <a:spAutoFit/>
          </a:bodyPr>
          <a:lstStyle/>
          <a:p>
            <a:r>
              <a:rPr lang="en-US" sz="3600" b="1" dirty="0"/>
              <a:t>4</a:t>
            </a:r>
          </a:p>
        </p:txBody>
      </p:sp>
      <p:sp>
        <p:nvSpPr>
          <p:cNvPr id="48" name="TextBox 47"/>
          <p:cNvSpPr txBox="1"/>
          <p:nvPr/>
        </p:nvSpPr>
        <p:spPr>
          <a:xfrm>
            <a:off x="5219802" y="2563156"/>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50" name="TextBox 49"/>
          <p:cNvSpPr txBox="1"/>
          <p:nvPr/>
        </p:nvSpPr>
        <p:spPr>
          <a:xfrm>
            <a:off x="5709129" y="4140932"/>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52" name="TextBox 51"/>
          <p:cNvSpPr txBox="1"/>
          <p:nvPr/>
        </p:nvSpPr>
        <p:spPr>
          <a:xfrm>
            <a:off x="6211414" y="3023451"/>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54" name="TextBox 53"/>
          <p:cNvSpPr txBox="1"/>
          <p:nvPr/>
        </p:nvSpPr>
        <p:spPr>
          <a:xfrm>
            <a:off x="7413471" y="3473885"/>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56" name="TextBox 55"/>
          <p:cNvSpPr txBox="1"/>
          <p:nvPr/>
        </p:nvSpPr>
        <p:spPr>
          <a:xfrm>
            <a:off x="6658760" y="2032456"/>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58" name="TextBox 57"/>
          <p:cNvSpPr txBox="1"/>
          <p:nvPr/>
        </p:nvSpPr>
        <p:spPr>
          <a:xfrm>
            <a:off x="2066320" y="5009460"/>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60" name="TextBox 59"/>
          <p:cNvSpPr txBox="1"/>
          <p:nvPr/>
        </p:nvSpPr>
        <p:spPr>
          <a:xfrm>
            <a:off x="2467560" y="3008935"/>
            <a:ext cx="418654" cy="646331"/>
          </a:xfrm>
          <a:prstGeom prst="rect">
            <a:avLst/>
          </a:prstGeom>
          <a:solidFill>
            <a:schemeClr val="bg1"/>
          </a:solidFill>
        </p:spPr>
        <p:txBody>
          <a:bodyPr wrap="none" rtlCol="0">
            <a:spAutoFit/>
          </a:bodyPr>
          <a:lstStyle/>
          <a:p>
            <a:r>
              <a:rPr lang="en-US" sz="3600" b="1" dirty="0" smtClean="0"/>
              <a:t>5</a:t>
            </a:r>
            <a:endParaRPr lang="en-US" sz="3600" b="1" dirty="0"/>
          </a:p>
        </p:txBody>
      </p:sp>
      <p:sp>
        <p:nvSpPr>
          <p:cNvPr id="62" name="TextBox 61"/>
          <p:cNvSpPr txBox="1"/>
          <p:nvPr/>
        </p:nvSpPr>
        <p:spPr>
          <a:xfrm>
            <a:off x="1622407" y="239736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63" name="TextBox 62"/>
          <p:cNvSpPr txBox="1"/>
          <p:nvPr/>
        </p:nvSpPr>
        <p:spPr>
          <a:xfrm>
            <a:off x="803981" y="4522904"/>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4" name="TextBox 63"/>
          <p:cNvSpPr txBox="1"/>
          <p:nvPr/>
        </p:nvSpPr>
        <p:spPr>
          <a:xfrm>
            <a:off x="2787533" y="583658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65" name="TextBox 64"/>
          <p:cNvSpPr txBox="1"/>
          <p:nvPr/>
        </p:nvSpPr>
        <p:spPr>
          <a:xfrm>
            <a:off x="2196657" y="4074191"/>
            <a:ext cx="418654" cy="646331"/>
          </a:xfrm>
          <a:prstGeom prst="rect">
            <a:avLst/>
          </a:prstGeom>
          <a:solidFill>
            <a:schemeClr val="bg1"/>
          </a:solidFill>
        </p:spPr>
        <p:txBody>
          <a:bodyPr wrap="none" rtlCol="0">
            <a:spAutoFit/>
          </a:bodyPr>
          <a:lstStyle/>
          <a:p>
            <a:r>
              <a:rPr lang="en-US" sz="3600" b="1" dirty="0"/>
              <a:t>4</a:t>
            </a:r>
          </a:p>
        </p:txBody>
      </p:sp>
      <p:sp>
        <p:nvSpPr>
          <p:cNvPr id="66" name="TextBox 65"/>
          <p:cNvSpPr txBox="1"/>
          <p:nvPr/>
        </p:nvSpPr>
        <p:spPr>
          <a:xfrm>
            <a:off x="3800446" y="5217726"/>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7" name="TextBox 66"/>
          <p:cNvSpPr txBox="1"/>
          <p:nvPr/>
        </p:nvSpPr>
        <p:spPr>
          <a:xfrm>
            <a:off x="4665822" y="2003910"/>
            <a:ext cx="418654" cy="646331"/>
          </a:xfrm>
          <a:prstGeom prst="rect">
            <a:avLst/>
          </a:prstGeom>
          <a:solidFill>
            <a:schemeClr val="bg1"/>
          </a:solidFill>
        </p:spPr>
        <p:txBody>
          <a:bodyPr wrap="none" rtlCol="0">
            <a:spAutoFit/>
          </a:bodyPr>
          <a:lstStyle/>
          <a:p>
            <a:r>
              <a:rPr lang="en-US" sz="3600" b="1" dirty="0"/>
              <a:t>3</a:t>
            </a:r>
          </a:p>
        </p:txBody>
      </p:sp>
      <p:sp>
        <p:nvSpPr>
          <p:cNvPr id="69" name="TextBox 68"/>
          <p:cNvSpPr txBox="1"/>
          <p:nvPr/>
        </p:nvSpPr>
        <p:spPr>
          <a:xfrm>
            <a:off x="4322005" y="3013013"/>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70" name="Rectangle 69"/>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p:cNvSpPr/>
          <p:nvPr/>
        </p:nvSpPr>
        <p:spPr>
          <a:xfrm>
            <a:off x="3685527" y="5196154"/>
            <a:ext cx="709531" cy="683596"/>
          </a:xfrm>
          <a:prstGeom prst="ellipse">
            <a:avLst/>
          </a:prstGeom>
          <a:no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 name="Oval 71"/>
          <p:cNvSpPr/>
          <p:nvPr/>
        </p:nvSpPr>
        <p:spPr>
          <a:xfrm>
            <a:off x="7232312" y="3447018"/>
            <a:ext cx="709531" cy="683596"/>
          </a:xfrm>
          <a:prstGeom prst="ellipse">
            <a:avLst/>
          </a:prstGeom>
          <a:no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3" name="Oval 72"/>
          <p:cNvSpPr/>
          <p:nvPr/>
        </p:nvSpPr>
        <p:spPr>
          <a:xfrm>
            <a:off x="677223" y="4503835"/>
            <a:ext cx="709531" cy="683596"/>
          </a:xfrm>
          <a:prstGeom prst="ellipse">
            <a:avLst/>
          </a:prstGeom>
          <a:no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8" name="Oval 67"/>
          <p:cNvSpPr/>
          <p:nvPr/>
        </p:nvSpPr>
        <p:spPr>
          <a:xfrm>
            <a:off x="5095978" y="2552719"/>
            <a:ext cx="709531" cy="683596"/>
          </a:xfrm>
          <a:prstGeom prst="ellipse">
            <a:avLst/>
          </a:prstGeom>
          <a:no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p:cNvSpPr/>
          <p:nvPr/>
        </p:nvSpPr>
        <p:spPr>
          <a:xfrm>
            <a:off x="5557267" y="1682591"/>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455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fade">
                                      <p:cBhvr>
                                        <p:cTn id="11" dur="500"/>
                                        <p:tgtEl>
                                          <p:spTgt spid="7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71"/>
                                        </p:tgtEl>
                                      </p:cBhvr>
                                    </p:animEffect>
                                    <p:set>
                                      <p:cBhvr>
                                        <p:cTn id="20" dur="1" fill="hold">
                                          <p:stCondLst>
                                            <p:cond delay="499"/>
                                          </p:stCondLst>
                                        </p:cTn>
                                        <p:tgtEl>
                                          <p:spTgt spid="71"/>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73"/>
                                        </p:tgtEl>
                                      </p:cBhvr>
                                    </p:animEffect>
                                    <p:set>
                                      <p:cBhvr>
                                        <p:cTn id="23" dur="1" fill="hold">
                                          <p:stCondLst>
                                            <p:cond delay="499"/>
                                          </p:stCondLst>
                                        </p:cTn>
                                        <p:tgtEl>
                                          <p:spTgt spid="73"/>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72"/>
                                        </p:tgtEl>
                                      </p:cBhvr>
                                    </p:animEffect>
                                    <p:set>
                                      <p:cBhvr>
                                        <p:cTn id="26" dur="1" fill="hold">
                                          <p:stCondLst>
                                            <p:cond delay="499"/>
                                          </p:stCondLst>
                                        </p:cTn>
                                        <p:tgtEl>
                                          <p:spTgt spid="72"/>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fade">
                                      <p:cBhvr>
                                        <p:cTn id="2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1" grpId="1" animBg="1"/>
      <p:bldP spid="72" grpId="0" animBg="1"/>
      <p:bldP spid="73" grpId="0" animBg="1"/>
      <p:bldP spid="73" grpId="1" animBg="1"/>
      <p:bldP spid="6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The Muddy City Problem</a:t>
            </a:r>
            <a:endParaRPr lang="en-GB" sz="4400" b="1" dirty="0">
              <a:solidFill>
                <a:schemeClr val="bg1">
                  <a:lumMod val="50000"/>
                </a:schemeClr>
              </a:solidFill>
            </a:endParaRPr>
          </a:p>
        </p:txBody>
      </p:sp>
      <p:sp>
        <p:nvSpPr>
          <p:cNvPr id="4" name="Oval 3"/>
          <p:cNvSpPr/>
          <p:nvPr/>
        </p:nvSpPr>
        <p:spPr>
          <a:xfrm>
            <a:off x="2293695" y="1736366"/>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3793801" y="2588496"/>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849066" y="5617563"/>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066259" y="3696690"/>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175427" y="4769104"/>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348461" y="5980962"/>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001895" y="4824608"/>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a:stCxn id="4" idx="3"/>
            <a:endCxn id="7" idx="0"/>
          </p:cNvCxnSpPr>
          <p:nvPr/>
        </p:nvCxnSpPr>
        <p:spPr>
          <a:xfrm flipH="1">
            <a:off x="1273599" y="2046055"/>
            <a:ext cx="1080824" cy="165063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3" idx="3"/>
            <a:endCxn id="5" idx="7"/>
          </p:cNvCxnSpPr>
          <p:nvPr/>
        </p:nvCxnSpPr>
        <p:spPr>
          <a:xfrm flipH="1">
            <a:off x="4147753" y="1992280"/>
            <a:ext cx="1470242" cy="64935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5" idx="1"/>
            <a:endCxn id="4" idx="5"/>
          </p:cNvCxnSpPr>
          <p:nvPr/>
        </p:nvCxnSpPr>
        <p:spPr>
          <a:xfrm flipH="1" flipV="1">
            <a:off x="2647647" y="2046055"/>
            <a:ext cx="1206882" cy="59557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4" idx="7"/>
            <a:endCxn id="13" idx="1"/>
          </p:cNvCxnSpPr>
          <p:nvPr/>
        </p:nvCxnSpPr>
        <p:spPr>
          <a:xfrm flipV="1">
            <a:off x="2647647" y="1735725"/>
            <a:ext cx="2970348" cy="5377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13" idx="6"/>
            <a:endCxn id="12" idx="1"/>
          </p:cNvCxnSpPr>
          <p:nvPr/>
        </p:nvCxnSpPr>
        <p:spPr>
          <a:xfrm>
            <a:off x="5971947" y="1864003"/>
            <a:ext cx="1722549" cy="755958"/>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12" idx="4"/>
            <a:endCxn id="11" idx="0"/>
          </p:cNvCxnSpPr>
          <p:nvPr/>
        </p:nvCxnSpPr>
        <p:spPr>
          <a:xfrm flipH="1">
            <a:off x="7209235" y="2929650"/>
            <a:ext cx="631873" cy="1894958"/>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13" idx="5"/>
            <a:endCxn id="11" idx="1"/>
          </p:cNvCxnSpPr>
          <p:nvPr/>
        </p:nvCxnSpPr>
        <p:spPr>
          <a:xfrm>
            <a:off x="5911219" y="1992280"/>
            <a:ext cx="1151404" cy="2885462"/>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3" idx="4"/>
            <a:endCxn id="9" idx="0"/>
          </p:cNvCxnSpPr>
          <p:nvPr/>
        </p:nvCxnSpPr>
        <p:spPr>
          <a:xfrm flipH="1">
            <a:off x="5155007" y="2045414"/>
            <a:ext cx="609600" cy="1606211"/>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endCxn id="11" idx="2"/>
          </p:cNvCxnSpPr>
          <p:nvPr/>
        </p:nvCxnSpPr>
        <p:spPr>
          <a:xfrm>
            <a:off x="5326036" y="3991051"/>
            <a:ext cx="1675859" cy="101496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9" idx="4"/>
            <a:endCxn id="10" idx="0"/>
          </p:cNvCxnSpPr>
          <p:nvPr/>
        </p:nvCxnSpPr>
        <p:spPr>
          <a:xfrm flipH="1">
            <a:off x="4555801" y="4014448"/>
            <a:ext cx="599206" cy="196651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10" idx="7"/>
            <a:endCxn id="11" idx="3"/>
          </p:cNvCxnSpPr>
          <p:nvPr/>
        </p:nvCxnSpPr>
        <p:spPr>
          <a:xfrm flipV="1">
            <a:off x="4702413" y="5134297"/>
            <a:ext cx="2360210" cy="89979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10" idx="2"/>
            <a:endCxn id="6" idx="6"/>
          </p:cNvCxnSpPr>
          <p:nvPr/>
        </p:nvCxnSpPr>
        <p:spPr>
          <a:xfrm flipH="1" flipV="1">
            <a:off x="1263746" y="5798975"/>
            <a:ext cx="3084715" cy="36339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6" idx="0"/>
            <a:endCxn id="7" idx="3"/>
          </p:cNvCxnSpPr>
          <p:nvPr/>
        </p:nvCxnSpPr>
        <p:spPr>
          <a:xfrm flipV="1">
            <a:off x="1056406" y="4006379"/>
            <a:ext cx="70581" cy="161118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6" idx="7"/>
            <a:endCxn id="8" idx="3"/>
          </p:cNvCxnSpPr>
          <p:nvPr/>
        </p:nvCxnSpPr>
        <p:spPr>
          <a:xfrm flipV="1">
            <a:off x="1203018" y="5078793"/>
            <a:ext cx="2033137" cy="59190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8" idx="1"/>
            <a:endCxn id="7" idx="6"/>
          </p:cNvCxnSpPr>
          <p:nvPr/>
        </p:nvCxnSpPr>
        <p:spPr>
          <a:xfrm flipH="1" flipV="1">
            <a:off x="1480939" y="3878102"/>
            <a:ext cx="1755216" cy="944136"/>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7" idx="7"/>
            <a:endCxn id="5" idx="3"/>
          </p:cNvCxnSpPr>
          <p:nvPr/>
        </p:nvCxnSpPr>
        <p:spPr>
          <a:xfrm flipV="1">
            <a:off x="1420211" y="2898185"/>
            <a:ext cx="2434318" cy="85163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5" idx="5"/>
            <a:endCxn id="9" idx="1"/>
          </p:cNvCxnSpPr>
          <p:nvPr/>
        </p:nvCxnSpPr>
        <p:spPr>
          <a:xfrm>
            <a:off x="4147753" y="2898185"/>
            <a:ext cx="860642" cy="80657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5" idx="4"/>
            <a:endCxn id="8" idx="0"/>
          </p:cNvCxnSpPr>
          <p:nvPr/>
        </p:nvCxnSpPr>
        <p:spPr>
          <a:xfrm flipH="1">
            <a:off x="3382767" y="2951319"/>
            <a:ext cx="618374" cy="181778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9" idx="3"/>
            <a:endCxn id="8" idx="7"/>
          </p:cNvCxnSpPr>
          <p:nvPr/>
        </p:nvCxnSpPr>
        <p:spPr>
          <a:xfrm flipH="1">
            <a:off x="3529379" y="3961314"/>
            <a:ext cx="1479016" cy="86092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8" idx="5"/>
            <a:endCxn id="10" idx="1"/>
          </p:cNvCxnSpPr>
          <p:nvPr/>
        </p:nvCxnSpPr>
        <p:spPr>
          <a:xfrm>
            <a:off x="3529379" y="5078793"/>
            <a:ext cx="879810" cy="955303"/>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003977" y="1430540"/>
            <a:ext cx="418654" cy="646331"/>
          </a:xfrm>
          <a:prstGeom prst="rect">
            <a:avLst/>
          </a:prstGeom>
          <a:solidFill>
            <a:schemeClr val="bg1"/>
          </a:solidFill>
        </p:spPr>
        <p:txBody>
          <a:bodyPr wrap="none" rtlCol="0">
            <a:spAutoFit/>
          </a:bodyPr>
          <a:lstStyle/>
          <a:p>
            <a:r>
              <a:rPr lang="en-US" sz="3600" b="1" dirty="0" smtClean="0"/>
              <a:t>5</a:t>
            </a:r>
            <a:endParaRPr lang="en-US" sz="3600" b="1" dirty="0"/>
          </a:p>
        </p:txBody>
      </p:sp>
      <p:sp>
        <p:nvSpPr>
          <p:cNvPr id="38" name="TextBox 37"/>
          <p:cNvSpPr txBox="1"/>
          <p:nvPr/>
        </p:nvSpPr>
        <p:spPr>
          <a:xfrm>
            <a:off x="2912609" y="2109051"/>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40" name="TextBox 39"/>
          <p:cNvSpPr txBox="1"/>
          <p:nvPr/>
        </p:nvSpPr>
        <p:spPr>
          <a:xfrm>
            <a:off x="3482792" y="3560343"/>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42" name="TextBox 41"/>
          <p:cNvSpPr txBox="1"/>
          <p:nvPr/>
        </p:nvSpPr>
        <p:spPr>
          <a:xfrm>
            <a:off x="4658932" y="4775296"/>
            <a:ext cx="418654" cy="646331"/>
          </a:xfrm>
          <a:prstGeom prst="rect">
            <a:avLst/>
          </a:prstGeom>
          <a:solidFill>
            <a:schemeClr val="bg1"/>
          </a:solidFill>
        </p:spPr>
        <p:txBody>
          <a:bodyPr wrap="none" rtlCol="0">
            <a:spAutoFit/>
          </a:bodyPr>
          <a:lstStyle/>
          <a:p>
            <a:r>
              <a:rPr lang="en-US" sz="3600" b="1" dirty="0"/>
              <a:t>3</a:t>
            </a:r>
          </a:p>
        </p:txBody>
      </p:sp>
      <p:sp>
        <p:nvSpPr>
          <p:cNvPr id="44" name="TextBox 43"/>
          <p:cNvSpPr txBox="1"/>
          <p:nvPr/>
        </p:nvSpPr>
        <p:spPr>
          <a:xfrm>
            <a:off x="4111561" y="407247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46" name="TextBox 45"/>
          <p:cNvSpPr txBox="1"/>
          <p:nvPr/>
        </p:nvSpPr>
        <p:spPr>
          <a:xfrm>
            <a:off x="5741255" y="5365171"/>
            <a:ext cx="418654" cy="646331"/>
          </a:xfrm>
          <a:prstGeom prst="rect">
            <a:avLst/>
          </a:prstGeom>
          <a:solidFill>
            <a:schemeClr val="bg1"/>
          </a:solidFill>
        </p:spPr>
        <p:txBody>
          <a:bodyPr wrap="none" rtlCol="0">
            <a:spAutoFit/>
          </a:bodyPr>
          <a:lstStyle/>
          <a:p>
            <a:r>
              <a:rPr lang="en-US" sz="3600" b="1" dirty="0"/>
              <a:t>4</a:t>
            </a:r>
          </a:p>
        </p:txBody>
      </p:sp>
      <p:sp>
        <p:nvSpPr>
          <p:cNvPr id="48" name="TextBox 47"/>
          <p:cNvSpPr txBox="1"/>
          <p:nvPr/>
        </p:nvSpPr>
        <p:spPr>
          <a:xfrm>
            <a:off x="5219802" y="2563156"/>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50" name="TextBox 49"/>
          <p:cNvSpPr txBox="1"/>
          <p:nvPr/>
        </p:nvSpPr>
        <p:spPr>
          <a:xfrm>
            <a:off x="5709129" y="4140932"/>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52" name="TextBox 51"/>
          <p:cNvSpPr txBox="1"/>
          <p:nvPr/>
        </p:nvSpPr>
        <p:spPr>
          <a:xfrm>
            <a:off x="6211414" y="3023451"/>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54" name="TextBox 53"/>
          <p:cNvSpPr txBox="1"/>
          <p:nvPr/>
        </p:nvSpPr>
        <p:spPr>
          <a:xfrm>
            <a:off x="7413471" y="3473885"/>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56" name="TextBox 55"/>
          <p:cNvSpPr txBox="1"/>
          <p:nvPr/>
        </p:nvSpPr>
        <p:spPr>
          <a:xfrm>
            <a:off x="6658760" y="2032456"/>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58" name="TextBox 57"/>
          <p:cNvSpPr txBox="1"/>
          <p:nvPr/>
        </p:nvSpPr>
        <p:spPr>
          <a:xfrm>
            <a:off x="2066320" y="5009460"/>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60" name="TextBox 59"/>
          <p:cNvSpPr txBox="1"/>
          <p:nvPr/>
        </p:nvSpPr>
        <p:spPr>
          <a:xfrm>
            <a:off x="2467560" y="3008935"/>
            <a:ext cx="418654" cy="646331"/>
          </a:xfrm>
          <a:prstGeom prst="rect">
            <a:avLst/>
          </a:prstGeom>
          <a:solidFill>
            <a:schemeClr val="bg1"/>
          </a:solidFill>
        </p:spPr>
        <p:txBody>
          <a:bodyPr wrap="none" rtlCol="0">
            <a:spAutoFit/>
          </a:bodyPr>
          <a:lstStyle/>
          <a:p>
            <a:r>
              <a:rPr lang="en-US" sz="3600" b="1" dirty="0" smtClean="0"/>
              <a:t>5</a:t>
            </a:r>
            <a:endParaRPr lang="en-US" sz="3600" b="1" dirty="0"/>
          </a:p>
        </p:txBody>
      </p:sp>
      <p:sp>
        <p:nvSpPr>
          <p:cNvPr id="62" name="TextBox 61"/>
          <p:cNvSpPr txBox="1"/>
          <p:nvPr/>
        </p:nvSpPr>
        <p:spPr>
          <a:xfrm>
            <a:off x="1622407" y="239736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63" name="TextBox 62"/>
          <p:cNvSpPr txBox="1"/>
          <p:nvPr/>
        </p:nvSpPr>
        <p:spPr>
          <a:xfrm>
            <a:off x="803981" y="4522904"/>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4" name="TextBox 63"/>
          <p:cNvSpPr txBox="1"/>
          <p:nvPr/>
        </p:nvSpPr>
        <p:spPr>
          <a:xfrm>
            <a:off x="2787533" y="583658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65" name="TextBox 64"/>
          <p:cNvSpPr txBox="1"/>
          <p:nvPr/>
        </p:nvSpPr>
        <p:spPr>
          <a:xfrm>
            <a:off x="2196657" y="4074191"/>
            <a:ext cx="418654" cy="646331"/>
          </a:xfrm>
          <a:prstGeom prst="rect">
            <a:avLst/>
          </a:prstGeom>
          <a:solidFill>
            <a:schemeClr val="bg1"/>
          </a:solidFill>
        </p:spPr>
        <p:txBody>
          <a:bodyPr wrap="none" rtlCol="0">
            <a:spAutoFit/>
          </a:bodyPr>
          <a:lstStyle/>
          <a:p>
            <a:r>
              <a:rPr lang="en-US" sz="3600" b="1" dirty="0"/>
              <a:t>4</a:t>
            </a:r>
          </a:p>
        </p:txBody>
      </p:sp>
      <p:sp>
        <p:nvSpPr>
          <p:cNvPr id="66" name="TextBox 65"/>
          <p:cNvSpPr txBox="1"/>
          <p:nvPr/>
        </p:nvSpPr>
        <p:spPr>
          <a:xfrm>
            <a:off x="3800446" y="5217726"/>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7" name="TextBox 66"/>
          <p:cNvSpPr txBox="1"/>
          <p:nvPr/>
        </p:nvSpPr>
        <p:spPr>
          <a:xfrm>
            <a:off x="4665822" y="2003910"/>
            <a:ext cx="418654" cy="646331"/>
          </a:xfrm>
          <a:prstGeom prst="rect">
            <a:avLst/>
          </a:prstGeom>
          <a:solidFill>
            <a:schemeClr val="bg1"/>
          </a:solidFill>
        </p:spPr>
        <p:txBody>
          <a:bodyPr wrap="none" rtlCol="0">
            <a:spAutoFit/>
          </a:bodyPr>
          <a:lstStyle/>
          <a:p>
            <a:r>
              <a:rPr lang="en-US" sz="3600" b="1" dirty="0"/>
              <a:t>3</a:t>
            </a:r>
          </a:p>
        </p:txBody>
      </p:sp>
      <p:sp>
        <p:nvSpPr>
          <p:cNvPr id="68" name="Oval 67"/>
          <p:cNvSpPr/>
          <p:nvPr/>
        </p:nvSpPr>
        <p:spPr>
          <a:xfrm>
            <a:off x="5095978" y="2552719"/>
            <a:ext cx="709531" cy="683596"/>
          </a:xfrm>
          <a:prstGeom prst="ellipse">
            <a:avLst/>
          </a:prstGeom>
          <a:no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TextBox 69"/>
          <p:cNvSpPr txBox="1"/>
          <p:nvPr/>
        </p:nvSpPr>
        <p:spPr>
          <a:xfrm>
            <a:off x="4322005" y="3013013"/>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71" name="Rectangle 70"/>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5557267" y="1682591"/>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947667" y="3651625"/>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5562046" y="4121732"/>
            <a:ext cx="709531" cy="683596"/>
          </a:xfrm>
          <a:prstGeom prst="ellipse">
            <a:avLst/>
          </a:prstGeom>
          <a:solidFill>
            <a:schemeClr val="bg1"/>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3600" b="1" dirty="0" smtClean="0">
                <a:solidFill>
                  <a:schemeClr val="tx1"/>
                </a:solidFill>
              </a:rPr>
              <a:t>3</a:t>
            </a:r>
            <a:endParaRPr lang="en-US" sz="3600" b="1" dirty="0">
              <a:solidFill>
                <a:schemeClr val="tx1"/>
              </a:solidFill>
            </a:endParaRPr>
          </a:p>
        </p:txBody>
      </p:sp>
      <p:sp>
        <p:nvSpPr>
          <p:cNvPr id="77" name="Oval 76"/>
          <p:cNvSpPr/>
          <p:nvPr/>
        </p:nvSpPr>
        <p:spPr>
          <a:xfrm>
            <a:off x="4188531" y="2984865"/>
            <a:ext cx="709531" cy="683596"/>
          </a:xfrm>
          <a:prstGeom prst="ellipse">
            <a:avLst/>
          </a:prstGeom>
          <a:solidFill>
            <a:schemeClr val="bg1"/>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3600" b="1" dirty="0" smtClean="0">
                <a:solidFill>
                  <a:schemeClr val="tx1"/>
                </a:solidFill>
              </a:rPr>
              <a:t>3</a:t>
            </a:r>
            <a:endParaRPr lang="en-US" sz="3600" b="1" dirty="0">
              <a:solidFill>
                <a:schemeClr val="tx1"/>
              </a:solidFill>
            </a:endParaRPr>
          </a:p>
        </p:txBody>
      </p:sp>
      <p:sp>
        <p:nvSpPr>
          <p:cNvPr id="78" name="Oval 77"/>
          <p:cNvSpPr/>
          <p:nvPr/>
        </p:nvSpPr>
        <p:spPr>
          <a:xfrm>
            <a:off x="4520383" y="1975593"/>
            <a:ext cx="709531" cy="683596"/>
          </a:xfrm>
          <a:prstGeom prst="ellipse">
            <a:avLst/>
          </a:prstGeom>
          <a:solidFill>
            <a:schemeClr val="bg1"/>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3600" b="1" dirty="0" smtClean="0">
                <a:solidFill>
                  <a:schemeClr val="tx1"/>
                </a:solidFill>
              </a:rPr>
              <a:t>3</a:t>
            </a:r>
            <a:endParaRPr lang="en-US" sz="3600" b="1" dirty="0">
              <a:solidFill>
                <a:schemeClr val="tx1"/>
              </a:solidFill>
            </a:endParaRPr>
          </a:p>
        </p:txBody>
      </p:sp>
      <p:cxnSp>
        <p:nvCxnSpPr>
          <p:cNvPr id="79" name="Straight Connector 78"/>
          <p:cNvCxnSpPr/>
          <p:nvPr/>
        </p:nvCxnSpPr>
        <p:spPr>
          <a:xfrm>
            <a:off x="5998219" y="1874509"/>
            <a:ext cx="1722549" cy="755958"/>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sp>
        <p:nvSpPr>
          <p:cNvPr id="74" name="Oval 73"/>
          <p:cNvSpPr/>
          <p:nvPr/>
        </p:nvSpPr>
        <p:spPr>
          <a:xfrm>
            <a:off x="6510569" y="2013823"/>
            <a:ext cx="709531" cy="683596"/>
          </a:xfrm>
          <a:prstGeom prst="ellipse">
            <a:avLst/>
          </a:prstGeom>
          <a:solidFill>
            <a:schemeClr val="bg1"/>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3600" b="1" dirty="0" smtClean="0">
                <a:solidFill>
                  <a:schemeClr val="tx1"/>
                </a:solidFill>
              </a:rPr>
              <a:t>3</a:t>
            </a:r>
            <a:endParaRPr lang="en-US" sz="3600" b="1" dirty="0">
              <a:solidFill>
                <a:schemeClr val="tx1"/>
              </a:solidFill>
            </a:endParaRPr>
          </a:p>
        </p:txBody>
      </p:sp>
      <p:sp>
        <p:nvSpPr>
          <p:cNvPr id="12" name="Oval 11"/>
          <p:cNvSpPr/>
          <p:nvPr/>
        </p:nvSpPr>
        <p:spPr>
          <a:xfrm>
            <a:off x="7633768" y="2566827"/>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08801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fade">
                                      <p:cBhvr>
                                        <p:cTn id="11" dur="500"/>
                                        <p:tgtEl>
                                          <p:spTgt spid="7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76"/>
                                        </p:tgtEl>
                                      </p:cBhvr>
                                    </p:animEffect>
                                    <p:set>
                                      <p:cBhvr>
                                        <p:cTn id="24" dur="1" fill="hold">
                                          <p:stCondLst>
                                            <p:cond delay="499"/>
                                          </p:stCondLst>
                                        </p:cTn>
                                        <p:tgtEl>
                                          <p:spTgt spid="7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77"/>
                                        </p:tgtEl>
                                      </p:cBhvr>
                                    </p:animEffect>
                                    <p:set>
                                      <p:cBhvr>
                                        <p:cTn id="27" dur="1" fill="hold">
                                          <p:stCondLst>
                                            <p:cond delay="499"/>
                                          </p:stCondLst>
                                        </p:cTn>
                                        <p:tgtEl>
                                          <p:spTgt spid="7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78"/>
                                        </p:tgtEl>
                                      </p:cBhvr>
                                    </p:animEffect>
                                    <p:set>
                                      <p:cBhvr>
                                        <p:cTn id="30" dur="1" fill="hold">
                                          <p:stCondLst>
                                            <p:cond delay="499"/>
                                          </p:stCondLst>
                                        </p:cTn>
                                        <p:tgtEl>
                                          <p:spTgt spid="78"/>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79"/>
                                        </p:tgtEl>
                                        <p:attrNameLst>
                                          <p:attrName>style.visibility</p:attrName>
                                        </p:attrNameLst>
                                      </p:cBhvr>
                                      <p:to>
                                        <p:strVal val="visible"/>
                                      </p:to>
                                    </p:set>
                                    <p:animEffect transition="in" filter="fade">
                                      <p:cBhvr>
                                        <p:cTn id="33"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6" grpId="1" animBg="1"/>
      <p:bldP spid="77" grpId="0" animBg="1"/>
      <p:bldP spid="77" grpId="1" animBg="1"/>
      <p:bldP spid="78" grpId="0" animBg="1"/>
      <p:bldP spid="78" grpId="1" animBg="1"/>
      <p:bldP spid="7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3"/>
            <a:ext cx="9144000" cy="2387600"/>
          </a:xfrm>
        </p:spPr>
        <p:txBody>
          <a:bodyPr>
            <a:normAutofit/>
          </a:bodyPr>
          <a:lstStyle/>
          <a:p>
            <a:r>
              <a:rPr lang="en-GB" sz="8000" dirty="0" smtClean="0"/>
              <a:t>Clever Stuff For Common Problems</a:t>
            </a:r>
            <a:endParaRPr lang="en-GB" sz="8000" b="1" dirty="0">
              <a:solidFill>
                <a:srgbClr val="C00000"/>
              </a:solidFill>
              <a:latin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7513" y="64395"/>
            <a:ext cx="3769217" cy="560116"/>
          </a:xfrm>
          <a:prstGeom prst="rect">
            <a:avLst/>
          </a:prstGeom>
        </p:spPr>
      </p:pic>
      <p:sp>
        <p:nvSpPr>
          <p:cNvPr id="3" name="Subtitle 2"/>
          <p:cNvSpPr>
            <a:spLocks noGrp="1"/>
          </p:cNvSpPr>
          <p:nvPr>
            <p:ph type="subTitle" idx="1"/>
          </p:nvPr>
        </p:nvSpPr>
        <p:spPr/>
        <p:txBody>
          <a:bodyPr>
            <a:normAutofit/>
          </a:bodyPr>
          <a:lstStyle/>
          <a:p>
            <a:r>
              <a:rPr lang="en-GB" sz="3600" b="1" dirty="0" smtClean="0">
                <a:solidFill>
                  <a:srgbClr val="585858"/>
                </a:solidFill>
              </a:rPr>
              <a:t>Going Beyond Simple Algorithms </a:t>
            </a:r>
            <a:endParaRPr lang="en-GB" sz="3600" b="1" dirty="0">
              <a:solidFill>
                <a:srgbClr val="585858"/>
              </a:solidFill>
            </a:endParaRPr>
          </a:p>
        </p:txBody>
      </p:sp>
      <p:sp>
        <p:nvSpPr>
          <p:cNvPr id="8" name="Rectangle 7"/>
          <p:cNvSpPr/>
          <p:nvPr/>
        </p:nvSpPr>
        <p:spPr>
          <a:xfrm>
            <a:off x="7791718" y="5834130"/>
            <a:ext cx="1352282" cy="1023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6542468" y="5653826"/>
            <a:ext cx="2614411" cy="1200329"/>
          </a:xfrm>
          <a:prstGeom prst="rect">
            <a:avLst/>
          </a:prstGeom>
          <a:solidFill>
            <a:schemeClr val="bg1"/>
          </a:solidFill>
        </p:spPr>
        <p:txBody>
          <a:bodyPr wrap="square" rtlCol="0">
            <a:spAutoFit/>
          </a:bodyPr>
          <a:lstStyle/>
          <a:p>
            <a:pPr algn="r"/>
            <a:r>
              <a:rPr lang="en-GB" dirty="0">
                <a:solidFill>
                  <a:srgbClr val="C00000"/>
                </a:solidFill>
              </a:rPr>
              <a:t>Insert any specific notes</a:t>
            </a:r>
          </a:p>
          <a:p>
            <a:pPr algn="r"/>
            <a:r>
              <a:rPr lang="en-GB" dirty="0">
                <a:solidFill>
                  <a:srgbClr val="C00000"/>
                </a:solidFill>
              </a:rPr>
              <a:t>Start / End time</a:t>
            </a:r>
          </a:p>
          <a:p>
            <a:pPr algn="r"/>
            <a:r>
              <a:rPr lang="en-GB" dirty="0">
                <a:solidFill>
                  <a:srgbClr val="C00000"/>
                </a:solidFill>
              </a:rPr>
              <a:t>Toilets</a:t>
            </a:r>
          </a:p>
          <a:p>
            <a:pPr algn="r"/>
            <a:r>
              <a:rPr lang="en-GB" dirty="0">
                <a:solidFill>
                  <a:srgbClr val="C00000"/>
                </a:solidFill>
              </a:rPr>
              <a:t>Fire Drill / Exits</a:t>
            </a:r>
          </a:p>
        </p:txBody>
      </p:sp>
    </p:spTree>
    <p:extLst>
      <p:ext uri="{BB962C8B-B14F-4D97-AF65-F5344CB8AC3E}">
        <p14:creationId xmlns:p14="http://schemas.microsoft.com/office/powerpoint/2010/main" val="3511008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The Muddy City Problem</a:t>
            </a:r>
            <a:endParaRPr lang="en-GB" sz="4400" b="1" dirty="0">
              <a:solidFill>
                <a:schemeClr val="bg1">
                  <a:lumMod val="50000"/>
                </a:schemeClr>
              </a:solidFill>
            </a:endParaRPr>
          </a:p>
        </p:txBody>
      </p:sp>
      <p:sp>
        <p:nvSpPr>
          <p:cNvPr id="4" name="Oval 3"/>
          <p:cNvSpPr/>
          <p:nvPr/>
        </p:nvSpPr>
        <p:spPr>
          <a:xfrm>
            <a:off x="2293695" y="1736366"/>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3793801" y="2588496"/>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849066" y="5617563"/>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066259" y="3696690"/>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175427" y="4769104"/>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348461" y="5980962"/>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001895" y="4824608"/>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a:stCxn id="4" idx="3"/>
            <a:endCxn id="7" idx="0"/>
          </p:cNvCxnSpPr>
          <p:nvPr/>
        </p:nvCxnSpPr>
        <p:spPr>
          <a:xfrm flipH="1">
            <a:off x="1273599" y="2046055"/>
            <a:ext cx="1080824" cy="165063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3" idx="3"/>
            <a:endCxn id="5" idx="7"/>
          </p:cNvCxnSpPr>
          <p:nvPr/>
        </p:nvCxnSpPr>
        <p:spPr>
          <a:xfrm flipH="1">
            <a:off x="4147753" y="1992280"/>
            <a:ext cx="1470242" cy="64935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5" idx="1"/>
            <a:endCxn id="4" idx="5"/>
          </p:cNvCxnSpPr>
          <p:nvPr/>
        </p:nvCxnSpPr>
        <p:spPr>
          <a:xfrm flipH="1" flipV="1">
            <a:off x="2647647" y="2046055"/>
            <a:ext cx="1206882" cy="59557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4" idx="7"/>
            <a:endCxn id="13" idx="1"/>
          </p:cNvCxnSpPr>
          <p:nvPr/>
        </p:nvCxnSpPr>
        <p:spPr>
          <a:xfrm flipV="1">
            <a:off x="2647647" y="1735725"/>
            <a:ext cx="2970348" cy="5377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13" idx="6"/>
            <a:endCxn id="12" idx="1"/>
          </p:cNvCxnSpPr>
          <p:nvPr/>
        </p:nvCxnSpPr>
        <p:spPr>
          <a:xfrm>
            <a:off x="5971947" y="1864003"/>
            <a:ext cx="1722549" cy="755958"/>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12" idx="4"/>
            <a:endCxn id="11" idx="0"/>
          </p:cNvCxnSpPr>
          <p:nvPr/>
        </p:nvCxnSpPr>
        <p:spPr>
          <a:xfrm flipH="1">
            <a:off x="7209235" y="2929650"/>
            <a:ext cx="631873" cy="1894958"/>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13" idx="5"/>
            <a:endCxn id="11" idx="1"/>
          </p:cNvCxnSpPr>
          <p:nvPr/>
        </p:nvCxnSpPr>
        <p:spPr>
          <a:xfrm>
            <a:off x="5911219" y="1992280"/>
            <a:ext cx="1151404" cy="2885462"/>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3" idx="4"/>
            <a:endCxn id="9" idx="0"/>
          </p:cNvCxnSpPr>
          <p:nvPr/>
        </p:nvCxnSpPr>
        <p:spPr>
          <a:xfrm flipH="1">
            <a:off x="5155007" y="2045414"/>
            <a:ext cx="609600" cy="1606211"/>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endCxn id="11" idx="2"/>
          </p:cNvCxnSpPr>
          <p:nvPr/>
        </p:nvCxnSpPr>
        <p:spPr>
          <a:xfrm>
            <a:off x="5326036" y="3991051"/>
            <a:ext cx="1675859" cy="101496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9" idx="4"/>
            <a:endCxn id="10" idx="0"/>
          </p:cNvCxnSpPr>
          <p:nvPr/>
        </p:nvCxnSpPr>
        <p:spPr>
          <a:xfrm flipH="1">
            <a:off x="4555801" y="4014448"/>
            <a:ext cx="599206" cy="196651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10" idx="7"/>
            <a:endCxn id="11" idx="3"/>
          </p:cNvCxnSpPr>
          <p:nvPr/>
        </p:nvCxnSpPr>
        <p:spPr>
          <a:xfrm flipV="1">
            <a:off x="4702413" y="5134297"/>
            <a:ext cx="2360210" cy="89979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10" idx="2"/>
            <a:endCxn id="6" idx="6"/>
          </p:cNvCxnSpPr>
          <p:nvPr/>
        </p:nvCxnSpPr>
        <p:spPr>
          <a:xfrm flipH="1" flipV="1">
            <a:off x="1263746" y="5798975"/>
            <a:ext cx="3084715" cy="36339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6" idx="0"/>
            <a:endCxn id="7" idx="3"/>
          </p:cNvCxnSpPr>
          <p:nvPr/>
        </p:nvCxnSpPr>
        <p:spPr>
          <a:xfrm flipV="1">
            <a:off x="1056406" y="4006379"/>
            <a:ext cx="70581" cy="161118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6" idx="7"/>
            <a:endCxn id="8" idx="3"/>
          </p:cNvCxnSpPr>
          <p:nvPr/>
        </p:nvCxnSpPr>
        <p:spPr>
          <a:xfrm flipV="1">
            <a:off x="1203018" y="5078793"/>
            <a:ext cx="2033137" cy="59190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8" idx="1"/>
            <a:endCxn id="7" idx="6"/>
          </p:cNvCxnSpPr>
          <p:nvPr/>
        </p:nvCxnSpPr>
        <p:spPr>
          <a:xfrm flipH="1" flipV="1">
            <a:off x="1480939" y="3878102"/>
            <a:ext cx="1755216" cy="944136"/>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7" idx="7"/>
            <a:endCxn id="5" idx="3"/>
          </p:cNvCxnSpPr>
          <p:nvPr/>
        </p:nvCxnSpPr>
        <p:spPr>
          <a:xfrm flipV="1">
            <a:off x="1420211" y="2898185"/>
            <a:ext cx="2434318" cy="85163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5" idx="5"/>
            <a:endCxn id="9" idx="1"/>
          </p:cNvCxnSpPr>
          <p:nvPr/>
        </p:nvCxnSpPr>
        <p:spPr>
          <a:xfrm>
            <a:off x="4147753" y="2898185"/>
            <a:ext cx="860642" cy="80657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5" idx="4"/>
            <a:endCxn id="8" idx="0"/>
          </p:cNvCxnSpPr>
          <p:nvPr/>
        </p:nvCxnSpPr>
        <p:spPr>
          <a:xfrm flipH="1">
            <a:off x="3382767" y="2951319"/>
            <a:ext cx="618374" cy="181778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9" idx="3"/>
            <a:endCxn id="8" idx="7"/>
          </p:cNvCxnSpPr>
          <p:nvPr/>
        </p:nvCxnSpPr>
        <p:spPr>
          <a:xfrm flipH="1">
            <a:off x="3529379" y="3961314"/>
            <a:ext cx="1479016" cy="86092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8" idx="5"/>
            <a:endCxn id="10" idx="1"/>
          </p:cNvCxnSpPr>
          <p:nvPr/>
        </p:nvCxnSpPr>
        <p:spPr>
          <a:xfrm>
            <a:off x="3529379" y="5078793"/>
            <a:ext cx="879810" cy="955303"/>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003977" y="1430540"/>
            <a:ext cx="418654" cy="646331"/>
          </a:xfrm>
          <a:prstGeom prst="rect">
            <a:avLst/>
          </a:prstGeom>
          <a:solidFill>
            <a:schemeClr val="bg1"/>
          </a:solidFill>
        </p:spPr>
        <p:txBody>
          <a:bodyPr wrap="none" rtlCol="0">
            <a:spAutoFit/>
          </a:bodyPr>
          <a:lstStyle/>
          <a:p>
            <a:r>
              <a:rPr lang="en-US" sz="3600" b="1" dirty="0" smtClean="0"/>
              <a:t>5</a:t>
            </a:r>
            <a:endParaRPr lang="en-US" sz="3600" b="1" dirty="0"/>
          </a:p>
        </p:txBody>
      </p:sp>
      <p:sp>
        <p:nvSpPr>
          <p:cNvPr id="38" name="TextBox 37"/>
          <p:cNvSpPr txBox="1"/>
          <p:nvPr/>
        </p:nvSpPr>
        <p:spPr>
          <a:xfrm>
            <a:off x="2912609" y="2109051"/>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40" name="TextBox 39"/>
          <p:cNvSpPr txBox="1"/>
          <p:nvPr/>
        </p:nvSpPr>
        <p:spPr>
          <a:xfrm>
            <a:off x="3482792" y="3560343"/>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42" name="TextBox 41"/>
          <p:cNvSpPr txBox="1"/>
          <p:nvPr/>
        </p:nvSpPr>
        <p:spPr>
          <a:xfrm>
            <a:off x="4658932" y="4775296"/>
            <a:ext cx="418654" cy="646331"/>
          </a:xfrm>
          <a:prstGeom prst="rect">
            <a:avLst/>
          </a:prstGeom>
          <a:solidFill>
            <a:schemeClr val="bg1"/>
          </a:solidFill>
        </p:spPr>
        <p:txBody>
          <a:bodyPr wrap="none" rtlCol="0">
            <a:spAutoFit/>
          </a:bodyPr>
          <a:lstStyle/>
          <a:p>
            <a:r>
              <a:rPr lang="en-US" sz="3600" b="1" dirty="0"/>
              <a:t>3</a:t>
            </a:r>
          </a:p>
        </p:txBody>
      </p:sp>
      <p:sp>
        <p:nvSpPr>
          <p:cNvPr id="44" name="TextBox 43"/>
          <p:cNvSpPr txBox="1"/>
          <p:nvPr/>
        </p:nvSpPr>
        <p:spPr>
          <a:xfrm>
            <a:off x="4111561" y="407247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46" name="TextBox 45"/>
          <p:cNvSpPr txBox="1"/>
          <p:nvPr/>
        </p:nvSpPr>
        <p:spPr>
          <a:xfrm>
            <a:off x="5741255" y="5365171"/>
            <a:ext cx="418654" cy="646331"/>
          </a:xfrm>
          <a:prstGeom prst="rect">
            <a:avLst/>
          </a:prstGeom>
          <a:solidFill>
            <a:schemeClr val="bg1"/>
          </a:solidFill>
        </p:spPr>
        <p:txBody>
          <a:bodyPr wrap="none" rtlCol="0">
            <a:spAutoFit/>
          </a:bodyPr>
          <a:lstStyle/>
          <a:p>
            <a:r>
              <a:rPr lang="en-US" sz="3600" b="1" dirty="0"/>
              <a:t>4</a:t>
            </a:r>
          </a:p>
        </p:txBody>
      </p:sp>
      <p:sp>
        <p:nvSpPr>
          <p:cNvPr id="48" name="TextBox 47"/>
          <p:cNvSpPr txBox="1"/>
          <p:nvPr/>
        </p:nvSpPr>
        <p:spPr>
          <a:xfrm>
            <a:off x="5219802" y="2563156"/>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50" name="TextBox 49"/>
          <p:cNvSpPr txBox="1"/>
          <p:nvPr/>
        </p:nvSpPr>
        <p:spPr>
          <a:xfrm>
            <a:off x="5709129" y="4140932"/>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52" name="TextBox 51"/>
          <p:cNvSpPr txBox="1"/>
          <p:nvPr/>
        </p:nvSpPr>
        <p:spPr>
          <a:xfrm>
            <a:off x="6211414" y="3023451"/>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54" name="TextBox 53"/>
          <p:cNvSpPr txBox="1"/>
          <p:nvPr/>
        </p:nvSpPr>
        <p:spPr>
          <a:xfrm>
            <a:off x="7413471" y="3473885"/>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9" name="Oval 68"/>
          <p:cNvSpPr/>
          <p:nvPr/>
        </p:nvSpPr>
        <p:spPr>
          <a:xfrm>
            <a:off x="6492415" y="2031306"/>
            <a:ext cx="709531" cy="683596"/>
          </a:xfrm>
          <a:prstGeom prst="ellipse">
            <a:avLst/>
          </a:prstGeom>
          <a:solidFill>
            <a:schemeClr val="bg1"/>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TextBox 55"/>
          <p:cNvSpPr txBox="1"/>
          <p:nvPr/>
        </p:nvSpPr>
        <p:spPr>
          <a:xfrm>
            <a:off x="6658760" y="2032456"/>
            <a:ext cx="418654" cy="646331"/>
          </a:xfrm>
          <a:prstGeom prst="rect">
            <a:avLst/>
          </a:prstGeom>
          <a:noFill/>
        </p:spPr>
        <p:txBody>
          <a:bodyPr wrap="none" rtlCol="0">
            <a:spAutoFit/>
          </a:bodyPr>
          <a:lstStyle/>
          <a:p>
            <a:r>
              <a:rPr lang="en-US" sz="3600" b="1" dirty="0" smtClean="0"/>
              <a:t>3</a:t>
            </a:r>
            <a:endParaRPr lang="en-US" sz="3600" b="1" dirty="0"/>
          </a:p>
        </p:txBody>
      </p:sp>
      <p:sp>
        <p:nvSpPr>
          <p:cNvPr id="58" name="TextBox 57"/>
          <p:cNvSpPr txBox="1"/>
          <p:nvPr/>
        </p:nvSpPr>
        <p:spPr>
          <a:xfrm>
            <a:off x="2066320" y="5009460"/>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60" name="TextBox 59"/>
          <p:cNvSpPr txBox="1"/>
          <p:nvPr/>
        </p:nvSpPr>
        <p:spPr>
          <a:xfrm>
            <a:off x="2467560" y="3008935"/>
            <a:ext cx="418654" cy="646331"/>
          </a:xfrm>
          <a:prstGeom prst="rect">
            <a:avLst/>
          </a:prstGeom>
          <a:solidFill>
            <a:schemeClr val="bg1"/>
          </a:solidFill>
        </p:spPr>
        <p:txBody>
          <a:bodyPr wrap="none" rtlCol="0">
            <a:spAutoFit/>
          </a:bodyPr>
          <a:lstStyle/>
          <a:p>
            <a:r>
              <a:rPr lang="en-US" sz="3600" b="1" dirty="0" smtClean="0"/>
              <a:t>5</a:t>
            </a:r>
            <a:endParaRPr lang="en-US" sz="3600" b="1" dirty="0"/>
          </a:p>
        </p:txBody>
      </p:sp>
      <p:sp>
        <p:nvSpPr>
          <p:cNvPr id="62" name="TextBox 61"/>
          <p:cNvSpPr txBox="1"/>
          <p:nvPr/>
        </p:nvSpPr>
        <p:spPr>
          <a:xfrm>
            <a:off x="1622407" y="239736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63" name="TextBox 62"/>
          <p:cNvSpPr txBox="1"/>
          <p:nvPr/>
        </p:nvSpPr>
        <p:spPr>
          <a:xfrm>
            <a:off x="803981" y="4522904"/>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4" name="TextBox 63"/>
          <p:cNvSpPr txBox="1"/>
          <p:nvPr/>
        </p:nvSpPr>
        <p:spPr>
          <a:xfrm>
            <a:off x="2787533" y="583658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65" name="TextBox 64"/>
          <p:cNvSpPr txBox="1"/>
          <p:nvPr/>
        </p:nvSpPr>
        <p:spPr>
          <a:xfrm>
            <a:off x="2196657" y="4074191"/>
            <a:ext cx="418654" cy="646331"/>
          </a:xfrm>
          <a:prstGeom prst="rect">
            <a:avLst/>
          </a:prstGeom>
          <a:solidFill>
            <a:schemeClr val="bg1"/>
          </a:solidFill>
        </p:spPr>
        <p:txBody>
          <a:bodyPr wrap="none" rtlCol="0">
            <a:spAutoFit/>
          </a:bodyPr>
          <a:lstStyle/>
          <a:p>
            <a:r>
              <a:rPr lang="en-US" sz="3600" b="1" dirty="0"/>
              <a:t>4</a:t>
            </a:r>
          </a:p>
        </p:txBody>
      </p:sp>
      <p:sp>
        <p:nvSpPr>
          <p:cNvPr id="66" name="TextBox 65"/>
          <p:cNvSpPr txBox="1"/>
          <p:nvPr/>
        </p:nvSpPr>
        <p:spPr>
          <a:xfrm>
            <a:off x="3800446" y="5217726"/>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7" name="TextBox 66"/>
          <p:cNvSpPr txBox="1"/>
          <p:nvPr/>
        </p:nvSpPr>
        <p:spPr>
          <a:xfrm>
            <a:off x="4665822" y="2003910"/>
            <a:ext cx="418654" cy="646331"/>
          </a:xfrm>
          <a:prstGeom prst="rect">
            <a:avLst/>
          </a:prstGeom>
          <a:solidFill>
            <a:schemeClr val="bg1"/>
          </a:solidFill>
        </p:spPr>
        <p:txBody>
          <a:bodyPr wrap="none" rtlCol="0">
            <a:spAutoFit/>
          </a:bodyPr>
          <a:lstStyle/>
          <a:p>
            <a:r>
              <a:rPr lang="en-US" sz="3600" b="1" dirty="0"/>
              <a:t>3</a:t>
            </a:r>
          </a:p>
        </p:txBody>
      </p:sp>
      <p:sp>
        <p:nvSpPr>
          <p:cNvPr id="68" name="Oval 67"/>
          <p:cNvSpPr/>
          <p:nvPr/>
        </p:nvSpPr>
        <p:spPr>
          <a:xfrm>
            <a:off x="5095978" y="2552719"/>
            <a:ext cx="709531" cy="683596"/>
          </a:xfrm>
          <a:prstGeom prst="ellipse">
            <a:avLst/>
          </a:prstGeom>
          <a:no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Oval 69"/>
          <p:cNvSpPr/>
          <p:nvPr/>
        </p:nvSpPr>
        <p:spPr>
          <a:xfrm>
            <a:off x="7240916" y="3440628"/>
            <a:ext cx="709531" cy="683596"/>
          </a:xfrm>
          <a:prstGeom prst="ellipse">
            <a:avLst/>
          </a:prstGeom>
          <a:no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TextBox 70"/>
          <p:cNvSpPr txBox="1"/>
          <p:nvPr/>
        </p:nvSpPr>
        <p:spPr>
          <a:xfrm>
            <a:off x="4322005" y="3013013"/>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72" name="Rectangle 71"/>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947667" y="3651625"/>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633768" y="2566827"/>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557267" y="1682591"/>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539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The Muddy City Problem</a:t>
            </a:r>
            <a:endParaRPr lang="en-GB" sz="4400" b="1" dirty="0">
              <a:solidFill>
                <a:schemeClr val="bg1">
                  <a:lumMod val="50000"/>
                </a:schemeClr>
              </a:solidFill>
            </a:endParaRPr>
          </a:p>
        </p:txBody>
      </p:sp>
      <p:sp>
        <p:nvSpPr>
          <p:cNvPr id="4" name="Oval 3"/>
          <p:cNvSpPr/>
          <p:nvPr/>
        </p:nvSpPr>
        <p:spPr>
          <a:xfrm>
            <a:off x="2293695" y="1736366"/>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3793801" y="2588496"/>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849066" y="5617563"/>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066259" y="3696690"/>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175427" y="4769104"/>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348461" y="5980962"/>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a:stCxn id="4" idx="3"/>
            <a:endCxn id="7" idx="0"/>
          </p:cNvCxnSpPr>
          <p:nvPr/>
        </p:nvCxnSpPr>
        <p:spPr>
          <a:xfrm flipH="1">
            <a:off x="1273599" y="2046055"/>
            <a:ext cx="1080824" cy="165063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3" idx="3"/>
            <a:endCxn id="5" idx="7"/>
          </p:cNvCxnSpPr>
          <p:nvPr/>
        </p:nvCxnSpPr>
        <p:spPr>
          <a:xfrm flipH="1">
            <a:off x="4147753" y="1992280"/>
            <a:ext cx="1470242" cy="64935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5" idx="1"/>
            <a:endCxn id="4" idx="5"/>
          </p:cNvCxnSpPr>
          <p:nvPr/>
        </p:nvCxnSpPr>
        <p:spPr>
          <a:xfrm flipH="1" flipV="1">
            <a:off x="2647647" y="2046055"/>
            <a:ext cx="1206882" cy="59557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4" idx="7"/>
            <a:endCxn id="13" idx="1"/>
          </p:cNvCxnSpPr>
          <p:nvPr/>
        </p:nvCxnSpPr>
        <p:spPr>
          <a:xfrm flipV="1">
            <a:off x="2647647" y="1735725"/>
            <a:ext cx="2970348" cy="5377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13" idx="6"/>
            <a:endCxn id="12" idx="1"/>
          </p:cNvCxnSpPr>
          <p:nvPr/>
        </p:nvCxnSpPr>
        <p:spPr>
          <a:xfrm>
            <a:off x="5971947" y="1864003"/>
            <a:ext cx="1722549" cy="755958"/>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12" idx="4"/>
            <a:endCxn id="11" idx="0"/>
          </p:cNvCxnSpPr>
          <p:nvPr/>
        </p:nvCxnSpPr>
        <p:spPr>
          <a:xfrm flipH="1">
            <a:off x="7209235" y="2929650"/>
            <a:ext cx="631873" cy="1894958"/>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13" idx="5"/>
            <a:endCxn id="11" idx="1"/>
          </p:cNvCxnSpPr>
          <p:nvPr/>
        </p:nvCxnSpPr>
        <p:spPr>
          <a:xfrm>
            <a:off x="5911219" y="1992280"/>
            <a:ext cx="1151404" cy="2885462"/>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3" idx="4"/>
            <a:endCxn id="9" idx="0"/>
          </p:cNvCxnSpPr>
          <p:nvPr/>
        </p:nvCxnSpPr>
        <p:spPr>
          <a:xfrm flipH="1">
            <a:off x="5155007" y="2045414"/>
            <a:ext cx="609600" cy="1606211"/>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endCxn id="11" idx="2"/>
          </p:cNvCxnSpPr>
          <p:nvPr/>
        </p:nvCxnSpPr>
        <p:spPr>
          <a:xfrm>
            <a:off x="5326036" y="3991051"/>
            <a:ext cx="1675859" cy="101496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9" idx="4"/>
            <a:endCxn id="10" idx="0"/>
          </p:cNvCxnSpPr>
          <p:nvPr/>
        </p:nvCxnSpPr>
        <p:spPr>
          <a:xfrm flipH="1">
            <a:off x="4555801" y="4014448"/>
            <a:ext cx="599206" cy="196651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10" idx="7"/>
            <a:endCxn id="11" idx="3"/>
          </p:cNvCxnSpPr>
          <p:nvPr/>
        </p:nvCxnSpPr>
        <p:spPr>
          <a:xfrm flipV="1">
            <a:off x="4702413" y="5134297"/>
            <a:ext cx="2360210" cy="89979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10" idx="2"/>
            <a:endCxn id="6" idx="6"/>
          </p:cNvCxnSpPr>
          <p:nvPr/>
        </p:nvCxnSpPr>
        <p:spPr>
          <a:xfrm flipH="1" flipV="1">
            <a:off x="1263746" y="5798975"/>
            <a:ext cx="3084715" cy="36339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6" idx="0"/>
            <a:endCxn id="7" idx="3"/>
          </p:cNvCxnSpPr>
          <p:nvPr/>
        </p:nvCxnSpPr>
        <p:spPr>
          <a:xfrm flipV="1">
            <a:off x="1056406" y="4006379"/>
            <a:ext cx="70581" cy="161118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6" idx="7"/>
            <a:endCxn id="8" idx="3"/>
          </p:cNvCxnSpPr>
          <p:nvPr/>
        </p:nvCxnSpPr>
        <p:spPr>
          <a:xfrm flipV="1">
            <a:off x="1203018" y="5078793"/>
            <a:ext cx="2033137" cy="59190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8" idx="1"/>
            <a:endCxn id="7" idx="6"/>
          </p:cNvCxnSpPr>
          <p:nvPr/>
        </p:nvCxnSpPr>
        <p:spPr>
          <a:xfrm flipH="1" flipV="1">
            <a:off x="1480939" y="3878102"/>
            <a:ext cx="1755216" cy="944136"/>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7" idx="7"/>
            <a:endCxn id="5" idx="3"/>
          </p:cNvCxnSpPr>
          <p:nvPr/>
        </p:nvCxnSpPr>
        <p:spPr>
          <a:xfrm flipV="1">
            <a:off x="1420211" y="2898185"/>
            <a:ext cx="2434318" cy="85163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5" idx="5"/>
            <a:endCxn id="9" idx="1"/>
          </p:cNvCxnSpPr>
          <p:nvPr/>
        </p:nvCxnSpPr>
        <p:spPr>
          <a:xfrm>
            <a:off x="4147753" y="2898185"/>
            <a:ext cx="860642" cy="80657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5" idx="4"/>
            <a:endCxn id="8" idx="0"/>
          </p:cNvCxnSpPr>
          <p:nvPr/>
        </p:nvCxnSpPr>
        <p:spPr>
          <a:xfrm flipH="1">
            <a:off x="3382767" y="2951319"/>
            <a:ext cx="618374" cy="181778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9" idx="3"/>
            <a:endCxn id="8" idx="7"/>
          </p:cNvCxnSpPr>
          <p:nvPr/>
        </p:nvCxnSpPr>
        <p:spPr>
          <a:xfrm flipH="1">
            <a:off x="3529379" y="3961314"/>
            <a:ext cx="1479016" cy="86092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8" idx="5"/>
            <a:endCxn id="10" idx="1"/>
          </p:cNvCxnSpPr>
          <p:nvPr/>
        </p:nvCxnSpPr>
        <p:spPr>
          <a:xfrm>
            <a:off x="3529379" y="5078793"/>
            <a:ext cx="879810" cy="955303"/>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003977" y="1430540"/>
            <a:ext cx="418654" cy="646331"/>
          </a:xfrm>
          <a:prstGeom prst="rect">
            <a:avLst/>
          </a:prstGeom>
          <a:solidFill>
            <a:schemeClr val="bg1"/>
          </a:solidFill>
        </p:spPr>
        <p:txBody>
          <a:bodyPr wrap="none" rtlCol="0">
            <a:spAutoFit/>
          </a:bodyPr>
          <a:lstStyle/>
          <a:p>
            <a:r>
              <a:rPr lang="en-US" sz="3600" b="1" dirty="0" smtClean="0"/>
              <a:t>5</a:t>
            </a:r>
            <a:endParaRPr lang="en-US" sz="3600" b="1" dirty="0"/>
          </a:p>
        </p:txBody>
      </p:sp>
      <p:sp>
        <p:nvSpPr>
          <p:cNvPr id="38" name="TextBox 37"/>
          <p:cNvSpPr txBox="1"/>
          <p:nvPr/>
        </p:nvSpPr>
        <p:spPr>
          <a:xfrm>
            <a:off x="2912609" y="2109051"/>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40" name="TextBox 39"/>
          <p:cNvSpPr txBox="1"/>
          <p:nvPr/>
        </p:nvSpPr>
        <p:spPr>
          <a:xfrm>
            <a:off x="3482792" y="3560343"/>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42" name="TextBox 41"/>
          <p:cNvSpPr txBox="1"/>
          <p:nvPr/>
        </p:nvSpPr>
        <p:spPr>
          <a:xfrm>
            <a:off x="4658932" y="4775296"/>
            <a:ext cx="418654" cy="646331"/>
          </a:xfrm>
          <a:prstGeom prst="rect">
            <a:avLst/>
          </a:prstGeom>
          <a:solidFill>
            <a:schemeClr val="bg1"/>
          </a:solidFill>
        </p:spPr>
        <p:txBody>
          <a:bodyPr wrap="none" rtlCol="0">
            <a:spAutoFit/>
          </a:bodyPr>
          <a:lstStyle/>
          <a:p>
            <a:r>
              <a:rPr lang="en-US" sz="3600" b="1" dirty="0"/>
              <a:t>3</a:t>
            </a:r>
          </a:p>
        </p:txBody>
      </p:sp>
      <p:sp>
        <p:nvSpPr>
          <p:cNvPr id="44" name="TextBox 43"/>
          <p:cNvSpPr txBox="1"/>
          <p:nvPr/>
        </p:nvSpPr>
        <p:spPr>
          <a:xfrm>
            <a:off x="4111561" y="407247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46" name="TextBox 45"/>
          <p:cNvSpPr txBox="1"/>
          <p:nvPr/>
        </p:nvSpPr>
        <p:spPr>
          <a:xfrm>
            <a:off x="5741255" y="5365171"/>
            <a:ext cx="418654" cy="646331"/>
          </a:xfrm>
          <a:prstGeom prst="rect">
            <a:avLst/>
          </a:prstGeom>
          <a:solidFill>
            <a:schemeClr val="bg1"/>
          </a:solidFill>
        </p:spPr>
        <p:txBody>
          <a:bodyPr wrap="none" rtlCol="0">
            <a:spAutoFit/>
          </a:bodyPr>
          <a:lstStyle/>
          <a:p>
            <a:r>
              <a:rPr lang="en-US" sz="3600" b="1" dirty="0"/>
              <a:t>4</a:t>
            </a:r>
          </a:p>
        </p:txBody>
      </p:sp>
      <p:sp>
        <p:nvSpPr>
          <p:cNvPr id="48" name="TextBox 47"/>
          <p:cNvSpPr txBox="1"/>
          <p:nvPr/>
        </p:nvSpPr>
        <p:spPr>
          <a:xfrm>
            <a:off x="5219802" y="2563156"/>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50" name="TextBox 49"/>
          <p:cNvSpPr txBox="1"/>
          <p:nvPr/>
        </p:nvSpPr>
        <p:spPr>
          <a:xfrm>
            <a:off x="5709129" y="4140932"/>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52" name="TextBox 51"/>
          <p:cNvSpPr txBox="1"/>
          <p:nvPr/>
        </p:nvSpPr>
        <p:spPr>
          <a:xfrm>
            <a:off x="6211414" y="3023451"/>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54" name="TextBox 53"/>
          <p:cNvSpPr txBox="1"/>
          <p:nvPr/>
        </p:nvSpPr>
        <p:spPr>
          <a:xfrm>
            <a:off x="7413471" y="3473885"/>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9" name="Oval 68"/>
          <p:cNvSpPr/>
          <p:nvPr/>
        </p:nvSpPr>
        <p:spPr>
          <a:xfrm>
            <a:off x="6492415" y="2031306"/>
            <a:ext cx="709531" cy="683596"/>
          </a:xfrm>
          <a:prstGeom prst="ellipse">
            <a:avLst/>
          </a:prstGeom>
          <a:solidFill>
            <a:schemeClr val="bg1"/>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TextBox 55"/>
          <p:cNvSpPr txBox="1"/>
          <p:nvPr/>
        </p:nvSpPr>
        <p:spPr>
          <a:xfrm>
            <a:off x="6658760" y="2032456"/>
            <a:ext cx="418654" cy="646331"/>
          </a:xfrm>
          <a:prstGeom prst="rect">
            <a:avLst/>
          </a:prstGeom>
          <a:noFill/>
        </p:spPr>
        <p:txBody>
          <a:bodyPr wrap="none" rtlCol="0">
            <a:spAutoFit/>
          </a:bodyPr>
          <a:lstStyle/>
          <a:p>
            <a:r>
              <a:rPr lang="en-US" sz="3600" b="1" dirty="0" smtClean="0"/>
              <a:t>3</a:t>
            </a:r>
            <a:endParaRPr lang="en-US" sz="3600" b="1" dirty="0"/>
          </a:p>
        </p:txBody>
      </p:sp>
      <p:sp>
        <p:nvSpPr>
          <p:cNvPr id="58" name="TextBox 57"/>
          <p:cNvSpPr txBox="1"/>
          <p:nvPr/>
        </p:nvSpPr>
        <p:spPr>
          <a:xfrm>
            <a:off x="2066320" y="5009460"/>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60" name="TextBox 59"/>
          <p:cNvSpPr txBox="1"/>
          <p:nvPr/>
        </p:nvSpPr>
        <p:spPr>
          <a:xfrm>
            <a:off x="2467560" y="3008935"/>
            <a:ext cx="418654" cy="646331"/>
          </a:xfrm>
          <a:prstGeom prst="rect">
            <a:avLst/>
          </a:prstGeom>
          <a:solidFill>
            <a:schemeClr val="bg1"/>
          </a:solidFill>
        </p:spPr>
        <p:txBody>
          <a:bodyPr wrap="none" rtlCol="0">
            <a:spAutoFit/>
          </a:bodyPr>
          <a:lstStyle/>
          <a:p>
            <a:r>
              <a:rPr lang="en-US" sz="3600" b="1" dirty="0" smtClean="0"/>
              <a:t>5</a:t>
            </a:r>
            <a:endParaRPr lang="en-US" sz="3600" b="1" dirty="0"/>
          </a:p>
        </p:txBody>
      </p:sp>
      <p:sp>
        <p:nvSpPr>
          <p:cNvPr id="62" name="TextBox 61"/>
          <p:cNvSpPr txBox="1"/>
          <p:nvPr/>
        </p:nvSpPr>
        <p:spPr>
          <a:xfrm>
            <a:off x="1622407" y="239736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63" name="TextBox 62"/>
          <p:cNvSpPr txBox="1"/>
          <p:nvPr/>
        </p:nvSpPr>
        <p:spPr>
          <a:xfrm>
            <a:off x="803981" y="4522904"/>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4" name="TextBox 63"/>
          <p:cNvSpPr txBox="1"/>
          <p:nvPr/>
        </p:nvSpPr>
        <p:spPr>
          <a:xfrm>
            <a:off x="2787533" y="583658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65" name="TextBox 64"/>
          <p:cNvSpPr txBox="1"/>
          <p:nvPr/>
        </p:nvSpPr>
        <p:spPr>
          <a:xfrm>
            <a:off x="2196657" y="4074191"/>
            <a:ext cx="418654" cy="646331"/>
          </a:xfrm>
          <a:prstGeom prst="rect">
            <a:avLst/>
          </a:prstGeom>
          <a:solidFill>
            <a:schemeClr val="bg1"/>
          </a:solidFill>
        </p:spPr>
        <p:txBody>
          <a:bodyPr wrap="none" rtlCol="0">
            <a:spAutoFit/>
          </a:bodyPr>
          <a:lstStyle/>
          <a:p>
            <a:r>
              <a:rPr lang="en-US" sz="3600" b="1" dirty="0"/>
              <a:t>4</a:t>
            </a:r>
          </a:p>
        </p:txBody>
      </p:sp>
      <p:sp>
        <p:nvSpPr>
          <p:cNvPr id="66" name="TextBox 65"/>
          <p:cNvSpPr txBox="1"/>
          <p:nvPr/>
        </p:nvSpPr>
        <p:spPr>
          <a:xfrm>
            <a:off x="3800446" y="5217726"/>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7" name="TextBox 66"/>
          <p:cNvSpPr txBox="1"/>
          <p:nvPr/>
        </p:nvSpPr>
        <p:spPr>
          <a:xfrm>
            <a:off x="4665822" y="2003910"/>
            <a:ext cx="418654" cy="646331"/>
          </a:xfrm>
          <a:prstGeom prst="rect">
            <a:avLst/>
          </a:prstGeom>
          <a:solidFill>
            <a:schemeClr val="bg1"/>
          </a:solidFill>
        </p:spPr>
        <p:txBody>
          <a:bodyPr wrap="none" rtlCol="0">
            <a:spAutoFit/>
          </a:bodyPr>
          <a:lstStyle/>
          <a:p>
            <a:r>
              <a:rPr lang="en-US" sz="3600" b="1" dirty="0"/>
              <a:t>3</a:t>
            </a:r>
          </a:p>
        </p:txBody>
      </p:sp>
      <p:sp>
        <p:nvSpPr>
          <p:cNvPr id="74" name="Oval 73"/>
          <p:cNvSpPr/>
          <p:nvPr/>
        </p:nvSpPr>
        <p:spPr>
          <a:xfrm>
            <a:off x="4523156" y="1979901"/>
            <a:ext cx="709531" cy="683596"/>
          </a:xfrm>
          <a:prstGeom prst="ellipse">
            <a:avLst/>
          </a:prstGeom>
          <a:solidFill>
            <a:schemeClr val="bg1"/>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3600" b="1" dirty="0" smtClean="0">
                <a:solidFill>
                  <a:schemeClr val="tx1"/>
                </a:solidFill>
              </a:rPr>
              <a:t>3</a:t>
            </a:r>
            <a:endParaRPr lang="en-US" sz="3600" b="1" dirty="0">
              <a:solidFill>
                <a:schemeClr val="tx1"/>
              </a:solidFill>
            </a:endParaRPr>
          </a:p>
        </p:txBody>
      </p:sp>
      <p:sp>
        <p:nvSpPr>
          <p:cNvPr id="68" name="Oval 67"/>
          <p:cNvSpPr/>
          <p:nvPr/>
        </p:nvSpPr>
        <p:spPr>
          <a:xfrm>
            <a:off x="5095978" y="2552719"/>
            <a:ext cx="709531" cy="683596"/>
          </a:xfrm>
          <a:prstGeom prst="ellipse">
            <a:avLst/>
          </a:prstGeom>
          <a:no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Oval 69"/>
          <p:cNvSpPr/>
          <p:nvPr/>
        </p:nvSpPr>
        <p:spPr>
          <a:xfrm>
            <a:off x="7240916" y="3440628"/>
            <a:ext cx="709531" cy="683596"/>
          </a:xfrm>
          <a:prstGeom prst="ellipse">
            <a:avLst/>
          </a:prstGeom>
          <a:no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TextBox 70"/>
          <p:cNvSpPr txBox="1"/>
          <p:nvPr/>
        </p:nvSpPr>
        <p:spPr>
          <a:xfrm>
            <a:off x="4322005" y="3013013"/>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72" name="Rectangle 71"/>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947667" y="3651625"/>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633768" y="2566827"/>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557267" y="1682591"/>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001895" y="4824608"/>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65109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The Muddy City Problem</a:t>
            </a:r>
            <a:endParaRPr lang="en-GB" sz="4400" b="1" dirty="0">
              <a:solidFill>
                <a:schemeClr val="bg1">
                  <a:lumMod val="50000"/>
                </a:schemeClr>
              </a:solidFill>
            </a:endParaRPr>
          </a:p>
        </p:txBody>
      </p:sp>
      <p:sp>
        <p:nvSpPr>
          <p:cNvPr id="4" name="Oval 3"/>
          <p:cNvSpPr/>
          <p:nvPr/>
        </p:nvSpPr>
        <p:spPr>
          <a:xfrm>
            <a:off x="2293695" y="1736366"/>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849066" y="5617563"/>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066259" y="3696690"/>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175427" y="4769104"/>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348461" y="5980962"/>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a:stCxn id="4" idx="3"/>
            <a:endCxn id="7" idx="0"/>
          </p:cNvCxnSpPr>
          <p:nvPr/>
        </p:nvCxnSpPr>
        <p:spPr>
          <a:xfrm flipH="1">
            <a:off x="1273599" y="2046055"/>
            <a:ext cx="1080824" cy="165063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3" idx="3"/>
            <a:endCxn id="5" idx="7"/>
          </p:cNvCxnSpPr>
          <p:nvPr/>
        </p:nvCxnSpPr>
        <p:spPr>
          <a:xfrm flipH="1">
            <a:off x="4147753" y="1992280"/>
            <a:ext cx="1470242" cy="649350"/>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5" idx="1"/>
            <a:endCxn id="4" idx="5"/>
          </p:cNvCxnSpPr>
          <p:nvPr/>
        </p:nvCxnSpPr>
        <p:spPr>
          <a:xfrm flipH="1" flipV="1">
            <a:off x="2647647" y="2046055"/>
            <a:ext cx="1206882" cy="59557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4" idx="7"/>
            <a:endCxn id="13" idx="1"/>
          </p:cNvCxnSpPr>
          <p:nvPr/>
        </p:nvCxnSpPr>
        <p:spPr>
          <a:xfrm flipV="1">
            <a:off x="2647647" y="1735725"/>
            <a:ext cx="2970348" cy="5377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13" idx="6"/>
            <a:endCxn id="12" idx="1"/>
          </p:cNvCxnSpPr>
          <p:nvPr/>
        </p:nvCxnSpPr>
        <p:spPr>
          <a:xfrm>
            <a:off x="5971947" y="1864003"/>
            <a:ext cx="1722549" cy="755958"/>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12" idx="4"/>
            <a:endCxn id="11" idx="0"/>
          </p:cNvCxnSpPr>
          <p:nvPr/>
        </p:nvCxnSpPr>
        <p:spPr>
          <a:xfrm flipH="1">
            <a:off x="7209235" y="2929650"/>
            <a:ext cx="631873" cy="1894958"/>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13" idx="5"/>
            <a:endCxn id="11" idx="1"/>
          </p:cNvCxnSpPr>
          <p:nvPr/>
        </p:nvCxnSpPr>
        <p:spPr>
          <a:xfrm>
            <a:off x="5911219" y="1992280"/>
            <a:ext cx="1151404" cy="2885462"/>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3" idx="4"/>
            <a:endCxn id="9" idx="0"/>
          </p:cNvCxnSpPr>
          <p:nvPr/>
        </p:nvCxnSpPr>
        <p:spPr>
          <a:xfrm flipH="1">
            <a:off x="5155007" y="2045414"/>
            <a:ext cx="609600" cy="1606211"/>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endCxn id="11" idx="2"/>
          </p:cNvCxnSpPr>
          <p:nvPr/>
        </p:nvCxnSpPr>
        <p:spPr>
          <a:xfrm>
            <a:off x="5326036" y="3991051"/>
            <a:ext cx="1675859" cy="101496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9" idx="4"/>
            <a:endCxn id="10" idx="0"/>
          </p:cNvCxnSpPr>
          <p:nvPr/>
        </p:nvCxnSpPr>
        <p:spPr>
          <a:xfrm flipH="1">
            <a:off x="4555801" y="4014448"/>
            <a:ext cx="599206" cy="196651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10" idx="7"/>
            <a:endCxn id="11" idx="3"/>
          </p:cNvCxnSpPr>
          <p:nvPr/>
        </p:nvCxnSpPr>
        <p:spPr>
          <a:xfrm flipV="1">
            <a:off x="4702413" y="5134297"/>
            <a:ext cx="2360210" cy="89979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10" idx="2"/>
            <a:endCxn id="6" idx="6"/>
          </p:cNvCxnSpPr>
          <p:nvPr/>
        </p:nvCxnSpPr>
        <p:spPr>
          <a:xfrm flipH="1" flipV="1">
            <a:off x="1263746" y="5798975"/>
            <a:ext cx="3084715" cy="36339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6" idx="0"/>
            <a:endCxn id="7" idx="3"/>
          </p:cNvCxnSpPr>
          <p:nvPr/>
        </p:nvCxnSpPr>
        <p:spPr>
          <a:xfrm flipV="1">
            <a:off x="1056406" y="4006379"/>
            <a:ext cx="70581" cy="161118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6" idx="7"/>
            <a:endCxn id="8" idx="3"/>
          </p:cNvCxnSpPr>
          <p:nvPr/>
        </p:nvCxnSpPr>
        <p:spPr>
          <a:xfrm flipV="1">
            <a:off x="1203018" y="5078793"/>
            <a:ext cx="2033137" cy="59190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8" idx="1"/>
            <a:endCxn id="7" idx="6"/>
          </p:cNvCxnSpPr>
          <p:nvPr/>
        </p:nvCxnSpPr>
        <p:spPr>
          <a:xfrm flipH="1" flipV="1">
            <a:off x="1480939" y="3878102"/>
            <a:ext cx="1755216" cy="944136"/>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7" idx="7"/>
            <a:endCxn id="5" idx="3"/>
          </p:cNvCxnSpPr>
          <p:nvPr/>
        </p:nvCxnSpPr>
        <p:spPr>
          <a:xfrm flipV="1">
            <a:off x="1420211" y="2898185"/>
            <a:ext cx="2434318" cy="85163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5" idx="5"/>
            <a:endCxn id="9" idx="1"/>
          </p:cNvCxnSpPr>
          <p:nvPr/>
        </p:nvCxnSpPr>
        <p:spPr>
          <a:xfrm>
            <a:off x="4147753" y="2898185"/>
            <a:ext cx="860642" cy="80657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5" idx="4"/>
            <a:endCxn id="8" idx="0"/>
          </p:cNvCxnSpPr>
          <p:nvPr/>
        </p:nvCxnSpPr>
        <p:spPr>
          <a:xfrm flipH="1">
            <a:off x="3382767" y="2951319"/>
            <a:ext cx="618374" cy="181778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9" idx="3"/>
            <a:endCxn id="8" idx="7"/>
          </p:cNvCxnSpPr>
          <p:nvPr/>
        </p:nvCxnSpPr>
        <p:spPr>
          <a:xfrm flipH="1">
            <a:off x="3529379" y="3961314"/>
            <a:ext cx="1479016" cy="86092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8" idx="5"/>
            <a:endCxn id="10" idx="1"/>
          </p:cNvCxnSpPr>
          <p:nvPr/>
        </p:nvCxnSpPr>
        <p:spPr>
          <a:xfrm>
            <a:off x="3529379" y="5078793"/>
            <a:ext cx="879810" cy="955303"/>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003977" y="1430540"/>
            <a:ext cx="418654" cy="646331"/>
          </a:xfrm>
          <a:prstGeom prst="rect">
            <a:avLst/>
          </a:prstGeom>
          <a:solidFill>
            <a:schemeClr val="bg1"/>
          </a:solidFill>
        </p:spPr>
        <p:txBody>
          <a:bodyPr wrap="none" rtlCol="0">
            <a:spAutoFit/>
          </a:bodyPr>
          <a:lstStyle/>
          <a:p>
            <a:r>
              <a:rPr lang="en-US" sz="3600" b="1" dirty="0" smtClean="0"/>
              <a:t>5</a:t>
            </a:r>
            <a:endParaRPr lang="en-US" sz="3600" b="1" dirty="0"/>
          </a:p>
        </p:txBody>
      </p:sp>
      <p:sp>
        <p:nvSpPr>
          <p:cNvPr id="38" name="TextBox 37"/>
          <p:cNvSpPr txBox="1"/>
          <p:nvPr/>
        </p:nvSpPr>
        <p:spPr>
          <a:xfrm>
            <a:off x="2912609" y="2109051"/>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40" name="TextBox 39"/>
          <p:cNvSpPr txBox="1"/>
          <p:nvPr/>
        </p:nvSpPr>
        <p:spPr>
          <a:xfrm>
            <a:off x="3482792" y="3560343"/>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42" name="TextBox 41"/>
          <p:cNvSpPr txBox="1"/>
          <p:nvPr/>
        </p:nvSpPr>
        <p:spPr>
          <a:xfrm>
            <a:off x="4658932" y="4775296"/>
            <a:ext cx="418654" cy="646331"/>
          </a:xfrm>
          <a:prstGeom prst="rect">
            <a:avLst/>
          </a:prstGeom>
          <a:solidFill>
            <a:schemeClr val="bg1"/>
          </a:solidFill>
        </p:spPr>
        <p:txBody>
          <a:bodyPr wrap="none" rtlCol="0">
            <a:spAutoFit/>
          </a:bodyPr>
          <a:lstStyle/>
          <a:p>
            <a:r>
              <a:rPr lang="en-US" sz="3600" b="1" dirty="0"/>
              <a:t>3</a:t>
            </a:r>
          </a:p>
        </p:txBody>
      </p:sp>
      <p:sp>
        <p:nvSpPr>
          <p:cNvPr id="44" name="TextBox 43"/>
          <p:cNvSpPr txBox="1"/>
          <p:nvPr/>
        </p:nvSpPr>
        <p:spPr>
          <a:xfrm>
            <a:off x="4111561" y="407247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46" name="TextBox 45"/>
          <p:cNvSpPr txBox="1"/>
          <p:nvPr/>
        </p:nvSpPr>
        <p:spPr>
          <a:xfrm>
            <a:off x="5741255" y="5365171"/>
            <a:ext cx="418654" cy="646331"/>
          </a:xfrm>
          <a:prstGeom prst="rect">
            <a:avLst/>
          </a:prstGeom>
          <a:solidFill>
            <a:schemeClr val="bg1"/>
          </a:solidFill>
        </p:spPr>
        <p:txBody>
          <a:bodyPr wrap="none" rtlCol="0">
            <a:spAutoFit/>
          </a:bodyPr>
          <a:lstStyle/>
          <a:p>
            <a:r>
              <a:rPr lang="en-US" sz="3600" b="1" dirty="0"/>
              <a:t>4</a:t>
            </a:r>
          </a:p>
        </p:txBody>
      </p:sp>
      <p:sp>
        <p:nvSpPr>
          <p:cNvPr id="48" name="TextBox 47"/>
          <p:cNvSpPr txBox="1"/>
          <p:nvPr/>
        </p:nvSpPr>
        <p:spPr>
          <a:xfrm>
            <a:off x="5219802" y="2563156"/>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50" name="TextBox 49"/>
          <p:cNvSpPr txBox="1"/>
          <p:nvPr/>
        </p:nvSpPr>
        <p:spPr>
          <a:xfrm>
            <a:off x="5709129" y="4140932"/>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52" name="TextBox 51"/>
          <p:cNvSpPr txBox="1"/>
          <p:nvPr/>
        </p:nvSpPr>
        <p:spPr>
          <a:xfrm>
            <a:off x="6211414" y="3023451"/>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54" name="TextBox 53"/>
          <p:cNvSpPr txBox="1"/>
          <p:nvPr/>
        </p:nvSpPr>
        <p:spPr>
          <a:xfrm>
            <a:off x="7413471" y="3473885"/>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9" name="Oval 68"/>
          <p:cNvSpPr/>
          <p:nvPr/>
        </p:nvSpPr>
        <p:spPr>
          <a:xfrm>
            <a:off x="6492415" y="2031306"/>
            <a:ext cx="709531" cy="683596"/>
          </a:xfrm>
          <a:prstGeom prst="ellipse">
            <a:avLst/>
          </a:prstGeom>
          <a:solidFill>
            <a:schemeClr val="bg1"/>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TextBox 55"/>
          <p:cNvSpPr txBox="1"/>
          <p:nvPr/>
        </p:nvSpPr>
        <p:spPr>
          <a:xfrm>
            <a:off x="6658760" y="2032456"/>
            <a:ext cx="418654" cy="646331"/>
          </a:xfrm>
          <a:prstGeom prst="rect">
            <a:avLst/>
          </a:prstGeom>
          <a:noFill/>
        </p:spPr>
        <p:txBody>
          <a:bodyPr wrap="none" rtlCol="0">
            <a:spAutoFit/>
          </a:bodyPr>
          <a:lstStyle/>
          <a:p>
            <a:r>
              <a:rPr lang="en-US" sz="3600" b="1" dirty="0" smtClean="0"/>
              <a:t>3</a:t>
            </a:r>
            <a:endParaRPr lang="en-US" sz="3600" b="1" dirty="0"/>
          </a:p>
        </p:txBody>
      </p:sp>
      <p:sp>
        <p:nvSpPr>
          <p:cNvPr id="58" name="TextBox 57"/>
          <p:cNvSpPr txBox="1"/>
          <p:nvPr/>
        </p:nvSpPr>
        <p:spPr>
          <a:xfrm>
            <a:off x="2066320" y="5009460"/>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60" name="TextBox 59"/>
          <p:cNvSpPr txBox="1"/>
          <p:nvPr/>
        </p:nvSpPr>
        <p:spPr>
          <a:xfrm>
            <a:off x="2467560" y="3008935"/>
            <a:ext cx="418654" cy="646331"/>
          </a:xfrm>
          <a:prstGeom prst="rect">
            <a:avLst/>
          </a:prstGeom>
          <a:solidFill>
            <a:schemeClr val="bg1"/>
          </a:solidFill>
        </p:spPr>
        <p:txBody>
          <a:bodyPr wrap="none" rtlCol="0">
            <a:spAutoFit/>
          </a:bodyPr>
          <a:lstStyle/>
          <a:p>
            <a:r>
              <a:rPr lang="en-US" sz="3600" b="1" dirty="0" smtClean="0"/>
              <a:t>5</a:t>
            </a:r>
            <a:endParaRPr lang="en-US" sz="3600" b="1" dirty="0"/>
          </a:p>
        </p:txBody>
      </p:sp>
      <p:sp>
        <p:nvSpPr>
          <p:cNvPr id="62" name="TextBox 61"/>
          <p:cNvSpPr txBox="1"/>
          <p:nvPr/>
        </p:nvSpPr>
        <p:spPr>
          <a:xfrm>
            <a:off x="1622407" y="239736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63" name="TextBox 62"/>
          <p:cNvSpPr txBox="1"/>
          <p:nvPr/>
        </p:nvSpPr>
        <p:spPr>
          <a:xfrm>
            <a:off x="803981" y="4522904"/>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4" name="TextBox 63"/>
          <p:cNvSpPr txBox="1"/>
          <p:nvPr/>
        </p:nvSpPr>
        <p:spPr>
          <a:xfrm>
            <a:off x="2787533" y="583658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65" name="TextBox 64"/>
          <p:cNvSpPr txBox="1"/>
          <p:nvPr/>
        </p:nvSpPr>
        <p:spPr>
          <a:xfrm>
            <a:off x="2196657" y="4074191"/>
            <a:ext cx="418654" cy="646331"/>
          </a:xfrm>
          <a:prstGeom prst="rect">
            <a:avLst/>
          </a:prstGeom>
          <a:solidFill>
            <a:schemeClr val="bg1"/>
          </a:solidFill>
        </p:spPr>
        <p:txBody>
          <a:bodyPr wrap="none" rtlCol="0">
            <a:spAutoFit/>
          </a:bodyPr>
          <a:lstStyle/>
          <a:p>
            <a:r>
              <a:rPr lang="en-US" sz="3600" b="1" dirty="0"/>
              <a:t>4</a:t>
            </a:r>
          </a:p>
        </p:txBody>
      </p:sp>
      <p:sp>
        <p:nvSpPr>
          <p:cNvPr id="66" name="TextBox 65"/>
          <p:cNvSpPr txBox="1"/>
          <p:nvPr/>
        </p:nvSpPr>
        <p:spPr>
          <a:xfrm>
            <a:off x="3800446" y="5217726"/>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7" name="TextBox 66"/>
          <p:cNvSpPr txBox="1"/>
          <p:nvPr/>
        </p:nvSpPr>
        <p:spPr>
          <a:xfrm>
            <a:off x="4665822" y="2003910"/>
            <a:ext cx="418654" cy="646331"/>
          </a:xfrm>
          <a:prstGeom prst="rect">
            <a:avLst/>
          </a:prstGeom>
          <a:solidFill>
            <a:schemeClr val="bg1"/>
          </a:solidFill>
        </p:spPr>
        <p:txBody>
          <a:bodyPr wrap="none" rtlCol="0">
            <a:spAutoFit/>
          </a:bodyPr>
          <a:lstStyle/>
          <a:p>
            <a:r>
              <a:rPr lang="en-US" sz="3600" b="1" dirty="0"/>
              <a:t>3</a:t>
            </a:r>
          </a:p>
        </p:txBody>
      </p:sp>
      <p:sp>
        <p:nvSpPr>
          <p:cNvPr id="74" name="Oval 73"/>
          <p:cNvSpPr/>
          <p:nvPr/>
        </p:nvSpPr>
        <p:spPr>
          <a:xfrm>
            <a:off x="4523156" y="1979901"/>
            <a:ext cx="709531" cy="683596"/>
          </a:xfrm>
          <a:prstGeom prst="ellipse">
            <a:avLst/>
          </a:prstGeom>
          <a:solidFill>
            <a:schemeClr val="bg1"/>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3600" b="1" dirty="0" smtClean="0">
                <a:solidFill>
                  <a:schemeClr val="tx1"/>
                </a:solidFill>
              </a:rPr>
              <a:t>3</a:t>
            </a:r>
            <a:endParaRPr lang="en-US" sz="3600" b="1" dirty="0">
              <a:solidFill>
                <a:schemeClr val="tx1"/>
              </a:solidFill>
            </a:endParaRPr>
          </a:p>
        </p:txBody>
      </p:sp>
      <p:sp>
        <p:nvSpPr>
          <p:cNvPr id="68" name="Oval 67"/>
          <p:cNvSpPr/>
          <p:nvPr/>
        </p:nvSpPr>
        <p:spPr>
          <a:xfrm>
            <a:off x="5095978" y="2552719"/>
            <a:ext cx="709531" cy="683596"/>
          </a:xfrm>
          <a:prstGeom prst="ellipse">
            <a:avLst/>
          </a:prstGeom>
          <a:no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Oval 69"/>
          <p:cNvSpPr/>
          <p:nvPr/>
        </p:nvSpPr>
        <p:spPr>
          <a:xfrm>
            <a:off x="7240916" y="3440628"/>
            <a:ext cx="709531" cy="683596"/>
          </a:xfrm>
          <a:prstGeom prst="ellipse">
            <a:avLst/>
          </a:prstGeom>
          <a:no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TextBox 70"/>
          <p:cNvSpPr txBox="1"/>
          <p:nvPr/>
        </p:nvSpPr>
        <p:spPr>
          <a:xfrm>
            <a:off x="4322005" y="3013013"/>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72" name="Rectangle 71"/>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947667" y="3651625"/>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633768" y="2566827"/>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557267" y="1682591"/>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001895" y="4824608"/>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3793801" y="2588496"/>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2764643" y="2089075"/>
            <a:ext cx="709531" cy="683596"/>
          </a:xfrm>
          <a:prstGeom prst="ellipse">
            <a:avLst/>
          </a:prstGeom>
          <a:solidFill>
            <a:srgbClr val="FFFFFF"/>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3600" b="1" dirty="0" smtClean="0">
                <a:solidFill>
                  <a:schemeClr val="tx1"/>
                </a:solidFill>
              </a:rPr>
              <a:t>3</a:t>
            </a:r>
            <a:endParaRPr lang="en-US" sz="3600" b="1" dirty="0">
              <a:solidFill>
                <a:schemeClr val="tx1"/>
              </a:solidFill>
            </a:endParaRPr>
          </a:p>
        </p:txBody>
      </p:sp>
    </p:spTree>
    <p:extLst>
      <p:ext uri="{BB962C8B-B14F-4D97-AF65-F5344CB8AC3E}">
        <p14:creationId xmlns:p14="http://schemas.microsoft.com/office/powerpoint/2010/main" val="1011576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The Muddy City Problem</a:t>
            </a:r>
            <a:endParaRPr lang="en-GB" sz="4400" b="1" dirty="0">
              <a:solidFill>
                <a:schemeClr val="bg1">
                  <a:lumMod val="50000"/>
                </a:schemeClr>
              </a:solidFill>
            </a:endParaRPr>
          </a:p>
        </p:txBody>
      </p:sp>
      <p:sp>
        <p:nvSpPr>
          <p:cNvPr id="6" name="Oval 5"/>
          <p:cNvSpPr/>
          <p:nvPr/>
        </p:nvSpPr>
        <p:spPr>
          <a:xfrm>
            <a:off x="849066" y="5617563"/>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066259" y="3696690"/>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175427" y="4769104"/>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348461" y="5980962"/>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a:stCxn id="4" idx="3"/>
            <a:endCxn id="7" idx="0"/>
          </p:cNvCxnSpPr>
          <p:nvPr/>
        </p:nvCxnSpPr>
        <p:spPr>
          <a:xfrm flipH="1">
            <a:off x="1273599" y="2046055"/>
            <a:ext cx="1080824" cy="165063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3" idx="3"/>
            <a:endCxn id="5" idx="7"/>
          </p:cNvCxnSpPr>
          <p:nvPr/>
        </p:nvCxnSpPr>
        <p:spPr>
          <a:xfrm flipH="1">
            <a:off x="4147753" y="1992280"/>
            <a:ext cx="1470242" cy="649350"/>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5" idx="1"/>
            <a:endCxn id="4" idx="5"/>
          </p:cNvCxnSpPr>
          <p:nvPr/>
        </p:nvCxnSpPr>
        <p:spPr>
          <a:xfrm flipH="1" flipV="1">
            <a:off x="2647647" y="2046055"/>
            <a:ext cx="1206882" cy="595575"/>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4" idx="7"/>
            <a:endCxn id="13" idx="1"/>
          </p:cNvCxnSpPr>
          <p:nvPr/>
        </p:nvCxnSpPr>
        <p:spPr>
          <a:xfrm flipV="1">
            <a:off x="2647647" y="1735725"/>
            <a:ext cx="2970348" cy="5377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13" idx="6"/>
            <a:endCxn id="12" idx="1"/>
          </p:cNvCxnSpPr>
          <p:nvPr/>
        </p:nvCxnSpPr>
        <p:spPr>
          <a:xfrm>
            <a:off x="5971947" y="1864003"/>
            <a:ext cx="1722549" cy="755958"/>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12" idx="4"/>
            <a:endCxn id="11" idx="0"/>
          </p:cNvCxnSpPr>
          <p:nvPr/>
        </p:nvCxnSpPr>
        <p:spPr>
          <a:xfrm flipH="1">
            <a:off x="7209235" y="2929650"/>
            <a:ext cx="631873" cy="1894958"/>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13" idx="5"/>
            <a:endCxn id="11" idx="1"/>
          </p:cNvCxnSpPr>
          <p:nvPr/>
        </p:nvCxnSpPr>
        <p:spPr>
          <a:xfrm>
            <a:off x="5911219" y="1992280"/>
            <a:ext cx="1151404" cy="2885462"/>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3" idx="4"/>
            <a:endCxn id="9" idx="0"/>
          </p:cNvCxnSpPr>
          <p:nvPr/>
        </p:nvCxnSpPr>
        <p:spPr>
          <a:xfrm flipH="1">
            <a:off x="5155007" y="2045414"/>
            <a:ext cx="609600" cy="1606211"/>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endCxn id="11" idx="2"/>
          </p:cNvCxnSpPr>
          <p:nvPr/>
        </p:nvCxnSpPr>
        <p:spPr>
          <a:xfrm>
            <a:off x="5326036" y="3991051"/>
            <a:ext cx="1675859" cy="101496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9" idx="4"/>
            <a:endCxn id="10" idx="0"/>
          </p:cNvCxnSpPr>
          <p:nvPr/>
        </p:nvCxnSpPr>
        <p:spPr>
          <a:xfrm flipH="1">
            <a:off x="4555801" y="4014448"/>
            <a:ext cx="599206" cy="196651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10" idx="7"/>
            <a:endCxn id="11" idx="3"/>
          </p:cNvCxnSpPr>
          <p:nvPr/>
        </p:nvCxnSpPr>
        <p:spPr>
          <a:xfrm flipV="1">
            <a:off x="4702413" y="5134297"/>
            <a:ext cx="2360210" cy="89979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10" idx="2"/>
            <a:endCxn id="6" idx="6"/>
          </p:cNvCxnSpPr>
          <p:nvPr/>
        </p:nvCxnSpPr>
        <p:spPr>
          <a:xfrm flipH="1" flipV="1">
            <a:off x="1263746" y="5798975"/>
            <a:ext cx="3084715" cy="36339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6" idx="0"/>
            <a:endCxn id="7" idx="3"/>
          </p:cNvCxnSpPr>
          <p:nvPr/>
        </p:nvCxnSpPr>
        <p:spPr>
          <a:xfrm flipV="1">
            <a:off x="1056406" y="4006379"/>
            <a:ext cx="70581" cy="161118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6" idx="7"/>
            <a:endCxn id="8" idx="3"/>
          </p:cNvCxnSpPr>
          <p:nvPr/>
        </p:nvCxnSpPr>
        <p:spPr>
          <a:xfrm flipV="1">
            <a:off x="1203018" y="5078793"/>
            <a:ext cx="2033137" cy="59190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8" idx="1"/>
            <a:endCxn id="7" idx="6"/>
          </p:cNvCxnSpPr>
          <p:nvPr/>
        </p:nvCxnSpPr>
        <p:spPr>
          <a:xfrm flipH="1" flipV="1">
            <a:off x="1480939" y="3878102"/>
            <a:ext cx="1755216" cy="944136"/>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7" idx="7"/>
            <a:endCxn id="5" idx="3"/>
          </p:cNvCxnSpPr>
          <p:nvPr/>
        </p:nvCxnSpPr>
        <p:spPr>
          <a:xfrm flipV="1">
            <a:off x="1420211" y="2898185"/>
            <a:ext cx="2434318" cy="85163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5" idx="5"/>
            <a:endCxn id="9" idx="1"/>
          </p:cNvCxnSpPr>
          <p:nvPr/>
        </p:nvCxnSpPr>
        <p:spPr>
          <a:xfrm>
            <a:off x="4147753" y="2898185"/>
            <a:ext cx="860642" cy="80657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5" idx="4"/>
            <a:endCxn id="8" idx="0"/>
          </p:cNvCxnSpPr>
          <p:nvPr/>
        </p:nvCxnSpPr>
        <p:spPr>
          <a:xfrm flipH="1">
            <a:off x="3382767" y="2951319"/>
            <a:ext cx="618374" cy="181778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9" idx="3"/>
            <a:endCxn id="8" idx="7"/>
          </p:cNvCxnSpPr>
          <p:nvPr/>
        </p:nvCxnSpPr>
        <p:spPr>
          <a:xfrm flipH="1">
            <a:off x="3529379" y="3961314"/>
            <a:ext cx="1479016" cy="86092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8" idx="5"/>
            <a:endCxn id="10" idx="1"/>
          </p:cNvCxnSpPr>
          <p:nvPr/>
        </p:nvCxnSpPr>
        <p:spPr>
          <a:xfrm>
            <a:off x="3529379" y="5078793"/>
            <a:ext cx="879810" cy="955303"/>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003977" y="1430540"/>
            <a:ext cx="418654" cy="646331"/>
          </a:xfrm>
          <a:prstGeom prst="rect">
            <a:avLst/>
          </a:prstGeom>
          <a:solidFill>
            <a:schemeClr val="bg1"/>
          </a:solidFill>
        </p:spPr>
        <p:txBody>
          <a:bodyPr wrap="none" rtlCol="0">
            <a:spAutoFit/>
          </a:bodyPr>
          <a:lstStyle/>
          <a:p>
            <a:r>
              <a:rPr lang="en-US" sz="3600" b="1" dirty="0" smtClean="0"/>
              <a:t>5</a:t>
            </a:r>
            <a:endParaRPr lang="en-US" sz="3600" b="1" dirty="0"/>
          </a:p>
        </p:txBody>
      </p:sp>
      <p:sp>
        <p:nvSpPr>
          <p:cNvPr id="38" name="TextBox 37"/>
          <p:cNvSpPr txBox="1"/>
          <p:nvPr/>
        </p:nvSpPr>
        <p:spPr>
          <a:xfrm>
            <a:off x="2912609" y="2109051"/>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40" name="TextBox 39"/>
          <p:cNvSpPr txBox="1"/>
          <p:nvPr/>
        </p:nvSpPr>
        <p:spPr>
          <a:xfrm>
            <a:off x="3482792" y="3560343"/>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42" name="TextBox 41"/>
          <p:cNvSpPr txBox="1"/>
          <p:nvPr/>
        </p:nvSpPr>
        <p:spPr>
          <a:xfrm>
            <a:off x="4658932" y="4775296"/>
            <a:ext cx="418654" cy="646331"/>
          </a:xfrm>
          <a:prstGeom prst="rect">
            <a:avLst/>
          </a:prstGeom>
          <a:solidFill>
            <a:schemeClr val="bg1"/>
          </a:solidFill>
        </p:spPr>
        <p:txBody>
          <a:bodyPr wrap="none" rtlCol="0">
            <a:spAutoFit/>
          </a:bodyPr>
          <a:lstStyle/>
          <a:p>
            <a:r>
              <a:rPr lang="en-US" sz="3600" b="1" dirty="0"/>
              <a:t>3</a:t>
            </a:r>
          </a:p>
        </p:txBody>
      </p:sp>
      <p:sp>
        <p:nvSpPr>
          <p:cNvPr id="44" name="TextBox 43"/>
          <p:cNvSpPr txBox="1"/>
          <p:nvPr/>
        </p:nvSpPr>
        <p:spPr>
          <a:xfrm>
            <a:off x="4111561" y="407247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46" name="TextBox 45"/>
          <p:cNvSpPr txBox="1"/>
          <p:nvPr/>
        </p:nvSpPr>
        <p:spPr>
          <a:xfrm>
            <a:off x="5741255" y="5365171"/>
            <a:ext cx="418654" cy="646331"/>
          </a:xfrm>
          <a:prstGeom prst="rect">
            <a:avLst/>
          </a:prstGeom>
          <a:solidFill>
            <a:schemeClr val="bg1"/>
          </a:solidFill>
        </p:spPr>
        <p:txBody>
          <a:bodyPr wrap="none" rtlCol="0">
            <a:spAutoFit/>
          </a:bodyPr>
          <a:lstStyle/>
          <a:p>
            <a:r>
              <a:rPr lang="en-US" sz="3600" b="1" dirty="0"/>
              <a:t>4</a:t>
            </a:r>
          </a:p>
        </p:txBody>
      </p:sp>
      <p:sp>
        <p:nvSpPr>
          <p:cNvPr id="48" name="TextBox 47"/>
          <p:cNvSpPr txBox="1"/>
          <p:nvPr/>
        </p:nvSpPr>
        <p:spPr>
          <a:xfrm>
            <a:off x="5219802" y="2563156"/>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50" name="TextBox 49"/>
          <p:cNvSpPr txBox="1"/>
          <p:nvPr/>
        </p:nvSpPr>
        <p:spPr>
          <a:xfrm>
            <a:off x="5709129" y="4140932"/>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52" name="TextBox 51"/>
          <p:cNvSpPr txBox="1"/>
          <p:nvPr/>
        </p:nvSpPr>
        <p:spPr>
          <a:xfrm>
            <a:off x="6211414" y="3023451"/>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54" name="TextBox 53"/>
          <p:cNvSpPr txBox="1"/>
          <p:nvPr/>
        </p:nvSpPr>
        <p:spPr>
          <a:xfrm>
            <a:off x="7413471" y="3473885"/>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9" name="Oval 68"/>
          <p:cNvSpPr/>
          <p:nvPr/>
        </p:nvSpPr>
        <p:spPr>
          <a:xfrm>
            <a:off x="6492415" y="2031306"/>
            <a:ext cx="709531" cy="683596"/>
          </a:xfrm>
          <a:prstGeom prst="ellipse">
            <a:avLst/>
          </a:prstGeom>
          <a:solidFill>
            <a:schemeClr val="bg1"/>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TextBox 55"/>
          <p:cNvSpPr txBox="1"/>
          <p:nvPr/>
        </p:nvSpPr>
        <p:spPr>
          <a:xfrm>
            <a:off x="6658760" y="2032456"/>
            <a:ext cx="418654" cy="646331"/>
          </a:xfrm>
          <a:prstGeom prst="rect">
            <a:avLst/>
          </a:prstGeom>
          <a:noFill/>
        </p:spPr>
        <p:txBody>
          <a:bodyPr wrap="none" rtlCol="0">
            <a:spAutoFit/>
          </a:bodyPr>
          <a:lstStyle/>
          <a:p>
            <a:r>
              <a:rPr lang="en-US" sz="3600" b="1" dirty="0" smtClean="0"/>
              <a:t>3</a:t>
            </a:r>
            <a:endParaRPr lang="en-US" sz="3600" b="1" dirty="0"/>
          </a:p>
        </p:txBody>
      </p:sp>
      <p:sp>
        <p:nvSpPr>
          <p:cNvPr id="58" name="TextBox 57"/>
          <p:cNvSpPr txBox="1"/>
          <p:nvPr/>
        </p:nvSpPr>
        <p:spPr>
          <a:xfrm>
            <a:off x="2066320" y="5009460"/>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60" name="TextBox 59"/>
          <p:cNvSpPr txBox="1"/>
          <p:nvPr/>
        </p:nvSpPr>
        <p:spPr>
          <a:xfrm>
            <a:off x="2467560" y="3008935"/>
            <a:ext cx="418654" cy="646331"/>
          </a:xfrm>
          <a:prstGeom prst="rect">
            <a:avLst/>
          </a:prstGeom>
          <a:solidFill>
            <a:schemeClr val="bg1"/>
          </a:solidFill>
        </p:spPr>
        <p:txBody>
          <a:bodyPr wrap="none" rtlCol="0">
            <a:spAutoFit/>
          </a:bodyPr>
          <a:lstStyle/>
          <a:p>
            <a:r>
              <a:rPr lang="en-US" sz="3600" b="1" dirty="0" smtClean="0"/>
              <a:t>5</a:t>
            </a:r>
            <a:endParaRPr lang="en-US" sz="3600" b="1" dirty="0"/>
          </a:p>
        </p:txBody>
      </p:sp>
      <p:sp>
        <p:nvSpPr>
          <p:cNvPr id="62" name="TextBox 61"/>
          <p:cNvSpPr txBox="1"/>
          <p:nvPr/>
        </p:nvSpPr>
        <p:spPr>
          <a:xfrm>
            <a:off x="1622407" y="239736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63" name="TextBox 62"/>
          <p:cNvSpPr txBox="1"/>
          <p:nvPr/>
        </p:nvSpPr>
        <p:spPr>
          <a:xfrm>
            <a:off x="803981" y="4522904"/>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4" name="TextBox 63"/>
          <p:cNvSpPr txBox="1"/>
          <p:nvPr/>
        </p:nvSpPr>
        <p:spPr>
          <a:xfrm>
            <a:off x="2787533" y="583658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65" name="TextBox 64"/>
          <p:cNvSpPr txBox="1"/>
          <p:nvPr/>
        </p:nvSpPr>
        <p:spPr>
          <a:xfrm>
            <a:off x="2196657" y="4074191"/>
            <a:ext cx="418654" cy="646331"/>
          </a:xfrm>
          <a:prstGeom prst="rect">
            <a:avLst/>
          </a:prstGeom>
          <a:solidFill>
            <a:schemeClr val="bg1"/>
          </a:solidFill>
        </p:spPr>
        <p:txBody>
          <a:bodyPr wrap="none" rtlCol="0">
            <a:spAutoFit/>
          </a:bodyPr>
          <a:lstStyle/>
          <a:p>
            <a:r>
              <a:rPr lang="en-US" sz="3600" b="1" dirty="0"/>
              <a:t>4</a:t>
            </a:r>
          </a:p>
        </p:txBody>
      </p:sp>
      <p:sp>
        <p:nvSpPr>
          <p:cNvPr id="66" name="TextBox 65"/>
          <p:cNvSpPr txBox="1"/>
          <p:nvPr/>
        </p:nvSpPr>
        <p:spPr>
          <a:xfrm>
            <a:off x="3800446" y="5217726"/>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7" name="TextBox 66"/>
          <p:cNvSpPr txBox="1"/>
          <p:nvPr/>
        </p:nvSpPr>
        <p:spPr>
          <a:xfrm>
            <a:off x="4665822" y="2003910"/>
            <a:ext cx="418654" cy="646331"/>
          </a:xfrm>
          <a:prstGeom prst="rect">
            <a:avLst/>
          </a:prstGeom>
          <a:solidFill>
            <a:schemeClr val="bg1"/>
          </a:solidFill>
        </p:spPr>
        <p:txBody>
          <a:bodyPr wrap="none" rtlCol="0">
            <a:spAutoFit/>
          </a:bodyPr>
          <a:lstStyle/>
          <a:p>
            <a:r>
              <a:rPr lang="en-US" sz="3600" b="1" dirty="0"/>
              <a:t>3</a:t>
            </a:r>
          </a:p>
        </p:txBody>
      </p:sp>
      <p:sp>
        <p:nvSpPr>
          <p:cNvPr id="74" name="Oval 73"/>
          <p:cNvSpPr/>
          <p:nvPr/>
        </p:nvSpPr>
        <p:spPr>
          <a:xfrm>
            <a:off x="4523156" y="1979901"/>
            <a:ext cx="709531" cy="683596"/>
          </a:xfrm>
          <a:prstGeom prst="ellipse">
            <a:avLst/>
          </a:prstGeom>
          <a:solidFill>
            <a:schemeClr val="bg1"/>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3600" b="1" dirty="0" smtClean="0">
                <a:solidFill>
                  <a:schemeClr val="tx1"/>
                </a:solidFill>
              </a:rPr>
              <a:t>3</a:t>
            </a:r>
            <a:endParaRPr lang="en-US" sz="3600" b="1" dirty="0">
              <a:solidFill>
                <a:schemeClr val="tx1"/>
              </a:solidFill>
            </a:endParaRPr>
          </a:p>
        </p:txBody>
      </p:sp>
      <p:sp>
        <p:nvSpPr>
          <p:cNvPr id="68" name="Oval 67"/>
          <p:cNvSpPr/>
          <p:nvPr/>
        </p:nvSpPr>
        <p:spPr>
          <a:xfrm>
            <a:off x="5095978" y="2552719"/>
            <a:ext cx="709531" cy="683596"/>
          </a:xfrm>
          <a:prstGeom prst="ellipse">
            <a:avLst/>
          </a:prstGeom>
          <a:no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Oval 69"/>
          <p:cNvSpPr/>
          <p:nvPr/>
        </p:nvSpPr>
        <p:spPr>
          <a:xfrm>
            <a:off x="7240916" y="3440628"/>
            <a:ext cx="709531" cy="683596"/>
          </a:xfrm>
          <a:prstGeom prst="ellipse">
            <a:avLst/>
          </a:prstGeom>
          <a:no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TextBox 70"/>
          <p:cNvSpPr txBox="1"/>
          <p:nvPr/>
        </p:nvSpPr>
        <p:spPr>
          <a:xfrm>
            <a:off x="4322005" y="3013013"/>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72" name="Rectangle 71"/>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947667" y="3651625"/>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633768" y="2566827"/>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557267" y="1682591"/>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001895" y="4824608"/>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3793801" y="2588496"/>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2764643" y="2089075"/>
            <a:ext cx="709531" cy="683596"/>
          </a:xfrm>
          <a:prstGeom prst="ellipse">
            <a:avLst/>
          </a:prstGeom>
          <a:solidFill>
            <a:srgbClr val="FFFFFF"/>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3600" b="1" dirty="0" smtClean="0">
                <a:solidFill>
                  <a:schemeClr val="tx1"/>
                </a:solidFill>
              </a:rPr>
              <a:t>3</a:t>
            </a:r>
            <a:endParaRPr lang="en-US" sz="3600" b="1" dirty="0">
              <a:solidFill>
                <a:schemeClr val="tx1"/>
              </a:solidFill>
            </a:endParaRPr>
          </a:p>
        </p:txBody>
      </p:sp>
      <p:sp>
        <p:nvSpPr>
          <p:cNvPr id="4" name="Oval 3"/>
          <p:cNvSpPr/>
          <p:nvPr/>
        </p:nvSpPr>
        <p:spPr>
          <a:xfrm>
            <a:off x="2293695" y="1736366"/>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4510344" y="4759530"/>
            <a:ext cx="709531" cy="683596"/>
          </a:xfrm>
          <a:prstGeom prst="ellipse">
            <a:avLst/>
          </a:prstGeom>
          <a:solidFill>
            <a:schemeClr val="bg1"/>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3600" b="1" dirty="0" smtClean="0">
                <a:solidFill>
                  <a:schemeClr val="tx1"/>
                </a:solidFill>
              </a:rPr>
              <a:t>3</a:t>
            </a:r>
            <a:endParaRPr lang="en-US" sz="3600" b="1" dirty="0">
              <a:solidFill>
                <a:schemeClr val="tx1"/>
              </a:solidFill>
            </a:endParaRPr>
          </a:p>
        </p:txBody>
      </p:sp>
    </p:spTree>
    <p:extLst>
      <p:ext uri="{BB962C8B-B14F-4D97-AF65-F5344CB8AC3E}">
        <p14:creationId xmlns:p14="http://schemas.microsoft.com/office/powerpoint/2010/main" val="3805029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The Muddy City Problem</a:t>
            </a:r>
            <a:endParaRPr lang="en-GB" sz="4400" b="1" dirty="0">
              <a:solidFill>
                <a:schemeClr val="bg1">
                  <a:lumMod val="50000"/>
                </a:schemeClr>
              </a:solidFill>
            </a:endParaRPr>
          </a:p>
        </p:txBody>
      </p:sp>
      <p:sp>
        <p:nvSpPr>
          <p:cNvPr id="6" name="Oval 5"/>
          <p:cNvSpPr/>
          <p:nvPr/>
        </p:nvSpPr>
        <p:spPr>
          <a:xfrm>
            <a:off x="849066" y="5617563"/>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066259" y="3696690"/>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175427" y="4769104"/>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a:stCxn id="4" idx="3"/>
            <a:endCxn id="7" idx="0"/>
          </p:cNvCxnSpPr>
          <p:nvPr/>
        </p:nvCxnSpPr>
        <p:spPr>
          <a:xfrm flipH="1">
            <a:off x="1273599" y="2046055"/>
            <a:ext cx="1080824" cy="165063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3" idx="3"/>
            <a:endCxn id="5" idx="7"/>
          </p:cNvCxnSpPr>
          <p:nvPr/>
        </p:nvCxnSpPr>
        <p:spPr>
          <a:xfrm flipH="1">
            <a:off x="4147753" y="1992280"/>
            <a:ext cx="1470242" cy="649350"/>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5" idx="1"/>
            <a:endCxn id="4" idx="5"/>
          </p:cNvCxnSpPr>
          <p:nvPr/>
        </p:nvCxnSpPr>
        <p:spPr>
          <a:xfrm flipH="1" flipV="1">
            <a:off x="2647647" y="2046055"/>
            <a:ext cx="1206882" cy="595575"/>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4" idx="7"/>
            <a:endCxn id="13" idx="1"/>
          </p:cNvCxnSpPr>
          <p:nvPr/>
        </p:nvCxnSpPr>
        <p:spPr>
          <a:xfrm flipV="1">
            <a:off x="2647647" y="1735725"/>
            <a:ext cx="2970348" cy="5377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13" idx="6"/>
            <a:endCxn id="12" idx="1"/>
          </p:cNvCxnSpPr>
          <p:nvPr/>
        </p:nvCxnSpPr>
        <p:spPr>
          <a:xfrm>
            <a:off x="5971947" y="1864003"/>
            <a:ext cx="1722549" cy="755958"/>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12" idx="4"/>
            <a:endCxn id="11" idx="0"/>
          </p:cNvCxnSpPr>
          <p:nvPr/>
        </p:nvCxnSpPr>
        <p:spPr>
          <a:xfrm flipH="1">
            <a:off x="7209235" y="2929650"/>
            <a:ext cx="631873" cy="1894958"/>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13" idx="5"/>
            <a:endCxn id="11" idx="1"/>
          </p:cNvCxnSpPr>
          <p:nvPr/>
        </p:nvCxnSpPr>
        <p:spPr>
          <a:xfrm>
            <a:off x="5911219" y="1992280"/>
            <a:ext cx="1151404" cy="2885462"/>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3" idx="4"/>
            <a:endCxn id="9" idx="0"/>
          </p:cNvCxnSpPr>
          <p:nvPr/>
        </p:nvCxnSpPr>
        <p:spPr>
          <a:xfrm flipH="1">
            <a:off x="5155007" y="2045414"/>
            <a:ext cx="609600" cy="1606211"/>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endCxn id="11" idx="2"/>
          </p:cNvCxnSpPr>
          <p:nvPr/>
        </p:nvCxnSpPr>
        <p:spPr>
          <a:xfrm>
            <a:off x="5326036" y="3991051"/>
            <a:ext cx="1675859" cy="101496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9" idx="4"/>
            <a:endCxn id="10" idx="0"/>
          </p:cNvCxnSpPr>
          <p:nvPr/>
        </p:nvCxnSpPr>
        <p:spPr>
          <a:xfrm flipH="1">
            <a:off x="4555801" y="4014448"/>
            <a:ext cx="599206" cy="1966514"/>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10" idx="7"/>
            <a:endCxn id="11" idx="3"/>
          </p:cNvCxnSpPr>
          <p:nvPr/>
        </p:nvCxnSpPr>
        <p:spPr>
          <a:xfrm flipV="1">
            <a:off x="4702413" y="5134297"/>
            <a:ext cx="2360210" cy="89979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10" idx="2"/>
            <a:endCxn id="6" idx="6"/>
          </p:cNvCxnSpPr>
          <p:nvPr/>
        </p:nvCxnSpPr>
        <p:spPr>
          <a:xfrm flipH="1" flipV="1">
            <a:off x="1263746" y="5798975"/>
            <a:ext cx="3084715" cy="36339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6" idx="0"/>
            <a:endCxn id="7" idx="3"/>
          </p:cNvCxnSpPr>
          <p:nvPr/>
        </p:nvCxnSpPr>
        <p:spPr>
          <a:xfrm flipV="1">
            <a:off x="1056406" y="4006379"/>
            <a:ext cx="70581" cy="161118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6" idx="7"/>
            <a:endCxn id="8" idx="3"/>
          </p:cNvCxnSpPr>
          <p:nvPr/>
        </p:nvCxnSpPr>
        <p:spPr>
          <a:xfrm flipV="1">
            <a:off x="1203018" y="5078793"/>
            <a:ext cx="2033137" cy="59190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8" idx="1"/>
            <a:endCxn id="7" idx="6"/>
          </p:cNvCxnSpPr>
          <p:nvPr/>
        </p:nvCxnSpPr>
        <p:spPr>
          <a:xfrm flipH="1" flipV="1">
            <a:off x="1480939" y="3878102"/>
            <a:ext cx="1755216" cy="944136"/>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7" idx="7"/>
            <a:endCxn id="5" idx="3"/>
          </p:cNvCxnSpPr>
          <p:nvPr/>
        </p:nvCxnSpPr>
        <p:spPr>
          <a:xfrm flipV="1">
            <a:off x="1420211" y="2898185"/>
            <a:ext cx="2434318" cy="85163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5" idx="5"/>
            <a:endCxn id="9" idx="1"/>
          </p:cNvCxnSpPr>
          <p:nvPr/>
        </p:nvCxnSpPr>
        <p:spPr>
          <a:xfrm>
            <a:off x="4147753" y="2898185"/>
            <a:ext cx="860642" cy="80657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5" idx="4"/>
            <a:endCxn id="8" idx="0"/>
          </p:cNvCxnSpPr>
          <p:nvPr/>
        </p:nvCxnSpPr>
        <p:spPr>
          <a:xfrm flipH="1">
            <a:off x="3382767" y="2951319"/>
            <a:ext cx="618374" cy="181778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9" idx="3"/>
            <a:endCxn id="8" idx="7"/>
          </p:cNvCxnSpPr>
          <p:nvPr/>
        </p:nvCxnSpPr>
        <p:spPr>
          <a:xfrm flipH="1">
            <a:off x="3529379" y="3961314"/>
            <a:ext cx="1479016" cy="86092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8" idx="5"/>
            <a:endCxn id="10" idx="1"/>
          </p:cNvCxnSpPr>
          <p:nvPr/>
        </p:nvCxnSpPr>
        <p:spPr>
          <a:xfrm>
            <a:off x="3529379" y="5078793"/>
            <a:ext cx="879810" cy="955303"/>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003977" y="1430540"/>
            <a:ext cx="418654" cy="646331"/>
          </a:xfrm>
          <a:prstGeom prst="rect">
            <a:avLst/>
          </a:prstGeom>
          <a:solidFill>
            <a:schemeClr val="bg1"/>
          </a:solidFill>
        </p:spPr>
        <p:txBody>
          <a:bodyPr wrap="none" rtlCol="0">
            <a:spAutoFit/>
          </a:bodyPr>
          <a:lstStyle/>
          <a:p>
            <a:r>
              <a:rPr lang="en-US" sz="3600" b="1" dirty="0" smtClean="0"/>
              <a:t>5</a:t>
            </a:r>
            <a:endParaRPr lang="en-US" sz="3600" b="1" dirty="0"/>
          </a:p>
        </p:txBody>
      </p:sp>
      <p:sp>
        <p:nvSpPr>
          <p:cNvPr id="38" name="TextBox 37"/>
          <p:cNvSpPr txBox="1"/>
          <p:nvPr/>
        </p:nvSpPr>
        <p:spPr>
          <a:xfrm>
            <a:off x="2912609" y="2109051"/>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40" name="TextBox 39"/>
          <p:cNvSpPr txBox="1"/>
          <p:nvPr/>
        </p:nvSpPr>
        <p:spPr>
          <a:xfrm>
            <a:off x="3482792" y="3560343"/>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42" name="TextBox 41"/>
          <p:cNvSpPr txBox="1"/>
          <p:nvPr/>
        </p:nvSpPr>
        <p:spPr>
          <a:xfrm>
            <a:off x="4658932" y="4775296"/>
            <a:ext cx="418654" cy="646331"/>
          </a:xfrm>
          <a:prstGeom prst="rect">
            <a:avLst/>
          </a:prstGeom>
          <a:solidFill>
            <a:schemeClr val="bg1"/>
          </a:solidFill>
        </p:spPr>
        <p:txBody>
          <a:bodyPr wrap="none" rtlCol="0">
            <a:spAutoFit/>
          </a:bodyPr>
          <a:lstStyle/>
          <a:p>
            <a:r>
              <a:rPr lang="en-US" sz="3600" b="1" dirty="0"/>
              <a:t>3</a:t>
            </a:r>
          </a:p>
        </p:txBody>
      </p:sp>
      <p:sp>
        <p:nvSpPr>
          <p:cNvPr id="44" name="TextBox 43"/>
          <p:cNvSpPr txBox="1"/>
          <p:nvPr/>
        </p:nvSpPr>
        <p:spPr>
          <a:xfrm>
            <a:off x="4111561" y="407247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46" name="TextBox 45"/>
          <p:cNvSpPr txBox="1"/>
          <p:nvPr/>
        </p:nvSpPr>
        <p:spPr>
          <a:xfrm>
            <a:off x="5741255" y="5365171"/>
            <a:ext cx="418654" cy="646331"/>
          </a:xfrm>
          <a:prstGeom prst="rect">
            <a:avLst/>
          </a:prstGeom>
          <a:solidFill>
            <a:schemeClr val="bg1"/>
          </a:solidFill>
        </p:spPr>
        <p:txBody>
          <a:bodyPr wrap="none" rtlCol="0">
            <a:spAutoFit/>
          </a:bodyPr>
          <a:lstStyle/>
          <a:p>
            <a:r>
              <a:rPr lang="en-US" sz="3600" b="1" dirty="0"/>
              <a:t>4</a:t>
            </a:r>
          </a:p>
        </p:txBody>
      </p:sp>
      <p:sp>
        <p:nvSpPr>
          <p:cNvPr id="48" name="TextBox 47"/>
          <p:cNvSpPr txBox="1"/>
          <p:nvPr/>
        </p:nvSpPr>
        <p:spPr>
          <a:xfrm>
            <a:off x="5219802" y="2563156"/>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50" name="TextBox 49"/>
          <p:cNvSpPr txBox="1"/>
          <p:nvPr/>
        </p:nvSpPr>
        <p:spPr>
          <a:xfrm>
            <a:off x="5709129" y="4140932"/>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52" name="TextBox 51"/>
          <p:cNvSpPr txBox="1"/>
          <p:nvPr/>
        </p:nvSpPr>
        <p:spPr>
          <a:xfrm>
            <a:off x="6211414" y="3023451"/>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54" name="TextBox 53"/>
          <p:cNvSpPr txBox="1"/>
          <p:nvPr/>
        </p:nvSpPr>
        <p:spPr>
          <a:xfrm>
            <a:off x="7413471" y="3473885"/>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9" name="Oval 68"/>
          <p:cNvSpPr/>
          <p:nvPr/>
        </p:nvSpPr>
        <p:spPr>
          <a:xfrm>
            <a:off x="6492415" y="2031306"/>
            <a:ext cx="709531" cy="683596"/>
          </a:xfrm>
          <a:prstGeom prst="ellipse">
            <a:avLst/>
          </a:prstGeom>
          <a:solidFill>
            <a:schemeClr val="bg1"/>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TextBox 55"/>
          <p:cNvSpPr txBox="1"/>
          <p:nvPr/>
        </p:nvSpPr>
        <p:spPr>
          <a:xfrm>
            <a:off x="6658760" y="2032456"/>
            <a:ext cx="418654" cy="646331"/>
          </a:xfrm>
          <a:prstGeom prst="rect">
            <a:avLst/>
          </a:prstGeom>
          <a:noFill/>
        </p:spPr>
        <p:txBody>
          <a:bodyPr wrap="none" rtlCol="0">
            <a:spAutoFit/>
          </a:bodyPr>
          <a:lstStyle/>
          <a:p>
            <a:r>
              <a:rPr lang="en-US" sz="3600" b="1" dirty="0" smtClean="0"/>
              <a:t>3</a:t>
            </a:r>
            <a:endParaRPr lang="en-US" sz="3600" b="1" dirty="0"/>
          </a:p>
        </p:txBody>
      </p:sp>
      <p:sp>
        <p:nvSpPr>
          <p:cNvPr id="58" name="TextBox 57"/>
          <p:cNvSpPr txBox="1"/>
          <p:nvPr/>
        </p:nvSpPr>
        <p:spPr>
          <a:xfrm>
            <a:off x="2066320" y="5009460"/>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60" name="TextBox 59"/>
          <p:cNvSpPr txBox="1"/>
          <p:nvPr/>
        </p:nvSpPr>
        <p:spPr>
          <a:xfrm>
            <a:off x="2467560" y="3008935"/>
            <a:ext cx="418654" cy="646331"/>
          </a:xfrm>
          <a:prstGeom prst="rect">
            <a:avLst/>
          </a:prstGeom>
          <a:solidFill>
            <a:schemeClr val="bg1"/>
          </a:solidFill>
        </p:spPr>
        <p:txBody>
          <a:bodyPr wrap="none" rtlCol="0">
            <a:spAutoFit/>
          </a:bodyPr>
          <a:lstStyle/>
          <a:p>
            <a:r>
              <a:rPr lang="en-US" sz="3600" b="1" dirty="0" smtClean="0"/>
              <a:t>5</a:t>
            </a:r>
            <a:endParaRPr lang="en-US" sz="3600" b="1" dirty="0"/>
          </a:p>
        </p:txBody>
      </p:sp>
      <p:sp>
        <p:nvSpPr>
          <p:cNvPr id="62" name="TextBox 61"/>
          <p:cNvSpPr txBox="1"/>
          <p:nvPr/>
        </p:nvSpPr>
        <p:spPr>
          <a:xfrm>
            <a:off x="1622407" y="239736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63" name="TextBox 62"/>
          <p:cNvSpPr txBox="1"/>
          <p:nvPr/>
        </p:nvSpPr>
        <p:spPr>
          <a:xfrm>
            <a:off x="803981" y="4522904"/>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4" name="TextBox 63"/>
          <p:cNvSpPr txBox="1"/>
          <p:nvPr/>
        </p:nvSpPr>
        <p:spPr>
          <a:xfrm>
            <a:off x="2787533" y="583658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65" name="TextBox 64"/>
          <p:cNvSpPr txBox="1"/>
          <p:nvPr/>
        </p:nvSpPr>
        <p:spPr>
          <a:xfrm>
            <a:off x="2196657" y="4074191"/>
            <a:ext cx="418654" cy="646331"/>
          </a:xfrm>
          <a:prstGeom prst="rect">
            <a:avLst/>
          </a:prstGeom>
          <a:solidFill>
            <a:schemeClr val="bg1"/>
          </a:solidFill>
        </p:spPr>
        <p:txBody>
          <a:bodyPr wrap="none" rtlCol="0">
            <a:spAutoFit/>
          </a:bodyPr>
          <a:lstStyle/>
          <a:p>
            <a:r>
              <a:rPr lang="en-US" sz="3600" b="1" dirty="0"/>
              <a:t>4</a:t>
            </a:r>
          </a:p>
        </p:txBody>
      </p:sp>
      <p:sp>
        <p:nvSpPr>
          <p:cNvPr id="66" name="TextBox 65"/>
          <p:cNvSpPr txBox="1"/>
          <p:nvPr/>
        </p:nvSpPr>
        <p:spPr>
          <a:xfrm>
            <a:off x="3800446" y="5217726"/>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7" name="TextBox 66"/>
          <p:cNvSpPr txBox="1"/>
          <p:nvPr/>
        </p:nvSpPr>
        <p:spPr>
          <a:xfrm>
            <a:off x="4665822" y="2003910"/>
            <a:ext cx="418654" cy="646331"/>
          </a:xfrm>
          <a:prstGeom prst="rect">
            <a:avLst/>
          </a:prstGeom>
          <a:solidFill>
            <a:schemeClr val="bg1"/>
          </a:solidFill>
        </p:spPr>
        <p:txBody>
          <a:bodyPr wrap="none" rtlCol="0">
            <a:spAutoFit/>
          </a:bodyPr>
          <a:lstStyle/>
          <a:p>
            <a:r>
              <a:rPr lang="en-US" sz="3600" b="1" dirty="0"/>
              <a:t>3</a:t>
            </a:r>
          </a:p>
        </p:txBody>
      </p:sp>
      <p:sp>
        <p:nvSpPr>
          <p:cNvPr id="74" name="Oval 73"/>
          <p:cNvSpPr/>
          <p:nvPr/>
        </p:nvSpPr>
        <p:spPr>
          <a:xfrm>
            <a:off x="4523156" y="1979901"/>
            <a:ext cx="709531" cy="683596"/>
          </a:xfrm>
          <a:prstGeom prst="ellipse">
            <a:avLst/>
          </a:prstGeom>
          <a:solidFill>
            <a:schemeClr val="bg1"/>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3600" b="1" dirty="0" smtClean="0">
                <a:solidFill>
                  <a:schemeClr val="tx1"/>
                </a:solidFill>
              </a:rPr>
              <a:t>3</a:t>
            </a:r>
            <a:endParaRPr lang="en-US" sz="3600" b="1" dirty="0">
              <a:solidFill>
                <a:schemeClr val="tx1"/>
              </a:solidFill>
            </a:endParaRPr>
          </a:p>
        </p:txBody>
      </p:sp>
      <p:sp>
        <p:nvSpPr>
          <p:cNvPr id="68" name="Oval 67"/>
          <p:cNvSpPr/>
          <p:nvPr/>
        </p:nvSpPr>
        <p:spPr>
          <a:xfrm>
            <a:off x="5095978" y="2552719"/>
            <a:ext cx="709531" cy="683596"/>
          </a:xfrm>
          <a:prstGeom prst="ellipse">
            <a:avLst/>
          </a:prstGeom>
          <a:no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Oval 69"/>
          <p:cNvSpPr/>
          <p:nvPr/>
        </p:nvSpPr>
        <p:spPr>
          <a:xfrm>
            <a:off x="7240916" y="3440628"/>
            <a:ext cx="709531" cy="683596"/>
          </a:xfrm>
          <a:prstGeom prst="ellipse">
            <a:avLst/>
          </a:prstGeom>
          <a:no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TextBox 70"/>
          <p:cNvSpPr txBox="1"/>
          <p:nvPr/>
        </p:nvSpPr>
        <p:spPr>
          <a:xfrm>
            <a:off x="4322005" y="3013013"/>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72" name="Rectangle 71"/>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947667" y="3651625"/>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633768" y="2566827"/>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557267" y="1682591"/>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001895" y="4824608"/>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3793801" y="2588496"/>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2764643" y="2089075"/>
            <a:ext cx="709531" cy="683596"/>
          </a:xfrm>
          <a:prstGeom prst="ellipse">
            <a:avLst/>
          </a:prstGeom>
          <a:solidFill>
            <a:srgbClr val="FFFFFF"/>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3600" b="1" dirty="0" smtClean="0">
                <a:solidFill>
                  <a:schemeClr val="tx1"/>
                </a:solidFill>
              </a:rPr>
              <a:t>3</a:t>
            </a:r>
            <a:endParaRPr lang="en-US" sz="3600" b="1" dirty="0">
              <a:solidFill>
                <a:schemeClr val="tx1"/>
              </a:solidFill>
            </a:endParaRPr>
          </a:p>
        </p:txBody>
      </p:sp>
      <p:sp>
        <p:nvSpPr>
          <p:cNvPr id="4" name="Oval 3"/>
          <p:cNvSpPr/>
          <p:nvPr/>
        </p:nvSpPr>
        <p:spPr>
          <a:xfrm>
            <a:off x="2293695" y="1736366"/>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4510344" y="4759530"/>
            <a:ext cx="709531" cy="683596"/>
          </a:xfrm>
          <a:prstGeom prst="ellipse">
            <a:avLst/>
          </a:prstGeom>
          <a:solidFill>
            <a:schemeClr val="bg1"/>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3600" b="1" dirty="0" smtClean="0">
                <a:solidFill>
                  <a:schemeClr val="tx1"/>
                </a:solidFill>
              </a:rPr>
              <a:t>3</a:t>
            </a:r>
            <a:endParaRPr lang="en-US" sz="3600" b="1" dirty="0">
              <a:solidFill>
                <a:schemeClr val="tx1"/>
              </a:solidFill>
            </a:endParaRPr>
          </a:p>
        </p:txBody>
      </p:sp>
      <p:sp>
        <p:nvSpPr>
          <p:cNvPr id="10" name="Oval 9"/>
          <p:cNvSpPr/>
          <p:nvPr/>
        </p:nvSpPr>
        <p:spPr>
          <a:xfrm>
            <a:off x="4348461" y="5980962"/>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3654550" y="5213355"/>
            <a:ext cx="709531" cy="683596"/>
          </a:xfrm>
          <a:prstGeom prst="ellipse">
            <a:avLst/>
          </a:prstGeom>
          <a:solidFill>
            <a:schemeClr val="bg1"/>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3600" b="1" dirty="0">
                <a:solidFill>
                  <a:schemeClr val="tx1"/>
                </a:solidFill>
              </a:rPr>
              <a:t>2</a:t>
            </a:r>
          </a:p>
        </p:txBody>
      </p:sp>
    </p:spTree>
    <p:extLst>
      <p:ext uri="{BB962C8B-B14F-4D97-AF65-F5344CB8AC3E}">
        <p14:creationId xmlns:p14="http://schemas.microsoft.com/office/powerpoint/2010/main" val="19024035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The Muddy City Problem</a:t>
            </a:r>
            <a:endParaRPr lang="en-GB" sz="4400" b="1" dirty="0">
              <a:solidFill>
                <a:schemeClr val="bg1">
                  <a:lumMod val="50000"/>
                </a:schemeClr>
              </a:solidFill>
            </a:endParaRPr>
          </a:p>
        </p:txBody>
      </p:sp>
      <p:sp>
        <p:nvSpPr>
          <p:cNvPr id="6" name="Oval 5"/>
          <p:cNvSpPr/>
          <p:nvPr/>
        </p:nvSpPr>
        <p:spPr>
          <a:xfrm>
            <a:off x="849066" y="5617563"/>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066259" y="3696690"/>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a:stCxn id="4" idx="3"/>
            <a:endCxn id="7" idx="0"/>
          </p:cNvCxnSpPr>
          <p:nvPr/>
        </p:nvCxnSpPr>
        <p:spPr>
          <a:xfrm flipH="1">
            <a:off x="1273599" y="2046055"/>
            <a:ext cx="1080824" cy="165063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3" idx="3"/>
            <a:endCxn id="5" idx="7"/>
          </p:cNvCxnSpPr>
          <p:nvPr/>
        </p:nvCxnSpPr>
        <p:spPr>
          <a:xfrm flipH="1">
            <a:off x="4147753" y="1992280"/>
            <a:ext cx="1470242" cy="649350"/>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5" idx="1"/>
            <a:endCxn id="4" idx="5"/>
          </p:cNvCxnSpPr>
          <p:nvPr/>
        </p:nvCxnSpPr>
        <p:spPr>
          <a:xfrm flipH="1" flipV="1">
            <a:off x="2647647" y="2046055"/>
            <a:ext cx="1206882" cy="595575"/>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4" idx="7"/>
            <a:endCxn id="13" idx="1"/>
          </p:cNvCxnSpPr>
          <p:nvPr/>
        </p:nvCxnSpPr>
        <p:spPr>
          <a:xfrm flipV="1">
            <a:off x="2647647" y="1735725"/>
            <a:ext cx="2970348" cy="5377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13" idx="6"/>
            <a:endCxn id="12" idx="1"/>
          </p:cNvCxnSpPr>
          <p:nvPr/>
        </p:nvCxnSpPr>
        <p:spPr>
          <a:xfrm>
            <a:off x="5971947" y="1864003"/>
            <a:ext cx="1722549" cy="755958"/>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12" idx="4"/>
            <a:endCxn id="11" idx="0"/>
          </p:cNvCxnSpPr>
          <p:nvPr/>
        </p:nvCxnSpPr>
        <p:spPr>
          <a:xfrm flipH="1">
            <a:off x="7209235" y="2929650"/>
            <a:ext cx="631873" cy="1894958"/>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13" idx="5"/>
            <a:endCxn id="11" idx="1"/>
          </p:cNvCxnSpPr>
          <p:nvPr/>
        </p:nvCxnSpPr>
        <p:spPr>
          <a:xfrm>
            <a:off x="5911219" y="1992280"/>
            <a:ext cx="1151404" cy="2885462"/>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3" idx="4"/>
            <a:endCxn id="9" idx="0"/>
          </p:cNvCxnSpPr>
          <p:nvPr/>
        </p:nvCxnSpPr>
        <p:spPr>
          <a:xfrm flipH="1">
            <a:off x="5155007" y="2045414"/>
            <a:ext cx="609600" cy="1606211"/>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endCxn id="11" idx="2"/>
          </p:cNvCxnSpPr>
          <p:nvPr/>
        </p:nvCxnSpPr>
        <p:spPr>
          <a:xfrm>
            <a:off x="5326036" y="3991051"/>
            <a:ext cx="1675859" cy="101496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9" idx="4"/>
            <a:endCxn id="10" idx="0"/>
          </p:cNvCxnSpPr>
          <p:nvPr/>
        </p:nvCxnSpPr>
        <p:spPr>
          <a:xfrm flipH="1">
            <a:off x="4555801" y="4014448"/>
            <a:ext cx="599206" cy="1966514"/>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10" idx="7"/>
            <a:endCxn id="11" idx="3"/>
          </p:cNvCxnSpPr>
          <p:nvPr/>
        </p:nvCxnSpPr>
        <p:spPr>
          <a:xfrm flipV="1">
            <a:off x="4702413" y="5134297"/>
            <a:ext cx="2360210" cy="89979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10" idx="2"/>
            <a:endCxn id="6" idx="6"/>
          </p:cNvCxnSpPr>
          <p:nvPr/>
        </p:nvCxnSpPr>
        <p:spPr>
          <a:xfrm flipH="1" flipV="1">
            <a:off x="1263746" y="5798975"/>
            <a:ext cx="3084715" cy="36339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6" idx="0"/>
            <a:endCxn id="7" idx="3"/>
          </p:cNvCxnSpPr>
          <p:nvPr/>
        </p:nvCxnSpPr>
        <p:spPr>
          <a:xfrm flipV="1">
            <a:off x="1056406" y="4006379"/>
            <a:ext cx="70581" cy="161118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6" idx="7"/>
            <a:endCxn id="8" idx="3"/>
          </p:cNvCxnSpPr>
          <p:nvPr/>
        </p:nvCxnSpPr>
        <p:spPr>
          <a:xfrm flipV="1">
            <a:off x="1203018" y="5078793"/>
            <a:ext cx="2033137" cy="59190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8" idx="1"/>
            <a:endCxn id="7" idx="6"/>
          </p:cNvCxnSpPr>
          <p:nvPr/>
        </p:nvCxnSpPr>
        <p:spPr>
          <a:xfrm flipH="1" flipV="1">
            <a:off x="1480939" y="3878102"/>
            <a:ext cx="1755216" cy="944136"/>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7" idx="7"/>
            <a:endCxn id="5" idx="3"/>
          </p:cNvCxnSpPr>
          <p:nvPr/>
        </p:nvCxnSpPr>
        <p:spPr>
          <a:xfrm flipV="1">
            <a:off x="1420211" y="2898185"/>
            <a:ext cx="2434318" cy="85163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5" idx="5"/>
            <a:endCxn id="9" idx="1"/>
          </p:cNvCxnSpPr>
          <p:nvPr/>
        </p:nvCxnSpPr>
        <p:spPr>
          <a:xfrm>
            <a:off x="4147753" y="2898185"/>
            <a:ext cx="860642" cy="80657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5" idx="4"/>
            <a:endCxn id="8" idx="0"/>
          </p:cNvCxnSpPr>
          <p:nvPr/>
        </p:nvCxnSpPr>
        <p:spPr>
          <a:xfrm flipH="1">
            <a:off x="3382767" y="2951319"/>
            <a:ext cx="618374" cy="181778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9" idx="3"/>
            <a:endCxn id="8" idx="7"/>
          </p:cNvCxnSpPr>
          <p:nvPr/>
        </p:nvCxnSpPr>
        <p:spPr>
          <a:xfrm flipH="1">
            <a:off x="3529379" y="3961314"/>
            <a:ext cx="1479016" cy="86092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8" idx="5"/>
            <a:endCxn id="10" idx="1"/>
          </p:cNvCxnSpPr>
          <p:nvPr/>
        </p:nvCxnSpPr>
        <p:spPr>
          <a:xfrm>
            <a:off x="3529379" y="5078793"/>
            <a:ext cx="879810" cy="955303"/>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003977" y="1430540"/>
            <a:ext cx="418654" cy="646331"/>
          </a:xfrm>
          <a:prstGeom prst="rect">
            <a:avLst/>
          </a:prstGeom>
          <a:solidFill>
            <a:schemeClr val="bg1"/>
          </a:solidFill>
        </p:spPr>
        <p:txBody>
          <a:bodyPr wrap="none" rtlCol="0">
            <a:spAutoFit/>
          </a:bodyPr>
          <a:lstStyle/>
          <a:p>
            <a:r>
              <a:rPr lang="en-US" sz="3600" b="1" dirty="0" smtClean="0"/>
              <a:t>5</a:t>
            </a:r>
            <a:endParaRPr lang="en-US" sz="3600" b="1" dirty="0"/>
          </a:p>
        </p:txBody>
      </p:sp>
      <p:sp>
        <p:nvSpPr>
          <p:cNvPr id="38" name="TextBox 37"/>
          <p:cNvSpPr txBox="1"/>
          <p:nvPr/>
        </p:nvSpPr>
        <p:spPr>
          <a:xfrm>
            <a:off x="2912609" y="2109051"/>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40" name="TextBox 39"/>
          <p:cNvSpPr txBox="1"/>
          <p:nvPr/>
        </p:nvSpPr>
        <p:spPr>
          <a:xfrm>
            <a:off x="3482792" y="3560343"/>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42" name="TextBox 41"/>
          <p:cNvSpPr txBox="1"/>
          <p:nvPr/>
        </p:nvSpPr>
        <p:spPr>
          <a:xfrm>
            <a:off x="4658932" y="4775296"/>
            <a:ext cx="418654" cy="646331"/>
          </a:xfrm>
          <a:prstGeom prst="rect">
            <a:avLst/>
          </a:prstGeom>
          <a:solidFill>
            <a:schemeClr val="bg1"/>
          </a:solidFill>
        </p:spPr>
        <p:txBody>
          <a:bodyPr wrap="none" rtlCol="0">
            <a:spAutoFit/>
          </a:bodyPr>
          <a:lstStyle/>
          <a:p>
            <a:r>
              <a:rPr lang="en-US" sz="3600" b="1" dirty="0"/>
              <a:t>3</a:t>
            </a:r>
          </a:p>
        </p:txBody>
      </p:sp>
      <p:sp>
        <p:nvSpPr>
          <p:cNvPr id="44" name="TextBox 43"/>
          <p:cNvSpPr txBox="1"/>
          <p:nvPr/>
        </p:nvSpPr>
        <p:spPr>
          <a:xfrm>
            <a:off x="4111561" y="407247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46" name="TextBox 45"/>
          <p:cNvSpPr txBox="1"/>
          <p:nvPr/>
        </p:nvSpPr>
        <p:spPr>
          <a:xfrm>
            <a:off x="5741255" y="5365171"/>
            <a:ext cx="418654" cy="646331"/>
          </a:xfrm>
          <a:prstGeom prst="rect">
            <a:avLst/>
          </a:prstGeom>
          <a:solidFill>
            <a:schemeClr val="bg1"/>
          </a:solidFill>
        </p:spPr>
        <p:txBody>
          <a:bodyPr wrap="none" rtlCol="0">
            <a:spAutoFit/>
          </a:bodyPr>
          <a:lstStyle/>
          <a:p>
            <a:r>
              <a:rPr lang="en-US" sz="3600" b="1" dirty="0"/>
              <a:t>4</a:t>
            </a:r>
          </a:p>
        </p:txBody>
      </p:sp>
      <p:sp>
        <p:nvSpPr>
          <p:cNvPr id="48" name="TextBox 47"/>
          <p:cNvSpPr txBox="1"/>
          <p:nvPr/>
        </p:nvSpPr>
        <p:spPr>
          <a:xfrm>
            <a:off x="5219802" y="2563156"/>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50" name="TextBox 49"/>
          <p:cNvSpPr txBox="1"/>
          <p:nvPr/>
        </p:nvSpPr>
        <p:spPr>
          <a:xfrm>
            <a:off x="5709129" y="4140932"/>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52" name="TextBox 51"/>
          <p:cNvSpPr txBox="1"/>
          <p:nvPr/>
        </p:nvSpPr>
        <p:spPr>
          <a:xfrm>
            <a:off x="6211414" y="3023451"/>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54" name="TextBox 53"/>
          <p:cNvSpPr txBox="1"/>
          <p:nvPr/>
        </p:nvSpPr>
        <p:spPr>
          <a:xfrm>
            <a:off x="7413471" y="3473885"/>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9" name="Oval 68"/>
          <p:cNvSpPr/>
          <p:nvPr/>
        </p:nvSpPr>
        <p:spPr>
          <a:xfrm>
            <a:off x="6492415" y="2031306"/>
            <a:ext cx="709531" cy="683596"/>
          </a:xfrm>
          <a:prstGeom prst="ellipse">
            <a:avLst/>
          </a:prstGeom>
          <a:solidFill>
            <a:schemeClr val="bg1"/>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TextBox 55"/>
          <p:cNvSpPr txBox="1"/>
          <p:nvPr/>
        </p:nvSpPr>
        <p:spPr>
          <a:xfrm>
            <a:off x="6658760" y="2032456"/>
            <a:ext cx="418654" cy="646331"/>
          </a:xfrm>
          <a:prstGeom prst="rect">
            <a:avLst/>
          </a:prstGeom>
          <a:noFill/>
        </p:spPr>
        <p:txBody>
          <a:bodyPr wrap="none" rtlCol="0">
            <a:spAutoFit/>
          </a:bodyPr>
          <a:lstStyle/>
          <a:p>
            <a:r>
              <a:rPr lang="en-US" sz="3600" b="1" dirty="0" smtClean="0"/>
              <a:t>3</a:t>
            </a:r>
            <a:endParaRPr lang="en-US" sz="3600" b="1" dirty="0"/>
          </a:p>
        </p:txBody>
      </p:sp>
      <p:sp>
        <p:nvSpPr>
          <p:cNvPr id="58" name="TextBox 57"/>
          <p:cNvSpPr txBox="1"/>
          <p:nvPr/>
        </p:nvSpPr>
        <p:spPr>
          <a:xfrm>
            <a:off x="2066320" y="5009460"/>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60" name="TextBox 59"/>
          <p:cNvSpPr txBox="1"/>
          <p:nvPr/>
        </p:nvSpPr>
        <p:spPr>
          <a:xfrm>
            <a:off x="2467560" y="3008935"/>
            <a:ext cx="418654" cy="646331"/>
          </a:xfrm>
          <a:prstGeom prst="rect">
            <a:avLst/>
          </a:prstGeom>
          <a:solidFill>
            <a:schemeClr val="bg1"/>
          </a:solidFill>
        </p:spPr>
        <p:txBody>
          <a:bodyPr wrap="none" rtlCol="0">
            <a:spAutoFit/>
          </a:bodyPr>
          <a:lstStyle/>
          <a:p>
            <a:r>
              <a:rPr lang="en-US" sz="3600" b="1" dirty="0" smtClean="0"/>
              <a:t>5</a:t>
            </a:r>
            <a:endParaRPr lang="en-US" sz="3600" b="1" dirty="0"/>
          </a:p>
        </p:txBody>
      </p:sp>
      <p:sp>
        <p:nvSpPr>
          <p:cNvPr id="62" name="TextBox 61"/>
          <p:cNvSpPr txBox="1"/>
          <p:nvPr/>
        </p:nvSpPr>
        <p:spPr>
          <a:xfrm>
            <a:off x="1622407" y="239736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63" name="TextBox 62"/>
          <p:cNvSpPr txBox="1"/>
          <p:nvPr/>
        </p:nvSpPr>
        <p:spPr>
          <a:xfrm>
            <a:off x="803981" y="4522904"/>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4" name="TextBox 63"/>
          <p:cNvSpPr txBox="1"/>
          <p:nvPr/>
        </p:nvSpPr>
        <p:spPr>
          <a:xfrm>
            <a:off x="2787533" y="583658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65" name="TextBox 64"/>
          <p:cNvSpPr txBox="1"/>
          <p:nvPr/>
        </p:nvSpPr>
        <p:spPr>
          <a:xfrm>
            <a:off x="2196657" y="4074191"/>
            <a:ext cx="418654" cy="646331"/>
          </a:xfrm>
          <a:prstGeom prst="rect">
            <a:avLst/>
          </a:prstGeom>
          <a:solidFill>
            <a:schemeClr val="bg1"/>
          </a:solidFill>
        </p:spPr>
        <p:txBody>
          <a:bodyPr wrap="none" rtlCol="0">
            <a:spAutoFit/>
          </a:bodyPr>
          <a:lstStyle/>
          <a:p>
            <a:r>
              <a:rPr lang="en-US" sz="3600" b="1" dirty="0"/>
              <a:t>4</a:t>
            </a:r>
          </a:p>
        </p:txBody>
      </p:sp>
      <p:sp>
        <p:nvSpPr>
          <p:cNvPr id="66" name="TextBox 65"/>
          <p:cNvSpPr txBox="1"/>
          <p:nvPr/>
        </p:nvSpPr>
        <p:spPr>
          <a:xfrm>
            <a:off x="3800446" y="5217726"/>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7" name="TextBox 66"/>
          <p:cNvSpPr txBox="1"/>
          <p:nvPr/>
        </p:nvSpPr>
        <p:spPr>
          <a:xfrm>
            <a:off x="4665822" y="2003910"/>
            <a:ext cx="418654" cy="646331"/>
          </a:xfrm>
          <a:prstGeom prst="rect">
            <a:avLst/>
          </a:prstGeom>
          <a:solidFill>
            <a:schemeClr val="bg1"/>
          </a:solidFill>
        </p:spPr>
        <p:txBody>
          <a:bodyPr wrap="none" rtlCol="0">
            <a:spAutoFit/>
          </a:bodyPr>
          <a:lstStyle/>
          <a:p>
            <a:r>
              <a:rPr lang="en-US" sz="3600" b="1" dirty="0"/>
              <a:t>3</a:t>
            </a:r>
          </a:p>
        </p:txBody>
      </p:sp>
      <p:sp>
        <p:nvSpPr>
          <p:cNvPr id="74" name="Oval 73"/>
          <p:cNvSpPr/>
          <p:nvPr/>
        </p:nvSpPr>
        <p:spPr>
          <a:xfrm>
            <a:off x="4523156" y="1979901"/>
            <a:ext cx="709531" cy="683596"/>
          </a:xfrm>
          <a:prstGeom prst="ellipse">
            <a:avLst/>
          </a:prstGeom>
          <a:solidFill>
            <a:schemeClr val="bg1"/>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3600" b="1" dirty="0" smtClean="0">
                <a:solidFill>
                  <a:schemeClr val="tx1"/>
                </a:solidFill>
              </a:rPr>
              <a:t>3</a:t>
            </a:r>
            <a:endParaRPr lang="en-US" sz="3600" b="1" dirty="0">
              <a:solidFill>
                <a:schemeClr val="tx1"/>
              </a:solidFill>
            </a:endParaRPr>
          </a:p>
        </p:txBody>
      </p:sp>
      <p:sp>
        <p:nvSpPr>
          <p:cNvPr id="68" name="Oval 67"/>
          <p:cNvSpPr/>
          <p:nvPr/>
        </p:nvSpPr>
        <p:spPr>
          <a:xfrm>
            <a:off x="5095978" y="2552719"/>
            <a:ext cx="709531" cy="683596"/>
          </a:xfrm>
          <a:prstGeom prst="ellipse">
            <a:avLst/>
          </a:prstGeom>
          <a:no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Oval 69"/>
          <p:cNvSpPr/>
          <p:nvPr/>
        </p:nvSpPr>
        <p:spPr>
          <a:xfrm>
            <a:off x="7240916" y="3440628"/>
            <a:ext cx="709531" cy="683596"/>
          </a:xfrm>
          <a:prstGeom prst="ellipse">
            <a:avLst/>
          </a:prstGeom>
          <a:no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TextBox 70"/>
          <p:cNvSpPr txBox="1"/>
          <p:nvPr/>
        </p:nvSpPr>
        <p:spPr>
          <a:xfrm>
            <a:off x="4322005" y="3013013"/>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72" name="Rectangle 71"/>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947667" y="3651625"/>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633768" y="2566827"/>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557267" y="1682591"/>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001895" y="4824608"/>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3793801" y="2588496"/>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2764643" y="2089075"/>
            <a:ext cx="709531" cy="683596"/>
          </a:xfrm>
          <a:prstGeom prst="ellipse">
            <a:avLst/>
          </a:prstGeom>
          <a:solidFill>
            <a:srgbClr val="FFFFFF"/>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3600" b="1" dirty="0" smtClean="0">
                <a:solidFill>
                  <a:schemeClr val="tx1"/>
                </a:solidFill>
              </a:rPr>
              <a:t>3</a:t>
            </a:r>
            <a:endParaRPr lang="en-US" sz="3600" b="1" dirty="0">
              <a:solidFill>
                <a:schemeClr val="tx1"/>
              </a:solidFill>
            </a:endParaRPr>
          </a:p>
        </p:txBody>
      </p:sp>
      <p:sp>
        <p:nvSpPr>
          <p:cNvPr id="4" name="Oval 3"/>
          <p:cNvSpPr/>
          <p:nvPr/>
        </p:nvSpPr>
        <p:spPr>
          <a:xfrm>
            <a:off x="2293695" y="1736366"/>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4510344" y="4759530"/>
            <a:ext cx="709531" cy="683596"/>
          </a:xfrm>
          <a:prstGeom prst="ellipse">
            <a:avLst/>
          </a:prstGeom>
          <a:solidFill>
            <a:schemeClr val="bg1"/>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3600" b="1" dirty="0" smtClean="0">
                <a:solidFill>
                  <a:schemeClr val="tx1"/>
                </a:solidFill>
              </a:rPr>
              <a:t>3</a:t>
            </a:r>
            <a:endParaRPr lang="en-US" sz="3600" b="1" dirty="0">
              <a:solidFill>
                <a:schemeClr val="tx1"/>
              </a:solidFill>
            </a:endParaRPr>
          </a:p>
        </p:txBody>
      </p:sp>
      <p:sp>
        <p:nvSpPr>
          <p:cNvPr id="10" name="Oval 9"/>
          <p:cNvSpPr/>
          <p:nvPr/>
        </p:nvSpPr>
        <p:spPr>
          <a:xfrm>
            <a:off x="4348461" y="5980962"/>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3654550" y="5213355"/>
            <a:ext cx="709531" cy="683596"/>
          </a:xfrm>
          <a:prstGeom prst="ellipse">
            <a:avLst/>
          </a:prstGeom>
          <a:solidFill>
            <a:schemeClr val="bg1"/>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3600" b="1" dirty="0">
                <a:solidFill>
                  <a:schemeClr val="tx1"/>
                </a:solidFill>
              </a:rPr>
              <a:t>2</a:t>
            </a:r>
          </a:p>
        </p:txBody>
      </p:sp>
      <p:sp>
        <p:nvSpPr>
          <p:cNvPr id="8" name="Oval 7"/>
          <p:cNvSpPr/>
          <p:nvPr/>
        </p:nvSpPr>
        <p:spPr>
          <a:xfrm>
            <a:off x="3175427" y="4769104"/>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1919530" y="4990760"/>
            <a:ext cx="709531" cy="683596"/>
          </a:xfrm>
          <a:prstGeom prst="ellipse">
            <a:avLst/>
          </a:prstGeom>
          <a:solidFill>
            <a:srgbClr val="FFFFFF"/>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3600" b="1" dirty="0" smtClean="0">
                <a:solidFill>
                  <a:schemeClr val="tx1"/>
                </a:solidFill>
              </a:rPr>
              <a:t>3</a:t>
            </a:r>
            <a:endParaRPr lang="en-US" sz="3600" b="1" dirty="0">
              <a:solidFill>
                <a:schemeClr val="tx1"/>
              </a:solidFill>
            </a:endParaRPr>
          </a:p>
        </p:txBody>
      </p:sp>
    </p:spTree>
    <p:extLst>
      <p:ext uri="{BB962C8B-B14F-4D97-AF65-F5344CB8AC3E}">
        <p14:creationId xmlns:p14="http://schemas.microsoft.com/office/powerpoint/2010/main" val="1230560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The Muddy City Problem</a:t>
            </a:r>
            <a:endParaRPr lang="en-GB" sz="4400" b="1" dirty="0">
              <a:solidFill>
                <a:schemeClr val="bg1">
                  <a:lumMod val="50000"/>
                </a:schemeClr>
              </a:solidFill>
            </a:endParaRPr>
          </a:p>
        </p:txBody>
      </p:sp>
      <p:cxnSp>
        <p:nvCxnSpPr>
          <p:cNvPr id="16" name="Straight Connector 15"/>
          <p:cNvCxnSpPr>
            <a:stCxn id="4" idx="3"/>
            <a:endCxn id="7" idx="0"/>
          </p:cNvCxnSpPr>
          <p:nvPr/>
        </p:nvCxnSpPr>
        <p:spPr>
          <a:xfrm flipH="1">
            <a:off x="1273599" y="2046055"/>
            <a:ext cx="1080824" cy="165063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3" idx="3"/>
            <a:endCxn id="5" idx="7"/>
          </p:cNvCxnSpPr>
          <p:nvPr/>
        </p:nvCxnSpPr>
        <p:spPr>
          <a:xfrm flipH="1">
            <a:off x="4147753" y="1992280"/>
            <a:ext cx="1470242" cy="649350"/>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5" idx="1"/>
            <a:endCxn id="4" idx="5"/>
          </p:cNvCxnSpPr>
          <p:nvPr/>
        </p:nvCxnSpPr>
        <p:spPr>
          <a:xfrm flipH="1" flipV="1">
            <a:off x="2647647" y="2046055"/>
            <a:ext cx="1206882" cy="595575"/>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4" idx="7"/>
            <a:endCxn id="13" idx="1"/>
          </p:cNvCxnSpPr>
          <p:nvPr/>
        </p:nvCxnSpPr>
        <p:spPr>
          <a:xfrm flipV="1">
            <a:off x="2647647" y="1735725"/>
            <a:ext cx="2970348" cy="5377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13" idx="6"/>
            <a:endCxn id="12" idx="1"/>
          </p:cNvCxnSpPr>
          <p:nvPr/>
        </p:nvCxnSpPr>
        <p:spPr>
          <a:xfrm>
            <a:off x="5971947" y="1864003"/>
            <a:ext cx="1722549" cy="755958"/>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12" idx="4"/>
            <a:endCxn id="11" idx="0"/>
          </p:cNvCxnSpPr>
          <p:nvPr/>
        </p:nvCxnSpPr>
        <p:spPr>
          <a:xfrm flipH="1">
            <a:off x="7209235" y="2929650"/>
            <a:ext cx="631873" cy="1894958"/>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13" idx="5"/>
            <a:endCxn id="11" idx="1"/>
          </p:cNvCxnSpPr>
          <p:nvPr/>
        </p:nvCxnSpPr>
        <p:spPr>
          <a:xfrm>
            <a:off x="5911219" y="1992280"/>
            <a:ext cx="1151404" cy="2885462"/>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3" idx="4"/>
            <a:endCxn id="9" idx="0"/>
          </p:cNvCxnSpPr>
          <p:nvPr/>
        </p:nvCxnSpPr>
        <p:spPr>
          <a:xfrm flipH="1">
            <a:off x="5155007" y="2045414"/>
            <a:ext cx="609600" cy="1606211"/>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endCxn id="11" idx="2"/>
          </p:cNvCxnSpPr>
          <p:nvPr/>
        </p:nvCxnSpPr>
        <p:spPr>
          <a:xfrm>
            <a:off x="5326036" y="3991051"/>
            <a:ext cx="1675859" cy="101496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9" idx="4"/>
            <a:endCxn id="10" idx="0"/>
          </p:cNvCxnSpPr>
          <p:nvPr/>
        </p:nvCxnSpPr>
        <p:spPr>
          <a:xfrm flipH="1">
            <a:off x="4555801" y="4014448"/>
            <a:ext cx="599206" cy="1966514"/>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10" idx="7"/>
            <a:endCxn id="11" idx="3"/>
          </p:cNvCxnSpPr>
          <p:nvPr/>
        </p:nvCxnSpPr>
        <p:spPr>
          <a:xfrm flipV="1">
            <a:off x="4702413" y="5134297"/>
            <a:ext cx="2360210" cy="89979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10" idx="2"/>
            <a:endCxn id="6" idx="6"/>
          </p:cNvCxnSpPr>
          <p:nvPr/>
        </p:nvCxnSpPr>
        <p:spPr>
          <a:xfrm flipH="1" flipV="1">
            <a:off x="1263746" y="5798975"/>
            <a:ext cx="3084715" cy="36339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6" idx="0"/>
            <a:endCxn id="7" idx="3"/>
          </p:cNvCxnSpPr>
          <p:nvPr/>
        </p:nvCxnSpPr>
        <p:spPr>
          <a:xfrm flipV="1">
            <a:off x="1056406" y="4006379"/>
            <a:ext cx="70581" cy="161118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6" idx="7"/>
            <a:endCxn id="8" idx="3"/>
          </p:cNvCxnSpPr>
          <p:nvPr/>
        </p:nvCxnSpPr>
        <p:spPr>
          <a:xfrm flipV="1">
            <a:off x="1203018" y="5078793"/>
            <a:ext cx="2033137" cy="591904"/>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8" idx="1"/>
            <a:endCxn id="7" idx="6"/>
          </p:cNvCxnSpPr>
          <p:nvPr/>
        </p:nvCxnSpPr>
        <p:spPr>
          <a:xfrm flipH="1" flipV="1">
            <a:off x="1480939" y="3878102"/>
            <a:ext cx="1755216" cy="944136"/>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7" idx="7"/>
            <a:endCxn id="5" idx="3"/>
          </p:cNvCxnSpPr>
          <p:nvPr/>
        </p:nvCxnSpPr>
        <p:spPr>
          <a:xfrm flipV="1">
            <a:off x="1420211" y="2898185"/>
            <a:ext cx="2434318" cy="85163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5" idx="5"/>
            <a:endCxn id="9" idx="1"/>
          </p:cNvCxnSpPr>
          <p:nvPr/>
        </p:nvCxnSpPr>
        <p:spPr>
          <a:xfrm>
            <a:off x="4147753" y="2898185"/>
            <a:ext cx="860642" cy="80657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5" idx="4"/>
            <a:endCxn id="8" idx="0"/>
          </p:cNvCxnSpPr>
          <p:nvPr/>
        </p:nvCxnSpPr>
        <p:spPr>
          <a:xfrm flipH="1">
            <a:off x="3382767" y="2951319"/>
            <a:ext cx="618374" cy="181778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9" idx="3"/>
            <a:endCxn id="8" idx="7"/>
          </p:cNvCxnSpPr>
          <p:nvPr/>
        </p:nvCxnSpPr>
        <p:spPr>
          <a:xfrm flipH="1">
            <a:off x="3529379" y="3961314"/>
            <a:ext cx="1479016" cy="860924"/>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8" idx="5"/>
            <a:endCxn id="10" idx="1"/>
          </p:cNvCxnSpPr>
          <p:nvPr/>
        </p:nvCxnSpPr>
        <p:spPr>
          <a:xfrm>
            <a:off x="3529379" y="5078793"/>
            <a:ext cx="879810" cy="955303"/>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003977" y="1430540"/>
            <a:ext cx="418654" cy="646331"/>
          </a:xfrm>
          <a:prstGeom prst="rect">
            <a:avLst/>
          </a:prstGeom>
          <a:solidFill>
            <a:schemeClr val="bg1"/>
          </a:solidFill>
        </p:spPr>
        <p:txBody>
          <a:bodyPr wrap="none" rtlCol="0">
            <a:spAutoFit/>
          </a:bodyPr>
          <a:lstStyle/>
          <a:p>
            <a:r>
              <a:rPr lang="en-US" sz="3600" b="1" dirty="0" smtClean="0"/>
              <a:t>5</a:t>
            </a:r>
            <a:endParaRPr lang="en-US" sz="3600" b="1" dirty="0"/>
          </a:p>
        </p:txBody>
      </p:sp>
      <p:sp>
        <p:nvSpPr>
          <p:cNvPr id="38" name="TextBox 37"/>
          <p:cNvSpPr txBox="1"/>
          <p:nvPr/>
        </p:nvSpPr>
        <p:spPr>
          <a:xfrm>
            <a:off x="2912609" y="2109051"/>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40" name="TextBox 39"/>
          <p:cNvSpPr txBox="1"/>
          <p:nvPr/>
        </p:nvSpPr>
        <p:spPr>
          <a:xfrm>
            <a:off x="3482792" y="3560343"/>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42" name="TextBox 41"/>
          <p:cNvSpPr txBox="1"/>
          <p:nvPr/>
        </p:nvSpPr>
        <p:spPr>
          <a:xfrm>
            <a:off x="4658932" y="4775296"/>
            <a:ext cx="418654" cy="646331"/>
          </a:xfrm>
          <a:prstGeom prst="rect">
            <a:avLst/>
          </a:prstGeom>
          <a:solidFill>
            <a:schemeClr val="bg1"/>
          </a:solidFill>
        </p:spPr>
        <p:txBody>
          <a:bodyPr wrap="none" rtlCol="0">
            <a:spAutoFit/>
          </a:bodyPr>
          <a:lstStyle/>
          <a:p>
            <a:r>
              <a:rPr lang="en-US" sz="3600" b="1" dirty="0"/>
              <a:t>3</a:t>
            </a:r>
          </a:p>
        </p:txBody>
      </p:sp>
      <p:sp>
        <p:nvSpPr>
          <p:cNvPr id="44" name="TextBox 43"/>
          <p:cNvSpPr txBox="1"/>
          <p:nvPr/>
        </p:nvSpPr>
        <p:spPr>
          <a:xfrm>
            <a:off x="4111561" y="407247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46" name="TextBox 45"/>
          <p:cNvSpPr txBox="1"/>
          <p:nvPr/>
        </p:nvSpPr>
        <p:spPr>
          <a:xfrm>
            <a:off x="5741255" y="5365171"/>
            <a:ext cx="418654" cy="646331"/>
          </a:xfrm>
          <a:prstGeom prst="rect">
            <a:avLst/>
          </a:prstGeom>
          <a:solidFill>
            <a:schemeClr val="bg1"/>
          </a:solidFill>
        </p:spPr>
        <p:txBody>
          <a:bodyPr wrap="none" rtlCol="0">
            <a:spAutoFit/>
          </a:bodyPr>
          <a:lstStyle/>
          <a:p>
            <a:r>
              <a:rPr lang="en-US" sz="3600" b="1" dirty="0"/>
              <a:t>4</a:t>
            </a:r>
          </a:p>
        </p:txBody>
      </p:sp>
      <p:sp>
        <p:nvSpPr>
          <p:cNvPr id="48" name="TextBox 47"/>
          <p:cNvSpPr txBox="1"/>
          <p:nvPr/>
        </p:nvSpPr>
        <p:spPr>
          <a:xfrm>
            <a:off x="5219802" y="2563156"/>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50" name="TextBox 49"/>
          <p:cNvSpPr txBox="1"/>
          <p:nvPr/>
        </p:nvSpPr>
        <p:spPr>
          <a:xfrm>
            <a:off x="5709129" y="4140932"/>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52" name="TextBox 51"/>
          <p:cNvSpPr txBox="1"/>
          <p:nvPr/>
        </p:nvSpPr>
        <p:spPr>
          <a:xfrm>
            <a:off x="6211414" y="3023451"/>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54" name="TextBox 53"/>
          <p:cNvSpPr txBox="1"/>
          <p:nvPr/>
        </p:nvSpPr>
        <p:spPr>
          <a:xfrm>
            <a:off x="7413471" y="3473885"/>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9" name="Oval 68"/>
          <p:cNvSpPr/>
          <p:nvPr/>
        </p:nvSpPr>
        <p:spPr>
          <a:xfrm>
            <a:off x="6492415" y="2031306"/>
            <a:ext cx="709531" cy="683596"/>
          </a:xfrm>
          <a:prstGeom prst="ellipse">
            <a:avLst/>
          </a:prstGeom>
          <a:solidFill>
            <a:schemeClr val="bg1"/>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TextBox 55"/>
          <p:cNvSpPr txBox="1"/>
          <p:nvPr/>
        </p:nvSpPr>
        <p:spPr>
          <a:xfrm>
            <a:off x="6658760" y="2032456"/>
            <a:ext cx="418654" cy="646331"/>
          </a:xfrm>
          <a:prstGeom prst="rect">
            <a:avLst/>
          </a:prstGeom>
          <a:noFill/>
        </p:spPr>
        <p:txBody>
          <a:bodyPr wrap="none" rtlCol="0">
            <a:spAutoFit/>
          </a:bodyPr>
          <a:lstStyle/>
          <a:p>
            <a:r>
              <a:rPr lang="en-US" sz="3600" b="1" dirty="0" smtClean="0"/>
              <a:t>3</a:t>
            </a:r>
            <a:endParaRPr lang="en-US" sz="3600" b="1" dirty="0"/>
          </a:p>
        </p:txBody>
      </p:sp>
      <p:sp>
        <p:nvSpPr>
          <p:cNvPr id="58" name="TextBox 57"/>
          <p:cNvSpPr txBox="1"/>
          <p:nvPr/>
        </p:nvSpPr>
        <p:spPr>
          <a:xfrm>
            <a:off x="2066320" y="5009460"/>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60" name="TextBox 59"/>
          <p:cNvSpPr txBox="1"/>
          <p:nvPr/>
        </p:nvSpPr>
        <p:spPr>
          <a:xfrm>
            <a:off x="2467560" y="3008935"/>
            <a:ext cx="418654" cy="646331"/>
          </a:xfrm>
          <a:prstGeom prst="rect">
            <a:avLst/>
          </a:prstGeom>
          <a:solidFill>
            <a:schemeClr val="bg1"/>
          </a:solidFill>
        </p:spPr>
        <p:txBody>
          <a:bodyPr wrap="none" rtlCol="0">
            <a:spAutoFit/>
          </a:bodyPr>
          <a:lstStyle/>
          <a:p>
            <a:r>
              <a:rPr lang="en-US" sz="3600" b="1" dirty="0" smtClean="0"/>
              <a:t>5</a:t>
            </a:r>
            <a:endParaRPr lang="en-US" sz="3600" b="1" dirty="0"/>
          </a:p>
        </p:txBody>
      </p:sp>
      <p:sp>
        <p:nvSpPr>
          <p:cNvPr id="62" name="TextBox 61"/>
          <p:cNvSpPr txBox="1"/>
          <p:nvPr/>
        </p:nvSpPr>
        <p:spPr>
          <a:xfrm>
            <a:off x="1622407" y="239736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63" name="TextBox 62"/>
          <p:cNvSpPr txBox="1"/>
          <p:nvPr/>
        </p:nvSpPr>
        <p:spPr>
          <a:xfrm>
            <a:off x="803981" y="4522904"/>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4" name="TextBox 63"/>
          <p:cNvSpPr txBox="1"/>
          <p:nvPr/>
        </p:nvSpPr>
        <p:spPr>
          <a:xfrm>
            <a:off x="2787533" y="5836580"/>
            <a:ext cx="418654" cy="646331"/>
          </a:xfrm>
          <a:prstGeom prst="rect">
            <a:avLst/>
          </a:prstGeom>
          <a:solidFill>
            <a:schemeClr val="bg1"/>
          </a:solidFill>
        </p:spPr>
        <p:txBody>
          <a:bodyPr wrap="none" rtlCol="0">
            <a:spAutoFit/>
          </a:bodyPr>
          <a:lstStyle/>
          <a:p>
            <a:r>
              <a:rPr lang="en-US" sz="3600" b="1" dirty="0" smtClean="0"/>
              <a:t>4</a:t>
            </a:r>
            <a:endParaRPr lang="en-US" sz="3600" b="1" dirty="0"/>
          </a:p>
        </p:txBody>
      </p:sp>
      <p:sp>
        <p:nvSpPr>
          <p:cNvPr id="65" name="TextBox 64"/>
          <p:cNvSpPr txBox="1"/>
          <p:nvPr/>
        </p:nvSpPr>
        <p:spPr>
          <a:xfrm>
            <a:off x="2196657" y="4074191"/>
            <a:ext cx="418654" cy="646331"/>
          </a:xfrm>
          <a:prstGeom prst="rect">
            <a:avLst/>
          </a:prstGeom>
          <a:solidFill>
            <a:schemeClr val="bg1"/>
          </a:solidFill>
        </p:spPr>
        <p:txBody>
          <a:bodyPr wrap="none" rtlCol="0">
            <a:spAutoFit/>
          </a:bodyPr>
          <a:lstStyle/>
          <a:p>
            <a:r>
              <a:rPr lang="en-US" sz="3600" b="1" dirty="0"/>
              <a:t>4</a:t>
            </a:r>
          </a:p>
        </p:txBody>
      </p:sp>
      <p:sp>
        <p:nvSpPr>
          <p:cNvPr id="66" name="TextBox 65"/>
          <p:cNvSpPr txBox="1"/>
          <p:nvPr/>
        </p:nvSpPr>
        <p:spPr>
          <a:xfrm>
            <a:off x="3800446" y="5217726"/>
            <a:ext cx="418654" cy="646331"/>
          </a:xfrm>
          <a:prstGeom prst="rect">
            <a:avLst/>
          </a:prstGeom>
          <a:solidFill>
            <a:schemeClr val="bg1"/>
          </a:solidFill>
        </p:spPr>
        <p:txBody>
          <a:bodyPr wrap="none" rtlCol="0">
            <a:spAutoFit/>
          </a:bodyPr>
          <a:lstStyle/>
          <a:p>
            <a:r>
              <a:rPr lang="en-US" sz="3600" b="1" dirty="0" smtClean="0"/>
              <a:t>2</a:t>
            </a:r>
            <a:endParaRPr lang="en-US" sz="3600" b="1" dirty="0"/>
          </a:p>
        </p:txBody>
      </p:sp>
      <p:sp>
        <p:nvSpPr>
          <p:cNvPr id="67" name="TextBox 66"/>
          <p:cNvSpPr txBox="1"/>
          <p:nvPr/>
        </p:nvSpPr>
        <p:spPr>
          <a:xfrm>
            <a:off x="4665822" y="2003910"/>
            <a:ext cx="418654" cy="646331"/>
          </a:xfrm>
          <a:prstGeom prst="rect">
            <a:avLst/>
          </a:prstGeom>
          <a:solidFill>
            <a:schemeClr val="bg1"/>
          </a:solidFill>
        </p:spPr>
        <p:txBody>
          <a:bodyPr wrap="none" rtlCol="0">
            <a:spAutoFit/>
          </a:bodyPr>
          <a:lstStyle/>
          <a:p>
            <a:r>
              <a:rPr lang="en-US" sz="3600" b="1" dirty="0"/>
              <a:t>3</a:t>
            </a:r>
          </a:p>
        </p:txBody>
      </p:sp>
      <p:sp>
        <p:nvSpPr>
          <p:cNvPr id="74" name="Oval 73"/>
          <p:cNvSpPr/>
          <p:nvPr/>
        </p:nvSpPr>
        <p:spPr>
          <a:xfrm>
            <a:off x="4523156" y="1979901"/>
            <a:ext cx="709531" cy="683596"/>
          </a:xfrm>
          <a:prstGeom prst="ellipse">
            <a:avLst/>
          </a:prstGeom>
          <a:solidFill>
            <a:schemeClr val="bg1"/>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3600" b="1" dirty="0" smtClean="0">
                <a:solidFill>
                  <a:schemeClr val="tx1"/>
                </a:solidFill>
              </a:rPr>
              <a:t>3</a:t>
            </a:r>
            <a:endParaRPr lang="en-US" sz="3600" b="1" dirty="0">
              <a:solidFill>
                <a:schemeClr val="tx1"/>
              </a:solidFill>
            </a:endParaRPr>
          </a:p>
        </p:txBody>
      </p:sp>
      <p:sp>
        <p:nvSpPr>
          <p:cNvPr id="68" name="Oval 67"/>
          <p:cNvSpPr/>
          <p:nvPr/>
        </p:nvSpPr>
        <p:spPr>
          <a:xfrm>
            <a:off x="5095978" y="2552719"/>
            <a:ext cx="709531" cy="683596"/>
          </a:xfrm>
          <a:prstGeom prst="ellipse">
            <a:avLst/>
          </a:prstGeom>
          <a:no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Oval 69"/>
          <p:cNvSpPr/>
          <p:nvPr/>
        </p:nvSpPr>
        <p:spPr>
          <a:xfrm>
            <a:off x="7240916" y="3440628"/>
            <a:ext cx="709531" cy="683596"/>
          </a:xfrm>
          <a:prstGeom prst="ellipse">
            <a:avLst/>
          </a:prstGeom>
          <a:no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TextBox 70"/>
          <p:cNvSpPr txBox="1"/>
          <p:nvPr/>
        </p:nvSpPr>
        <p:spPr>
          <a:xfrm>
            <a:off x="4322005" y="3013013"/>
            <a:ext cx="418654" cy="646331"/>
          </a:xfrm>
          <a:prstGeom prst="rect">
            <a:avLst/>
          </a:prstGeom>
          <a:solidFill>
            <a:schemeClr val="bg1"/>
          </a:solidFill>
        </p:spPr>
        <p:txBody>
          <a:bodyPr wrap="none" rtlCol="0">
            <a:spAutoFit/>
          </a:bodyPr>
          <a:lstStyle/>
          <a:p>
            <a:r>
              <a:rPr lang="en-US" sz="3600" b="1" dirty="0" smtClean="0"/>
              <a:t>3</a:t>
            </a:r>
            <a:endParaRPr lang="en-US" sz="3600" b="1" dirty="0"/>
          </a:p>
        </p:txBody>
      </p:sp>
      <p:sp>
        <p:nvSpPr>
          <p:cNvPr id="72" name="Rectangle 71"/>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947667" y="3651625"/>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633768" y="2566827"/>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557267" y="1682591"/>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001895" y="4824608"/>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3793801" y="2588496"/>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2764643" y="2089075"/>
            <a:ext cx="709531" cy="683596"/>
          </a:xfrm>
          <a:prstGeom prst="ellipse">
            <a:avLst/>
          </a:prstGeom>
          <a:solidFill>
            <a:srgbClr val="FFFFFF"/>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3600" b="1" dirty="0" smtClean="0">
                <a:solidFill>
                  <a:schemeClr val="tx1"/>
                </a:solidFill>
              </a:rPr>
              <a:t>3</a:t>
            </a:r>
            <a:endParaRPr lang="en-US" sz="3600" b="1" dirty="0">
              <a:solidFill>
                <a:schemeClr val="tx1"/>
              </a:solidFill>
            </a:endParaRPr>
          </a:p>
        </p:txBody>
      </p:sp>
      <p:sp>
        <p:nvSpPr>
          <p:cNvPr id="4" name="Oval 3"/>
          <p:cNvSpPr/>
          <p:nvPr/>
        </p:nvSpPr>
        <p:spPr>
          <a:xfrm>
            <a:off x="2293695" y="1736366"/>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4510344" y="4759530"/>
            <a:ext cx="709531" cy="683596"/>
          </a:xfrm>
          <a:prstGeom prst="ellipse">
            <a:avLst/>
          </a:prstGeom>
          <a:solidFill>
            <a:schemeClr val="bg1"/>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3600" b="1" dirty="0" smtClean="0">
                <a:solidFill>
                  <a:schemeClr val="tx1"/>
                </a:solidFill>
              </a:rPr>
              <a:t>3</a:t>
            </a:r>
            <a:endParaRPr lang="en-US" sz="3600" b="1" dirty="0">
              <a:solidFill>
                <a:schemeClr val="tx1"/>
              </a:solidFill>
            </a:endParaRPr>
          </a:p>
        </p:txBody>
      </p:sp>
      <p:sp>
        <p:nvSpPr>
          <p:cNvPr id="10" name="Oval 9"/>
          <p:cNvSpPr/>
          <p:nvPr/>
        </p:nvSpPr>
        <p:spPr>
          <a:xfrm>
            <a:off x="4348461" y="5980962"/>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3654550" y="5213355"/>
            <a:ext cx="709531" cy="683596"/>
          </a:xfrm>
          <a:prstGeom prst="ellipse">
            <a:avLst/>
          </a:prstGeom>
          <a:solidFill>
            <a:schemeClr val="bg1"/>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3600" b="1" dirty="0">
                <a:solidFill>
                  <a:schemeClr val="tx1"/>
                </a:solidFill>
              </a:rPr>
              <a:t>2</a:t>
            </a:r>
          </a:p>
        </p:txBody>
      </p:sp>
      <p:sp>
        <p:nvSpPr>
          <p:cNvPr id="8" name="Oval 7"/>
          <p:cNvSpPr/>
          <p:nvPr/>
        </p:nvSpPr>
        <p:spPr>
          <a:xfrm>
            <a:off x="3175427" y="4769104"/>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1919530" y="4990760"/>
            <a:ext cx="709531" cy="683596"/>
          </a:xfrm>
          <a:prstGeom prst="ellipse">
            <a:avLst/>
          </a:prstGeom>
          <a:solidFill>
            <a:srgbClr val="FFFFFF"/>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3600" b="1" dirty="0" smtClean="0">
                <a:solidFill>
                  <a:schemeClr val="tx1"/>
                </a:solidFill>
              </a:rPr>
              <a:t>3</a:t>
            </a:r>
            <a:endParaRPr lang="en-US" sz="3600" b="1" dirty="0">
              <a:solidFill>
                <a:schemeClr val="tx1"/>
              </a:solidFill>
            </a:endParaRPr>
          </a:p>
        </p:txBody>
      </p:sp>
      <p:sp>
        <p:nvSpPr>
          <p:cNvPr id="6" name="Oval 5"/>
          <p:cNvSpPr/>
          <p:nvPr/>
        </p:nvSpPr>
        <p:spPr>
          <a:xfrm>
            <a:off x="849066" y="5617563"/>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066259" y="3696690"/>
            <a:ext cx="414680" cy="362823"/>
          </a:xfrm>
          <a:prstGeom prst="ellipse">
            <a:avLst/>
          </a:prstGeom>
          <a:solidFill>
            <a:schemeClr val="tx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1061281" y="3707196"/>
            <a:ext cx="414680" cy="362823"/>
          </a:xfrm>
          <a:prstGeom prst="ellipse">
            <a:avLst/>
          </a:prstGeom>
          <a:solidFill>
            <a:srgbClr val="C00000"/>
          </a:solid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Connector 79"/>
          <p:cNvCxnSpPr/>
          <p:nvPr/>
        </p:nvCxnSpPr>
        <p:spPr>
          <a:xfrm flipV="1">
            <a:off x="1051146" y="4016885"/>
            <a:ext cx="70581" cy="1611184"/>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669191" y="4498866"/>
            <a:ext cx="709531" cy="683596"/>
          </a:xfrm>
          <a:prstGeom prst="ellipse">
            <a:avLst/>
          </a:prstGeom>
          <a:solidFill>
            <a:schemeClr val="bg1"/>
          </a:solid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3600" b="1" dirty="0">
                <a:solidFill>
                  <a:schemeClr val="tx1"/>
                </a:solidFill>
              </a:rPr>
              <a:t>2</a:t>
            </a:r>
          </a:p>
        </p:txBody>
      </p:sp>
    </p:spTree>
    <p:extLst>
      <p:ext uri="{BB962C8B-B14F-4D97-AF65-F5344CB8AC3E}">
        <p14:creationId xmlns:p14="http://schemas.microsoft.com/office/powerpoint/2010/main" val="17258780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fade">
                                      <p:cBhvr>
                                        <p:cTn id="11" dur="500"/>
                                        <p:tgtEl>
                                          <p:spTgt spid="79"/>
                                        </p:tgtEl>
                                      </p:cBhvr>
                                    </p:animEffect>
                                  </p:childTnLst>
                                </p:cTn>
                              </p:par>
                              <p:par>
                                <p:cTn id="12" presetID="10" presetClass="entr" presetSubtype="0" fill="hold" nodeType="withEffect">
                                  <p:stCondLst>
                                    <p:cond delay="0"/>
                                  </p:stCondLst>
                                  <p:childTnLst>
                                    <p:set>
                                      <p:cBhvr>
                                        <p:cTn id="13" dur="1" fill="hold">
                                          <p:stCondLst>
                                            <p:cond delay="0"/>
                                          </p:stCondLst>
                                        </p:cTn>
                                        <p:tgtEl>
                                          <p:spTgt spid="80"/>
                                        </p:tgtEl>
                                        <p:attrNameLst>
                                          <p:attrName>style.visibility</p:attrName>
                                        </p:attrNameLst>
                                      </p:cBhvr>
                                      <p:to>
                                        <p:strVal val="visible"/>
                                      </p:to>
                                    </p:set>
                                    <p:animEffect transition="in" filter="fade">
                                      <p:cBhvr>
                                        <p:cTn id="14"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78" grpId="0" animBg="1"/>
    </p:bld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A Greedy Algorithm</a:t>
            </a:r>
            <a:endParaRPr lang="en-GB" sz="4400" b="1" dirty="0">
              <a:solidFill>
                <a:schemeClr val="bg1">
                  <a:lumMod val="50000"/>
                </a:schemeClr>
              </a:solidFill>
            </a:endParaRPr>
          </a:p>
        </p:txBody>
      </p:sp>
      <p:sp>
        <p:nvSpPr>
          <p:cNvPr id="5" name="Rectangle 4"/>
          <p:cNvSpPr/>
          <p:nvPr/>
        </p:nvSpPr>
        <p:spPr>
          <a:xfrm>
            <a:off x="200607" y="5347714"/>
            <a:ext cx="8741664" cy="646331"/>
          </a:xfrm>
          <a:prstGeom prst="rect">
            <a:avLst/>
          </a:prstGeom>
        </p:spPr>
        <p:txBody>
          <a:bodyPr wrap="square">
            <a:spAutoFit/>
          </a:bodyPr>
          <a:lstStyle/>
          <a:p>
            <a:r>
              <a:rPr lang="en-US" sz="3600" dirty="0" smtClean="0">
                <a:solidFill>
                  <a:srgbClr val="585858"/>
                </a:solidFill>
              </a:rPr>
              <a:t>Finding a minimum spanning tree.</a:t>
            </a:r>
          </a:p>
        </p:txBody>
      </p:sp>
      <p:grpSp>
        <p:nvGrpSpPr>
          <p:cNvPr id="6" name="Group 5"/>
          <p:cNvGrpSpPr/>
          <p:nvPr/>
        </p:nvGrpSpPr>
        <p:grpSpPr>
          <a:xfrm>
            <a:off x="-1" y="1005088"/>
            <a:ext cx="9123289" cy="4106979"/>
            <a:chOff x="-1" y="1005088"/>
            <a:chExt cx="9123289" cy="4106979"/>
          </a:xfrm>
        </p:grpSpPr>
        <p:pic>
          <p:nvPicPr>
            <p:cNvPr id="9" name="Picture 8"/>
            <p:cNvPicPr>
              <a:picLocks noChangeAspect="1"/>
            </p:cNvPicPr>
            <p:nvPr/>
          </p:nvPicPr>
          <p:blipFill>
            <a:blip r:embed="rId3"/>
            <a:stretch>
              <a:fillRect/>
            </a:stretch>
          </p:blipFill>
          <p:spPr>
            <a:xfrm>
              <a:off x="-1" y="1005088"/>
              <a:ext cx="9123289" cy="4106979"/>
            </a:xfrm>
            <a:prstGeom prst="rect">
              <a:avLst/>
            </a:prstGeom>
          </p:spPr>
        </p:pic>
        <p:sp>
          <p:nvSpPr>
            <p:cNvPr id="2" name="TextBox 1"/>
            <p:cNvSpPr txBox="1"/>
            <p:nvPr/>
          </p:nvSpPr>
          <p:spPr>
            <a:xfrm>
              <a:off x="6986016" y="2279177"/>
              <a:ext cx="303288" cy="523220"/>
            </a:xfrm>
            <a:prstGeom prst="rect">
              <a:avLst/>
            </a:prstGeom>
            <a:noFill/>
          </p:spPr>
          <p:txBody>
            <a:bodyPr wrap="none" rtlCol="0">
              <a:spAutoFit/>
            </a:bodyPr>
            <a:lstStyle/>
            <a:p>
              <a:r>
                <a:rPr lang="en-GB" sz="2800" b="1" dirty="0">
                  <a:solidFill>
                    <a:srgbClr val="C00000"/>
                  </a:solidFill>
                </a:rPr>
                <a:t>J</a:t>
              </a:r>
            </a:p>
          </p:txBody>
        </p:sp>
        <p:sp>
          <p:nvSpPr>
            <p:cNvPr id="12" name="TextBox 11"/>
            <p:cNvSpPr txBox="1"/>
            <p:nvPr/>
          </p:nvSpPr>
          <p:spPr>
            <a:xfrm>
              <a:off x="5185165" y="2903768"/>
              <a:ext cx="280846" cy="523220"/>
            </a:xfrm>
            <a:prstGeom prst="rect">
              <a:avLst/>
            </a:prstGeom>
            <a:noFill/>
          </p:spPr>
          <p:txBody>
            <a:bodyPr wrap="none" rtlCol="0">
              <a:spAutoFit/>
            </a:bodyPr>
            <a:lstStyle/>
            <a:p>
              <a:r>
                <a:rPr lang="en-GB" sz="2800" b="1" dirty="0">
                  <a:solidFill>
                    <a:srgbClr val="C00000"/>
                  </a:solidFill>
                </a:rPr>
                <a:t>I</a:t>
              </a:r>
            </a:p>
          </p:txBody>
        </p:sp>
        <p:sp>
          <p:nvSpPr>
            <p:cNvPr id="15" name="TextBox 14"/>
            <p:cNvSpPr txBox="1"/>
            <p:nvPr/>
          </p:nvSpPr>
          <p:spPr>
            <a:xfrm>
              <a:off x="2225040" y="2242601"/>
              <a:ext cx="410690" cy="523220"/>
            </a:xfrm>
            <a:prstGeom prst="rect">
              <a:avLst/>
            </a:prstGeom>
            <a:noFill/>
          </p:spPr>
          <p:txBody>
            <a:bodyPr wrap="none" rtlCol="0">
              <a:spAutoFit/>
            </a:bodyPr>
            <a:lstStyle/>
            <a:p>
              <a:r>
                <a:rPr lang="en-GB" sz="2800" b="1" dirty="0">
                  <a:solidFill>
                    <a:srgbClr val="C00000"/>
                  </a:solidFill>
                </a:rPr>
                <a:t>H</a:t>
              </a:r>
            </a:p>
          </p:txBody>
        </p:sp>
        <p:sp>
          <p:nvSpPr>
            <p:cNvPr id="16" name="TextBox 15"/>
            <p:cNvSpPr txBox="1"/>
            <p:nvPr/>
          </p:nvSpPr>
          <p:spPr>
            <a:xfrm>
              <a:off x="329184" y="3463564"/>
              <a:ext cx="413896" cy="523220"/>
            </a:xfrm>
            <a:prstGeom prst="rect">
              <a:avLst/>
            </a:prstGeom>
            <a:noFill/>
          </p:spPr>
          <p:txBody>
            <a:bodyPr wrap="none" rtlCol="0">
              <a:spAutoFit/>
            </a:bodyPr>
            <a:lstStyle/>
            <a:p>
              <a:r>
                <a:rPr lang="en-GB" sz="2800" b="1" dirty="0">
                  <a:solidFill>
                    <a:srgbClr val="C00000"/>
                  </a:solidFill>
                </a:rPr>
                <a:t>G</a:t>
              </a:r>
            </a:p>
          </p:txBody>
        </p:sp>
        <p:sp>
          <p:nvSpPr>
            <p:cNvPr id="17" name="TextBox 16"/>
            <p:cNvSpPr txBox="1"/>
            <p:nvPr/>
          </p:nvSpPr>
          <p:spPr>
            <a:xfrm>
              <a:off x="3133344" y="3986784"/>
              <a:ext cx="349776" cy="523220"/>
            </a:xfrm>
            <a:prstGeom prst="rect">
              <a:avLst/>
            </a:prstGeom>
            <a:noFill/>
          </p:spPr>
          <p:txBody>
            <a:bodyPr wrap="none" rtlCol="0">
              <a:spAutoFit/>
            </a:bodyPr>
            <a:lstStyle/>
            <a:p>
              <a:r>
                <a:rPr lang="en-GB" sz="2800" b="1" dirty="0">
                  <a:solidFill>
                    <a:srgbClr val="C00000"/>
                  </a:solidFill>
                </a:rPr>
                <a:t>F</a:t>
              </a:r>
            </a:p>
          </p:txBody>
        </p:sp>
        <p:sp>
          <p:nvSpPr>
            <p:cNvPr id="18" name="TextBox 17"/>
            <p:cNvSpPr txBox="1"/>
            <p:nvPr/>
          </p:nvSpPr>
          <p:spPr>
            <a:xfrm>
              <a:off x="5197719" y="4298757"/>
              <a:ext cx="359394" cy="523220"/>
            </a:xfrm>
            <a:prstGeom prst="rect">
              <a:avLst/>
            </a:prstGeom>
            <a:noFill/>
          </p:spPr>
          <p:txBody>
            <a:bodyPr wrap="none" rtlCol="0">
              <a:spAutoFit/>
            </a:bodyPr>
            <a:lstStyle/>
            <a:p>
              <a:r>
                <a:rPr lang="en-GB" sz="2800" b="1" dirty="0">
                  <a:solidFill>
                    <a:srgbClr val="C00000"/>
                  </a:solidFill>
                </a:rPr>
                <a:t>E</a:t>
              </a:r>
            </a:p>
          </p:txBody>
        </p:sp>
        <p:sp>
          <p:nvSpPr>
            <p:cNvPr id="19" name="TextBox 18"/>
            <p:cNvSpPr txBox="1"/>
            <p:nvPr/>
          </p:nvSpPr>
          <p:spPr>
            <a:xfrm>
              <a:off x="8357224" y="4005072"/>
              <a:ext cx="410690" cy="523220"/>
            </a:xfrm>
            <a:prstGeom prst="rect">
              <a:avLst/>
            </a:prstGeom>
            <a:noFill/>
          </p:spPr>
          <p:txBody>
            <a:bodyPr wrap="none" rtlCol="0">
              <a:spAutoFit/>
            </a:bodyPr>
            <a:lstStyle/>
            <a:p>
              <a:r>
                <a:rPr lang="en-GB" sz="2800" b="1" dirty="0">
                  <a:solidFill>
                    <a:srgbClr val="C00000"/>
                  </a:solidFill>
                </a:rPr>
                <a:t>D</a:t>
              </a:r>
            </a:p>
          </p:txBody>
        </p:sp>
        <p:sp>
          <p:nvSpPr>
            <p:cNvPr id="20" name="TextBox 19"/>
            <p:cNvSpPr txBox="1"/>
            <p:nvPr/>
          </p:nvSpPr>
          <p:spPr>
            <a:xfrm>
              <a:off x="8438752" y="1638788"/>
              <a:ext cx="375424" cy="523220"/>
            </a:xfrm>
            <a:prstGeom prst="rect">
              <a:avLst/>
            </a:prstGeom>
            <a:noFill/>
          </p:spPr>
          <p:txBody>
            <a:bodyPr wrap="none" rtlCol="0">
              <a:spAutoFit/>
            </a:bodyPr>
            <a:lstStyle/>
            <a:p>
              <a:r>
                <a:rPr lang="en-GB" sz="2800" b="1" dirty="0">
                  <a:solidFill>
                    <a:srgbClr val="C00000"/>
                  </a:solidFill>
                </a:rPr>
                <a:t>C</a:t>
              </a:r>
            </a:p>
          </p:txBody>
        </p:sp>
        <p:sp>
          <p:nvSpPr>
            <p:cNvPr id="21" name="TextBox 20"/>
            <p:cNvSpPr txBox="1"/>
            <p:nvPr/>
          </p:nvSpPr>
          <p:spPr>
            <a:xfrm>
              <a:off x="4701347" y="1376142"/>
              <a:ext cx="386644" cy="523220"/>
            </a:xfrm>
            <a:prstGeom prst="rect">
              <a:avLst/>
            </a:prstGeom>
            <a:noFill/>
          </p:spPr>
          <p:txBody>
            <a:bodyPr wrap="none" rtlCol="0">
              <a:spAutoFit/>
            </a:bodyPr>
            <a:lstStyle/>
            <a:p>
              <a:r>
                <a:rPr lang="en-GB" sz="2800" b="1" dirty="0">
                  <a:solidFill>
                    <a:srgbClr val="C00000"/>
                  </a:solidFill>
                </a:rPr>
                <a:t>B</a:t>
              </a:r>
            </a:p>
          </p:txBody>
        </p:sp>
        <p:sp>
          <p:nvSpPr>
            <p:cNvPr id="22" name="TextBox 21"/>
            <p:cNvSpPr txBox="1"/>
            <p:nvPr/>
          </p:nvSpPr>
          <p:spPr>
            <a:xfrm>
              <a:off x="329184" y="1578346"/>
              <a:ext cx="402674" cy="523220"/>
            </a:xfrm>
            <a:prstGeom prst="rect">
              <a:avLst/>
            </a:prstGeom>
            <a:noFill/>
          </p:spPr>
          <p:txBody>
            <a:bodyPr wrap="none" rtlCol="0">
              <a:spAutoFit/>
            </a:bodyPr>
            <a:lstStyle/>
            <a:p>
              <a:r>
                <a:rPr lang="en-GB" sz="2800" b="1" dirty="0" smtClean="0">
                  <a:solidFill>
                    <a:srgbClr val="C00000"/>
                  </a:solidFill>
                </a:rPr>
                <a:t>A</a:t>
              </a:r>
              <a:endParaRPr lang="en-GB" sz="2800" b="1" dirty="0">
                <a:solidFill>
                  <a:srgbClr val="C00000"/>
                </a:solidFill>
              </a:endParaRPr>
            </a:p>
          </p:txBody>
        </p:sp>
      </p:grpSp>
    </p:spTree>
    <p:extLst>
      <p:ext uri="{BB962C8B-B14F-4D97-AF65-F5344CB8AC3E}">
        <p14:creationId xmlns:p14="http://schemas.microsoft.com/office/powerpoint/2010/main" val="1563212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oup 14"/>
          <p:cNvGrpSpPr/>
          <p:nvPr/>
        </p:nvGrpSpPr>
        <p:grpSpPr>
          <a:xfrm>
            <a:off x="-1" y="1005088"/>
            <a:ext cx="9123289" cy="4106979"/>
            <a:chOff x="-1" y="1005088"/>
            <a:chExt cx="9123289" cy="4106979"/>
          </a:xfrm>
        </p:grpSpPr>
        <p:pic>
          <p:nvPicPr>
            <p:cNvPr id="16" name="Picture 15"/>
            <p:cNvPicPr>
              <a:picLocks noChangeAspect="1"/>
            </p:cNvPicPr>
            <p:nvPr/>
          </p:nvPicPr>
          <p:blipFill>
            <a:blip r:embed="rId3"/>
            <a:stretch>
              <a:fillRect/>
            </a:stretch>
          </p:blipFill>
          <p:spPr>
            <a:xfrm>
              <a:off x="-1" y="1005088"/>
              <a:ext cx="9123289" cy="4106979"/>
            </a:xfrm>
            <a:prstGeom prst="rect">
              <a:avLst/>
            </a:prstGeom>
          </p:spPr>
        </p:pic>
        <p:sp>
          <p:nvSpPr>
            <p:cNvPr id="17" name="TextBox 16"/>
            <p:cNvSpPr txBox="1"/>
            <p:nvPr/>
          </p:nvSpPr>
          <p:spPr>
            <a:xfrm>
              <a:off x="6986016" y="2279177"/>
              <a:ext cx="303288" cy="523220"/>
            </a:xfrm>
            <a:prstGeom prst="rect">
              <a:avLst/>
            </a:prstGeom>
            <a:noFill/>
          </p:spPr>
          <p:txBody>
            <a:bodyPr wrap="none" rtlCol="0">
              <a:spAutoFit/>
            </a:bodyPr>
            <a:lstStyle/>
            <a:p>
              <a:r>
                <a:rPr lang="en-GB" sz="2800" b="1" dirty="0">
                  <a:solidFill>
                    <a:srgbClr val="C00000"/>
                  </a:solidFill>
                </a:rPr>
                <a:t>J</a:t>
              </a:r>
            </a:p>
          </p:txBody>
        </p:sp>
        <p:sp>
          <p:nvSpPr>
            <p:cNvPr id="18" name="TextBox 17"/>
            <p:cNvSpPr txBox="1"/>
            <p:nvPr/>
          </p:nvSpPr>
          <p:spPr>
            <a:xfrm>
              <a:off x="5185165" y="2903768"/>
              <a:ext cx="280846" cy="523220"/>
            </a:xfrm>
            <a:prstGeom prst="rect">
              <a:avLst/>
            </a:prstGeom>
            <a:noFill/>
          </p:spPr>
          <p:txBody>
            <a:bodyPr wrap="none" rtlCol="0">
              <a:spAutoFit/>
            </a:bodyPr>
            <a:lstStyle/>
            <a:p>
              <a:r>
                <a:rPr lang="en-GB" sz="2800" b="1" dirty="0">
                  <a:solidFill>
                    <a:srgbClr val="C00000"/>
                  </a:solidFill>
                </a:rPr>
                <a:t>I</a:t>
              </a:r>
            </a:p>
          </p:txBody>
        </p:sp>
        <p:sp>
          <p:nvSpPr>
            <p:cNvPr id="19" name="TextBox 18"/>
            <p:cNvSpPr txBox="1"/>
            <p:nvPr/>
          </p:nvSpPr>
          <p:spPr>
            <a:xfrm>
              <a:off x="2225040" y="2242601"/>
              <a:ext cx="410690" cy="523220"/>
            </a:xfrm>
            <a:prstGeom prst="rect">
              <a:avLst/>
            </a:prstGeom>
            <a:noFill/>
          </p:spPr>
          <p:txBody>
            <a:bodyPr wrap="none" rtlCol="0">
              <a:spAutoFit/>
            </a:bodyPr>
            <a:lstStyle/>
            <a:p>
              <a:r>
                <a:rPr lang="en-GB" sz="2800" b="1" dirty="0">
                  <a:solidFill>
                    <a:srgbClr val="C00000"/>
                  </a:solidFill>
                </a:rPr>
                <a:t>H</a:t>
              </a:r>
            </a:p>
          </p:txBody>
        </p:sp>
        <p:sp>
          <p:nvSpPr>
            <p:cNvPr id="20" name="TextBox 19"/>
            <p:cNvSpPr txBox="1"/>
            <p:nvPr/>
          </p:nvSpPr>
          <p:spPr>
            <a:xfrm>
              <a:off x="329184" y="3463564"/>
              <a:ext cx="413896" cy="523220"/>
            </a:xfrm>
            <a:prstGeom prst="rect">
              <a:avLst/>
            </a:prstGeom>
            <a:noFill/>
          </p:spPr>
          <p:txBody>
            <a:bodyPr wrap="none" rtlCol="0">
              <a:spAutoFit/>
            </a:bodyPr>
            <a:lstStyle/>
            <a:p>
              <a:r>
                <a:rPr lang="en-GB" sz="2800" b="1" dirty="0">
                  <a:solidFill>
                    <a:srgbClr val="C00000"/>
                  </a:solidFill>
                </a:rPr>
                <a:t>G</a:t>
              </a:r>
            </a:p>
          </p:txBody>
        </p:sp>
        <p:sp>
          <p:nvSpPr>
            <p:cNvPr id="21" name="TextBox 20"/>
            <p:cNvSpPr txBox="1"/>
            <p:nvPr/>
          </p:nvSpPr>
          <p:spPr>
            <a:xfrm>
              <a:off x="3133344" y="3986784"/>
              <a:ext cx="349776" cy="523220"/>
            </a:xfrm>
            <a:prstGeom prst="rect">
              <a:avLst/>
            </a:prstGeom>
            <a:noFill/>
          </p:spPr>
          <p:txBody>
            <a:bodyPr wrap="none" rtlCol="0">
              <a:spAutoFit/>
            </a:bodyPr>
            <a:lstStyle/>
            <a:p>
              <a:r>
                <a:rPr lang="en-GB" sz="2800" b="1" dirty="0">
                  <a:solidFill>
                    <a:srgbClr val="C00000"/>
                  </a:solidFill>
                </a:rPr>
                <a:t>F</a:t>
              </a:r>
            </a:p>
          </p:txBody>
        </p:sp>
        <p:sp>
          <p:nvSpPr>
            <p:cNvPr id="22" name="TextBox 21"/>
            <p:cNvSpPr txBox="1"/>
            <p:nvPr/>
          </p:nvSpPr>
          <p:spPr>
            <a:xfrm>
              <a:off x="5197719" y="4298757"/>
              <a:ext cx="359394" cy="523220"/>
            </a:xfrm>
            <a:prstGeom prst="rect">
              <a:avLst/>
            </a:prstGeom>
            <a:noFill/>
          </p:spPr>
          <p:txBody>
            <a:bodyPr wrap="none" rtlCol="0">
              <a:spAutoFit/>
            </a:bodyPr>
            <a:lstStyle/>
            <a:p>
              <a:r>
                <a:rPr lang="en-GB" sz="2800" b="1" dirty="0">
                  <a:solidFill>
                    <a:srgbClr val="C00000"/>
                  </a:solidFill>
                </a:rPr>
                <a:t>E</a:t>
              </a:r>
            </a:p>
          </p:txBody>
        </p:sp>
        <p:sp>
          <p:nvSpPr>
            <p:cNvPr id="23" name="TextBox 22"/>
            <p:cNvSpPr txBox="1"/>
            <p:nvPr/>
          </p:nvSpPr>
          <p:spPr>
            <a:xfrm>
              <a:off x="8357224" y="4005072"/>
              <a:ext cx="410690" cy="523220"/>
            </a:xfrm>
            <a:prstGeom prst="rect">
              <a:avLst/>
            </a:prstGeom>
            <a:noFill/>
          </p:spPr>
          <p:txBody>
            <a:bodyPr wrap="none" rtlCol="0">
              <a:spAutoFit/>
            </a:bodyPr>
            <a:lstStyle/>
            <a:p>
              <a:r>
                <a:rPr lang="en-GB" sz="2800" b="1" dirty="0">
                  <a:solidFill>
                    <a:srgbClr val="C00000"/>
                  </a:solidFill>
                </a:rPr>
                <a:t>D</a:t>
              </a:r>
            </a:p>
          </p:txBody>
        </p:sp>
        <p:sp>
          <p:nvSpPr>
            <p:cNvPr id="24" name="TextBox 23"/>
            <p:cNvSpPr txBox="1"/>
            <p:nvPr/>
          </p:nvSpPr>
          <p:spPr>
            <a:xfrm>
              <a:off x="8438752" y="1638788"/>
              <a:ext cx="375424" cy="523220"/>
            </a:xfrm>
            <a:prstGeom prst="rect">
              <a:avLst/>
            </a:prstGeom>
            <a:noFill/>
          </p:spPr>
          <p:txBody>
            <a:bodyPr wrap="none" rtlCol="0">
              <a:spAutoFit/>
            </a:bodyPr>
            <a:lstStyle/>
            <a:p>
              <a:r>
                <a:rPr lang="en-GB" sz="2800" b="1" dirty="0">
                  <a:solidFill>
                    <a:srgbClr val="C00000"/>
                  </a:solidFill>
                </a:rPr>
                <a:t>C</a:t>
              </a:r>
            </a:p>
          </p:txBody>
        </p:sp>
        <p:sp>
          <p:nvSpPr>
            <p:cNvPr id="25" name="TextBox 24"/>
            <p:cNvSpPr txBox="1"/>
            <p:nvPr/>
          </p:nvSpPr>
          <p:spPr>
            <a:xfrm>
              <a:off x="4701347" y="1376142"/>
              <a:ext cx="386644" cy="523220"/>
            </a:xfrm>
            <a:prstGeom prst="rect">
              <a:avLst/>
            </a:prstGeom>
            <a:noFill/>
          </p:spPr>
          <p:txBody>
            <a:bodyPr wrap="none" rtlCol="0">
              <a:spAutoFit/>
            </a:bodyPr>
            <a:lstStyle/>
            <a:p>
              <a:r>
                <a:rPr lang="en-GB" sz="2800" b="1" dirty="0">
                  <a:solidFill>
                    <a:srgbClr val="C00000"/>
                  </a:solidFill>
                </a:rPr>
                <a:t>B</a:t>
              </a:r>
            </a:p>
          </p:txBody>
        </p:sp>
        <p:sp>
          <p:nvSpPr>
            <p:cNvPr id="26" name="TextBox 25"/>
            <p:cNvSpPr txBox="1"/>
            <p:nvPr/>
          </p:nvSpPr>
          <p:spPr>
            <a:xfrm>
              <a:off x="329184" y="1578346"/>
              <a:ext cx="402674" cy="523220"/>
            </a:xfrm>
            <a:prstGeom prst="rect">
              <a:avLst/>
            </a:prstGeom>
            <a:noFill/>
          </p:spPr>
          <p:txBody>
            <a:bodyPr wrap="none" rtlCol="0">
              <a:spAutoFit/>
            </a:bodyPr>
            <a:lstStyle/>
            <a:p>
              <a:r>
                <a:rPr lang="en-GB" sz="2800" b="1" dirty="0" smtClean="0">
                  <a:solidFill>
                    <a:srgbClr val="C00000"/>
                  </a:solidFill>
                </a:rPr>
                <a:t>A</a:t>
              </a:r>
              <a:endParaRPr lang="en-GB" sz="2800" b="1" dirty="0">
                <a:solidFill>
                  <a:srgbClr val="C00000"/>
                </a:solidFill>
              </a:endParaRPr>
            </a:p>
          </p:txBody>
        </p:sp>
      </p:grp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A Greedy Algorithm</a:t>
            </a:r>
            <a:endParaRPr lang="en-GB" sz="4400" b="1" dirty="0">
              <a:solidFill>
                <a:schemeClr val="bg1">
                  <a:lumMod val="50000"/>
                </a:schemeClr>
              </a:solidFill>
            </a:endParaRPr>
          </a:p>
        </p:txBody>
      </p:sp>
      <p:sp>
        <p:nvSpPr>
          <p:cNvPr id="5" name="Rectangle 4"/>
          <p:cNvSpPr/>
          <p:nvPr/>
        </p:nvSpPr>
        <p:spPr>
          <a:xfrm>
            <a:off x="200607" y="5347714"/>
            <a:ext cx="8741664" cy="1200329"/>
          </a:xfrm>
          <a:prstGeom prst="rect">
            <a:avLst/>
          </a:prstGeom>
        </p:spPr>
        <p:txBody>
          <a:bodyPr wrap="square">
            <a:spAutoFit/>
          </a:bodyPr>
          <a:lstStyle/>
          <a:p>
            <a:r>
              <a:rPr lang="en-US" sz="3600" dirty="0" smtClean="0">
                <a:solidFill>
                  <a:srgbClr val="585858"/>
                </a:solidFill>
              </a:rPr>
              <a:t>Pick the lowest connection as a starting point.</a:t>
            </a:r>
          </a:p>
          <a:p>
            <a:r>
              <a:rPr lang="en-US" sz="3600" dirty="0" smtClean="0">
                <a:solidFill>
                  <a:srgbClr val="585858"/>
                </a:solidFill>
              </a:rPr>
              <a:t>If there are several, pick any at random.</a:t>
            </a:r>
          </a:p>
        </p:txBody>
      </p:sp>
      <p:grpSp>
        <p:nvGrpSpPr>
          <p:cNvPr id="14" name="Group 13"/>
          <p:cNvGrpSpPr/>
          <p:nvPr/>
        </p:nvGrpSpPr>
        <p:grpSpPr>
          <a:xfrm>
            <a:off x="6821424" y="1670701"/>
            <a:ext cx="2047695" cy="1109075"/>
            <a:chOff x="6821424" y="1670701"/>
            <a:chExt cx="2047695" cy="1109075"/>
          </a:xfrm>
        </p:grpSpPr>
        <p:sp>
          <p:nvSpPr>
            <p:cNvPr id="13" name="Freeform 12"/>
            <p:cNvSpPr/>
            <p:nvPr/>
          </p:nvSpPr>
          <p:spPr>
            <a:xfrm rot="21394868">
              <a:off x="7022592" y="1901952"/>
              <a:ext cx="1554480"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821424" y="2249424"/>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J</a:t>
              </a:r>
            </a:p>
          </p:txBody>
        </p:sp>
        <p:sp>
          <p:nvSpPr>
            <p:cNvPr id="11" name="Oval 10"/>
            <p:cNvSpPr/>
            <p:nvPr/>
          </p:nvSpPr>
          <p:spPr>
            <a:xfrm>
              <a:off x="8338767" y="1670701"/>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C</a:t>
              </a:r>
            </a:p>
          </p:txBody>
        </p:sp>
      </p:grpSp>
    </p:spTree>
    <p:extLst>
      <p:ext uri="{BB962C8B-B14F-4D97-AF65-F5344CB8AC3E}">
        <p14:creationId xmlns:p14="http://schemas.microsoft.com/office/powerpoint/2010/main" val="3829486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oup 14"/>
          <p:cNvGrpSpPr/>
          <p:nvPr/>
        </p:nvGrpSpPr>
        <p:grpSpPr>
          <a:xfrm>
            <a:off x="-1" y="1005088"/>
            <a:ext cx="9123289" cy="4106979"/>
            <a:chOff x="-1" y="1005088"/>
            <a:chExt cx="9123289" cy="4106979"/>
          </a:xfrm>
        </p:grpSpPr>
        <p:pic>
          <p:nvPicPr>
            <p:cNvPr id="16" name="Picture 15"/>
            <p:cNvPicPr>
              <a:picLocks noChangeAspect="1"/>
            </p:cNvPicPr>
            <p:nvPr/>
          </p:nvPicPr>
          <p:blipFill>
            <a:blip r:embed="rId3"/>
            <a:stretch>
              <a:fillRect/>
            </a:stretch>
          </p:blipFill>
          <p:spPr>
            <a:xfrm>
              <a:off x="-1" y="1005088"/>
              <a:ext cx="9123289" cy="4106979"/>
            </a:xfrm>
            <a:prstGeom prst="rect">
              <a:avLst/>
            </a:prstGeom>
          </p:spPr>
        </p:pic>
        <p:sp>
          <p:nvSpPr>
            <p:cNvPr id="17" name="TextBox 16"/>
            <p:cNvSpPr txBox="1"/>
            <p:nvPr/>
          </p:nvSpPr>
          <p:spPr>
            <a:xfrm>
              <a:off x="6986016" y="2279177"/>
              <a:ext cx="303288" cy="523220"/>
            </a:xfrm>
            <a:prstGeom prst="rect">
              <a:avLst/>
            </a:prstGeom>
            <a:noFill/>
          </p:spPr>
          <p:txBody>
            <a:bodyPr wrap="none" rtlCol="0">
              <a:spAutoFit/>
            </a:bodyPr>
            <a:lstStyle/>
            <a:p>
              <a:r>
                <a:rPr lang="en-GB" sz="2800" b="1" dirty="0">
                  <a:solidFill>
                    <a:srgbClr val="C00000"/>
                  </a:solidFill>
                </a:rPr>
                <a:t>J</a:t>
              </a:r>
            </a:p>
          </p:txBody>
        </p:sp>
        <p:sp>
          <p:nvSpPr>
            <p:cNvPr id="18" name="TextBox 17"/>
            <p:cNvSpPr txBox="1"/>
            <p:nvPr/>
          </p:nvSpPr>
          <p:spPr>
            <a:xfrm>
              <a:off x="5185165" y="2903768"/>
              <a:ext cx="280846" cy="523220"/>
            </a:xfrm>
            <a:prstGeom prst="rect">
              <a:avLst/>
            </a:prstGeom>
            <a:noFill/>
          </p:spPr>
          <p:txBody>
            <a:bodyPr wrap="none" rtlCol="0">
              <a:spAutoFit/>
            </a:bodyPr>
            <a:lstStyle/>
            <a:p>
              <a:r>
                <a:rPr lang="en-GB" sz="2800" b="1" dirty="0">
                  <a:solidFill>
                    <a:srgbClr val="C00000"/>
                  </a:solidFill>
                </a:rPr>
                <a:t>I</a:t>
              </a:r>
            </a:p>
          </p:txBody>
        </p:sp>
        <p:sp>
          <p:nvSpPr>
            <p:cNvPr id="19" name="TextBox 18"/>
            <p:cNvSpPr txBox="1"/>
            <p:nvPr/>
          </p:nvSpPr>
          <p:spPr>
            <a:xfrm>
              <a:off x="2225040" y="2242601"/>
              <a:ext cx="410690" cy="523220"/>
            </a:xfrm>
            <a:prstGeom prst="rect">
              <a:avLst/>
            </a:prstGeom>
            <a:noFill/>
          </p:spPr>
          <p:txBody>
            <a:bodyPr wrap="none" rtlCol="0">
              <a:spAutoFit/>
            </a:bodyPr>
            <a:lstStyle/>
            <a:p>
              <a:r>
                <a:rPr lang="en-GB" sz="2800" b="1" dirty="0">
                  <a:solidFill>
                    <a:srgbClr val="C00000"/>
                  </a:solidFill>
                </a:rPr>
                <a:t>H</a:t>
              </a:r>
            </a:p>
          </p:txBody>
        </p:sp>
        <p:sp>
          <p:nvSpPr>
            <p:cNvPr id="20" name="TextBox 19"/>
            <p:cNvSpPr txBox="1"/>
            <p:nvPr/>
          </p:nvSpPr>
          <p:spPr>
            <a:xfrm>
              <a:off x="329184" y="3463564"/>
              <a:ext cx="413896" cy="523220"/>
            </a:xfrm>
            <a:prstGeom prst="rect">
              <a:avLst/>
            </a:prstGeom>
            <a:noFill/>
          </p:spPr>
          <p:txBody>
            <a:bodyPr wrap="none" rtlCol="0">
              <a:spAutoFit/>
            </a:bodyPr>
            <a:lstStyle/>
            <a:p>
              <a:r>
                <a:rPr lang="en-GB" sz="2800" b="1" dirty="0">
                  <a:solidFill>
                    <a:srgbClr val="C00000"/>
                  </a:solidFill>
                </a:rPr>
                <a:t>G</a:t>
              </a:r>
            </a:p>
          </p:txBody>
        </p:sp>
        <p:sp>
          <p:nvSpPr>
            <p:cNvPr id="21" name="TextBox 20"/>
            <p:cNvSpPr txBox="1"/>
            <p:nvPr/>
          </p:nvSpPr>
          <p:spPr>
            <a:xfrm>
              <a:off x="3133344" y="3986784"/>
              <a:ext cx="349776" cy="523220"/>
            </a:xfrm>
            <a:prstGeom prst="rect">
              <a:avLst/>
            </a:prstGeom>
            <a:noFill/>
          </p:spPr>
          <p:txBody>
            <a:bodyPr wrap="none" rtlCol="0">
              <a:spAutoFit/>
            </a:bodyPr>
            <a:lstStyle/>
            <a:p>
              <a:r>
                <a:rPr lang="en-GB" sz="2800" b="1" dirty="0">
                  <a:solidFill>
                    <a:srgbClr val="C00000"/>
                  </a:solidFill>
                </a:rPr>
                <a:t>F</a:t>
              </a:r>
            </a:p>
          </p:txBody>
        </p:sp>
        <p:sp>
          <p:nvSpPr>
            <p:cNvPr id="22" name="TextBox 21"/>
            <p:cNvSpPr txBox="1"/>
            <p:nvPr/>
          </p:nvSpPr>
          <p:spPr>
            <a:xfrm>
              <a:off x="5197719" y="4298757"/>
              <a:ext cx="359394" cy="523220"/>
            </a:xfrm>
            <a:prstGeom prst="rect">
              <a:avLst/>
            </a:prstGeom>
            <a:noFill/>
          </p:spPr>
          <p:txBody>
            <a:bodyPr wrap="none" rtlCol="0">
              <a:spAutoFit/>
            </a:bodyPr>
            <a:lstStyle/>
            <a:p>
              <a:r>
                <a:rPr lang="en-GB" sz="2800" b="1" dirty="0">
                  <a:solidFill>
                    <a:srgbClr val="C00000"/>
                  </a:solidFill>
                </a:rPr>
                <a:t>E</a:t>
              </a:r>
            </a:p>
          </p:txBody>
        </p:sp>
        <p:sp>
          <p:nvSpPr>
            <p:cNvPr id="23" name="TextBox 22"/>
            <p:cNvSpPr txBox="1"/>
            <p:nvPr/>
          </p:nvSpPr>
          <p:spPr>
            <a:xfrm>
              <a:off x="8357224" y="4005072"/>
              <a:ext cx="410690" cy="523220"/>
            </a:xfrm>
            <a:prstGeom prst="rect">
              <a:avLst/>
            </a:prstGeom>
            <a:noFill/>
          </p:spPr>
          <p:txBody>
            <a:bodyPr wrap="none" rtlCol="0">
              <a:spAutoFit/>
            </a:bodyPr>
            <a:lstStyle/>
            <a:p>
              <a:r>
                <a:rPr lang="en-GB" sz="2800" b="1" dirty="0">
                  <a:solidFill>
                    <a:srgbClr val="C00000"/>
                  </a:solidFill>
                </a:rPr>
                <a:t>D</a:t>
              </a:r>
            </a:p>
          </p:txBody>
        </p:sp>
        <p:sp>
          <p:nvSpPr>
            <p:cNvPr id="24" name="TextBox 23"/>
            <p:cNvSpPr txBox="1"/>
            <p:nvPr/>
          </p:nvSpPr>
          <p:spPr>
            <a:xfrm>
              <a:off x="8438752" y="1638788"/>
              <a:ext cx="375424" cy="523220"/>
            </a:xfrm>
            <a:prstGeom prst="rect">
              <a:avLst/>
            </a:prstGeom>
            <a:noFill/>
          </p:spPr>
          <p:txBody>
            <a:bodyPr wrap="none" rtlCol="0">
              <a:spAutoFit/>
            </a:bodyPr>
            <a:lstStyle/>
            <a:p>
              <a:r>
                <a:rPr lang="en-GB" sz="2800" b="1" dirty="0">
                  <a:solidFill>
                    <a:srgbClr val="C00000"/>
                  </a:solidFill>
                </a:rPr>
                <a:t>C</a:t>
              </a:r>
            </a:p>
          </p:txBody>
        </p:sp>
        <p:sp>
          <p:nvSpPr>
            <p:cNvPr id="25" name="TextBox 24"/>
            <p:cNvSpPr txBox="1"/>
            <p:nvPr/>
          </p:nvSpPr>
          <p:spPr>
            <a:xfrm>
              <a:off x="4701347" y="1376142"/>
              <a:ext cx="386644" cy="523220"/>
            </a:xfrm>
            <a:prstGeom prst="rect">
              <a:avLst/>
            </a:prstGeom>
            <a:noFill/>
          </p:spPr>
          <p:txBody>
            <a:bodyPr wrap="none" rtlCol="0">
              <a:spAutoFit/>
            </a:bodyPr>
            <a:lstStyle/>
            <a:p>
              <a:r>
                <a:rPr lang="en-GB" sz="2800" b="1" dirty="0">
                  <a:solidFill>
                    <a:srgbClr val="C00000"/>
                  </a:solidFill>
                </a:rPr>
                <a:t>B</a:t>
              </a:r>
            </a:p>
          </p:txBody>
        </p:sp>
        <p:sp>
          <p:nvSpPr>
            <p:cNvPr id="26" name="TextBox 25"/>
            <p:cNvSpPr txBox="1"/>
            <p:nvPr/>
          </p:nvSpPr>
          <p:spPr>
            <a:xfrm>
              <a:off x="329184" y="1578346"/>
              <a:ext cx="402674" cy="523220"/>
            </a:xfrm>
            <a:prstGeom prst="rect">
              <a:avLst/>
            </a:prstGeom>
            <a:noFill/>
          </p:spPr>
          <p:txBody>
            <a:bodyPr wrap="none" rtlCol="0">
              <a:spAutoFit/>
            </a:bodyPr>
            <a:lstStyle/>
            <a:p>
              <a:r>
                <a:rPr lang="en-GB" sz="2800" b="1" dirty="0" smtClean="0">
                  <a:solidFill>
                    <a:srgbClr val="C00000"/>
                  </a:solidFill>
                </a:rPr>
                <a:t>A</a:t>
              </a:r>
              <a:endParaRPr lang="en-GB" sz="2800" b="1" dirty="0">
                <a:solidFill>
                  <a:srgbClr val="C00000"/>
                </a:solidFill>
              </a:endParaRPr>
            </a:p>
          </p:txBody>
        </p:sp>
      </p:grp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A Greedy Algorithm</a:t>
            </a:r>
            <a:endParaRPr lang="en-GB" sz="4400" b="1" dirty="0">
              <a:solidFill>
                <a:schemeClr val="bg1">
                  <a:lumMod val="50000"/>
                </a:schemeClr>
              </a:solidFill>
            </a:endParaRPr>
          </a:p>
        </p:txBody>
      </p:sp>
      <p:sp>
        <p:nvSpPr>
          <p:cNvPr id="5" name="Rectangle 4"/>
          <p:cNvSpPr/>
          <p:nvPr/>
        </p:nvSpPr>
        <p:spPr>
          <a:xfrm>
            <a:off x="200607" y="5109970"/>
            <a:ext cx="8741664" cy="1754326"/>
          </a:xfrm>
          <a:prstGeom prst="rect">
            <a:avLst/>
          </a:prstGeom>
        </p:spPr>
        <p:txBody>
          <a:bodyPr wrap="square">
            <a:spAutoFit/>
          </a:bodyPr>
          <a:lstStyle/>
          <a:p>
            <a:r>
              <a:rPr lang="en-US" sz="3600" dirty="0" smtClean="0">
                <a:solidFill>
                  <a:srgbClr val="585858"/>
                </a:solidFill>
              </a:rPr>
              <a:t>Consider all connection from C or J that add another house.</a:t>
            </a:r>
          </a:p>
          <a:p>
            <a:r>
              <a:rPr lang="en-US" sz="3600" dirty="0" smtClean="0">
                <a:solidFill>
                  <a:srgbClr val="585858"/>
                </a:solidFill>
              </a:rPr>
              <a:t>We’ll choose the link to B.</a:t>
            </a:r>
          </a:p>
        </p:txBody>
      </p:sp>
      <p:grpSp>
        <p:nvGrpSpPr>
          <p:cNvPr id="27" name="Group 26"/>
          <p:cNvGrpSpPr/>
          <p:nvPr/>
        </p:nvGrpSpPr>
        <p:grpSpPr>
          <a:xfrm>
            <a:off x="4681451" y="1381339"/>
            <a:ext cx="2302110" cy="979023"/>
            <a:chOff x="4681451" y="1381339"/>
            <a:chExt cx="2302110" cy="979023"/>
          </a:xfrm>
        </p:grpSpPr>
        <p:sp>
          <p:nvSpPr>
            <p:cNvPr id="28" name="Freeform 27"/>
            <p:cNvSpPr/>
            <p:nvPr/>
          </p:nvSpPr>
          <p:spPr>
            <a:xfrm rot="391068" flipV="1">
              <a:off x="5101783" y="1756858"/>
              <a:ext cx="1881778"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4681451" y="1381339"/>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B</a:t>
              </a:r>
            </a:p>
          </p:txBody>
        </p:sp>
      </p:grpSp>
      <p:grpSp>
        <p:nvGrpSpPr>
          <p:cNvPr id="14" name="Group 13"/>
          <p:cNvGrpSpPr/>
          <p:nvPr/>
        </p:nvGrpSpPr>
        <p:grpSpPr>
          <a:xfrm>
            <a:off x="6821424" y="1670701"/>
            <a:ext cx="2047695" cy="1109075"/>
            <a:chOff x="6821424" y="1670701"/>
            <a:chExt cx="2047695" cy="1109075"/>
          </a:xfrm>
        </p:grpSpPr>
        <p:sp>
          <p:nvSpPr>
            <p:cNvPr id="13" name="Freeform 12"/>
            <p:cNvSpPr/>
            <p:nvPr/>
          </p:nvSpPr>
          <p:spPr>
            <a:xfrm rot="21394868">
              <a:off x="7022592" y="1901952"/>
              <a:ext cx="1554480"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821424" y="2249424"/>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J</a:t>
              </a:r>
            </a:p>
          </p:txBody>
        </p:sp>
        <p:sp>
          <p:nvSpPr>
            <p:cNvPr id="11" name="Oval 10"/>
            <p:cNvSpPr/>
            <p:nvPr/>
          </p:nvSpPr>
          <p:spPr>
            <a:xfrm>
              <a:off x="8338767" y="1670701"/>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C</a:t>
              </a:r>
            </a:p>
          </p:txBody>
        </p:sp>
      </p:grpSp>
    </p:spTree>
    <p:extLst>
      <p:ext uri="{BB962C8B-B14F-4D97-AF65-F5344CB8AC3E}">
        <p14:creationId xmlns:p14="http://schemas.microsoft.com/office/powerpoint/2010/main" val="15617357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22883"/>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p:cNvSpPr txBox="1">
            <a:spLocks/>
          </p:cNvSpPr>
          <p:nvPr/>
        </p:nvSpPr>
        <p:spPr>
          <a:xfrm>
            <a:off x="0" y="557701"/>
            <a:ext cx="9128904" cy="9053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spc="-150" dirty="0" smtClean="0">
                <a:solidFill>
                  <a:srgbClr val="C00000"/>
                </a:solidFill>
                <a:latin typeface="+mn-lt"/>
              </a:rPr>
              <a:t>Learning Outcomes </a:t>
            </a:r>
            <a:endParaRPr lang="en-GB" sz="6600" b="1" spc="-150"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Clever Stuff For Common Problems</a:t>
            </a:r>
            <a:endParaRPr lang="en-GB" sz="4400" b="1" spc="-150" dirty="0">
              <a:solidFill>
                <a:schemeClr val="bg1">
                  <a:lumMod val="50000"/>
                </a:schemeClr>
              </a:solidFill>
            </a:endParaRPr>
          </a:p>
        </p:txBody>
      </p:sp>
      <p:sp>
        <p:nvSpPr>
          <p:cNvPr id="8" name="Title 1"/>
          <p:cNvSpPr txBox="1">
            <a:spLocks/>
          </p:cNvSpPr>
          <p:nvPr/>
        </p:nvSpPr>
        <p:spPr>
          <a:xfrm>
            <a:off x="19182" y="1514033"/>
            <a:ext cx="912481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dirty="0" smtClean="0">
                <a:solidFill>
                  <a:schemeClr val="tx1">
                    <a:lumMod val="50000"/>
                    <a:lumOff val="50000"/>
                  </a:schemeClr>
                </a:solidFill>
                <a:latin typeface="+mn-lt"/>
              </a:rPr>
              <a:t>By the end of the session we hope you will:</a:t>
            </a:r>
          </a:p>
          <a:p>
            <a:pPr>
              <a:lnSpc>
                <a:spcPct val="100000"/>
              </a:lnSpc>
            </a:pPr>
            <a:endParaRPr lang="en-US" sz="2800" b="1" dirty="0" smtClean="0">
              <a:solidFill>
                <a:schemeClr val="bg1">
                  <a:lumMod val="50000"/>
                </a:schemeClr>
              </a:solidFill>
              <a:latin typeface="+mn-lt"/>
            </a:endParaRPr>
          </a:p>
          <a:p>
            <a:pPr>
              <a:lnSpc>
                <a:spcPct val="100000"/>
              </a:lnSpc>
            </a:pPr>
            <a:r>
              <a:rPr lang="en-US" sz="2800" dirty="0" err="1" smtClean="0">
                <a:solidFill>
                  <a:schemeClr val="bg1">
                    <a:lumMod val="50000"/>
                  </a:schemeClr>
                </a:solidFill>
                <a:latin typeface="+mn-lt"/>
              </a:rPr>
              <a:t>Recognise</a:t>
            </a:r>
            <a:r>
              <a:rPr lang="en-US" sz="2800" dirty="0" smtClean="0">
                <a:solidFill>
                  <a:schemeClr val="bg1">
                    <a:lumMod val="50000"/>
                  </a:schemeClr>
                </a:solidFill>
                <a:latin typeface="+mn-lt"/>
              </a:rPr>
              <a:t> linear structures (lists) are part of a broader family  Appreciate the value of data structures for problem solving</a:t>
            </a:r>
          </a:p>
          <a:p>
            <a:pPr>
              <a:lnSpc>
                <a:spcPct val="100000"/>
              </a:lnSpc>
            </a:pPr>
            <a:r>
              <a:rPr lang="en-US" sz="2800" dirty="0" smtClean="0">
                <a:solidFill>
                  <a:schemeClr val="bg1">
                    <a:lumMod val="50000"/>
                  </a:schemeClr>
                </a:solidFill>
                <a:latin typeface="+mn-lt"/>
              </a:rPr>
              <a:t>Have become familiar with graph theory and related terms</a:t>
            </a:r>
          </a:p>
          <a:p>
            <a:pPr>
              <a:lnSpc>
                <a:spcPct val="100000"/>
              </a:lnSpc>
              <a:spcBef>
                <a:spcPts val="0"/>
              </a:spcBef>
              <a:defRPr/>
            </a:pPr>
            <a:r>
              <a:rPr lang="en-GB" sz="2800" dirty="0" smtClean="0">
                <a:solidFill>
                  <a:schemeClr val="bg1">
                    <a:lumMod val="50000"/>
                  </a:schemeClr>
                </a:solidFill>
                <a:latin typeface="+mn-lt"/>
              </a:rPr>
              <a:t>Be aware that many problems can be represented as graphs</a:t>
            </a:r>
            <a:endParaRPr lang="en-GB" sz="2800" dirty="0">
              <a:solidFill>
                <a:schemeClr val="bg1">
                  <a:lumMod val="50000"/>
                </a:schemeClr>
              </a:solidFill>
              <a:latin typeface="+mn-lt"/>
            </a:endParaRPr>
          </a:p>
          <a:p>
            <a:pPr>
              <a:lnSpc>
                <a:spcPct val="100000"/>
              </a:lnSpc>
              <a:spcBef>
                <a:spcPts val="0"/>
              </a:spcBef>
              <a:defRPr/>
            </a:pPr>
            <a:r>
              <a:rPr lang="en-GB" sz="2800" dirty="0">
                <a:solidFill>
                  <a:schemeClr val="bg1">
                    <a:lumMod val="50000"/>
                  </a:schemeClr>
                </a:solidFill>
                <a:latin typeface="+mn-lt"/>
              </a:rPr>
              <a:t>Be familiar with </a:t>
            </a:r>
            <a:r>
              <a:rPr lang="en-GB" sz="2800" dirty="0" smtClean="0">
                <a:solidFill>
                  <a:schemeClr val="bg1">
                    <a:lumMod val="50000"/>
                  </a:schemeClr>
                </a:solidFill>
                <a:latin typeface="+mn-lt"/>
              </a:rPr>
              <a:t>a range of graph traversal algorithms</a:t>
            </a:r>
            <a:endParaRPr lang="en-GB" sz="2800" dirty="0">
              <a:solidFill>
                <a:schemeClr val="bg1">
                  <a:lumMod val="50000"/>
                </a:schemeClr>
              </a:solidFill>
              <a:latin typeface="+mn-lt"/>
            </a:endParaRPr>
          </a:p>
          <a:p>
            <a:pPr>
              <a:lnSpc>
                <a:spcPct val="100000"/>
              </a:lnSpc>
              <a:spcBef>
                <a:spcPts val="0"/>
              </a:spcBef>
              <a:defRPr/>
            </a:pPr>
            <a:r>
              <a:rPr lang="en-GB" sz="2800" dirty="0">
                <a:solidFill>
                  <a:schemeClr val="bg1">
                    <a:lumMod val="50000"/>
                  </a:schemeClr>
                </a:solidFill>
                <a:latin typeface="+mn-lt"/>
              </a:rPr>
              <a:t>Recognise </a:t>
            </a:r>
            <a:r>
              <a:rPr lang="en-GB" sz="2800" dirty="0" smtClean="0">
                <a:solidFill>
                  <a:schemeClr val="bg1">
                    <a:lumMod val="50000"/>
                  </a:schemeClr>
                </a:solidFill>
                <a:latin typeface="+mn-lt"/>
              </a:rPr>
              <a:t>their role in solving many every day problems</a:t>
            </a:r>
          </a:p>
          <a:p>
            <a:pPr>
              <a:lnSpc>
                <a:spcPct val="100000"/>
              </a:lnSpc>
              <a:spcBef>
                <a:spcPts val="0"/>
              </a:spcBef>
              <a:defRPr/>
            </a:pPr>
            <a:endParaRPr lang="en-GB" sz="2800" dirty="0">
              <a:solidFill>
                <a:schemeClr val="bg1">
                  <a:lumMod val="50000"/>
                </a:schemeClr>
              </a:solidFill>
              <a:latin typeface="+mn-lt"/>
            </a:endParaRPr>
          </a:p>
          <a:p>
            <a:pPr>
              <a:lnSpc>
                <a:spcPct val="100000"/>
              </a:lnSpc>
              <a:spcBef>
                <a:spcPts val="0"/>
              </a:spcBef>
              <a:defRPr/>
            </a:pPr>
            <a:r>
              <a:rPr lang="en-GB" sz="2800" dirty="0" smtClean="0">
                <a:solidFill>
                  <a:schemeClr val="bg1">
                    <a:lumMod val="50000"/>
                  </a:schemeClr>
                </a:solidFill>
                <a:latin typeface="+mn-lt"/>
              </a:rPr>
              <a:t>Have explored a range of activities for introducing these CS concepts at KS3</a:t>
            </a:r>
            <a:r>
              <a:rPr lang="en-US" sz="2800" dirty="0">
                <a:solidFill>
                  <a:schemeClr val="tx1">
                    <a:lumMod val="50000"/>
                    <a:lumOff val="50000"/>
                  </a:schemeClr>
                </a:solidFill>
                <a:latin typeface="+mn-lt"/>
              </a:rPr>
              <a:t/>
            </a:r>
            <a:br>
              <a:rPr lang="en-US" sz="2800" dirty="0">
                <a:solidFill>
                  <a:schemeClr val="tx1">
                    <a:lumMod val="50000"/>
                    <a:lumOff val="50000"/>
                  </a:schemeClr>
                </a:solidFill>
                <a:latin typeface="+mn-lt"/>
              </a:rPr>
            </a:br>
            <a:endParaRPr lang="en-US" sz="2800" dirty="0" smtClean="0">
              <a:solidFill>
                <a:schemeClr val="tx1">
                  <a:lumMod val="50000"/>
                  <a:lumOff val="50000"/>
                </a:schemeClr>
              </a:solidFill>
              <a:latin typeface="+mn-lt"/>
            </a:endParaRPr>
          </a:p>
        </p:txBody>
      </p:sp>
    </p:spTree>
    <p:extLst>
      <p:ext uri="{BB962C8B-B14F-4D97-AF65-F5344CB8AC3E}">
        <p14:creationId xmlns:p14="http://schemas.microsoft.com/office/powerpoint/2010/main" val="17868017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oup 14"/>
          <p:cNvGrpSpPr/>
          <p:nvPr/>
        </p:nvGrpSpPr>
        <p:grpSpPr>
          <a:xfrm>
            <a:off x="-1" y="1005088"/>
            <a:ext cx="9123289" cy="4106979"/>
            <a:chOff x="-1" y="1005088"/>
            <a:chExt cx="9123289" cy="4106979"/>
          </a:xfrm>
        </p:grpSpPr>
        <p:pic>
          <p:nvPicPr>
            <p:cNvPr id="16" name="Picture 15"/>
            <p:cNvPicPr>
              <a:picLocks noChangeAspect="1"/>
            </p:cNvPicPr>
            <p:nvPr/>
          </p:nvPicPr>
          <p:blipFill>
            <a:blip r:embed="rId3"/>
            <a:stretch>
              <a:fillRect/>
            </a:stretch>
          </p:blipFill>
          <p:spPr>
            <a:xfrm>
              <a:off x="-1" y="1005088"/>
              <a:ext cx="9123289" cy="4106979"/>
            </a:xfrm>
            <a:prstGeom prst="rect">
              <a:avLst/>
            </a:prstGeom>
          </p:spPr>
        </p:pic>
        <p:sp>
          <p:nvSpPr>
            <p:cNvPr id="17" name="TextBox 16"/>
            <p:cNvSpPr txBox="1"/>
            <p:nvPr/>
          </p:nvSpPr>
          <p:spPr>
            <a:xfrm>
              <a:off x="6986016" y="2279177"/>
              <a:ext cx="303288" cy="523220"/>
            </a:xfrm>
            <a:prstGeom prst="rect">
              <a:avLst/>
            </a:prstGeom>
            <a:noFill/>
          </p:spPr>
          <p:txBody>
            <a:bodyPr wrap="none" rtlCol="0">
              <a:spAutoFit/>
            </a:bodyPr>
            <a:lstStyle/>
            <a:p>
              <a:r>
                <a:rPr lang="en-GB" sz="2800" b="1" dirty="0">
                  <a:solidFill>
                    <a:srgbClr val="C00000"/>
                  </a:solidFill>
                </a:rPr>
                <a:t>J</a:t>
              </a:r>
            </a:p>
          </p:txBody>
        </p:sp>
        <p:sp>
          <p:nvSpPr>
            <p:cNvPr id="18" name="TextBox 17"/>
            <p:cNvSpPr txBox="1"/>
            <p:nvPr/>
          </p:nvSpPr>
          <p:spPr>
            <a:xfrm>
              <a:off x="5185165" y="2903768"/>
              <a:ext cx="280846" cy="523220"/>
            </a:xfrm>
            <a:prstGeom prst="rect">
              <a:avLst/>
            </a:prstGeom>
            <a:noFill/>
          </p:spPr>
          <p:txBody>
            <a:bodyPr wrap="none" rtlCol="0">
              <a:spAutoFit/>
            </a:bodyPr>
            <a:lstStyle/>
            <a:p>
              <a:r>
                <a:rPr lang="en-GB" sz="2800" b="1" dirty="0">
                  <a:solidFill>
                    <a:srgbClr val="C00000"/>
                  </a:solidFill>
                </a:rPr>
                <a:t>I</a:t>
              </a:r>
            </a:p>
          </p:txBody>
        </p:sp>
        <p:sp>
          <p:nvSpPr>
            <p:cNvPr id="19" name="TextBox 18"/>
            <p:cNvSpPr txBox="1"/>
            <p:nvPr/>
          </p:nvSpPr>
          <p:spPr>
            <a:xfrm>
              <a:off x="2225040" y="2242601"/>
              <a:ext cx="410690" cy="523220"/>
            </a:xfrm>
            <a:prstGeom prst="rect">
              <a:avLst/>
            </a:prstGeom>
            <a:noFill/>
          </p:spPr>
          <p:txBody>
            <a:bodyPr wrap="none" rtlCol="0">
              <a:spAutoFit/>
            </a:bodyPr>
            <a:lstStyle/>
            <a:p>
              <a:r>
                <a:rPr lang="en-GB" sz="2800" b="1" dirty="0">
                  <a:solidFill>
                    <a:srgbClr val="C00000"/>
                  </a:solidFill>
                </a:rPr>
                <a:t>H</a:t>
              </a:r>
            </a:p>
          </p:txBody>
        </p:sp>
        <p:sp>
          <p:nvSpPr>
            <p:cNvPr id="20" name="TextBox 19"/>
            <p:cNvSpPr txBox="1"/>
            <p:nvPr/>
          </p:nvSpPr>
          <p:spPr>
            <a:xfrm>
              <a:off x="329184" y="3463564"/>
              <a:ext cx="413896" cy="523220"/>
            </a:xfrm>
            <a:prstGeom prst="rect">
              <a:avLst/>
            </a:prstGeom>
            <a:noFill/>
          </p:spPr>
          <p:txBody>
            <a:bodyPr wrap="none" rtlCol="0">
              <a:spAutoFit/>
            </a:bodyPr>
            <a:lstStyle/>
            <a:p>
              <a:r>
                <a:rPr lang="en-GB" sz="2800" b="1" dirty="0">
                  <a:solidFill>
                    <a:srgbClr val="C00000"/>
                  </a:solidFill>
                </a:rPr>
                <a:t>G</a:t>
              </a:r>
            </a:p>
          </p:txBody>
        </p:sp>
        <p:sp>
          <p:nvSpPr>
            <p:cNvPr id="21" name="TextBox 20"/>
            <p:cNvSpPr txBox="1"/>
            <p:nvPr/>
          </p:nvSpPr>
          <p:spPr>
            <a:xfrm>
              <a:off x="3133344" y="3986784"/>
              <a:ext cx="349776" cy="523220"/>
            </a:xfrm>
            <a:prstGeom prst="rect">
              <a:avLst/>
            </a:prstGeom>
            <a:noFill/>
          </p:spPr>
          <p:txBody>
            <a:bodyPr wrap="none" rtlCol="0">
              <a:spAutoFit/>
            </a:bodyPr>
            <a:lstStyle/>
            <a:p>
              <a:r>
                <a:rPr lang="en-GB" sz="2800" b="1" dirty="0">
                  <a:solidFill>
                    <a:srgbClr val="C00000"/>
                  </a:solidFill>
                </a:rPr>
                <a:t>F</a:t>
              </a:r>
            </a:p>
          </p:txBody>
        </p:sp>
        <p:sp>
          <p:nvSpPr>
            <p:cNvPr id="22" name="TextBox 21"/>
            <p:cNvSpPr txBox="1"/>
            <p:nvPr/>
          </p:nvSpPr>
          <p:spPr>
            <a:xfrm>
              <a:off x="5197719" y="4298757"/>
              <a:ext cx="359394" cy="523220"/>
            </a:xfrm>
            <a:prstGeom prst="rect">
              <a:avLst/>
            </a:prstGeom>
            <a:noFill/>
          </p:spPr>
          <p:txBody>
            <a:bodyPr wrap="none" rtlCol="0">
              <a:spAutoFit/>
            </a:bodyPr>
            <a:lstStyle/>
            <a:p>
              <a:r>
                <a:rPr lang="en-GB" sz="2800" b="1" dirty="0">
                  <a:solidFill>
                    <a:srgbClr val="C00000"/>
                  </a:solidFill>
                </a:rPr>
                <a:t>E</a:t>
              </a:r>
            </a:p>
          </p:txBody>
        </p:sp>
        <p:sp>
          <p:nvSpPr>
            <p:cNvPr id="23" name="TextBox 22"/>
            <p:cNvSpPr txBox="1"/>
            <p:nvPr/>
          </p:nvSpPr>
          <p:spPr>
            <a:xfrm>
              <a:off x="8357224" y="4005072"/>
              <a:ext cx="410690" cy="523220"/>
            </a:xfrm>
            <a:prstGeom prst="rect">
              <a:avLst/>
            </a:prstGeom>
            <a:noFill/>
          </p:spPr>
          <p:txBody>
            <a:bodyPr wrap="none" rtlCol="0">
              <a:spAutoFit/>
            </a:bodyPr>
            <a:lstStyle/>
            <a:p>
              <a:r>
                <a:rPr lang="en-GB" sz="2800" b="1" dirty="0">
                  <a:solidFill>
                    <a:srgbClr val="C00000"/>
                  </a:solidFill>
                </a:rPr>
                <a:t>D</a:t>
              </a:r>
            </a:p>
          </p:txBody>
        </p:sp>
        <p:sp>
          <p:nvSpPr>
            <p:cNvPr id="24" name="TextBox 23"/>
            <p:cNvSpPr txBox="1"/>
            <p:nvPr/>
          </p:nvSpPr>
          <p:spPr>
            <a:xfrm>
              <a:off x="8438752" y="1638788"/>
              <a:ext cx="375424" cy="523220"/>
            </a:xfrm>
            <a:prstGeom prst="rect">
              <a:avLst/>
            </a:prstGeom>
            <a:noFill/>
          </p:spPr>
          <p:txBody>
            <a:bodyPr wrap="none" rtlCol="0">
              <a:spAutoFit/>
            </a:bodyPr>
            <a:lstStyle/>
            <a:p>
              <a:r>
                <a:rPr lang="en-GB" sz="2800" b="1" dirty="0">
                  <a:solidFill>
                    <a:srgbClr val="C00000"/>
                  </a:solidFill>
                </a:rPr>
                <a:t>C</a:t>
              </a:r>
            </a:p>
          </p:txBody>
        </p:sp>
        <p:sp>
          <p:nvSpPr>
            <p:cNvPr id="25" name="TextBox 24"/>
            <p:cNvSpPr txBox="1"/>
            <p:nvPr/>
          </p:nvSpPr>
          <p:spPr>
            <a:xfrm>
              <a:off x="4701347" y="1376142"/>
              <a:ext cx="386644" cy="523220"/>
            </a:xfrm>
            <a:prstGeom prst="rect">
              <a:avLst/>
            </a:prstGeom>
            <a:noFill/>
          </p:spPr>
          <p:txBody>
            <a:bodyPr wrap="none" rtlCol="0">
              <a:spAutoFit/>
            </a:bodyPr>
            <a:lstStyle/>
            <a:p>
              <a:r>
                <a:rPr lang="en-GB" sz="2800" b="1" dirty="0">
                  <a:solidFill>
                    <a:srgbClr val="C00000"/>
                  </a:solidFill>
                </a:rPr>
                <a:t>B</a:t>
              </a:r>
            </a:p>
          </p:txBody>
        </p:sp>
        <p:sp>
          <p:nvSpPr>
            <p:cNvPr id="26" name="TextBox 25"/>
            <p:cNvSpPr txBox="1"/>
            <p:nvPr/>
          </p:nvSpPr>
          <p:spPr>
            <a:xfrm>
              <a:off x="329184" y="1578346"/>
              <a:ext cx="402674" cy="523220"/>
            </a:xfrm>
            <a:prstGeom prst="rect">
              <a:avLst/>
            </a:prstGeom>
            <a:noFill/>
          </p:spPr>
          <p:txBody>
            <a:bodyPr wrap="none" rtlCol="0">
              <a:spAutoFit/>
            </a:bodyPr>
            <a:lstStyle/>
            <a:p>
              <a:r>
                <a:rPr lang="en-GB" sz="2800" b="1" dirty="0" smtClean="0">
                  <a:solidFill>
                    <a:srgbClr val="C00000"/>
                  </a:solidFill>
                </a:rPr>
                <a:t>A</a:t>
              </a:r>
              <a:endParaRPr lang="en-GB" sz="2800" b="1" dirty="0">
                <a:solidFill>
                  <a:srgbClr val="C00000"/>
                </a:solidFill>
              </a:endParaRPr>
            </a:p>
          </p:txBody>
        </p:sp>
      </p:grp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A Greedy Algorithm</a:t>
            </a:r>
            <a:endParaRPr lang="en-GB" sz="4400" b="1" dirty="0">
              <a:solidFill>
                <a:schemeClr val="bg1">
                  <a:lumMod val="50000"/>
                </a:schemeClr>
              </a:solidFill>
            </a:endParaRPr>
          </a:p>
        </p:txBody>
      </p:sp>
      <p:grpSp>
        <p:nvGrpSpPr>
          <p:cNvPr id="27" name="Group 26"/>
          <p:cNvGrpSpPr/>
          <p:nvPr/>
        </p:nvGrpSpPr>
        <p:grpSpPr>
          <a:xfrm>
            <a:off x="4681451" y="1381339"/>
            <a:ext cx="2302110" cy="979023"/>
            <a:chOff x="4681451" y="1381339"/>
            <a:chExt cx="2302110" cy="979023"/>
          </a:xfrm>
        </p:grpSpPr>
        <p:sp>
          <p:nvSpPr>
            <p:cNvPr id="28" name="Freeform 27"/>
            <p:cNvSpPr/>
            <p:nvPr/>
          </p:nvSpPr>
          <p:spPr>
            <a:xfrm rot="391068" flipV="1">
              <a:off x="5101783" y="1756858"/>
              <a:ext cx="1881778"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4681451" y="1381339"/>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B</a:t>
              </a:r>
            </a:p>
          </p:txBody>
        </p:sp>
      </p:grpSp>
      <p:grpSp>
        <p:nvGrpSpPr>
          <p:cNvPr id="2" name="Group 1"/>
          <p:cNvGrpSpPr/>
          <p:nvPr/>
        </p:nvGrpSpPr>
        <p:grpSpPr>
          <a:xfrm>
            <a:off x="5087991" y="2457830"/>
            <a:ext cx="2125928" cy="962026"/>
            <a:chOff x="5087991" y="2457830"/>
            <a:chExt cx="2125928" cy="962026"/>
          </a:xfrm>
        </p:grpSpPr>
        <p:sp>
          <p:nvSpPr>
            <p:cNvPr id="31" name="Freeform 30"/>
            <p:cNvSpPr/>
            <p:nvPr/>
          </p:nvSpPr>
          <p:spPr>
            <a:xfrm rot="21394868">
              <a:off x="5288828" y="2457830"/>
              <a:ext cx="1925091"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5087991" y="2889504"/>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C00000"/>
                  </a:solidFill>
                </a:rPr>
                <a:t>I</a:t>
              </a:r>
              <a:endParaRPr lang="en-GB" sz="2800" b="1" dirty="0">
                <a:solidFill>
                  <a:srgbClr val="C00000"/>
                </a:solidFill>
              </a:endParaRPr>
            </a:p>
          </p:txBody>
        </p:sp>
      </p:grpSp>
      <p:grpSp>
        <p:nvGrpSpPr>
          <p:cNvPr id="14" name="Group 13"/>
          <p:cNvGrpSpPr/>
          <p:nvPr/>
        </p:nvGrpSpPr>
        <p:grpSpPr>
          <a:xfrm>
            <a:off x="6821424" y="1670701"/>
            <a:ext cx="2047695" cy="1109075"/>
            <a:chOff x="6821424" y="1670701"/>
            <a:chExt cx="2047695" cy="1109075"/>
          </a:xfrm>
        </p:grpSpPr>
        <p:sp>
          <p:nvSpPr>
            <p:cNvPr id="13" name="Freeform 12"/>
            <p:cNvSpPr/>
            <p:nvPr/>
          </p:nvSpPr>
          <p:spPr>
            <a:xfrm rot="21394868">
              <a:off x="7022592" y="1901952"/>
              <a:ext cx="1554480"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821424" y="2249424"/>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J</a:t>
              </a:r>
            </a:p>
          </p:txBody>
        </p:sp>
        <p:sp>
          <p:nvSpPr>
            <p:cNvPr id="11" name="Oval 10"/>
            <p:cNvSpPr/>
            <p:nvPr/>
          </p:nvSpPr>
          <p:spPr>
            <a:xfrm>
              <a:off x="8338767" y="1670701"/>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C</a:t>
              </a:r>
            </a:p>
          </p:txBody>
        </p:sp>
      </p:grpSp>
      <p:sp>
        <p:nvSpPr>
          <p:cNvPr id="34" name="Rectangle 33"/>
          <p:cNvSpPr/>
          <p:nvPr/>
        </p:nvSpPr>
        <p:spPr>
          <a:xfrm>
            <a:off x="200607" y="5109970"/>
            <a:ext cx="8741664" cy="1754326"/>
          </a:xfrm>
          <a:prstGeom prst="rect">
            <a:avLst/>
          </a:prstGeom>
        </p:spPr>
        <p:txBody>
          <a:bodyPr wrap="square">
            <a:spAutoFit/>
          </a:bodyPr>
          <a:lstStyle/>
          <a:p>
            <a:r>
              <a:rPr lang="en-US" sz="3600" dirty="0" smtClean="0">
                <a:solidFill>
                  <a:srgbClr val="585858"/>
                </a:solidFill>
              </a:rPr>
              <a:t>Which will be added next?</a:t>
            </a:r>
          </a:p>
          <a:p>
            <a:endParaRPr lang="en-US" sz="3600" dirty="0">
              <a:solidFill>
                <a:srgbClr val="585858"/>
              </a:solidFill>
            </a:endParaRPr>
          </a:p>
          <a:p>
            <a:r>
              <a:rPr lang="en-US" sz="3600" dirty="0" smtClean="0">
                <a:solidFill>
                  <a:srgbClr val="585858"/>
                </a:solidFill>
              </a:rPr>
              <a:t>J – I is the shortest.</a:t>
            </a:r>
          </a:p>
        </p:txBody>
      </p:sp>
    </p:spTree>
    <p:extLst>
      <p:ext uri="{BB962C8B-B14F-4D97-AF65-F5344CB8AC3E}">
        <p14:creationId xmlns:p14="http://schemas.microsoft.com/office/powerpoint/2010/main" val="9561245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2" end="2"/>
                                            </p:txEl>
                                          </p:spTgt>
                                        </p:tgtEl>
                                        <p:attrNameLst>
                                          <p:attrName>style.visibility</p:attrName>
                                        </p:attrNameLst>
                                      </p:cBhvr>
                                      <p:to>
                                        <p:strVal val="visible"/>
                                      </p:to>
                                    </p:set>
                                    <p:animEffect transition="in" filter="fade">
                                      <p:cBhvr>
                                        <p:cTn id="7" dur="500"/>
                                        <p:tgtEl>
                                          <p:spTgt spid="34">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oup 14"/>
          <p:cNvGrpSpPr/>
          <p:nvPr/>
        </p:nvGrpSpPr>
        <p:grpSpPr>
          <a:xfrm>
            <a:off x="-1" y="1005088"/>
            <a:ext cx="9123289" cy="4106979"/>
            <a:chOff x="-1" y="1005088"/>
            <a:chExt cx="9123289" cy="4106979"/>
          </a:xfrm>
        </p:grpSpPr>
        <p:pic>
          <p:nvPicPr>
            <p:cNvPr id="16" name="Picture 15"/>
            <p:cNvPicPr>
              <a:picLocks noChangeAspect="1"/>
            </p:cNvPicPr>
            <p:nvPr/>
          </p:nvPicPr>
          <p:blipFill>
            <a:blip r:embed="rId3"/>
            <a:stretch>
              <a:fillRect/>
            </a:stretch>
          </p:blipFill>
          <p:spPr>
            <a:xfrm>
              <a:off x="-1" y="1005088"/>
              <a:ext cx="9123289" cy="4106979"/>
            </a:xfrm>
            <a:prstGeom prst="rect">
              <a:avLst/>
            </a:prstGeom>
          </p:spPr>
        </p:pic>
        <p:sp>
          <p:nvSpPr>
            <p:cNvPr id="17" name="TextBox 16"/>
            <p:cNvSpPr txBox="1"/>
            <p:nvPr/>
          </p:nvSpPr>
          <p:spPr>
            <a:xfrm>
              <a:off x="6986016" y="2279177"/>
              <a:ext cx="303288" cy="523220"/>
            </a:xfrm>
            <a:prstGeom prst="rect">
              <a:avLst/>
            </a:prstGeom>
            <a:noFill/>
          </p:spPr>
          <p:txBody>
            <a:bodyPr wrap="none" rtlCol="0">
              <a:spAutoFit/>
            </a:bodyPr>
            <a:lstStyle/>
            <a:p>
              <a:r>
                <a:rPr lang="en-GB" sz="2800" b="1" dirty="0">
                  <a:solidFill>
                    <a:srgbClr val="C00000"/>
                  </a:solidFill>
                </a:rPr>
                <a:t>J</a:t>
              </a:r>
            </a:p>
          </p:txBody>
        </p:sp>
        <p:sp>
          <p:nvSpPr>
            <p:cNvPr id="18" name="TextBox 17"/>
            <p:cNvSpPr txBox="1"/>
            <p:nvPr/>
          </p:nvSpPr>
          <p:spPr>
            <a:xfrm>
              <a:off x="5185165" y="2903768"/>
              <a:ext cx="280846" cy="523220"/>
            </a:xfrm>
            <a:prstGeom prst="rect">
              <a:avLst/>
            </a:prstGeom>
            <a:noFill/>
          </p:spPr>
          <p:txBody>
            <a:bodyPr wrap="none" rtlCol="0">
              <a:spAutoFit/>
            </a:bodyPr>
            <a:lstStyle/>
            <a:p>
              <a:r>
                <a:rPr lang="en-GB" sz="2800" b="1" dirty="0">
                  <a:solidFill>
                    <a:srgbClr val="C00000"/>
                  </a:solidFill>
                </a:rPr>
                <a:t>I</a:t>
              </a:r>
            </a:p>
          </p:txBody>
        </p:sp>
        <p:sp>
          <p:nvSpPr>
            <p:cNvPr id="19" name="TextBox 18"/>
            <p:cNvSpPr txBox="1"/>
            <p:nvPr/>
          </p:nvSpPr>
          <p:spPr>
            <a:xfrm>
              <a:off x="2225040" y="2242601"/>
              <a:ext cx="410690" cy="523220"/>
            </a:xfrm>
            <a:prstGeom prst="rect">
              <a:avLst/>
            </a:prstGeom>
            <a:noFill/>
          </p:spPr>
          <p:txBody>
            <a:bodyPr wrap="none" rtlCol="0">
              <a:spAutoFit/>
            </a:bodyPr>
            <a:lstStyle/>
            <a:p>
              <a:r>
                <a:rPr lang="en-GB" sz="2800" b="1" dirty="0">
                  <a:solidFill>
                    <a:srgbClr val="C00000"/>
                  </a:solidFill>
                </a:rPr>
                <a:t>H</a:t>
              </a:r>
            </a:p>
          </p:txBody>
        </p:sp>
        <p:sp>
          <p:nvSpPr>
            <p:cNvPr id="20" name="TextBox 19"/>
            <p:cNvSpPr txBox="1"/>
            <p:nvPr/>
          </p:nvSpPr>
          <p:spPr>
            <a:xfrm>
              <a:off x="329184" y="3463564"/>
              <a:ext cx="413896" cy="523220"/>
            </a:xfrm>
            <a:prstGeom prst="rect">
              <a:avLst/>
            </a:prstGeom>
            <a:noFill/>
          </p:spPr>
          <p:txBody>
            <a:bodyPr wrap="none" rtlCol="0">
              <a:spAutoFit/>
            </a:bodyPr>
            <a:lstStyle/>
            <a:p>
              <a:r>
                <a:rPr lang="en-GB" sz="2800" b="1" dirty="0">
                  <a:solidFill>
                    <a:srgbClr val="C00000"/>
                  </a:solidFill>
                </a:rPr>
                <a:t>G</a:t>
              </a:r>
            </a:p>
          </p:txBody>
        </p:sp>
        <p:sp>
          <p:nvSpPr>
            <p:cNvPr id="21" name="TextBox 20"/>
            <p:cNvSpPr txBox="1"/>
            <p:nvPr/>
          </p:nvSpPr>
          <p:spPr>
            <a:xfrm>
              <a:off x="3133344" y="3986784"/>
              <a:ext cx="349776" cy="523220"/>
            </a:xfrm>
            <a:prstGeom prst="rect">
              <a:avLst/>
            </a:prstGeom>
            <a:noFill/>
          </p:spPr>
          <p:txBody>
            <a:bodyPr wrap="none" rtlCol="0">
              <a:spAutoFit/>
            </a:bodyPr>
            <a:lstStyle/>
            <a:p>
              <a:r>
                <a:rPr lang="en-GB" sz="2800" b="1" dirty="0">
                  <a:solidFill>
                    <a:srgbClr val="C00000"/>
                  </a:solidFill>
                </a:rPr>
                <a:t>F</a:t>
              </a:r>
            </a:p>
          </p:txBody>
        </p:sp>
        <p:sp>
          <p:nvSpPr>
            <p:cNvPr id="22" name="TextBox 21"/>
            <p:cNvSpPr txBox="1"/>
            <p:nvPr/>
          </p:nvSpPr>
          <p:spPr>
            <a:xfrm>
              <a:off x="5197719" y="4298757"/>
              <a:ext cx="359394" cy="523220"/>
            </a:xfrm>
            <a:prstGeom prst="rect">
              <a:avLst/>
            </a:prstGeom>
            <a:noFill/>
          </p:spPr>
          <p:txBody>
            <a:bodyPr wrap="none" rtlCol="0">
              <a:spAutoFit/>
            </a:bodyPr>
            <a:lstStyle/>
            <a:p>
              <a:r>
                <a:rPr lang="en-GB" sz="2800" b="1" dirty="0">
                  <a:solidFill>
                    <a:srgbClr val="C00000"/>
                  </a:solidFill>
                </a:rPr>
                <a:t>E</a:t>
              </a:r>
            </a:p>
          </p:txBody>
        </p:sp>
        <p:sp>
          <p:nvSpPr>
            <p:cNvPr id="23" name="TextBox 22"/>
            <p:cNvSpPr txBox="1"/>
            <p:nvPr/>
          </p:nvSpPr>
          <p:spPr>
            <a:xfrm>
              <a:off x="8357224" y="4005072"/>
              <a:ext cx="410690" cy="523220"/>
            </a:xfrm>
            <a:prstGeom prst="rect">
              <a:avLst/>
            </a:prstGeom>
            <a:noFill/>
          </p:spPr>
          <p:txBody>
            <a:bodyPr wrap="none" rtlCol="0">
              <a:spAutoFit/>
            </a:bodyPr>
            <a:lstStyle/>
            <a:p>
              <a:r>
                <a:rPr lang="en-GB" sz="2800" b="1" dirty="0">
                  <a:solidFill>
                    <a:srgbClr val="C00000"/>
                  </a:solidFill>
                </a:rPr>
                <a:t>D</a:t>
              </a:r>
            </a:p>
          </p:txBody>
        </p:sp>
        <p:sp>
          <p:nvSpPr>
            <p:cNvPr id="24" name="TextBox 23"/>
            <p:cNvSpPr txBox="1"/>
            <p:nvPr/>
          </p:nvSpPr>
          <p:spPr>
            <a:xfrm>
              <a:off x="8438752" y="1638788"/>
              <a:ext cx="375424" cy="523220"/>
            </a:xfrm>
            <a:prstGeom prst="rect">
              <a:avLst/>
            </a:prstGeom>
            <a:noFill/>
          </p:spPr>
          <p:txBody>
            <a:bodyPr wrap="none" rtlCol="0">
              <a:spAutoFit/>
            </a:bodyPr>
            <a:lstStyle/>
            <a:p>
              <a:r>
                <a:rPr lang="en-GB" sz="2800" b="1" dirty="0">
                  <a:solidFill>
                    <a:srgbClr val="C00000"/>
                  </a:solidFill>
                </a:rPr>
                <a:t>C</a:t>
              </a:r>
            </a:p>
          </p:txBody>
        </p:sp>
        <p:sp>
          <p:nvSpPr>
            <p:cNvPr id="25" name="TextBox 24"/>
            <p:cNvSpPr txBox="1"/>
            <p:nvPr/>
          </p:nvSpPr>
          <p:spPr>
            <a:xfrm>
              <a:off x="4701347" y="1376142"/>
              <a:ext cx="386644" cy="523220"/>
            </a:xfrm>
            <a:prstGeom prst="rect">
              <a:avLst/>
            </a:prstGeom>
            <a:noFill/>
          </p:spPr>
          <p:txBody>
            <a:bodyPr wrap="none" rtlCol="0">
              <a:spAutoFit/>
            </a:bodyPr>
            <a:lstStyle/>
            <a:p>
              <a:r>
                <a:rPr lang="en-GB" sz="2800" b="1" dirty="0">
                  <a:solidFill>
                    <a:srgbClr val="C00000"/>
                  </a:solidFill>
                </a:rPr>
                <a:t>B</a:t>
              </a:r>
            </a:p>
          </p:txBody>
        </p:sp>
        <p:sp>
          <p:nvSpPr>
            <p:cNvPr id="26" name="TextBox 25"/>
            <p:cNvSpPr txBox="1"/>
            <p:nvPr/>
          </p:nvSpPr>
          <p:spPr>
            <a:xfrm>
              <a:off x="329184" y="1578346"/>
              <a:ext cx="402674" cy="523220"/>
            </a:xfrm>
            <a:prstGeom prst="rect">
              <a:avLst/>
            </a:prstGeom>
            <a:noFill/>
          </p:spPr>
          <p:txBody>
            <a:bodyPr wrap="none" rtlCol="0">
              <a:spAutoFit/>
            </a:bodyPr>
            <a:lstStyle/>
            <a:p>
              <a:r>
                <a:rPr lang="en-GB" sz="2800" b="1" dirty="0" smtClean="0">
                  <a:solidFill>
                    <a:srgbClr val="C00000"/>
                  </a:solidFill>
                </a:rPr>
                <a:t>A</a:t>
              </a:r>
              <a:endParaRPr lang="en-GB" sz="2800" b="1" dirty="0">
                <a:solidFill>
                  <a:srgbClr val="C00000"/>
                </a:solidFill>
              </a:endParaRPr>
            </a:p>
          </p:txBody>
        </p:sp>
      </p:grp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A Greedy Algorithm</a:t>
            </a:r>
            <a:endParaRPr lang="en-GB" sz="4400" b="1" dirty="0">
              <a:solidFill>
                <a:schemeClr val="bg1">
                  <a:lumMod val="50000"/>
                </a:schemeClr>
              </a:solidFill>
            </a:endParaRPr>
          </a:p>
        </p:txBody>
      </p:sp>
      <p:grpSp>
        <p:nvGrpSpPr>
          <p:cNvPr id="27" name="Group 26"/>
          <p:cNvGrpSpPr/>
          <p:nvPr/>
        </p:nvGrpSpPr>
        <p:grpSpPr>
          <a:xfrm>
            <a:off x="4681451" y="1381339"/>
            <a:ext cx="2302110" cy="979023"/>
            <a:chOff x="4681451" y="1381339"/>
            <a:chExt cx="2302110" cy="979023"/>
          </a:xfrm>
        </p:grpSpPr>
        <p:sp>
          <p:nvSpPr>
            <p:cNvPr id="28" name="Freeform 27"/>
            <p:cNvSpPr/>
            <p:nvPr/>
          </p:nvSpPr>
          <p:spPr>
            <a:xfrm rot="391068" flipV="1">
              <a:off x="5101783" y="1756858"/>
              <a:ext cx="1881778"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4681451" y="1381339"/>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B</a:t>
              </a:r>
            </a:p>
          </p:txBody>
        </p:sp>
      </p:grpSp>
      <p:grpSp>
        <p:nvGrpSpPr>
          <p:cNvPr id="2" name="Group 1"/>
          <p:cNvGrpSpPr/>
          <p:nvPr/>
        </p:nvGrpSpPr>
        <p:grpSpPr>
          <a:xfrm>
            <a:off x="5087991" y="2457830"/>
            <a:ext cx="2125928" cy="962026"/>
            <a:chOff x="5087991" y="2457830"/>
            <a:chExt cx="2125928" cy="962026"/>
          </a:xfrm>
        </p:grpSpPr>
        <p:sp>
          <p:nvSpPr>
            <p:cNvPr id="31" name="Freeform 30"/>
            <p:cNvSpPr/>
            <p:nvPr/>
          </p:nvSpPr>
          <p:spPr>
            <a:xfrm rot="21394868">
              <a:off x="5288828" y="2457830"/>
              <a:ext cx="1925091"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5087991" y="2889504"/>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C00000"/>
                  </a:solidFill>
                </a:rPr>
                <a:t>I</a:t>
              </a:r>
              <a:endParaRPr lang="en-GB" sz="2800" b="1" dirty="0">
                <a:solidFill>
                  <a:srgbClr val="C00000"/>
                </a:solidFill>
              </a:endParaRPr>
            </a:p>
          </p:txBody>
        </p:sp>
      </p:grpSp>
      <p:grpSp>
        <p:nvGrpSpPr>
          <p:cNvPr id="9" name="Group 8"/>
          <p:cNvGrpSpPr/>
          <p:nvPr/>
        </p:nvGrpSpPr>
        <p:grpSpPr>
          <a:xfrm>
            <a:off x="8283304" y="2101566"/>
            <a:ext cx="530352" cy="2499409"/>
            <a:chOff x="8283304" y="2101566"/>
            <a:chExt cx="530352" cy="2499409"/>
          </a:xfrm>
        </p:grpSpPr>
        <p:cxnSp>
          <p:nvCxnSpPr>
            <p:cNvPr id="7" name="Straight Connector 6"/>
            <p:cNvCxnSpPr/>
            <p:nvPr/>
          </p:nvCxnSpPr>
          <p:spPr>
            <a:xfrm flipV="1">
              <a:off x="8580857" y="2101566"/>
              <a:ext cx="63895" cy="214682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8283304" y="4070623"/>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D</a:t>
              </a:r>
            </a:p>
          </p:txBody>
        </p:sp>
      </p:grpSp>
      <p:grpSp>
        <p:nvGrpSpPr>
          <p:cNvPr id="14" name="Group 13"/>
          <p:cNvGrpSpPr/>
          <p:nvPr/>
        </p:nvGrpSpPr>
        <p:grpSpPr>
          <a:xfrm>
            <a:off x="6821424" y="1670701"/>
            <a:ext cx="2047695" cy="1109075"/>
            <a:chOff x="6821424" y="1670701"/>
            <a:chExt cx="2047695" cy="1109075"/>
          </a:xfrm>
        </p:grpSpPr>
        <p:sp>
          <p:nvSpPr>
            <p:cNvPr id="13" name="Freeform 12"/>
            <p:cNvSpPr/>
            <p:nvPr/>
          </p:nvSpPr>
          <p:spPr>
            <a:xfrm rot="21394868">
              <a:off x="7022592" y="1901952"/>
              <a:ext cx="1554480"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821424" y="2249424"/>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J</a:t>
              </a:r>
            </a:p>
          </p:txBody>
        </p:sp>
        <p:sp>
          <p:nvSpPr>
            <p:cNvPr id="11" name="Oval 10"/>
            <p:cNvSpPr/>
            <p:nvPr/>
          </p:nvSpPr>
          <p:spPr>
            <a:xfrm>
              <a:off x="8338767" y="1670701"/>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C</a:t>
              </a:r>
            </a:p>
          </p:txBody>
        </p:sp>
      </p:grpSp>
      <p:sp>
        <p:nvSpPr>
          <p:cNvPr id="35" name="Rectangle 34"/>
          <p:cNvSpPr/>
          <p:nvPr/>
        </p:nvSpPr>
        <p:spPr>
          <a:xfrm>
            <a:off x="200607" y="5109970"/>
            <a:ext cx="8741664" cy="1754326"/>
          </a:xfrm>
          <a:prstGeom prst="rect">
            <a:avLst/>
          </a:prstGeom>
        </p:spPr>
        <p:txBody>
          <a:bodyPr wrap="square">
            <a:spAutoFit/>
          </a:bodyPr>
          <a:lstStyle/>
          <a:p>
            <a:r>
              <a:rPr lang="en-US" sz="3600" dirty="0" smtClean="0">
                <a:solidFill>
                  <a:srgbClr val="585858"/>
                </a:solidFill>
              </a:rPr>
              <a:t>Which connections should we consider next?</a:t>
            </a:r>
          </a:p>
          <a:p>
            <a:endParaRPr lang="en-US" sz="3600" dirty="0">
              <a:solidFill>
                <a:srgbClr val="585858"/>
              </a:solidFill>
            </a:endParaRPr>
          </a:p>
          <a:p>
            <a:r>
              <a:rPr lang="en-US" sz="3600" dirty="0" smtClean="0">
                <a:solidFill>
                  <a:srgbClr val="585858"/>
                </a:solidFill>
              </a:rPr>
              <a:t>We’ll choose C - D.</a:t>
            </a:r>
          </a:p>
        </p:txBody>
      </p:sp>
    </p:spTree>
    <p:extLst>
      <p:ext uri="{BB962C8B-B14F-4D97-AF65-F5344CB8AC3E}">
        <p14:creationId xmlns:p14="http://schemas.microsoft.com/office/powerpoint/2010/main" val="3646268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xEl>
                                              <p:pRg st="2" end="2"/>
                                            </p:txEl>
                                          </p:spTgt>
                                        </p:tgtEl>
                                        <p:attrNameLst>
                                          <p:attrName>style.visibility</p:attrName>
                                        </p:attrNameLst>
                                      </p:cBhvr>
                                      <p:to>
                                        <p:strVal val="visible"/>
                                      </p:to>
                                    </p:set>
                                    <p:animEffect transition="in" filter="fade">
                                      <p:cBhvr>
                                        <p:cTn id="7" dur="500"/>
                                        <p:tgtEl>
                                          <p:spTgt spid="35">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oup 14"/>
          <p:cNvGrpSpPr/>
          <p:nvPr/>
        </p:nvGrpSpPr>
        <p:grpSpPr>
          <a:xfrm>
            <a:off x="-1" y="1005088"/>
            <a:ext cx="9123289" cy="4106979"/>
            <a:chOff x="-1" y="1005088"/>
            <a:chExt cx="9123289" cy="4106979"/>
          </a:xfrm>
        </p:grpSpPr>
        <p:pic>
          <p:nvPicPr>
            <p:cNvPr id="16" name="Picture 15"/>
            <p:cNvPicPr>
              <a:picLocks noChangeAspect="1"/>
            </p:cNvPicPr>
            <p:nvPr/>
          </p:nvPicPr>
          <p:blipFill>
            <a:blip r:embed="rId3"/>
            <a:stretch>
              <a:fillRect/>
            </a:stretch>
          </p:blipFill>
          <p:spPr>
            <a:xfrm>
              <a:off x="-1" y="1005088"/>
              <a:ext cx="9123289" cy="4106979"/>
            </a:xfrm>
            <a:prstGeom prst="rect">
              <a:avLst/>
            </a:prstGeom>
          </p:spPr>
        </p:pic>
        <p:sp>
          <p:nvSpPr>
            <p:cNvPr id="17" name="TextBox 16"/>
            <p:cNvSpPr txBox="1"/>
            <p:nvPr/>
          </p:nvSpPr>
          <p:spPr>
            <a:xfrm>
              <a:off x="6986016" y="2279177"/>
              <a:ext cx="303288" cy="523220"/>
            </a:xfrm>
            <a:prstGeom prst="rect">
              <a:avLst/>
            </a:prstGeom>
            <a:noFill/>
          </p:spPr>
          <p:txBody>
            <a:bodyPr wrap="none" rtlCol="0">
              <a:spAutoFit/>
            </a:bodyPr>
            <a:lstStyle/>
            <a:p>
              <a:r>
                <a:rPr lang="en-GB" sz="2800" b="1" dirty="0">
                  <a:solidFill>
                    <a:srgbClr val="C00000"/>
                  </a:solidFill>
                </a:rPr>
                <a:t>J</a:t>
              </a:r>
            </a:p>
          </p:txBody>
        </p:sp>
        <p:sp>
          <p:nvSpPr>
            <p:cNvPr id="18" name="TextBox 17"/>
            <p:cNvSpPr txBox="1"/>
            <p:nvPr/>
          </p:nvSpPr>
          <p:spPr>
            <a:xfrm>
              <a:off x="5185165" y="2903768"/>
              <a:ext cx="280846" cy="523220"/>
            </a:xfrm>
            <a:prstGeom prst="rect">
              <a:avLst/>
            </a:prstGeom>
            <a:noFill/>
          </p:spPr>
          <p:txBody>
            <a:bodyPr wrap="none" rtlCol="0">
              <a:spAutoFit/>
            </a:bodyPr>
            <a:lstStyle/>
            <a:p>
              <a:r>
                <a:rPr lang="en-GB" sz="2800" b="1" dirty="0">
                  <a:solidFill>
                    <a:srgbClr val="C00000"/>
                  </a:solidFill>
                </a:rPr>
                <a:t>I</a:t>
              </a:r>
            </a:p>
          </p:txBody>
        </p:sp>
        <p:sp>
          <p:nvSpPr>
            <p:cNvPr id="19" name="TextBox 18"/>
            <p:cNvSpPr txBox="1"/>
            <p:nvPr/>
          </p:nvSpPr>
          <p:spPr>
            <a:xfrm>
              <a:off x="2225040" y="2242601"/>
              <a:ext cx="410690" cy="523220"/>
            </a:xfrm>
            <a:prstGeom prst="rect">
              <a:avLst/>
            </a:prstGeom>
            <a:noFill/>
          </p:spPr>
          <p:txBody>
            <a:bodyPr wrap="none" rtlCol="0">
              <a:spAutoFit/>
            </a:bodyPr>
            <a:lstStyle/>
            <a:p>
              <a:r>
                <a:rPr lang="en-GB" sz="2800" b="1" dirty="0">
                  <a:solidFill>
                    <a:srgbClr val="C00000"/>
                  </a:solidFill>
                </a:rPr>
                <a:t>H</a:t>
              </a:r>
            </a:p>
          </p:txBody>
        </p:sp>
        <p:sp>
          <p:nvSpPr>
            <p:cNvPr id="20" name="TextBox 19"/>
            <p:cNvSpPr txBox="1"/>
            <p:nvPr/>
          </p:nvSpPr>
          <p:spPr>
            <a:xfrm>
              <a:off x="329184" y="3463564"/>
              <a:ext cx="413896" cy="523220"/>
            </a:xfrm>
            <a:prstGeom prst="rect">
              <a:avLst/>
            </a:prstGeom>
            <a:noFill/>
          </p:spPr>
          <p:txBody>
            <a:bodyPr wrap="none" rtlCol="0">
              <a:spAutoFit/>
            </a:bodyPr>
            <a:lstStyle/>
            <a:p>
              <a:r>
                <a:rPr lang="en-GB" sz="2800" b="1" dirty="0">
                  <a:solidFill>
                    <a:srgbClr val="C00000"/>
                  </a:solidFill>
                </a:rPr>
                <a:t>G</a:t>
              </a:r>
            </a:p>
          </p:txBody>
        </p:sp>
        <p:sp>
          <p:nvSpPr>
            <p:cNvPr id="21" name="TextBox 20"/>
            <p:cNvSpPr txBox="1"/>
            <p:nvPr/>
          </p:nvSpPr>
          <p:spPr>
            <a:xfrm>
              <a:off x="3133344" y="3986784"/>
              <a:ext cx="349776" cy="523220"/>
            </a:xfrm>
            <a:prstGeom prst="rect">
              <a:avLst/>
            </a:prstGeom>
            <a:noFill/>
          </p:spPr>
          <p:txBody>
            <a:bodyPr wrap="none" rtlCol="0">
              <a:spAutoFit/>
            </a:bodyPr>
            <a:lstStyle/>
            <a:p>
              <a:r>
                <a:rPr lang="en-GB" sz="2800" b="1" dirty="0">
                  <a:solidFill>
                    <a:srgbClr val="C00000"/>
                  </a:solidFill>
                </a:rPr>
                <a:t>F</a:t>
              </a:r>
            </a:p>
          </p:txBody>
        </p:sp>
        <p:sp>
          <p:nvSpPr>
            <p:cNvPr id="22" name="TextBox 21"/>
            <p:cNvSpPr txBox="1"/>
            <p:nvPr/>
          </p:nvSpPr>
          <p:spPr>
            <a:xfrm>
              <a:off x="5197719" y="4298757"/>
              <a:ext cx="359394" cy="523220"/>
            </a:xfrm>
            <a:prstGeom prst="rect">
              <a:avLst/>
            </a:prstGeom>
            <a:noFill/>
          </p:spPr>
          <p:txBody>
            <a:bodyPr wrap="none" rtlCol="0">
              <a:spAutoFit/>
            </a:bodyPr>
            <a:lstStyle/>
            <a:p>
              <a:r>
                <a:rPr lang="en-GB" sz="2800" b="1" dirty="0">
                  <a:solidFill>
                    <a:srgbClr val="C00000"/>
                  </a:solidFill>
                </a:rPr>
                <a:t>E</a:t>
              </a:r>
            </a:p>
          </p:txBody>
        </p:sp>
        <p:sp>
          <p:nvSpPr>
            <p:cNvPr id="23" name="TextBox 22"/>
            <p:cNvSpPr txBox="1"/>
            <p:nvPr/>
          </p:nvSpPr>
          <p:spPr>
            <a:xfrm>
              <a:off x="8357224" y="4005072"/>
              <a:ext cx="410690" cy="523220"/>
            </a:xfrm>
            <a:prstGeom prst="rect">
              <a:avLst/>
            </a:prstGeom>
            <a:noFill/>
          </p:spPr>
          <p:txBody>
            <a:bodyPr wrap="none" rtlCol="0">
              <a:spAutoFit/>
            </a:bodyPr>
            <a:lstStyle/>
            <a:p>
              <a:r>
                <a:rPr lang="en-GB" sz="2800" b="1" dirty="0">
                  <a:solidFill>
                    <a:srgbClr val="C00000"/>
                  </a:solidFill>
                </a:rPr>
                <a:t>D</a:t>
              </a:r>
            </a:p>
          </p:txBody>
        </p:sp>
        <p:sp>
          <p:nvSpPr>
            <p:cNvPr id="24" name="TextBox 23"/>
            <p:cNvSpPr txBox="1"/>
            <p:nvPr/>
          </p:nvSpPr>
          <p:spPr>
            <a:xfrm>
              <a:off x="8438752" y="1638788"/>
              <a:ext cx="375424" cy="523220"/>
            </a:xfrm>
            <a:prstGeom prst="rect">
              <a:avLst/>
            </a:prstGeom>
            <a:noFill/>
          </p:spPr>
          <p:txBody>
            <a:bodyPr wrap="none" rtlCol="0">
              <a:spAutoFit/>
            </a:bodyPr>
            <a:lstStyle/>
            <a:p>
              <a:r>
                <a:rPr lang="en-GB" sz="2800" b="1" dirty="0">
                  <a:solidFill>
                    <a:srgbClr val="C00000"/>
                  </a:solidFill>
                </a:rPr>
                <a:t>C</a:t>
              </a:r>
            </a:p>
          </p:txBody>
        </p:sp>
        <p:sp>
          <p:nvSpPr>
            <p:cNvPr id="25" name="TextBox 24"/>
            <p:cNvSpPr txBox="1"/>
            <p:nvPr/>
          </p:nvSpPr>
          <p:spPr>
            <a:xfrm>
              <a:off x="4701347" y="1376142"/>
              <a:ext cx="386644" cy="523220"/>
            </a:xfrm>
            <a:prstGeom prst="rect">
              <a:avLst/>
            </a:prstGeom>
            <a:noFill/>
          </p:spPr>
          <p:txBody>
            <a:bodyPr wrap="none" rtlCol="0">
              <a:spAutoFit/>
            </a:bodyPr>
            <a:lstStyle/>
            <a:p>
              <a:r>
                <a:rPr lang="en-GB" sz="2800" b="1" dirty="0">
                  <a:solidFill>
                    <a:srgbClr val="C00000"/>
                  </a:solidFill>
                </a:rPr>
                <a:t>B</a:t>
              </a:r>
            </a:p>
          </p:txBody>
        </p:sp>
        <p:sp>
          <p:nvSpPr>
            <p:cNvPr id="26" name="TextBox 25"/>
            <p:cNvSpPr txBox="1"/>
            <p:nvPr/>
          </p:nvSpPr>
          <p:spPr>
            <a:xfrm>
              <a:off x="329184" y="1578346"/>
              <a:ext cx="402674" cy="523220"/>
            </a:xfrm>
            <a:prstGeom prst="rect">
              <a:avLst/>
            </a:prstGeom>
            <a:noFill/>
          </p:spPr>
          <p:txBody>
            <a:bodyPr wrap="none" rtlCol="0">
              <a:spAutoFit/>
            </a:bodyPr>
            <a:lstStyle/>
            <a:p>
              <a:r>
                <a:rPr lang="en-GB" sz="2800" b="1" dirty="0" smtClean="0">
                  <a:solidFill>
                    <a:srgbClr val="C00000"/>
                  </a:solidFill>
                </a:rPr>
                <a:t>A</a:t>
              </a:r>
              <a:endParaRPr lang="en-GB" sz="2800" b="1" dirty="0">
                <a:solidFill>
                  <a:srgbClr val="C00000"/>
                </a:solidFill>
              </a:endParaRPr>
            </a:p>
          </p:txBody>
        </p:sp>
      </p:grp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A Greedy Algorithm</a:t>
            </a:r>
            <a:endParaRPr lang="en-GB" sz="4400" b="1" dirty="0">
              <a:solidFill>
                <a:schemeClr val="bg1">
                  <a:lumMod val="50000"/>
                </a:schemeClr>
              </a:solidFill>
            </a:endParaRPr>
          </a:p>
        </p:txBody>
      </p:sp>
      <p:grpSp>
        <p:nvGrpSpPr>
          <p:cNvPr id="27" name="Group 26"/>
          <p:cNvGrpSpPr/>
          <p:nvPr/>
        </p:nvGrpSpPr>
        <p:grpSpPr>
          <a:xfrm>
            <a:off x="4681451" y="1381339"/>
            <a:ext cx="2302110" cy="979023"/>
            <a:chOff x="4681451" y="1381339"/>
            <a:chExt cx="2302110" cy="979023"/>
          </a:xfrm>
        </p:grpSpPr>
        <p:sp>
          <p:nvSpPr>
            <p:cNvPr id="28" name="Freeform 27"/>
            <p:cNvSpPr/>
            <p:nvPr/>
          </p:nvSpPr>
          <p:spPr>
            <a:xfrm rot="391068" flipV="1">
              <a:off x="5101783" y="1756858"/>
              <a:ext cx="1881778"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4681451" y="1381339"/>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B</a:t>
              </a:r>
            </a:p>
          </p:txBody>
        </p:sp>
      </p:grpSp>
      <p:grpSp>
        <p:nvGrpSpPr>
          <p:cNvPr id="2" name="Group 1"/>
          <p:cNvGrpSpPr/>
          <p:nvPr/>
        </p:nvGrpSpPr>
        <p:grpSpPr>
          <a:xfrm>
            <a:off x="5087991" y="2457830"/>
            <a:ext cx="2125928" cy="962026"/>
            <a:chOff x="5087991" y="2457830"/>
            <a:chExt cx="2125928" cy="962026"/>
          </a:xfrm>
        </p:grpSpPr>
        <p:sp>
          <p:nvSpPr>
            <p:cNvPr id="31" name="Freeform 30"/>
            <p:cNvSpPr/>
            <p:nvPr/>
          </p:nvSpPr>
          <p:spPr>
            <a:xfrm rot="21394868">
              <a:off x="5288828" y="2457830"/>
              <a:ext cx="1925091"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5087991" y="2889504"/>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C00000"/>
                  </a:solidFill>
                </a:rPr>
                <a:t>I</a:t>
              </a:r>
              <a:endParaRPr lang="en-GB" sz="2800" b="1" dirty="0">
                <a:solidFill>
                  <a:srgbClr val="C00000"/>
                </a:solidFill>
              </a:endParaRPr>
            </a:p>
          </p:txBody>
        </p:sp>
      </p:grpSp>
      <p:grpSp>
        <p:nvGrpSpPr>
          <p:cNvPr id="8" name="Group 7"/>
          <p:cNvGrpSpPr/>
          <p:nvPr/>
        </p:nvGrpSpPr>
        <p:grpSpPr>
          <a:xfrm>
            <a:off x="5120363" y="4279703"/>
            <a:ext cx="3409952" cy="530352"/>
            <a:chOff x="5102075" y="4297991"/>
            <a:chExt cx="3409952" cy="530352"/>
          </a:xfrm>
        </p:grpSpPr>
        <p:sp>
          <p:nvSpPr>
            <p:cNvPr id="6" name="Freeform 5"/>
            <p:cNvSpPr/>
            <p:nvPr/>
          </p:nvSpPr>
          <p:spPr>
            <a:xfrm rot="21346852">
              <a:off x="5467193" y="4365677"/>
              <a:ext cx="3044834" cy="318762"/>
            </a:xfrm>
            <a:custGeom>
              <a:avLst/>
              <a:gdLst>
                <a:gd name="connsiteX0" fmla="*/ 0 w 3108960"/>
                <a:gd name="connsiteY0" fmla="*/ 219456 h 409510"/>
                <a:gd name="connsiteX1" fmla="*/ 1572768 w 3108960"/>
                <a:gd name="connsiteY1" fmla="*/ 402336 h 409510"/>
                <a:gd name="connsiteX2" fmla="*/ 3108960 w 3108960"/>
                <a:gd name="connsiteY2" fmla="*/ 0 h 409510"/>
              </a:gdLst>
              <a:ahLst/>
              <a:cxnLst>
                <a:cxn ang="0">
                  <a:pos x="connsiteX0" y="connsiteY0"/>
                </a:cxn>
                <a:cxn ang="0">
                  <a:pos x="connsiteX1" y="connsiteY1"/>
                </a:cxn>
                <a:cxn ang="0">
                  <a:pos x="connsiteX2" y="connsiteY2"/>
                </a:cxn>
              </a:cxnLst>
              <a:rect l="l" t="t" r="r" b="b"/>
              <a:pathLst>
                <a:path w="3108960" h="409510">
                  <a:moveTo>
                    <a:pt x="0" y="219456"/>
                  </a:moveTo>
                  <a:cubicBezTo>
                    <a:pt x="527304" y="329184"/>
                    <a:pt x="1054608" y="438912"/>
                    <a:pt x="1572768" y="402336"/>
                  </a:cubicBezTo>
                  <a:cubicBezTo>
                    <a:pt x="2090928" y="365760"/>
                    <a:pt x="2599944" y="182880"/>
                    <a:pt x="310896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5102075" y="4297991"/>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C00000"/>
                  </a:solidFill>
                </a:rPr>
                <a:t>E</a:t>
              </a:r>
              <a:endParaRPr lang="en-GB" sz="2800" b="1" dirty="0">
                <a:solidFill>
                  <a:srgbClr val="C00000"/>
                </a:solidFill>
              </a:endParaRPr>
            </a:p>
          </p:txBody>
        </p:sp>
      </p:grpSp>
      <p:grpSp>
        <p:nvGrpSpPr>
          <p:cNvPr id="9" name="Group 8"/>
          <p:cNvGrpSpPr/>
          <p:nvPr/>
        </p:nvGrpSpPr>
        <p:grpSpPr>
          <a:xfrm>
            <a:off x="8283304" y="2101566"/>
            <a:ext cx="530352" cy="2499409"/>
            <a:chOff x="8283304" y="2101566"/>
            <a:chExt cx="530352" cy="2499409"/>
          </a:xfrm>
        </p:grpSpPr>
        <p:cxnSp>
          <p:nvCxnSpPr>
            <p:cNvPr id="7" name="Straight Connector 6"/>
            <p:cNvCxnSpPr/>
            <p:nvPr/>
          </p:nvCxnSpPr>
          <p:spPr>
            <a:xfrm flipV="1">
              <a:off x="8580857" y="2101566"/>
              <a:ext cx="63895" cy="214682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8283304" y="4070623"/>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D</a:t>
              </a:r>
            </a:p>
          </p:txBody>
        </p:sp>
      </p:grpSp>
      <p:grpSp>
        <p:nvGrpSpPr>
          <p:cNvPr id="14" name="Group 13"/>
          <p:cNvGrpSpPr/>
          <p:nvPr/>
        </p:nvGrpSpPr>
        <p:grpSpPr>
          <a:xfrm>
            <a:off x="6821424" y="1670701"/>
            <a:ext cx="2047695" cy="1109075"/>
            <a:chOff x="6821424" y="1670701"/>
            <a:chExt cx="2047695" cy="1109075"/>
          </a:xfrm>
        </p:grpSpPr>
        <p:sp>
          <p:nvSpPr>
            <p:cNvPr id="13" name="Freeform 12"/>
            <p:cNvSpPr/>
            <p:nvPr/>
          </p:nvSpPr>
          <p:spPr>
            <a:xfrm rot="21394868">
              <a:off x="7022592" y="1901952"/>
              <a:ext cx="1554480"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821424" y="2249424"/>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J</a:t>
              </a:r>
            </a:p>
          </p:txBody>
        </p:sp>
        <p:sp>
          <p:nvSpPr>
            <p:cNvPr id="11" name="Oval 10"/>
            <p:cNvSpPr/>
            <p:nvPr/>
          </p:nvSpPr>
          <p:spPr>
            <a:xfrm>
              <a:off x="8338767" y="1670701"/>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C</a:t>
              </a:r>
            </a:p>
          </p:txBody>
        </p:sp>
      </p:grpSp>
      <p:sp>
        <p:nvSpPr>
          <p:cNvPr id="36" name="Rectangle 35"/>
          <p:cNvSpPr/>
          <p:nvPr/>
        </p:nvSpPr>
        <p:spPr>
          <a:xfrm>
            <a:off x="200607" y="5109970"/>
            <a:ext cx="8741664" cy="1754326"/>
          </a:xfrm>
          <a:prstGeom prst="rect">
            <a:avLst/>
          </a:prstGeom>
        </p:spPr>
        <p:txBody>
          <a:bodyPr wrap="square">
            <a:spAutoFit/>
          </a:bodyPr>
          <a:lstStyle/>
          <a:p>
            <a:r>
              <a:rPr lang="en-US" sz="3600" dirty="0" smtClean="0">
                <a:solidFill>
                  <a:srgbClr val="585858"/>
                </a:solidFill>
              </a:rPr>
              <a:t>Which connections should we consider next?</a:t>
            </a:r>
          </a:p>
          <a:p>
            <a:endParaRPr lang="en-US" sz="3600" dirty="0">
              <a:solidFill>
                <a:srgbClr val="585858"/>
              </a:solidFill>
            </a:endParaRPr>
          </a:p>
          <a:p>
            <a:r>
              <a:rPr lang="en-US" sz="3600" dirty="0" smtClean="0">
                <a:solidFill>
                  <a:srgbClr val="585858"/>
                </a:solidFill>
              </a:rPr>
              <a:t>We’ll choose D - E.</a:t>
            </a:r>
          </a:p>
        </p:txBody>
      </p:sp>
    </p:spTree>
    <p:extLst>
      <p:ext uri="{BB962C8B-B14F-4D97-AF65-F5344CB8AC3E}">
        <p14:creationId xmlns:p14="http://schemas.microsoft.com/office/powerpoint/2010/main" val="1457816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xEl>
                                              <p:pRg st="2" end="2"/>
                                            </p:txEl>
                                          </p:spTgt>
                                        </p:tgtEl>
                                        <p:attrNameLst>
                                          <p:attrName>style.visibility</p:attrName>
                                        </p:attrNameLst>
                                      </p:cBhvr>
                                      <p:to>
                                        <p:strVal val="visible"/>
                                      </p:to>
                                    </p:set>
                                    <p:animEffect transition="in" filter="fade">
                                      <p:cBhvr>
                                        <p:cTn id="7" dur="500"/>
                                        <p:tgtEl>
                                          <p:spTgt spid="36">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oup 14"/>
          <p:cNvGrpSpPr/>
          <p:nvPr/>
        </p:nvGrpSpPr>
        <p:grpSpPr>
          <a:xfrm>
            <a:off x="-1" y="1005088"/>
            <a:ext cx="9123289" cy="4106979"/>
            <a:chOff x="-1" y="1005088"/>
            <a:chExt cx="9123289" cy="4106979"/>
          </a:xfrm>
        </p:grpSpPr>
        <p:pic>
          <p:nvPicPr>
            <p:cNvPr id="16" name="Picture 15"/>
            <p:cNvPicPr>
              <a:picLocks noChangeAspect="1"/>
            </p:cNvPicPr>
            <p:nvPr/>
          </p:nvPicPr>
          <p:blipFill>
            <a:blip r:embed="rId3"/>
            <a:stretch>
              <a:fillRect/>
            </a:stretch>
          </p:blipFill>
          <p:spPr>
            <a:xfrm>
              <a:off x="-1" y="1005088"/>
              <a:ext cx="9123289" cy="4106979"/>
            </a:xfrm>
            <a:prstGeom prst="rect">
              <a:avLst/>
            </a:prstGeom>
          </p:spPr>
        </p:pic>
        <p:sp>
          <p:nvSpPr>
            <p:cNvPr id="17" name="TextBox 16"/>
            <p:cNvSpPr txBox="1"/>
            <p:nvPr/>
          </p:nvSpPr>
          <p:spPr>
            <a:xfrm>
              <a:off x="6986016" y="2279177"/>
              <a:ext cx="303288" cy="523220"/>
            </a:xfrm>
            <a:prstGeom prst="rect">
              <a:avLst/>
            </a:prstGeom>
            <a:noFill/>
          </p:spPr>
          <p:txBody>
            <a:bodyPr wrap="none" rtlCol="0">
              <a:spAutoFit/>
            </a:bodyPr>
            <a:lstStyle/>
            <a:p>
              <a:r>
                <a:rPr lang="en-GB" sz="2800" b="1" dirty="0">
                  <a:solidFill>
                    <a:srgbClr val="C00000"/>
                  </a:solidFill>
                </a:rPr>
                <a:t>J</a:t>
              </a:r>
            </a:p>
          </p:txBody>
        </p:sp>
        <p:sp>
          <p:nvSpPr>
            <p:cNvPr id="18" name="TextBox 17"/>
            <p:cNvSpPr txBox="1"/>
            <p:nvPr/>
          </p:nvSpPr>
          <p:spPr>
            <a:xfrm>
              <a:off x="5185165" y="2903768"/>
              <a:ext cx="280846" cy="523220"/>
            </a:xfrm>
            <a:prstGeom prst="rect">
              <a:avLst/>
            </a:prstGeom>
            <a:noFill/>
          </p:spPr>
          <p:txBody>
            <a:bodyPr wrap="none" rtlCol="0">
              <a:spAutoFit/>
            </a:bodyPr>
            <a:lstStyle/>
            <a:p>
              <a:r>
                <a:rPr lang="en-GB" sz="2800" b="1" dirty="0">
                  <a:solidFill>
                    <a:srgbClr val="C00000"/>
                  </a:solidFill>
                </a:rPr>
                <a:t>I</a:t>
              </a:r>
            </a:p>
          </p:txBody>
        </p:sp>
        <p:sp>
          <p:nvSpPr>
            <p:cNvPr id="19" name="TextBox 18"/>
            <p:cNvSpPr txBox="1"/>
            <p:nvPr/>
          </p:nvSpPr>
          <p:spPr>
            <a:xfrm>
              <a:off x="2225040" y="2242601"/>
              <a:ext cx="410690" cy="523220"/>
            </a:xfrm>
            <a:prstGeom prst="rect">
              <a:avLst/>
            </a:prstGeom>
            <a:noFill/>
          </p:spPr>
          <p:txBody>
            <a:bodyPr wrap="none" rtlCol="0">
              <a:spAutoFit/>
            </a:bodyPr>
            <a:lstStyle/>
            <a:p>
              <a:r>
                <a:rPr lang="en-GB" sz="2800" b="1" dirty="0">
                  <a:solidFill>
                    <a:srgbClr val="C00000"/>
                  </a:solidFill>
                </a:rPr>
                <a:t>H</a:t>
              </a:r>
            </a:p>
          </p:txBody>
        </p:sp>
        <p:sp>
          <p:nvSpPr>
            <p:cNvPr id="20" name="TextBox 19"/>
            <p:cNvSpPr txBox="1"/>
            <p:nvPr/>
          </p:nvSpPr>
          <p:spPr>
            <a:xfrm>
              <a:off x="329184" y="3463564"/>
              <a:ext cx="413896" cy="523220"/>
            </a:xfrm>
            <a:prstGeom prst="rect">
              <a:avLst/>
            </a:prstGeom>
            <a:noFill/>
          </p:spPr>
          <p:txBody>
            <a:bodyPr wrap="none" rtlCol="0">
              <a:spAutoFit/>
            </a:bodyPr>
            <a:lstStyle/>
            <a:p>
              <a:r>
                <a:rPr lang="en-GB" sz="2800" b="1" dirty="0">
                  <a:solidFill>
                    <a:srgbClr val="C00000"/>
                  </a:solidFill>
                </a:rPr>
                <a:t>G</a:t>
              </a:r>
            </a:p>
          </p:txBody>
        </p:sp>
        <p:sp>
          <p:nvSpPr>
            <p:cNvPr id="21" name="TextBox 20"/>
            <p:cNvSpPr txBox="1"/>
            <p:nvPr/>
          </p:nvSpPr>
          <p:spPr>
            <a:xfrm>
              <a:off x="3133344" y="3986784"/>
              <a:ext cx="349776" cy="523220"/>
            </a:xfrm>
            <a:prstGeom prst="rect">
              <a:avLst/>
            </a:prstGeom>
            <a:noFill/>
          </p:spPr>
          <p:txBody>
            <a:bodyPr wrap="none" rtlCol="0">
              <a:spAutoFit/>
            </a:bodyPr>
            <a:lstStyle/>
            <a:p>
              <a:r>
                <a:rPr lang="en-GB" sz="2800" b="1" dirty="0">
                  <a:solidFill>
                    <a:srgbClr val="C00000"/>
                  </a:solidFill>
                </a:rPr>
                <a:t>F</a:t>
              </a:r>
            </a:p>
          </p:txBody>
        </p:sp>
        <p:sp>
          <p:nvSpPr>
            <p:cNvPr id="22" name="TextBox 21"/>
            <p:cNvSpPr txBox="1"/>
            <p:nvPr/>
          </p:nvSpPr>
          <p:spPr>
            <a:xfrm>
              <a:off x="5197719" y="4298757"/>
              <a:ext cx="359394" cy="523220"/>
            </a:xfrm>
            <a:prstGeom prst="rect">
              <a:avLst/>
            </a:prstGeom>
            <a:noFill/>
          </p:spPr>
          <p:txBody>
            <a:bodyPr wrap="none" rtlCol="0">
              <a:spAutoFit/>
            </a:bodyPr>
            <a:lstStyle/>
            <a:p>
              <a:r>
                <a:rPr lang="en-GB" sz="2800" b="1" dirty="0">
                  <a:solidFill>
                    <a:srgbClr val="C00000"/>
                  </a:solidFill>
                </a:rPr>
                <a:t>E</a:t>
              </a:r>
            </a:p>
          </p:txBody>
        </p:sp>
        <p:sp>
          <p:nvSpPr>
            <p:cNvPr id="23" name="TextBox 22"/>
            <p:cNvSpPr txBox="1"/>
            <p:nvPr/>
          </p:nvSpPr>
          <p:spPr>
            <a:xfrm>
              <a:off x="8357224" y="4005072"/>
              <a:ext cx="410690" cy="523220"/>
            </a:xfrm>
            <a:prstGeom prst="rect">
              <a:avLst/>
            </a:prstGeom>
            <a:noFill/>
          </p:spPr>
          <p:txBody>
            <a:bodyPr wrap="none" rtlCol="0">
              <a:spAutoFit/>
            </a:bodyPr>
            <a:lstStyle/>
            <a:p>
              <a:r>
                <a:rPr lang="en-GB" sz="2800" b="1" dirty="0">
                  <a:solidFill>
                    <a:srgbClr val="C00000"/>
                  </a:solidFill>
                </a:rPr>
                <a:t>D</a:t>
              </a:r>
            </a:p>
          </p:txBody>
        </p:sp>
        <p:sp>
          <p:nvSpPr>
            <p:cNvPr id="24" name="TextBox 23"/>
            <p:cNvSpPr txBox="1"/>
            <p:nvPr/>
          </p:nvSpPr>
          <p:spPr>
            <a:xfrm>
              <a:off x="8438752" y="1638788"/>
              <a:ext cx="375424" cy="523220"/>
            </a:xfrm>
            <a:prstGeom prst="rect">
              <a:avLst/>
            </a:prstGeom>
            <a:noFill/>
          </p:spPr>
          <p:txBody>
            <a:bodyPr wrap="none" rtlCol="0">
              <a:spAutoFit/>
            </a:bodyPr>
            <a:lstStyle/>
            <a:p>
              <a:r>
                <a:rPr lang="en-GB" sz="2800" b="1" dirty="0">
                  <a:solidFill>
                    <a:srgbClr val="C00000"/>
                  </a:solidFill>
                </a:rPr>
                <a:t>C</a:t>
              </a:r>
            </a:p>
          </p:txBody>
        </p:sp>
        <p:sp>
          <p:nvSpPr>
            <p:cNvPr id="25" name="TextBox 24"/>
            <p:cNvSpPr txBox="1"/>
            <p:nvPr/>
          </p:nvSpPr>
          <p:spPr>
            <a:xfrm>
              <a:off x="4701347" y="1376142"/>
              <a:ext cx="386644" cy="523220"/>
            </a:xfrm>
            <a:prstGeom prst="rect">
              <a:avLst/>
            </a:prstGeom>
            <a:noFill/>
          </p:spPr>
          <p:txBody>
            <a:bodyPr wrap="none" rtlCol="0">
              <a:spAutoFit/>
            </a:bodyPr>
            <a:lstStyle/>
            <a:p>
              <a:r>
                <a:rPr lang="en-GB" sz="2800" b="1" dirty="0">
                  <a:solidFill>
                    <a:srgbClr val="C00000"/>
                  </a:solidFill>
                </a:rPr>
                <a:t>B</a:t>
              </a:r>
            </a:p>
          </p:txBody>
        </p:sp>
        <p:sp>
          <p:nvSpPr>
            <p:cNvPr id="26" name="TextBox 25"/>
            <p:cNvSpPr txBox="1"/>
            <p:nvPr/>
          </p:nvSpPr>
          <p:spPr>
            <a:xfrm>
              <a:off x="329184" y="1578346"/>
              <a:ext cx="402674" cy="523220"/>
            </a:xfrm>
            <a:prstGeom prst="rect">
              <a:avLst/>
            </a:prstGeom>
            <a:noFill/>
          </p:spPr>
          <p:txBody>
            <a:bodyPr wrap="none" rtlCol="0">
              <a:spAutoFit/>
            </a:bodyPr>
            <a:lstStyle/>
            <a:p>
              <a:r>
                <a:rPr lang="en-GB" sz="2800" b="1" dirty="0" smtClean="0">
                  <a:solidFill>
                    <a:srgbClr val="C00000"/>
                  </a:solidFill>
                </a:rPr>
                <a:t>A</a:t>
              </a:r>
              <a:endParaRPr lang="en-GB" sz="2800" b="1" dirty="0">
                <a:solidFill>
                  <a:srgbClr val="C00000"/>
                </a:solidFill>
              </a:endParaRPr>
            </a:p>
          </p:txBody>
        </p:sp>
      </p:grp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A Greedy Algorithm</a:t>
            </a:r>
            <a:endParaRPr lang="en-GB" sz="4400" b="1" dirty="0">
              <a:solidFill>
                <a:schemeClr val="bg1">
                  <a:lumMod val="50000"/>
                </a:schemeClr>
              </a:solidFill>
            </a:endParaRPr>
          </a:p>
        </p:txBody>
      </p:sp>
      <p:grpSp>
        <p:nvGrpSpPr>
          <p:cNvPr id="12" name="Group 11"/>
          <p:cNvGrpSpPr/>
          <p:nvPr/>
        </p:nvGrpSpPr>
        <p:grpSpPr>
          <a:xfrm>
            <a:off x="277578" y="1358250"/>
            <a:ext cx="4463392" cy="750448"/>
            <a:chOff x="277578" y="1358250"/>
            <a:chExt cx="4463392" cy="750448"/>
          </a:xfrm>
        </p:grpSpPr>
        <p:sp>
          <p:nvSpPr>
            <p:cNvPr id="36" name="Freeform 35"/>
            <p:cNvSpPr/>
            <p:nvPr/>
          </p:nvSpPr>
          <p:spPr>
            <a:xfrm rot="21232391" flipV="1">
              <a:off x="681445" y="1358250"/>
              <a:ext cx="4059525" cy="469358"/>
            </a:xfrm>
            <a:custGeom>
              <a:avLst/>
              <a:gdLst>
                <a:gd name="connsiteX0" fmla="*/ 0 w 3108960"/>
                <a:gd name="connsiteY0" fmla="*/ 219456 h 409510"/>
                <a:gd name="connsiteX1" fmla="*/ 1572768 w 3108960"/>
                <a:gd name="connsiteY1" fmla="*/ 402336 h 409510"/>
                <a:gd name="connsiteX2" fmla="*/ 3108960 w 3108960"/>
                <a:gd name="connsiteY2" fmla="*/ 0 h 409510"/>
              </a:gdLst>
              <a:ahLst/>
              <a:cxnLst>
                <a:cxn ang="0">
                  <a:pos x="connsiteX0" y="connsiteY0"/>
                </a:cxn>
                <a:cxn ang="0">
                  <a:pos x="connsiteX1" y="connsiteY1"/>
                </a:cxn>
                <a:cxn ang="0">
                  <a:pos x="connsiteX2" y="connsiteY2"/>
                </a:cxn>
              </a:cxnLst>
              <a:rect l="l" t="t" r="r" b="b"/>
              <a:pathLst>
                <a:path w="3108960" h="409510">
                  <a:moveTo>
                    <a:pt x="0" y="219456"/>
                  </a:moveTo>
                  <a:cubicBezTo>
                    <a:pt x="527304" y="329184"/>
                    <a:pt x="1054608" y="438912"/>
                    <a:pt x="1572768" y="402336"/>
                  </a:cubicBezTo>
                  <a:cubicBezTo>
                    <a:pt x="2090928" y="365760"/>
                    <a:pt x="2599944" y="182880"/>
                    <a:pt x="310896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277578" y="1578346"/>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A</a:t>
              </a:r>
            </a:p>
          </p:txBody>
        </p:sp>
      </p:grpSp>
      <p:grpSp>
        <p:nvGrpSpPr>
          <p:cNvPr id="27" name="Group 26"/>
          <p:cNvGrpSpPr/>
          <p:nvPr/>
        </p:nvGrpSpPr>
        <p:grpSpPr>
          <a:xfrm>
            <a:off x="4681451" y="1381339"/>
            <a:ext cx="2302110" cy="979023"/>
            <a:chOff x="4681451" y="1381339"/>
            <a:chExt cx="2302110" cy="979023"/>
          </a:xfrm>
        </p:grpSpPr>
        <p:sp>
          <p:nvSpPr>
            <p:cNvPr id="28" name="Freeform 27"/>
            <p:cNvSpPr/>
            <p:nvPr/>
          </p:nvSpPr>
          <p:spPr>
            <a:xfrm rot="391068" flipV="1">
              <a:off x="5101783" y="1756858"/>
              <a:ext cx="1881778"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4681451" y="1381339"/>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B</a:t>
              </a:r>
            </a:p>
          </p:txBody>
        </p:sp>
      </p:grpSp>
      <p:grpSp>
        <p:nvGrpSpPr>
          <p:cNvPr id="2" name="Group 1"/>
          <p:cNvGrpSpPr/>
          <p:nvPr/>
        </p:nvGrpSpPr>
        <p:grpSpPr>
          <a:xfrm>
            <a:off x="5087991" y="2457830"/>
            <a:ext cx="2125928" cy="962026"/>
            <a:chOff x="5087991" y="2457830"/>
            <a:chExt cx="2125928" cy="962026"/>
          </a:xfrm>
        </p:grpSpPr>
        <p:sp>
          <p:nvSpPr>
            <p:cNvPr id="31" name="Freeform 30"/>
            <p:cNvSpPr/>
            <p:nvPr/>
          </p:nvSpPr>
          <p:spPr>
            <a:xfrm rot="21394868">
              <a:off x="5288828" y="2457830"/>
              <a:ext cx="1925091"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5087991" y="2889504"/>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C00000"/>
                  </a:solidFill>
                </a:rPr>
                <a:t>I</a:t>
              </a:r>
              <a:endParaRPr lang="en-GB" sz="2800" b="1" dirty="0">
                <a:solidFill>
                  <a:srgbClr val="C00000"/>
                </a:solidFill>
              </a:endParaRPr>
            </a:p>
          </p:txBody>
        </p:sp>
      </p:grpSp>
      <p:grpSp>
        <p:nvGrpSpPr>
          <p:cNvPr id="8" name="Group 7"/>
          <p:cNvGrpSpPr/>
          <p:nvPr/>
        </p:nvGrpSpPr>
        <p:grpSpPr>
          <a:xfrm>
            <a:off x="5120363" y="4279703"/>
            <a:ext cx="3409952" cy="530352"/>
            <a:chOff x="5102075" y="4297991"/>
            <a:chExt cx="3409952" cy="530352"/>
          </a:xfrm>
        </p:grpSpPr>
        <p:sp>
          <p:nvSpPr>
            <p:cNvPr id="6" name="Freeform 5"/>
            <p:cNvSpPr/>
            <p:nvPr/>
          </p:nvSpPr>
          <p:spPr>
            <a:xfrm rot="21346852">
              <a:off x="5467193" y="4365677"/>
              <a:ext cx="3044834" cy="318762"/>
            </a:xfrm>
            <a:custGeom>
              <a:avLst/>
              <a:gdLst>
                <a:gd name="connsiteX0" fmla="*/ 0 w 3108960"/>
                <a:gd name="connsiteY0" fmla="*/ 219456 h 409510"/>
                <a:gd name="connsiteX1" fmla="*/ 1572768 w 3108960"/>
                <a:gd name="connsiteY1" fmla="*/ 402336 h 409510"/>
                <a:gd name="connsiteX2" fmla="*/ 3108960 w 3108960"/>
                <a:gd name="connsiteY2" fmla="*/ 0 h 409510"/>
              </a:gdLst>
              <a:ahLst/>
              <a:cxnLst>
                <a:cxn ang="0">
                  <a:pos x="connsiteX0" y="connsiteY0"/>
                </a:cxn>
                <a:cxn ang="0">
                  <a:pos x="connsiteX1" y="connsiteY1"/>
                </a:cxn>
                <a:cxn ang="0">
                  <a:pos x="connsiteX2" y="connsiteY2"/>
                </a:cxn>
              </a:cxnLst>
              <a:rect l="l" t="t" r="r" b="b"/>
              <a:pathLst>
                <a:path w="3108960" h="409510">
                  <a:moveTo>
                    <a:pt x="0" y="219456"/>
                  </a:moveTo>
                  <a:cubicBezTo>
                    <a:pt x="527304" y="329184"/>
                    <a:pt x="1054608" y="438912"/>
                    <a:pt x="1572768" y="402336"/>
                  </a:cubicBezTo>
                  <a:cubicBezTo>
                    <a:pt x="2090928" y="365760"/>
                    <a:pt x="2599944" y="182880"/>
                    <a:pt x="310896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5102075" y="4297991"/>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C00000"/>
                  </a:solidFill>
                </a:rPr>
                <a:t>E</a:t>
              </a:r>
              <a:endParaRPr lang="en-GB" sz="2800" b="1" dirty="0">
                <a:solidFill>
                  <a:srgbClr val="C00000"/>
                </a:solidFill>
              </a:endParaRPr>
            </a:p>
          </p:txBody>
        </p:sp>
      </p:grpSp>
      <p:grpSp>
        <p:nvGrpSpPr>
          <p:cNvPr id="9" name="Group 8"/>
          <p:cNvGrpSpPr/>
          <p:nvPr/>
        </p:nvGrpSpPr>
        <p:grpSpPr>
          <a:xfrm>
            <a:off x="8283304" y="2101566"/>
            <a:ext cx="530352" cy="2499409"/>
            <a:chOff x="8283304" y="2101566"/>
            <a:chExt cx="530352" cy="2499409"/>
          </a:xfrm>
        </p:grpSpPr>
        <p:cxnSp>
          <p:nvCxnSpPr>
            <p:cNvPr id="7" name="Straight Connector 6"/>
            <p:cNvCxnSpPr/>
            <p:nvPr/>
          </p:nvCxnSpPr>
          <p:spPr>
            <a:xfrm flipV="1">
              <a:off x="8580857" y="2101566"/>
              <a:ext cx="63895" cy="214682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8283304" y="4070623"/>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D</a:t>
              </a:r>
            </a:p>
          </p:txBody>
        </p:sp>
      </p:grpSp>
      <p:grpSp>
        <p:nvGrpSpPr>
          <p:cNvPr id="14" name="Group 13"/>
          <p:cNvGrpSpPr/>
          <p:nvPr/>
        </p:nvGrpSpPr>
        <p:grpSpPr>
          <a:xfrm>
            <a:off x="6821424" y="1670701"/>
            <a:ext cx="2047695" cy="1109075"/>
            <a:chOff x="6821424" y="1670701"/>
            <a:chExt cx="2047695" cy="1109075"/>
          </a:xfrm>
        </p:grpSpPr>
        <p:sp>
          <p:nvSpPr>
            <p:cNvPr id="13" name="Freeform 12"/>
            <p:cNvSpPr/>
            <p:nvPr/>
          </p:nvSpPr>
          <p:spPr>
            <a:xfrm rot="21394868">
              <a:off x="7022592" y="1901952"/>
              <a:ext cx="1554480"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821424" y="2249424"/>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J</a:t>
              </a:r>
            </a:p>
          </p:txBody>
        </p:sp>
        <p:sp>
          <p:nvSpPr>
            <p:cNvPr id="11" name="Oval 10"/>
            <p:cNvSpPr/>
            <p:nvPr/>
          </p:nvSpPr>
          <p:spPr>
            <a:xfrm>
              <a:off x="8338767" y="1670701"/>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C</a:t>
              </a:r>
            </a:p>
          </p:txBody>
        </p:sp>
      </p:grpSp>
      <p:sp>
        <p:nvSpPr>
          <p:cNvPr id="38" name="Rectangle 37"/>
          <p:cNvSpPr/>
          <p:nvPr/>
        </p:nvSpPr>
        <p:spPr>
          <a:xfrm>
            <a:off x="200607" y="5109970"/>
            <a:ext cx="8741664" cy="1754326"/>
          </a:xfrm>
          <a:prstGeom prst="rect">
            <a:avLst/>
          </a:prstGeom>
        </p:spPr>
        <p:txBody>
          <a:bodyPr wrap="square">
            <a:spAutoFit/>
          </a:bodyPr>
          <a:lstStyle/>
          <a:p>
            <a:r>
              <a:rPr lang="en-US" sz="3600" dirty="0" smtClean="0">
                <a:solidFill>
                  <a:srgbClr val="585858"/>
                </a:solidFill>
              </a:rPr>
              <a:t>Which connections should we consider next?</a:t>
            </a:r>
          </a:p>
          <a:p>
            <a:endParaRPr lang="en-US" sz="3600" dirty="0" smtClean="0">
              <a:solidFill>
                <a:srgbClr val="585858"/>
              </a:solidFill>
            </a:endParaRPr>
          </a:p>
          <a:p>
            <a:r>
              <a:rPr lang="en-US" sz="3600" dirty="0" smtClean="0">
                <a:solidFill>
                  <a:srgbClr val="585858"/>
                </a:solidFill>
              </a:rPr>
              <a:t>A – B is the shortest.</a:t>
            </a:r>
          </a:p>
        </p:txBody>
      </p:sp>
    </p:spTree>
    <p:extLst>
      <p:ext uri="{BB962C8B-B14F-4D97-AF65-F5344CB8AC3E}">
        <p14:creationId xmlns:p14="http://schemas.microsoft.com/office/powerpoint/2010/main" val="6206690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xEl>
                                              <p:pRg st="2" end="2"/>
                                            </p:txEl>
                                          </p:spTgt>
                                        </p:tgtEl>
                                        <p:attrNameLst>
                                          <p:attrName>style.visibility</p:attrName>
                                        </p:attrNameLst>
                                      </p:cBhvr>
                                      <p:to>
                                        <p:strVal val="visible"/>
                                      </p:to>
                                    </p:set>
                                    <p:animEffect transition="in" filter="fade">
                                      <p:cBhvr>
                                        <p:cTn id="7" dur="500"/>
                                        <p:tgtEl>
                                          <p:spTgt spid="38">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oup 14"/>
          <p:cNvGrpSpPr/>
          <p:nvPr/>
        </p:nvGrpSpPr>
        <p:grpSpPr>
          <a:xfrm>
            <a:off x="-1" y="1005088"/>
            <a:ext cx="9123289" cy="4106979"/>
            <a:chOff x="-1" y="1005088"/>
            <a:chExt cx="9123289" cy="4106979"/>
          </a:xfrm>
        </p:grpSpPr>
        <p:pic>
          <p:nvPicPr>
            <p:cNvPr id="16" name="Picture 15"/>
            <p:cNvPicPr>
              <a:picLocks noChangeAspect="1"/>
            </p:cNvPicPr>
            <p:nvPr/>
          </p:nvPicPr>
          <p:blipFill>
            <a:blip r:embed="rId3"/>
            <a:stretch>
              <a:fillRect/>
            </a:stretch>
          </p:blipFill>
          <p:spPr>
            <a:xfrm>
              <a:off x="-1" y="1005088"/>
              <a:ext cx="9123289" cy="4106979"/>
            </a:xfrm>
            <a:prstGeom prst="rect">
              <a:avLst/>
            </a:prstGeom>
          </p:spPr>
        </p:pic>
        <p:sp>
          <p:nvSpPr>
            <p:cNvPr id="17" name="TextBox 16"/>
            <p:cNvSpPr txBox="1"/>
            <p:nvPr/>
          </p:nvSpPr>
          <p:spPr>
            <a:xfrm>
              <a:off x="6986016" y="2279177"/>
              <a:ext cx="303288" cy="523220"/>
            </a:xfrm>
            <a:prstGeom prst="rect">
              <a:avLst/>
            </a:prstGeom>
            <a:noFill/>
          </p:spPr>
          <p:txBody>
            <a:bodyPr wrap="none" rtlCol="0">
              <a:spAutoFit/>
            </a:bodyPr>
            <a:lstStyle/>
            <a:p>
              <a:r>
                <a:rPr lang="en-GB" sz="2800" b="1" dirty="0">
                  <a:solidFill>
                    <a:srgbClr val="C00000"/>
                  </a:solidFill>
                </a:rPr>
                <a:t>J</a:t>
              </a:r>
            </a:p>
          </p:txBody>
        </p:sp>
        <p:sp>
          <p:nvSpPr>
            <p:cNvPr id="18" name="TextBox 17"/>
            <p:cNvSpPr txBox="1"/>
            <p:nvPr/>
          </p:nvSpPr>
          <p:spPr>
            <a:xfrm>
              <a:off x="5185165" y="2903768"/>
              <a:ext cx="280846" cy="523220"/>
            </a:xfrm>
            <a:prstGeom prst="rect">
              <a:avLst/>
            </a:prstGeom>
            <a:noFill/>
          </p:spPr>
          <p:txBody>
            <a:bodyPr wrap="none" rtlCol="0">
              <a:spAutoFit/>
            </a:bodyPr>
            <a:lstStyle/>
            <a:p>
              <a:r>
                <a:rPr lang="en-GB" sz="2800" b="1" dirty="0">
                  <a:solidFill>
                    <a:srgbClr val="C00000"/>
                  </a:solidFill>
                </a:rPr>
                <a:t>I</a:t>
              </a:r>
            </a:p>
          </p:txBody>
        </p:sp>
        <p:sp>
          <p:nvSpPr>
            <p:cNvPr id="19" name="TextBox 18"/>
            <p:cNvSpPr txBox="1"/>
            <p:nvPr/>
          </p:nvSpPr>
          <p:spPr>
            <a:xfrm>
              <a:off x="2225040" y="2242601"/>
              <a:ext cx="410690" cy="523220"/>
            </a:xfrm>
            <a:prstGeom prst="rect">
              <a:avLst/>
            </a:prstGeom>
            <a:noFill/>
          </p:spPr>
          <p:txBody>
            <a:bodyPr wrap="none" rtlCol="0">
              <a:spAutoFit/>
            </a:bodyPr>
            <a:lstStyle/>
            <a:p>
              <a:r>
                <a:rPr lang="en-GB" sz="2800" b="1" dirty="0">
                  <a:solidFill>
                    <a:srgbClr val="C00000"/>
                  </a:solidFill>
                </a:rPr>
                <a:t>H</a:t>
              </a:r>
            </a:p>
          </p:txBody>
        </p:sp>
        <p:sp>
          <p:nvSpPr>
            <p:cNvPr id="20" name="TextBox 19"/>
            <p:cNvSpPr txBox="1"/>
            <p:nvPr/>
          </p:nvSpPr>
          <p:spPr>
            <a:xfrm>
              <a:off x="329184" y="3463564"/>
              <a:ext cx="413896" cy="523220"/>
            </a:xfrm>
            <a:prstGeom prst="rect">
              <a:avLst/>
            </a:prstGeom>
            <a:noFill/>
          </p:spPr>
          <p:txBody>
            <a:bodyPr wrap="none" rtlCol="0">
              <a:spAutoFit/>
            </a:bodyPr>
            <a:lstStyle/>
            <a:p>
              <a:r>
                <a:rPr lang="en-GB" sz="2800" b="1" dirty="0">
                  <a:solidFill>
                    <a:srgbClr val="C00000"/>
                  </a:solidFill>
                </a:rPr>
                <a:t>G</a:t>
              </a:r>
            </a:p>
          </p:txBody>
        </p:sp>
        <p:sp>
          <p:nvSpPr>
            <p:cNvPr id="21" name="TextBox 20"/>
            <p:cNvSpPr txBox="1"/>
            <p:nvPr/>
          </p:nvSpPr>
          <p:spPr>
            <a:xfrm>
              <a:off x="3133344" y="3986784"/>
              <a:ext cx="349776" cy="523220"/>
            </a:xfrm>
            <a:prstGeom prst="rect">
              <a:avLst/>
            </a:prstGeom>
            <a:noFill/>
          </p:spPr>
          <p:txBody>
            <a:bodyPr wrap="none" rtlCol="0">
              <a:spAutoFit/>
            </a:bodyPr>
            <a:lstStyle/>
            <a:p>
              <a:r>
                <a:rPr lang="en-GB" sz="2800" b="1" dirty="0">
                  <a:solidFill>
                    <a:srgbClr val="C00000"/>
                  </a:solidFill>
                </a:rPr>
                <a:t>F</a:t>
              </a:r>
            </a:p>
          </p:txBody>
        </p:sp>
        <p:sp>
          <p:nvSpPr>
            <p:cNvPr id="22" name="TextBox 21"/>
            <p:cNvSpPr txBox="1"/>
            <p:nvPr/>
          </p:nvSpPr>
          <p:spPr>
            <a:xfrm>
              <a:off x="5197719" y="4298757"/>
              <a:ext cx="359394" cy="523220"/>
            </a:xfrm>
            <a:prstGeom prst="rect">
              <a:avLst/>
            </a:prstGeom>
            <a:noFill/>
          </p:spPr>
          <p:txBody>
            <a:bodyPr wrap="none" rtlCol="0">
              <a:spAutoFit/>
            </a:bodyPr>
            <a:lstStyle/>
            <a:p>
              <a:r>
                <a:rPr lang="en-GB" sz="2800" b="1" dirty="0">
                  <a:solidFill>
                    <a:srgbClr val="C00000"/>
                  </a:solidFill>
                </a:rPr>
                <a:t>E</a:t>
              </a:r>
            </a:p>
          </p:txBody>
        </p:sp>
        <p:sp>
          <p:nvSpPr>
            <p:cNvPr id="23" name="TextBox 22"/>
            <p:cNvSpPr txBox="1"/>
            <p:nvPr/>
          </p:nvSpPr>
          <p:spPr>
            <a:xfrm>
              <a:off x="8357224" y="4005072"/>
              <a:ext cx="410690" cy="523220"/>
            </a:xfrm>
            <a:prstGeom prst="rect">
              <a:avLst/>
            </a:prstGeom>
            <a:noFill/>
          </p:spPr>
          <p:txBody>
            <a:bodyPr wrap="none" rtlCol="0">
              <a:spAutoFit/>
            </a:bodyPr>
            <a:lstStyle/>
            <a:p>
              <a:r>
                <a:rPr lang="en-GB" sz="2800" b="1" dirty="0">
                  <a:solidFill>
                    <a:srgbClr val="C00000"/>
                  </a:solidFill>
                </a:rPr>
                <a:t>D</a:t>
              </a:r>
            </a:p>
          </p:txBody>
        </p:sp>
        <p:sp>
          <p:nvSpPr>
            <p:cNvPr id="24" name="TextBox 23"/>
            <p:cNvSpPr txBox="1"/>
            <p:nvPr/>
          </p:nvSpPr>
          <p:spPr>
            <a:xfrm>
              <a:off x="8438752" y="1638788"/>
              <a:ext cx="375424" cy="523220"/>
            </a:xfrm>
            <a:prstGeom prst="rect">
              <a:avLst/>
            </a:prstGeom>
            <a:noFill/>
          </p:spPr>
          <p:txBody>
            <a:bodyPr wrap="none" rtlCol="0">
              <a:spAutoFit/>
            </a:bodyPr>
            <a:lstStyle/>
            <a:p>
              <a:r>
                <a:rPr lang="en-GB" sz="2800" b="1" dirty="0">
                  <a:solidFill>
                    <a:srgbClr val="C00000"/>
                  </a:solidFill>
                </a:rPr>
                <a:t>C</a:t>
              </a:r>
            </a:p>
          </p:txBody>
        </p:sp>
        <p:sp>
          <p:nvSpPr>
            <p:cNvPr id="25" name="TextBox 24"/>
            <p:cNvSpPr txBox="1"/>
            <p:nvPr/>
          </p:nvSpPr>
          <p:spPr>
            <a:xfrm>
              <a:off x="4701347" y="1376142"/>
              <a:ext cx="386644" cy="523220"/>
            </a:xfrm>
            <a:prstGeom prst="rect">
              <a:avLst/>
            </a:prstGeom>
            <a:noFill/>
          </p:spPr>
          <p:txBody>
            <a:bodyPr wrap="none" rtlCol="0">
              <a:spAutoFit/>
            </a:bodyPr>
            <a:lstStyle/>
            <a:p>
              <a:r>
                <a:rPr lang="en-GB" sz="2800" b="1" dirty="0">
                  <a:solidFill>
                    <a:srgbClr val="C00000"/>
                  </a:solidFill>
                </a:rPr>
                <a:t>B</a:t>
              </a:r>
            </a:p>
          </p:txBody>
        </p:sp>
        <p:sp>
          <p:nvSpPr>
            <p:cNvPr id="26" name="TextBox 25"/>
            <p:cNvSpPr txBox="1"/>
            <p:nvPr/>
          </p:nvSpPr>
          <p:spPr>
            <a:xfrm>
              <a:off x="329184" y="1578346"/>
              <a:ext cx="402674" cy="523220"/>
            </a:xfrm>
            <a:prstGeom prst="rect">
              <a:avLst/>
            </a:prstGeom>
            <a:noFill/>
          </p:spPr>
          <p:txBody>
            <a:bodyPr wrap="none" rtlCol="0">
              <a:spAutoFit/>
            </a:bodyPr>
            <a:lstStyle/>
            <a:p>
              <a:r>
                <a:rPr lang="en-GB" sz="2800" b="1" dirty="0" smtClean="0">
                  <a:solidFill>
                    <a:srgbClr val="C00000"/>
                  </a:solidFill>
                </a:rPr>
                <a:t>A</a:t>
              </a:r>
              <a:endParaRPr lang="en-GB" sz="2800" b="1" dirty="0">
                <a:solidFill>
                  <a:srgbClr val="C00000"/>
                </a:solidFill>
              </a:endParaRPr>
            </a:p>
          </p:txBody>
        </p:sp>
      </p:grp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A Greedy Algorithm</a:t>
            </a:r>
            <a:endParaRPr lang="en-GB" sz="4400" b="1" dirty="0">
              <a:solidFill>
                <a:schemeClr val="bg1">
                  <a:lumMod val="50000"/>
                </a:schemeClr>
              </a:solidFill>
            </a:endParaRPr>
          </a:p>
        </p:txBody>
      </p:sp>
      <p:grpSp>
        <p:nvGrpSpPr>
          <p:cNvPr id="30" name="Group 29"/>
          <p:cNvGrpSpPr/>
          <p:nvPr/>
        </p:nvGrpSpPr>
        <p:grpSpPr>
          <a:xfrm>
            <a:off x="626140" y="1926979"/>
            <a:ext cx="2085067" cy="832603"/>
            <a:chOff x="626140" y="1926979"/>
            <a:chExt cx="2085067" cy="832603"/>
          </a:xfrm>
        </p:grpSpPr>
        <p:sp>
          <p:nvSpPr>
            <p:cNvPr id="39" name="Freeform 38"/>
            <p:cNvSpPr/>
            <p:nvPr/>
          </p:nvSpPr>
          <p:spPr>
            <a:xfrm rot="284408" flipV="1">
              <a:off x="626140" y="1926979"/>
              <a:ext cx="1881778"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2180855" y="2229230"/>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C00000"/>
                  </a:solidFill>
                </a:rPr>
                <a:t>H</a:t>
              </a:r>
              <a:endParaRPr lang="en-GB" sz="2800" b="1" dirty="0">
                <a:solidFill>
                  <a:srgbClr val="C00000"/>
                </a:solidFill>
              </a:endParaRPr>
            </a:p>
          </p:txBody>
        </p:sp>
      </p:grpSp>
      <p:grpSp>
        <p:nvGrpSpPr>
          <p:cNvPr id="12" name="Group 11"/>
          <p:cNvGrpSpPr/>
          <p:nvPr/>
        </p:nvGrpSpPr>
        <p:grpSpPr>
          <a:xfrm>
            <a:off x="277578" y="1358250"/>
            <a:ext cx="4463392" cy="750448"/>
            <a:chOff x="277578" y="1358250"/>
            <a:chExt cx="4463392" cy="750448"/>
          </a:xfrm>
        </p:grpSpPr>
        <p:sp>
          <p:nvSpPr>
            <p:cNvPr id="36" name="Freeform 35"/>
            <p:cNvSpPr/>
            <p:nvPr/>
          </p:nvSpPr>
          <p:spPr>
            <a:xfrm rot="21232391" flipV="1">
              <a:off x="681445" y="1358250"/>
              <a:ext cx="4059525" cy="469358"/>
            </a:xfrm>
            <a:custGeom>
              <a:avLst/>
              <a:gdLst>
                <a:gd name="connsiteX0" fmla="*/ 0 w 3108960"/>
                <a:gd name="connsiteY0" fmla="*/ 219456 h 409510"/>
                <a:gd name="connsiteX1" fmla="*/ 1572768 w 3108960"/>
                <a:gd name="connsiteY1" fmla="*/ 402336 h 409510"/>
                <a:gd name="connsiteX2" fmla="*/ 3108960 w 3108960"/>
                <a:gd name="connsiteY2" fmla="*/ 0 h 409510"/>
              </a:gdLst>
              <a:ahLst/>
              <a:cxnLst>
                <a:cxn ang="0">
                  <a:pos x="connsiteX0" y="connsiteY0"/>
                </a:cxn>
                <a:cxn ang="0">
                  <a:pos x="connsiteX1" y="connsiteY1"/>
                </a:cxn>
                <a:cxn ang="0">
                  <a:pos x="connsiteX2" y="connsiteY2"/>
                </a:cxn>
              </a:cxnLst>
              <a:rect l="l" t="t" r="r" b="b"/>
              <a:pathLst>
                <a:path w="3108960" h="409510">
                  <a:moveTo>
                    <a:pt x="0" y="219456"/>
                  </a:moveTo>
                  <a:cubicBezTo>
                    <a:pt x="527304" y="329184"/>
                    <a:pt x="1054608" y="438912"/>
                    <a:pt x="1572768" y="402336"/>
                  </a:cubicBezTo>
                  <a:cubicBezTo>
                    <a:pt x="2090928" y="365760"/>
                    <a:pt x="2599944" y="182880"/>
                    <a:pt x="310896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277578" y="1578346"/>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A</a:t>
              </a:r>
            </a:p>
          </p:txBody>
        </p:sp>
      </p:grpSp>
      <p:grpSp>
        <p:nvGrpSpPr>
          <p:cNvPr id="27" name="Group 26"/>
          <p:cNvGrpSpPr/>
          <p:nvPr/>
        </p:nvGrpSpPr>
        <p:grpSpPr>
          <a:xfrm>
            <a:off x="4681451" y="1381339"/>
            <a:ext cx="2302110" cy="979023"/>
            <a:chOff x="4681451" y="1381339"/>
            <a:chExt cx="2302110" cy="979023"/>
          </a:xfrm>
        </p:grpSpPr>
        <p:sp>
          <p:nvSpPr>
            <p:cNvPr id="28" name="Freeform 27"/>
            <p:cNvSpPr/>
            <p:nvPr/>
          </p:nvSpPr>
          <p:spPr>
            <a:xfrm rot="391068" flipV="1">
              <a:off x="5101783" y="1756858"/>
              <a:ext cx="1881778"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4681451" y="1381339"/>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B</a:t>
              </a:r>
            </a:p>
          </p:txBody>
        </p:sp>
      </p:grpSp>
      <p:grpSp>
        <p:nvGrpSpPr>
          <p:cNvPr id="2" name="Group 1"/>
          <p:cNvGrpSpPr/>
          <p:nvPr/>
        </p:nvGrpSpPr>
        <p:grpSpPr>
          <a:xfrm>
            <a:off x="5087991" y="2457830"/>
            <a:ext cx="2125928" cy="962026"/>
            <a:chOff x="5087991" y="2457830"/>
            <a:chExt cx="2125928" cy="962026"/>
          </a:xfrm>
        </p:grpSpPr>
        <p:sp>
          <p:nvSpPr>
            <p:cNvPr id="31" name="Freeform 30"/>
            <p:cNvSpPr/>
            <p:nvPr/>
          </p:nvSpPr>
          <p:spPr>
            <a:xfrm rot="21394868">
              <a:off x="5288828" y="2457830"/>
              <a:ext cx="1925091"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5087991" y="2889504"/>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C00000"/>
                  </a:solidFill>
                </a:rPr>
                <a:t>I</a:t>
              </a:r>
              <a:endParaRPr lang="en-GB" sz="2800" b="1" dirty="0">
                <a:solidFill>
                  <a:srgbClr val="C00000"/>
                </a:solidFill>
              </a:endParaRPr>
            </a:p>
          </p:txBody>
        </p:sp>
      </p:grpSp>
      <p:grpSp>
        <p:nvGrpSpPr>
          <p:cNvPr id="8" name="Group 7"/>
          <p:cNvGrpSpPr/>
          <p:nvPr/>
        </p:nvGrpSpPr>
        <p:grpSpPr>
          <a:xfrm>
            <a:off x="5120363" y="4279703"/>
            <a:ext cx="3409952" cy="530352"/>
            <a:chOff x="5102075" y="4297991"/>
            <a:chExt cx="3409952" cy="530352"/>
          </a:xfrm>
        </p:grpSpPr>
        <p:sp>
          <p:nvSpPr>
            <p:cNvPr id="6" name="Freeform 5"/>
            <p:cNvSpPr/>
            <p:nvPr/>
          </p:nvSpPr>
          <p:spPr>
            <a:xfrm rot="21346852">
              <a:off x="5467193" y="4365677"/>
              <a:ext cx="3044834" cy="318762"/>
            </a:xfrm>
            <a:custGeom>
              <a:avLst/>
              <a:gdLst>
                <a:gd name="connsiteX0" fmla="*/ 0 w 3108960"/>
                <a:gd name="connsiteY0" fmla="*/ 219456 h 409510"/>
                <a:gd name="connsiteX1" fmla="*/ 1572768 w 3108960"/>
                <a:gd name="connsiteY1" fmla="*/ 402336 h 409510"/>
                <a:gd name="connsiteX2" fmla="*/ 3108960 w 3108960"/>
                <a:gd name="connsiteY2" fmla="*/ 0 h 409510"/>
              </a:gdLst>
              <a:ahLst/>
              <a:cxnLst>
                <a:cxn ang="0">
                  <a:pos x="connsiteX0" y="connsiteY0"/>
                </a:cxn>
                <a:cxn ang="0">
                  <a:pos x="connsiteX1" y="connsiteY1"/>
                </a:cxn>
                <a:cxn ang="0">
                  <a:pos x="connsiteX2" y="connsiteY2"/>
                </a:cxn>
              </a:cxnLst>
              <a:rect l="l" t="t" r="r" b="b"/>
              <a:pathLst>
                <a:path w="3108960" h="409510">
                  <a:moveTo>
                    <a:pt x="0" y="219456"/>
                  </a:moveTo>
                  <a:cubicBezTo>
                    <a:pt x="527304" y="329184"/>
                    <a:pt x="1054608" y="438912"/>
                    <a:pt x="1572768" y="402336"/>
                  </a:cubicBezTo>
                  <a:cubicBezTo>
                    <a:pt x="2090928" y="365760"/>
                    <a:pt x="2599944" y="182880"/>
                    <a:pt x="310896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5102075" y="4297991"/>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C00000"/>
                  </a:solidFill>
                </a:rPr>
                <a:t>E</a:t>
              </a:r>
              <a:endParaRPr lang="en-GB" sz="2800" b="1" dirty="0">
                <a:solidFill>
                  <a:srgbClr val="C00000"/>
                </a:solidFill>
              </a:endParaRPr>
            </a:p>
          </p:txBody>
        </p:sp>
      </p:grpSp>
      <p:grpSp>
        <p:nvGrpSpPr>
          <p:cNvPr id="9" name="Group 8"/>
          <p:cNvGrpSpPr/>
          <p:nvPr/>
        </p:nvGrpSpPr>
        <p:grpSpPr>
          <a:xfrm>
            <a:off x="8283304" y="2101566"/>
            <a:ext cx="530352" cy="2499409"/>
            <a:chOff x="8283304" y="2101566"/>
            <a:chExt cx="530352" cy="2499409"/>
          </a:xfrm>
        </p:grpSpPr>
        <p:cxnSp>
          <p:nvCxnSpPr>
            <p:cNvPr id="7" name="Straight Connector 6"/>
            <p:cNvCxnSpPr/>
            <p:nvPr/>
          </p:nvCxnSpPr>
          <p:spPr>
            <a:xfrm flipV="1">
              <a:off x="8580857" y="2101566"/>
              <a:ext cx="63895" cy="214682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8283304" y="4070623"/>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D</a:t>
              </a:r>
            </a:p>
          </p:txBody>
        </p:sp>
      </p:grpSp>
      <p:grpSp>
        <p:nvGrpSpPr>
          <p:cNvPr id="14" name="Group 13"/>
          <p:cNvGrpSpPr/>
          <p:nvPr/>
        </p:nvGrpSpPr>
        <p:grpSpPr>
          <a:xfrm>
            <a:off x="6821424" y="1670701"/>
            <a:ext cx="2047695" cy="1109075"/>
            <a:chOff x="6821424" y="1670701"/>
            <a:chExt cx="2047695" cy="1109075"/>
          </a:xfrm>
        </p:grpSpPr>
        <p:sp>
          <p:nvSpPr>
            <p:cNvPr id="13" name="Freeform 12"/>
            <p:cNvSpPr/>
            <p:nvPr/>
          </p:nvSpPr>
          <p:spPr>
            <a:xfrm rot="21394868">
              <a:off x="7022592" y="1901952"/>
              <a:ext cx="1554480"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821424" y="2249424"/>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J</a:t>
              </a:r>
            </a:p>
          </p:txBody>
        </p:sp>
        <p:sp>
          <p:nvSpPr>
            <p:cNvPr id="11" name="Oval 10"/>
            <p:cNvSpPr/>
            <p:nvPr/>
          </p:nvSpPr>
          <p:spPr>
            <a:xfrm>
              <a:off x="8338767" y="1670701"/>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C</a:t>
              </a:r>
            </a:p>
          </p:txBody>
        </p:sp>
      </p:grpSp>
      <p:sp>
        <p:nvSpPr>
          <p:cNvPr id="41" name="Rectangle 40"/>
          <p:cNvSpPr/>
          <p:nvPr/>
        </p:nvSpPr>
        <p:spPr>
          <a:xfrm>
            <a:off x="200607" y="5109970"/>
            <a:ext cx="8741664" cy="1754326"/>
          </a:xfrm>
          <a:prstGeom prst="rect">
            <a:avLst/>
          </a:prstGeom>
        </p:spPr>
        <p:txBody>
          <a:bodyPr wrap="square">
            <a:spAutoFit/>
          </a:bodyPr>
          <a:lstStyle/>
          <a:p>
            <a:r>
              <a:rPr lang="en-US" sz="3600" dirty="0" smtClean="0">
                <a:solidFill>
                  <a:srgbClr val="585858"/>
                </a:solidFill>
              </a:rPr>
              <a:t>Which connections should we consider next?</a:t>
            </a:r>
          </a:p>
          <a:p>
            <a:endParaRPr lang="en-US" sz="3600" dirty="0">
              <a:solidFill>
                <a:srgbClr val="585858"/>
              </a:solidFill>
            </a:endParaRPr>
          </a:p>
          <a:p>
            <a:r>
              <a:rPr lang="en-US" sz="3600" dirty="0" smtClean="0">
                <a:solidFill>
                  <a:srgbClr val="585858"/>
                </a:solidFill>
              </a:rPr>
              <a:t>A – H is the shortest.</a:t>
            </a:r>
          </a:p>
        </p:txBody>
      </p:sp>
    </p:spTree>
    <p:extLst>
      <p:ext uri="{BB962C8B-B14F-4D97-AF65-F5344CB8AC3E}">
        <p14:creationId xmlns:p14="http://schemas.microsoft.com/office/powerpoint/2010/main" val="561809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xEl>
                                              <p:pRg st="2" end="2"/>
                                            </p:txEl>
                                          </p:spTgt>
                                        </p:tgtEl>
                                        <p:attrNameLst>
                                          <p:attrName>style.visibility</p:attrName>
                                        </p:attrNameLst>
                                      </p:cBhvr>
                                      <p:to>
                                        <p:strVal val="visible"/>
                                      </p:to>
                                    </p:set>
                                    <p:animEffect transition="in" filter="fade">
                                      <p:cBhvr>
                                        <p:cTn id="7" dur="500"/>
                                        <p:tgtEl>
                                          <p:spTgt spid="41">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oup 14"/>
          <p:cNvGrpSpPr/>
          <p:nvPr/>
        </p:nvGrpSpPr>
        <p:grpSpPr>
          <a:xfrm>
            <a:off x="-1" y="1005088"/>
            <a:ext cx="9123289" cy="4106979"/>
            <a:chOff x="-1" y="1005088"/>
            <a:chExt cx="9123289" cy="4106979"/>
          </a:xfrm>
        </p:grpSpPr>
        <p:pic>
          <p:nvPicPr>
            <p:cNvPr id="16" name="Picture 15"/>
            <p:cNvPicPr>
              <a:picLocks noChangeAspect="1"/>
            </p:cNvPicPr>
            <p:nvPr/>
          </p:nvPicPr>
          <p:blipFill>
            <a:blip r:embed="rId3"/>
            <a:stretch>
              <a:fillRect/>
            </a:stretch>
          </p:blipFill>
          <p:spPr>
            <a:xfrm>
              <a:off x="-1" y="1005088"/>
              <a:ext cx="9123289" cy="4106979"/>
            </a:xfrm>
            <a:prstGeom prst="rect">
              <a:avLst/>
            </a:prstGeom>
          </p:spPr>
        </p:pic>
        <p:sp>
          <p:nvSpPr>
            <p:cNvPr id="17" name="TextBox 16"/>
            <p:cNvSpPr txBox="1"/>
            <p:nvPr/>
          </p:nvSpPr>
          <p:spPr>
            <a:xfrm>
              <a:off x="6986016" y="2279177"/>
              <a:ext cx="303288" cy="523220"/>
            </a:xfrm>
            <a:prstGeom prst="rect">
              <a:avLst/>
            </a:prstGeom>
            <a:noFill/>
          </p:spPr>
          <p:txBody>
            <a:bodyPr wrap="none" rtlCol="0">
              <a:spAutoFit/>
            </a:bodyPr>
            <a:lstStyle/>
            <a:p>
              <a:r>
                <a:rPr lang="en-GB" sz="2800" b="1" dirty="0">
                  <a:solidFill>
                    <a:srgbClr val="C00000"/>
                  </a:solidFill>
                </a:rPr>
                <a:t>J</a:t>
              </a:r>
            </a:p>
          </p:txBody>
        </p:sp>
        <p:sp>
          <p:nvSpPr>
            <p:cNvPr id="18" name="TextBox 17"/>
            <p:cNvSpPr txBox="1"/>
            <p:nvPr/>
          </p:nvSpPr>
          <p:spPr>
            <a:xfrm>
              <a:off x="5185165" y="2903768"/>
              <a:ext cx="280846" cy="523220"/>
            </a:xfrm>
            <a:prstGeom prst="rect">
              <a:avLst/>
            </a:prstGeom>
            <a:noFill/>
          </p:spPr>
          <p:txBody>
            <a:bodyPr wrap="none" rtlCol="0">
              <a:spAutoFit/>
            </a:bodyPr>
            <a:lstStyle/>
            <a:p>
              <a:r>
                <a:rPr lang="en-GB" sz="2800" b="1" dirty="0">
                  <a:solidFill>
                    <a:srgbClr val="C00000"/>
                  </a:solidFill>
                </a:rPr>
                <a:t>I</a:t>
              </a:r>
            </a:p>
          </p:txBody>
        </p:sp>
        <p:sp>
          <p:nvSpPr>
            <p:cNvPr id="19" name="TextBox 18"/>
            <p:cNvSpPr txBox="1"/>
            <p:nvPr/>
          </p:nvSpPr>
          <p:spPr>
            <a:xfrm>
              <a:off x="2225040" y="2242601"/>
              <a:ext cx="410690" cy="523220"/>
            </a:xfrm>
            <a:prstGeom prst="rect">
              <a:avLst/>
            </a:prstGeom>
            <a:noFill/>
          </p:spPr>
          <p:txBody>
            <a:bodyPr wrap="none" rtlCol="0">
              <a:spAutoFit/>
            </a:bodyPr>
            <a:lstStyle/>
            <a:p>
              <a:r>
                <a:rPr lang="en-GB" sz="2800" b="1" dirty="0">
                  <a:solidFill>
                    <a:srgbClr val="C00000"/>
                  </a:solidFill>
                </a:rPr>
                <a:t>H</a:t>
              </a:r>
            </a:p>
          </p:txBody>
        </p:sp>
        <p:sp>
          <p:nvSpPr>
            <p:cNvPr id="20" name="TextBox 19"/>
            <p:cNvSpPr txBox="1"/>
            <p:nvPr/>
          </p:nvSpPr>
          <p:spPr>
            <a:xfrm>
              <a:off x="329184" y="3463564"/>
              <a:ext cx="413896" cy="523220"/>
            </a:xfrm>
            <a:prstGeom prst="rect">
              <a:avLst/>
            </a:prstGeom>
            <a:noFill/>
          </p:spPr>
          <p:txBody>
            <a:bodyPr wrap="none" rtlCol="0">
              <a:spAutoFit/>
            </a:bodyPr>
            <a:lstStyle/>
            <a:p>
              <a:r>
                <a:rPr lang="en-GB" sz="2800" b="1" dirty="0">
                  <a:solidFill>
                    <a:srgbClr val="C00000"/>
                  </a:solidFill>
                </a:rPr>
                <a:t>G</a:t>
              </a:r>
            </a:p>
          </p:txBody>
        </p:sp>
        <p:sp>
          <p:nvSpPr>
            <p:cNvPr id="21" name="TextBox 20"/>
            <p:cNvSpPr txBox="1"/>
            <p:nvPr/>
          </p:nvSpPr>
          <p:spPr>
            <a:xfrm>
              <a:off x="3133344" y="3986784"/>
              <a:ext cx="349776" cy="523220"/>
            </a:xfrm>
            <a:prstGeom prst="rect">
              <a:avLst/>
            </a:prstGeom>
            <a:noFill/>
          </p:spPr>
          <p:txBody>
            <a:bodyPr wrap="none" rtlCol="0">
              <a:spAutoFit/>
            </a:bodyPr>
            <a:lstStyle/>
            <a:p>
              <a:r>
                <a:rPr lang="en-GB" sz="2800" b="1" dirty="0">
                  <a:solidFill>
                    <a:srgbClr val="C00000"/>
                  </a:solidFill>
                </a:rPr>
                <a:t>F</a:t>
              </a:r>
            </a:p>
          </p:txBody>
        </p:sp>
        <p:sp>
          <p:nvSpPr>
            <p:cNvPr id="22" name="TextBox 21"/>
            <p:cNvSpPr txBox="1"/>
            <p:nvPr/>
          </p:nvSpPr>
          <p:spPr>
            <a:xfrm>
              <a:off x="5197719" y="4298757"/>
              <a:ext cx="359394" cy="523220"/>
            </a:xfrm>
            <a:prstGeom prst="rect">
              <a:avLst/>
            </a:prstGeom>
            <a:noFill/>
          </p:spPr>
          <p:txBody>
            <a:bodyPr wrap="none" rtlCol="0">
              <a:spAutoFit/>
            </a:bodyPr>
            <a:lstStyle/>
            <a:p>
              <a:r>
                <a:rPr lang="en-GB" sz="2800" b="1" dirty="0">
                  <a:solidFill>
                    <a:srgbClr val="C00000"/>
                  </a:solidFill>
                </a:rPr>
                <a:t>E</a:t>
              </a:r>
            </a:p>
          </p:txBody>
        </p:sp>
        <p:sp>
          <p:nvSpPr>
            <p:cNvPr id="23" name="TextBox 22"/>
            <p:cNvSpPr txBox="1"/>
            <p:nvPr/>
          </p:nvSpPr>
          <p:spPr>
            <a:xfrm>
              <a:off x="8357224" y="4005072"/>
              <a:ext cx="410690" cy="523220"/>
            </a:xfrm>
            <a:prstGeom prst="rect">
              <a:avLst/>
            </a:prstGeom>
            <a:noFill/>
          </p:spPr>
          <p:txBody>
            <a:bodyPr wrap="none" rtlCol="0">
              <a:spAutoFit/>
            </a:bodyPr>
            <a:lstStyle/>
            <a:p>
              <a:r>
                <a:rPr lang="en-GB" sz="2800" b="1" dirty="0">
                  <a:solidFill>
                    <a:srgbClr val="C00000"/>
                  </a:solidFill>
                </a:rPr>
                <a:t>D</a:t>
              </a:r>
            </a:p>
          </p:txBody>
        </p:sp>
        <p:sp>
          <p:nvSpPr>
            <p:cNvPr id="24" name="TextBox 23"/>
            <p:cNvSpPr txBox="1"/>
            <p:nvPr/>
          </p:nvSpPr>
          <p:spPr>
            <a:xfrm>
              <a:off x="8438752" y="1638788"/>
              <a:ext cx="375424" cy="523220"/>
            </a:xfrm>
            <a:prstGeom prst="rect">
              <a:avLst/>
            </a:prstGeom>
            <a:noFill/>
          </p:spPr>
          <p:txBody>
            <a:bodyPr wrap="none" rtlCol="0">
              <a:spAutoFit/>
            </a:bodyPr>
            <a:lstStyle/>
            <a:p>
              <a:r>
                <a:rPr lang="en-GB" sz="2800" b="1" dirty="0">
                  <a:solidFill>
                    <a:srgbClr val="C00000"/>
                  </a:solidFill>
                </a:rPr>
                <a:t>C</a:t>
              </a:r>
            </a:p>
          </p:txBody>
        </p:sp>
        <p:sp>
          <p:nvSpPr>
            <p:cNvPr id="25" name="TextBox 24"/>
            <p:cNvSpPr txBox="1"/>
            <p:nvPr/>
          </p:nvSpPr>
          <p:spPr>
            <a:xfrm>
              <a:off x="4701347" y="1376142"/>
              <a:ext cx="386644" cy="523220"/>
            </a:xfrm>
            <a:prstGeom prst="rect">
              <a:avLst/>
            </a:prstGeom>
            <a:noFill/>
          </p:spPr>
          <p:txBody>
            <a:bodyPr wrap="none" rtlCol="0">
              <a:spAutoFit/>
            </a:bodyPr>
            <a:lstStyle/>
            <a:p>
              <a:r>
                <a:rPr lang="en-GB" sz="2800" b="1" dirty="0">
                  <a:solidFill>
                    <a:srgbClr val="C00000"/>
                  </a:solidFill>
                </a:rPr>
                <a:t>B</a:t>
              </a:r>
            </a:p>
          </p:txBody>
        </p:sp>
        <p:sp>
          <p:nvSpPr>
            <p:cNvPr id="26" name="TextBox 25"/>
            <p:cNvSpPr txBox="1"/>
            <p:nvPr/>
          </p:nvSpPr>
          <p:spPr>
            <a:xfrm>
              <a:off x="329184" y="1578346"/>
              <a:ext cx="402674" cy="523220"/>
            </a:xfrm>
            <a:prstGeom prst="rect">
              <a:avLst/>
            </a:prstGeom>
            <a:noFill/>
          </p:spPr>
          <p:txBody>
            <a:bodyPr wrap="none" rtlCol="0">
              <a:spAutoFit/>
            </a:bodyPr>
            <a:lstStyle/>
            <a:p>
              <a:r>
                <a:rPr lang="en-GB" sz="2800" b="1" dirty="0" smtClean="0">
                  <a:solidFill>
                    <a:srgbClr val="C00000"/>
                  </a:solidFill>
                </a:rPr>
                <a:t>A</a:t>
              </a:r>
              <a:endParaRPr lang="en-GB" sz="2800" b="1" dirty="0">
                <a:solidFill>
                  <a:srgbClr val="C00000"/>
                </a:solidFill>
              </a:endParaRPr>
            </a:p>
          </p:txBody>
        </p:sp>
      </p:grpSp>
      <p:grpSp>
        <p:nvGrpSpPr>
          <p:cNvPr id="38" name="Group 37"/>
          <p:cNvGrpSpPr/>
          <p:nvPr/>
        </p:nvGrpSpPr>
        <p:grpSpPr>
          <a:xfrm>
            <a:off x="295855" y="3426349"/>
            <a:ext cx="3024020" cy="894674"/>
            <a:chOff x="295855" y="3426349"/>
            <a:chExt cx="3024020" cy="894674"/>
          </a:xfrm>
        </p:grpSpPr>
        <p:sp>
          <p:nvSpPr>
            <p:cNvPr id="46" name="Freeform 45"/>
            <p:cNvSpPr/>
            <p:nvPr/>
          </p:nvSpPr>
          <p:spPr>
            <a:xfrm rot="1089113">
              <a:off x="405620" y="3824661"/>
              <a:ext cx="2914255" cy="496362"/>
            </a:xfrm>
            <a:custGeom>
              <a:avLst/>
              <a:gdLst>
                <a:gd name="connsiteX0" fmla="*/ 0 w 3108960"/>
                <a:gd name="connsiteY0" fmla="*/ 219456 h 409510"/>
                <a:gd name="connsiteX1" fmla="*/ 1572768 w 3108960"/>
                <a:gd name="connsiteY1" fmla="*/ 402336 h 409510"/>
                <a:gd name="connsiteX2" fmla="*/ 3108960 w 3108960"/>
                <a:gd name="connsiteY2" fmla="*/ 0 h 409510"/>
              </a:gdLst>
              <a:ahLst/>
              <a:cxnLst>
                <a:cxn ang="0">
                  <a:pos x="connsiteX0" y="connsiteY0"/>
                </a:cxn>
                <a:cxn ang="0">
                  <a:pos x="connsiteX1" y="connsiteY1"/>
                </a:cxn>
                <a:cxn ang="0">
                  <a:pos x="connsiteX2" y="connsiteY2"/>
                </a:cxn>
              </a:cxnLst>
              <a:rect l="l" t="t" r="r" b="b"/>
              <a:pathLst>
                <a:path w="3108960" h="409510">
                  <a:moveTo>
                    <a:pt x="0" y="219456"/>
                  </a:moveTo>
                  <a:cubicBezTo>
                    <a:pt x="527304" y="329184"/>
                    <a:pt x="1054608" y="438912"/>
                    <a:pt x="1572768" y="402336"/>
                  </a:cubicBezTo>
                  <a:cubicBezTo>
                    <a:pt x="2090928" y="365760"/>
                    <a:pt x="2599944" y="182880"/>
                    <a:pt x="310896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a:off x="295855" y="3426349"/>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G</a:t>
              </a:r>
            </a:p>
          </p:txBody>
        </p:sp>
      </p:grp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A Greedy Algorithm</a:t>
            </a:r>
            <a:endParaRPr lang="en-GB" sz="4400" b="1" dirty="0">
              <a:solidFill>
                <a:schemeClr val="bg1">
                  <a:lumMod val="50000"/>
                </a:schemeClr>
              </a:solidFill>
            </a:endParaRPr>
          </a:p>
        </p:txBody>
      </p:sp>
      <p:grpSp>
        <p:nvGrpSpPr>
          <p:cNvPr id="33" name="Group 32"/>
          <p:cNvGrpSpPr/>
          <p:nvPr/>
        </p:nvGrpSpPr>
        <p:grpSpPr>
          <a:xfrm>
            <a:off x="2648025" y="2372296"/>
            <a:ext cx="958044" cy="2141274"/>
            <a:chOff x="2648025" y="2372296"/>
            <a:chExt cx="958044" cy="2141274"/>
          </a:xfrm>
        </p:grpSpPr>
        <p:sp>
          <p:nvSpPr>
            <p:cNvPr id="42" name="Freeform 41"/>
            <p:cNvSpPr/>
            <p:nvPr/>
          </p:nvSpPr>
          <p:spPr>
            <a:xfrm rot="15453956">
              <a:off x="1930290" y="3090031"/>
              <a:ext cx="2038974"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3075717" y="3983218"/>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F</a:t>
              </a:r>
            </a:p>
          </p:txBody>
        </p:sp>
      </p:grpSp>
      <p:grpSp>
        <p:nvGrpSpPr>
          <p:cNvPr id="30" name="Group 29"/>
          <p:cNvGrpSpPr/>
          <p:nvPr/>
        </p:nvGrpSpPr>
        <p:grpSpPr>
          <a:xfrm>
            <a:off x="626140" y="1926979"/>
            <a:ext cx="2085067" cy="832603"/>
            <a:chOff x="626140" y="1926979"/>
            <a:chExt cx="2085067" cy="832603"/>
          </a:xfrm>
        </p:grpSpPr>
        <p:sp>
          <p:nvSpPr>
            <p:cNvPr id="39" name="Freeform 38"/>
            <p:cNvSpPr/>
            <p:nvPr/>
          </p:nvSpPr>
          <p:spPr>
            <a:xfrm rot="284408" flipV="1">
              <a:off x="626140" y="1926979"/>
              <a:ext cx="1881778"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2180855" y="2229230"/>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C00000"/>
                  </a:solidFill>
                </a:rPr>
                <a:t>H</a:t>
              </a:r>
              <a:endParaRPr lang="en-GB" sz="2800" b="1" dirty="0">
                <a:solidFill>
                  <a:srgbClr val="C00000"/>
                </a:solidFill>
              </a:endParaRPr>
            </a:p>
          </p:txBody>
        </p:sp>
      </p:grpSp>
      <p:grpSp>
        <p:nvGrpSpPr>
          <p:cNvPr id="12" name="Group 11"/>
          <p:cNvGrpSpPr/>
          <p:nvPr/>
        </p:nvGrpSpPr>
        <p:grpSpPr>
          <a:xfrm>
            <a:off x="277578" y="1358250"/>
            <a:ext cx="4463392" cy="750448"/>
            <a:chOff x="277578" y="1358250"/>
            <a:chExt cx="4463392" cy="750448"/>
          </a:xfrm>
        </p:grpSpPr>
        <p:sp>
          <p:nvSpPr>
            <p:cNvPr id="36" name="Freeform 35"/>
            <p:cNvSpPr/>
            <p:nvPr/>
          </p:nvSpPr>
          <p:spPr>
            <a:xfrm rot="21232391" flipV="1">
              <a:off x="681445" y="1358250"/>
              <a:ext cx="4059525" cy="469358"/>
            </a:xfrm>
            <a:custGeom>
              <a:avLst/>
              <a:gdLst>
                <a:gd name="connsiteX0" fmla="*/ 0 w 3108960"/>
                <a:gd name="connsiteY0" fmla="*/ 219456 h 409510"/>
                <a:gd name="connsiteX1" fmla="*/ 1572768 w 3108960"/>
                <a:gd name="connsiteY1" fmla="*/ 402336 h 409510"/>
                <a:gd name="connsiteX2" fmla="*/ 3108960 w 3108960"/>
                <a:gd name="connsiteY2" fmla="*/ 0 h 409510"/>
              </a:gdLst>
              <a:ahLst/>
              <a:cxnLst>
                <a:cxn ang="0">
                  <a:pos x="connsiteX0" y="connsiteY0"/>
                </a:cxn>
                <a:cxn ang="0">
                  <a:pos x="connsiteX1" y="connsiteY1"/>
                </a:cxn>
                <a:cxn ang="0">
                  <a:pos x="connsiteX2" y="connsiteY2"/>
                </a:cxn>
              </a:cxnLst>
              <a:rect l="l" t="t" r="r" b="b"/>
              <a:pathLst>
                <a:path w="3108960" h="409510">
                  <a:moveTo>
                    <a:pt x="0" y="219456"/>
                  </a:moveTo>
                  <a:cubicBezTo>
                    <a:pt x="527304" y="329184"/>
                    <a:pt x="1054608" y="438912"/>
                    <a:pt x="1572768" y="402336"/>
                  </a:cubicBezTo>
                  <a:cubicBezTo>
                    <a:pt x="2090928" y="365760"/>
                    <a:pt x="2599944" y="182880"/>
                    <a:pt x="310896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277578" y="1578346"/>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A</a:t>
              </a:r>
            </a:p>
          </p:txBody>
        </p:sp>
      </p:grpSp>
      <p:grpSp>
        <p:nvGrpSpPr>
          <p:cNvPr id="27" name="Group 26"/>
          <p:cNvGrpSpPr/>
          <p:nvPr/>
        </p:nvGrpSpPr>
        <p:grpSpPr>
          <a:xfrm>
            <a:off x="4681451" y="1381339"/>
            <a:ext cx="2302110" cy="979023"/>
            <a:chOff x="4681451" y="1381339"/>
            <a:chExt cx="2302110" cy="979023"/>
          </a:xfrm>
        </p:grpSpPr>
        <p:sp>
          <p:nvSpPr>
            <p:cNvPr id="28" name="Freeform 27"/>
            <p:cNvSpPr/>
            <p:nvPr/>
          </p:nvSpPr>
          <p:spPr>
            <a:xfrm rot="391068" flipV="1">
              <a:off x="5101783" y="1756858"/>
              <a:ext cx="1881778"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4681451" y="1381339"/>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B</a:t>
              </a:r>
            </a:p>
          </p:txBody>
        </p:sp>
      </p:grpSp>
      <p:grpSp>
        <p:nvGrpSpPr>
          <p:cNvPr id="2" name="Group 1"/>
          <p:cNvGrpSpPr/>
          <p:nvPr/>
        </p:nvGrpSpPr>
        <p:grpSpPr>
          <a:xfrm>
            <a:off x="5087991" y="2457830"/>
            <a:ext cx="2125928" cy="962026"/>
            <a:chOff x="5087991" y="2457830"/>
            <a:chExt cx="2125928" cy="962026"/>
          </a:xfrm>
        </p:grpSpPr>
        <p:sp>
          <p:nvSpPr>
            <p:cNvPr id="31" name="Freeform 30"/>
            <p:cNvSpPr/>
            <p:nvPr/>
          </p:nvSpPr>
          <p:spPr>
            <a:xfrm rot="21394868">
              <a:off x="5288828" y="2457830"/>
              <a:ext cx="1925091"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5087991" y="2889504"/>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C00000"/>
                  </a:solidFill>
                </a:rPr>
                <a:t>I</a:t>
              </a:r>
              <a:endParaRPr lang="en-GB" sz="2800" b="1" dirty="0">
                <a:solidFill>
                  <a:srgbClr val="C00000"/>
                </a:solidFill>
              </a:endParaRPr>
            </a:p>
          </p:txBody>
        </p:sp>
      </p:grpSp>
      <p:grpSp>
        <p:nvGrpSpPr>
          <p:cNvPr id="8" name="Group 7"/>
          <p:cNvGrpSpPr/>
          <p:nvPr/>
        </p:nvGrpSpPr>
        <p:grpSpPr>
          <a:xfrm>
            <a:off x="5120363" y="4279703"/>
            <a:ext cx="3409952" cy="530352"/>
            <a:chOff x="5102075" y="4297991"/>
            <a:chExt cx="3409952" cy="530352"/>
          </a:xfrm>
        </p:grpSpPr>
        <p:sp>
          <p:nvSpPr>
            <p:cNvPr id="6" name="Freeform 5"/>
            <p:cNvSpPr/>
            <p:nvPr/>
          </p:nvSpPr>
          <p:spPr>
            <a:xfrm rot="21346852">
              <a:off x="5467193" y="4365677"/>
              <a:ext cx="3044834" cy="318762"/>
            </a:xfrm>
            <a:custGeom>
              <a:avLst/>
              <a:gdLst>
                <a:gd name="connsiteX0" fmla="*/ 0 w 3108960"/>
                <a:gd name="connsiteY0" fmla="*/ 219456 h 409510"/>
                <a:gd name="connsiteX1" fmla="*/ 1572768 w 3108960"/>
                <a:gd name="connsiteY1" fmla="*/ 402336 h 409510"/>
                <a:gd name="connsiteX2" fmla="*/ 3108960 w 3108960"/>
                <a:gd name="connsiteY2" fmla="*/ 0 h 409510"/>
              </a:gdLst>
              <a:ahLst/>
              <a:cxnLst>
                <a:cxn ang="0">
                  <a:pos x="connsiteX0" y="connsiteY0"/>
                </a:cxn>
                <a:cxn ang="0">
                  <a:pos x="connsiteX1" y="connsiteY1"/>
                </a:cxn>
                <a:cxn ang="0">
                  <a:pos x="connsiteX2" y="connsiteY2"/>
                </a:cxn>
              </a:cxnLst>
              <a:rect l="l" t="t" r="r" b="b"/>
              <a:pathLst>
                <a:path w="3108960" h="409510">
                  <a:moveTo>
                    <a:pt x="0" y="219456"/>
                  </a:moveTo>
                  <a:cubicBezTo>
                    <a:pt x="527304" y="329184"/>
                    <a:pt x="1054608" y="438912"/>
                    <a:pt x="1572768" y="402336"/>
                  </a:cubicBezTo>
                  <a:cubicBezTo>
                    <a:pt x="2090928" y="365760"/>
                    <a:pt x="2599944" y="182880"/>
                    <a:pt x="310896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5102075" y="4297991"/>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C00000"/>
                  </a:solidFill>
                </a:rPr>
                <a:t>E</a:t>
              </a:r>
              <a:endParaRPr lang="en-GB" sz="2800" b="1" dirty="0">
                <a:solidFill>
                  <a:srgbClr val="C00000"/>
                </a:solidFill>
              </a:endParaRPr>
            </a:p>
          </p:txBody>
        </p:sp>
      </p:grpSp>
      <p:grpSp>
        <p:nvGrpSpPr>
          <p:cNvPr id="9" name="Group 8"/>
          <p:cNvGrpSpPr/>
          <p:nvPr/>
        </p:nvGrpSpPr>
        <p:grpSpPr>
          <a:xfrm>
            <a:off x="8283304" y="2101566"/>
            <a:ext cx="530352" cy="2499409"/>
            <a:chOff x="8283304" y="2101566"/>
            <a:chExt cx="530352" cy="2499409"/>
          </a:xfrm>
        </p:grpSpPr>
        <p:cxnSp>
          <p:nvCxnSpPr>
            <p:cNvPr id="7" name="Straight Connector 6"/>
            <p:cNvCxnSpPr/>
            <p:nvPr/>
          </p:nvCxnSpPr>
          <p:spPr>
            <a:xfrm flipV="1">
              <a:off x="8580857" y="2101566"/>
              <a:ext cx="63895" cy="214682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8283304" y="4070623"/>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D</a:t>
              </a:r>
            </a:p>
          </p:txBody>
        </p:sp>
      </p:grpSp>
      <p:grpSp>
        <p:nvGrpSpPr>
          <p:cNvPr id="14" name="Group 13"/>
          <p:cNvGrpSpPr/>
          <p:nvPr/>
        </p:nvGrpSpPr>
        <p:grpSpPr>
          <a:xfrm>
            <a:off x="6821424" y="1670701"/>
            <a:ext cx="2047695" cy="1109075"/>
            <a:chOff x="6821424" y="1670701"/>
            <a:chExt cx="2047695" cy="1109075"/>
          </a:xfrm>
        </p:grpSpPr>
        <p:sp>
          <p:nvSpPr>
            <p:cNvPr id="13" name="Freeform 12"/>
            <p:cNvSpPr/>
            <p:nvPr/>
          </p:nvSpPr>
          <p:spPr>
            <a:xfrm rot="21394868">
              <a:off x="7022592" y="1901952"/>
              <a:ext cx="1554480"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821424" y="2249424"/>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J</a:t>
              </a:r>
            </a:p>
          </p:txBody>
        </p:sp>
        <p:sp>
          <p:nvSpPr>
            <p:cNvPr id="11" name="Oval 10"/>
            <p:cNvSpPr/>
            <p:nvPr/>
          </p:nvSpPr>
          <p:spPr>
            <a:xfrm>
              <a:off x="8338767" y="1670701"/>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C</a:t>
              </a:r>
            </a:p>
          </p:txBody>
        </p:sp>
      </p:grpSp>
      <p:sp>
        <p:nvSpPr>
          <p:cNvPr id="44" name="Rectangle 43"/>
          <p:cNvSpPr/>
          <p:nvPr/>
        </p:nvSpPr>
        <p:spPr>
          <a:xfrm>
            <a:off x="200607" y="5109970"/>
            <a:ext cx="8741664" cy="1754326"/>
          </a:xfrm>
          <a:prstGeom prst="rect">
            <a:avLst/>
          </a:prstGeom>
        </p:spPr>
        <p:txBody>
          <a:bodyPr wrap="square">
            <a:spAutoFit/>
          </a:bodyPr>
          <a:lstStyle/>
          <a:p>
            <a:r>
              <a:rPr lang="en-US" sz="3600" dirty="0" smtClean="0">
                <a:solidFill>
                  <a:srgbClr val="585858"/>
                </a:solidFill>
              </a:rPr>
              <a:t>Can you complete the connections?</a:t>
            </a:r>
          </a:p>
          <a:p>
            <a:r>
              <a:rPr lang="en-US" sz="3600" dirty="0" smtClean="0">
                <a:solidFill>
                  <a:srgbClr val="585858"/>
                </a:solidFill>
              </a:rPr>
              <a:t>F – H is next.</a:t>
            </a:r>
          </a:p>
          <a:p>
            <a:r>
              <a:rPr lang="en-US" sz="3600" dirty="0" smtClean="0">
                <a:solidFill>
                  <a:srgbClr val="585858"/>
                </a:solidFill>
              </a:rPr>
              <a:t>Followed by F – G.</a:t>
            </a:r>
          </a:p>
        </p:txBody>
      </p:sp>
    </p:spTree>
    <p:extLst>
      <p:ext uri="{BB962C8B-B14F-4D97-AF65-F5344CB8AC3E}">
        <p14:creationId xmlns:p14="http://schemas.microsoft.com/office/powerpoint/2010/main" val="17223128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xEl>
                                              <p:pRg st="1" end="1"/>
                                            </p:txEl>
                                          </p:spTgt>
                                        </p:tgtEl>
                                        <p:attrNameLst>
                                          <p:attrName>style.visibility</p:attrName>
                                        </p:attrNameLst>
                                      </p:cBhvr>
                                      <p:to>
                                        <p:strVal val="visible"/>
                                      </p:to>
                                    </p:set>
                                    <p:animEffect transition="in" filter="fade">
                                      <p:cBhvr>
                                        <p:cTn id="7" dur="500"/>
                                        <p:tgtEl>
                                          <p:spTgt spid="44">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xEl>
                                              <p:pRg st="2" end="2"/>
                                            </p:txEl>
                                          </p:spTgt>
                                        </p:tgtEl>
                                        <p:attrNameLst>
                                          <p:attrName>style.visibility</p:attrName>
                                        </p:attrNameLst>
                                      </p:cBhvr>
                                      <p:to>
                                        <p:strVal val="visible"/>
                                      </p:to>
                                    </p:set>
                                    <p:animEffect transition="in" filter="fade">
                                      <p:cBhvr>
                                        <p:cTn id="15" dur="500"/>
                                        <p:tgtEl>
                                          <p:spTgt spid="4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oup 14"/>
          <p:cNvGrpSpPr/>
          <p:nvPr/>
        </p:nvGrpSpPr>
        <p:grpSpPr>
          <a:xfrm>
            <a:off x="-1" y="1005088"/>
            <a:ext cx="9123289" cy="4106979"/>
            <a:chOff x="-1" y="1005088"/>
            <a:chExt cx="9123289" cy="4106979"/>
          </a:xfrm>
        </p:grpSpPr>
        <p:pic>
          <p:nvPicPr>
            <p:cNvPr id="16" name="Picture 15"/>
            <p:cNvPicPr>
              <a:picLocks noChangeAspect="1"/>
            </p:cNvPicPr>
            <p:nvPr/>
          </p:nvPicPr>
          <p:blipFill>
            <a:blip r:embed="rId3"/>
            <a:stretch>
              <a:fillRect/>
            </a:stretch>
          </p:blipFill>
          <p:spPr>
            <a:xfrm>
              <a:off x="-1" y="1005088"/>
              <a:ext cx="9123289" cy="4106979"/>
            </a:xfrm>
            <a:prstGeom prst="rect">
              <a:avLst/>
            </a:prstGeom>
          </p:spPr>
        </p:pic>
        <p:sp>
          <p:nvSpPr>
            <p:cNvPr id="17" name="TextBox 16"/>
            <p:cNvSpPr txBox="1"/>
            <p:nvPr/>
          </p:nvSpPr>
          <p:spPr>
            <a:xfrm>
              <a:off x="6986016" y="2279177"/>
              <a:ext cx="303288" cy="523220"/>
            </a:xfrm>
            <a:prstGeom prst="rect">
              <a:avLst/>
            </a:prstGeom>
            <a:noFill/>
          </p:spPr>
          <p:txBody>
            <a:bodyPr wrap="none" rtlCol="0">
              <a:spAutoFit/>
            </a:bodyPr>
            <a:lstStyle/>
            <a:p>
              <a:r>
                <a:rPr lang="en-GB" sz="2800" b="1" dirty="0">
                  <a:solidFill>
                    <a:srgbClr val="C00000"/>
                  </a:solidFill>
                </a:rPr>
                <a:t>J</a:t>
              </a:r>
            </a:p>
          </p:txBody>
        </p:sp>
        <p:sp>
          <p:nvSpPr>
            <p:cNvPr id="18" name="TextBox 17"/>
            <p:cNvSpPr txBox="1"/>
            <p:nvPr/>
          </p:nvSpPr>
          <p:spPr>
            <a:xfrm>
              <a:off x="5185165" y="2903768"/>
              <a:ext cx="280846" cy="523220"/>
            </a:xfrm>
            <a:prstGeom prst="rect">
              <a:avLst/>
            </a:prstGeom>
            <a:noFill/>
          </p:spPr>
          <p:txBody>
            <a:bodyPr wrap="none" rtlCol="0">
              <a:spAutoFit/>
            </a:bodyPr>
            <a:lstStyle/>
            <a:p>
              <a:r>
                <a:rPr lang="en-GB" sz="2800" b="1" dirty="0">
                  <a:solidFill>
                    <a:srgbClr val="C00000"/>
                  </a:solidFill>
                </a:rPr>
                <a:t>I</a:t>
              </a:r>
            </a:p>
          </p:txBody>
        </p:sp>
        <p:sp>
          <p:nvSpPr>
            <p:cNvPr id="19" name="TextBox 18"/>
            <p:cNvSpPr txBox="1"/>
            <p:nvPr/>
          </p:nvSpPr>
          <p:spPr>
            <a:xfrm>
              <a:off x="2225040" y="2242601"/>
              <a:ext cx="410690" cy="523220"/>
            </a:xfrm>
            <a:prstGeom prst="rect">
              <a:avLst/>
            </a:prstGeom>
            <a:noFill/>
          </p:spPr>
          <p:txBody>
            <a:bodyPr wrap="none" rtlCol="0">
              <a:spAutoFit/>
            </a:bodyPr>
            <a:lstStyle/>
            <a:p>
              <a:r>
                <a:rPr lang="en-GB" sz="2800" b="1" dirty="0">
                  <a:solidFill>
                    <a:srgbClr val="C00000"/>
                  </a:solidFill>
                </a:rPr>
                <a:t>H</a:t>
              </a:r>
            </a:p>
          </p:txBody>
        </p:sp>
        <p:sp>
          <p:nvSpPr>
            <p:cNvPr id="20" name="TextBox 19"/>
            <p:cNvSpPr txBox="1"/>
            <p:nvPr/>
          </p:nvSpPr>
          <p:spPr>
            <a:xfrm>
              <a:off x="329184" y="3463564"/>
              <a:ext cx="413896" cy="523220"/>
            </a:xfrm>
            <a:prstGeom prst="rect">
              <a:avLst/>
            </a:prstGeom>
            <a:noFill/>
          </p:spPr>
          <p:txBody>
            <a:bodyPr wrap="none" rtlCol="0">
              <a:spAutoFit/>
            </a:bodyPr>
            <a:lstStyle/>
            <a:p>
              <a:r>
                <a:rPr lang="en-GB" sz="2800" b="1" dirty="0">
                  <a:solidFill>
                    <a:srgbClr val="C00000"/>
                  </a:solidFill>
                </a:rPr>
                <a:t>G</a:t>
              </a:r>
            </a:p>
          </p:txBody>
        </p:sp>
        <p:sp>
          <p:nvSpPr>
            <p:cNvPr id="21" name="TextBox 20"/>
            <p:cNvSpPr txBox="1"/>
            <p:nvPr/>
          </p:nvSpPr>
          <p:spPr>
            <a:xfrm>
              <a:off x="3133344" y="3986784"/>
              <a:ext cx="349776" cy="523220"/>
            </a:xfrm>
            <a:prstGeom prst="rect">
              <a:avLst/>
            </a:prstGeom>
            <a:noFill/>
          </p:spPr>
          <p:txBody>
            <a:bodyPr wrap="none" rtlCol="0">
              <a:spAutoFit/>
            </a:bodyPr>
            <a:lstStyle/>
            <a:p>
              <a:r>
                <a:rPr lang="en-GB" sz="2800" b="1" dirty="0">
                  <a:solidFill>
                    <a:srgbClr val="C00000"/>
                  </a:solidFill>
                </a:rPr>
                <a:t>F</a:t>
              </a:r>
            </a:p>
          </p:txBody>
        </p:sp>
        <p:sp>
          <p:nvSpPr>
            <p:cNvPr id="22" name="TextBox 21"/>
            <p:cNvSpPr txBox="1"/>
            <p:nvPr/>
          </p:nvSpPr>
          <p:spPr>
            <a:xfrm>
              <a:off x="5197719" y="4298757"/>
              <a:ext cx="359394" cy="523220"/>
            </a:xfrm>
            <a:prstGeom prst="rect">
              <a:avLst/>
            </a:prstGeom>
            <a:noFill/>
          </p:spPr>
          <p:txBody>
            <a:bodyPr wrap="none" rtlCol="0">
              <a:spAutoFit/>
            </a:bodyPr>
            <a:lstStyle/>
            <a:p>
              <a:r>
                <a:rPr lang="en-GB" sz="2800" b="1" dirty="0">
                  <a:solidFill>
                    <a:srgbClr val="C00000"/>
                  </a:solidFill>
                </a:rPr>
                <a:t>E</a:t>
              </a:r>
            </a:p>
          </p:txBody>
        </p:sp>
        <p:sp>
          <p:nvSpPr>
            <p:cNvPr id="23" name="TextBox 22"/>
            <p:cNvSpPr txBox="1"/>
            <p:nvPr/>
          </p:nvSpPr>
          <p:spPr>
            <a:xfrm>
              <a:off x="8357224" y="4005072"/>
              <a:ext cx="410690" cy="523220"/>
            </a:xfrm>
            <a:prstGeom prst="rect">
              <a:avLst/>
            </a:prstGeom>
            <a:noFill/>
          </p:spPr>
          <p:txBody>
            <a:bodyPr wrap="none" rtlCol="0">
              <a:spAutoFit/>
            </a:bodyPr>
            <a:lstStyle/>
            <a:p>
              <a:r>
                <a:rPr lang="en-GB" sz="2800" b="1" dirty="0">
                  <a:solidFill>
                    <a:srgbClr val="C00000"/>
                  </a:solidFill>
                </a:rPr>
                <a:t>D</a:t>
              </a:r>
            </a:p>
          </p:txBody>
        </p:sp>
        <p:sp>
          <p:nvSpPr>
            <p:cNvPr id="24" name="TextBox 23"/>
            <p:cNvSpPr txBox="1"/>
            <p:nvPr/>
          </p:nvSpPr>
          <p:spPr>
            <a:xfrm>
              <a:off x="8438752" y="1638788"/>
              <a:ext cx="375424" cy="523220"/>
            </a:xfrm>
            <a:prstGeom prst="rect">
              <a:avLst/>
            </a:prstGeom>
            <a:noFill/>
          </p:spPr>
          <p:txBody>
            <a:bodyPr wrap="none" rtlCol="0">
              <a:spAutoFit/>
            </a:bodyPr>
            <a:lstStyle/>
            <a:p>
              <a:r>
                <a:rPr lang="en-GB" sz="2800" b="1" dirty="0">
                  <a:solidFill>
                    <a:srgbClr val="C00000"/>
                  </a:solidFill>
                </a:rPr>
                <a:t>C</a:t>
              </a:r>
            </a:p>
          </p:txBody>
        </p:sp>
        <p:sp>
          <p:nvSpPr>
            <p:cNvPr id="25" name="TextBox 24"/>
            <p:cNvSpPr txBox="1"/>
            <p:nvPr/>
          </p:nvSpPr>
          <p:spPr>
            <a:xfrm>
              <a:off x="4701347" y="1376142"/>
              <a:ext cx="386644" cy="523220"/>
            </a:xfrm>
            <a:prstGeom prst="rect">
              <a:avLst/>
            </a:prstGeom>
            <a:noFill/>
          </p:spPr>
          <p:txBody>
            <a:bodyPr wrap="none" rtlCol="0">
              <a:spAutoFit/>
            </a:bodyPr>
            <a:lstStyle/>
            <a:p>
              <a:r>
                <a:rPr lang="en-GB" sz="2800" b="1" dirty="0">
                  <a:solidFill>
                    <a:srgbClr val="C00000"/>
                  </a:solidFill>
                </a:rPr>
                <a:t>B</a:t>
              </a:r>
            </a:p>
          </p:txBody>
        </p:sp>
        <p:sp>
          <p:nvSpPr>
            <p:cNvPr id="26" name="TextBox 25"/>
            <p:cNvSpPr txBox="1"/>
            <p:nvPr/>
          </p:nvSpPr>
          <p:spPr>
            <a:xfrm>
              <a:off x="329184" y="1578346"/>
              <a:ext cx="402674" cy="523220"/>
            </a:xfrm>
            <a:prstGeom prst="rect">
              <a:avLst/>
            </a:prstGeom>
            <a:noFill/>
          </p:spPr>
          <p:txBody>
            <a:bodyPr wrap="none" rtlCol="0">
              <a:spAutoFit/>
            </a:bodyPr>
            <a:lstStyle/>
            <a:p>
              <a:r>
                <a:rPr lang="en-GB" sz="2800" b="1" dirty="0" smtClean="0">
                  <a:solidFill>
                    <a:srgbClr val="C00000"/>
                  </a:solidFill>
                </a:rPr>
                <a:t>A</a:t>
              </a:r>
              <a:endParaRPr lang="en-GB" sz="2800" b="1" dirty="0">
                <a:solidFill>
                  <a:srgbClr val="C00000"/>
                </a:solidFill>
              </a:endParaRPr>
            </a:p>
          </p:txBody>
        </p:sp>
      </p:grpSp>
      <p:cxnSp>
        <p:nvCxnSpPr>
          <p:cNvPr id="45" name="Straight Connector 44"/>
          <p:cNvCxnSpPr/>
          <p:nvPr/>
        </p:nvCxnSpPr>
        <p:spPr>
          <a:xfrm flipH="1" flipV="1">
            <a:off x="5340687" y="3269740"/>
            <a:ext cx="88034" cy="125855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295855" y="3426349"/>
            <a:ext cx="3024020" cy="894674"/>
            <a:chOff x="295855" y="3426349"/>
            <a:chExt cx="3024020" cy="894674"/>
          </a:xfrm>
        </p:grpSpPr>
        <p:sp>
          <p:nvSpPr>
            <p:cNvPr id="46" name="Freeform 45"/>
            <p:cNvSpPr/>
            <p:nvPr/>
          </p:nvSpPr>
          <p:spPr>
            <a:xfrm rot="1089113">
              <a:off x="405620" y="3824661"/>
              <a:ext cx="2914255" cy="496362"/>
            </a:xfrm>
            <a:custGeom>
              <a:avLst/>
              <a:gdLst>
                <a:gd name="connsiteX0" fmla="*/ 0 w 3108960"/>
                <a:gd name="connsiteY0" fmla="*/ 219456 h 409510"/>
                <a:gd name="connsiteX1" fmla="*/ 1572768 w 3108960"/>
                <a:gd name="connsiteY1" fmla="*/ 402336 h 409510"/>
                <a:gd name="connsiteX2" fmla="*/ 3108960 w 3108960"/>
                <a:gd name="connsiteY2" fmla="*/ 0 h 409510"/>
              </a:gdLst>
              <a:ahLst/>
              <a:cxnLst>
                <a:cxn ang="0">
                  <a:pos x="connsiteX0" y="connsiteY0"/>
                </a:cxn>
                <a:cxn ang="0">
                  <a:pos x="connsiteX1" y="connsiteY1"/>
                </a:cxn>
                <a:cxn ang="0">
                  <a:pos x="connsiteX2" y="connsiteY2"/>
                </a:cxn>
              </a:cxnLst>
              <a:rect l="l" t="t" r="r" b="b"/>
              <a:pathLst>
                <a:path w="3108960" h="409510">
                  <a:moveTo>
                    <a:pt x="0" y="219456"/>
                  </a:moveTo>
                  <a:cubicBezTo>
                    <a:pt x="527304" y="329184"/>
                    <a:pt x="1054608" y="438912"/>
                    <a:pt x="1572768" y="402336"/>
                  </a:cubicBezTo>
                  <a:cubicBezTo>
                    <a:pt x="2090928" y="365760"/>
                    <a:pt x="2599944" y="182880"/>
                    <a:pt x="310896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a:off x="295855" y="3426349"/>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G</a:t>
              </a:r>
            </a:p>
          </p:txBody>
        </p:sp>
      </p:grp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A Greedy Algorithm</a:t>
            </a:r>
            <a:endParaRPr lang="en-GB" sz="4400" b="1" dirty="0">
              <a:solidFill>
                <a:schemeClr val="bg1">
                  <a:lumMod val="50000"/>
                </a:schemeClr>
              </a:solidFill>
            </a:endParaRPr>
          </a:p>
        </p:txBody>
      </p:sp>
      <p:grpSp>
        <p:nvGrpSpPr>
          <p:cNvPr id="33" name="Group 32"/>
          <p:cNvGrpSpPr/>
          <p:nvPr/>
        </p:nvGrpSpPr>
        <p:grpSpPr>
          <a:xfrm>
            <a:off x="2648025" y="2372296"/>
            <a:ext cx="958044" cy="2141274"/>
            <a:chOff x="2648025" y="2372296"/>
            <a:chExt cx="958044" cy="2141274"/>
          </a:xfrm>
        </p:grpSpPr>
        <p:sp>
          <p:nvSpPr>
            <p:cNvPr id="42" name="Freeform 41"/>
            <p:cNvSpPr/>
            <p:nvPr/>
          </p:nvSpPr>
          <p:spPr>
            <a:xfrm rot="15453956">
              <a:off x="1930290" y="3090031"/>
              <a:ext cx="2038974"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3075717" y="3983218"/>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F</a:t>
              </a:r>
            </a:p>
          </p:txBody>
        </p:sp>
      </p:grpSp>
      <p:grpSp>
        <p:nvGrpSpPr>
          <p:cNvPr id="30" name="Group 29"/>
          <p:cNvGrpSpPr/>
          <p:nvPr/>
        </p:nvGrpSpPr>
        <p:grpSpPr>
          <a:xfrm>
            <a:off x="626140" y="1926979"/>
            <a:ext cx="2085067" cy="832603"/>
            <a:chOff x="626140" y="1926979"/>
            <a:chExt cx="2085067" cy="832603"/>
          </a:xfrm>
        </p:grpSpPr>
        <p:sp>
          <p:nvSpPr>
            <p:cNvPr id="39" name="Freeform 38"/>
            <p:cNvSpPr/>
            <p:nvPr/>
          </p:nvSpPr>
          <p:spPr>
            <a:xfrm rot="284408" flipV="1">
              <a:off x="626140" y="1926979"/>
              <a:ext cx="1881778"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2180855" y="2229230"/>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C00000"/>
                  </a:solidFill>
                </a:rPr>
                <a:t>H</a:t>
              </a:r>
              <a:endParaRPr lang="en-GB" sz="2800" b="1" dirty="0">
                <a:solidFill>
                  <a:srgbClr val="C00000"/>
                </a:solidFill>
              </a:endParaRPr>
            </a:p>
          </p:txBody>
        </p:sp>
      </p:grpSp>
      <p:grpSp>
        <p:nvGrpSpPr>
          <p:cNvPr id="12" name="Group 11"/>
          <p:cNvGrpSpPr/>
          <p:nvPr/>
        </p:nvGrpSpPr>
        <p:grpSpPr>
          <a:xfrm>
            <a:off x="277578" y="1358250"/>
            <a:ext cx="4463392" cy="750448"/>
            <a:chOff x="277578" y="1358250"/>
            <a:chExt cx="4463392" cy="750448"/>
          </a:xfrm>
        </p:grpSpPr>
        <p:sp>
          <p:nvSpPr>
            <p:cNvPr id="36" name="Freeform 35"/>
            <p:cNvSpPr/>
            <p:nvPr/>
          </p:nvSpPr>
          <p:spPr>
            <a:xfrm rot="21232391" flipV="1">
              <a:off x="681445" y="1358250"/>
              <a:ext cx="4059525" cy="469358"/>
            </a:xfrm>
            <a:custGeom>
              <a:avLst/>
              <a:gdLst>
                <a:gd name="connsiteX0" fmla="*/ 0 w 3108960"/>
                <a:gd name="connsiteY0" fmla="*/ 219456 h 409510"/>
                <a:gd name="connsiteX1" fmla="*/ 1572768 w 3108960"/>
                <a:gd name="connsiteY1" fmla="*/ 402336 h 409510"/>
                <a:gd name="connsiteX2" fmla="*/ 3108960 w 3108960"/>
                <a:gd name="connsiteY2" fmla="*/ 0 h 409510"/>
              </a:gdLst>
              <a:ahLst/>
              <a:cxnLst>
                <a:cxn ang="0">
                  <a:pos x="connsiteX0" y="connsiteY0"/>
                </a:cxn>
                <a:cxn ang="0">
                  <a:pos x="connsiteX1" y="connsiteY1"/>
                </a:cxn>
                <a:cxn ang="0">
                  <a:pos x="connsiteX2" y="connsiteY2"/>
                </a:cxn>
              </a:cxnLst>
              <a:rect l="l" t="t" r="r" b="b"/>
              <a:pathLst>
                <a:path w="3108960" h="409510">
                  <a:moveTo>
                    <a:pt x="0" y="219456"/>
                  </a:moveTo>
                  <a:cubicBezTo>
                    <a:pt x="527304" y="329184"/>
                    <a:pt x="1054608" y="438912"/>
                    <a:pt x="1572768" y="402336"/>
                  </a:cubicBezTo>
                  <a:cubicBezTo>
                    <a:pt x="2090928" y="365760"/>
                    <a:pt x="2599944" y="182880"/>
                    <a:pt x="310896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277578" y="1578346"/>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A</a:t>
              </a:r>
            </a:p>
          </p:txBody>
        </p:sp>
      </p:grpSp>
      <p:grpSp>
        <p:nvGrpSpPr>
          <p:cNvPr id="27" name="Group 26"/>
          <p:cNvGrpSpPr/>
          <p:nvPr/>
        </p:nvGrpSpPr>
        <p:grpSpPr>
          <a:xfrm>
            <a:off x="4681451" y="1381339"/>
            <a:ext cx="2302110" cy="979023"/>
            <a:chOff x="4681451" y="1381339"/>
            <a:chExt cx="2302110" cy="979023"/>
          </a:xfrm>
        </p:grpSpPr>
        <p:sp>
          <p:nvSpPr>
            <p:cNvPr id="28" name="Freeform 27"/>
            <p:cNvSpPr/>
            <p:nvPr/>
          </p:nvSpPr>
          <p:spPr>
            <a:xfrm rot="391068" flipV="1">
              <a:off x="5101783" y="1756858"/>
              <a:ext cx="1881778"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4681451" y="1381339"/>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B</a:t>
              </a:r>
            </a:p>
          </p:txBody>
        </p:sp>
      </p:grpSp>
      <p:grpSp>
        <p:nvGrpSpPr>
          <p:cNvPr id="2" name="Group 1"/>
          <p:cNvGrpSpPr/>
          <p:nvPr/>
        </p:nvGrpSpPr>
        <p:grpSpPr>
          <a:xfrm>
            <a:off x="5087991" y="2457830"/>
            <a:ext cx="2125928" cy="962026"/>
            <a:chOff x="5087991" y="2457830"/>
            <a:chExt cx="2125928" cy="962026"/>
          </a:xfrm>
        </p:grpSpPr>
        <p:sp>
          <p:nvSpPr>
            <p:cNvPr id="31" name="Freeform 30"/>
            <p:cNvSpPr/>
            <p:nvPr/>
          </p:nvSpPr>
          <p:spPr>
            <a:xfrm rot="21394868">
              <a:off x="5288828" y="2457830"/>
              <a:ext cx="1925091"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5087991" y="2889504"/>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C00000"/>
                  </a:solidFill>
                </a:rPr>
                <a:t>I</a:t>
              </a:r>
              <a:endParaRPr lang="en-GB" sz="2800" b="1" dirty="0">
                <a:solidFill>
                  <a:srgbClr val="C00000"/>
                </a:solidFill>
              </a:endParaRPr>
            </a:p>
          </p:txBody>
        </p:sp>
      </p:grpSp>
      <p:grpSp>
        <p:nvGrpSpPr>
          <p:cNvPr id="8" name="Group 7"/>
          <p:cNvGrpSpPr/>
          <p:nvPr/>
        </p:nvGrpSpPr>
        <p:grpSpPr>
          <a:xfrm>
            <a:off x="5120363" y="4279703"/>
            <a:ext cx="3409952" cy="530352"/>
            <a:chOff x="5102075" y="4297991"/>
            <a:chExt cx="3409952" cy="530352"/>
          </a:xfrm>
        </p:grpSpPr>
        <p:sp>
          <p:nvSpPr>
            <p:cNvPr id="6" name="Freeform 5"/>
            <p:cNvSpPr/>
            <p:nvPr/>
          </p:nvSpPr>
          <p:spPr>
            <a:xfrm rot="21346852">
              <a:off x="5467193" y="4365677"/>
              <a:ext cx="3044834" cy="318762"/>
            </a:xfrm>
            <a:custGeom>
              <a:avLst/>
              <a:gdLst>
                <a:gd name="connsiteX0" fmla="*/ 0 w 3108960"/>
                <a:gd name="connsiteY0" fmla="*/ 219456 h 409510"/>
                <a:gd name="connsiteX1" fmla="*/ 1572768 w 3108960"/>
                <a:gd name="connsiteY1" fmla="*/ 402336 h 409510"/>
                <a:gd name="connsiteX2" fmla="*/ 3108960 w 3108960"/>
                <a:gd name="connsiteY2" fmla="*/ 0 h 409510"/>
              </a:gdLst>
              <a:ahLst/>
              <a:cxnLst>
                <a:cxn ang="0">
                  <a:pos x="connsiteX0" y="connsiteY0"/>
                </a:cxn>
                <a:cxn ang="0">
                  <a:pos x="connsiteX1" y="connsiteY1"/>
                </a:cxn>
                <a:cxn ang="0">
                  <a:pos x="connsiteX2" y="connsiteY2"/>
                </a:cxn>
              </a:cxnLst>
              <a:rect l="l" t="t" r="r" b="b"/>
              <a:pathLst>
                <a:path w="3108960" h="409510">
                  <a:moveTo>
                    <a:pt x="0" y="219456"/>
                  </a:moveTo>
                  <a:cubicBezTo>
                    <a:pt x="527304" y="329184"/>
                    <a:pt x="1054608" y="438912"/>
                    <a:pt x="1572768" y="402336"/>
                  </a:cubicBezTo>
                  <a:cubicBezTo>
                    <a:pt x="2090928" y="365760"/>
                    <a:pt x="2599944" y="182880"/>
                    <a:pt x="310896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5102075" y="4297991"/>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C00000"/>
                  </a:solidFill>
                </a:rPr>
                <a:t>E</a:t>
              </a:r>
              <a:endParaRPr lang="en-GB" sz="2800" b="1" dirty="0">
                <a:solidFill>
                  <a:srgbClr val="C00000"/>
                </a:solidFill>
              </a:endParaRPr>
            </a:p>
          </p:txBody>
        </p:sp>
      </p:grpSp>
      <p:cxnSp>
        <p:nvCxnSpPr>
          <p:cNvPr id="7" name="Straight Connector 6"/>
          <p:cNvCxnSpPr/>
          <p:nvPr/>
        </p:nvCxnSpPr>
        <p:spPr>
          <a:xfrm flipV="1">
            <a:off x="8580857" y="2101566"/>
            <a:ext cx="63895" cy="214682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8283304" y="4070623"/>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D</a:t>
            </a:r>
          </a:p>
        </p:txBody>
      </p:sp>
      <p:grpSp>
        <p:nvGrpSpPr>
          <p:cNvPr id="14" name="Group 13"/>
          <p:cNvGrpSpPr/>
          <p:nvPr/>
        </p:nvGrpSpPr>
        <p:grpSpPr>
          <a:xfrm>
            <a:off x="6821424" y="1670701"/>
            <a:ext cx="2047695" cy="1109075"/>
            <a:chOff x="6821424" y="1670701"/>
            <a:chExt cx="2047695" cy="1109075"/>
          </a:xfrm>
        </p:grpSpPr>
        <p:sp>
          <p:nvSpPr>
            <p:cNvPr id="13" name="Freeform 12"/>
            <p:cNvSpPr/>
            <p:nvPr/>
          </p:nvSpPr>
          <p:spPr>
            <a:xfrm rot="21394868">
              <a:off x="7022592" y="1901952"/>
              <a:ext cx="1554480" cy="603504"/>
            </a:xfrm>
            <a:custGeom>
              <a:avLst/>
              <a:gdLst>
                <a:gd name="connsiteX0" fmla="*/ 0 w 1554480"/>
                <a:gd name="connsiteY0" fmla="*/ 603504 h 603504"/>
                <a:gd name="connsiteX1" fmla="*/ 969264 w 1554480"/>
                <a:gd name="connsiteY1" fmla="*/ 347472 h 603504"/>
                <a:gd name="connsiteX2" fmla="*/ 1554480 w 1554480"/>
                <a:gd name="connsiteY2" fmla="*/ 0 h 603504"/>
              </a:gdLst>
              <a:ahLst/>
              <a:cxnLst>
                <a:cxn ang="0">
                  <a:pos x="connsiteX0" y="connsiteY0"/>
                </a:cxn>
                <a:cxn ang="0">
                  <a:pos x="connsiteX1" y="connsiteY1"/>
                </a:cxn>
                <a:cxn ang="0">
                  <a:pos x="connsiteX2" y="connsiteY2"/>
                </a:cxn>
              </a:cxnLst>
              <a:rect l="l" t="t" r="r" b="b"/>
              <a:pathLst>
                <a:path w="1554480" h="603504">
                  <a:moveTo>
                    <a:pt x="0" y="603504"/>
                  </a:moveTo>
                  <a:cubicBezTo>
                    <a:pt x="355092" y="525780"/>
                    <a:pt x="710184" y="448056"/>
                    <a:pt x="969264" y="347472"/>
                  </a:cubicBezTo>
                  <a:cubicBezTo>
                    <a:pt x="1228344" y="246888"/>
                    <a:pt x="1391412" y="123444"/>
                    <a:pt x="155448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821424" y="2249424"/>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J</a:t>
              </a:r>
            </a:p>
          </p:txBody>
        </p:sp>
        <p:sp>
          <p:nvSpPr>
            <p:cNvPr id="11" name="Oval 10"/>
            <p:cNvSpPr/>
            <p:nvPr/>
          </p:nvSpPr>
          <p:spPr>
            <a:xfrm>
              <a:off x="8338767" y="1670701"/>
              <a:ext cx="530352" cy="53035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C00000"/>
                  </a:solidFill>
                </a:rPr>
                <a:t>C</a:t>
              </a:r>
            </a:p>
          </p:txBody>
        </p:sp>
      </p:grpSp>
      <p:sp>
        <p:nvSpPr>
          <p:cNvPr id="44" name="Rectangle 43"/>
          <p:cNvSpPr/>
          <p:nvPr/>
        </p:nvSpPr>
        <p:spPr>
          <a:xfrm>
            <a:off x="200607" y="5109970"/>
            <a:ext cx="8741664" cy="646331"/>
          </a:xfrm>
          <a:prstGeom prst="rect">
            <a:avLst/>
          </a:prstGeom>
        </p:spPr>
        <p:txBody>
          <a:bodyPr wrap="square">
            <a:spAutoFit/>
          </a:bodyPr>
          <a:lstStyle/>
          <a:p>
            <a:r>
              <a:rPr lang="en-US" sz="3600" dirty="0" smtClean="0">
                <a:solidFill>
                  <a:srgbClr val="585858"/>
                </a:solidFill>
              </a:rPr>
              <a:t>Another solution.</a:t>
            </a:r>
          </a:p>
        </p:txBody>
      </p:sp>
      <p:cxnSp>
        <p:nvCxnSpPr>
          <p:cNvPr id="9" name="Straight Arrow Connector 8"/>
          <p:cNvCxnSpPr/>
          <p:nvPr/>
        </p:nvCxnSpPr>
        <p:spPr>
          <a:xfrm flipV="1">
            <a:off x="5618343" y="2903768"/>
            <a:ext cx="2919573" cy="855432"/>
          </a:xfrm>
          <a:prstGeom prst="straightConnector1">
            <a:avLst/>
          </a:prstGeom>
          <a:ln w="76200">
            <a:solidFill>
              <a:schemeClr val="bg1">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2947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A Greedy Algorithm : Prim’s Algorithm</a:t>
            </a:r>
            <a:endParaRPr lang="en-GB" sz="4400" b="1" dirty="0">
              <a:solidFill>
                <a:schemeClr val="bg1">
                  <a:lumMod val="50000"/>
                </a:schemeClr>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851" b="3531"/>
          <a:stretch/>
        </p:blipFill>
        <p:spPr>
          <a:xfrm>
            <a:off x="145741" y="877824"/>
            <a:ext cx="4261665" cy="5541264"/>
          </a:xfrm>
          <a:prstGeom prst="rect">
            <a:avLst/>
          </a:prstGeom>
        </p:spPr>
      </p:pic>
      <p:sp>
        <p:nvSpPr>
          <p:cNvPr id="9" name="Rectangle 8"/>
          <p:cNvSpPr/>
          <p:nvPr/>
        </p:nvSpPr>
        <p:spPr>
          <a:xfrm>
            <a:off x="2937146" y="841248"/>
            <a:ext cx="1488549" cy="646331"/>
          </a:xfrm>
          <a:prstGeom prst="rect">
            <a:avLst/>
          </a:prstGeom>
        </p:spPr>
        <p:txBody>
          <a:bodyPr wrap="none">
            <a:spAutoFit/>
          </a:bodyPr>
          <a:lstStyle/>
          <a:p>
            <a:pPr algn="r"/>
            <a:r>
              <a:rPr lang="en-GB" dirty="0" err="1">
                <a:solidFill>
                  <a:schemeClr val="bg1"/>
                </a:solidFill>
              </a:rPr>
              <a:t>Vojtěch</a:t>
            </a:r>
            <a:r>
              <a:rPr lang="en-GB" dirty="0">
                <a:solidFill>
                  <a:schemeClr val="bg1"/>
                </a:solidFill>
              </a:rPr>
              <a:t> </a:t>
            </a:r>
            <a:r>
              <a:rPr lang="en-GB" dirty="0" err="1" smtClean="0">
                <a:solidFill>
                  <a:schemeClr val="bg1"/>
                </a:solidFill>
              </a:rPr>
              <a:t>Jarník</a:t>
            </a:r>
            <a:endParaRPr lang="en-GB" dirty="0" smtClean="0">
              <a:solidFill>
                <a:schemeClr val="bg1"/>
              </a:solidFill>
            </a:endParaRPr>
          </a:p>
          <a:p>
            <a:pPr algn="r"/>
            <a:r>
              <a:rPr lang="en-GB" dirty="0" smtClean="0">
                <a:solidFill>
                  <a:schemeClr val="bg1"/>
                </a:solidFill>
              </a:rPr>
              <a:t>1897 - 1970</a:t>
            </a:r>
            <a:endParaRPr lang="en-GB" dirty="0">
              <a:solidFill>
                <a:schemeClr val="bg1"/>
              </a:solidFill>
            </a:endParaRPr>
          </a:p>
        </p:txBody>
      </p:sp>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8035" y="877824"/>
            <a:ext cx="2689860" cy="2689860"/>
          </a:xfrm>
          <a:prstGeom prst="rect">
            <a:avLst/>
          </a:prstGeom>
        </p:spPr>
      </p:pic>
      <p:sp>
        <p:nvSpPr>
          <p:cNvPr id="49" name="Rectangle 48"/>
          <p:cNvSpPr/>
          <p:nvPr/>
        </p:nvSpPr>
        <p:spPr>
          <a:xfrm>
            <a:off x="6187856" y="841248"/>
            <a:ext cx="1310039" cy="646331"/>
          </a:xfrm>
          <a:prstGeom prst="rect">
            <a:avLst/>
          </a:prstGeom>
        </p:spPr>
        <p:txBody>
          <a:bodyPr wrap="none">
            <a:spAutoFit/>
          </a:bodyPr>
          <a:lstStyle/>
          <a:p>
            <a:pPr algn="r"/>
            <a:r>
              <a:rPr lang="en-GB" dirty="0" smtClean="0">
                <a:solidFill>
                  <a:schemeClr val="bg1"/>
                </a:solidFill>
              </a:rPr>
              <a:t>Robert Prim</a:t>
            </a:r>
          </a:p>
          <a:p>
            <a:pPr algn="r"/>
            <a:r>
              <a:rPr lang="en-GB" dirty="0" smtClean="0">
                <a:solidFill>
                  <a:schemeClr val="bg1"/>
                </a:solidFill>
              </a:rPr>
              <a:t>1921 -</a:t>
            </a:r>
            <a:endParaRPr lang="en-GB" dirty="0">
              <a:solidFill>
                <a:schemeClr val="bg1"/>
              </a:solidFill>
            </a:endParaRPr>
          </a:p>
        </p:txBody>
      </p:sp>
      <p:pic>
        <p:nvPicPr>
          <p:cNvPr id="50" name="Picture 49"/>
          <p:cNvPicPr>
            <a:picLocks noChangeAspect="1"/>
          </p:cNvPicPr>
          <p:nvPr/>
        </p:nvPicPr>
        <p:blipFill rotWithShape="1">
          <a:blip r:embed="rId5">
            <a:extLst>
              <a:ext uri="{28A0092B-C50C-407E-A947-70E740481C1C}">
                <a14:useLocalDpi xmlns:a14="http://schemas.microsoft.com/office/drawing/2010/main" val="0"/>
              </a:ext>
            </a:extLst>
          </a:blip>
          <a:srcRect b="8653"/>
          <a:stretch/>
        </p:blipFill>
        <p:spPr>
          <a:xfrm>
            <a:off x="4808035" y="3751851"/>
            <a:ext cx="2689860" cy="2670048"/>
          </a:xfrm>
          <a:prstGeom prst="rect">
            <a:avLst/>
          </a:prstGeom>
        </p:spPr>
      </p:pic>
      <p:sp>
        <p:nvSpPr>
          <p:cNvPr id="51" name="Rectangle 50"/>
          <p:cNvSpPr/>
          <p:nvPr/>
        </p:nvSpPr>
        <p:spPr>
          <a:xfrm>
            <a:off x="4766256" y="3683605"/>
            <a:ext cx="1562928" cy="646331"/>
          </a:xfrm>
          <a:prstGeom prst="rect">
            <a:avLst/>
          </a:prstGeom>
        </p:spPr>
        <p:txBody>
          <a:bodyPr wrap="none">
            <a:spAutoFit/>
          </a:bodyPr>
          <a:lstStyle/>
          <a:p>
            <a:r>
              <a:rPr lang="en-GB" dirty="0" err="1" smtClean="0">
                <a:solidFill>
                  <a:schemeClr val="bg1"/>
                </a:solidFill>
              </a:rPr>
              <a:t>Edsger</a:t>
            </a:r>
            <a:r>
              <a:rPr lang="en-GB" dirty="0" smtClean="0">
                <a:solidFill>
                  <a:schemeClr val="bg1"/>
                </a:solidFill>
              </a:rPr>
              <a:t> Dijkstra</a:t>
            </a:r>
          </a:p>
          <a:p>
            <a:r>
              <a:rPr lang="en-GB" dirty="0" smtClean="0">
                <a:solidFill>
                  <a:schemeClr val="bg1"/>
                </a:solidFill>
              </a:rPr>
              <a:t>1930 - 2002</a:t>
            </a:r>
            <a:endParaRPr lang="en-GB" dirty="0">
              <a:solidFill>
                <a:schemeClr val="bg1"/>
              </a:solidFill>
            </a:endParaRPr>
          </a:p>
        </p:txBody>
      </p:sp>
    </p:spTree>
    <p:extLst>
      <p:ext uri="{BB962C8B-B14F-4D97-AF65-F5344CB8AC3E}">
        <p14:creationId xmlns:p14="http://schemas.microsoft.com/office/powerpoint/2010/main" val="3214727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err="1" smtClean="0">
                <a:solidFill>
                  <a:schemeClr val="bg1">
                    <a:lumMod val="50000"/>
                  </a:schemeClr>
                </a:solidFill>
              </a:rPr>
              <a:t>Kruskal’s</a:t>
            </a:r>
            <a:r>
              <a:rPr lang="en-GB" sz="4400" b="1" dirty="0" smtClean="0">
                <a:solidFill>
                  <a:schemeClr val="bg1">
                    <a:lumMod val="50000"/>
                  </a:schemeClr>
                </a:solidFill>
              </a:rPr>
              <a:t> Algorithm</a:t>
            </a:r>
            <a:endParaRPr lang="en-GB" sz="4400" b="1" dirty="0">
              <a:solidFill>
                <a:schemeClr val="bg1">
                  <a:lumMod val="50000"/>
                </a:schemeClr>
              </a:solidFill>
            </a:endParaRPr>
          </a:p>
        </p:txBody>
      </p:sp>
      <p:sp>
        <p:nvSpPr>
          <p:cNvPr id="5" name="Oval 4"/>
          <p:cNvSpPr/>
          <p:nvPr/>
        </p:nvSpPr>
        <p:spPr>
          <a:xfrm>
            <a:off x="2238700" y="2522476"/>
            <a:ext cx="1166648" cy="1166648"/>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a</a:t>
            </a:r>
          </a:p>
        </p:txBody>
      </p:sp>
      <p:sp>
        <p:nvSpPr>
          <p:cNvPr id="7" name="Oval 6"/>
          <p:cNvSpPr/>
          <p:nvPr/>
        </p:nvSpPr>
        <p:spPr>
          <a:xfrm>
            <a:off x="2197498" y="5376035"/>
            <a:ext cx="1166648" cy="1166648"/>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rPr>
              <a:t>b</a:t>
            </a:r>
            <a:endParaRPr lang="en-GB" sz="3600" dirty="0">
              <a:solidFill>
                <a:schemeClr val="tx1"/>
              </a:solidFill>
            </a:endParaRPr>
          </a:p>
        </p:txBody>
      </p:sp>
      <p:sp>
        <p:nvSpPr>
          <p:cNvPr id="8" name="Oval 7"/>
          <p:cNvSpPr/>
          <p:nvPr/>
        </p:nvSpPr>
        <p:spPr>
          <a:xfrm>
            <a:off x="4565340" y="5376035"/>
            <a:ext cx="1166648" cy="1166648"/>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rPr>
              <a:t>c</a:t>
            </a:r>
            <a:endParaRPr lang="en-GB" sz="3600" dirty="0">
              <a:solidFill>
                <a:schemeClr val="tx1"/>
              </a:solidFill>
            </a:endParaRPr>
          </a:p>
        </p:txBody>
      </p:sp>
      <p:sp>
        <p:nvSpPr>
          <p:cNvPr id="9" name="Oval 8"/>
          <p:cNvSpPr/>
          <p:nvPr/>
        </p:nvSpPr>
        <p:spPr>
          <a:xfrm>
            <a:off x="6882866" y="5376035"/>
            <a:ext cx="1166648" cy="1166648"/>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d</a:t>
            </a:r>
          </a:p>
        </p:txBody>
      </p:sp>
      <p:sp>
        <p:nvSpPr>
          <p:cNvPr id="10" name="Oval 9"/>
          <p:cNvSpPr/>
          <p:nvPr/>
        </p:nvSpPr>
        <p:spPr>
          <a:xfrm>
            <a:off x="4565340" y="2522476"/>
            <a:ext cx="1166648" cy="1166648"/>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rPr>
              <a:t>e</a:t>
            </a:r>
            <a:endParaRPr lang="en-GB" sz="3600" dirty="0">
              <a:solidFill>
                <a:schemeClr val="tx1"/>
              </a:solidFill>
            </a:endParaRPr>
          </a:p>
        </p:txBody>
      </p:sp>
      <p:sp>
        <p:nvSpPr>
          <p:cNvPr id="11" name="Oval 10"/>
          <p:cNvSpPr/>
          <p:nvPr/>
        </p:nvSpPr>
        <p:spPr>
          <a:xfrm>
            <a:off x="4569791" y="2516752"/>
            <a:ext cx="1166648" cy="116664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endParaRPr>
          </a:p>
        </p:txBody>
      </p:sp>
      <p:sp>
        <p:nvSpPr>
          <p:cNvPr id="12" name="Oval 11"/>
          <p:cNvSpPr/>
          <p:nvPr/>
        </p:nvSpPr>
        <p:spPr>
          <a:xfrm>
            <a:off x="2245360" y="2516752"/>
            <a:ext cx="1166648" cy="116664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endParaRPr>
          </a:p>
        </p:txBody>
      </p:sp>
      <p:sp>
        <p:nvSpPr>
          <p:cNvPr id="13" name="Oval 12"/>
          <p:cNvSpPr/>
          <p:nvPr/>
        </p:nvSpPr>
        <p:spPr>
          <a:xfrm>
            <a:off x="2213264" y="5370311"/>
            <a:ext cx="1166648" cy="116664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endParaRPr>
          </a:p>
        </p:txBody>
      </p:sp>
      <p:sp>
        <p:nvSpPr>
          <p:cNvPr id="14" name="Oval 13"/>
          <p:cNvSpPr/>
          <p:nvPr/>
        </p:nvSpPr>
        <p:spPr>
          <a:xfrm>
            <a:off x="4565340" y="5370311"/>
            <a:ext cx="1166648" cy="116664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endParaRPr>
          </a:p>
        </p:txBody>
      </p:sp>
      <p:sp>
        <p:nvSpPr>
          <p:cNvPr id="15" name="Oval 14"/>
          <p:cNvSpPr/>
          <p:nvPr/>
        </p:nvSpPr>
        <p:spPr>
          <a:xfrm>
            <a:off x="6882866" y="5378557"/>
            <a:ext cx="1166648" cy="116664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endParaRPr>
          </a:p>
        </p:txBody>
      </p:sp>
      <p:cxnSp>
        <p:nvCxnSpPr>
          <p:cNvPr id="17" name="Straight Connector 16"/>
          <p:cNvCxnSpPr/>
          <p:nvPr/>
        </p:nvCxnSpPr>
        <p:spPr>
          <a:xfrm>
            <a:off x="3515709" y="3100076"/>
            <a:ext cx="94593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580993" y="3683400"/>
            <a:ext cx="1497724" cy="1747311"/>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841122" y="5953635"/>
            <a:ext cx="94593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515708" y="5942649"/>
            <a:ext cx="94593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226682" y="3678140"/>
            <a:ext cx="1497724" cy="1747311"/>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796588" y="3826887"/>
            <a:ext cx="0" cy="1413010"/>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148664" y="3795355"/>
            <a:ext cx="838" cy="1462905"/>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769677" y="2330712"/>
            <a:ext cx="470000" cy="769441"/>
          </a:xfrm>
          <a:prstGeom prst="rect">
            <a:avLst/>
          </a:prstGeom>
          <a:noFill/>
        </p:spPr>
        <p:txBody>
          <a:bodyPr wrap="none" rtlCol="0">
            <a:spAutoFit/>
          </a:bodyPr>
          <a:lstStyle/>
          <a:p>
            <a:r>
              <a:rPr lang="en-GB" sz="4400" dirty="0" smtClean="0"/>
              <a:t>1</a:t>
            </a:r>
            <a:endParaRPr lang="en-GB" sz="4400" dirty="0"/>
          </a:p>
        </p:txBody>
      </p:sp>
      <p:sp>
        <p:nvSpPr>
          <p:cNvPr id="31" name="TextBox 30"/>
          <p:cNvSpPr txBox="1"/>
          <p:nvPr/>
        </p:nvSpPr>
        <p:spPr>
          <a:xfrm>
            <a:off x="2851110" y="4106871"/>
            <a:ext cx="470000" cy="769441"/>
          </a:xfrm>
          <a:prstGeom prst="rect">
            <a:avLst/>
          </a:prstGeom>
          <a:noFill/>
        </p:spPr>
        <p:txBody>
          <a:bodyPr wrap="none" rtlCol="0">
            <a:spAutoFit/>
          </a:bodyPr>
          <a:lstStyle/>
          <a:p>
            <a:r>
              <a:rPr lang="en-GB" sz="4400" dirty="0"/>
              <a:t>3</a:t>
            </a:r>
          </a:p>
        </p:txBody>
      </p:sp>
      <p:sp>
        <p:nvSpPr>
          <p:cNvPr id="32" name="TextBox 31"/>
          <p:cNvSpPr txBox="1"/>
          <p:nvPr/>
        </p:nvSpPr>
        <p:spPr>
          <a:xfrm>
            <a:off x="4111106" y="4122637"/>
            <a:ext cx="470000" cy="769441"/>
          </a:xfrm>
          <a:prstGeom prst="rect">
            <a:avLst/>
          </a:prstGeom>
          <a:noFill/>
        </p:spPr>
        <p:txBody>
          <a:bodyPr wrap="none" rtlCol="0">
            <a:spAutoFit/>
          </a:bodyPr>
          <a:lstStyle/>
          <a:p>
            <a:r>
              <a:rPr lang="en-GB" sz="4400" dirty="0"/>
              <a:t>4</a:t>
            </a:r>
          </a:p>
        </p:txBody>
      </p:sp>
      <p:sp>
        <p:nvSpPr>
          <p:cNvPr id="33" name="TextBox 32"/>
          <p:cNvSpPr txBox="1"/>
          <p:nvPr/>
        </p:nvSpPr>
        <p:spPr>
          <a:xfrm>
            <a:off x="3796541" y="5193134"/>
            <a:ext cx="470000" cy="769441"/>
          </a:xfrm>
          <a:prstGeom prst="rect">
            <a:avLst/>
          </a:prstGeom>
          <a:noFill/>
        </p:spPr>
        <p:txBody>
          <a:bodyPr wrap="none" rtlCol="0">
            <a:spAutoFit/>
          </a:bodyPr>
          <a:lstStyle/>
          <a:p>
            <a:r>
              <a:rPr lang="en-GB" sz="4400" dirty="0"/>
              <a:t>5</a:t>
            </a:r>
          </a:p>
        </p:txBody>
      </p:sp>
      <p:sp>
        <p:nvSpPr>
          <p:cNvPr id="34" name="TextBox 33"/>
          <p:cNvSpPr txBox="1"/>
          <p:nvPr/>
        </p:nvSpPr>
        <p:spPr>
          <a:xfrm>
            <a:off x="5148664" y="4122637"/>
            <a:ext cx="470000" cy="769441"/>
          </a:xfrm>
          <a:prstGeom prst="rect">
            <a:avLst/>
          </a:prstGeom>
          <a:noFill/>
        </p:spPr>
        <p:txBody>
          <a:bodyPr wrap="none" rtlCol="0">
            <a:spAutoFit/>
          </a:bodyPr>
          <a:lstStyle/>
          <a:p>
            <a:r>
              <a:rPr lang="en-GB" sz="4400" dirty="0"/>
              <a:t>6</a:t>
            </a:r>
          </a:p>
        </p:txBody>
      </p:sp>
      <p:sp>
        <p:nvSpPr>
          <p:cNvPr id="35" name="TextBox 34"/>
          <p:cNvSpPr txBox="1"/>
          <p:nvPr/>
        </p:nvSpPr>
        <p:spPr>
          <a:xfrm>
            <a:off x="6110256" y="5193134"/>
            <a:ext cx="470000" cy="769441"/>
          </a:xfrm>
          <a:prstGeom prst="rect">
            <a:avLst/>
          </a:prstGeom>
          <a:noFill/>
        </p:spPr>
        <p:txBody>
          <a:bodyPr wrap="none" rtlCol="0">
            <a:spAutoFit/>
          </a:bodyPr>
          <a:lstStyle/>
          <a:p>
            <a:r>
              <a:rPr lang="en-GB" sz="4400" dirty="0"/>
              <a:t>2</a:t>
            </a:r>
          </a:p>
        </p:txBody>
      </p:sp>
      <p:sp>
        <p:nvSpPr>
          <p:cNvPr id="36" name="TextBox 35"/>
          <p:cNvSpPr txBox="1"/>
          <p:nvPr/>
        </p:nvSpPr>
        <p:spPr>
          <a:xfrm>
            <a:off x="6465307" y="4122637"/>
            <a:ext cx="470000" cy="769441"/>
          </a:xfrm>
          <a:prstGeom prst="rect">
            <a:avLst/>
          </a:prstGeom>
          <a:noFill/>
        </p:spPr>
        <p:txBody>
          <a:bodyPr wrap="none" rtlCol="0">
            <a:spAutoFit/>
          </a:bodyPr>
          <a:lstStyle/>
          <a:p>
            <a:r>
              <a:rPr lang="en-GB" sz="4400" dirty="0"/>
              <a:t>7</a:t>
            </a:r>
          </a:p>
        </p:txBody>
      </p:sp>
      <p:graphicFrame>
        <p:nvGraphicFramePr>
          <p:cNvPr id="37" name="Table 36"/>
          <p:cNvGraphicFramePr>
            <a:graphicFrameLocks noGrp="1"/>
          </p:cNvGraphicFramePr>
          <p:nvPr>
            <p:extLst/>
          </p:nvPr>
        </p:nvGraphicFramePr>
        <p:xfrm>
          <a:off x="1363716" y="807841"/>
          <a:ext cx="7031418" cy="1280160"/>
        </p:xfrm>
        <a:graphic>
          <a:graphicData uri="http://schemas.openxmlformats.org/drawingml/2006/table">
            <a:tbl>
              <a:tblPr firstRow="1" bandRow="1">
                <a:tableStyleId>{5C22544A-7EE6-4342-B048-85BDC9FD1C3A}</a:tableStyleId>
              </a:tblPr>
              <a:tblGrid>
                <a:gridCol w="866805"/>
                <a:gridCol w="891051"/>
                <a:gridCol w="878927"/>
                <a:gridCol w="878927"/>
                <a:gridCol w="878927"/>
                <a:gridCol w="878927"/>
                <a:gridCol w="878927"/>
                <a:gridCol w="878927"/>
              </a:tblGrid>
              <a:tr h="509623">
                <a:tc>
                  <a:txBody>
                    <a:bodyPr/>
                    <a:lstStyle/>
                    <a:p>
                      <a:pPr algn="ctr"/>
                      <a:r>
                        <a:rPr lang="en-GB" dirty="0" smtClean="0"/>
                        <a:t>Edge</a:t>
                      </a:r>
                      <a:endParaRPr lang="en-GB"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smtClean="0"/>
                        <a:t>ab</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smtClean="0"/>
                        <a:t>ae</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err="1" smtClean="0"/>
                        <a:t>bc</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smtClean="0"/>
                        <a:t>be</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smtClean="0"/>
                        <a:t>cd</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err="1" smtClean="0"/>
                        <a:t>ed</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err="1" smtClean="0"/>
                        <a:t>ec</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r>
              <a:tr h="509623">
                <a:tc>
                  <a:txBody>
                    <a:bodyPr/>
                    <a:lstStyle/>
                    <a:p>
                      <a:pPr algn="ctr"/>
                      <a:r>
                        <a:rPr lang="en-GB" b="1" dirty="0" smtClean="0"/>
                        <a:t>Weight</a:t>
                      </a:r>
                      <a:endParaRPr lang="en-GB"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3</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1</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5</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4</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2</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7</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6</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bl>
          </a:graphicData>
        </a:graphic>
      </p:graphicFrame>
      <p:sp>
        <p:nvSpPr>
          <p:cNvPr id="38" name="Rectangle 37"/>
          <p:cNvSpPr/>
          <p:nvPr/>
        </p:nvSpPr>
        <p:spPr>
          <a:xfrm>
            <a:off x="3011213" y="690611"/>
            <a:ext cx="1084127" cy="1561271"/>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4279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err="1" smtClean="0">
                <a:solidFill>
                  <a:schemeClr val="bg1">
                    <a:lumMod val="50000"/>
                  </a:schemeClr>
                </a:solidFill>
              </a:rPr>
              <a:t>Kruskal’s</a:t>
            </a:r>
            <a:r>
              <a:rPr lang="en-GB" sz="4400" b="1" dirty="0" smtClean="0">
                <a:solidFill>
                  <a:schemeClr val="bg1">
                    <a:lumMod val="50000"/>
                  </a:schemeClr>
                </a:solidFill>
              </a:rPr>
              <a:t> Algorithm</a:t>
            </a:r>
            <a:endParaRPr lang="en-GB" sz="4400" b="1" dirty="0">
              <a:solidFill>
                <a:schemeClr val="bg1">
                  <a:lumMod val="50000"/>
                </a:schemeClr>
              </a:solidFill>
            </a:endParaRPr>
          </a:p>
        </p:txBody>
      </p:sp>
      <p:sp>
        <p:nvSpPr>
          <p:cNvPr id="5" name="Oval 4"/>
          <p:cNvSpPr/>
          <p:nvPr/>
        </p:nvSpPr>
        <p:spPr>
          <a:xfrm>
            <a:off x="2238700" y="2522476"/>
            <a:ext cx="1166648" cy="1166648"/>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a</a:t>
            </a:r>
          </a:p>
        </p:txBody>
      </p:sp>
      <p:sp>
        <p:nvSpPr>
          <p:cNvPr id="7" name="Oval 6"/>
          <p:cNvSpPr/>
          <p:nvPr/>
        </p:nvSpPr>
        <p:spPr>
          <a:xfrm>
            <a:off x="2197498" y="5376035"/>
            <a:ext cx="1166648" cy="1166648"/>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rPr>
              <a:t>b</a:t>
            </a:r>
            <a:endParaRPr lang="en-GB" sz="3600" dirty="0">
              <a:solidFill>
                <a:schemeClr val="tx1"/>
              </a:solidFill>
            </a:endParaRPr>
          </a:p>
        </p:txBody>
      </p:sp>
      <p:sp>
        <p:nvSpPr>
          <p:cNvPr id="8" name="Oval 7"/>
          <p:cNvSpPr/>
          <p:nvPr/>
        </p:nvSpPr>
        <p:spPr>
          <a:xfrm>
            <a:off x="4565340" y="5376035"/>
            <a:ext cx="1166648" cy="1166648"/>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rPr>
              <a:t>c</a:t>
            </a:r>
            <a:endParaRPr lang="en-GB" sz="3600" dirty="0">
              <a:solidFill>
                <a:schemeClr val="tx1"/>
              </a:solidFill>
            </a:endParaRPr>
          </a:p>
        </p:txBody>
      </p:sp>
      <p:sp>
        <p:nvSpPr>
          <p:cNvPr id="9" name="Oval 8"/>
          <p:cNvSpPr/>
          <p:nvPr/>
        </p:nvSpPr>
        <p:spPr>
          <a:xfrm>
            <a:off x="6882866" y="5376035"/>
            <a:ext cx="1166648" cy="1166648"/>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d</a:t>
            </a:r>
          </a:p>
        </p:txBody>
      </p:sp>
      <p:sp>
        <p:nvSpPr>
          <p:cNvPr id="10" name="Oval 9"/>
          <p:cNvSpPr/>
          <p:nvPr/>
        </p:nvSpPr>
        <p:spPr>
          <a:xfrm>
            <a:off x="4565340" y="2522476"/>
            <a:ext cx="1166648" cy="1166648"/>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rPr>
              <a:t>e</a:t>
            </a:r>
            <a:endParaRPr lang="en-GB" sz="3600" dirty="0">
              <a:solidFill>
                <a:schemeClr val="tx1"/>
              </a:solidFill>
            </a:endParaRPr>
          </a:p>
        </p:txBody>
      </p:sp>
      <p:sp>
        <p:nvSpPr>
          <p:cNvPr id="13" name="Oval 12"/>
          <p:cNvSpPr/>
          <p:nvPr/>
        </p:nvSpPr>
        <p:spPr>
          <a:xfrm>
            <a:off x="2213264" y="5370311"/>
            <a:ext cx="1166648" cy="116664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endParaRPr>
          </a:p>
        </p:txBody>
      </p:sp>
      <p:sp>
        <p:nvSpPr>
          <p:cNvPr id="14" name="Oval 13"/>
          <p:cNvSpPr/>
          <p:nvPr/>
        </p:nvSpPr>
        <p:spPr>
          <a:xfrm>
            <a:off x="4565340" y="5370311"/>
            <a:ext cx="1166648" cy="116664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endParaRPr>
          </a:p>
        </p:txBody>
      </p:sp>
      <p:sp>
        <p:nvSpPr>
          <p:cNvPr id="15" name="Oval 14"/>
          <p:cNvSpPr/>
          <p:nvPr/>
        </p:nvSpPr>
        <p:spPr>
          <a:xfrm>
            <a:off x="6882866" y="5378557"/>
            <a:ext cx="1166648" cy="116664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endParaRPr>
          </a:p>
        </p:txBody>
      </p:sp>
      <p:cxnSp>
        <p:nvCxnSpPr>
          <p:cNvPr id="17" name="Straight Connector 16"/>
          <p:cNvCxnSpPr/>
          <p:nvPr/>
        </p:nvCxnSpPr>
        <p:spPr>
          <a:xfrm>
            <a:off x="3515709" y="3100076"/>
            <a:ext cx="945933" cy="0"/>
          </a:xfrm>
          <a:prstGeom prst="line">
            <a:avLst/>
          </a:prstGeom>
          <a:ln w="127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580993" y="3683400"/>
            <a:ext cx="1497724" cy="1747311"/>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841122" y="5953635"/>
            <a:ext cx="94593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515708" y="5942649"/>
            <a:ext cx="94593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226682" y="3678140"/>
            <a:ext cx="1497724" cy="1747311"/>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796588" y="3826887"/>
            <a:ext cx="0" cy="1413010"/>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148664" y="3795355"/>
            <a:ext cx="838" cy="1462905"/>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769677" y="2330712"/>
            <a:ext cx="470000" cy="769441"/>
          </a:xfrm>
          <a:prstGeom prst="rect">
            <a:avLst/>
          </a:prstGeom>
          <a:noFill/>
        </p:spPr>
        <p:txBody>
          <a:bodyPr wrap="none" rtlCol="0">
            <a:spAutoFit/>
          </a:bodyPr>
          <a:lstStyle/>
          <a:p>
            <a:r>
              <a:rPr lang="en-GB" sz="4400" dirty="0" smtClean="0"/>
              <a:t>1</a:t>
            </a:r>
            <a:endParaRPr lang="en-GB" sz="4400" dirty="0"/>
          </a:p>
        </p:txBody>
      </p:sp>
      <p:sp>
        <p:nvSpPr>
          <p:cNvPr id="31" name="TextBox 30"/>
          <p:cNvSpPr txBox="1"/>
          <p:nvPr/>
        </p:nvSpPr>
        <p:spPr>
          <a:xfrm>
            <a:off x="2851110" y="4106871"/>
            <a:ext cx="470000" cy="769441"/>
          </a:xfrm>
          <a:prstGeom prst="rect">
            <a:avLst/>
          </a:prstGeom>
          <a:noFill/>
        </p:spPr>
        <p:txBody>
          <a:bodyPr wrap="none" rtlCol="0">
            <a:spAutoFit/>
          </a:bodyPr>
          <a:lstStyle/>
          <a:p>
            <a:r>
              <a:rPr lang="en-GB" sz="4400" dirty="0"/>
              <a:t>3</a:t>
            </a:r>
          </a:p>
        </p:txBody>
      </p:sp>
      <p:sp>
        <p:nvSpPr>
          <p:cNvPr id="32" name="TextBox 31"/>
          <p:cNvSpPr txBox="1"/>
          <p:nvPr/>
        </p:nvSpPr>
        <p:spPr>
          <a:xfrm>
            <a:off x="4111106" y="4122637"/>
            <a:ext cx="470000" cy="769441"/>
          </a:xfrm>
          <a:prstGeom prst="rect">
            <a:avLst/>
          </a:prstGeom>
          <a:noFill/>
        </p:spPr>
        <p:txBody>
          <a:bodyPr wrap="none" rtlCol="0">
            <a:spAutoFit/>
          </a:bodyPr>
          <a:lstStyle/>
          <a:p>
            <a:r>
              <a:rPr lang="en-GB" sz="4400" dirty="0"/>
              <a:t>4</a:t>
            </a:r>
          </a:p>
        </p:txBody>
      </p:sp>
      <p:sp>
        <p:nvSpPr>
          <p:cNvPr id="33" name="TextBox 32"/>
          <p:cNvSpPr txBox="1"/>
          <p:nvPr/>
        </p:nvSpPr>
        <p:spPr>
          <a:xfrm>
            <a:off x="3796541" y="5193134"/>
            <a:ext cx="470000" cy="769441"/>
          </a:xfrm>
          <a:prstGeom prst="rect">
            <a:avLst/>
          </a:prstGeom>
          <a:noFill/>
        </p:spPr>
        <p:txBody>
          <a:bodyPr wrap="none" rtlCol="0">
            <a:spAutoFit/>
          </a:bodyPr>
          <a:lstStyle/>
          <a:p>
            <a:r>
              <a:rPr lang="en-GB" sz="4400" dirty="0"/>
              <a:t>5</a:t>
            </a:r>
          </a:p>
        </p:txBody>
      </p:sp>
      <p:sp>
        <p:nvSpPr>
          <p:cNvPr id="34" name="TextBox 33"/>
          <p:cNvSpPr txBox="1"/>
          <p:nvPr/>
        </p:nvSpPr>
        <p:spPr>
          <a:xfrm>
            <a:off x="5148664" y="4122637"/>
            <a:ext cx="470000" cy="769441"/>
          </a:xfrm>
          <a:prstGeom prst="rect">
            <a:avLst/>
          </a:prstGeom>
          <a:noFill/>
        </p:spPr>
        <p:txBody>
          <a:bodyPr wrap="none" rtlCol="0">
            <a:spAutoFit/>
          </a:bodyPr>
          <a:lstStyle/>
          <a:p>
            <a:r>
              <a:rPr lang="en-GB" sz="4400" dirty="0"/>
              <a:t>6</a:t>
            </a:r>
          </a:p>
        </p:txBody>
      </p:sp>
      <p:sp>
        <p:nvSpPr>
          <p:cNvPr id="35" name="TextBox 34"/>
          <p:cNvSpPr txBox="1"/>
          <p:nvPr/>
        </p:nvSpPr>
        <p:spPr>
          <a:xfrm>
            <a:off x="6110256" y="5193134"/>
            <a:ext cx="470000" cy="769441"/>
          </a:xfrm>
          <a:prstGeom prst="rect">
            <a:avLst/>
          </a:prstGeom>
          <a:noFill/>
        </p:spPr>
        <p:txBody>
          <a:bodyPr wrap="none" rtlCol="0">
            <a:spAutoFit/>
          </a:bodyPr>
          <a:lstStyle/>
          <a:p>
            <a:r>
              <a:rPr lang="en-GB" sz="4400" dirty="0"/>
              <a:t>2</a:t>
            </a:r>
          </a:p>
        </p:txBody>
      </p:sp>
      <p:sp>
        <p:nvSpPr>
          <p:cNvPr id="36" name="TextBox 35"/>
          <p:cNvSpPr txBox="1"/>
          <p:nvPr/>
        </p:nvSpPr>
        <p:spPr>
          <a:xfrm>
            <a:off x="6465307" y="4122637"/>
            <a:ext cx="470000" cy="769441"/>
          </a:xfrm>
          <a:prstGeom prst="rect">
            <a:avLst/>
          </a:prstGeom>
          <a:noFill/>
        </p:spPr>
        <p:txBody>
          <a:bodyPr wrap="none" rtlCol="0">
            <a:spAutoFit/>
          </a:bodyPr>
          <a:lstStyle/>
          <a:p>
            <a:r>
              <a:rPr lang="en-GB" sz="4400" dirty="0"/>
              <a:t>7</a:t>
            </a:r>
          </a:p>
        </p:txBody>
      </p:sp>
      <p:graphicFrame>
        <p:nvGraphicFramePr>
          <p:cNvPr id="37" name="Table 36"/>
          <p:cNvGraphicFramePr>
            <a:graphicFrameLocks noGrp="1"/>
          </p:cNvGraphicFramePr>
          <p:nvPr>
            <p:extLst/>
          </p:nvPr>
        </p:nvGraphicFramePr>
        <p:xfrm>
          <a:off x="1363716" y="807841"/>
          <a:ext cx="7031418" cy="1280160"/>
        </p:xfrm>
        <a:graphic>
          <a:graphicData uri="http://schemas.openxmlformats.org/drawingml/2006/table">
            <a:tbl>
              <a:tblPr firstRow="1" bandRow="1">
                <a:tableStyleId>{5C22544A-7EE6-4342-B048-85BDC9FD1C3A}</a:tableStyleId>
              </a:tblPr>
              <a:tblGrid>
                <a:gridCol w="866805"/>
                <a:gridCol w="891051"/>
                <a:gridCol w="878927"/>
                <a:gridCol w="878927"/>
                <a:gridCol w="878927"/>
                <a:gridCol w="878927"/>
                <a:gridCol w="878927"/>
                <a:gridCol w="878927"/>
              </a:tblGrid>
              <a:tr h="509623">
                <a:tc>
                  <a:txBody>
                    <a:bodyPr/>
                    <a:lstStyle/>
                    <a:p>
                      <a:pPr algn="ctr"/>
                      <a:r>
                        <a:rPr lang="en-GB" dirty="0" smtClean="0"/>
                        <a:t>Edge</a:t>
                      </a:r>
                      <a:endParaRPr lang="en-GB"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smtClean="0"/>
                        <a:t>ab</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smtClean="0"/>
                        <a:t>ae</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err="1" smtClean="0"/>
                        <a:t>bc</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smtClean="0"/>
                        <a:t>be</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smtClean="0"/>
                        <a:t>cd</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err="1" smtClean="0"/>
                        <a:t>ed</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err="1" smtClean="0"/>
                        <a:t>ec</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r>
              <a:tr h="509623">
                <a:tc>
                  <a:txBody>
                    <a:bodyPr/>
                    <a:lstStyle/>
                    <a:p>
                      <a:pPr algn="ctr"/>
                      <a:r>
                        <a:rPr lang="en-GB" b="1" dirty="0" smtClean="0"/>
                        <a:t>Weight</a:t>
                      </a:r>
                      <a:endParaRPr lang="en-GB"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3</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1</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5</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4</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2</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7</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6</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bl>
          </a:graphicData>
        </a:graphic>
      </p:graphicFrame>
      <p:sp>
        <p:nvSpPr>
          <p:cNvPr id="29" name="Rectangle 28"/>
          <p:cNvSpPr/>
          <p:nvPr/>
        </p:nvSpPr>
        <p:spPr>
          <a:xfrm>
            <a:off x="5657502" y="659079"/>
            <a:ext cx="1084127" cy="1561271"/>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1938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182" y="2805997"/>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rgbClr val="C00000"/>
                </a:solidFill>
                <a:latin typeface="+mn-lt"/>
              </a:rPr>
              <a:t>Many Problems One Solution</a:t>
            </a:r>
            <a:endParaRPr lang="en-GB" b="1" dirty="0">
              <a:solidFill>
                <a:srgbClr val="C00000"/>
              </a:solidFill>
              <a:latin typeface="+mn-lt"/>
            </a:endParaRPr>
          </a:p>
        </p:txBody>
      </p:sp>
      <p:sp>
        <p:nvSpPr>
          <p:cNvPr id="2" name="Title 1"/>
          <p:cNvSpPr>
            <a:spLocks noGrp="1"/>
          </p:cNvSpPr>
          <p:nvPr>
            <p:ph type="title"/>
          </p:nvPr>
        </p:nvSpPr>
        <p:spPr>
          <a:xfrm>
            <a:off x="19182" y="-126626"/>
            <a:ext cx="9124818" cy="1325563"/>
          </a:xfrm>
        </p:spPr>
        <p:txBody>
          <a:bodyPr/>
          <a:lstStyle/>
          <a:p>
            <a:r>
              <a:rPr lang="en-GB" b="1" dirty="0" smtClean="0">
                <a:solidFill>
                  <a:srgbClr val="C00000"/>
                </a:solidFill>
                <a:latin typeface="+mn-lt"/>
              </a:rPr>
              <a:t>The Big Picture / Peg Swap Puzzle</a:t>
            </a:r>
            <a:endParaRPr lang="en-GB" b="1" dirty="0">
              <a:solidFill>
                <a:srgbClr val="C00000"/>
              </a:solidFill>
              <a:latin typeface="+mn-lt"/>
            </a:endParaRPr>
          </a:p>
        </p:txBody>
      </p:sp>
      <p:sp>
        <p:nvSpPr>
          <p:cNvPr id="4" name="Title 1"/>
          <p:cNvSpPr txBox="1">
            <a:spLocks/>
          </p:cNvSpPr>
          <p:nvPr/>
        </p:nvSpPr>
        <p:spPr>
          <a:xfrm>
            <a:off x="19182" y="1828456"/>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rgbClr val="C00000"/>
                </a:solidFill>
                <a:latin typeface="+mn-lt"/>
              </a:rPr>
              <a:t>Data Structures Matter</a:t>
            </a:r>
            <a:endParaRPr lang="en-GB" b="1" dirty="0">
              <a:solidFill>
                <a:srgbClr val="C00000"/>
              </a:solidFill>
              <a:latin typeface="+mn-lt"/>
            </a:endParaRPr>
          </a:p>
        </p:txBody>
      </p:sp>
      <p:sp>
        <p:nvSpPr>
          <p:cNvPr id="7" name="Title 1"/>
          <p:cNvSpPr txBox="1">
            <a:spLocks/>
          </p:cNvSpPr>
          <p:nvPr/>
        </p:nvSpPr>
        <p:spPr>
          <a:xfrm>
            <a:off x="19181" y="3783538"/>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rgbClr val="C00000"/>
                </a:solidFill>
                <a:latin typeface="+mn-lt"/>
              </a:rPr>
              <a:t>Toy Problems for the Real World</a:t>
            </a:r>
            <a:endParaRPr lang="en-GB" b="1" dirty="0">
              <a:solidFill>
                <a:srgbClr val="C00000"/>
              </a:solidFill>
              <a:latin typeface="+mn-lt"/>
            </a:endParaRPr>
          </a:p>
        </p:txBody>
      </p:sp>
      <p:sp>
        <p:nvSpPr>
          <p:cNvPr id="10" name="Title 1"/>
          <p:cNvSpPr txBox="1">
            <a:spLocks/>
          </p:cNvSpPr>
          <p:nvPr/>
        </p:nvSpPr>
        <p:spPr>
          <a:xfrm>
            <a:off x="19180" y="4761079"/>
            <a:ext cx="90312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rgbClr val="C00000"/>
                </a:solidFill>
                <a:latin typeface="+mn-lt"/>
              </a:rPr>
              <a:t>The Oracle of Bacon</a:t>
            </a:r>
            <a:endParaRPr lang="en-GB" b="1" dirty="0">
              <a:solidFill>
                <a:srgbClr val="C00000"/>
              </a:solidFill>
              <a:latin typeface="+mn-lt"/>
            </a:endParaRPr>
          </a:p>
        </p:txBody>
      </p:sp>
      <p:sp>
        <p:nvSpPr>
          <p:cNvPr id="8" name="Title 1"/>
          <p:cNvSpPr txBox="1">
            <a:spLocks/>
          </p:cNvSpPr>
          <p:nvPr/>
        </p:nvSpPr>
        <p:spPr>
          <a:xfrm>
            <a:off x="13922" y="850915"/>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rgbClr val="C00000"/>
                </a:solidFill>
                <a:latin typeface="+mn-lt"/>
              </a:rPr>
              <a:t>A Perfect Shuffle</a:t>
            </a:r>
            <a:endParaRPr lang="en-GB" b="1" dirty="0">
              <a:solidFill>
                <a:srgbClr val="C00000"/>
              </a:solidFill>
              <a:latin typeface="+mn-lt"/>
            </a:endParaRPr>
          </a:p>
        </p:txBody>
      </p:sp>
      <p:sp>
        <p:nvSpPr>
          <p:cNvPr id="9" name="Title 1"/>
          <p:cNvSpPr txBox="1">
            <a:spLocks/>
          </p:cNvSpPr>
          <p:nvPr/>
        </p:nvSpPr>
        <p:spPr>
          <a:xfrm>
            <a:off x="13920" y="5738618"/>
            <a:ext cx="90312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rgbClr val="C00000"/>
                </a:solidFill>
                <a:latin typeface="+mn-lt"/>
              </a:rPr>
              <a:t>The Beauty Of Trees</a:t>
            </a:r>
            <a:endParaRPr lang="en-GB" b="1" dirty="0">
              <a:solidFill>
                <a:srgbClr val="C00000"/>
              </a:solidFill>
              <a:latin typeface="+mn-lt"/>
            </a:endParaRPr>
          </a:p>
        </p:txBody>
      </p:sp>
    </p:spTree>
    <p:extLst>
      <p:ext uri="{BB962C8B-B14F-4D97-AF65-F5344CB8AC3E}">
        <p14:creationId xmlns:p14="http://schemas.microsoft.com/office/powerpoint/2010/main" val="64300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8"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err="1" smtClean="0">
                <a:solidFill>
                  <a:schemeClr val="bg1">
                    <a:lumMod val="50000"/>
                  </a:schemeClr>
                </a:solidFill>
              </a:rPr>
              <a:t>Kruskal’s</a:t>
            </a:r>
            <a:r>
              <a:rPr lang="en-GB" sz="4400" b="1" dirty="0" smtClean="0">
                <a:solidFill>
                  <a:schemeClr val="bg1">
                    <a:lumMod val="50000"/>
                  </a:schemeClr>
                </a:solidFill>
              </a:rPr>
              <a:t> Algorithm</a:t>
            </a:r>
            <a:endParaRPr lang="en-GB" sz="4400" b="1" dirty="0">
              <a:solidFill>
                <a:schemeClr val="bg1">
                  <a:lumMod val="50000"/>
                </a:schemeClr>
              </a:solidFill>
            </a:endParaRPr>
          </a:p>
        </p:txBody>
      </p:sp>
      <p:sp>
        <p:nvSpPr>
          <p:cNvPr id="5" name="Oval 4"/>
          <p:cNvSpPr/>
          <p:nvPr/>
        </p:nvSpPr>
        <p:spPr>
          <a:xfrm>
            <a:off x="2238700" y="2522476"/>
            <a:ext cx="1166648" cy="1166648"/>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a</a:t>
            </a:r>
          </a:p>
        </p:txBody>
      </p:sp>
      <p:sp>
        <p:nvSpPr>
          <p:cNvPr id="7" name="Oval 6"/>
          <p:cNvSpPr/>
          <p:nvPr/>
        </p:nvSpPr>
        <p:spPr>
          <a:xfrm>
            <a:off x="2197498" y="5376035"/>
            <a:ext cx="1166648" cy="1166648"/>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rPr>
              <a:t>b</a:t>
            </a:r>
            <a:endParaRPr lang="en-GB" sz="3600" dirty="0">
              <a:solidFill>
                <a:schemeClr val="tx1"/>
              </a:solidFill>
            </a:endParaRPr>
          </a:p>
        </p:txBody>
      </p:sp>
      <p:sp>
        <p:nvSpPr>
          <p:cNvPr id="8" name="Oval 7"/>
          <p:cNvSpPr/>
          <p:nvPr/>
        </p:nvSpPr>
        <p:spPr>
          <a:xfrm>
            <a:off x="4565340" y="5376035"/>
            <a:ext cx="1166648" cy="1166648"/>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rPr>
              <a:t>c</a:t>
            </a:r>
            <a:endParaRPr lang="en-GB" sz="3600" dirty="0">
              <a:solidFill>
                <a:schemeClr val="tx1"/>
              </a:solidFill>
            </a:endParaRPr>
          </a:p>
        </p:txBody>
      </p:sp>
      <p:sp>
        <p:nvSpPr>
          <p:cNvPr id="9" name="Oval 8"/>
          <p:cNvSpPr/>
          <p:nvPr/>
        </p:nvSpPr>
        <p:spPr>
          <a:xfrm>
            <a:off x="6882866" y="5376035"/>
            <a:ext cx="1166648" cy="1166648"/>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d</a:t>
            </a:r>
          </a:p>
        </p:txBody>
      </p:sp>
      <p:sp>
        <p:nvSpPr>
          <p:cNvPr id="10" name="Oval 9"/>
          <p:cNvSpPr/>
          <p:nvPr/>
        </p:nvSpPr>
        <p:spPr>
          <a:xfrm>
            <a:off x="4565340" y="2522476"/>
            <a:ext cx="1166648" cy="1166648"/>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rPr>
              <a:t>e</a:t>
            </a:r>
            <a:endParaRPr lang="en-GB" sz="3600" dirty="0">
              <a:solidFill>
                <a:schemeClr val="tx1"/>
              </a:solidFill>
            </a:endParaRPr>
          </a:p>
        </p:txBody>
      </p:sp>
      <p:sp>
        <p:nvSpPr>
          <p:cNvPr id="13" name="Oval 12"/>
          <p:cNvSpPr/>
          <p:nvPr/>
        </p:nvSpPr>
        <p:spPr>
          <a:xfrm>
            <a:off x="2213264" y="5370311"/>
            <a:ext cx="1166648" cy="116664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endParaRPr>
          </a:p>
        </p:txBody>
      </p:sp>
      <p:cxnSp>
        <p:nvCxnSpPr>
          <p:cNvPr id="17" name="Straight Connector 16"/>
          <p:cNvCxnSpPr/>
          <p:nvPr/>
        </p:nvCxnSpPr>
        <p:spPr>
          <a:xfrm>
            <a:off x="3515709" y="3100076"/>
            <a:ext cx="945933" cy="0"/>
          </a:xfrm>
          <a:prstGeom prst="line">
            <a:avLst/>
          </a:prstGeom>
          <a:ln w="127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580993" y="3683400"/>
            <a:ext cx="1497724" cy="1747311"/>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841122" y="5953635"/>
            <a:ext cx="945933" cy="0"/>
          </a:xfrm>
          <a:prstGeom prst="line">
            <a:avLst/>
          </a:prstGeom>
          <a:ln w="127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515708" y="5942649"/>
            <a:ext cx="94593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226682" y="3678140"/>
            <a:ext cx="1497724" cy="1747311"/>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796588" y="3826887"/>
            <a:ext cx="0" cy="1413010"/>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148664" y="3795355"/>
            <a:ext cx="838" cy="1462905"/>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769677" y="2330712"/>
            <a:ext cx="470000" cy="769441"/>
          </a:xfrm>
          <a:prstGeom prst="rect">
            <a:avLst/>
          </a:prstGeom>
          <a:noFill/>
        </p:spPr>
        <p:txBody>
          <a:bodyPr wrap="none" rtlCol="0">
            <a:spAutoFit/>
          </a:bodyPr>
          <a:lstStyle/>
          <a:p>
            <a:r>
              <a:rPr lang="en-GB" sz="4400" dirty="0" smtClean="0"/>
              <a:t>1</a:t>
            </a:r>
            <a:endParaRPr lang="en-GB" sz="4400" dirty="0"/>
          </a:p>
        </p:txBody>
      </p:sp>
      <p:sp>
        <p:nvSpPr>
          <p:cNvPr id="31" name="TextBox 30"/>
          <p:cNvSpPr txBox="1"/>
          <p:nvPr/>
        </p:nvSpPr>
        <p:spPr>
          <a:xfrm>
            <a:off x="2851110" y="4106871"/>
            <a:ext cx="470000" cy="769441"/>
          </a:xfrm>
          <a:prstGeom prst="rect">
            <a:avLst/>
          </a:prstGeom>
          <a:noFill/>
        </p:spPr>
        <p:txBody>
          <a:bodyPr wrap="none" rtlCol="0">
            <a:spAutoFit/>
          </a:bodyPr>
          <a:lstStyle/>
          <a:p>
            <a:r>
              <a:rPr lang="en-GB" sz="4400" dirty="0"/>
              <a:t>3</a:t>
            </a:r>
          </a:p>
        </p:txBody>
      </p:sp>
      <p:sp>
        <p:nvSpPr>
          <p:cNvPr id="32" name="TextBox 31"/>
          <p:cNvSpPr txBox="1"/>
          <p:nvPr/>
        </p:nvSpPr>
        <p:spPr>
          <a:xfrm>
            <a:off x="4111106" y="4122637"/>
            <a:ext cx="470000" cy="769441"/>
          </a:xfrm>
          <a:prstGeom prst="rect">
            <a:avLst/>
          </a:prstGeom>
          <a:noFill/>
        </p:spPr>
        <p:txBody>
          <a:bodyPr wrap="none" rtlCol="0">
            <a:spAutoFit/>
          </a:bodyPr>
          <a:lstStyle/>
          <a:p>
            <a:r>
              <a:rPr lang="en-GB" sz="4400" dirty="0"/>
              <a:t>4</a:t>
            </a:r>
          </a:p>
        </p:txBody>
      </p:sp>
      <p:sp>
        <p:nvSpPr>
          <p:cNvPr id="33" name="TextBox 32"/>
          <p:cNvSpPr txBox="1"/>
          <p:nvPr/>
        </p:nvSpPr>
        <p:spPr>
          <a:xfrm>
            <a:off x="3796541" y="5193134"/>
            <a:ext cx="470000" cy="769441"/>
          </a:xfrm>
          <a:prstGeom prst="rect">
            <a:avLst/>
          </a:prstGeom>
          <a:noFill/>
        </p:spPr>
        <p:txBody>
          <a:bodyPr wrap="none" rtlCol="0">
            <a:spAutoFit/>
          </a:bodyPr>
          <a:lstStyle/>
          <a:p>
            <a:r>
              <a:rPr lang="en-GB" sz="4400" dirty="0"/>
              <a:t>5</a:t>
            </a:r>
          </a:p>
        </p:txBody>
      </p:sp>
      <p:sp>
        <p:nvSpPr>
          <p:cNvPr id="34" name="TextBox 33"/>
          <p:cNvSpPr txBox="1"/>
          <p:nvPr/>
        </p:nvSpPr>
        <p:spPr>
          <a:xfrm>
            <a:off x="5148664" y="4122637"/>
            <a:ext cx="470000" cy="769441"/>
          </a:xfrm>
          <a:prstGeom prst="rect">
            <a:avLst/>
          </a:prstGeom>
          <a:noFill/>
        </p:spPr>
        <p:txBody>
          <a:bodyPr wrap="none" rtlCol="0">
            <a:spAutoFit/>
          </a:bodyPr>
          <a:lstStyle/>
          <a:p>
            <a:r>
              <a:rPr lang="en-GB" sz="4400" dirty="0"/>
              <a:t>6</a:t>
            </a:r>
          </a:p>
        </p:txBody>
      </p:sp>
      <p:sp>
        <p:nvSpPr>
          <p:cNvPr id="35" name="TextBox 34"/>
          <p:cNvSpPr txBox="1"/>
          <p:nvPr/>
        </p:nvSpPr>
        <p:spPr>
          <a:xfrm>
            <a:off x="6110256" y="5193134"/>
            <a:ext cx="470000" cy="769441"/>
          </a:xfrm>
          <a:prstGeom prst="rect">
            <a:avLst/>
          </a:prstGeom>
          <a:noFill/>
        </p:spPr>
        <p:txBody>
          <a:bodyPr wrap="none" rtlCol="0">
            <a:spAutoFit/>
          </a:bodyPr>
          <a:lstStyle/>
          <a:p>
            <a:r>
              <a:rPr lang="en-GB" sz="4400" dirty="0"/>
              <a:t>2</a:t>
            </a:r>
          </a:p>
        </p:txBody>
      </p:sp>
      <p:sp>
        <p:nvSpPr>
          <p:cNvPr id="36" name="TextBox 35"/>
          <p:cNvSpPr txBox="1"/>
          <p:nvPr/>
        </p:nvSpPr>
        <p:spPr>
          <a:xfrm>
            <a:off x="6465307" y="4122637"/>
            <a:ext cx="470000" cy="769441"/>
          </a:xfrm>
          <a:prstGeom prst="rect">
            <a:avLst/>
          </a:prstGeom>
          <a:noFill/>
        </p:spPr>
        <p:txBody>
          <a:bodyPr wrap="none" rtlCol="0">
            <a:spAutoFit/>
          </a:bodyPr>
          <a:lstStyle/>
          <a:p>
            <a:r>
              <a:rPr lang="en-GB" sz="4400" dirty="0"/>
              <a:t>7</a:t>
            </a:r>
          </a:p>
        </p:txBody>
      </p:sp>
      <p:graphicFrame>
        <p:nvGraphicFramePr>
          <p:cNvPr id="37" name="Table 36"/>
          <p:cNvGraphicFramePr>
            <a:graphicFrameLocks noGrp="1"/>
          </p:cNvGraphicFramePr>
          <p:nvPr>
            <p:extLst/>
          </p:nvPr>
        </p:nvGraphicFramePr>
        <p:xfrm>
          <a:off x="1363716" y="807841"/>
          <a:ext cx="7031418" cy="1280160"/>
        </p:xfrm>
        <a:graphic>
          <a:graphicData uri="http://schemas.openxmlformats.org/drawingml/2006/table">
            <a:tbl>
              <a:tblPr firstRow="1" bandRow="1">
                <a:tableStyleId>{5C22544A-7EE6-4342-B048-85BDC9FD1C3A}</a:tableStyleId>
              </a:tblPr>
              <a:tblGrid>
                <a:gridCol w="866805"/>
                <a:gridCol w="891051"/>
                <a:gridCol w="878927"/>
                <a:gridCol w="878927"/>
                <a:gridCol w="878927"/>
                <a:gridCol w="878927"/>
                <a:gridCol w="878927"/>
                <a:gridCol w="878927"/>
              </a:tblGrid>
              <a:tr h="509623">
                <a:tc>
                  <a:txBody>
                    <a:bodyPr/>
                    <a:lstStyle/>
                    <a:p>
                      <a:pPr algn="ctr"/>
                      <a:r>
                        <a:rPr lang="en-GB" dirty="0" smtClean="0"/>
                        <a:t>Edge</a:t>
                      </a:r>
                      <a:endParaRPr lang="en-GB"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smtClean="0"/>
                        <a:t>ab</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smtClean="0"/>
                        <a:t>ae</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err="1" smtClean="0"/>
                        <a:t>bc</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smtClean="0"/>
                        <a:t>be</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smtClean="0"/>
                        <a:t>cd</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err="1" smtClean="0"/>
                        <a:t>ed</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err="1" smtClean="0"/>
                        <a:t>ec</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r>
              <a:tr h="509623">
                <a:tc>
                  <a:txBody>
                    <a:bodyPr/>
                    <a:lstStyle/>
                    <a:p>
                      <a:pPr algn="ctr"/>
                      <a:r>
                        <a:rPr lang="en-GB" b="1" dirty="0" smtClean="0"/>
                        <a:t>Weight</a:t>
                      </a:r>
                      <a:endParaRPr lang="en-GB"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3</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1</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5</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4</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2</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7</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6</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bl>
          </a:graphicData>
        </a:graphic>
      </p:graphicFrame>
      <p:sp>
        <p:nvSpPr>
          <p:cNvPr id="29" name="Rectangle 28"/>
          <p:cNvSpPr/>
          <p:nvPr/>
        </p:nvSpPr>
        <p:spPr>
          <a:xfrm>
            <a:off x="2134381" y="659079"/>
            <a:ext cx="1084127" cy="1561271"/>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37123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err="1" smtClean="0">
                <a:solidFill>
                  <a:schemeClr val="bg1">
                    <a:lumMod val="50000"/>
                  </a:schemeClr>
                </a:solidFill>
              </a:rPr>
              <a:t>Kruskal’s</a:t>
            </a:r>
            <a:r>
              <a:rPr lang="en-GB" sz="4400" b="1" dirty="0" smtClean="0">
                <a:solidFill>
                  <a:schemeClr val="bg1">
                    <a:lumMod val="50000"/>
                  </a:schemeClr>
                </a:solidFill>
              </a:rPr>
              <a:t> Algorithm</a:t>
            </a:r>
            <a:endParaRPr lang="en-GB" sz="4400" b="1" dirty="0">
              <a:solidFill>
                <a:schemeClr val="bg1">
                  <a:lumMod val="50000"/>
                </a:schemeClr>
              </a:solidFill>
            </a:endParaRPr>
          </a:p>
        </p:txBody>
      </p:sp>
      <p:sp>
        <p:nvSpPr>
          <p:cNvPr id="5" name="Oval 4"/>
          <p:cNvSpPr/>
          <p:nvPr/>
        </p:nvSpPr>
        <p:spPr>
          <a:xfrm>
            <a:off x="2238700" y="2522476"/>
            <a:ext cx="1166648" cy="1166648"/>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a</a:t>
            </a:r>
          </a:p>
        </p:txBody>
      </p:sp>
      <p:sp>
        <p:nvSpPr>
          <p:cNvPr id="7" name="Oval 6"/>
          <p:cNvSpPr/>
          <p:nvPr/>
        </p:nvSpPr>
        <p:spPr>
          <a:xfrm>
            <a:off x="2197498" y="5376035"/>
            <a:ext cx="1166648" cy="1166648"/>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rPr>
              <a:t>b</a:t>
            </a:r>
            <a:endParaRPr lang="en-GB" sz="3600" dirty="0">
              <a:solidFill>
                <a:schemeClr val="tx1"/>
              </a:solidFill>
            </a:endParaRPr>
          </a:p>
        </p:txBody>
      </p:sp>
      <p:sp>
        <p:nvSpPr>
          <p:cNvPr id="8" name="Oval 7"/>
          <p:cNvSpPr/>
          <p:nvPr/>
        </p:nvSpPr>
        <p:spPr>
          <a:xfrm>
            <a:off x="4565340" y="5376035"/>
            <a:ext cx="1166648" cy="1166648"/>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rPr>
              <a:t>c</a:t>
            </a:r>
            <a:endParaRPr lang="en-GB" sz="3600" dirty="0">
              <a:solidFill>
                <a:schemeClr val="tx1"/>
              </a:solidFill>
            </a:endParaRPr>
          </a:p>
        </p:txBody>
      </p:sp>
      <p:sp>
        <p:nvSpPr>
          <p:cNvPr id="9" name="Oval 8"/>
          <p:cNvSpPr/>
          <p:nvPr/>
        </p:nvSpPr>
        <p:spPr>
          <a:xfrm>
            <a:off x="6882866" y="5376035"/>
            <a:ext cx="1166648" cy="1166648"/>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d</a:t>
            </a:r>
          </a:p>
        </p:txBody>
      </p:sp>
      <p:sp>
        <p:nvSpPr>
          <p:cNvPr id="10" name="Oval 9"/>
          <p:cNvSpPr/>
          <p:nvPr/>
        </p:nvSpPr>
        <p:spPr>
          <a:xfrm>
            <a:off x="4565340" y="2522476"/>
            <a:ext cx="1166648" cy="1166648"/>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rPr>
              <a:t>e</a:t>
            </a:r>
            <a:endParaRPr lang="en-GB" sz="3600" dirty="0">
              <a:solidFill>
                <a:schemeClr val="tx1"/>
              </a:solidFill>
            </a:endParaRPr>
          </a:p>
        </p:txBody>
      </p:sp>
      <p:cxnSp>
        <p:nvCxnSpPr>
          <p:cNvPr id="17" name="Straight Connector 16"/>
          <p:cNvCxnSpPr/>
          <p:nvPr/>
        </p:nvCxnSpPr>
        <p:spPr>
          <a:xfrm>
            <a:off x="3515709" y="3100076"/>
            <a:ext cx="945933" cy="0"/>
          </a:xfrm>
          <a:prstGeom prst="line">
            <a:avLst/>
          </a:prstGeom>
          <a:ln w="127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580993" y="3683400"/>
            <a:ext cx="1497724" cy="1747311"/>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841122" y="5953635"/>
            <a:ext cx="945933" cy="0"/>
          </a:xfrm>
          <a:prstGeom prst="line">
            <a:avLst/>
          </a:prstGeom>
          <a:ln w="127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515708" y="5942649"/>
            <a:ext cx="94593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226682" y="3678140"/>
            <a:ext cx="1497724" cy="1747311"/>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796588" y="3826887"/>
            <a:ext cx="0" cy="1413010"/>
          </a:xfrm>
          <a:prstGeom prst="line">
            <a:avLst/>
          </a:prstGeom>
          <a:ln w="127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148664" y="3795355"/>
            <a:ext cx="838" cy="1462905"/>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769677" y="2330712"/>
            <a:ext cx="470000" cy="769441"/>
          </a:xfrm>
          <a:prstGeom prst="rect">
            <a:avLst/>
          </a:prstGeom>
          <a:noFill/>
        </p:spPr>
        <p:txBody>
          <a:bodyPr wrap="none" rtlCol="0">
            <a:spAutoFit/>
          </a:bodyPr>
          <a:lstStyle/>
          <a:p>
            <a:r>
              <a:rPr lang="en-GB" sz="4400" dirty="0" smtClean="0"/>
              <a:t>1</a:t>
            </a:r>
            <a:endParaRPr lang="en-GB" sz="4400" dirty="0"/>
          </a:p>
        </p:txBody>
      </p:sp>
      <p:sp>
        <p:nvSpPr>
          <p:cNvPr id="31" name="TextBox 30"/>
          <p:cNvSpPr txBox="1"/>
          <p:nvPr/>
        </p:nvSpPr>
        <p:spPr>
          <a:xfrm>
            <a:off x="2851110" y="4106871"/>
            <a:ext cx="470000" cy="769441"/>
          </a:xfrm>
          <a:prstGeom prst="rect">
            <a:avLst/>
          </a:prstGeom>
          <a:noFill/>
        </p:spPr>
        <p:txBody>
          <a:bodyPr wrap="none" rtlCol="0">
            <a:spAutoFit/>
          </a:bodyPr>
          <a:lstStyle/>
          <a:p>
            <a:r>
              <a:rPr lang="en-GB" sz="4400" dirty="0"/>
              <a:t>3</a:t>
            </a:r>
          </a:p>
        </p:txBody>
      </p:sp>
      <p:sp>
        <p:nvSpPr>
          <p:cNvPr id="32" name="TextBox 31"/>
          <p:cNvSpPr txBox="1"/>
          <p:nvPr/>
        </p:nvSpPr>
        <p:spPr>
          <a:xfrm>
            <a:off x="4111106" y="4122637"/>
            <a:ext cx="470000" cy="769441"/>
          </a:xfrm>
          <a:prstGeom prst="rect">
            <a:avLst/>
          </a:prstGeom>
          <a:noFill/>
        </p:spPr>
        <p:txBody>
          <a:bodyPr wrap="none" rtlCol="0">
            <a:spAutoFit/>
          </a:bodyPr>
          <a:lstStyle/>
          <a:p>
            <a:r>
              <a:rPr lang="en-GB" sz="4400" dirty="0"/>
              <a:t>4</a:t>
            </a:r>
          </a:p>
        </p:txBody>
      </p:sp>
      <p:sp>
        <p:nvSpPr>
          <p:cNvPr id="33" name="TextBox 32"/>
          <p:cNvSpPr txBox="1"/>
          <p:nvPr/>
        </p:nvSpPr>
        <p:spPr>
          <a:xfrm>
            <a:off x="3796541" y="5193134"/>
            <a:ext cx="470000" cy="769441"/>
          </a:xfrm>
          <a:prstGeom prst="rect">
            <a:avLst/>
          </a:prstGeom>
          <a:noFill/>
        </p:spPr>
        <p:txBody>
          <a:bodyPr wrap="none" rtlCol="0">
            <a:spAutoFit/>
          </a:bodyPr>
          <a:lstStyle/>
          <a:p>
            <a:r>
              <a:rPr lang="en-GB" sz="4400" dirty="0"/>
              <a:t>5</a:t>
            </a:r>
          </a:p>
        </p:txBody>
      </p:sp>
      <p:sp>
        <p:nvSpPr>
          <p:cNvPr id="34" name="TextBox 33"/>
          <p:cNvSpPr txBox="1"/>
          <p:nvPr/>
        </p:nvSpPr>
        <p:spPr>
          <a:xfrm>
            <a:off x="5148664" y="4122637"/>
            <a:ext cx="470000" cy="769441"/>
          </a:xfrm>
          <a:prstGeom prst="rect">
            <a:avLst/>
          </a:prstGeom>
          <a:noFill/>
        </p:spPr>
        <p:txBody>
          <a:bodyPr wrap="none" rtlCol="0">
            <a:spAutoFit/>
          </a:bodyPr>
          <a:lstStyle/>
          <a:p>
            <a:r>
              <a:rPr lang="en-GB" sz="4400" dirty="0"/>
              <a:t>6</a:t>
            </a:r>
          </a:p>
        </p:txBody>
      </p:sp>
      <p:sp>
        <p:nvSpPr>
          <p:cNvPr id="35" name="TextBox 34"/>
          <p:cNvSpPr txBox="1"/>
          <p:nvPr/>
        </p:nvSpPr>
        <p:spPr>
          <a:xfrm>
            <a:off x="6110256" y="5193134"/>
            <a:ext cx="470000" cy="769441"/>
          </a:xfrm>
          <a:prstGeom prst="rect">
            <a:avLst/>
          </a:prstGeom>
          <a:noFill/>
        </p:spPr>
        <p:txBody>
          <a:bodyPr wrap="none" rtlCol="0">
            <a:spAutoFit/>
          </a:bodyPr>
          <a:lstStyle/>
          <a:p>
            <a:r>
              <a:rPr lang="en-GB" sz="4400" dirty="0"/>
              <a:t>2</a:t>
            </a:r>
          </a:p>
        </p:txBody>
      </p:sp>
      <p:sp>
        <p:nvSpPr>
          <p:cNvPr id="36" name="TextBox 35"/>
          <p:cNvSpPr txBox="1"/>
          <p:nvPr/>
        </p:nvSpPr>
        <p:spPr>
          <a:xfrm>
            <a:off x="6465307" y="4122637"/>
            <a:ext cx="470000" cy="769441"/>
          </a:xfrm>
          <a:prstGeom prst="rect">
            <a:avLst/>
          </a:prstGeom>
          <a:noFill/>
        </p:spPr>
        <p:txBody>
          <a:bodyPr wrap="none" rtlCol="0">
            <a:spAutoFit/>
          </a:bodyPr>
          <a:lstStyle/>
          <a:p>
            <a:r>
              <a:rPr lang="en-GB" sz="4400" dirty="0"/>
              <a:t>7</a:t>
            </a:r>
          </a:p>
        </p:txBody>
      </p:sp>
      <p:graphicFrame>
        <p:nvGraphicFramePr>
          <p:cNvPr id="37" name="Table 36"/>
          <p:cNvGraphicFramePr>
            <a:graphicFrameLocks noGrp="1"/>
          </p:cNvGraphicFramePr>
          <p:nvPr>
            <p:extLst/>
          </p:nvPr>
        </p:nvGraphicFramePr>
        <p:xfrm>
          <a:off x="1363716" y="807841"/>
          <a:ext cx="7031418" cy="1280160"/>
        </p:xfrm>
        <a:graphic>
          <a:graphicData uri="http://schemas.openxmlformats.org/drawingml/2006/table">
            <a:tbl>
              <a:tblPr firstRow="1" bandRow="1">
                <a:tableStyleId>{5C22544A-7EE6-4342-B048-85BDC9FD1C3A}</a:tableStyleId>
              </a:tblPr>
              <a:tblGrid>
                <a:gridCol w="866805"/>
                <a:gridCol w="891051"/>
                <a:gridCol w="878927"/>
                <a:gridCol w="878927"/>
                <a:gridCol w="878927"/>
                <a:gridCol w="878927"/>
                <a:gridCol w="878927"/>
                <a:gridCol w="878927"/>
              </a:tblGrid>
              <a:tr h="509623">
                <a:tc>
                  <a:txBody>
                    <a:bodyPr/>
                    <a:lstStyle/>
                    <a:p>
                      <a:pPr algn="ctr"/>
                      <a:r>
                        <a:rPr lang="en-GB" dirty="0" smtClean="0"/>
                        <a:t>Edge</a:t>
                      </a:r>
                      <a:endParaRPr lang="en-GB"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smtClean="0"/>
                        <a:t>ab</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smtClean="0"/>
                        <a:t>ae</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err="1" smtClean="0"/>
                        <a:t>bc</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smtClean="0"/>
                        <a:t>be</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smtClean="0"/>
                        <a:t>cd</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err="1" smtClean="0"/>
                        <a:t>ed</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err="1" smtClean="0"/>
                        <a:t>ec</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r>
              <a:tr h="509623">
                <a:tc>
                  <a:txBody>
                    <a:bodyPr/>
                    <a:lstStyle/>
                    <a:p>
                      <a:pPr algn="ctr"/>
                      <a:r>
                        <a:rPr lang="en-GB" b="1" dirty="0" smtClean="0"/>
                        <a:t>Weight</a:t>
                      </a:r>
                      <a:endParaRPr lang="en-GB"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3</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1</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5</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4</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2</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7</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6</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bl>
          </a:graphicData>
        </a:graphic>
      </p:graphicFrame>
      <p:sp>
        <p:nvSpPr>
          <p:cNvPr id="29" name="Rectangle 28"/>
          <p:cNvSpPr/>
          <p:nvPr/>
        </p:nvSpPr>
        <p:spPr>
          <a:xfrm>
            <a:off x="4769995" y="659079"/>
            <a:ext cx="1084127" cy="1561271"/>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p:cNvCxnSpPr/>
          <p:nvPr/>
        </p:nvCxnSpPr>
        <p:spPr>
          <a:xfrm flipH="1">
            <a:off x="3244612" y="3682623"/>
            <a:ext cx="1497724" cy="1747311"/>
          </a:xfrm>
          <a:prstGeom prst="line">
            <a:avLst/>
          </a:prstGeom>
          <a:ln w="1270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881046" y="3787927"/>
            <a:ext cx="914400" cy="1569660"/>
          </a:xfrm>
          <a:prstGeom prst="rect">
            <a:avLst/>
          </a:prstGeom>
          <a:noFill/>
        </p:spPr>
        <p:txBody>
          <a:bodyPr wrap="square" rtlCol="0">
            <a:spAutoFit/>
          </a:bodyPr>
          <a:lstStyle/>
          <a:p>
            <a:r>
              <a:rPr lang="en-GB" sz="9600" dirty="0" smtClean="0">
                <a:solidFill>
                  <a:srgbClr val="C00000"/>
                </a:solidFill>
                <a:sym typeface="Wingdings" panose="05000000000000000000" pitchFamily="2" charset="2"/>
              </a:rPr>
              <a:t></a:t>
            </a:r>
            <a:endParaRPr lang="en-GB" sz="9600" dirty="0">
              <a:solidFill>
                <a:srgbClr val="C00000"/>
              </a:solidFill>
            </a:endParaRPr>
          </a:p>
        </p:txBody>
      </p:sp>
      <p:sp>
        <p:nvSpPr>
          <p:cNvPr id="39" name="Rectangle 38"/>
          <p:cNvSpPr/>
          <p:nvPr/>
        </p:nvSpPr>
        <p:spPr>
          <a:xfrm>
            <a:off x="3900423" y="663562"/>
            <a:ext cx="1084127" cy="1561271"/>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82509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9"/>
                                        </p:tgtEl>
                                      </p:cBhvr>
                                    </p:animEffect>
                                    <p:set>
                                      <p:cBhvr>
                                        <p:cTn id="20" dur="1" fill="hold">
                                          <p:stCondLst>
                                            <p:cond delay="499"/>
                                          </p:stCondLst>
                                        </p:cTn>
                                        <p:tgtEl>
                                          <p:spTgt spid="29"/>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2" grpId="0"/>
      <p:bldP spid="39"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err="1" smtClean="0">
                <a:solidFill>
                  <a:schemeClr val="bg1">
                    <a:lumMod val="50000"/>
                  </a:schemeClr>
                </a:solidFill>
              </a:rPr>
              <a:t>Kruskal’s</a:t>
            </a:r>
            <a:r>
              <a:rPr lang="en-GB" sz="4400" b="1" dirty="0" smtClean="0">
                <a:solidFill>
                  <a:schemeClr val="bg1">
                    <a:lumMod val="50000"/>
                  </a:schemeClr>
                </a:solidFill>
              </a:rPr>
              <a:t> Algorithm</a:t>
            </a:r>
            <a:endParaRPr lang="en-GB" sz="4400" b="1" dirty="0">
              <a:solidFill>
                <a:schemeClr val="bg1">
                  <a:lumMod val="50000"/>
                </a:schemeClr>
              </a:solidFill>
            </a:endParaRPr>
          </a:p>
        </p:txBody>
      </p:sp>
      <p:sp>
        <p:nvSpPr>
          <p:cNvPr id="5" name="Oval 4"/>
          <p:cNvSpPr/>
          <p:nvPr/>
        </p:nvSpPr>
        <p:spPr>
          <a:xfrm>
            <a:off x="2238700" y="2522476"/>
            <a:ext cx="1166648" cy="1166648"/>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a</a:t>
            </a:r>
          </a:p>
        </p:txBody>
      </p:sp>
      <p:sp>
        <p:nvSpPr>
          <p:cNvPr id="7" name="Oval 6"/>
          <p:cNvSpPr/>
          <p:nvPr/>
        </p:nvSpPr>
        <p:spPr>
          <a:xfrm>
            <a:off x="2197498" y="5376035"/>
            <a:ext cx="1166648" cy="1166648"/>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rPr>
              <a:t>b</a:t>
            </a:r>
            <a:endParaRPr lang="en-GB" sz="3600" dirty="0">
              <a:solidFill>
                <a:schemeClr val="tx1"/>
              </a:solidFill>
            </a:endParaRPr>
          </a:p>
        </p:txBody>
      </p:sp>
      <p:sp>
        <p:nvSpPr>
          <p:cNvPr id="8" name="Oval 7"/>
          <p:cNvSpPr/>
          <p:nvPr/>
        </p:nvSpPr>
        <p:spPr>
          <a:xfrm>
            <a:off x="4565340" y="5376035"/>
            <a:ext cx="1166648" cy="1166648"/>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rPr>
              <a:t>c</a:t>
            </a:r>
            <a:endParaRPr lang="en-GB" sz="3600" dirty="0">
              <a:solidFill>
                <a:schemeClr val="tx1"/>
              </a:solidFill>
            </a:endParaRPr>
          </a:p>
        </p:txBody>
      </p:sp>
      <p:sp>
        <p:nvSpPr>
          <p:cNvPr id="9" name="Oval 8"/>
          <p:cNvSpPr/>
          <p:nvPr/>
        </p:nvSpPr>
        <p:spPr>
          <a:xfrm>
            <a:off x="6882866" y="5376035"/>
            <a:ext cx="1166648" cy="1166648"/>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d</a:t>
            </a:r>
          </a:p>
        </p:txBody>
      </p:sp>
      <p:sp>
        <p:nvSpPr>
          <p:cNvPr id="10" name="Oval 9"/>
          <p:cNvSpPr/>
          <p:nvPr/>
        </p:nvSpPr>
        <p:spPr>
          <a:xfrm>
            <a:off x="4565340" y="2522476"/>
            <a:ext cx="1166648" cy="1166648"/>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rPr>
              <a:t>e</a:t>
            </a:r>
            <a:endParaRPr lang="en-GB" sz="3600" dirty="0">
              <a:solidFill>
                <a:schemeClr val="tx1"/>
              </a:solidFill>
            </a:endParaRPr>
          </a:p>
        </p:txBody>
      </p:sp>
      <p:cxnSp>
        <p:nvCxnSpPr>
          <p:cNvPr id="17" name="Straight Connector 16"/>
          <p:cNvCxnSpPr/>
          <p:nvPr/>
        </p:nvCxnSpPr>
        <p:spPr>
          <a:xfrm>
            <a:off x="3515709" y="3100076"/>
            <a:ext cx="945933" cy="0"/>
          </a:xfrm>
          <a:prstGeom prst="line">
            <a:avLst/>
          </a:prstGeom>
          <a:ln w="127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580993" y="3683400"/>
            <a:ext cx="1497724" cy="1747311"/>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841122" y="5953635"/>
            <a:ext cx="945933" cy="0"/>
          </a:xfrm>
          <a:prstGeom prst="line">
            <a:avLst/>
          </a:prstGeom>
          <a:ln w="127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499942" y="5942649"/>
            <a:ext cx="945933" cy="0"/>
          </a:xfrm>
          <a:prstGeom prst="line">
            <a:avLst/>
          </a:prstGeom>
          <a:ln w="127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226682" y="3678140"/>
            <a:ext cx="1497724" cy="1747311"/>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796588" y="3826887"/>
            <a:ext cx="0" cy="1413010"/>
          </a:xfrm>
          <a:prstGeom prst="line">
            <a:avLst/>
          </a:prstGeom>
          <a:ln w="127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148664" y="3795355"/>
            <a:ext cx="838" cy="1462905"/>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769677" y="2330712"/>
            <a:ext cx="470000" cy="769441"/>
          </a:xfrm>
          <a:prstGeom prst="rect">
            <a:avLst/>
          </a:prstGeom>
          <a:noFill/>
        </p:spPr>
        <p:txBody>
          <a:bodyPr wrap="none" rtlCol="0">
            <a:spAutoFit/>
          </a:bodyPr>
          <a:lstStyle/>
          <a:p>
            <a:r>
              <a:rPr lang="en-GB" sz="4400" dirty="0" smtClean="0"/>
              <a:t>1</a:t>
            </a:r>
            <a:endParaRPr lang="en-GB" sz="4400" dirty="0"/>
          </a:p>
        </p:txBody>
      </p:sp>
      <p:sp>
        <p:nvSpPr>
          <p:cNvPr id="31" name="TextBox 30"/>
          <p:cNvSpPr txBox="1"/>
          <p:nvPr/>
        </p:nvSpPr>
        <p:spPr>
          <a:xfrm>
            <a:off x="2851110" y="4106871"/>
            <a:ext cx="470000" cy="769441"/>
          </a:xfrm>
          <a:prstGeom prst="rect">
            <a:avLst/>
          </a:prstGeom>
          <a:noFill/>
        </p:spPr>
        <p:txBody>
          <a:bodyPr wrap="none" rtlCol="0">
            <a:spAutoFit/>
          </a:bodyPr>
          <a:lstStyle/>
          <a:p>
            <a:r>
              <a:rPr lang="en-GB" sz="4400" dirty="0"/>
              <a:t>3</a:t>
            </a:r>
          </a:p>
        </p:txBody>
      </p:sp>
      <p:sp>
        <p:nvSpPr>
          <p:cNvPr id="32" name="TextBox 31"/>
          <p:cNvSpPr txBox="1"/>
          <p:nvPr/>
        </p:nvSpPr>
        <p:spPr>
          <a:xfrm>
            <a:off x="4111106" y="4122637"/>
            <a:ext cx="470000" cy="769441"/>
          </a:xfrm>
          <a:prstGeom prst="rect">
            <a:avLst/>
          </a:prstGeom>
          <a:noFill/>
        </p:spPr>
        <p:txBody>
          <a:bodyPr wrap="none" rtlCol="0">
            <a:spAutoFit/>
          </a:bodyPr>
          <a:lstStyle/>
          <a:p>
            <a:r>
              <a:rPr lang="en-GB" sz="4400" dirty="0"/>
              <a:t>4</a:t>
            </a:r>
          </a:p>
        </p:txBody>
      </p:sp>
      <p:sp>
        <p:nvSpPr>
          <p:cNvPr id="33" name="TextBox 32"/>
          <p:cNvSpPr txBox="1"/>
          <p:nvPr/>
        </p:nvSpPr>
        <p:spPr>
          <a:xfrm>
            <a:off x="3796541" y="5193134"/>
            <a:ext cx="470000" cy="769441"/>
          </a:xfrm>
          <a:prstGeom prst="rect">
            <a:avLst/>
          </a:prstGeom>
          <a:noFill/>
        </p:spPr>
        <p:txBody>
          <a:bodyPr wrap="none" rtlCol="0">
            <a:spAutoFit/>
          </a:bodyPr>
          <a:lstStyle/>
          <a:p>
            <a:r>
              <a:rPr lang="en-GB" sz="4400" dirty="0"/>
              <a:t>5</a:t>
            </a:r>
          </a:p>
        </p:txBody>
      </p:sp>
      <p:sp>
        <p:nvSpPr>
          <p:cNvPr id="34" name="TextBox 33"/>
          <p:cNvSpPr txBox="1"/>
          <p:nvPr/>
        </p:nvSpPr>
        <p:spPr>
          <a:xfrm>
            <a:off x="5148664" y="4122637"/>
            <a:ext cx="470000" cy="769441"/>
          </a:xfrm>
          <a:prstGeom prst="rect">
            <a:avLst/>
          </a:prstGeom>
          <a:noFill/>
        </p:spPr>
        <p:txBody>
          <a:bodyPr wrap="none" rtlCol="0">
            <a:spAutoFit/>
          </a:bodyPr>
          <a:lstStyle/>
          <a:p>
            <a:r>
              <a:rPr lang="en-GB" sz="4400" dirty="0"/>
              <a:t>6</a:t>
            </a:r>
          </a:p>
        </p:txBody>
      </p:sp>
      <p:sp>
        <p:nvSpPr>
          <p:cNvPr id="35" name="TextBox 34"/>
          <p:cNvSpPr txBox="1"/>
          <p:nvPr/>
        </p:nvSpPr>
        <p:spPr>
          <a:xfrm>
            <a:off x="6110256" y="5193134"/>
            <a:ext cx="470000" cy="769441"/>
          </a:xfrm>
          <a:prstGeom prst="rect">
            <a:avLst/>
          </a:prstGeom>
          <a:noFill/>
        </p:spPr>
        <p:txBody>
          <a:bodyPr wrap="none" rtlCol="0">
            <a:spAutoFit/>
          </a:bodyPr>
          <a:lstStyle/>
          <a:p>
            <a:r>
              <a:rPr lang="en-GB" sz="4400" dirty="0"/>
              <a:t>2</a:t>
            </a:r>
          </a:p>
        </p:txBody>
      </p:sp>
      <p:sp>
        <p:nvSpPr>
          <p:cNvPr id="36" name="TextBox 35"/>
          <p:cNvSpPr txBox="1"/>
          <p:nvPr/>
        </p:nvSpPr>
        <p:spPr>
          <a:xfrm>
            <a:off x="6465307" y="4122637"/>
            <a:ext cx="470000" cy="769441"/>
          </a:xfrm>
          <a:prstGeom prst="rect">
            <a:avLst/>
          </a:prstGeom>
          <a:noFill/>
        </p:spPr>
        <p:txBody>
          <a:bodyPr wrap="none" rtlCol="0">
            <a:spAutoFit/>
          </a:bodyPr>
          <a:lstStyle/>
          <a:p>
            <a:r>
              <a:rPr lang="en-GB" sz="4400" dirty="0"/>
              <a:t>7</a:t>
            </a:r>
          </a:p>
        </p:txBody>
      </p:sp>
      <p:graphicFrame>
        <p:nvGraphicFramePr>
          <p:cNvPr id="37" name="Table 36"/>
          <p:cNvGraphicFramePr>
            <a:graphicFrameLocks noGrp="1"/>
          </p:cNvGraphicFramePr>
          <p:nvPr>
            <p:extLst/>
          </p:nvPr>
        </p:nvGraphicFramePr>
        <p:xfrm>
          <a:off x="1363716" y="807841"/>
          <a:ext cx="7031418" cy="1280160"/>
        </p:xfrm>
        <a:graphic>
          <a:graphicData uri="http://schemas.openxmlformats.org/drawingml/2006/table">
            <a:tbl>
              <a:tblPr firstRow="1" bandRow="1">
                <a:tableStyleId>{5C22544A-7EE6-4342-B048-85BDC9FD1C3A}</a:tableStyleId>
              </a:tblPr>
              <a:tblGrid>
                <a:gridCol w="866805"/>
                <a:gridCol w="891051"/>
                <a:gridCol w="878927"/>
                <a:gridCol w="878927"/>
                <a:gridCol w="878927"/>
                <a:gridCol w="878927"/>
                <a:gridCol w="878927"/>
                <a:gridCol w="878927"/>
              </a:tblGrid>
              <a:tr h="509623">
                <a:tc>
                  <a:txBody>
                    <a:bodyPr/>
                    <a:lstStyle/>
                    <a:p>
                      <a:pPr algn="ctr"/>
                      <a:r>
                        <a:rPr lang="en-GB" dirty="0" smtClean="0"/>
                        <a:t>Edge</a:t>
                      </a:r>
                      <a:endParaRPr lang="en-GB"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smtClean="0"/>
                        <a:t>ab</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smtClean="0"/>
                        <a:t>ae</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err="1" smtClean="0"/>
                        <a:t>bc</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smtClean="0"/>
                        <a:t>be</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smtClean="0"/>
                        <a:t>cd</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err="1" smtClean="0"/>
                        <a:t>ed</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r>
                        <a:rPr lang="en-GB" sz="3600" dirty="0" err="1" smtClean="0"/>
                        <a:t>ec</a:t>
                      </a:r>
                      <a:endParaRPr lang="en-GB" sz="3600"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r>
              <a:tr h="509623">
                <a:tc>
                  <a:txBody>
                    <a:bodyPr/>
                    <a:lstStyle/>
                    <a:p>
                      <a:pPr algn="ctr"/>
                      <a:r>
                        <a:rPr lang="en-GB" b="1" dirty="0" smtClean="0"/>
                        <a:t>Weight</a:t>
                      </a:r>
                      <a:endParaRPr lang="en-GB"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3</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1</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5</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4</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2</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7</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3600" b="1" dirty="0" smtClean="0"/>
                        <a:t>6</a:t>
                      </a:r>
                      <a:endParaRPr lang="en-GB" sz="3600" b="1" dirty="0"/>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bl>
          </a:graphicData>
        </a:graphic>
      </p:graphicFrame>
      <p:sp>
        <p:nvSpPr>
          <p:cNvPr id="39" name="Rectangle 38"/>
          <p:cNvSpPr/>
          <p:nvPr/>
        </p:nvSpPr>
        <p:spPr>
          <a:xfrm>
            <a:off x="3900423" y="663562"/>
            <a:ext cx="1084127" cy="1561271"/>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p:cNvSpPr txBox="1"/>
          <p:nvPr/>
        </p:nvSpPr>
        <p:spPr>
          <a:xfrm>
            <a:off x="7510208" y="2715432"/>
            <a:ext cx="914400" cy="1569660"/>
          </a:xfrm>
          <a:prstGeom prst="rect">
            <a:avLst/>
          </a:prstGeom>
          <a:noFill/>
        </p:spPr>
        <p:txBody>
          <a:bodyPr wrap="square" rtlCol="0">
            <a:spAutoFit/>
          </a:bodyPr>
          <a:lstStyle/>
          <a:p>
            <a:r>
              <a:rPr lang="en-GB" sz="9600" dirty="0" smtClean="0">
                <a:solidFill>
                  <a:srgbClr val="C00000"/>
                </a:solidFill>
                <a:sym typeface="Wingdings" panose="05000000000000000000" pitchFamily="2" charset="2"/>
              </a:rPr>
              <a:t></a:t>
            </a:r>
            <a:endParaRPr lang="en-GB" sz="9600" dirty="0">
              <a:solidFill>
                <a:srgbClr val="C00000"/>
              </a:solidFill>
            </a:endParaRPr>
          </a:p>
        </p:txBody>
      </p:sp>
    </p:spTree>
    <p:extLst>
      <p:ext uri="{BB962C8B-B14F-4D97-AF65-F5344CB8AC3E}">
        <p14:creationId xmlns:p14="http://schemas.microsoft.com/office/powerpoint/2010/main" val="28125320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A Quick Interlude: Steiner Trees</a:t>
            </a:r>
            <a:endParaRPr lang="en-GB" sz="4400" b="1" dirty="0">
              <a:solidFill>
                <a:schemeClr val="bg1">
                  <a:lumMod val="50000"/>
                </a:schemeClr>
              </a:solidFill>
            </a:endParaRPr>
          </a:p>
        </p:txBody>
      </p:sp>
      <p:sp>
        <p:nvSpPr>
          <p:cNvPr id="10" name="Rectangle 9"/>
          <p:cNvSpPr/>
          <p:nvPr/>
        </p:nvSpPr>
        <p:spPr>
          <a:xfrm>
            <a:off x="5589964" y="1546252"/>
            <a:ext cx="2931298" cy="3416320"/>
          </a:xfrm>
          <a:prstGeom prst="rect">
            <a:avLst/>
          </a:prstGeom>
        </p:spPr>
        <p:txBody>
          <a:bodyPr wrap="square">
            <a:spAutoFit/>
          </a:bodyPr>
          <a:lstStyle/>
          <a:p>
            <a:pPr algn="r"/>
            <a:r>
              <a:rPr lang="en-US" sz="3600" dirty="0" smtClean="0">
                <a:solidFill>
                  <a:srgbClr val="585858"/>
                </a:solidFill>
              </a:rPr>
              <a:t>What is the smallest distance required to connect these four points?</a:t>
            </a:r>
          </a:p>
        </p:txBody>
      </p:sp>
      <p:sp>
        <p:nvSpPr>
          <p:cNvPr id="2" name="Oval 1"/>
          <p:cNvSpPr/>
          <p:nvPr/>
        </p:nvSpPr>
        <p:spPr>
          <a:xfrm>
            <a:off x="768096" y="1572768"/>
            <a:ext cx="457200" cy="4572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768096" y="5041392"/>
            <a:ext cx="457200" cy="4572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260543" y="5041392"/>
            <a:ext cx="457200" cy="4572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260543" y="1572768"/>
            <a:ext cx="457200" cy="4572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p:cNvCxnSpPr/>
          <p:nvPr/>
        </p:nvCxnSpPr>
        <p:spPr>
          <a:xfrm>
            <a:off x="987552" y="2084832"/>
            <a:ext cx="0" cy="287121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86656" y="2103120"/>
            <a:ext cx="0" cy="287121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a:off x="2734056" y="3828288"/>
            <a:ext cx="0" cy="287121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34780" y="769441"/>
            <a:ext cx="2198551" cy="769441"/>
          </a:xfrm>
          <a:prstGeom prst="rect">
            <a:avLst/>
          </a:prstGeom>
          <a:noFill/>
        </p:spPr>
        <p:txBody>
          <a:bodyPr wrap="none" rtlCol="0">
            <a:spAutoFit/>
          </a:bodyPr>
          <a:lstStyle/>
          <a:p>
            <a:r>
              <a:rPr lang="en-GB" sz="4400" dirty="0" smtClean="0">
                <a:solidFill>
                  <a:srgbClr val="C00000"/>
                </a:solidFill>
              </a:rPr>
              <a:t>3 meters</a:t>
            </a:r>
            <a:endParaRPr lang="en-GB" sz="4400" dirty="0">
              <a:solidFill>
                <a:srgbClr val="C00000"/>
              </a:solidFill>
            </a:endParaRPr>
          </a:p>
        </p:txBody>
      </p:sp>
      <p:sp>
        <p:nvSpPr>
          <p:cNvPr id="21" name="TextBox 20"/>
          <p:cNvSpPr txBox="1"/>
          <p:nvPr/>
        </p:nvSpPr>
        <p:spPr>
          <a:xfrm>
            <a:off x="2272486" y="5801710"/>
            <a:ext cx="923138" cy="369332"/>
          </a:xfrm>
          <a:prstGeom prst="rect">
            <a:avLst/>
          </a:prstGeom>
          <a:noFill/>
        </p:spPr>
        <p:txBody>
          <a:bodyPr wrap="none" rtlCol="0">
            <a:spAutoFit/>
          </a:bodyPr>
          <a:lstStyle/>
          <a:p>
            <a:r>
              <a:rPr lang="en-GB" dirty="0">
                <a:solidFill>
                  <a:srgbClr val="C00000"/>
                </a:solidFill>
              </a:rPr>
              <a:t>1</a:t>
            </a:r>
            <a:r>
              <a:rPr lang="en-GB" dirty="0" smtClean="0">
                <a:solidFill>
                  <a:srgbClr val="C00000"/>
                </a:solidFill>
              </a:rPr>
              <a:t> meter</a:t>
            </a:r>
            <a:endParaRPr lang="en-GB" dirty="0">
              <a:solidFill>
                <a:srgbClr val="C00000"/>
              </a:solidFill>
            </a:endParaRPr>
          </a:p>
        </p:txBody>
      </p:sp>
      <p:sp>
        <p:nvSpPr>
          <p:cNvPr id="22" name="TextBox 21"/>
          <p:cNvSpPr txBox="1"/>
          <p:nvPr/>
        </p:nvSpPr>
        <p:spPr>
          <a:xfrm>
            <a:off x="4658103" y="3335774"/>
            <a:ext cx="923138" cy="369332"/>
          </a:xfrm>
          <a:prstGeom prst="rect">
            <a:avLst/>
          </a:prstGeom>
          <a:noFill/>
        </p:spPr>
        <p:txBody>
          <a:bodyPr wrap="none" rtlCol="0">
            <a:spAutoFit/>
          </a:bodyPr>
          <a:lstStyle/>
          <a:p>
            <a:r>
              <a:rPr lang="en-GB" dirty="0">
                <a:solidFill>
                  <a:srgbClr val="C00000"/>
                </a:solidFill>
              </a:rPr>
              <a:t>1</a:t>
            </a:r>
            <a:r>
              <a:rPr lang="en-GB" dirty="0" smtClean="0">
                <a:solidFill>
                  <a:srgbClr val="C00000"/>
                </a:solidFill>
              </a:rPr>
              <a:t> meter</a:t>
            </a:r>
            <a:endParaRPr lang="en-GB" dirty="0">
              <a:solidFill>
                <a:srgbClr val="C00000"/>
              </a:solidFill>
            </a:endParaRPr>
          </a:p>
        </p:txBody>
      </p:sp>
      <p:sp>
        <p:nvSpPr>
          <p:cNvPr id="23" name="TextBox 22"/>
          <p:cNvSpPr txBox="1"/>
          <p:nvPr/>
        </p:nvSpPr>
        <p:spPr>
          <a:xfrm>
            <a:off x="-25670" y="3377164"/>
            <a:ext cx="923138" cy="369332"/>
          </a:xfrm>
          <a:prstGeom prst="rect">
            <a:avLst/>
          </a:prstGeom>
          <a:noFill/>
        </p:spPr>
        <p:txBody>
          <a:bodyPr wrap="none" rtlCol="0">
            <a:spAutoFit/>
          </a:bodyPr>
          <a:lstStyle/>
          <a:p>
            <a:r>
              <a:rPr lang="en-GB" dirty="0">
                <a:solidFill>
                  <a:srgbClr val="C00000"/>
                </a:solidFill>
              </a:rPr>
              <a:t>1</a:t>
            </a:r>
            <a:r>
              <a:rPr lang="en-GB" dirty="0" smtClean="0">
                <a:solidFill>
                  <a:srgbClr val="C00000"/>
                </a:solidFill>
              </a:rPr>
              <a:t> meter</a:t>
            </a:r>
            <a:endParaRPr lang="en-GB" dirty="0">
              <a:solidFill>
                <a:srgbClr val="C00000"/>
              </a:solidFill>
            </a:endParaRPr>
          </a:p>
        </p:txBody>
      </p:sp>
    </p:spTree>
    <p:extLst>
      <p:ext uri="{BB962C8B-B14F-4D97-AF65-F5344CB8AC3E}">
        <p14:creationId xmlns:p14="http://schemas.microsoft.com/office/powerpoint/2010/main" val="260086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2" grpId="0"/>
      <p:bldP spid="23"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A Quick Interlude: Steiner Trees</a:t>
            </a:r>
            <a:endParaRPr lang="en-GB" sz="4400" b="1" dirty="0">
              <a:solidFill>
                <a:schemeClr val="bg1">
                  <a:lumMod val="50000"/>
                </a:schemeClr>
              </a:solidFill>
            </a:endParaRPr>
          </a:p>
        </p:txBody>
      </p:sp>
      <p:sp>
        <p:nvSpPr>
          <p:cNvPr id="10" name="Rectangle 9"/>
          <p:cNvSpPr/>
          <p:nvPr/>
        </p:nvSpPr>
        <p:spPr>
          <a:xfrm>
            <a:off x="5589964" y="1546252"/>
            <a:ext cx="2931298" cy="3416320"/>
          </a:xfrm>
          <a:prstGeom prst="rect">
            <a:avLst/>
          </a:prstGeom>
        </p:spPr>
        <p:txBody>
          <a:bodyPr wrap="square">
            <a:spAutoFit/>
          </a:bodyPr>
          <a:lstStyle/>
          <a:p>
            <a:pPr algn="r"/>
            <a:r>
              <a:rPr lang="en-US" sz="3600" dirty="0" smtClean="0">
                <a:solidFill>
                  <a:srgbClr val="585858"/>
                </a:solidFill>
              </a:rPr>
              <a:t>What is the smallest distance required to connect these four points?</a:t>
            </a:r>
          </a:p>
        </p:txBody>
      </p:sp>
      <p:sp>
        <p:nvSpPr>
          <p:cNvPr id="2" name="Oval 1"/>
          <p:cNvSpPr/>
          <p:nvPr/>
        </p:nvSpPr>
        <p:spPr>
          <a:xfrm>
            <a:off x="768096" y="1572768"/>
            <a:ext cx="457200" cy="4572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768096" y="5041392"/>
            <a:ext cx="457200" cy="4572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260543" y="5041392"/>
            <a:ext cx="457200" cy="4572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260543" y="1572768"/>
            <a:ext cx="457200" cy="4572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p:cNvCxnSpPr/>
          <p:nvPr/>
        </p:nvCxnSpPr>
        <p:spPr>
          <a:xfrm>
            <a:off x="987552" y="2084832"/>
            <a:ext cx="0" cy="287121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86656" y="2103120"/>
            <a:ext cx="0" cy="287121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a:off x="2734056" y="3828288"/>
            <a:ext cx="0" cy="287121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05596" y="769441"/>
            <a:ext cx="2911887" cy="769441"/>
          </a:xfrm>
          <a:prstGeom prst="rect">
            <a:avLst/>
          </a:prstGeom>
          <a:noFill/>
        </p:spPr>
        <p:txBody>
          <a:bodyPr wrap="none" rtlCol="0">
            <a:spAutoFit/>
          </a:bodyPr>
          <a:lstStyle/>
          <a:p>
            <a:r>
              <a:rPr lang="en-GB" sz="4400" dirty="0" smtClean="0">
                <a:solidFill>
                  <a:srgbClr val="C00000"/>
                </a:solidFill>
              </a:rPr>
              <a:t>2.83 meters</a:t>
            </a:r>
            <a:endParaRPr lang="en-GB" sz="4400" dirty="0">
              <a:solidFill>
                <a:srgbClr val="C00000"/>
              </a:solidFill>
            </a:endParaRPr>
          </a:p>
        </p:txBody>
      </p:sp>
      <p:cxnSp>
        <p:nvCxnSpPr>
          <p:cNvPr id="20" name="Straight Connector 19"/>
          <p:cNvCxnSpPr/>
          <p:nvPr/>
        </p:nvCxnSpPr>
        <p:spPr>
          <a:xfrm flipV="1">
            <a:off x="1207008" y="3584448"/>
            <a:ext cx="1493520" cy="149352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804058" y="1988820"/>
            <a:ext cx="1493520" cy="149352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167350" y="1984248"/>
            <a:ext cx="1493520" cy="149352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798030" y="3602736"/>
            <a:ext cx="1493520" cy="149352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455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A Quick Interlude: Steiner Trees</a:t>
            </a:r>
            <a:endParaRPr lang="en-GB" sz="4400" b="1" dirty="0">
              <a:solidFill>
                <a:schemeClr val="bg1">
                  <a:lumMod val="50000"/>
                </a:schemeClr>
              </a:solidFill>
            </a:endParaRPr>
          </a:p>
        </p:txBody>
      </p:sp>
      <p:sp>
        <p:nvSpPr>
          <p:cNvPr id="10" name="Rectangle 9"/>
          <p:cNvSpPr/>
          <p:nvPr/>
        </p:nvSpPr>
        <p:spPr>
          <a:xfrm>
            <a:off x="5589964" y="1546252"/>
            <a:ext cx="2931298" cy="3416320"/>
          </a:xfrm>
          <a:prstGeom prst="rect">
            <a:avLst/>
          </a:prstGeom>
        </p:spPr>
        <p:txBody>
          <a:bodyPr wrap="square">
            <a:spAutoFit/>
          </a:bodyPr>
          <a:lstStyle/>
          <a:p>
            <a:pPr algn="r"/>
            <a:r>
              <a:rPr lang="en-US" sz="3600" dirty="0" smtClean="0">
                <a:solidFill>
                  <a:srgbClr val="585858"/>
                </a:solidFill>
              </a:rPr>
              <a:t>What is the smallest distance required to connect these four points?</a:t>
            </a:r>
          </a:p>
        </p:txBody>
      </p:sp>
      <p:sp>
        <p:nvSpPr>
          <p:cNvPr id="2" name="Oval 1"/>
          <p:cNvSpPr/>
          <p:nvPr/>
        </p:nvSpPr>
        <p:spPr>
          <a:xfrm>
            <a:off x="768096" y="1572768"/>
            <a:ext cx="457200" cy="4572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768096" y="5041392"/>
            <a:ext cx="457200" cy="4572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260543" y="5041392"/>
            <a:ext cx="457200" cy="4572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260543" y="1572768"/>
            <a:ext cx="457200" cy="4572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p:cNvCxnSpPr/>
          <p:nvPr/>
        </p:nvCxnSpPr>
        <p:spPr>
          <a:xfrm>
            <a:off x="1972251" y="3557402"/>
            <a:ext cx="1504379"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05596" y="769441"/>
            <a:ext cx="2911887" cy="769441"/>
          </a:xfrm>
          <a:prstGeom prst="rect">
            <a:avLst/>
          </a:prstGeom>
          <a:noFill/>
        </p:spPr>
        <p:txBody>
          <a:bodyPr wrap="none" rtlCol="0">
            <a:spAutoFit/>
          </a:bodyPr>
          <a:lstStyle/>
          <a:p>
            <a:r>
              <a:rPr lang="en-GB" sz="4400" dirty="0" smtClean="0">
                <a:solidFill>
                  <a:srgbClr val="C00000"/>
                </a:solidFill>
              </a:rPr>
              <a:t>2.73 meters</a:t>
            </a:r>
            <a:endParaRPr lang="en-GB" sz="4400" dirty="0">
              <a:solidFill>
                <a:srgbClr val="C00000"/>
              </a:solidFill>
            </a:endParaRPr>
          </a:p>
        </p:txBody>
      </p:sp>
      <p:cxnSp>
        <p:nvCxnSpPr>
          <p:cNvPr id="20" name="Straight Connector 19"/>
          <p:cNvCxnSpPr/>
          <p:nvPr/>
        </p:nvCxnSpPr>
        <p:spPr>
          <a:xfrm flipV="1">
            <a:off x="1207008" y="3584448"/>
            <a:ext cx="1493520" cy="149352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804058" y="1988820"/>
            <a:ext cx="1493520" cy="149352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167350" y="1984248"/>
            <a:ext cx="1493520" cy="149352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798030" y="3602736"/>
            <a:ext cx="1493520" cy="149352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528577" y="3586626"/>
            <a:ext cx="839910" cy="145476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67155" y="2069336"/>
            <a:ext cx="839910" cy="145476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544790" y="2055006"/>
            <a:ext cx="839910" cy="145476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050374" y="3588892"/>
            <a:ext cx="839910" cy="145476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rot="339180">
            <a:off x="5003455" y="1431417"/>
            <a:ext cx="4158385" cy="5207127"/>
            <a:chOff x="4679605" y="1431417"/>
            <a:chExt cx="4158385" cy="5207127"/>
          </a:xfrm>
        </p:grpSpPr>
        <p:pic>
          <p:nvPicPr>
            <p:cNvPr id="15" name="Picture 14"/>
            <p:cNvPicPr>
              <a:picLocks noChangeAspect="1"/>
            </p:cNvPicPr>
            <p:nvPr/>
          </p:nvPicPr>
          <p:blipFill>
            <a:blip r:embed="rId3"/>
            <a:stretch>
              <a:fillRect/>
            </a:stretch>
          </p:blipFill>
          <p:spPr>
            <a:xfrm>
              <a:off x="4679605" y="1431417"/>
              <a:ext cx="4158385" cy="5207127"/>
            </a:xfrm>
            <a:prstGeom prst="rect">
              <a:avLst/>
            </a:prstGeom>
            <a:ln>
              <a:solidFill>
                <a:schemeClr val="bg1">
                  <a:lumMod val="50000"/>
                </a:schemeClr>
              </a:solidFill>
            </a:ln>
          </p:spPr>
        </p:pic>
        <p:pic>
          <p:nvPicPr>
            <p:cNvPr id="16" name="Picture 15"/>
            <p:cNvPicPr>
              <a:picLocks noChangeAspect="1"/>
            </p:cNvPicPr>
            <p:nvPr/>
          </p:nvPicPr>
          <p:blipFill rotWithShape="1">
            <a:blip r:embed="rId4"/>
            <a:srcRect l="15153" t="53125" r="51903" b="12760"/>
            <a:stretch/>
          </p:blipFill>
          <p:spPr>
            <a:xfrm>
              <a:off x="5117347" y="2356657"/>
              <a:ext cx="3093203" cy="1800931"/>
            </a:xfrm>
            <a:prstGeom prst="rect">
              <a:avLst/>
            </a:prstGeom>
          </p:spPr>
        </p:pic>
      </p:grpSp>
    </p:spTree>
    <p:extLst>
      <p:ext uri="{BB962C8B-B14F-4D97-AF65-F5344CB8AC3E}">
        <p14:creationId xmlns:p14="http://schemas.microsoft.com/office/powerpoint/2010/main" val="3295072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8"/>
                                        </p:tgtEl>
                                      </p:cBhvr>
                                    </p:animEffect>
                                    <p:set>
                                      <p:cBhvr>
                                        <p:cTn id="10" dur="1" fill="hold">
                                          <p:stCondLst>
                                            <p:cond delay="499"/>
                                          </p:stCondLst>
                                        </p:cTn>
                                        <p:tgtEl>
                                          <p:spTgt spid="2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9590" t="20312" r="29502" b="18490"/>
          <a:stretch/>
        </p:blipFill>
        <p:spPr>
          <a:xfrm>
            <a:off x="147519" y="1342173"/>
            <a:ext cx="4938831" cy="2789964"/>
          </a:xfrm>
          <a:prstGeom prst="rect">
            <a:avLst/>
          </a:prstGeom>
        </p:spPr>
      </p:pic>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A Quick Interlude: Steiner Trees</a:t>
            </a:r>
            <a:endParaRPr lang="en-GB" sz="4400" b="1" dirty="0">
              <a:solidFill>
                <a:schemeClr val="bg1">
                  <a:lumMod val="50000"/>
                </a:schemeClr>
              </a:solidFill>
            </a:endParaRPr>
          </a:p>
        </p:txBody>
      </p:sp>
      <p:sp>
        <p:nvSpPr>
          <p:cNvPr id="10" name="Rectangle 9"/>
          <p:cNvSpPr/>
          <p:nvPr/>
        </p:nvSpPr>
        <p:spPr>
          <a:xfrm>
            <a:off x="5589964" y="1546252"/>
            <a:ext cx="2931298" cy="3416320"/>
          </a:xfrm>
          <a:prstGeom prst="rect">
            <a:avLst/>
          </a:prstGeom>
        </p:spPr>
        <p:txBody>
          <a:bodyPr wrap="square">
            <a:spAutoFit/>
          </a:bodyPr>
          <a:lstStyle/>
          <a:p>
            <a:pPr algn="r"/>
            <a:r>
              <a:rPr lang="en-US" sz="3600" dirty="0" smtClean="0">
                <a:solidFill>
                  <a:srgbClr val="585858"/>
                </a:solidFill>
              </a:rPr>
              <a:t>What is the smallest distance required to connect these four points?</a:t>
            </a:r>
          </a:p>
        </p:txBody>
      </p:sp>
      <p:grpSp>
        <p:nvGrpSpPr>
          <p:cNvPr id="24" name="Group 23"/>
          <p:cNvGrpSpPr/>
          <p:nvPr/>
        </p:nvGrpSpPr>
        <p:grpSpPr>
          <a:xfrm rot="339180">
            <a:off x="5003455" y="1431417"/>
            <a:ext cx="4158385" cy="5207127"/>
            <a:chOff x="4679605" y="1431417"/>
            <a:chExt cx="4158385" cy="5207127"/>
          </a:xfrm>
        </p:grpSpPr>
        <p:pic>
          <p:nvPicPr>
            <p:cNvPr id="15" name="Picture 14"/>
            <p:cNvPicPr>
              <a:picLocks noChangeAspect="1"/>
            </p:cNvPicPr>
            <p:nvPr/>
          </p:nvPicPr>
          <p:blipFill>
            <a:blip r:embed="rId4"/>
            <a:stretch>
              <a:fillRect/>
            </a:stretch>
          </p:blipFill>
          <p:spPr>
            <a:xfrm>
              <a:off x="4679605" y="1431417"/>
              <a:ext cx="4158385" cy="5207127"/>
            </a:xfrm>
            <a:prstGeom prst="rect">
              <a:avLst/>
            </a:prstGeom>
            <a:ln>
              <a:solidFill>
                <a:schemeClr val="bg1">
                  <a:lumMod val="50000"/>
                </a:schemeClr>
              </a:solidFill>
            </a:ln>
          </p:spPr>
        </p:pic>
        <p:pic>
          <p:nvPicPr>
            <p:cNvPr id="16" name="Picture 15"/>
            <p:cNvPicPr>
              <a:picLocks noChangeAspect="1"/>
            </p:cNvPicPr>
            <p:nvPr/>
          </p:nvPicPr>
          <p:blipFill rotWithShape="1">
            <a:blip r:embed="rId5"/>
            <a:srcRect l="15153" t="53125" r="51903" b="12760"/>
            <a:stretch/>
          </p:blipFill>
          <p:spPr>
            <a:xfrm>
              <a:off x="5117347" y="2356657"/>
              <a:ext cx="3093203" cy="1800931"/>
            </a:xfrm>
            <a:prstGeom prst="rect">
              <a:avLst/>
            </a:prstGeom>
          </p:spPr>
        </p:pic>
      </p:grpSp>
      <p:sp>
        <p:nvSpPr>
          <p:cNvPr id="6" name="Rectangle 5"/>
          <p:cNvSpPr/>
          <p:nvPr/>
        </p:nvSpPr>
        <p:spPr>
          <a:xfrm>
            <a:off x="-1121" y="6488668"/>
            <a:ext cx="5437102" cy="369332"/>
          </a:xfrm>
          <a:prstGeom prst="rect">
            <a:avLst/>
          </a:prstGeom>
        </p:spPr>
        <p:txBody>
          <a:bodyPr wrap="square">
            <a:spAutoFit/>
          </a:bodyPr>
          <a:lstStyle/>
          <a:p>
            <a:r>
              <a:rPr lang="en-GB" dirty="0">
                <a:hlinkClick r:id="rId6"/>
              </a:rPr>
              <a:t>https://</a:t>
            </a:r>
            <a:r>
              <a:rPr lang="en-GB" dirty="0" smtClean="0">
                <a:hlinkClick r:id="rId6"/>
              </a:rPr>
              <a:t>www.youtube.com/watch?v=dAyDi1aa40E</a:t>
            </a:r>
            <a:r>
              <a:rPr lang="en-GB" dirty="0" smtClean="0"/>
              <a:t> </a:t>
            </a:r>
            <a:endParaRPr lang="en-GB" dirty="0"/>
          </a:p>
        </p:txBody>
      </p:sp>
      <p:pic>
        <p:nvPicPr>
          <p:cNvPr id="7" name="Picture 6"/>
          <p:cNvPicPr>
            <a:picLocks noChangeAspect="1"/>
          </p:cNvPicPr>
          <p:nvPr/>
        </p:nvPicPr>
        <p:blipFill>
          <a:blip r:embed="rId7"/>
          <a:stretch>
            <a:fillRect/>
          </a:stretch>
        </p:blipFill>
        <p:spPr>
          <a:xfrm>
            <a:off x="16737" y="4206360"/>
            <a:ext cx="4399980" cy="2299990"/>
          </a:xfrm>
          <a:prstGeom prst="rect">
            <a:avLst/>
          </a:prstGeom>
        </p:spPr>
      </p:pic>
    </p:spTree>
    <p:extLst>
      <p:ext uri="{BB962C8B-B14F-4D97-AF65-F5344CB8AC3E}">
        <p14:creationId xmlns:p14="http://schemas.microsoft.com/office/powerpoint/2010/main" val="1752825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Working For Efficiency</a:t>
            </a:r>
            <a:endParaRPr lang="en-GB" sz="4400" b="1" dirty="0">
              <a:solidFill>
                <a:schemeClr val="bg1">
                  <a:lumMod val="50000"/>
                </a:schemeClr>
              </a:solidFill>
            </a:endParaRPr>
          </a:p>
        </p:txBody>
      </p:sp>
      <p:pic>
        <p:nvPicPr>
          <p:cNvPr id="5" name="Picture 4"/>
          <p:cNvPicPr>
            <a:picLocks noChangeAspect="1"/>
          </p:cNvPicPr>
          <p:nvPr/>
        </p:nvPicPr>
        <p:blipFill>
          <a:blip r:embed="rId3"/>
          <a:stretch>
            <a:fillRect/>
          </a:stretch>
        </p:blipFill>
        <p:spPr>
          <a:xfrm rot="21437647">
            <a:off x="175569" y="798194"/>
            <a:ext cx="7868294" cy="5547741"/>
          </a:xfrm>
          <a:prstGeom prst="rect">
            <a:avLst/>
          </a:prstGeom>
          <a:ln>
            <a:solidFill>
              <a:schemeClr val="bg1">
                <a:lumMod val="65000"/>
              </a:schemeClr>
            </a:solidFill>
          </a:ln>
        </p:spPr>
      </p:pic>
      <p:sp>
        <p:nvSpPr>
          <p:cNvPr id="7" name="Rectangle 6"/>
          <p:cNvSpPr/>
          <p:nvPr/>
        </p:nvSpPr>
        <p:spPr>
          <a:xfrm>
            <a:off x="5758906" y="6470257"/>
            <a:ext cx="3437992" cy="369332"/>
          </a:xfrm>
          <a:prstGeom prst="rect">
            <a:avLst/>
          </a:prstGeom>
        </p:spPr>
        <p:txBody>
          <a:bodyPr wrap="none">
            <a:spAutoFit/>
          </a:bodyPr>
          <a:lstStyle/>
          <a:p>
            <a:r>
              <a:rPr lang="en-GB" dirty="0">
                <a:hlinkClick r:id="rId4"/>
              </a:rPr>
              <a:t>http://www.cre8atemaths.org.uk</a:t>
            </a:r>
            <a:r>
              <a:rPr lang="en-GB" dirty="0" smtClean="0">
                <a:hlinkClick r:id="rId4"/>
              </a:rPr>
              <a:t>/</a:t>
            </a:r>
            <a:r>
              <a:rPr lang="en-GB" dirty="0" smtClean="0"/>
              <a:t> </a:t>
            </a:r>
            <a:endParaRPr lang="en-GB" dirty="0"/>
          </a:p>
        </p:txBody>
      </p:sp>
      <p:pic>
        <p:nvPicPr>
          <p:cNvPr id="8" name="Picture 7"/>
          <p:cNvPicPr>
            <a:picLocks noChangeAspect="1"/>
          </p:cNvPicPr>
          <p:nvPr/>
        </p:nvPicPr>
        <p:blipFill>
          <a:blip r:embed="rId5"/>
          <a:stretch>
            <a:fillRect/>
          </a:stretch>
        </p:blipFill>
        <p:spPr>
          <a:xfrm rot="151471">
            <a:off x="2572587" y="1110680"/>
            <a:ext cx="6944163" cy="4912423"/>
          </a:xfrm>
          <a:prstGeom prst="rect">
            <a:avLst/>
          </a:prstGeom>
          <a:ln>
            <a:solidFill>
              <a:schemeClr val="bg1">
                <a:lumMod val="65000"/>
              </a:schemeClr>
            </a:solidFill>
          </a:ln>
        </p:spPr>
      </p:pic>
    </p:spTree>
    <p:extLst>
      <p:ext uri="{BB962C8B-B14F-4D97-AF65-F5344CB8AC3E}">
        <p14:creationId xmlns:p14="http://schemas.microsoft.com/office/powerpoint/2010/main" val="26688297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21442312">
            <a:off x="163567" y="792955"/>
            <a:ext cx="7882151" cy="5558762"/>
          </a:xfrm>
          <a:prstGeom prst="rect">
            <a:avLst/>
          </a:prstGeom>
          <a:ln>
            <a:solidFill>
              <a:schemeClr val="bg1">
                <a:lumMod val="65000"/>
              </a:schemeClr>
            </a:solidFill>
          </a:ln>
        </p:spPr>
      </p:pic>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Working For Efficiency</a:t>
            </a:r>
            <a:endParaRPr lang="en-GB" sz="4400" b="1" dirty="0">
              <a:solidFill>
                <a:schemeClr val="bg1">
                  <a:lumMod val="50000"/>
                </a:schemeClr>
              </a:solidFill>
            </a:endParaRPr>
          </a:p>
        </p:txBody>
      </p:sp>
      <p:pic>
        <p:nvPicPr>
          <p:cNvPr id="6" name="Picture 5"/>
          <p:cNvPicPr>
            <a:picLocks noChangeAspect="1"/>
          </p:cNvPicPr>
          <p:nvPr/>
        </p:nvPicPr>
        <p:blipFill>
          <a:blip r:embed="rId4"/>
          <a:stretch>
            <a:fillRect/>
          </a:stretch>
        </p:blipFill>
        <p:spPr>
          <a:xfrm rot="154721">
            <a:off x="2509075" y="1136904"/>
            <a:ext cx="6905625" cy="4876800"/>
          </a:xfrm>
          <a:prstGeom prst="rect">
            <a:avLst/>
          </a:prstGeom>
          <a:ln>
            <a:solidFill>
              <a:schemeClr val="bg1">
                <a:lumMod val="65000"/>
              </a:schemeClr>
            </a:solidFill>
          </a:ln>
        </p:spPr>
      </p:pic>
      <p:sp>
        <p:nvSpPr>
          <p:cNvPr id="9" name="Rectangle 8"/>
          <p:cNvSpPr/>
          <p:nvPr/>
        </p:nvSpPr>
        <p:spPr>
          <a:xfrm>
            <a:off x="1818642" y="6494447"/>
            <a:ext cx="7325358" cy="369332"/>
          </a:xfrm>
          <a:prstGeom prst="rect">
            <a:avLst/>
          </a:prstGeom>
        </p:spPr>
        <p:txBody>
          <a:bodyPr wrap="square">
            <a:spAutoFit/>
          </a:bodyPr>
          <a:lstStyle/>
          <a:p>
            <a:pPr algn="r"/>
            <a:r>
              <a:rPr lang="en-GB" dirty="0">
                <a:hlinkClick r:id="rId5"/>
              </a:rPr>
              <a:t>http://</a:t>
            </a:r>
            <a:r>
              <a:rPr lang="en-GB" dirty="0" smtClean="0">
                <a:hlinkClick r:id="rId5"/>
              </a:rPr>
              <a:t>www.csfieldguide.org.nz/en/chapters/complexity-tractability.html</a:t>
            </a:r>
            <a:r>
              <a:rPr lang="en-GB" dirty="0" smtClean="0"/>
              <a:t> </a:t>
            </a:r>
            <a:endParaRPr lang="en-GB" dirty="0"/>
          </a:p>
        </p:txBody>
      </p:sp>
    </p:spTree>
    <p:extLst>
      <p:ext uri="{BB962C8B-B14F-4D97-AF65-F5344CB8AC3E}">
        <p14:creationId xmlns:p14="http://schemas.microsoft.com/office/powerpoint/2010/main" val="3940405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rot="21407530">
            <a:off x="166509" y="768680"/>
            <a:ext cx="7872127" cy="5544057"/>
          </a:xfrm>
          <a:prstGeom prst="rect">
            <a:avLst/>
          </a:prstGeom>
          <a:ln>
            <a:solidFill>
              <a:schemeClr val="bg1">
                <a:lumMod val="65000"/>
              </a:schemeClr>
            </a:solidFill>
          </a:ln>
        </p:spPr>
      </p:pic>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Working For Efficiency</a:t>
            </a:r>
            <a:endParaRPr lang="en-GB" sz="4400" b="1" dirty="0">
              <a:solidFill>
                <a:schemeClr val="bg1">
                  <a:lumMod val="50000"/>
                </a:schemeClr>
              </a:solidFill>
            </a:endParaRPr>
          </a:p>
        </p:txBody>
      </p:sp>
      <p:pic>
        <p:nvPicPr>
          <p:cNvPr id="10" name="Picture 9"/>
          <p:cNvPicPr>
            <a:picLocks noChangeAspect="1"/>
          </p:cNvPicPr>
          <p:nvPr/>
        </p:nvPicPr>
        <p:blipFill>
          <a:blip r:embed="rId4"/>
          <a:stretch>
            <a:fillRect/>
          </a:stretch>
        </p:blipFill>
        <p:spPr>
          <a:xfrm rot="198748">
            <a:off x="2376297" y="1150429"/>
            <a:ext cx="6915150" cy="4886325"/>
          </a:xfrm>
          <a:prstGeom prst="rect">
            <a:avLst/>
          </a:prstGeom>
          <a:ln>
            <a:solidFill>
              <a:schemeClr val="bg1">
                <a:lumMod val="65000"/>
              </a:schemeClr>
            </a:solidFill>
          </a:ln>
        </p:spPr>
      </p:pic>
      <p:grpSp>
        <p:nvGrpSpPr>
          <p:cNvPr id="13" name="Group 12"/>
          <p:cNvGrpSpPr/>
          <p:nvPr/>
        </p:nvGrpSpPr>
        <p:grpSpPr>
          <a:xfrm>
            <a:off x="4095547" y="3683183"/>
            <a:ext cx="4900072" cy="3166055"/>
            <a:chOff x="4095547" y="3683183"/>
            <a:chExt cx="4900072" cy="3166055"/>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8849" y="3683183"/>
              <a:ext cx="2306770" cy="122035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4095547" y="4265241"/>
              <a:ext cx="4795898" cy="2583997"/>
            </a:xfrm>
            <a:prstGeom prst="rect">
              <a:avLst/>
            </a:prstGeom>
          </p:spPr>
        </p:pic>
      </p:grpSp>
    </p:spTree>
    <p:extLst>
      <p:ext uri="{BB962C8B-B14F-4D97-AF65-F5344CB8AC3E}">
        <p14:creationId xmlns:p14="http://schemas.microsoft.com/office/powerpoint/2010/main" val="27454211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182" y="2805997"/>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chemeClr val="bg2"/>
                </a:solidFill>
                <a:latin typeface="+mn-lt"/>
              </a:rPr>
              <a:t>Many Problems One Solution</a:t>
            </a:r>
            <a:endParaRPr lang="en-GB" b="1" dirty="0">
              <a:solidFill>
                <a:schemeClr val="bg2"/>
              </a:solidFill>
              <a:latin typeface="+mn-lt"/>
            </a:endParaRPr>
          </a:p>
        </p:txBody>
      </p:sp>
      <p:sp>
        <p:nvSpPr>
          <p:cNvPr id="2" name="Title 1"/>
          <p:cNvSpPr>
            <a:spLocks noGrp="1"/>
          </p:cNvSpPr>
          <p:nvPr>
            <p:ph type="title"/>
          </p:nvPr>
        </p:nvSpPr>
        <p:spPr>
          <a:xfrm>
            <a:off x="19182" y="-126626"/>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
        <p:nvSpPr>
          <p:cNvPr id="4" name="Title 1"/>
          <p:cNvSpPr txBox="1">
            <a:spLocks/>
          </p:cNvSpPr>
          <p:nvPr/>
        </p:nvSpPr>
        <p:spPr>
          <a:xfrm>
            <a:off x="19182" y="1828456"/>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chemeClr val="bg2"/>
                </a:solidFill>
                <a:latin typeface="+mn-lt"/>
              </a:rPr>
              <a:t>Data Structures Matter</a:t>
            </a:r>
            <a:endParaRPr lang="en-GB" b="1" dirty="0">
              <a:solidFill>
                <a:schemeClr val="bg2"/>
              </a:solidFill>
              <a:latin typeface="+mn-lt"/>
            </a:endParaRPr>
          </a:p>
        </p:txBody>
      </p:sp>
      <p:sp>
        <p:nvSpPr>
          <p:cNvPr id="7" name="Title 1"/>
          <p:cNvSpPr txBox="1">
            <a:spLocks/>
          </p:cNvSpPr>
          <p:nvPr/>
        </p:nvSpPr>
        <p:spPr>
          <a:xfrm>
            <a:off x="19181" y="3783538"/>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chemeClr val="bg2"/>
                </a:solidFill>
                <a:latin typeface="+mn-lt"/>
              </a:rPr>
              <a:t>Toy Problems for the Real World</a:t>
            </a:r>
            <a:endParaRPr lang="en-GB" b="1" dirty="0">
              <a:solidFill>
                <a:schemeClr val="bg2"/>
              </a:solidFill>
              <a:latin typeface="+mn-lt"/>
            </a:endParaRPr>
          </a:p>
        </p:txBody>
      </p:sp>
      <p:sp>
        <p:nvSpPr>
          <p:cNvPr id="10" name="Title 1"/>
          <p:cNvSpPr txBox="1">
            <a:spLocks/>
          </p:cNvSpPr>
          <p:nvPr/>
        </p:nvSpPr>
        <p:spPr>
          <a:xfrm>
            <a:off x="19180" y="4761079"/>
            <a:ext cx="90312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chemeClr val="bg2"/>
                </a:solidFill>
                <a:latin typeface="+mn-lt"/>
              </a:rPr>
              <a:t>The Oracle of Bacon</a:t>
            </a:r>
            <a:endParaRPr lang="en-GB" b="1" dirty="0">
              <a:solidFill>
                <a:schemeClr val="bg2"/>
              </a:solidFill>
              <a:latin typeface="+mn-lt"/>
            </a:endParaRPr>
          </a:p>
        </p:txBody>
      </p:sp>
      <p:sp>
        <p:nvSpPr>
          <p:cNvPr id="8" name="Title 1"/>
          <p:cNvSpPr txBox="1">
            <a:spLocks/>
          </p:cNvSpPr>
          <p:nvPr/>
        </p:nvSpPr>
        <p:spPr>
          <a:xfrm>
            <a:off x="13922" y="850915"/>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chemeClr val="bg2"/>
                </a:solidFill>
                <a:latin typeface="+mn-lt"/>
              </a:rPr>
              <a:t>A Perfect Shuffle</a:t>
            </a:r>
            <a:endParaRPr lang="en-GB" b="1" dirty="0">
              <a:solidFill>
                <a:schemeClr val="bg2"/>
              </a:solidFill>
              <a:latin typeface="+mn-lt"/>
            </a:endParaRPr>
          </a:p>
        </p:txBody>
      </p:sp>
      <p:sp>
        <p:nvSpPr>
          <p:cNvPr id="9" name="Title 1"/>
          <p:cNvSpPr txBox="1">
            <a:spLocks/>
          </p:cNvSpPr>
          <p:nvPr/>
        </p:nvSpPr>
        <p:spPr>
          <a:xfrm>
            <a:off x="13920" y="5738618"/>
            <a:ext cx="90312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chemeClr val="bg2"/>
                </a:solidFill>
                <a:latin typeface="+mn-lt"/>
              </a:rPr>
              <a:t>The Beauty Of Trees</a:t>
            </a:r>
            <a:endParaRPr lang="en-GB" b="1" dirty="0">
              <a:solidFill>
                <a:schemeClr val="bg2"/>
              </a:solidFill>
              <a:latin typeface="+mn-lt"/>
            </a:endParaRPr>
          </a:p>
        </p:txBody>
      </p:sp>
      <p:pic>
        <p:nvPicPr>
          <p:cNvPr id="11" name="Picture 10"/>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spTree>
    <p:extLst>
      <p:ext uri="{BB962C8B-B14F-4D97-AF65-F5344CB8AC3E}">
        <p14:creationId xmlns:p14="http://schemas.microsoft.com/office/powerpoint/2010/main" val="3790763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4108" t="17949" r="15488" b="8259"/>
          <a:stretch/>
        </p:blipFill>
        <p:spPr>
          <a:xfrm>
            <a:off x="-48986" y="1440704"/>
            <a:ext cx="9192988" cy="5417304"/>
          </a:xfrm>
          <a:prstGeom prst="rect">
            <a:avLst/>
          </a:prstGeom>
        </p:spPr>
      </p:pic>
      <p:pic>
        <p:nvPicPr>
          <p:cNvPr id="3" name="Picture 2"/>
          <p:cNvPicPr>
            <a:picLocks noChangeAspect="1"/>
          </p:cNvPicPr>
          <p:nvPr/>
        </p:nvPicPr>
        <p:blipFill rotWithShape="1">
          <a:blip r:embed="rId3"/>
          <a:srcRect l="60374" t="11832" r="17483" b="80784"/>
          <a:stretch/>
        </p:blipFill>
        <p:spPr>
          <a:xfrm>
            <a:off x="3822582" y="715797"/>
            <a:ext cx="5242598" cy="982942"/>
          </a:xfrm>
          <a:prstGeom prst="rect">
            <a:avLst/>
          </a:prstGeom>
        </p:spPr>
      </p:pic>
      <p:pic>
        <p:nvPicPr>
          <p:cNvPr id="4" name="Picture 3"/>
          <p:cNvPicPr>
            <a:picLocks noChangeAspect="1"/>
          </p:cNvPicPr>
          <p:nvPr/>
        </p:nvPicPr>
        <p:blipFill rotWithShape="1">
          <a:blip r:embed="rId3"/>
          <a:srcRect l="14108" t="11161" r="60245" b="80784"/>
          <a:stretch/>
        </p:blipFill>
        <p:spPr>
          <a:xfrm>
            <a:off x="0" y="15948"/>
            <a:ext cx="5272904" cy="931105"/>
          </a:xfrm>
          <a:prstGeom prst="rect">
            <a:avLst/>
          </a:prstGeom>
        </p:spPr>
      </p:pic>
      <p:sp>
        <p:nvSpPr>
          <p:cNvPr id="5" name="Rectangle 4"/>
          <p:cNvSpPr/>
          <p:nvPr/>
        </p:nvSpPr>
        <p:spPr>
          <a:xfrm>
            <a:off x="6793102" y="4422"/>
            <a:ext cx="2350900" cy="369332"/>
          </a:xfrm>
          <a:prstGeom prst="rect">
            <a:avLst/>
          </a:prstGeom>
        </p:spPr>
        <p:txBody>
          <a:bodyPr wrap="none">
            <a:spAutoFit/>
          </a:bodyPr>
          <a:lstStyle/>
          <a:p>
            <a:pPr algn="r"/>
            <a:r>
              <a:rPr lang="en-GB" dirty="0">
                <a:hlinkClick r:id="rId4"/>
              </a:rPr>
              <a:t>http://</a:t>
            </a:r>
            <a:r>
              <a:rPr lang="en-GB" dirty="0" smtClean="0">
                <a:hlinkClick r:id="rId4"/>
              </a:rPr>
              <a:t>nrich.maths.org</a:t>
            </a:r>
            <a:r>
              <a:rPr lang="en-GB" dirty="0" smtClean="0"/>
              <a:t> </a:t>
            </a:r>
            <a:endParaRPr lang="en-GB" dirty="0"/>
          </a:p>
        </p:txBody>
      </p:sp>
      <p:grpSp>
        <p:nvGrpSpPr>
          <p:cNvPr id="6" name="Group 5"/>
          <p:cNvGrpSpPr/>
          <p:nvPr/>
        </p:nvGrpSpPr>
        <p:grpSpPr>
          <a:xfrm>
            <a:off x="4095547" y="3683183"/>
            <a:ext cx="4900072" cy="3166055"/>
            <a:chOff x="4095547" y="3683183"/>
            <a:chExt cx="4900072" cy="3166055"/>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8849" y="3683183"/>
              <a:ext cx="2306770" cy="122035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4095547" y="4265241"/>
              <a:ext cx="4795898" cy="2583997"/>
            </a:xfrm>
            <a:prstGeom prst="rect">
              <a:avLst/>
            </a:prstGeom>
          </p:spPr>
        </p:pic>
      </p:grpSp>
    </p:spTree>
    <p:extLst>
      <p:ext uri="{BB962C8B-B14F-4D97-AF65-F5344CB8AC3E}">
        <p14:creationId xmlns:p14="http://schemas.microsoft.com/office/powerpoint/2010/main" val="2812166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3230" t="11160" r="14376" b="40593"/>
          <a:stretch/>
        </p:blipFill>
        <p:spPr>
          <a:xfrm>
            <a:off x="-7655" y="-11"/>
            <a:ext cx="9151655" cy="3429011"/>
          </a:xfrm>
          <a:prstGeom prst="rect">
            <a:avLst/>
          </a:prstGeom>
        </p:spPr>
      </p:pic>
      <p:pic>
        <p:nvPicPr>
          <p:cNvPr id="6" name="Picture 5"/>
          <p:cNvPicPr>
            <a:picLocks noChangeAspect="1"/>
          </p:cNvPicPr>
          <p:nvPr/>
        </p:nvPicPr>
        <p:blipFill rotWithShape="1">
          <a:blip r:embed="rId4"/>
          <a:srcRect l="13480" t="41702" r="18124" b="12841"/>
          <a:stretch/>
        </p:blipFill>
        <p:spPr>
          <a:xfrm>
            <a:off x="8110" y="3460533"/>
            <a:ext cx="9135890" cy="3413796"/>
          </a:xfrm>
          <a:prstGeom prst="rect">
            <a:avLst/>
          </a:prstGeom>
        </p:spPr>
      </p:pic>
      <p:sp>
        <p:nvSpPr>
          <p:cNvPr id="7" name="Rectangle 6"/>
          <p:cNvSpPr/>
          <p:nvPr/>
        </p:nvSpPr>
        <p:spPr>
          <a:xfrm>
            <a:off x="55408" y="5234150"/>
            <a:ext cx="3444538" cy="52026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5"/>
          <a:srcRect l="13480" t="29464" r="17998" b="17857"/>
          <a:stretch/>
        </p:blipFill>
        <p:spPr>
          <a:xfrm>
            <a:off x="8674" y="3233057"/>
            <a:ext cx="9159657" cy="3959120"/>
          </a:xfrm>
          <a:prstGeom prst="rect">
            <a:avLst/>
          </a:prstGeom>
        </p:spPr>
      </p:pic>
      <p:sp>
        <p:nvSpPr>
          <p:cNvPr id="10" name="Rectangle 9"/>
          <p:cNvSpPr/>
          <p:nvPr/>
        </p:nvSpPr>
        <p:spPr>
          <a:xfrm>
            <a:off x="71737" y="4816927"/>
            <a:ext cx="2083635" cy="52251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361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3230" t="11160" r="14376" b="40593"/>
          <a:stretch/>
        </p:blipFill>
        <p:spPr>
          <a:xfrm>
            <a:off x="-7655" y="-11"/>
            <a:ext cx="9151655" cy="3429011"/>
          </a:xfrm>
          <a:prstGeom prst="rect">
            <a:avLst/>
          </a:prstGeom>
        </p:spPr>
      </p:pic>
      <p:pic>
        <p:nvPicPr>
          <p:cNvPr id="2" name="Picture 1"/>
          <p:cNvPicPr>
            <a:picLocks noChangeAspect="1"/>
          </p:cNvPicPr>
          <p:nvPr/>
        </p:nvPicPr>
        <p:blipFill rotWithShape="1">
          <a:blip r:embed="rId4"/>
          <a:srcRect l="12602" t="12500" r="13983" b="8481"/>
          <a:stretch/>
        </p:blipFill>
        <p:spPr>
          <a:xfrm>
            <a:off x="0" y="1814565"/>
            <a:ext cx="9144000" cy="5533292"/>
          </a:xfrm>
          <a:prstGeom prst="rect">
            <a:avLst/>
          </a:prstGeom>
        </p:spPr>
      </p:pic>
      <p:pic>
        <p:nvPicPr>
          <p:cNvPr id="3" name="Picture 2"/>
          <p:cNvPicPr>
            <a:picLocks noChangeAspect="1"/>
          </p:cNvPicPr>
          <p:nvPr/>
        </p:nvPicPr>
        <p:blipFill rotWithShape="1">
          <a:blip r:embed="rId5"/>
          <a:srcRect l="57656" t="40402" r="14735" b="48214"/>
          <a:stretch/>
        </p:blipFill>
        <p:spPr>
          <a:xfrm>
            <a:off x="4392386" y="1129431"/>
            <a:ext cx="4751614" cy="1101513"/>
          </a:xfrm>
          <a:prstGeom prst="rect">
            <a:avLst/>
          </a:prstGeom>
        </p:spPr>
      </p:pic>
      <p:sp>
        <p:nvSpPr>
          <p:cNvPr id="4" name="Rectangle 3"/>
          <p:cNvSpPr/>
          <p:nvPr/>
        </p:nvSpPr>
        <p:spPr>
          <a:xfrm>
            <a:off x="4331833" y="1162090"/>
            <a:ext cx="4751614" cy="995324"/>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30728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Enriching Maths With Graphs</a:t>
            </a:r>
            <a:endParaRPr lang="en-GB" sz="4400" b="1" dirty="0">
              <a:solidFill>
                <a:schemeClr val="bg1">
                  <a:lumMod val="50000"/>
                </a:schemeClr>
              </a:solidFill>
            </a:endParaRPr>
          </a:p>
        </p:txBody>
      </p:sp>
      <p:pic>
        <p:nvPicPr>
          <p:cNvPr id="2" name="Picture 1"/>
          <p:cNvPicPr>
            <a:picLocks noChangeAspect="1"/>
          </p:cNvPicPr>
          <p:nvPr/>
        </p:nvPicPr>
        <p:blipFill rotWithShape="1">
          <a:blip r:embed="rId3"/>
          <a:srcRect l="13543" t="11458" r="56881" b="69011"/>
          <a:stretch/>
        </p:blipFill>
        <p:spPr>
          <a:xfrm>
            <a:off x="59524" y="769441"/>
            <a:ext cx="3848100" cy="1428750"/>
          </a:xfrm>
          <a:prstGeom prst="rect">
            <a:avLst/>
          </a:prstGeom>
        </p:spPr>
      </p:pic>
      <p:pic>
        <p:nvPicPr>
          <p:cNvPr id="7" name="Picture 6"/>
          <p:cNvPicPr>
            <a:picLocks noChangeAspect="1"/>
          </p:cNvPicPr>
          <p:nvPr/>
        </p:nvPicPr>
        <p:blipFill rotWithShape="1">
          <a:blip r:embed="rId4"/>
          <a:srcRect l="30381" t="11979" r="15886" b="8854"/>
          <a:stretch/>
        </p:blipFill>
        <p:spPr>
          <a:xfrm>
            <a:off x="3200400" y="1912688"/>
            <a:ext cx="5936412" cy="4917355"/>
          </a:xfrm>
          <a:prstGeom prst="rect">
            <a:avLst/>
          </a:prstGeom>
        </p:spPr>
      </p:pic>
      <p:pic>
        <p:nvPicPr>
          <p:cNvPr id="8" name="Picture 7"/>
          <p:cNvPicPr>
            <a:picLocks noChangeAspect="1"/>
          </p:cNvPicPr>
          <p:nvPr/>
        </p:nvPicPr>
        <p:blipFill rotWithShape="1">
          <a:blip r:embed="rId4"/>
          <a:srcRect l="13397" t="11459" r="71815" b="67708"/>
          <a:stretch/>
        </p:blipFill>
        <p:spPr>
          <a:xfrm>
            <a:off x="38099" y="2152650"/>
            <a:ext cx="1924051" cy="1524000"/>
          </a:xfrm>
          <a:prstGeom prst="rect">
            <a:avLst/>
          </a:prstGeom>
        </p:spPr>
      </p:pic>
      <p:pic>
        <p:nvPicPr>
          <p:cNvPr id="14" name="Picture 13"/>
          <p:cNvPicPr>
            <a:picLocks noChangeAspect="1"/>
          </p:cNvPicPr>
          <p:nvPr/>
        </p:nvPicPr>
        <p:blipFill rotWithShape="1">
          <a:blip r:embed="rId5"/>
          <a:srcRect l="30088" t="29687" r="45900" b="17448"/>
          <a:stretch/>
        </p:blipFill>
        <p:spPr>
          <a:xfrm>
            <a:off x="76200" y="2198191"/>
            <a:ext cx="3124200" cy="3867150"/>
          </a:xfrm>
          <a:prstGeom prst="rect">
            <a:avLst/>
          </a:prstGeom>
        </p:spPr>
      </p:pic>
    </p:spTree>
    <p:extLst>
      <p:ext uri="{BB962C8B-B14F-4D97-AF65-F5344CB8AC3E}">
        <p14:creationId xmlns:p14="http://schemas.microsoft.com/office/powerpoint/2010/main" val="2148642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Enriching Maths With Graphs</a:t>
            </a:r>
            <a:endParaRPr lang="en-GB" sz="4400" b="1" dirty="0">
              <a:solidFill>
                <a:schemeClr val="bg1">
                  <a:lumMod val="50000"/>
                </a:schemeClr>
              </a:solidFill>
            </a:endParaRPr>
          </a:p>
        </p:txBody>
      </p:sp>
      <p:pic>
        <p:nvPicPr>
          <p:cNvPr id="2" name="Picture 1"/>
          <p:cNvPicPr>
            <a:picLocks noChangeAspect="1"/>
          </p:cNvPicPr>
          <p:nvPr/>
        </p:nvPicPr>
        <p:blipFill rotWithShape="1">
          <a:blip r:embed="rId3"/>
          <a:srcRect l="13543" t="11458" r="56881" b="69011"/>
          <a:stretch/>
        </p:blipFill>
        <p:spPr>
          <a:xfrm>
            <a:off x="59524" y="769441"/>
            <a:ext cx="3848100" cy="1428750"/>
          </a:xfrm>
          <a:prstGeom prst="rect">
            <a:avLst/>
          </a:prstGeom>
        </p:spPr>
      </p:pic>
      <p:pic>
        <p:nvPicPr>
          <p:cNvPr id="8" name="Picture 7"/>
          <p:cNvPicPr>
            <a:picLocks noChangeAspect="1"/>
          </p:cNvPicPr>
          <p:nvPr/>
        </p:nvPicPr>
        <p:blipFill rotWithShape="1">
          <a:blip r:embed="rId4"/>
          <a:srcRect l="13397" t="11459" r="71815" b="67708"/>
          <a:stretch/>
        </p:blipFill>
        <p:spPr>
          <a:xfrm>
            <a:off x="38099" y="2152650"/>
            <a:ext cx="1924051" cy="1524000"/>
          </a:xfrm>
          <a:prstGeom prst="rect">
            <a:avLst/>
          </a:prstGeom>
        </p:spPr>
      </p:pic>
      <p:sp>
        <p:nvSpPr>
          <p:cNvPr id="6" name="Rectangle 5"/>
          <p:cNvSpPr/>
          <p:nvPr/>
        </p:nvSpPr>
        <p:spPr>
          <a:xfrm>
            <a:off x="-1121" y="6495209"/>
            <a:ext cx="3033972" cy="369332"/>
          </a:xfrm>
          <a:prstGeom prst="rect">
            <a:avLst/>
          </a:prstGeom>
        </p:spPr>
        <p:txBody>
          <a:bodyPr wrap="none">
            <a:spAutoFit/>
          </a:bodyPr>
          <a:lstStyle/>
          <a:p>
            <a:r>
              <a:rPr lang="en-GB" dirty="0">
                <a:hlinkClick r:id="rId5"/>
              </a:rPr>
              <a:t>http://</a:t>
            </a:r>
            <a:r>
              <a:rPr lang="en-GB" dirty="0" smtClean="0">
                <a:hlinkClick r:id="rId5"/>
              </a:rPr>
              <a:t>nrich.maths.org/11821</a:t>
            </a:r>
            <a:r>
              <a:rPr lang="en-GB" dirty="0" smtClean="0"/>
              <a:t> </a:t>
            </a:r>
            <a:endParaRPr lang="en-GB" dirty="0"/>
          </a:p>
        </p:txBody>
      </p:sp>
      <p:pic>
        <p:nvPicPr>
          <p:cNvPr id="7" name="Picture 6"/>
          <p:cNvPicPr>
            <a:picLocks noChangeAspect="1"/>
          </p:cNvPicPr>
          <p:nvPr/>
        </p:nvPicPr>
        <p:blipFill rotWithShape="1">
          <a:blip r:embed="rId6"/>
          <a:srcRect l="30322" t="18375" r="32290" b="16625"/>
          <a:stretch/>
        </p:blipFill>
        <p:spPr>
          <a:xfrm>
            <a:off x="3200400" y="1920240"/>
            <a:ext cx="4864608" cy="4754880"/>
          </a:xfrm>
          <a:prstGeom prst="rect">
            <a:avLst/>
          </a:prstGeom>
        </p:spPr>
      </p:pic>
    </p:spTree>
    <p:extLst>
      <p:ext uri="{BB962C8B-B14F-4D97-AF65-F5344CB8AC3E}">
        <p14:creationId xmlns:p14="http://schemas.microsoft.com/office/powerpoint/2010/main" val="20088427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Enriching Maths With Graphs</a:t>
            </a:r>
            <a:endParaRPr lang="en-GB" sz="4400" b="1" dirty="0">
              <a:solidFill>
                <a:schemeClr val="bg1">
                  <a:lumMod val="50000"/>
                </a:schemeClr>
              </a:solidFill>
            </a:endParaRPr>
          </a:p>
        </p:txBody>
      </p:sp>
      <p:pic>
        <p:nvPicPr>
          <p:cNvPr id="2" name="Picture 1"/>
          <p:cNvPicPr>
            <a:picLocks noChangeAspect="1"/>
          </p:cNvPicPr>
          <p:nvPr/>
        </p:nvPicPr>
        <p:blipFill rotWithShape="1">
          <a:blip r:embed="rId3"/>
          <a:srcRect l="13543" t="11458" r="56881" b="69011"/>
          <a:stretch/>
        </p:blipFill>
        <p:spPr>
          <a:xfrm>
            <a:off x="59524" y="769441"/>
            <a:ext cx="3848100" cy="1428750"/>
          </a:xfrm>
          <a:prstGeom prst="rect">
            <a:avLst/>
          </a:prstGeom>
        </p:spPr>
      </p:pic>
      <p:pic>
        <p:nvPicPr>
          <p:cNvPr id="8" name="Picture 7"/>
          <p:cNvPicPr>
            <a:picLocks noChangeAspect="1"/>
          </p:cNvPicPr>
          <p:nvPr/>
        </p:nvPicPr>
        <p:blipFill rotWithShape="1">
          <a:blip r:embed="rId4"/>
          <a:srcRect l="13397" t="11459" r="71815" b="67708"/>
          <a:stretch/>
        </p:blipFill>
        <p:spPr>
          <a:xfrm>
            <a:off x="38099" y="2152650"/>
            <a:ext cx="1924051" cy="1524000"/>
          </a:xfrm>
          <a:prstGeom prst="rect">
            <a:avLst/>
          </a:prstGeom>
        </p:spPr>
      </p:pic>
      <p:pic>
        <p:nvPicPr>
          <p:cNvPr id="5" name="Picture 4"/>
          <p:cNvPicPr>
            <a:picLocks noChangeAspect="1"/>
          </p:cNvPicPr>
          <p:nvPr/>
        </p:nvPicPr>
        <p:blipFill rotWithShape="1">
          <a:blip r:embed="rId5"/>
          <a:srcRect l="39599" t="20875" r="31868" b="34581"/>
          <a:stretch/>
        </p:blipFill>
        <p:spPr>
          <a:xfrm>
            <a:off x="3182112" y="1938528"/>
            <a:ext cx="5604844" cy="4919472"/>
          </a:xfrm>
          <a:prstGeom prst="rect">
            <a:avLst/>
          </a:prstGeom>
        </p:spPr>
      </p:pic>
      <p:sp>
        <p:nvSpPr>
          <p:cNvPr id="6" name="Rectangle 5"/>
          <p:cNvSpPr/>
          <p:nvPr/>
        </p:nvSpPr>
        <p:spPr>
          <a:xfrm>
            <a:off x="-1121" y="6495209"/>
            <a:ext cx="2916952" cy="369332"/>
          </a:xfrm>
          <a:prstGeom prst="rect">
            <a:avLst/>
          </a:prstGeom>
        </p:spPr>
        <p:txBody>
          <a:bodyPr wrap="none">
            <a:spAutoFit/>
          </a:bodyPr>
          <a:lstStyle/>
          <a:p>
            <a:r>
              <a:rPr lang="en-GB" dirty="0">
                <a:hlinkClick r:id="rId6"/>
              </a:rPr>
              <a:t>http://</a:t>
            </a:r>
            <a:r>
              <a:rPr lang="en-GB" dirty="0" smtClean="0">
                <a:hlinkClick r:id="rId6"/>
              </a:rPr>
              <a:t>nrich.maths.org/7030</a:t>
            </a:r>
            <a:r>
              <a:rPr lang="en-GB" dirty="0" smtClean="0"/>
              <a:t> </a:t>
            </a:r>
            <a:endParaRPr lang="en-GB" dirty="0"/>
          </a:p>
        </p:txBody>
      </p:sp>
    </p:spTree>
    <p:extLst>
      <p:ext uri="{BB962C8B-B14F-4D97-AF65-F5344CB8AC3E}">
        <p14:creationId xmlns:p14="http://schemas.microsoft.com/office/powerpoint/2010/main" val="3641978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Enriching Maths With Graphs</a:t>
            </a:r>
            <a:endParaRPr lang="en-GB" sz="4400" b="1" dirty="0">
              <a:solidFill>
                <a:schemeClr val="bg1">
                  <a:lumMod val="50000"/>
                </a:schemeClr>
              </a:solidFill>
            </a:endParaRPr>
          </a:p>
        </p:txBody>
      </p:sp>
      <p:pic>
        <p:nvPicPr>
          <p:cNvPr id="2" name="Picture 1"/>
          <p:cNvPicPr>
            <a:picLocks noChangeAspect="1"/>
          </p:cNvPicPr>
          <p:nvPr/>
        </p:nvPicPr>
        <p:blipFill rotWithShape="1">
          <a:blip r:embed="rId3"/>
          <a:srcRect l="13543" t="11458" r="56881" b="69011"/>
          <a:stretch/>
        </p:blipFill>
        <p:spPr>
          <a:xfrm>
            <a:off x="59524" y="769441"/>
            <a:ext cx="3848100" cy="1428750"/>
          </a:xfrm>
          <a:prstGeom prst="rect">
            <a:avLst/>
          </a:prstGeom>
        </p:spPr>
      </p:pic>
      <p:pic>
        <p:nvPicPr>
          <p:cNvPr id="8" name="Picture 7"/>
          <p:cNvPicPr>
            <a:picLocks noChangeAspect="1"/>
          </p:cNvPicPr>
          <p:nvPr/>
        </p:nvPicPr>
        <p:blipFill rotWithShape="1">
          <a:blip r:embed="rId4"/>
          <a:srcRect l="13397" t="11459" r="71815" b="67708"/>
          <a:stretch/>
        </p:blipFill>
        <p:spPr>
          <a:xfrm>
            <a:off x="38099" y="2152650"/>
            <a:ext cx="1924051" cy="1524000"/>
          </a:xfrm>
          <a:prstGeom prst="rect">
            <a:avLst/>
          </a:prstGeom>
        </p:spPr>
      </p:pic>
      <p:sp>
        <p:nvSpPr>
          <p:cNvPr id="6" name="Rectangle 5"/>
          <p:cNvSpPr/>
          <p:nvPr/>
        </p:nvSpPr>
        <p:spPr>
          <a:xfrm>
            <a:off x="-1121" y="6495209"/>
            <a:ext cx="2916952" cy="369332"/>
          </a:xfrm>
          <a:prstGeom prst="rect">
            <a:avLst/>
          </a:prstGeom>
        </p:spPr>
        <p:txBody>
          <a:bodyPr wrap="none">
            <a:spAutoFit/>
          </a:bodyPr>
          <a:lstStyle/>
          <a:p>
            <a:r>
              <a:rPr lang="en-GB" u="sng" dirty="0">
                <a:hlinkClick r:id="rId5"/>
              </a:rPr>
              <a:t>http://</a:t>
            </a:r>
            <a:r>
              <a:rPr lang="en-GB" u="sng" dirty="0" smtClean="0">
                <a:hlinkClick r:id="rId5"/>
              </a:rPr>
              <a:t>nrich.maths.org/2318</a:t>
            </a:r>
            <a:endParaRPr lang="en-GB" dirty="0"/>
          </a:p>
        </p:txBody>
      </p:sp>
      <p:pic>
        <p:nvPicPr>
          <p:cNvPr id="5" name="Picture 4"/>
          <p:cNvPicPr>
            <a:picLocks noChangeAspect="1"/>
          </p:cNvPicPr>
          <p:nvPr/>
        </p:nvPicPr>
        <p:blipFill rotWithShape="1">
          <a:blip r:embed="rId6"/>
          <a:srcRect l="35241" t="11624" r="28495" b="26018"/>
          <a:stretch/>
        </p:blipFill>
        <p:spPr>
          <a:xfrm>
            <a:off x="3255264" y="1960447"/>
            <a:ext cx="5065776" cy="4897553"/>
          </a:xfrm>
          <a:prstGeom prst="rect">
            <a:avLst/>
          </a:prstGeom>
        </p:spPr>
      </p:pic>
      <p:sp>
        <p:nvSpPr>
          <p:cNvPr id="7" name="Rectangle 6"/>
          <p:cNvSpPr/>
          <p:nvPr/>
        </p:nvSpPr>
        <p:spPr>
          <a:xfrm>
            <a:off x="5810074" y="6488668"/>
            <a:ext cx="3386825" cy="369332"/>
          </a:xfrm>
          <a:prstGeom prst="rect">
            <a:avLst/>
          </a:prstGeom>
        </p:spPr>
        <p:txBody>
          <a:bodyPr wrap="none">
            <a:spAutoFit/>
          </a:bodyPr>
          <a:lstStyle/>
          <a:p>
            <a:r>
              <a:rPr lang="en-GB" dirty="0">
                <a:hlinkClick r:id="rId7"/>
              </a:rPr>
              <a:t>http://www.beaver-comp.org.uk</a:t>
            </a:r>
            <a:r>
              <a:rPr lang="en-GB" dirty="0" smtClean="0">
                <a:hlinkClick r:id="rId7"/>
              </a:rPr>
              <a:t>/</a:t>
            </a:r>
            <a:r>
              <a:rPr lang="en-GB" dirty="0" smtClean="0"/>
              <a:t> </a:t>
            </a:r>
            <a:endParaRPr lang="en-GB" dirty="0"/>
          </a:p>
        </p:txBody>
      </p:sp>
    </p:spTree>
    <p:extLst>
      <p:ext uri="{BB962C8B-B14F-4D97-AF65-F5344CB8AC3E}">
        <p14:creationId xmlns:p14="http://schemas.microsoft.com/office/powerpoint/2010/main" val="908286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4" name="TextBox 3"/>
          <p:cNvSpPr txBox="1"/>
          <p:nvPr/>
        </p:nvSpPr>
        <p:spPr>
          <a:xfrm>
            <a:off x="377898" y="2213523"/>
            <a:ext cx="7599454" cy="2862322"/>
          </a:xfrm>
          <a:prstGeom prst="rect">
            <a:avLst/>
          </a:prstGeom>
          <a:noFill/>
        </p:spPr>
        <p:txBody>
          <a:bodyPr wrap="square" rtlCol="0">
            <a:spAutoFit/>
          </a:bodyPr>
          <a:lstStyle/>
          <a:p>
            <a:pPr lvl="0" eaLnBrk="0" fontAlgn="base" hangingPunct="0">
              <a:spcBef>
                <a:spcPct val="0"/>
              </a:spcBef>
              <a:spcAft>
                <a:spcPct val="0"/>
              </a:spcAft>
              <a:tabLst>
                <a:tab pos="457200" algn="l"/>
              </a:tabLst>
            </a:pPr>
            <a:r>
              <a:rPr lang="en-GB" altLang="ja-JP" sz="3600" dirty="0" smtClean="0">
                <a:solidFill>
                  <a:schemeClr val="tx1">
                    <a:lumMod val="65000"/>
                    <a:lumOff val="35000"/>
                  </a:schemeClr>
                </a:solidFill>
                <a:ea typeface="Calibri" panose="020F0502020204030204" pitchFamily="34" charset="0"/>
                <a:cs typeface="Times New Roman" panose="02020603050405020304" pitchFamily="18" charset="0"/>
              </a:rPr>
              <a:t>Can Computing provide a different perspective on maths?</a:t>
            </a:r>
          </a:p>
          <a:p>
            <a:pPr lvl="0" eaLnBrk="0" fontAlgn="base" hangingPunct="0">
              <a:spcBef>
                <a:spcPct val="0"/>
              </a:spcBef>
              <a:spcAft>
                <a:spcPct val="0"/>
              </a:spcAft>
              <a:tabLst>
                <a:tab pos="457200" algn="l"/>
              </a:tabLst>
            </a:pPr>
            <a:endParaRPr kumimoji="0" lang="en-GB" altLang="ja-JP" sz="3600" b="0" i="0" u="none" strike="noStrike" cap="none" normalizeH="0" baseline="0" dirty="0">
              <a:ln>
                <a:noFill/>
              </a:ln>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tabLst>
                <a:tab pos="457200" algn="l"/>
              </a:tabLst>
            </a:pPr>
            <a:r>
              <a:rPr lang="en-GB" altLang="ja-JP" sz="3600"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Can it help develop mathematical understanding?</a:t>
            </a:r>
            <a:endParaRPr kumimoji="0" lang="en-GB" altLang="ja-JP" sz="2800" b="0" i="0" u="none" strike="noStrike" cap="none" normalizeH="0" baseline="0" dirty="0" smtClean="0">
              <a:ln>
                <a:noFill/>
              </a:ln>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5914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504" r="1796"/>
          <a:stretch/>
        </p:blipFill>
        <p:spPr>
          <a:xfrm>
            <a:off x="-16" y="0"/>
            <a:ext cx="4672029" cy="6858000"/>
          </a:xfrm>
          <a:prstGeom prst="rect">
            <a:avLst/>
          </a:prstGeom>
        </p:spPr>
      </p:pic>
      <p:sp>
        <p:nvSpPr>
          <p:cNvPr id="7" name="Rectangle 6"/>
          <p:cNvSpPr/>
          <p:nvPr/>
        </p:nvSpPr>
        <p:spPr>
          <a:xfrm flipH="1">
            <a:off x="3355450" y="-15766"/>
            <a:ext cx="1408908" cy="6877182"/>
          </a:xfrm>
          <a:prstGeom prst="rect">
            <a:avLst/>
          </a:prstGeom>
          <a:gradFill flip="none" rotWithShape="1">
            <a:gsLst>
              <a:gs pos="15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5" name="Title 1"/>
          <p:cNvSpPr txBox="1">
            <a:spLocks/>
          </p:cNvSpPr>
          <p:nvPr/>
        </p:nvSpPr>
        <p:spPr>
          <a:xfrm>
            <a:off x="0" y="557701"/>
            <a:ext cx="9128904" cy="9053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C00000"/>
                </a:solidFill>
                <a:latin typeface="+mn-lt"/>
              </a:rPr>
              <a:t>The Oracle Of Bacon </a:t>
            </a:r>
            <a:endParaRPr lang="en-GB" sz="6600" b="1"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Going Beyond Simple Algorithms</a:t>
            </a:r>
            <a:endParaRPr lang="en-GB" sz="4400" b="1" spc="-150" dirty="0">
              <a:solidFill>
                <a:schemeClr val="bg1">
                  <a:lumMod val="50000"/>
                </a:schemeClr>
              </a:solidFill>
            </a:endParaRPr>
          </a:p>
        </p:txBody>
      </p:sp>
      <p:sp>
        <p:nvSpPr>
          <p:cNvPr id="8" name="Rectangle 7"/>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659298" y="4208331"/>
            <a:ext cx="1484702" cy="3170099"/>
          </a:xfrm>
          <a:prstGeom prst="rect">
            <a:avLst/>
          </a:prstGeom>
          <a:noFill/>
        </p:spPr>
        <p:txBody>
          <a:bodyPr wrap="none" rtlCol="0">
            <a:spAutoFit/>
          </a:bodyPr>
          <a:lstStyle/>
          <a:p>
            <a:r>
              <a:rPr lang="en-GB" sz="20000" b="1" dirty="0">
                <a:solidFill>
                  <a:srgbClr val="DEDEDE"/>
                </a:solidFill>
              </a:rPr>
              <a:t>6</a:t>
            </a:r>
          </a:p>
        </p:txBody>
      </p:sp>
      <p:sp>
        <p:nvSpPr>
          <p:cNvPr id="10" name="TextBox 9"/>
          <p:cNvSpPr txBox="1"/>
          <p:nvPr/>
        </p:nvSpPr>
        <p:spPr>
          <a:xfrm>
            <a:off x="7526664" y="6009634"/>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Tree>
    <p:extLst>
      <p:ext uri="{BB962C8B-B14F-4D97-AF65-F5344CB8AC3E}">
        <p14:creationId xmlns:p14="http://schemas.microsoft.com/office/powerpoint/2010/main" val="2853828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3374" b="19723"/>
          <a:stretch/>
        </p:blipFill>
        <p:spPr>
          <a:xfrm>
            <a:off x="7511282" y="3439567"/>
            <a:ext cx="1519123" cy="1866326"/>
          </a:xfrm>
          <a:prstGeom prst="rect">
            <a:avLst/>
          </a:prstGeom>
        </p:spPr>
      </p:pic>
      <p:sp>
        <p:nvSpPr>
          <p:cNvPr id="4" name="Rectangle 3"/>
          <p:cNvSpPr/>
          <p:nvPr/>
        </p:nvSpPr>
        <p:spPr>
          <a:xfrm>
            <a:off x="7912812"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4672013" y="0"/>
            <a:ext cx="4471987" cy="1446550"/>
          </a:xfrm>
          <a:prstGeom prst="rect">
            <a:avLst/>
          </a:prstGeom>
          <a:noFill/>
        </p:spPr>
        <p:txBody>
          <a:bodyPr wrap="square" rtlCol="0">
            <a:spAutoFit/>
          </a:bodyPr>
          <a:lstStyle/>
          <a:p>
            <a:pPr algn="r"/>
            <a:r>
              <a:rPr lang="en-GB" sz="4400" b="1" dirty="0" smtClean="0">
                <a:solidFill>
                  <a:schemeClr val="bg1">
                    <a:lumMod val="50000"/>
                  </a:schemeClr>
                </a:solidFill>
              </a:rPr>
              <a:t>Six Degrees Of Kevin Bacon</a:t>
            </a:r>
            <a:endParaRPr lang="en-GB" sz="4400" b="1" dirty="0">
              <a:solidFill>
                <a:schemeClr val="bg1">
                  <a:lumMod val="50000"/>
                </a:schemeClr>
              </a:solidFill>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8504" r="1796"/>
          <a:stretch/>
        </p:blipFill>
        <p:spPr>
          <a:xfrm>
            <a:off x="-16" y="0"/>
            <a:ext cx="4672029" cy="6858000"/>
          </a:xfrm>
          <a:prstGeom prst="rect">
            <a:avLst/>
          </a:prstGeom>
        </p:spPr>
      </p:pic>
      <p:sp>
        <p:nvSpPr>
          <p:cNvPr id="10" name="Rectangle 9"/>
          <p:cNvSpPr/>
          <p:nvPr/>
        </p:nvSpPr>
        <p:spPr>
          <a:xfrm flipH="1">
            <a:off x="3355450" y="-15766"/>
            <a:ext cx="1408908" cy="6877182"/>
          </a:xfrm>
          <a:prstGeom prst="rect">
            <a:avLst/>
          </a:prstGeom>
          <a:gradFill flip="none" rotWithShape="1">
            <a:gsLst>
              <a:gs pos="15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Rectangle 15"/>
          <p:cNvSpPr/>
          <p:nvPr/>
        </p:nvSpPr>
        <p:spPr>
          <a:xfrm>
            <a:off x="3943345" y="4938056"/>
            <a:ext cx="3443495" cy="798404"/>
          </a:xfrm>
          <a:prstGeom prst="rect">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bg1"/>
                </a:solidFill>
              </a:rPr>
              <a:t>Beyond All Boundaries</a:t>
            </a:r>
            <a:endParaRPr lang="en-GB" sz="2800" dirty="0">
              <a:solidFill>
                <a:schemeClr val="bg1"/>
              </a:solidFill>
            </a:endParaRPr>
          </a:p>
          <a:p>
            <a:pPr algn="ctr"/>
            <a:r>
              <a:rPr lang="en-GB" dirty="0" smtClean="0">
                <a:solidFill>
                  <a:schemeClr val="bg1"/>
                </a:solidFill>
              </a:rPr>
              <a:t>(2009)</a:t>
            </a:r>
            <a:endParaRPr lang="en-GB" dirty="0">
              <a:solidFill>
                <a:schemeClr val="bg1"/>
              </a:solidFill>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6940" r="4786" b="21820"/>
          <a:stretch/>
        </p:blipFill>
        <p:spPr>
          <a:xfrm>
            <a:off x="7515850" y="1354326"/>
            <a:ext cx="1511491" cy="1869109"/>
          </a:xfrm>
          <a:prstGeom prst="rect">
            <a:avLst/>
          </a:prstGeom>
        </p:spPr>
      </p:pic>
      <p:sp>
        <p:nvSpPr>
          <p:cNvPr id="17" name="Rectangle 16"/>
          <p:cNvSpPr/>
          <p:nvPr/>
        </p:nvSpPr>
        <p:spPr>
          <a:xfrm>
            <a:off x="3943345" y="2904444"/>
            <a:ext cx="3453511" cy="798404"/>
          </a:xfrm>
          <a:prstGeom prst="rect">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spc="-150" dirty="0" smtClean="0">
                <a:solidFill>
                  <a:schemeClr val="bg1"/>
                </a:solidFill>
              </a:rPr>
              <a:t>The Squid and the Whale</a:t>
            </a:r>
            <a:endParaRPr lang="en-GB" sz="2800" spc="-150" dirty="0">
              <a:solidFill>
                <a:schemeClr val="bg1"/>
              </a:solidFill>
            </a:endParaRPr>
          </a:p>
          <a:p>
            <a:pPr algn="ctr"/>
            <a:r>
              <a:rPr lang="en-GB" dirty="0" smtClean="0">
                <a:solidFill>
                  <a:schemeClr val="bg1"/>
                </a:solidFill>
              </a:rPr>
              <a:t>(2005)</a:t>
            </a:r>
            <a:endParaRPr lang="en-GB" dirty="0">
              <a:solidFill>
                <a:schemeClr val="bg1"/>
              </a:solidFill>
            </a:endParaRPr>
          </a:p>
        </p:txBody>
      </p:sp>
      <p:sp>
        <p:nvSpPr>
          <p:cNvPr id="20" name="Rectangle 19"/>
          <p:cNvSpPr/>
          <p:nvPr/>
        </p:nvSpPr>
        <p:spPr>
          <a:xfrm>
            <a:off x="3943345" y="1977622"/>
            <a:ext cx="3492038" cy="637774"/>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bg1"/>
                </a:solidFill>
              </a:rPr>
              <a:t>Alexandra </a:t>
            </a:r>
            <a:r>
              <a:rPr lang="en-GB" sz="2800" dirty="0" err="1" smtClean="0">
                <a:solidFill>
                  <a:schemeClr val="bg1"/>
                </a:solidFill>
              </a:rPr>
              <a:t>Daddario</a:t>
            </a:r>
            <a:endParaRPr lang="en-GB" sz="2800" dirty="0">
              <a:solidFill>
                <a:schemeClr val="bg1"/>
              </a:solidFill>
            </a:endParaRPr>
          </a:p>
        </p:txBody>
      </p:sp>
      <p:sp>
        <p:nvSpPr>
          <p:cNvPr id="22" name="Right Arrow 21"/>
          <p:cNvSpPr/>
          <p:nvPr/>
        </p:nvSpPr>
        <p:spPr>
          <a:xfrm>
            <a:off x="7449667" y="1952205"/>
            <a:ext cx="305974" cy="669270"/>
          </a:xfrm>
          <a:prstGeom prst="rightArrow">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3943345" y="4000156"/>
            <a:ext cx="3492037" cy="637774"/>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bg1"/>
                </a:solidFill>
              </a:rPr>
              <a:t>Jesse Eisenberg</a:t>
            </a:r>
            <a:endParaRPr lang="en-GB" sz="2800" dirty="0">
              <a:solidFill>
                <a:schemeClr val="bg1"/>
              </a:solidFill>
            </a:endParaRPr>
          </a:p>
        </p:txBody>
      </p:sp>
      <p:sp>
        <p:nvSpPr>
          <p:cNvPr id="21" name="Rectangle 20"/>
          <p:cNvSpPr/>
          <p:nvPr/>
        </p:nvSpPr>
        <p:spPr>
          <a:xfrm>
            <a:off x="3943345" y="6039619"/>
            <a:ext cx="3492037" cy="637774"/>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bg1"/>
                </a:solidFill>
              </a:rPr>
              <a:t>Kevin Bacon</a:t>
            </a:r>
            <a:endParaRPr lang="en-GB" sz="2800" dirty="0">
              <a:solidFill>
                <a:schemeClr val="bg1"/>
              </a:solidFill>
            </a:endParaRPr>
          </a:p>
        </p:txBody>
      </p:sp>
      <p:sp>
        <p:nvSpPr>
          <p:cNvPr id="24" name="Right Arrow 23"/>
          <p:cNvSpPr/>
          <p:nvPr/>
        </p:nvSpPr>
        <p:spPr>
          <a:xfrm flipH="1" flipV="1">
            <a:off x="3615827" y="6019427"/>
            <a:ext cx="305974" cy="669270"/>
          </a:xfrm>
          <a:prstGeom prst="rightArrow">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5515633" y="2557660"/>
            <a:ext cx="791307" cy="369332"/>
          </a:xfrm>
          <a:prstGeom prst="rect">
            <a:avLst/>
          </a:prstGeom>
          <a:noFill/>
        </p:spPr>
        <p:txBody>
          <a:bodyPr wrap="none" rtlCol="0">
            <a:spAutoFit/>
          </a:bodyPr>
          <a:lstStyle/>
          <a:p>
            <a:r>
              <a:rPr lang="en-GB" b="1" dirty="0">
                <a:solidFill>
                  <a:srgbClr val="C00000"/>
                </a:solidFill>
              </a:rPr>
              <a:t>w</a:t>
            </a:r>
            <a:r>
              <a:rPr lang="en-GB" b="1" dirty="0" smtClean="0">
                <a:solidFill>
                  <a:srgbClr val="C00000"/>
                </a:solidFill>
              </a:rPr>
              <a:t>as in</a:t>
            </a:r>
            <a:endParaRPr lang="en-GB" b="1" dirty="0">
              <a:solidFill>
                <a:srgbClr val="C00000"/>
              </a:solidFill>
            </a:endParaRPr>
          </a:p>
        </p:txBody>
      </p:sp>
      <p:sp>
        <p:nvSpPr>
          <p:cNvPr id="29" name="TextBox 28"/>
          <p:cNvSpPr txBox="1"/>
          <p:nvPr/>
        </p:nvSpPr>
        <p:spPr>
          <a:xfrm>
            <a:off x="5515633" y="4596540"/>
            <a:ext cx="791307" cy="369332"/>
          </a:xfrm>
          <a:prstGeom prst="rect">
            <a:avLst/>
          </a:prstGeom>
          <a:noFill/>
        </p:spPr>
        <p:txBody>
          <a:bodyPr wrap="none" rtlCol="0">
            <a:spAutoFit/>
          </a:bodyPr>
          <a:lstStyle/>
          <a:p>
            <a:r>
              <a:rPr lang="en-GB" b="1" dirty="0">
                <a:solidFill>
                  <a:srgbClr val="C00000"/>
                </a:solidFill>
              </a:rPr>
              <a:t>w</a:t>
            </a:r>
            <a:r>
              <a:rPr lang="en-GB" b="1" dirty="0" smtClean="0">
                <a:solidFill>
                  <a:srgbClr val="C00000"/>
                </a:solidFill>
              </a:rPr>
              <a:t>as in</a:t>
            </a:r>
            <a:endParaRPr lang="en-GB" b="1" dirty="0">
              <a:solidFill>
                <a:srgbClr val="C00000"/>
              </a:solidFill>
            </a:endParaRPr>
          </a:p>
        </p:txBody>
      </p:sp>
      <p:sp>
        <p:nvSpPr>
          <p:cNvPr id="30" name="TextBox 29"/>
          <p:cNvSpPr txBox="1"/>
          <p:nvPr/>
        </p:nvSpPr>
        <p:spPr>
          <a:xfrm>
            <a:off x="5603349" y="3659666"/>
            <a:ext cx="615874" cy="369332"/>
          </a:xfrm>
          <a:prstGeom prst="rect">
            <a:avLst/>
          </a:prstGeom>
          <a:noFill/>
        </p:spPr>
        <p:txBody>
          <a:bodyPr wrap="none" rtlCol="0">
            <a:spAutoFit/>
          </a:bodyPr>
          <a:lstStyle/>
          <a:p>
            <a:r>
              <a:rPr lang="en-GB" b="1" dirty="0" smtClean="0">
                <a:solidFill>
                  <a:srgbClr val="C00000"/>
                </a:solidFill>
              </a:rPr>
              <a:t>with</a:t>
            </a:r>
            <a:endParaRPr lang="en-GB" b="1" dirty="0">
              <a:solidFill>
                <a:srgbClr val="C00000"/>
              </a:solidFill>
            </a:endParaRPr>
          </a:p>
        </p:txBody>
      </p:sp>
      <p:sp>
        <p:nvSpPr>
          <p:cNvPr id="32" name="TextBox 31"/>
          <p:cNvSpPr txBox="1"/>
          <p:nvPr/>
        </p:nvSpPr>
        <p:spPr>
          <a:xfrm>
            <a:off x="5603349" y="5698019"/>
            <a:ext cx="615874" cy="369332"/>
          </a:xfrm>
          <a:prstGeom prst="rect">
            <a:avLst/>
          </a:prstGeom>
          <a:noFill/>
        </p:spPr>
        <p:txBody>
          <a:bodyPr wrap="none" rtlCol="0">
            <a:spAutoFit/>
          </a:bodyPr>
          <a:lstStyle/>
          <a:p>
            <a:r>
              <a:rPr lang="en-GB" b="1" dirty="0" smtClean="0">
                <a:solidFill>
                  <a:srgbClr val="C00000"/>
                </a:solidFill>
              </a:rPr>
              <a:t>with</a:t>
            </a:r>
            <a:endParaRPr lang="en-GB" b="1" dirty="0">
              <a:solidFill>
                <a:srgbClr val="C00000"/>
              </a:solidFill>
            </a:endParaRPr>
          </a:p>
        </p:txBody>
      </p:sp>
      <p:sp>
        <p:nvSpPr>
          <p:cNvPr id="23" name="Right Arrow 22"/>
          <p:cNvSpPr/>
          <p:nvPr/>
        </p:nvSpPr>
        <p:spPr>
          <a:xfrm>
            <a:off x="7446358" y="4028998"/>
            <a:ext cx="305974" cy="669270"/>
          </a:xfrm>
          <a:prstGeom prst="rightArrow">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p:cNvGrpSpPr/>
          <p:nvPr/>
        </p:nvGrpSpPr>
        <p:grpSpPr>
          <a:xfrm>
            <a:off x="7521298" y="3458370"/>
            <a:ext cx="1477636" cy="2016046"/>
            <a:chOff x="7745423" y="3476416"/>
            <a:chExt cx="1286237" cy="1818782"/>
          </a:xfrm>
        </p:grpSpPr>
        <p:sp>
          <p:nvSpPr>
            <p:cNvPr id="37" name="Rectangle 36"/>
            <p:cNvSpPr/>
            <p:nvPr/>
          </p:nvSpPr>
          <p:spPr>
            <a:xfrm>
              <a:off x="7745423" y="3476416"/>
              <a:ext cx="1286237" cy="1635220"/>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2400"/>
                </a:lnSpc>
              </a:pPr>
              <a:r>
                <a:rPr lang="en-GB" sz="2400" dirty="0" smtClean="0">
                  <a:solidFill>
                    <a:srgbClr val="C00000"/>
                  </a:solidFill>
                </a:rPr>
                <a:t>Alexandra Bacon Number</a:t>
              </a:r>
            </a:p>
          </p:txBody>
        </p:sp>
        <p:sp>
          <p:nvSpPr>
            <p:cNvPr id="38" name="TextBox 37"/>
            <p:cNvSpPr txBox="1"/>
            <p:nvPr/>
          </p:nvSpPr>
          <p:spPr>
            <a:xfrm>
              <a:off x="8090812" y="4101253"/>
              <a:ext cx="612844" cy="1193945"/>
            </a:xfrm>
            <a:prstGeom prst="rect">
              <a:avLst/>
            </a:prstGeom>
            <a:noFill/>
          </p:spPr>
          <p:txBody>
            <a:bodyPr wrap="none" rtlCol="0">
              <a:spAutoFit/>
            </a:bodyPr>
            <a:lstStyle/>
            <a:p>
              <a:r>
                <a:rPr lang="en-GB" sz="8000" b="1" dirty="0" smtClean="0">
                  <a:solidFill>
                    <a:srgbClr val="585858"/>
                  </a:solidFill>
                </a:rPr>
                <a:t>2</a:t>
              </a:r>
              <a:endParaRPr lang="en-GB" sz="8000" b="1" dirty="0">
                <a:solidFill>
                  <a:srgbClr val="585858"/>
                </a:solidFill>
              </a:endParaRPr>
            </a:p>
          </p:txBody>
        </p:sp>
      </p:grpSp>
    </p:spTree>
    <p:extLst>
      <p:ext uri="{BB962C8B-B14F-4D97-AF65-F5344CB8AC3E}">
        <p14:creationId xmlns:p14="http://schemas.microsoft.com/office/powerpoint/2010/main" val="3434862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par>
                                <p:cTn id="54" presetID="10" presetClass="exit" presetSubtype="0" fill="hold" grpId="1" nodeType="withEffect">
                                  <p:stCondLst>
                                    <p:cond delay="0"/>
                                  </p:stCondLst>
                                  <p:childTnLst>
                                    <p:animEffect transition="out" filter="fade">
                                      <p:cBhvr>
                                        <p:cTn id="55" dur="500"/>
                                        <p:tgtEl>
                                          <p:spTgt spid="23"/>
                                        </p:tgtEl>
                                      </p:cBhvr>
                                    </p:animEffect>
                                    <p:set>
                                      <p:cBhvr>
                                        <p:cTn id="56"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1" grpId="0" animBg="1"/>
      <p:bldP spid="24" grpId="0" animBg="1"/>
      <p:bldP spid="28" grpId="0"/>
      <p:bldP spid="29" grpId="0"/>
      <p:bldP spid="30" grpId="0"/>
      <p:bldP spid="32" grpId="0"/>
      <p:bldP spid="23" grpId="0" animBg="1"/>
      <p:bldP spid="2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sp>
        <p:nvSpPr>
          <p:cNvPr id="8" name="Title 1"/>
          <p:cNvSpPr txBox="1">
            <a:spLocks/>
          </p:cNvSpPr>
          <p:nvPr/>
        </p:nvSpPr>
        <p:spPr>
          <a:xfrm>
            <a:off x="597118" y="1803865"/>
            <a:ext cx="8310398" cy="535040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solidFill>
                  <a:schemeClr val="bg1">
                    <a:lumMod val="50000"/>
                  </a:schemeClr>
                </a:solidFill>
                <a:latin typeface="+mn-lt"/>
              </a:rPr>
              <a:t>Pupils should be taught to</a:t>
            </a:r>
            <a:r>
              <a:rPr lang="en-US" sz="2800" dirty="0" smtClean="0">
                <a:solidFill>
                  <a:schemeClr val="bg1">
                    <a:lumMod val="50000"/>
                  </a:schemeClr>
                </a:solidFill>
                <a:latin typeface="+mn-lt"/>
              </a:rPr>
              <a:t>:</a:t>
            </a:r>
          </a:p>
          <a:p>
            <a:pPr marL="457200" indent="-457200">
              <a:lnSpc>
                <a:spcPct val="100000"/>
              </a:lnSpc>
              <a:buFont typeface="Arial" panose="020B0604020202020204" pitchFamily="34" charset="0"/>
              <a:buChar char="•"/>
            </a:pPr>
            <a:r>
              <a:rPr lang="en-US" sz="2800" dirty="0">
                <a:solidFill>
                  <a:schemeClr val="bg1">
                    <a:lumMod val="50000"/>
                  </a:schemeClr>
                </a:solidFill>
                <a:latin typeface="+mn-lt"/>
              </a:rPr>
              <a:t>use logical reasoning </a:t>
            </a:r>
            <a:r>
              <a:rPr lang="en-US" sz="2800" dirty="0" smtClean="0">
                <a:solidFill>
                  <a:schemeClr val="bg1">
                    <a:lumMod val="50000"/>
                  </a:schemeClr>
                </a:solidFill>
                <a:latin typeface="+mn-lt"/>
              </a:rPr>
              <a:t>to</a:t>
            </a:r>
          </a:p>
          <a:p>
            <a:pPr>
              <a:lnSpc>
                <a:spcPct val="100000"/>
              </a:lnSpc>
            </a:pPr>
            <a:r>
              <a:rPr lang="en-US" sz="2800" dirty="0" smtClean="0">
                <a:solidFill>
                  <a:schemeClr val="bg1">
                    <a:lumMod val="50000"/>
                  </a:schemeClr>
                </a:solidFill>
                <a:latin typeface="+mn-lt"/>
              </a:rPr>
              <a:t>explain </a:t>
            </a:r>
            <a:r>
              <a:rPr lang="en-US" sz="2800" dirty="0">
                <a:solidFill>
                  <a:schemeClr val="bg1">
                    <a:lumMod val="50000"/>
                  </a:schemeClr>
                </a:solidFill>
                <a:latin typeface="+mn-lt"/>
              </a:rPr>
              <a:t>how some </a:t>
            </a:r>
            <a:r>
              <a:rPr lang="en-US" sz="2800" dirty="0" smtClean="0">
                <a:solidFill>
                  <a:schemeClr val="bg1">
                    <a:lumMod val="50000"/>
                  </a:schemeClr>
                </a:solidFill>
                <a:latin typeface="+mn-lt"/>
              </a:rPr>
              <a:t>simple</a:t>
            </a:r>
          </a:p>
          <a:p>
            <a:pPr>
              <a:lnSpc>
                <a:spcPct val="100000"/>
              </a:lnSpc>
            </a:pPr>
            <a:r>
              <a:rPr lang="en-US" sz="2800" dirty="0" smtClean="0">
                <a:solidFill>
                  <a:schemeClr val="bg1">
                    <a:lumMod val="50000"/>
                  </a:schemeClr>
                </a:solidFill>
                <a:latin typeface="+mn-lt"/>
              </a:rPr>
              <a:t>algorithms </a:t>
            </a:r>
            <a:r>
              <a:rPr lang="en-US" sz="2800" dirty="0">
                <a:solidFill>
                  <a:schemeClr val="bg1">
                    <a:lumMod val="50000"/>
                  </a:schemeClr>
                </a:solidFill>
                <a:latin typeface="+mn-lt"/>
              </a:rPr>
              <a:t>work and to detect </a:t>
            </a:r>
            <a:endParaRPr lang="en-US" sz="2800" dirty="0" smtClean="0">
              <a:solidFill>
                <a:schemeClr val="bg1">
                  <a:lumMod val="50000"/>
                </a:schemeClr>
              </a:solidFill>
              <a:latin typeface="+mn-lt"/>
            </a:endParaRPr>
          </a:p>
          <a:p>
            <a:pPr>
              <a:lnSpc>
                <a:spcPct val="100000"/>
              </a:lnSpc>
            </a:pPr>
            <a:r>
              <a:rPr lang="en-US" sz="2800" dirty="0" smtClean="0">
                <a:solidFill>
                  <a:schemeClr val="bg1">
                    <a:lumMod val="50000"/>
                  </a:schemeClr>
                </a:solidFill>
                <a:latin typeface="+mn-lt"/>
              </a:rPr>
              <a:t>and </a:t>
            </a:r>
            <a:r>
              <a:rPr lang="en-US" sz="2800" dirty="0">
                <a:solidFill>
                  <a:schemeClr val="bg1">
                    <a:lumMod val="50000"/>
                  </a:schemeClr>
                </a:solidFill>
                <a:latin typeface="+mn-lt"/>
              </a:rPr>
              <a:t>correct errors in </a:t>
            </a:r>
            <a:r>
              <a:rPr lang="en-US" sz="2800" dirty="0" smtClean="0">
                <a:solidFill>
                  <a:schemeClr val="bg1">
                    <a:lumMod val="50000"/>
                  </a:schemeClr>
                </a:solidFill>
                <a:latin typeface="+mn-lt"/>
              </a:rPr>
              <a:t>algorithms</a:t>
            </a:r>
            <a:r>
              <a:rPr lang="en-US" sz="2800" dirty="0"/>
              <a:t/>
            </a:r>
            <a:br>
              <a:rPr lang="en-US" sz="2800" dirty="0"/>
            </a:br>
            <a:r>
              <a:rPr lang="en-US" sz="2800" dirty="0"/>
              <a:t/>
            </a:r>
            <a:br>
              <a:rPr lang="en-US" sz="2800" dirty="0"/>
            </a:br>
            <a:r>
              <a:rPr lang="en-US" sz="2800" dirty="0"/>
              <a:t/>
            </a:r>
            <a:br>
              <a:rPr lang="en-US" sz="2800" dirty="0"/>
            </a:br>
            <a:endParaRPr lang="en-US" sz="2800" dirty="0" smtClean="0">
              <a:solidFill>
                <a:schemeClr val="tx1">
                  <a:lumMod val="50000"/>
                  <a:lumOff val="50000"/>
                </a:schemeClr>
              </a:solidFill>
              <a:latin typeface="+mn-lt"/>
            </a:endParaRPr>
          </a:p>
        </p:txBody>
      </p:sp>
      <p:sp>
        <p:nvSpPr>
          <p:cNvPr id="6" name="Title 1"/>
          <p:cNvSpPr txBox="1">
            <a:spLocks/>
          </p:cNvSpPr>
          <p:nvPr/>
        </p:nvSpPr>
        <p:spPr>
          <a:xfrm>
            <a:off x="19182" y="-126626"/>
            <a:ext cx="91248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The Big Picture</a:t>
            </a:r>
            <a:endParaRPr lang="en-GB" dirty="0"/>
          </a:p>
        </p:txBody>
      </p:sp>
    </p:spTree>
    <p:extLst>
      <p:ext uri="{BB962C8B-B14F-4D97-AF65-F5344CB8AC3E}">
        <p14:creationId xmlns:p14="http://schemas.microsoft.com/office/powerpoint/2010/main" val="41393321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500"/>
                                        <p:tgtEl>
                                          <p:spTgt spid="8">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fade">
                                      <p:cBhvr>
                                        <p:cTn id="13" dur="500"/>
                                        <p:tgtEl>
                                          <p:spTgt spid="8">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fade">
                                      <p:cBhvr>
                                        <p:cTn id="16"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8504" r="1796"/>
          <a:stretch/>
        </p:blipFill>
        <p:spPr>
          <a:xfrm>
            <a:off x="-16" y="0"/>
            <a:ext cx="4672029" cy="6858000"/>
          </a:xfrm>
          <a:prstGeom prst="rect">
            <a:avLst/>
          </a:prstGeom>
        </p:spPr>
      </p:pic>
      <p:sp>
        <p:nvSpPr>
          <p:cNvPr id="10" name="Rectangle 9"/>
          <p:cNvSpPr/>
          <p:nvPr/>
        </p:nvSpPr>
        <p:spPr>
          <a:xfrm flipH="1">
            <a:off x="3355450" y="-15766"/>
            <a:ext cx="1408908" cy="6877182"/>
          </a:xfrm>
          <a:prstGeom prst="rect">
            <a:avLst/>
          </a:prstGeom>
          <a:gradFill flip="none" rotWithShape="1">
            <a:gsLst>
              <a:gs pos="15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 name="Picture 1"/>
          <p:cNvPicPr>
            <a:picLocks noChangeAspect="1"/>
          </p:cNvPicPr>
          <p:nvPr/>
        </p:nvPicPr>
        <p:blipFill rotWithShape="1">
          <a:blip r:embed="rId4"/>
          <a:srcRect l="12665" t="12890" r="27379" b="76172"/>
          <a:stretch/>
        </p:blipFill>
        <p:spPr>
          <a:xfrm>
            <a:off x="1171571" y="205012"/>
            <a:ext cx="7800975" cy="800100"/>
          </a:xfrm>
          <a:prstGeom prst="rect">
            <a:avLst/>
          </a:prstGeom>
          <a:ln w="38100">
            <a:solidFill>
              <a:schemeClr val="bg1"/>
            </a:solidFill>
          </a:ln>
        </p:spPr>
      </p:pic>
      <p:graphicFrame>
        <p:nvGraphicFramePr>
          <p:cNvPr id="7" name="Table 6"/>
          <p:cNvGraphicFramePr>
            <a:graphicFrameLocks noGrp="1"/>
          </p:cNvGraphicFramePr>
          <p:nvPr>
            <p:extLst/>
          </p:nvPr>
        </p:nvGraphicFramePr>
        <p:xfrm>
          <a:off x="5498568" y="1210124"/>
          <a:ext cx="3473978" cy="4450080"/>
        </p:xfrm>
        <a:graphic>
          <a:graphicData uri="http://schemas.openxmlformats.org/drawingml/2006/table">
            <a:tbl>
              <a:tblPr firstRow="1" bandRow="1">
                <a:tableStyleId>{5C22544A-7EE6-4342-B048-85BDC9FD1C3A}</a:tableStyleId>
              </a:tblPr>
              <a:tblGrid>
                <a:gridCol w="1736989"/>
                <a:gridCol w="1736989"/>
              </a:tblGrid>
              <a:tr h="370840">
                <a:tc>
                  <a:txBody>
                    <a:bodyPr/>
                    <a:lstStyle/>
                    <a:p>
                      <a:pPr algn="ctr"/>
                      <a:r>
                        <a:rPr lang="en-GB" dirty="0" smtClean="0"/>
                        <a:t>Bacon Number</a:t>
                      </a:r>
                      <a:endParaRPr lang="en-GB"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a:txBody>
                    <a:bodyPr/>
                    <a:lstStyle/>
                    <a:p>
                      <a:pPr algn="ctr"/>
                      <a:r>
                        <a:rPr lang="en-GB" dirty="0" smtClean="0"/>
                        <a:t>Total</a:t>
                      </a:r>
                      <a:endParaRPr lang="en-GB"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r>
              <a:tr h="370840">
                <a:tc>
                  <a:txBody>
                    <a:bodyPr/>
                    <a:lstStyle/>
                    <a:p>
                      <a:pPr algn="ctr"/>
                      <a:r>
                        <a:rPr lang="en-GB" b="1" dirty="0" smtClean="0">
                          <a:solidFill>
                            <a:srgbClr val="C00000"/>
                          </a:solidFill>
                        </a:rPr>
                        <a:t>0</a:t>
                      </a:r>
                      <a:endParaRPr lang="en-GB" b="1" dirty="0">
                        <a:solidFill>
                          <a:srgbClr val="C00000"/>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GB" b="1" dirty="0" smtClean="0">
                          <a:solidFill>
                            <a:srgbClr val="C00000"/>
                          </a:solidFill>
                        </a:rPr>
                        <a:t>1</a:t>
                      </a:r>
                      <a:endParaRPr lang="en-GB" b="1" dirty="0">
                        <a:solidFill>
                          <a:srgbClr val="C00000"/>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r>
              <a:tr h="370840">
                <a:tc>
                  <a:txBody>
                    <a:bodyPr/>
                    <a:lstStyle/>
                    <a:p>
                      <a:pPr algn="ctr"/>
                      <a:r>
                        <a:rPr lang="en-GB" b="1" dirty="0" smtClean="0">
                          <a:solidFill>
                            <a:srgbClr val="C00000"/>
                          </a:solidFill>
                        </a:rPr>
                        <a:t>1</a:t>
                      </a:r>
                      <a:endParaRPr lang="en-GB" b="1" dirty="0">
                        <a:solidFill>
                          <a:srgbClr val="C00000"/>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GB" b="1" dirty="0" smtClean="0">
                          <a:solidFill>
                            <a:srgbClr val="C00000"/>
                          </a:solidFill>
                        </a:rPr>
                        <a:t>3045</a:t>
                      </a:r>
                      <a:endParaRPr lang="en-GB" b="1" dirty="0">
                        <a:solidFill>
                          <a:srgbClr val="C00000"/>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r>
              <a:tr h="370840">
                <a:tc>
                  <a:txBody>
                    <a:bodyPr/>
                    <a:lstStyle/>
                    <a:p>
                      <a:pPr algn="ctr"/>
                      <a:r>
                        <a:rPr lang="en-GB" b="1" dirty="0" smtClean="0">
                          <a:solidFill>
                            <a:srgbClr val="C00000"/>
                          </a:solidFill>
                        </a:rPr>
                        <a:t>2</a:t>
                      </a:r>
                      <a:endParaRPr lang="en-GB" b="1" dirty="0">
                        <a:solidFill>
                          <a:srgbClr val="C00000"/>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GB" b="1" dirty="0" smtClean="0">
                          <a:solidFill>
                            <a:srgbClr val="C00000"/>
                          </a:solidFill>
                        </a:rPr>
                        <a:t>355179</a:t>
                      </a:r>
                      <a:endParaRPr lang="en-GB" b="1" dirty="0">
                        <a:solidFill>
                          <a:srgbClr val="C00000"/>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r>
              <a:tr h="370840">
                <a:tc>
                  <a:txBody>
                    <a:bodyPr/>
                    <a:lstStyle/>
                    <a:p>
                      <a:pPr algn="ctr"/>
                      <a:r>
                        <a:rPr lang="en-GB" b="1" dirty="0" smtClean="0">
                          <a:solidFill>
                            <a:srgbClr val="C00000"/>
                          </a:solidFill>
                        </a:rPr>
                        <a:t>3</a:t>
                      </a:r>
                      <a:endParaRPr lang="en-GB" b="1" dirty="0">
                        <a:solidFill>
                          <a:srgbClr val="C00000"/>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GB" b="1" dirty="0" smtClean="0">
                          <a:solidFill>
                            <a:srgbClr val="C00000"/>
                          </a:solidFill>
                        </a:rPr>
                        <a:t>1257575</a:t>
                      </a:r>
                      <a:endParaRPr lang="en-GB" b="1" dirty="0">
                        <a:solidFill>
                          <a:srgbClr val="C00000"/>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r>
              <a:tr h="370840">
                <a:tc>
                  <a:txBody>
                    <a:bodyPr/>
                    <a:lstStyle/>
                    <a:p>
                      <a:pPr algn="ctr"/>
                      <a:r>
                        <a:rPr lang="en-GB" b="1" dirty="0" smtClean="0">
                          <a:solidFill>
                            <a:srgbClr val="C00000"/>
                          </a:solidFill>
                        </a:rPr>
                        <a:t>4</a:t>
                      </a:r>
                      <a:endParaRPr lang="en-GB" b="1" dirty="0">
                        <a:solidFill>
                          <a:srgbClr val="C00000"/>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GB" b="1" dirty="0" smtClean="0">
                          <a:solidFill>
                            <a:srgbClr val="C00000"/>
                          </a:solidFill>
                        </a:rPr>
                        <a:t>315923</a:t>
                      </a:r>
                      <a:endParaRPr lang="en-GB" b="1" dirty="0">
                        <a:solidFill>
                          <a:srgbClr val="C00000"/>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r>
              <a:tr h="370840">
                <a:tc>
                  <a:txBody>
                    <a:bodyPr/>
                    <a:lstStyle/>
                    <a:p>
                      <a:pPr algn="ctr"/>
                      <a:r>
                        <a:rPr lang="en-GB" b="1" dirty="0" smtClean="0">
                          <a:solidFill>
                            <a:srgbClr val="C00000"/>
                          </a:solidFill>
                        </a:rPr>
                        <a:t>5</a:t>
                      </a:r>
                      <a:endParaRPr lang="en-GB" b="1" dirty="0">
                        <a:solidFill>
                          <a:srgbClr val="C00000"/>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GB" b="1" dirty="0" smtClean="0">
                          <a:solidFill>
                            <a:srgbClr val="C00000"/>
                          </a:solidFill>
                        </a:rPr>
                        <a:t>26238</a:t>
                      </a:r>
                      <a:endParaRPr lang="en-GB" b="1" dirty="0">
                        <a:solidFill>
                          <a:srgbClr val="C00000"/>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r>
              <a:tr h="370840">
                <a:tc>
                  <a:txBody>
                    <a:bodyPr/>
                    <a:lstStyle/>
                    <a:p>
                      <a:pPr algn="ctr"/>
                      <a:r>
                        <a:rPr lang="en-GB" b="1" dirty="0" smtClean="0">
                          <a:solidFill>
                            <a:srgbClr val="C00000"/>
                          </a:solidFill>
                        </a:rPr>
                        <a:t>6</a:t>
                      </a:r>
                      <a:endParaRPr lang="en-GB" b="1" dirty="0">
                        <a:solidFill>
                          <a:srgbClr val="C00000"/>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GB" b="1" dirty="0" smtClean="0">
                          <a:solidFill>
                            <a:srgbClr val="C00000"/>
                          </a:solidFill>
                        </a:rPr>
                        <a:t>3105</a:t>
                      </a:r>
                      <a:endParaRPr lang="en-GB" b="1" dirty="0">
                        <a:solidFill>
                          <a:srgbClr val="C00000"/>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r>
              <a:tr h="370840">
                <a:tc>
                  <a:txBody>
                    <a:bodyPr/>
                    <a:lstStyle/>
                    <a:p>
                      <a:pPr algn="ctr"/>
                      <a:r>
                        <a:rPr lang="en-GB" b="1" dirty="0" smtClean="0">
                          <a:solidFill>
                            <a:srgbClr val="C00000"/>
                          </a:solidFill>
                        </a:rPr>
                        <a:t>7</a:t>
                      </a:r>
                      <a:endParaRPr lang="en-GB" b="1" dirty="0">
                        <a:solidFill>
                          <a:srgbClr val="C00000"/>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GB" b="1" dirty="0" smtClean="0">
                          <a:solidFill>
                            <a:srgbClr val="C00000"/>
                          </a:solidFill>
                        </a:rPr>
                        <a:t>372</a:t>
                      </a:r>
                      <a:endParaRPr lang="en-GB" b="1" dirty="0">
                        <a:solidFill>
                          <a:srgbClr val="C00000"/>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r>
              <a:tr h="370840">
                <a:tc>
                  <a:txBody>
                    <a:bodyPr/>
                    <a:lstStyle/>
                    <a:p>
                      <a:pPr algn="ctr"/>
                      <a:r>
                        <a:rPr lang="en-GB" b="1" dirty="0" smtClean="0">
                          <a:solidFill>
                            <a:srgbClr val="C00000"/>
                          </a:solidFill>
                        </a:rPr>
                        <a:t>8</a:t>
                      </a:r>
                      <a:endParaRPr lang="en-GB" b="1" dirty="0">
                        <a:solidFill>
                          <a:srgbClr val="C00000"/>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GB" b="1" dirty="0" smtClean="0">
                          <a:solidFill>
                            <a:srgbClr val="C00000"/>
                          </a:solidFill>
                        </a:rPr>
                        <a:t>55</a:t>
                      </a:r>
                      <a:endParaRPr lang="en-GB" b="1" dirty="0">
                        <a:solidFill>
                          <a:srgbClr val="C00000"/>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r>
              <a:tr h="370840">
                <a:tc>
                  <a:txBody>
                    <a:bodyPr/>
                    <a:lstStyle/>
                    <a:p>
                      <a:pPr algn="ctr"/>
                      <a:r>
                        <a:rPr lang="en-GB" b="1" dirty="0" smtClean="0">
                          <a:solidFill>
                            <a:srgbClr val="C00000"/>
                          </a:solidFill>
                        </a:rPr>
                        <a:t>9</a:t>
                      </a:r>
                      <a:endParaRPr lang="en-GB" b="1" dirty="0">
                        <a:solidFill>
                          <a:srgbClr val="C00000"/>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GB" b="1" dirty="0" smtClean="0">
                          <a:solidFill>
                            <a:srgbClr val="C00000"/>
                          </a:solidFill>
                        </a:rPr>
                        <a:t>9</a:t>
                      </a:r>
                      <a:endParaRPr lang="en-GB" b="1" dirty="0">
                        <a:solidFill>
                          <a:srgbClr val="C00000"/>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r>
              <a:tr h="370840">
                <a:tc>
                  <a:txBody>
                    <a:bodyPr/>
                    <a:lstStyle/>
                    <a:p>
                      <a:pPr algn="ctr"/>
                      <a:r>
                        <a:rPr lang="en-GB" b="1" dirty="0" smtClean="0">
                          <a:solidFill>
                            <a:srgbClr val="C00000"/>
                          </a:solidFill>
                        </a:rPr>
                        <a:t>10</a:t>
                      </a:r>
                      <a:endParaRPr lang="en-GB" b="1" dirty="0">
                        <a:solidFill>
                          <a:srgbClr val="C00000"/>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GB" b="1" dirty="0" smtClean="0">
                          <a:solidFill>
                            <a:srgbClr val="C00000"/>
                          </a:solidFill>
                        </a:rPr>
                        <a:t>1</a:t>
                      </a:r>
                      <a:endParaRPr lang="en-GB" b="1" dirty="0">
                        <a:solidFill>
                          <a:srgbClr val="C00000"/>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r>
            </a:tbl>
          </a:graphicData>
        </a:graphic>
      </p:graphicFrame>
      <p:sp>
        <p:nvSpPr>
          <p:cNvPr id="8" name="TextBox 7"/>
          <p:cNvSpPr txBox="1"/>
          <p:nvPr/>
        </p:nvSpPr>
        <p:spPr>
          <a:xfrm>
            <a:off x="4672013" y="6269870"/>
            <a:ext cx="4431598" cy="523220"/>
          </a:xfrm>
          <a:prstGeom prst="rect">
            <a:avLst/>
          </a:prstGeom>
          <a:noFill/>
        </p:spPr>
        <p:txBody>
          <a:bodyPr wrap="none" rtlCol="0">
            <a:spAutoFit/>
          </a:bodyPr>
          <a:lstStyle/>
          <a:p>
            <a:r>
              <a:rPr lang="en-GB" sz="2800" dirty="0" smtClean="0">
                <a:solidFill>
                  <a:schemeClr val="bg1">
                    <a:lumMod val="50000"/>
                  </a:schemeClr>
                </a:solidFill>
              </a:rPr>
              <a:t>Average Bacon Number: 3.09</a:t>
            </a:r>
            <a:endParaRPr lang="en-GB" sz="2800" dirty="0">
              <a:solidFill>
                <a:schemeClr val="bg1">
                  <a:lumMod val="50000"/>
                </a:schemeClr>
              </a:solidFill>
            </a:endParaRPr>
          </a:p>
        </p:txBody>
      </p:sp>
    </p:spTree>
    <p:extLst>
      <p:ext uri="{BB962C8B-B14F-4D97-AF65-F5344CB8AC3E}">
        <p14:creationId xmlns:p14="http://schemas.microsoft.com/office/powerpoint/2010/main" val="280198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8504" r="1796"/>
          <a:stretch/>
        </p:blipFill>
        <p:spPr>
          <a:xfrm>
            <a:off x="-16" y="0"/>
            <a:ext cx="4672029" cy="6858000"/>
          </a:xfrm>
          <a:prstGeom prst="rect">
            <a:avLst/>
          </a:prstGeom>
        </p:spPr>
      </p:pic>
      <p:sp>
        <p:nvSpPr>
          <p:cNvPr id="10" name="Rectangle 9"/>
          <p:cNvSpPr/>
          <p:nvPr/>
        </p:nvSpPr>
        <p:spPr>
          <a:xfrm flipH="1">
            <a:off x="3355450" y="-15766"/>
            <a:ext cx="1408908" cy="6877182"/>
          </a:xfrm>
          <a:prstGeom prst="rect">
            <a:avLst/>
          </a:prstGeom>
          <a:gradFill flip="none" rotWithShape="1">
            <a:gsLst>
              <a:gs pos="15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TextBox 10"/>
          <p:cNvSpPr txBox="1"/>
          <p:nvPr/>
        </p:nvSpPr>
        <p:spPr>
          <a:xfrm>
            <a:off x="4672013" y="0"/>
            <a:ext cx="4471987" cy="2123658"/>
          </a:xfrm>
          <a:prstGeom prst="rect">
            <a:avLst/>
          </a:prstGeom>
          <a:noFill/>
        </p:spPr>
        <p:txBody>
          <a:bodyPr wrap="square" rtlCol="0">
            <a:spAutoFit/>
          </a:bodyPr>
          <a:lstStyle/>
          <a:p>
            <a:pPr algn="r"/>
            <a:r>
              <a:rPr lang="en-GB" sz="4400" b="1" dirty="0" smtClean="0">
                <a:solidFill>
                  <a:schemeClr val="bg1">
                    <a:lumMod val="50000"/>
                  </a:schemeClr>
                </a:solidFill>
              </a:rPr>
              <a:t>Can you find a movie star with a bacon number &gt; 3</a:t>
            </a:r>
            <a:endParaRPr lang="en-GB" sz="4400" b="1" dirty="0">
              <a:solidFill>
                <a:schemeClr val="bg1">
                  <a:lumMod val="50000"/>
                </a:schemeClr>
              </a:solidFill>
            </a:endParaRPr>
          </a:p>
        </p:txBody>
      </p:sp>
      <p:pic>
        <p:nvPicPr>
          <p:cNvPr id="2" name="Picture 1"/>
          <p:cNvPicPr>
            <a:picLocks noChangeAspect="1"/>
          </p:cNvPicPr>
          <p:nvPr/>
        </p:nvPicPr>
        <p:blipFill rotWithShape="1">
          <a:blip r:embed="rId4"/>
          <a:srcRect l="695" t="11328" r="44180" b="40625"/>
          <a:stretch/>
        </p:blipFill>
        <p:spPr>
          <a:xfrm>
            <a:off x="2557463" y="3576180"/>
            <a:ext cx="6472234" cy="3171653"/>
          </a:xfrm>
          <a:prstGeom prst="rect">
            <a:avLst/>
          </a:prstGeom>
          <a:ln>
            <a:solidFill>
              <a:schemeClr val="bg1">
                <a:lumMod val="50000"/>
              </a:schemeClr>
            </a:solidFill>
          </a:ln>
        </p:spPr>
      </p:pic>
    </p:spTree>
    <p:extLst>
      <p:ext uri="{BB962C8B-B14F-4D97-AF65-F5344CB8AC3E}">
        <p14:creationId xmlns:p14="http://schemas.microsoft.com/office/powerpoint/2010/main" val="2817212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2720" y="5779008"/>
            <a:ext cx="1115568" cy="1078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l="-1" t="10937" r="34421" b="8594"/>
          <a:stretch/>
        </p:blipFill>
        <p:spPr>
          <a:xfrm>
            <a:off x="0" y="0"/>
            <a:ext cx="9158990" cy="6318504"/>
          </a:xfrm>
          <a:prstGeom prst="rect">
            <a:avLst/>
          </a:prstGeom>
        </p:spPr>
      </p:pic>
      <p:sp>
        <p:nvSpPr>
          <p:cNvPr id="5" name="Rectangle 4"/>
          <p:cNvSpPr/>
          <p:nvPr/>
        </p:nvSpPr>
        <p:spPr>
          <a:xfrm>
            <a:off x="0" y="4751882"/>
            <a:ext cx="1764986" cy="2106118"/>
          </a:xfrm>
          <a:prstGeom prst="rect">
            <a:avLst/>
          </a:prstGeom>
          <a:solidFill>
            <a:srgbClr val="353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788875" y="1888762"/>
            <a:ext cx="7385105" cy="4984230"/>
          </a:xfrm>
          <a:prstGeom prst="rect">
            <a:avLst/>
          </a:prstGeom>
          <a:solidFill>
            <a:srgbClr val="E4E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3"/>
          <a:srcRect l="14471" t="38587" r="60521" b="56068"/>
          <a:stretch/>
        </p:blipFill>
        <p:spPr>
          <a:xfrm>
            <a:off x="1788875" y="1915986"/>
            <a:ext cx="7355125" cy="883879"/>
          </a:xfrm>
          <a:prstGeom prst="rect">
            <a:avLst/>
          </a:prstGeom>
        </p:spPr>
      </p:pic>
      <p:sp>
        <p:nvSpPr>
          <p:cNvPr id="10" name="Rectangle 9"/>
          <p:cNvSpPr/>
          <p:nvPr/>
        </p:nvSpPr>
        <p:spPr>
          <a:xfrm>
            <a:off x="1832758" y="1513267"/>
            <a:ext cx="2705292" cy="369332"/>
          </a:xfrm>
          <a:prstGeom prst="rect">
            <a:avLst/>
          </a:prstGeom>
        </p:spPr>
        <p:txBody>
          <a:bodyPr wrap="none">
            <a:spAutoFit/>
          </a:bodyPr>
          <a:lstStyle/>
          <a:p>
            <a:r>
              <a:rPr lang="en-GB" dirty="0">
                <a:hlinkClick r:id="rId4"/>
              </a:rPr>
              <a:t>https://</a:t>
            </a:r>
            <a:r>
              <a:rPr lang="en-GB" dirty="0" smtClean="0">
                <a:hlinkClick r:id="rId4"/>
              </a:rPr>
              <a:t>oracleofbacon.org</a:t>
            </a:r>
            <a:r>
              <a:rPr lang="en-GB" dirty="0" smtClean="0"/>
              <a:t> </a:t>
            </a:r>
            <a:endParaRPr lang="en-GB" dirty="0"/>
          </a:p>
        </p:txBody>
      </p:sp>
      <p:pic>
        <p:nvPicPr>
          <p:cNvPr id="12" name="Picture 11"/>
          <p:cNvPicPr>
            <a:picLocks noChangeAspect="1"/>
          </p:cNvPicPr>
          <p:nvPr/>
        </p:nvPicPr>
        <p:blipFill rotWithShape="1">
          <a:blip r:embed="rId5"/>
          <a:srcRect l="22695" t="35502" r="64977" b="61219"/>
          <a:stretch/>
        </p:blipFill>
        <p:spPr>
          <a:xfrm>
            <a:off x="4946734" y="2188564"/>
            <a:ext cx="2383445" cy="356403"/>
          </a:xfrm>
          <a:prstGeom prst="rect">
            <a:avLst/>
          </a:prstGeom>
        </p:spPr>
      </p:pic>
      <p:pic>
        <p:nvPicPr>
          <p:cNvPr id="13" name="Picture 12"/>
          <p:cNvPicPr>
            <a:picLocks noChangeAspect="1"/>
          </p:cNvPicPr>
          <p:nvPr/>
        </p:nvPicPr>
        <p:blipFill rotWithShape="1">
          <a:blip r:embed="rId6"/>
          <a:srcRect l="14415" t="38640" r="49554" b="18900"/>
          <a:stretch/>
        </p:blipFill>
        <p:spPr>
          <a:xfrm>
            <a:off x="1832758" y="1988874"/>
            <a:ext cx="7311242" cy="4843981"/>
          </a:xfrm>
          <a:prstGeom prst="rect">
            <a:avLst/>
          </a:prstGeom>
        </p:spPr>
      </p:pic>
      <p:pic>
        <p:nvPicPr>
          <p:cNvPr id="14" name="Picture 13"/>
          <p:cNvPicPr>
            <a:picLocks noChangeAspect="1"/>
          </p:cNvPicPr>
          <p:nvPr/>
        </p:nvPicPr>
        <p:blipFill rotWithShape="1">
          <a:blip r:embed="rId7"/>
          <a:srcRect l="10065" t="36370" r="53185" b="45450"/>
          <a:stretch/>
        </p:blipFill>
        <p:spPr>
          <a:xfrm>
            <a:off x="4022874" y="128588"/>
            <a:ext cx="4978252" cy="1384679"/>
          </a:xfrm>
          <a:prstGeom prst="rect">
            <a:avLst/>
          </a:prstGeom>
          <a:ln>
            <a:solidFill>
              <a:schemeClr val="bg1">
                <a:lumMod val="50000"/>
              </a:schemeClr>
            </a:solidFill>
          </a:ln>
        </p:spPr>
      </p:pic>
      <p:pic>
        <p:nvPicPr>
          <p:cNvPr id="15" name="Picture 14"/>
          <p:cNvPicPr>
            <a:picLocks noChangeAspect="1"/>
          </p:cNvPicPr>
          <p:nvPr/>
        </p:nvPicPr>
        <p:blipFill rotWithShape="1">
          <a:blip r:embed="rId7"/>
          <a:srcRect l="695" t="12346" r="91882" b="82460"/>
          <a:stretch/>
        </p:blipFill>
        <p:spPr>
          <a:xfrm>
            <a:off x="8085584" y="170911"/>
            <a:ext cx="871537" cy="342900"/>
          </a:xfrm>
          <a:prstGeom prst="rect">
            <a:avLst/>
          </a:prstGeom>
          <a:ln>
            <a:solidFill>
              <a:schemeClr val="bg1">
                <a:lumMod val="50000"/>
              </a:schemeClr>
            </a:solidFill>
          </a:ln>
        </p:spPr>
      </p:pic>
    </p:spTree>
    <p:extLst>
      <p:ext uri="{BB962C8B-B14F-4D97-AF65-F5344CB8AC3E}">
        <p14:creationId xmlns:p14="http://schemas.microsoft.com/office/powerpoint/2010/main" val="36570779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0" name="Straight Connector 119"/>
          <p:cNvCxnSpPr/>
          <p:nvPr/>
        </p:nvCxnSpPr>
        <p:spPr>
          <a:xfrm>
            <a:off x="-44732" y="5366678"/>
            <a:ext cx="1969790" cy="41233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90791" y="3971936"/>
            <a:ext cx="711119" cy="91509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7706136" y="2064260"/>
            <a:ext cx="1492812" cy="79385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6" idx="6"/>
          </p:cNvCxnSpPr>
          <p:nvPr/>
        </p:nvCxnSpPr>
        <p:spPr>
          <a:xfrm>
            <a:off x="7863390" y="3214699"/>
            <a:ext cx="1335558" cy="986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042720" y="5779008"/>
            <a:ext cx="1115568" cy="1078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0" name="Straight Connector 99"/>
          <p:cNvCxnSpPr/>
          <p:nvPr/>
        </p:nvCxnSpPr>
        <p:spPr>
          <a:xfrm>
            <a:off x="7434646" y="3705234"/>
            <a:ext cx="807243" cy="111382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8589317" y="5414990"/>
            <a:ext cx="660229" cy="12695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7034536" y="4904046"/>
            <a:ext cx="1207353" cy="126816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6884351" y="3781594"/>
            <a:ext cx="119587" cy="199741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13" idx="7"/>
          </p:cNvCxnSpPr>
          <p:nvPr/>
        </p:nvCxnSpPr>
        <p:spPr>
          <a:xfrm flipV="1">
            <a:off x="3251094" y="2951996"/>
            <a:ext cx="1619868" cy="243986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421618" y="5366678"/>
            <a:ext cx="1157877" cy="33214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17" idx="4"/>
          </p:cNvCxnSpPr>
          <p:nvPr/>
        </p:nvCxnSpPr>
        <p:spPr>
          <a:xfrm flipH="1">
            <a:off x="5324849" y="3082017"/>
            <a:ext cx="14706" cy="139915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1697137" y="2441906"/>
            <a:ext cx="2914836" cy="68343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341491" y="3971936"/>
            <a:ext cx="894384" cy="144305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5972264" y="4922528"/>
            <a:ext cx="1609396" cy="10674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15" idx="7"/>
          </p:cNvCxnSpPr>
          <p:nvPr/>
        </p:nvCxnSpPr>
        <p:spPr>
          <a:xfrm flipV="1">
            <a:off x="5831840" y="3488765"/>
            <a:ext cx="950406" cy="108129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339554" y="5170074"/>
            <a:ext cx="909349" cy="80687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87419" y="3995796"/>
            <a:ext cx="2173613" cy="107427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4" idx="7"/>
          </p:cNvCxnSpPr>
          <p:nvPr/>
        </p:nvCxnSpPr>
        <p:spPr>
          <a:xfrm flipV="1">
            <a:off x="3622962" y="2595821"/>
            <a:ext cx="1121666" cy="84066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3"/>
          <a:srcRect l="-1" t="10937" r="34421" b="65227"/>
          <a:stretch/>
        </p:blipFill>
        <p:spPr>
          <a:xfrm>
            <a:off x="0" y="0"/>
            <a:ext cx="9158990" cy="1871663"/>
          </a:xfrm>
          <a:prstGeom prst="rect">
            <a:avLst/>
          </a:prstGeom>
        </p:spPr>
      </p:pic>
      <p:sp>
        <p:nvSpPr>
          <p:cNvPr id="10" name="Rectangle 9"/>
          <p:cNvSpPr/>
          <p:nvPr/>
        </p:nvSpPr>
        <p:spPr>
          <a:xfrm>
            <a:off x="1832758" y="1513267"/>
            <a:ext cx="2705292" cy="369332"/>
          </a:xfrm>
          <a:prstGeom prst="rect">
            <a:avLst/>
          </a:prstGeom>
        </p:spPr>
        <p:txBody>
          <a:bodyPr wrap="none">
            <a:spAutoFit/>
          </a:bodyPr>
          <a:lstStyle/>
          <a:p>
            <a:r>
              <a:rPr lang="en-GB" dirty="0">
                <a:hlinkClick r:id="rId4"/>
              </a:rPr>
              <a:t>https://</a:t>
            </a:r>
            <a:r>
              <a:rPr lang="en-GB" dirty="0" smtClean="0">
                <a:hlinkClick r:id="rId4"/>
              </a:rPr>
              <a:t>oracleofbacon.org</a:t>
            </a:r>
            <a:r>
              <a:rPr lang="en-GB" dirty="0" smtClean="0"/>
              <a:t> </a:t>
            </a:r>
            <a:endParaRPr lang="en-GB" dirty="0"/>
          </a:p>
        </p:txBody>
      </p:sp>
      <p:sp>
        <p:nvSpPr>
          <p:cNvPr id="12" name="TextBox 11"/>
          <p:cNvSpPr txBox="1"/>
          <p:nvPr/>
        </p:nvSpPr>
        <p:spPr>
          <a:xfrm>
            <a:off x="5" y="1885951"/>
            <a:ext cx="4666637" cy="769441"/>
          </a:xfrm>
          <a:prstGeom prst="rect">
            <a:avLst/>
          </a:prstGeom>
          <a:noFill/>
        </p:spPr>
        <p:txBody>
          <a:bodyPr wrap="square" rtlCol="0">
            <a:spAutoFit/>
          </a:bodyPr>
          <a:lstStyle/>
          <a:p>
            <a:r>
              <a:rPr lang="en-GB" sz="4400" b="1" dirty="0" smtClean="0">
                <a:solidFill>
                  <a:schemeClr val="bg1">
                    <a:lumMod val="50000"/>
                  </a:schemeClr>
                </a:solidFill>
              </a:rPr>
              <a:t>How does it know?</a:t>
            </a:r>
            <a:endParaRPr lang="en-GB" sz="4400" b="1" dirty="0">
              <a:solidFill>
                <a:schemeClr val="bg1">
                  <a:lumMod val="50000"/>
                </a:schemeClr>
              </a:solidFill>
            </a:endParaRPr>
          </a:p>
        </p:txBody>
      </p:sp>
      <p:sp>
        <p:nvSpPr>
          <p:cNvPr id="4" name="Oval 3"/>
          <p:cNvSpPr/>
          <p:nvPr/>
        </p:nvSpPr>
        <p:spPr>
          <a:xfrm>
            <a:off x="2244911" y="3214699"/>
            <a:ext cx="1614487" cy="1514475"/>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Katelyn </a:t>
            </a:r>
            <a:r>
              <a:rPr lang="en-GB" dirty="0" err="1" smtClean="0">
                <a:solidFill>
                  <a:srgbClr val="C00000"/>
                </a:solidFill>
              </a:rPr>
              <a:t>Mager</a:t>
            </a:r>
            <a:endParaRPr lang="en-GB" dirty="0">
              <a:solidFill>
                <a:srgbClr val="C00000"/>
              </a:solidFill>
            </a:endParaRPr>
          </a:p>
        </p:txBody>
      </p:sp>
      <p:sp>
        <p:nvSpPr>
          <p:cNvPr id="13" name="Oval 12"/>
          <p:cNvSpPr/>
          <p:nvPr/>
        </p:nvSpPr>
        <p:spPr>
          <a:xfrm>
            <a:off x="1873043" y="5170074"/>
            <a:ext cx="1614487" cy="1514475"/>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Alexandra </a:t>
            </a:r>
            <a:r>
              <a:rPr lang="en-GB" dirty="0" err="1" smtClean="0">
                <a:solidFill>
                  <a:srgbClr val="C00000"/>
                </a:solidFill>
              </a:rPr>
              <a:t>Daddario</a:t>
            </a:r>
            <a:endParaRPr lang="en-GB" dirty="0">
              <a:solidFill>
                <a:srgbClr val="C00000"/>
              </a:solidFill>
            </a:endParaRPr>
          </a:p>
        </p:txBody>
      </p:sp>
      <p:sp>
        <p:nvSpPr>
          <p:cNvPr id="15" name="Oval 14"/>
          <p:cNvSpPr/>
          <p:nvPr/>
        </p:nvSpPr>
        <p:spPr>
          <a:xfrm>
            <a:off x="4453789" y="4348267"/>
            <a:ext cx="1614487" cy="1514475"/>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Logan </a:t>
            </a:r>
            <a:r>
              <a:rPr lang="en-GB" dirty="0" err="1" smtClean="0">
                <a:solidFill>
                  <a:srgbClr val="C00000"/>
                </a:solidFill>
              </a:rPr>
              <a:t>Lerman</a:t>
            </a:r>
            <a:endParaRPr lang="en-GB" dirty="0">
              <a:solidFill>
                <a:srgbClr val="C00000"/>
              </a:solidFill>
            </a:endParaRPr>
          </a:p>
        </p:txBody>
      </p:sp>
      <p:sp>
        <p:nvSpPr>
          <p:cNvPr id="16" name="Oval 15"/>
          <p:cNvSpPr/>
          <p:nvPr/>
        </p:nvSpPr>
        <p:spPr>
          <a:xfrm>
            <a:off x="6248903" y="2457461"/>
            <a:ext cx="1614487" cy="1514475"/>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Russell Crowe</a:t>
            </a:r>
            <a:endParaRPr lang="en-GB" dirty="0">
              <a:solidFill>
                <a:srgbClr val="C00000"/>
              </a:solidFill>
            </a:endParaRPr>
          </a:p>
        </p:txBody>
      </p:sp>
      <p:sp>
        <p:nvSpPr>
          <p:cNvPr id="17" name="Oval 16"/>
          <p:cNvSpPr/>
          <p:nvPr/>
        </p:nvSpPr>
        <p:spPr>
          <a:xfrm>
            <a:off x="4532311" y="1567542"/>
            <a:ext cx="1614487" cy="1514475"/>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Leven </a:t>
            </a:r>
            <a:r>
              <a:rPr lang="en-GB" dirty="0" err="1" smtClean="0">
                <a:solidFill>
                  <a:srgbClr val="C00000"/>
                </a:solidFill>
              </a:rPr>
              <a:t>Rambin</a:t>
            </a:r>
            <a:endParaRPr lang="en-GB" dirty="0">
              <a:solidFill>
                <a:srgbClr val="C00000"/>
              </a:solidFill>
            </a:endParaRPr>
          </a:p>
        </p:txBody>
      </p:sp>
      <p:sp>
        <p:nvSpPr>
          <p:cNvPr id="21" name="Oval 20"/>
          <p:cNvSpPr/>
          <p:nvPr/>
        </p:nvSpPr>
        <p:spPr>
          <a:xfrm>
            <a:off x="204325" y="2600325"/>
            <a:ext cx="1614487" cy="1514475"/>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Douglas Smith</a:t>
            </a:r>
            <a:endParaRPr lang="en-GB" dirty="0">
              <a:solidFill>
                <a:srgbClr val="C00000"/>
              </a:solidFill>
            </a:endParaRPr>
          </a:p>
        </p:txBody>
      </p:sp>
      <p:cxnSp>
        <p:nvCxnSpPr>
          <p:cNvPr id="35" name="Straight Connector 34"/>
          <p:cNvCxnSpPr/>
          <p:nvPr/>
        </p:nvCxnSpPr>
        <p:spPr>
          <a:xfrm>
            <a:off x="1761203" y="3512415"/>
            <a:ext cx="541774" cy="1928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2826319" y="4729174"/>
            <a:ext cx="114086" cy="49053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7434646" y="4071936"/>
            <a:ext cx="1614487" cy="1514475"/>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Jennifer Connelly</a:t>
            </a:r>
            <a:endParaRPr lang="en-GB" dirty="0">
              <a:solidFill>
                <a:srgbClr val="C00000"/>
              </a:solidFill>
            </a:endParaRPr>
          </a:p>
        </p:txBody>
      </p:sp>
      <p:sp>
        <p:nvSpPr>
          <p:cNvPr id="54" name="Oval 53"/>
          <p:cNvSpPr/>
          <p:nvPr/>
        </p:nvSpPr>
        <p:spPr>
          <a:xfrm>
            <a:off x="6026879" y="5629285"/>
            <a:ext cx="1614487" cy="1514475"/>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Emma Watson</a:t>
            </a:r>
            <a:endParaRPr lang="en-GB" dirty="0">
              <a:solidFill>
                <a:srgbClr val="C00000"/>
              </a:solidFill>
            </a:endParaRPr>
          </a:p>
        </p:txBody>
      </p:sp>
      <p:sp>
        <p:nvSpPr>
          <p:cNvPr id="55" name="TextBox 54"/>
          <p:cNvSpPr txBox="1"/>
          <p:nvPr/>
        </p:nvSpPr>
        <p:spPr>
          <a:xfrm>
            <a:off x="-37449" y="5976948"/>
            <a:ext cx="2249718" cy="954107"/>
          </a:xfrm>
          <a:prstGeom prst="rect">
            <a:avLst/>
          </a:prstGeom>
          <a:noFill/>
        </p:spPr>
        <p:txBody>
          <a:bodyPr wrap="none" rtlCol="0">
            <a:spAutoFit/>
          </a:bodyPr>
          <a:lstStyle/>
          <a:p>
            <a:r>
              <a:rPr lang="en-GB" sz="2800" spc="-150" dirty="0" smtClean="0">
                <a:solidFill>
                  <a:srgbClr val="C00000"/>
                </a:solidFill>
              </a:rPr>
              <a:t>Percy Jackson:</a:t>
            </a:r>
          </a:p>
          <a:p>
            <a:r>
              <a:rPr lang="en-GB" sz="2800" spc="-150" dirty="0" smtClean="0">
                <a:solidFill>
                  <a:srgbClr val="C00000"/>
                </a:solidFill>
              </a:rPr>
              <a:t>Sea of Monsters</a:t>
            </a:r>
            <a:endParaRPr lang="en-GB" sz="2800" spc="-150" dirty="0">
              <a:solidFill>
                <a:srgbClr val="C00000"/>
              </a:solidFill>
            </a:endParaRPr>
          </a:p>
        </p:txBody>
      </p:sp>
      <p:sp>
        <p:nvSpPr>
          <p:cNvPr id="68" name="TextBox 67"/>
          <p:cNvSpPr txBox="1"/>
          <p:nvPr/>
        </p:nvSpPr>
        <p:spPr>
          <a:xfrm>
            <a:off x="6004159" y="4363807"/>
            <a:ext cx="966931" cy="523220"/>
          </a:xfrm>
          <a:prstGeom prst="rect">
            <a:avLst/>
          </a:prstGeom>
          <a:noFill/>
        </p:spPr>
        <p:txBody>
          <a:bodyPr wrap="none" rtlCol="0">
            <a:spAutoFit/>
          </a:bodyPr>
          <a:lstStyle/>
          <a:p>
            <a:r>
              <a:rPr lang="en-GB" sz="2800" dirty="0" smtClean="0">
                <a:solidFill>
                  <a:srgbClr val="C00000"/>
                </a:solidFill>
              </a:rPr>
              <a:t>Noah</a:t>
            </a:r>
          </a:p>
        </p:txBody>
      </p:sp>
    </p:spTree>
    <p:extLst>
      <p:ext uri="{BB962C8B-B14F-4D97-AF65-F5344CB8AC3E}">
        <p14:creationId xmlns:p14="http://schemas.microsoft.com/office/powerpoint/2010/main" val="2180387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wipe(down)">
                                      <p:cBhvr>
                                        <p:cTn id="17" dur="500"/>
                                        <p:tgtEl>
                                          <p:spTgt spid="71"/>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ipe(down)">
                                      <p:cBhvr>
                                        <p:cTn id="21" dur="500"/>
                                        <p:tgtEl>
                                          <p:spTgt spid="47"/>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86"/>
                                        </p:tgtEl>
                                        <p:attrNameLst>
                                          <p:attrName>style.visibility</p:attrName>
                                        </p:attrNameLst>
                                      </p:cBhvr>
                                      <p:to>
                                        <p:strVal val="visible"/>
                                      </p:to>
                                    </p:set>
                                    <p:animEffect transition="in" filter="wipe(down)">
                                      <p:cBhvr>
                                        <p:cTn id="25" dur="500"/>
                                        <p:tgtEl>
                                          <p:spTgt spid="8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fade">
                                      <p:cBhvr>
                                        <p:cTn id="38" dur="500"/>
                                        <p:tgtEl>
                                          <p:spTgt spid="77"/>
                                        </p:tgtEl>
                                      </p:cBhvr>
                                    </p:animEffect>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fade">
                                      <p:cBhvr>
                                        <p:cTn id="46" dur="500"/>
                                        <p:tgtEl>
                                          <p:spTgt spid="7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fade">
                                      <p:cBhvr>
                                        <p:cTn id="51" dur="500"/>
                                        <p:tgtEl>
                                          <p:spTgt spid="68"/>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500"/>
                                        <p:tgtEl>
                                          <p:spTgt spid="54"/>
                                        </p:tgtEl>
                                      </p:cBhvr>
                                    </p:animEffect>
                                  </p:childTnLst>
                                </p:cTn>
                              </p:par>
                            </p:childTnLst>
                          </p:cTn>
                        </p:par>
                        <p:par>
                          <p:cTn id="60" fill="hold">
                            <p:stCondLst>
                              <p:cond delay="1500"/>
                            </p:stCondLst>
                            <p:childTnLst>
                              <p:par>
                                <p:cTn id="61" presetID="10" presetClass="entr" presetSubtype="0" fill="hold" grpId="0" nodeType="after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fade">
                                      <p:cBhvr>
                                        <p:cTn id="63" dur="500"/>
                                        <p:tgtEl>
                                          <p:spTgt spid="53"/>
                                        </p:tgtEl>
                                      </p:cBhvr>
                                    </p:animEffect>
                                  </p:childTnLst>
                                </p:cTn>
                              </p:par>
                            </p:childTnLst>
                          </p:cTn>
                        </p:par>
                        <p:par>
                          <p:cTn id="64" fill="hold">
                            <p:stCondLst>
                              <p:cond delay="2000"/>
                            </p:stCondLst>
                            <p:childTnLst>
                              <p:par>
                                <p:cTn id="65" presetID="10" presetClass="entr" presetSubtype="0" fill="hold" nodeType="after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fade">
                                      <p:cBhvr>
                                        <p:cTn id="67" dur="500"/>
                                        <p:tgtEl>
                                          <p:spTgt spid="59"/>
                                        </p:tgtEl>
                                      </p:cBhvr>
                                    </p:animEffect>
                                  </p:childTnLst>
                                </p:cTn>
                              </p:par>
                            </p:childTnLst>
                          </p:cTn>
                        </p:par>
                        <p:par>
                          <p:cTn id="68" fill="hold">
                            <p:stCondLst>
                              <p:cond delay="2500"/>
                            </p:stCondLst>
                            <p:childTnLst>
                              <p:par>
                                <p:cTn id="69" presetID="10" presetClass="entr" presetSubtype="0" fill="hold" nodeType="afterEffect">
                                  <p:stCondLst>
                                    <p:cond delay="0"/>
                                  </p:stCondLst>
                                  <p:childTnLst>
                                    <p:set>
                                      <p:cBhvr>
                                        <p:cTn id="70" dur="1" fill="hold">
                                          <p:stCondLst>
                                            <p:cond delay="0"/>
                                          </p:stCondLst>
                                        </p:cTn>
                                        <p:tgtEl>
                                          <p:spTgt spid="64"/>
                                        </p:tgtEl>
                                        <p:attrNameLst>
                                          <p:attrName>style.visibility</p:attrName>
                                        </p:attrNameLst>
                                      </p:cBhvr>
                                      <p:to>
                                        <p:strVal val="visible"/>
                                      </p:to>
                                    </p:set>
                                    <p:animEffect transition="in" filter="fade">
                                      <p:cBhvr>
                                        <p:cTn id="71" dur="500"/>
                                        <p:tgtEl>
                                          <p:spTgt spid="64"/>
                                        </p:tgtEl>
                                      </p:cBhvr>
                                    </p:animEffect>
                                  </p:childTnLst>
                                </p:cTn>
                              </p:par>
                              <p:par>
                                <p:cTn id="72" presetID="10" presetClass="entr" presetSubtype="0" fill="hold" nodeType="withEffect">
                                  <p:stCondLst>
                                    <p:cond delay="0"/>
                                  </p:stCondLst>
                                  <p:childTnLst>
                                    <p:set>
                                      <p:cBhvr>
                                        <p:cTn id="73" dur="1" fill="hold">
                                          <p:stCondLst>
                                            <p:cond delay="0"/>
                                          </p:stCondLst>
                                        </p:cTn>
                                        <p:tgtEl>
                                          <p:spTgt spid="56"/>
                                        </p:tgtEl>
                                        <p:attrNameLst>
                                          <p:attrName>style.visibility</p:attrName>
                                        </p:attrNameLst>
                                      </p:cBhvr>
                                      <p:to>
                                        <p:strVal val="visible"/>
                                      </p:to>
                                    </p:set>
                                    <p:animEffect transition="in" filter="fade">
                                      <p:cBhvr>
                                        <p:cTn id="74" dur="500"/>
                                        <p:tgtEl>
                                          <p:spTgt spid="5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91"/>
                                        </p:tgtEl>
                                        <p:attrNameLst>
                                          <p:attrName>style.visibility</p:attrName>
                                        </p:attrNameLst>
                                      </p:cBhvr>
                                      <p:to>
                                        <p:strVal val="visible"/>
                                      </p:to>
                                    </p:set>
                                    <p:animEffect transition="in" filter="fade">
                                      <p:cBhvr>
                                        <p:cTn id="79" dur="500"/>
                                        <p:tgtEl>
                                          <p:spTgt spid="91"/>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94"/>
                                        </p:tgtEl>
                                        <p:attrNameLst>
                                          <p:attrName>style.visibility</p:attrName>
                                        </p:attrNameLst>
                                      </p:cBhvr>
                                      <p:to>
                                        <p:strVal val="visible"/>
                                      </p:to>
                                    </p:set>
                                    <p:animEffect transition="in" filter="fade">
                                      <p:cBhvr>
                                        <p:cTn id="83" dur="500"/>
                                        <p:tgtEl>
                                          <p:spTgt spid="94"/>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100"/>
                                        </p:tgtEl>
                                        <p:attrNameLst>
                                          <p:attrName>style.visibility</p:attrName>
                                        </p:attrNameLst>
                                      </p:cBhvr>
                                      <p:to>
                                        <p:strVal val="visible"/>
                                      </p:to>
                                    </p:set>
                                    <p:animEffect transition="in" filter="fade">
                                      <p:cBhvr>
                                        <p:cTn id="87" dur="500"/>
                                        <p:tgtEl>
                                          <p:spTgt spid="10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104"/>
                                        </p:tgtEl>
                                        <p:attrNameLst>
                                          <p:attrName>style.visibility</p:attrName>
                                        </p:attrNameLst>
                                      </p:cBhvr>
                                      <p:to>
                                        <p:strVal val="visible"/>
                                      </p:to>
                                    </p:set>
                                    <p:animEffect transition="in" filter="wipe(down)">
                                      <p:cBhvr>
                                        <p:cTn id="92" dur="500"/>
                                        <p:tgtEl>
                                          <p:spTgt spid="104"/>
                                        </p:tgtEl>
                                      </p:cBhvr>
                                    </p:animEffect>
                                  </p:childTnLst>
                                </p:cTn>
                              </p:par>
                              <p:par>
                                <p:cTn id="93" presetID="22" presetClass="entr" presetSubtype="8" fill="hold" nodeType="withEffect">
                                  <p:stCondLst>
                                    <p:cond delay="0"/>
                                  </p:stCondLst>
                                  <p:childTnLst>
                                    <p:set>
                                      <p:cBhvr>
                                        <p:cTn id="94" dur="1" fill="hold">
                                          <p:stCondLst>
                                            <p:cond delay="0"/>
                                          </p:stCondLst>
                                        </p:cTn>
                                        <p:tgtEl>
                                          <p:spTgt spid="109"/>
                                        </p:tgtEl>
                                        <p:attrNameLst>
                                          <p:attrName>style.visibility</p:attrName>
                                        </p:attrNameLst>
                                      </p:cBhvr>
                                      <p:to>
                                        <p:strVal val="visible"/>
                                      </p:to>
                                    </p:set>
                                    <p:animEffect transition="in" filter="wipe(left)">
                                      <p:cBhvr>
                                        <p:cTn id="95" dur="500"/>
                                        <p:tgtEl>
                                          <p:spTgt spid="109"/>
                                        </p:tgtEl>
                                      </p:cBhvr>
                                    </p:animEffect>
                                  </p:childTnLst>
                                </p:cTn>
                              </p:par>
                              <p:par>
                                <p:cTn id="96" presetID="22" presetClass="entr" presetSubtype="1" fill="hold" nodeType="withEffect">
                                  <p:stCondLst>
                                    <p:cond delay="0"/>
                                  </p:stCondLst>
                                  <p:childTnLst>
                                    <p:set>
                                      <p:cBhvr>
                                        <p:cTn id="97" dur="1" fill="hold">
                                          <p:stCondLst>
                                            <p:cond delay="0"/>
                                          </p:stCondLst>
                                        </p:cTn>
                                        <p:tgtEl>
                                          <p:spTgt spid="112"/>
                                        </p:tgtEl>
                                        <p:attrNameLst>
                                          <p:attrName>style.visibility</p:attrName>
                                        </p:attrNameLst>
                                      </p:cBhvr>
                                      <p:to>
                                        <p:strVal val="visible"/>
                                      </p:to>
                                    </p:set>
                                    <p:animEffect transition="in" filter="wipe(up)">
                                      <p:cBhvr>
                                        <p:cTn id="98" dur="500"/>
                                        <p:tgtEl>
                                          <p:spTgt spid="112"/>
                                        </p:tgtEl>
                                      </p:cBhvr>
                                    </p:animEffect>
                                  </p:childTnLst>
                                </p:cTn>
                              </p:par>
                              <p:par>
                                <p:cTn id="99" presetID="22" presetClass="entr" presetSubtype="1" fill="hold" nodeType="withEffect">
                                  <p:stCondLst>
                                    <p:cond delay="0"/>
                                  </p:stCondLst>
                                  <p:childTnLst>
                                    <p:set>
                                      <p:cBhvr>
                                        <p:cTn id="100" dur="1" fill="hold">
                                          <p:stCondLst>
                                            <p:cond delay="0"/>
                                          </p:stCondLst>
                                        </p:cTn>
                                        <p:tgtEl>
                                          <p:spTgt spid="117"/>
                                        </p:tgtEl>
                                        <p:attrNameLst>
                                          <p:attrName>style.visibility</p:attrName>
                                        </p:attrNameLst>
                                      </p:cBhvr>
                                      <p:to>
                                        <p:strVal val="visible"/>
                                      </p:to>
                                    </p:set>
                                    <p:animEffect transition="in" filter="wipe(up)">
                                      <p:cBhvr>
                                        <p:cTn id="101" dur="500"/>
                                        <p:tgtEl>
                                          <p:spTgt spid="117"/>
                                        </p:tgtEl>
                                      </p:cBhvr>
                                    </p:animEffect>
                                  </p:childTnLst>
                                </p:cTn>
                              </p:par>
                              <p:par>
                                <p:cTn id="102" presetID="22" presetClass="entr" presetSubtype="4" fill="hold" nodeType="withEffect">
                                  <p:stCondLst>
                                    <p:cond delay="0"/>
                                  </p:stCondLst>
                                  <p:childTnLst>
                                    <p:set>
                                      <p:cBhvr>
                                        <p:cTn id="103" dur="1" fill="hold">
                                          <p:stCondLst>
                                            <p:cond delay="0"/>
                                          </p:stCondLst>
                                        </p:cTn>
                                        <p:tgtEl>
                                          <p:spTgt spid="120"/>
                                        </p:tgtEl>
                                        <p:attrNameLst>
                                          <p:attrName>style.visibility</p:attrName>
                                        </p:attrNameLst>
                                      </p:cBhvr>
                                      <p:to>
                                        <p:strVal val="visible"/>
                                      </p:to>
                                    </p:set>
                                    <p:animEffect transition="in" filter="wipe(down)">
                                      <p:cBhvr>
                                        <p:cTn id="104"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7" grpId="0" animBg="1"/>
      <p:bldP spid="21" grpId="0" animBg="1"/>
      <p:bldP spid="53" grpId="0" animBg="1"/>
      <p:bldP spid="54" grpId="0" animBg="1"/>
      <p:bldP spid="68"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2720" y="5779008"/>
            <a:ext cx="1115568" cy="1078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l="-1" t="10937" r="34421" b="65227"/>
          <a:stretch/>
        </p:blipFill>
        <p:spPr>
          <a:xfrm>
            <a:off x="0" y="0"/>
            <a:ext cx="9158990" cy="187166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7" y="1871663"/>
            <a:ext cx="9156027" cy="4986337"/>
          </a:xfrm>
          <a:prstGeom prst="rect">
            <a:avLst/>
          </a:prstGeom>
        </p:spPr>
      </p:pic>
      <p:sp>
        <p:nvSpPr>
          <p:cNvPr id="7" name="Oval 6"/>
          <p:cNvSpPr/>
          <p:nvPr/>
        </p:nvSpPr>
        <p:spPr>
          <a:xfrm>
            <a:off x="3829049" y="3743326"/>
            <a:ext cx="1100137" cy="110013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rgbClr val="C00000"/>
                </a:solidFill>
              </a:rPr>
              <a:t>Kevin Bacon</a:t>
            </a:r>
            <a:endParaRPr lang="en-GB" b="1" dirty="0">
              <a:solidFill>
                <a:srgbClr val="C00000"/>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00000">
            <a:off x="47879" y="4411603"/>
            <a:ext cx="1950949" cy="103330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37947" y="5034347"/>
            <a:ext cx="3892917" cy="206186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00000">
            <a:off x="5548075" y="5005014"/>
            <a:ext cx="3593782" cy="1971535"/>
          </a:xfrm>
          <a:prstGeom prst="rect">
            <a:avLst/>
          </a:prstGeom>
        </p:spPr>
      </p:pic>
    </p:spTree>
    <p:extLst>
      <p:ext uri="{BB962C8B-B14F-4D97-AF65-F5344CB8AC3E}">
        <p14:creationId xmlns:p14="http://schemas.microsoft.com/office/powerpoint/2010/main" val="3671042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l="30480" t="24157" r="19322" b="12152"/>
          <a:stretch/>
        </p:blipFill>
        <p:spPr>
          <a:xfrm rot="-600000">
            <a:off x="560830" y="454327"/>
            <a:ext cx="7840842" cy="5593134"/>
          </a:xfrm>
          <a:prstGeom prst="rect">
            <a:avLst/>
          </a:prstGeom>
          <a:ln>
            <a:solidFill>
              <a:schemeClr val="bg1">
                <a:lumMod val="50000"/>
              </a:schemeClr>
            </a:solidFill>
          </a:ln>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548075" y="5005014"/>
            <a:ext cx="3593782" cy="1971535"/>
          </a:xfrm>
          <a:prstGeom prst="rect">
            <a:avLst/>
          </a:prstGeom>
        </p:spPr>
      </p:pic>
    </p:spTree>
    <p:extLst>
      <p:ext uri="{BB962C8B-B14F-4D97-AF65-F5344CB8AC3E}">
        <p14:creationId xmlns:p14="http://schemas.microsoft.com/office/powerpoint/2010/main" val="34038157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0" y="11181"/>
            <a:ext cx="6515100" cy="769441"/>
          </a:xfrm>
          <a:prstGeom prst="rect">
            <a:avLst/>
          </a:prstGeom>
          <a:noFill/>
        </p:spPr>
        <p:txBody>
          <a:bodyPr wrap="square" rtlCol="0">
            <a:spAutoFit/>
          </a:bodyPr>
          <a:lstStyle/>
          <a:p>
            <a:r>
              <a:rPr lang="en-GB" sz="4400" b="1" dirty="0" smtClean="0">
                <a:solidFill>
                  <a:schemeClr val="bg1">
                    <a:lumMod val="50000"/>
                  </a:schemeClr>
                </a:solidFill>
              </a:rPr>
              <a:t>Finding The Shortest Path</a:t>
            </a:r>
            <a:endParaRPr lang="en-GB" sz="4400" b="1" dirty="0">
              <a:solidFill>
                <a:schemeClr val="bg1">
                  <a:lumMod val="50000"/>
                </a:schemeClr>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1042" b="4584"/>
          <a:stretch/>
        </p:blipFill>
        <p:spPr>
          <a:xfrm>
            <a:off x="276031" y="780623"/>
            <a:ext cx="7202819" cy="6077378"/>
          </a:xfrm>
          <a:prstGeom prst="rect">
            <a:avLst/>
          </a:prstGeom>
        </p:spPr>
      </p:pic>
      <p:sp>
        <p:nvSpPr>
          <p:cNvPr id="12" name="Oval 11"/>
          <p:cNvSpPr/>
          <p:nvPr/>
        </p:nvSpPr>
        <p:spPr>
          <a:xfrm>
            <a:off x="5964915" y="5539333"/>
            <a:ext cx="142875" cy="142875"/>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3681912" y="2038773"/>
            <a:ext cx="270478" cy="27047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197590" y="5419084"/>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548075" y="5005014"/>
            <a:ext cx="3593782" cy="1971535"/>
          </a:xfrm>
          <a:prstGeom prst="rect">
            <a:avLst/>
          </a:prstGeom>
        </p:spPr>
      </p:pic>
      <p:sp>
        <p:nvSpPr>
          <p:cNvPr id="17" name="Oval 16"/>
          <p:cNvSpPr/>
          <p:nvPr/>
        </p:nvSpPr>
        <p:spPr>
          <a:xfrm>
            <a:off x="4606103" y="3708291"/>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5139501" y="4635677"/>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4291561" y="4563391"/>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5139501" y="5419084"/>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4028786" y="5413813"/>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4253378" y="2815553"/>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5211787" y="1966487"/>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4509921" y="1815851"/>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4183565" y="2239316"/>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3496450" y="5027269"/>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2849259" y="5186129"/>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3334644" y="4390243"/>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2776973" y="3708291"/>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2863547" y="2839702"/>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2548739" y="3987129"/>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2758698" y="4563391"/>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3884214" y="3053508"/>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3779366" y="4262236"/>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3378451" y="2268328"/>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Connector 2"/>
          <p:cNvCxnSpPr>
            <a:stCxn id="13" idx="3"/>
          </p:cNvCxnSpPr>
          <p:nvPr/>
        </p:nvCxnSpPr>
        <p:spPr>
          <a:xfrm flipH="1">
            <a:off x="2445096" y="5649951"/>
            <a:ext cx="792105" cy="1004773"/>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025422" y="5911942"/>
            <a:ext cx="320002" cy="693606"/>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825112" y="4262236"/>
            <a:ext cx="157171" cy="1498565"/>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871385" y="3446299"/>
            <a:ext cx="774498" cy="700503"/>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684070" y="1949078"/>
            <a:ext cx="982215" cy="13692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1755706" y="1876050"/>
            <a:ext cx="1333590" cy="123357"/>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3282220" y="2012395"/>
            <a:ext cx="399692" cy="133041"/>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2262964" y="5667920"/>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2099172" y="4563391"/>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51893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0" y="11181"/>
            <a:ext cx="6515100" cy="769441"/>
          </a:xfrm>
          <a:prstGeom prst="rect">
            <a:avLst/>
          </a:prstGeom>
          <a:noFill/>
        </p:spPr>
        <p:txBody>
          <a:bodyPr wrap="square" rtlCol="0">
            <a:spAutoFit/>
          </a:bodyPr>
          <a:lstStyle/>
          <a:p>
            <a:r>
              <a:rPr lang="en-GB" sz="4400" b="1" dirty="0" smtClean="0">
                <a:solidFill>
                  <a:schemeClr val="bg1">
                    <a:lumMod val="50000"/>
                  </a:schemeClr>
                </a:solidFill>
              </a:rPr>
              <a:t>Finding The Shortest Path</a:t>
            </a:r>
            <a:endParaRPr lang="en-GB" sz="4400" b="1" dirty="0">
              <a:solidFill>
                <a:schemeClr val="bg1">
                  <a:lumMod val="50000"/>
                </a:schemeClr>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1042" b="4584"/>
          <a:stretch/>
        </p:blipFill>
        <p:spPr>
          <a:xfrm>
            <a:off x="276031" y="780623"/>
            <a:ext cx="7202819" cy="6077378"/>
          </a:xfrm>
          <a:prstGeom prst="rect">
            <a:avLst/>
          </a:prstGeom>
        </p:spPr>
      </p:pic>
      <p:sp>
        <p:nvSpPr>
          <p:cNvPr id="12" name="Oval 11"/>
          <p:cNvSpPr/>
          <p:nvPr/>
        </p:nvSpPr>
        <p:spPr>
          <a:xfrm>
            <a:off x="5964915" y="5539333"/>
            <a:ext cx="142875" cy="142875"/>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3681912" y="2038773"/>
            <a:ext cx="270478" cy="27047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1240203" y="6433496"/>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4606103" y="3708291"/>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5139501" y="4635677"/>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4291561" y="4563391"/>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5139501" y="5419084"/>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4028786" y="5413813"/>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4253378" y="2815553"/>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5211787" y="1966487"/>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4509921" y="1815851"/>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4183565" y="2239316"/>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3496450" y="5027269"/>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2849259" y="5186129"/>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3334644" y="4390243"/>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638716" y="3244467"/>
            <a:ext cx="3649839" cy="1966508"/>
          </a:xfrm>
          <a:prstGeom prst="rect">
            <a:avLst/>
          </a:prstGeom>
        </p:spPr>
      </p:pic>
      <p:sp>
        <p:nvSpPr>
          <p:cNvPr id="29" name="Oval 28"/>
          <p:cNvSpPr/>
          <p:nvPr/>
        </p:nvSpPr>
        <p:spPr>
          <a:xfrm>
            <a:off x="2776973" y="3708291"/>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2863547" y="2839702"/>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2548739" y="3987129"/>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2758698" y="4563391"/>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3884214" y="3053508"/>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3779366" y="4262236"/>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3378451" y="2268328"/>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2262964" y="5667920"/>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2099172" y="4563391"/>
            <a:ext cx="144572" cy="144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5548075" y="5005014"/>
            <a:ext cx="3593782" cy="1971535"/>
          </a:xfrm>
          <a:prstGeom prst="rect">
            <a:avLst/>
          </a:prstGeom>
        </p:spPr>
      </p:pic>
      <p:sp>
        <p:nvSpPr>
          <p:cNvPr id="41" name="Oval 40"/>
          <p:cNvSpPr/>
          <p:nvPr/>
        </p:nvSpPr>
        <p:spPr>
          <a:xfrm>
            <a:off x="5024937" y="6329855"/>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2593069" y="3243877"/>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6546346" y="1875911"/>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39649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par>
                          <p:cTn id="11" fill="hold">
                            <p:stCondLst>
                              <p:cond delay="500"/>
                            </p:stCondLst>
                            <p:childTnLst>
                              <p:par>
                                <p:cTn id="12" presetID="10" presetClass="exit" presetSubtype="0" fill="hold" grpId="1" nodeType="afterEffect">
                                  <p:stCondLst>
                                    <p:cond delay="500"/>
                                  </p:stCondLst>
                                  <p:childTnLst>
                                    <p:animEffect transition="out" filter="fade">
                                      <p:cBhvr>
                                        <p:cTn id="13" dur="500"/>
                                        <p:tgtEl>
                                          <p:spTgt spid="43"/>
                                        </p:tgtEl>
                                      </p:cBhvr>
                                    </p:animEffect>
                                    <p:set>
                                      <p:cBhvr>
                                        <p:cTn id="14" dur="1" fill="hold">
                                          <p:stCondLst>
                                            <p:cond delay="499"/>
                                          </p:stCondLst>
                                        </p:cTn>
                                        <p:tgtEl>
                                          <p:spTgt spid="43"/>
                                        </p:tgtEl>
                                        <p:attrNameLst>
                                          <p:attrName>style.visibility</p:attrName>
                                        </p:attrNameLst>
                                      </p:cBhvr>
                                      <p:to>
                                        <p:strVal val="hidden"/>
                                      </p:to>
                                    </p:set>
                                  </p:childTnLst>
                                </p:cTn>
                              </p:par>
                              <p:par>
                                <p:cTn id="15" presetID="10" presetClass="entr" presetSubtype="0" fill="hold" grpId="0" nodeType="withEffect">
                                  <p:stCondLst>
                                    <p:cond delay="5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par>
                          <p:cTn id="18" fill="hold">
                            <p:stCondLst>
                              <p:cond delay="1500"/>
                            </p:stCondLst>
                            <p:childTnLst>
                              <p:par>
                                <p:cTn id="19" presetID="10" presetClass="exit" presetSubtype="0" fill="hold" grpId="1" nodeType="afterEffect">
                                  <p:stCondLst>
                                    <p:cond delay="500"/>
                                  </p:stCondLst>
                                  <p:childTnLst>
                                    <p:animEffect transition="out" filter="fade">
                                      <p:cBhvr>
                                        <p:cTn id="20" dur="500"/>
                                        <p:tgtEl>
                                          <p:spTgt spid="42"/>
                                        </p:tgtEl>
                                      </p:cBhvr>
                                    </p:animEffect>
                                    <p:set>
                                      <p:cBhvr>
                                        <p:cTn id="21" dur="1" fill="hold">
                                          <p:stCondLst>
                                            <p:cond delay="499"/>
                                          </p:stCondLst>
                                        </p:cTn>
                                        <p:tgtEl>
                                          <p:spTgt spid="42"/>
                                        </p:tgtEl>
                                        <p:attrNameLst>
                                          <p:attrName>style.visibility</p:attrName>
                                        </p:attrNameLst>
                                      </p:cBhvr>
                                      <p:to>
                                        <p:strVal val="hidden"/>
                                      </p:to>
                                    </p:set>
                                  </p:childTnLst>
                                </p:cTn>
                              </p:par>
                              <p:par>
                                <p:cTn id="22" presetID="10" presetClass="entr" presetSubtype="0" fill="hold" grpId="0" nodeType="withEffect">
                                  <p:stCondLst>
                                    <p:cond delay="50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1" grpId="0" animBg="1"/>
      <p:bldP spid="42" grpId="0" animBg="1"/>
      <p:bldP spid="42" grpId="1" animBg="1"/>
      <p:bldP spid="43" grpId="0" animBg="1"/>
      <p:bldP spid="43" grpId="1"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2720" y="5779008"/>
            <a:ext cx="1115568" cy="1078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l="-1" t="10937" r="34421" b="8594"/>
          <a:stretch/>
        </p:blipFill>
        <p:spPr>
          <a:xfrm>
            <a:off x="0" y="0"/>
            <a:ext cx="9158990" cy="6318504"/>
          </a:xfrm>
          <a:prstGeom prst="rect">
            <a:avLst/>
          </a:prstGeom>
        </p:spPr>
      </p:pic>
      <p:sp>
        <p:nvSpPr>
          <p:cNvPr id="5" name="Rectangle 4"/>
          <p:cNvSpPr/>
          <p:nvPr/>
        </p:nvSpPr>
        <p:spPr>
          <a:xfrm>
            <a:off x="0" y="4751882"/>
            <a:ext cx="1764986" cy="2106118"/>
          </a:xfrm>
          <a:prstGeom prst="rect">
            <a:avLst/>
          </a:prstGeom>
          <a:solidFill>
            <a:srgbClr val="353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788875" y="1888762"/>
            <a:ext cx="7385105" cy="4984230"/>
          </a:xfrm>
          <a:prstGeom prst="rect">
            <a:avLst/>
          </a:prstGeom>
          <a:solidFill>
            <a:srgbClr val="E4E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3"/>
          <a:srcRect l="14471" t="38587" r="60521" b="56068"/>
          <a:stretch/>
        </p:blipFill>
        <p:spPr>
          <a:xfrm>
            <a:off x="1788875" y="1915986"/>
            <a:ext cx="7355125" cy="883879"/>
          </a:xfrm>
          <a:prstGeom prst="rect">
            <a:avLst/>
          </a:prstGeom>
        </p:spPr>
      </p:pic>
      <p:pic>
        <p:nvPicPr>
          <p:cNvPr id="9" name="Picture 8"/>
          <p:cNvPicPr>
            <a:picLocks noChangeAspect="1"/>
          </p:cNvPicPr>
          <p:nvPr/>
        </p:nvPicPr>
        <p:blipFill rotWithShape="1">
          <a:blip r:embed="rId4"/>
          <a:srcRect l="22695" t="35502" r="64977" b="61219"/>
          <a:stretch/>
        </p:blipFill>
        <p:spPr>
          <a:xfrm>
            <a:off x="1993682" y="2203554"/>
            <a:ext cx="2383445" cy="356403"/>
          </a:xfrm>
          <a:prstGeom prst="rect">
            <a:avLst/>
          </a:prstGeom>
        </p:spPr>
      </p:pic>
      <p:sp>
        <p:nvSpPr>
          <p:cNvPr id="10" name="Rectangle 9"/>
          <p:cNvSpPr/>
          <p:nvPr/>
        </p:nvSpPr>
        <p:spPr>
          <a:xfrm>
            <a:off x="1832758" y="1513267"/>
            <a:ext cx="2705292" cy="369332"/>
          </a:xfrm>
          <a:prstGeom prst="rect">
            <a:avLst/>
          </a:prstGeom>
        </p:spPr>
        <p:txBody>
          <a:bodyPr wrap="none">
            <a:spAutoFit/>
          </a:bodyPr>
          <a:lstStyle/>
          <a:p>
            <a:r>
              <a:rPr lang="en-GB" dirty="0">
                <a:hlinkClick r:id="rId5"/>
              </a:rPr>
              <a:t>https://</a:t>
            </a:r>
            <a:r>
              <a:rPr lang="en-GB" dirty="0" smtClean="0">
                <a:hlinkClick r:id="rId5"/>
              </a:rPr>
              <a:t>oracleofbacon.org</a:t>
            </a:r>
            <a:r>
              <a:rPr lang="en-GB" dirty="0" smtClean="0"/>
              <a:t> </a:t>
            </a:r>
            <a:endParaRPr lang="en-GB" dirty="0"/>
          </a:p>
        </p:txBody>
      </p:sp>
      <p:pic>
        <p:nvPicPr>
          <p:cNvPr id="11" name="Picture 10"/>
          <p:cNvPicPr>
            <a:picLocks noChangeAspect="1"/>
          </p:cNvPicPr>
          <p:nvPr/>
        </p:nvPicPr>
        <p:blipFill rotWithShape="1">
          <a:blip r:embed="rId6"/>
          <a:srcRect l="21543" t="18289" r="14400" b="18801"/>
          <a:stretch/>
        </p:blipFill>
        <p:spPr>
          <a:xfrm>
            <a:off x="1788875" y="2107165"/>
            <a:ext cx="7355125" cy="4061193"/>
          </a:xfrm>
          <a:prstGeom prst="rect">
            <a:avLst/>
          </a:prstGeom>
        </p:spPr>
      </p:pic>
    </p:spTree>
    <p:extLst>
      <p:ext uri="{BB962C8B-B14F-4D97-AF65-F5344CB8AC3E}">
        <p14:creationId xmlns:p14="http://schemas.microsoft.com/office/powerpoint/2010/main" val="21755735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0" y="11181"/>
            <a:ext cx="6515100" cy="769441"/>
          </a:xfrm>
          <a:prstGeom prst="rect">
            <a:avLst/>
          </a:prstGeom>
          <a:noFill/>
        </p:spPr>
        <p:txBody>
          <a:bodyPr wrap="square" rtlCol="0">
            <a:spAutoFit/>
          </a:bodyPr>
          <a:lstStyle/>
          <a:p>
            <a:r>
              <a:rPr lang="en-GB" sz="4400" b="1" dirty="0" smtClean="0">
                <a:solidFill>
                  <a:schemeClr val="bg1">
                    <a:lumMod val="50000"/>
                  </a:schemeClr>
                </a:solidFill>
              </a:rPr>
              <a:t>Finding The Shortest Path</a:t>
            </a:r>
            <a:endParaRPr lang="en-GB" sz="4400" b="1" dirty="0">
              <a:solidFill>
                <a:schemeClr val="bg1">
                  <a:lumMod val="50000"/>
                </a:schemeClr>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1042" b="4584"/>
          <a:stretch/>
        </p:blipFill>
        <p:spPr>
          <a:xfrm>
            <a:off x="276031" y="780623"/>
            <a:ext cx="7202819" cy="6077378"/>
          </a:xfrm>
          <a:prstGeom prst="rect">
            <a:avLst/>
          </a:prstGeom>
        </p:spPr>
      </p:pic>
      <p:sp>
        <p:nvSpPr>
          <p:cNvPr id="6" name="Oval 5"/>
          <p:cNvSpPr/>
          <p:nvPr/>
        </p:nvSpPr>
        <p:spPr>
          <a:xfrm>
            <a:off x="4670008" y="3012886"/>
            <a:ext cx="270478" cy="27047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638716" y="3244467"/>
            <a:ext cx="3649839" cy="196650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5548075" y="5005014"/>
            <a:ext cx="3593782" cy="1971535"/>
          </a:xfrm>
          <a:prstGeom prst="rect">
            <a:avLst/>
          </a:prstGeom>
        </p:spPr>
      </p:pic>
      <p:sp>
        <p:nvSpPr>
          <p:cNvPr id="2" name="Oval 1"/>
          <p:cNvSpPr/>
          <p:nvPr/>
        </p:nvSpPr>
        <p:spPr>
          <a:xfrm>
            <a:off x="5953124" y="5543514"/>
            <a:ext cx="138150" cy="1381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4981416" y="6358431"/>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2248837" y="6530127"/>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sp>
        <p:nvSpPr>
          <p:cNvPr id="45" name="Oval 44"/>
          <p:cNvSpPr/>
          <p:nvPr/>
        </p:nvSpPr>
        <p:spPr>
          <a:xfrm>
            <a:off x="3150887" y="5425474"/>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sp>
        <p:nvSpPr>
          <p:cNvPr id="46" name="Oval 45"/>
          <p:cNvSpPr/>
          <p:nvPr/>
        </p:nvSpPr>
        <p:spPr>
          <a:xfrm>
            <a:off x="4805247" y="5304522"/>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sp>
        <p:nvSpPr>
          <p:cNvPr id="47" name="Oval 46"/>
          <p:cNvSpPr/>
          <p:nvPr/>
        </p:nvSpPr>
        <p:spPr>
          <a:xfrm>
            <a:off x="5886960" y="5477350"/>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cxnSp>
        <p:nvCxnSpPr>
          <p:cNvPr id="5" name="Straight Connector 4"/>
          <p:cNvCxnSpPr>
            <a:endCxn id="39" idx="6"/>
          </p:cNvCxnSpPr>
          <p:nvPr/>
        </p:nvCxnSpPr>
        <p:spPr>
          <a:xfrm flipH="1">
            <a:off x="2519315" y="6493670"/>
            <a:ext cx="2462101" cy="171696"/>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3421365" y="5626877"/>
            <a:ext cx="1599662" cy="785453"/>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4937449" y="5575000"/>
            <a:ext cx="150630" cy="783431"/>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36" idx="7"/>
            <a:endCxn id="47" idx="3"/>
          </p:cNvCxnSpPr>
          <p:nvPr/>
        </p:nvCxnSpPr>
        <p:spPr>
          <a:xfrm flipV="1">
            <a:off x="5212283" y="5708217"/>
            <a:ext cx="714288" cy="689825"/>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435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P spid="46" grpId="0" animBg="1"/>
      <p:bldP spid="4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sp>
        <p:nvSpPr>
          <p:cNvPr id="5" name="Title 1"/>
          <p:cNvSpPr txBox="1">
            <a:spLocks/>
          </p:cNvSpPr>
          <p:nvPr/>
        </p:nvSpPr>
        <p:spPr>
          <a:xfrm>
            <a:off x="500634" y="1986109"/>
            <a:ext cx="8310398" cy="4770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solidFill>
                  <a:schemeClr val="tx1">
                    <a:lumMod val="50000"/>
                    <a:lumOff val="50000"/>
                  </a:schemeClr>
                </a:solidFill>
                <a:latin typeface="+mn-lt"/>
              </a:rPr>
              <a:t>Pupils should be taught to</a:t>
            </a:r>
            <a:r>
              <a:rPr lang="en-US" sz="2800" dirty="0" smtClean="0">
                <a:solidFill>
                  <a:schemeClr val="tx1">
                    <a:lumMod val="50000"/>
                    <a:lumOff val="50000"/>
                  </a:schemeClr>
                </a:solidFill>
                <a:latin typeface="+mn-lt"/>
              </a:rPr>
              <a:t>:</a:t>
            </a:r>
          </a:p>
          <a:p>
            <a:pPr marL="457200" indent="-457200">
              <a:lnSpc>
                <a:spcPct val="100000"/>
              </a:lnSpc>
              <a:buFont typeface="Arial" panose="020B0604020202020204" pitchFamily="34" charset="0"/>
              <a:buChar char="•"/>
            </a:pPr>
            <a:r>
              <a:rPr lang="en-US" sz="2800" b="1" dirty="0" smtClean="0">
                <a:solidFill>
                  <a:srgbClr val="C00000"/>
                </a:solidFill>
                <a:latin typeface="+mn-lt"/>
              </a:rPr>
              <a:t>… use </a:t>
            </a:r>
            <a:r>
              <a:rPr lang="en-US" sz="2800" b="1" dirty="0">
                <a:solidFill>
                  <a:srgbClr val="C00000"/>
                </a:solidFill>
                <a:latin typeface="+mn-lt"/>
              </a:rPr>
              <a:t>and evaluate </a:t>
            </a:r>
          </a:p>
          <a:p>
            <a:pPr>
              <a:lnSpc>
                <a:spcPct val="100000"/>
              </a:lnSpc>
            </a:pPr>
            <a:r>
              <a:rPr lang="en-US" sz="2800" b="1" dirty="0" smtClean="0">
                <a:solidFill>
                  <a:srgbClr val="C00000"/>
                </a:solidFill>
                <a:latin typeface="+mn-lt"/>
              </a:rPr>
              <a:t>computational </a:t>
            </a:r>
            <a:r>
              <a:rPr lang="en-US" sz="2800" b="1" dirty="0">
                <a:solidFill>
                  <a:srgbClr val="C00000"/>
                </a:solidFill>
                <a:latin typeface="+mn-lt"/>
              </a:rPr>
              <a:t>abstractions </a:t>
            </a:r>
            <a:r>
              <a:rPr lang="en-US" sz="2800" b="1" dirty="0" smtClean="0">
                <a:solidFill>
                  <a:srgbClr val="C00000"/>
                </a:solidFill>
                <a:latin typeface="+mn-lt"/>
              </a:rPr>
              <a:t>that</a:t>
            </a:r>
          </a:p>
          <a:p>
            <a:pPr>
              <a:lnSpc>
                <a:spcPct val="100000"/>
              </a:lnSpc>
            </a:pPr>
            <a:r>
              <a:rPr lang="en-US" sz="2800" b="1" dirty="0" smtClean="0">
                <a:solidFill>
                  <a:srgbClr val="C00000"/>
                </a:solidFill>
                <a:latin typeface="+mn-lt"/>
              </a:rPr>
              <a:t>model </a:t>
            </a:r>
            <a:r>
              <a:rPr lang="en-US" sz="2800" b="1" dirty="0">
                <a:solidFill>
                  <a:srgbClr val="C00000"/>
                </a:solidFill>
                <a:latin typeface="+mn-lt"/>
              </a:rPr>
              <a:t>the state and </a:t>
            </a:r>
            <a:r>
              <a:rPr lang="en-US" sz="2800" b="1" dirty="0" smtClean="0">
                <a:solidFill>
                  <a:srgbClr val="C00000"/>
                </a:solidFill>
                <a:latin typeface="+mn-lt"/>
              </a:rPr>
              <a:t>behavior</a:t>
            </a:r>
            <a:endParaRPr lang="en-US" sz="2800" b="1" dirty="0">
              <a:solidFill>
                <a:srgbClr val="C00000"/>
              </a:solidFill>
              <a:latin typeface="+mn-lt"/>
            </a:endParaRPr>
          </a:p>
          <a:p>
            <a:pPr>
              <a:lnSpc>
                <a:spcPct val="100000"/>
              </a:lnSpc>
            </a:pPr>
            <a:r>
              <a:rPr lang="en-US" sz="2800" b="1" dirty="0" smtClean="0">
                <a:solidFill>
                  <a:srgbClr val="C00000"/>
                </a:solidFill>
                <a:latin typeface="+mn-lt"/>
              </a:rPr>
              <a:t>of </a:t>
            </a:r>
            <a:r>
              <a:rPr lang="en-US" sz="2800" b="1" dirty="0">
                <a:solidFill>
                  <a:srgbClr val="C00000"/>
                </a:solidFill>
                <a:latin typeface="+mn-lt"/>
              </a:rPr>
              <a:t>real-world </a:t>
            </a:r>
            <a:r>
              <a:rPr lang="en-US" sz="2800" b="1" dirty="0" smtClean="0">
                <a:solidFill>
                  <a:srgbClr val="C00000"/>
                </a:solidFill>
                <a:latin typeface="+mn-lt"/>
              </a:rPr>
              <a:t>problems…</a:t>
            </a:r>
            <a:endParaRPr lang="en-US" sz="2800" b="1" dirty="0">
              <a:solidFill>
                <a:srgbClr val="C00000"/>
              </a:solidFill>
              <a:latin typeface="+mn-lt"/>
            </a:endParaRPr>
          </a:p>
          <a:p>
            <a:pPr marL="457200" indent="-457200">
              <a:lnSpc>
                <a:spcPct val="100000"/>
              </a:lnSpc>
              <a:buFont typeface="Arial" panose="020B0604020202020204" pitchFamily="34" charset="0"/>
              <a:buChar char="•"/>
            </a:pPr>
            <a:r>
              <a:rPr lang="en-US" sz="2800" dirty="0" smtClean="0">
                <a:solidFill>
                  <a:schemeClr val="bg1">
                    <a:lumMod val="50000"/>
                  </a:schemeClr>
                </a:solidFill>
                <a:latin typeface="+mn-lt"/>
              </a:rPr>
              <a:t>understand </a:t>
            </a:r>
            <a:r>
              <a:rPr lang="en-US" sz="2800" dirty="0">
                <a:solidFill>
                  <a:schemeClr val="bg1">
                    <a:lumMod val="50000"/>
                  </a:schemeClr>
                </a:solidFill>
                <a:latin typeface="+mn-lt"/>
              </a:rPr>
              <a:t>several </a:t>
            </a:r>
            <a:r>
              <a:rPr lang="en-US" sz="2800" dirty="0" smtClean="0">
                <a:solidFill>
                  <a:schemeClr val="bg1">
                    <a:lumMod val="50000"/>
                  </a:schemeClr>
                </a:solidFill>
                <a:latin typeface="+mn-lt"/>
              </a:rPr>
              <a:t>key</a:t>
            </a:r>
          </a:p>
          <a:p>
            <a:pPr>
              <a:lnSpc>
                <a:spcPct val="100000"/>
              </a:lnSpc>
            </a:pPr>
            <a:r>
              <a:rPr lang="en-US" sz="2800" dirty="0" smtClean="0">
                <a:solidFill>
                  <a:schemeClr val="bg1">
                    <a:lumMod val="50000"/>
                  </a:schemeClr>
                </a:solidFill>
                <a:latin typeface="+mn-lt"/>
              </a:rPr>
              <a:t>algorithms </a:t>
            </a:r>
            <a:r>
              <a:rPr lang="en-US" sz="2800" dirty="0">
                <a:solidFill>
                  <a:schemeClr val="bg1">
                    <a:lumMod val="50000"/>
                  </a:schemeClr>
                </a:solidFill>
                <a:latin typeface="+mn-lt"/>
              </a:rPr>
              <a:t>that reflect </a:t>
            </a:r>
            <a:endParaRPr lang="en-US" sz="2800" dirty="0" smtClean="0">
              <a:solidFill>
                <a:schemeClr val="bg1">
                  <a:lumMod val="50000"/>
                </a:schemeClr>
              </a:solidFill>
              <a:latin typeface="+mn-lt"/>
            </a:endParaRPr>
          </a:p>
          <a:p>
            <a:pPr>
              <a:lnSpc>
                <a:spcPct val="100000"/>
              </a:lnSpc>
            </a:pPr>
            <a:r>
              <a:rPr lang="en-US" sz="2800" dirty="0" smtClean="0">
                <a:solidFill>
                  <a:schemeClr val="bg1">
                    <a:lumMod val="50000"/>
                  </a:schemeClr>
                </a:solidFill>
                <a:latin typeface="+mn-lt"/>
              </a:rPr>
              <a:t>computational thinking … </a:t>
            </a:r>
          </a:p>
          <a:p>
            <a:pPr marL="457200" indent="-457200">
              <a:lnSpc>
                <a:spcPct val="100000"/>
              </a:lnSpc>
              <a:buFont typeface="Arial" panose="020B0604020202020204" pitchFamily="34" charset="0"/>
              <a:buChar char="•"/>
            </a:pPr>
            <a:r>
              <a:rPr lang="en-US" sz="2800" dirty="0" smtClean="0">
                <a:solidFill>
                  <a:schemeClr val="tx1">
                    <a:lumMod val="50000"/>
                    <a:lumOff val="50000"/>
                  </a:schemeClr>
                </a:solidFill>
                <a:latin typeface="+mn-lt"/>
              </a:rPr>
              <a:t>make </a:t>
            </a:r>
            <a:r>
              <a:rPr lang="en-US" sz="2800" dirty="0">
                <a:solidFill>
                  <a:schemeClr val="tx1">
                    <a:lumMod val="50000"/>
                    <a:lumOff val="50000"/>
                  </a:schemeClr>
                </a:solidFill>
                <a:latin typeface="+mn-lt"/>
              </a:rPr>
              <a:t>appropriate use of data </a:t>
            </a:r>
            <a:r>
              <a:rPr lang="en-US" sz="2800" dirty="0" smtClean="0">
                <a:solidFill>
                  <a:schemeClr val="tx1">
                    <a:lumMod val="50000"/>
                    <a:lumOff val="50000"/>
                  </a:schemeClr>
                </a:solidFill>
                <a:latin typeface="+mn-lt"/>
              </a:rPr>
              <a:t>structures</a:t>
            </a:r>
          </a:p>
          <a:p>
            <a:pPr>
              <a:lnSpc>
                <a:spcPct val="100000"/>
              </a:lnSpc>
            </a:pPr>
            <a:r>
              <a:rPr lang="en-US" sz="2800" dirty="0" smtClean="0">
                <a:solidFill>
                  <a:schemeClr val="tx1">
                    <a:lumMod val="50000"/>
                    <a:lumOff val="50000"/>
                  </a:schemeClr>
                </a:solidFill>
                <a:latin typeface="+mn-lt"/>
              </a:rPr>
              <a:t>[for</a:t>
            </a:r>
            <a:r>
              <a:rPr lang="en-US" sz="2800" dirty="0">
                <a:solidFill>
                  <a:schemeClr val="tx1">
                    <a:lumMod val="50000"/>
                    <a:lumOff val="50000"/>
                  </a:schemeClr>
                </a:solidFill>
                <a:latin typeface="+mn-lt"/>
              </a:rPr>
              <a:t> </a:t>
            </a:r>
            <a:r>
              <a:rPr lang="en-US" sz="2800" dirty="0" smtClean="0">
                <a:solidFill>
                  <a:schemeClr val="tx1">
                    <a:lumMod val="50000"/>
                    <a:lumOff val="50000"/>
                  </a:schemeClr>
                </a:solidFill>
                <a:latin typeface="+mn-lt"/>
              </a:rPr>
              <a:t>example</a:t>
            </a:r>
            <a:r>
              <a:rPr lang="en-US" sz="2800" dirty="0">
                <a:solidFill>
                  <a:schemeClr val="tx1">
                    <a:lumMod val="50000"/>
                    <a:lumOff val="50000"/>
                  </a:schemeClr>
                </a:solidFill>
                <a:latin typeface="+mn-lt"/>
              </a:rPr>
              <a:t>, lists, tables or </a:t>
            </a:r>
            <a:r>
              <a:rPr lang="en-US" sz="2800" dirty="0" smtClean="0">
                <a:solidFill>
                  <a:schemeClr val="tx1">
                    <a:lumMod val="50000"/>
                    <a:lumOff val="50000"/>
                  </a:schemeClr>
                </a:solidFill>
                <a:latin typeface="+mn-lt"/>
              </a:rPr>
              <a:t>arrays]…</a:t>
            </a:r>
          </a:p>
        </p:txBody>
      </p:sp>
      <p:pic>
        <p:nvPicPr>
          <p:cNvPr id="6" name="Picture 5"/>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
        <p:nvSpPr>
          <p:cNvPr id="7" name="Title 1"/>
          <p:cNvSpPr>
            <a:spLocks noGrp="1"/>
          </p:cNvSpPr>
          <p:nvPr>
            <p:ph type="title"/>
          </p:nvPr>
        </p:nvSpPr>
        <p:spPr>
          <a:xfrm>
            <a:off x="19182" y="-126626"/>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Tree>
    <p:extLst>
      <p:ext uri="{BB962C8B-B14F-4D97-AF65-F5344CB8AC3E}">
        <p14:creationId xmlns:p14="http://schemas.microsoft.com/office/powerpoint/2010/main" val="18896312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0" y="11181"/>
            <a:ext cx="6515100" cy="769441"/>
          </a:xfrm>
          <a:prstGeom prst="rect">
            <a:avLst/>
          </a:prstGeom>
          <a:noFill/>
        </p:spPr>
        <p:txBody>
          <a:bodyPr wrap="square" rtlCol="0">
            <a:spAutoFit/>
          </a:bodyPr>
          <a:lstStyle/>
          <a:p>
            <a:r>
              <a:rPr lang="en-GB" sz="4400" b="1" dirty="0" smtClean="0">
                <a:solidFill>
                  <a:schemeClr val="bg1">
                    <a:lumMod val="50000"/>
                  </a:schemeClr>
                </a:solidFill>
              </a:rPr>
              <a:t>Finding The Shortest Path</a:t>
            </a:r>
            <a:endParaRPr lang="en-GB" sz="4400" b="1" dirty="0">
              <a:solidFill>
                <a:schemeClr val="bg1">
                  <a:lumMod val="50000"/>
                </a:schemeClr>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1042" b="4584"/>
          <a:stretch/>
        </p:blipFill>
        <p:spPr>
          <a:xfrm>
            <a:off x="276031" y="780623"/>
            <a:ext cx="7202819" cy="6077378"/>
          </a:xfrm>
          <a:prstGeom prst="rect">
            <a:avLst/>
          </a:prstGeom>
        </p:spPr>
      </p:pic>
      <p:sp>
        <p:nvSpPr>
          <p:cNvPr id="6" name="Oval 5"/>
          <p:cNvSpPr/>
          <p:nvPr/>
        </p:nvSpPr>
        <p:spPr>
          <a:xfrm>
            <a:off x="4670008" y="3012886"/>
            <a:ext cx="270478" cy="27047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548075" y="5005014"/>
            <a:ext cx="3593782" cy="1971535"/>
          </a:xfrm>
          <a:prstGeom prst="rect">
            <a:avLst/>
          </a:prstGeom>
        </p:spPr>
      </p:pic>
      <p:sp>
        <p:nvSpPr>
          <p:cNvPr id="2" name="Oval 1"/>
          <p:cNvSpPr/>
          <p:nvPr/>
        </p:nvSpPr>
        <p:spPr>
          <a:xfrm>
            <a:off x="5953124" y="5543514"/>
            <a:ext cx="138150" cy="1381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4981416" y="6358431"/>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2248837" y="6530127"/>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sp>
        <p:nvSpPr>
          <p:cNvPr id="45" name="Oval 44"/>
          <p:cNvSpPr/>
          <p:nvPr/>
        </p:nvSpPr>
        <p:spPr>
          <a:xfrm>
            <a:off x="3150887" y="5425474"/>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sp>
        <p:nvSpPr>
          <p:cNvPr id="46" name="Oval 45"/>
          <p:cNvSpPr/>
          <p:nvPr/>
        </p:nvSpPr>
        <p:spPr>
          <a:xfrm>
            <a:off x="4805247" y="5304522"/>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sp>
        <p:nvSpPr>
          <p:cNvPr id="47" name="Oval 46"/>
          <p:cNvSpPr/>
          <p:nvPr/>
        </p:nvSpPr>
        <p:spPr>
          <a:xfrm>
            <a:off x="5886960" y="5477350"/>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cxnSp>
        <p:nvCxnSpPr>
          <p:cNvPr id="5" name="Straight Connector 4"/>
          <p:cNvCxnSpPr>
            <a:endCxn id="39" idx="6"/>
          </p:cNvCxnSpPr>
          <p:nvPr/>
        </p:nvCxnSpPr>
        <p:spPr>
          <a:xfrm flipH="1">
            <a:off x="2519315" y="6493670"/>
            <a:ext cx="2462101" cy="171696"/>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3421365" y="5626877"/>
            <a:ext cx="1599662" cy="785453"/>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4937449" y="5575000"/>
            <a:ext cx="150630" cy="783431"/>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36" idx="7"/>
            <a:endCxn id="47" idx="3"/>
          </p:cNvCxnSpPr>
          <p:nvPr/>
        </p:nvCxnSpPr>
        <p:spPr>
          <a:xfrm flipV="1">
            <a:off x="5212283" y="5708217"/>
            <a:ext cx="714288" cy="689825"/>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281138" y="6444401"/>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19" name="Straight Connector 18"/>
          <p:cNvCxnSpPr/>
          <p:nvPr/>
        </p:nvCxnSpPr>
        <p:spPr>
          <a:xfrm flipH="1" flipV="1">
            <a:off x="1537328" y="6600333"/>
            <a:ext cx="736832" cy="65097"/>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1768624" y="6213310"/>
            <a:ext cx="506658" cy="39075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1577368" y="6032314"/>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25" name="Straight Connector 24"/>
          <p:cNvCxnSpPr/>
          <p:nvPr/>
        </p:nvCxnSpPr>
        <p:spPr>
          <a:xfrm flipH="1" flipV="1">
            <a:off x="2053390" y="5940541"/>
            <a:ext cx="280148" cy="61816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1872792" y="5681703"/>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32" name="Straight Connector 31"/>
          <p:cNvCxnSpPr/>
          <p:nvPr/>
        </p:nvCxnSpPr>
        <p:spPr>
          <a:xfrm flipV="1">
            <a:off x="2427304" y="5763616"/>
            <a:ext cx="220347" cy="787205"/>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2513796" y="5531232"/>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35" name="Straight Connector 34"/>
          <p:cNvCxnSpPr/>
          <p:nvPr/>
        </p:nvCxnSpPr>
        <p:spPr>
          <a:xfrm flipV="1">
            <a:off x="2470932" y="5681664"/>
            <a:ext cx="728351" cy="891328"/>
          </a:xfrm>
          <a:prstGeom prst="line">
            <a:avLst/>
          </a:prstGeom>
          <a:ln w="76200">
            <a:solidFill>
              <a:srgbClr val="FFC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12821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par>
                          <p:cTn id="32" fill="hold">
                            <p:stCondLst>
                              <p:cond delay="2000"/>
                            </p:stCondLst>
                            <p:childTnLst>
                              <p:par>
                                <p:cTn id="33" presetID="22" presetClass="entr" presetSubtype="4"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down)">
                                      <p:cBhvr>
                                        <p:cTn id="3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31" grpId="0" animBg="1"/>
      <p:bldP spid="34"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0" y="11181"/>
            <a:ext cx="6515100" cy="769441"/>
          </a:xfrm>
          <a:prstGeom prst="rect">
            <a:avLst/>
          </a:prstGeom>
          <a:noFill/>
        </p:spPr>
        <p:txBody>
          <a:bodyPr wrap="square" rtlCol="0">
            <a:spAutoFit/>
          </a:bodyPr>
          <a:lstStyle/>
          <a:p>
            <a:r>
              <a:rPr lang="en-GB" sz="4400" b="1" dirty="0" smtClean="0">
                <a:solidFill>
                  <a:schemeClr val="bg1">
                    <a:lumMod val="50000"/>
                  </a:schemeClr>
                </a:solidFill>
              </a:rPr>
              <a:t>Finding The Shortest Path</a:t>
            </a:r>
            <a:endParaRPr lang="en-GB" sz="4400" b="1" dirty="0">
              <a:solidFill>
                <a:schemeClr val="bg1">
                  <a:lumMod val="50000"/>
                </a:schemeClr>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1042" b="4584"/>
          <a:stretch/>
        </p:blipFill>
        <p:spPr>
          <a:xfrm>
            <a:off x="276031" y="780623"/>
            <a:ext cx="7202819" cy="6077378"/>
          </a:xfrm>
          <a:prstGeom prst="rect">
            <a:avLst/>
          </a:prstGeom>
        </p:spPr>
      </p:pic>
      <p:sp>
        <p:nvSpPr>
          <p:cNvPr id="6" name="Oval 5"/>
          <p:cNvSpPr/>
          <p:nvPr/>
        </p:nvSpPr>
        <p:spPr>
          <a:xfrm>
            <a:off x="4670008" y="3012886"/>
            <a:ext cx="270478" cy="27047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548075" y="5005014"/>
            <a:ext cx="3593782" cy="1971535"/>
          </a:xfrm>
          <a:prstGeom prst="rect">
            <a:avLst/>
          </a:prstGeom>
        </p:spPr>
      </p:pic>
      <p:sp>
        <p:nvSpPr>
          <p:cNvPr id="2" name="Oval 1"/>
          <p:cNvSpPr/>
          <p:nvPr/>
        </p:nvSpPr>
        <p:spPr>
          <a:xfrm>
            <a:off x="5953124" y="5543514"/>
            <a:ext cx="138150" cy="1381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4981416" y="6358431"/>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2248837" y="6530127"/>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sp>
        <p:nvSpPr>
          <p:cNvPr id="45" name="Oval 44"/>
          <p:cNvSpPr/>
          <p:nvPr/>
        </p:nvSpPr>
        <p:spPr>
          <a:xfrm>
            <a:off x="3150887" y="5425474"/>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sp>
        <p:nvSpPr>
          <p:cNvPr id="46" name="Oval 45"/>
          <p:cNvSpPr/>
          <p:nvPr/>
        </p:nvSpPr>
        <p:spPr>
          <a:xfrm>
            <a:off x="4805247" y="5304522"/>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sp>
        <p:nvSpPr>
          <p:cNvPr id="47" name="Oval 46"/>
          <p:cNvSpPr/>
          <p:nvPr/>
        </p:nvSpPr>
        <p:spPr>
          <a:xfrm>
            <a:off x="5886960" y="5477350"/>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cxnSp>
        <p:nvCxnSpPr>
          <p:cNvPr id="5" name="Straight Connector 4"/>
          <p:cNvCxnSpPr>
            <a:endCxn id="39" idx="6"/>
          </p:cNvCxnSpPr>
          <p:nvPr/>
        </p:nvCxnSpPr>
        <p:spPr>
          <a:xfrm flipH="1">
            <a:off x="2519315" y="6493670"/>
            <a:ext cx="2462101" cy="171696"/>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3421365" y="5626877"/>
            <a:ext cx="1599662" cy="785453"/>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4937449" y="5575000"/>
            <a:ext cx="150630" cy="783431"/>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36" idx="7"/>
            <a:endCxn id="47" idx="3"/>
          </p:cNvCxnSpPr>
          <p:nvPr/>
        </p:nvCxnSpPr>
        <p:spPr>
          <a:xfrm flipV="1">
            <a:off x="5212283" y="5708217"/>
            <a:ext cx="714288" cy="689825"/>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281138" y="6444401"/>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19" name="Straight Connector 18"/>
          <p:cNvCxnSpPr/>
          <p:nvPr/>
        </p:nvCxnSpPr>
        <p:spPr>
          <a:xfrm flipH="1" flipV="1">
            <a:off x="1537328" y="6600333"/>
            <a:ext cx="736832" cy="65097"/>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1768624" y="6213310"/>
            <a:ext cx="506658" cy="39075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1577368" y="6032314"/>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25" name="Straight Connector 24"/>
          <p:cNvCxnSpPr/>
          <p:nvPr/>
        </p:nvCxnSpPr>
        <p:spPr>
          <a:xfrm flipH="1" flipV="1">
            <a:off x="2053390" y="5940541"/>
            <a:ext cx="280148" cy="61816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1872792" y="5681703"/>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32" name="Straight Connector 31"/>
          <p:cNvCxnSpPr/>
          <p:nvPr/>
        </p:nvCxnSpPr>
        <p:spPr>
          <a:xfrm flipV="1">
            <a:off x="2427304" y="5763616"/>
            <a:ext cx="220347" cy="787205"/>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2513796" y="5531232"/>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26" name="Straight Connector 25"/>
          <p:cNvCxnSpPr/>
          <p:nvPr/>
        </p:nvCxnSpPr>
        <p:spPr>
          <a:xfrm flipH="1" flipV="1">
            <a:off x="2757281" y="5411621"/>
            <a:ext cx="407894" cy="120516"/>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2551937" y="5253821"/>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29" name="Straight Connector 28"/>
          <p:cNvCxnSpPr/>
          <p:nvPr/>
        </p:nvCxnSpPr>
        <p:spPr>
          <a:xfrm flipH="1" flipV="1">
            <a:off x="2687176" y="5104294"/>
            <a:ext cx="515133" cy="38091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2512412" y="4936340"/>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40" name="Straight Connector 39"/>
          <p:cNvCxnSpPr/>
          <p:nvPr/>
        </p:nvCxnSpPr>
        <p:spPr>
          <a:xfrm flipV="1">
            <a:off x="3353178" y="4775904"/>
            <a:ext cx="363598" cy="674893"/>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3638212" y="4525830"/>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42" name="Straight Connector 41"/>
          <p:cNvCxnSpPr/>
          <p:nvPr/>
        </p:nvCxnSpPr>
        <p:spPr>
          <a:xfrm flipV="1">
            <a:off x="3403845" y="5463949"/>
            <a:ext cx="1426725" cy="68300"/>
          </a:xfrm>
          <a:prstGeom prst="line">
            <a:avLst/>
          </a:prstGeom>
          <a:ln w="7620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2765895" y="5598189"/>
            <a:ext cx="356416" cy="43788"/>
          </a:xfrm>
          <a:prstGeom prst="line">
            <a:avLst/>
          </a:prstGeom>
          <a:ln w="76200">
            <a:solidFill>
              <a:srgbClr val="FFC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584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4"/>
                                        </p:tgtEl>
                                      </p:cBhvr>
                                    </p:animEffect>
                                    <p:set>
                                      <p:cBhvr>
                                        <p:cTn id="12" dur="1" fill="hold">
                                          <p:stCondLst>
                                            <p:cond delay="499"/>
                                          </p:stCondLst>
                                        </p:cTn>
                                        <p:tgtEl>
                                          <p:spTgt spid="4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8" grpId="0" animBg="1"/>
      <p:bldP spid="41"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0" y="11181"/>
            <a:ext cx="6515100" cy="769441"/>
          </a:xfrm>
          <a:prstGeom prst="rect">
            <a:avLst/>
          </a:prstGeom>
          <a:noFill/>
        </p:spPr>
        <p:txBody>
          <a:bodyPr wrap="square" rtlCol="0">
            <a:spAutoFit/>
          </a:bodyPr>
          <a:lstStyle/>
          <a:p>
            <a:r>
              <a:rPr lang="en-GB" sz="4400" b="1" dirty="0" smtClean="0">
                <a:solidFill>
                  <a:schemeClr val="bg1">
                    <a:lumMod val="50000"/>
                  </a:schemeClr>
                </a:solidFill>
              </a:rPr>
              <a:t>Finding The Shortest Path</a:t>
            </a:r>
            <a:endParaRPr lang="en-GB" sz="4400" b="1" dirty="0">
              <a:solidFill>
                <a:schemeClr val="bg1">
                  <a:lumMod val="50000"/>
                </a:schemeClr>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1042" b="4584"/>
          <a:stretch/>
        </p:blipFill>
        <p:spPr>
          <a:xfrm>
            <a:off x="276031" y="780623"/>
            <a:ext cx="7202819" cy="6077378"/>
          </a:xfrm>
          <a:prstGeom prst="rect">
            <a:avLst/>
          </a:prstGeom>
        </p:spPr>
      </p:pic>
      <p:sp>
        <p:nvSpPr>
          <p:cNvPr id="6" name="Oval 5"/>
          <p:cNvSpPr/>
          <p:nvPr/>
        </p:nvSpPr>
        <p:spPr>
          <a:xfrm>
            <a:off x="4670008" y="3012886"/>
            <a:ext cx="270478" cy="27047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548075" y="5005014"/>
            <a:ext cx="3593782" cy="1971535"/>
          </a:xfrm>
          <a:prstGeom prst="rect">
            <a:avLst/>
          </a:prstGeom>
        </p:spPr>
      </p:pic>
      <p:sp>
        <p:nvSpPr>
          <p:cNvPr id="2" name="Oval 1"/>
          <p:cNvSpPr/>
          <p:nvPr/>
        </p:nvSpPr>
        <p:spPr>
          <a:xfrm>
            <a:off x="5953124" y="5543514"/>
            <a:ext cx="138150" cy="1381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4981416" y="6358431"/>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2248837" y="6530127"/>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sp>
        <p:nvSpPr>
          <p:cNvPr id="45" name="Oval 44"/>
          <p:cNvSpPr/>
          <p:nvPr/>
        </p:nvSpPr>
        <p:spPr>
          <a:xfrm>
            <a:off x="3150887" y="5425474"/>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sp>
        <p:nvSpPr>
          <p:cNvPr id="46" name="Oval 45"/>
          <p:cNvSpPr/>
          <p:nvPr/>
        </p:nvSpPr>
        <p:spPr>
          <a:xfrm>
            <a:off x="4805247" y="5304522"/>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sp>
        <p:nvSpPr>
          <p:cNvPr id="47" name="Oval 46"/>
          <p:cNvSpPr/>
          <p:nvPr/>
        </p:nvSpPr>
        <p:spPr>
          <a:xfrm>
            <a:off x="5886960" y="5477350"/>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cxnSp>
        <p:nvCxnSpPr>
          <p:cNvPr id="5" name="Straight Connector 4"/>
          <p:cNvCxnSpPr>
            <a:endCxn id="39" idx="6"/>
          </p:cNvCxnSpPr>
          <p:nvPr/>
        </p:nvCxnSpPr>
        <p:spPr>
          <a:xfrm flipH="1">
            <a:off x="2519315" y="6493670"/>
            <a:ext cx="2462101" cy="171696"/>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3421365" y="5626877"/>
            <a:ext cx="1599662" cy="785453"/>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4937449" y="5575000"/>
            <a:ext cx="150630" cy="783431"/>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36" idx="7"/>
            <a:endCxn id="47" idx="3"/>
          </p:cNvCxnSpPr>
          <p:nvPr/>
        </p:nvCxnSpPr>
        <p:spPr>
          <a:xfrm flipV="1">
            <a:off x="5212283" y="5708217"/>
            <a:ext cx="714288" cy="689825"/>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281138" y="6444401"/>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19" name="Straight Connector 18"/>
          <p:cNvCxnSpPr/>
          <p:nvPr/>
        </p:nvCxnSpPr>
        <p:spPr>
          <a:xfrm flipH="1" flipV="1">
            <a:off x="1537328" y="6600333"/>
            <a:ext cx="736832" cy="65097"/>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1768624" y="6213310"/>
            <a:ext cx="506658" cy="39075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1577368" y="6032314"/>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25" name="Straight Connector 24"/>
          <p:cNvCxnSpPr/>
          <p:nvPr/>
        </p:nvCxnSpPr>
        <p:spPr>
          <a:xfrm flipH="1" flipV="1">
            <a:off x="2053390" y="5940541"/>
            <a:ext cx="280148" cy="61816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1872792" y="5681703"/>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32" name="Straight Connector 31"/>
          <p:cNvCxnSpPr/>
          <p:nvPr/>
        </p:nvCxnSpPr>
        <p:spPr>
          <a:xfrm flipV="1">
            <a:off x="2427304" y="5763616"/>
            <a:ext cx="220347" cy="787205"/>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2513796" y="5531232"/>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26" name="Straight Connector 25"/>
          <p:cNvCxnSpPr/>
          <p:nvPr/>
        </p:nvCxnSpPr>
        <p:spPr>
          <a:xfrm flipH="1" flipV="1">
            <a:off x="2757281" y="5411621"/>
            <a:ext cx="407894" cy="120516"/>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2551937" y="5253821"/>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29" name="Straight Connector 28"/>
          <p:cNvCxnSpPr/>
          <p:nvPr/>
        </p:nvCxnSpPr>
        <p:spPr>
          <a:xfrm flipH="1" flipV="1">
            <a:off x="2687176" y="5104294"/>
            <a:ext cx="515133" cy="38091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2512412" y="4936340"/>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40" name="Straight Connector 39"/>
          <p:cNvCxnSpPr/>
          <p:nvPr/>
        </p:nvCxnSpPr>
        <p:spPr>
          <a:xfrm flipV="1">
            <a:off x="3353178" y="4775904"/>
            <a:ext cx="363598" cy="674893"/>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3638212" y="4525830"/>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33" name="Straight Connector 32"/>
          <p:cNvCxnSpPr/>
          <p:nvPr/>
        </p:nvCxnSpPr>
        <p:spPr>
          <a:xfrm flipH="1" flipV="1">
            <a:off x="3908690" y="4731778"/>
            <a:ext cx="925138" cy="660796"/>
          </a:xfrm>
          <a:prstGeom prst="line">
            <a:avLst/>
          </a:prstGeom>
          <a:ln w="7620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3969765" y="4051222"/>
            <a:ext cx="875093" cy="1292911"/>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3803989" y="3873051"/>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50" name="Straight Connector 49"/>
          <p:cNvCxnSpPr/>
          <p:nvPr/>
        </p:nvCxnSpPr>
        <p:spPr>
          <a:xfrm flipV="1">
            <a:off x="4968585" y="3568237"/>
            <a:ext cx="616293" cy="1767245"/>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5467085" y="3366100"/>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53" name="Straight Connector 52"/>
          <p:cNvCxnSpPr/>
          <p:nvPr/>
        </p:nvCxnSpPr>
        <p:spPr>
          <a:xfrm>
            <a:off x="5088079" y="5468337"/>
            <a:ext cx="771958" cy="135239"/>
          </a:xfrm>
          <a:prstGeom prst="line">
            <a:avLst/>
          </a:prstGeom>
          <a:ln w="7620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664796" y="3677987"/>
            <a:ext cx="316904" cy="1776062"/>
          </a:xfrm>
          <a:prstGeom prst="line">
            <a:avLst/>
          </a:prstGeom>
          <a:ln w="76200">
            <a:solidFill>
              <a:srgbClr val="FFC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5539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3"/>
                                        </p:tgtEl>
                                      </p:cBhvr>
                                    </p:animEffect>
                                    <p:set>
                                      <p:cBhvr>
                                        <p:cTn id="12" dur="1" fill="hold">
                                          <p:stCondLst>
                                            <p:cond delay="499"/>
                                          </p:stCondLst>
                                        </p:cTn>
                                        <p:tgtEl>
                                          <p:spTgt spid="33"/>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53"/>
                                        </p:tgtEl>
                                      </p:cBhvr>
                                    </p:animEffect>
                                    <p:set>
                                      <p:cBhvr>
                                        <p:cTn id="35" dur="1" fill="hold">
                                          <p:stCondLst>
                                            <p:cond delay="499"/>
                                          </p:stCondLst>
                                        </p:cTn>
                                        <p:tgtEl>
                                          <p:spTgt spid="53"/>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1"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0" y="11181"/>
            <a:ext cx="6515100" cy="769441"/>
          </a:xfrm>
          <a:prstGeom prst="rect">
            <a:avLst/>
          </a:prstGeom>
          <a:noFill/>
        </p:spPr>
        <p:txBody>
          <a:bodyPr wrap="square" rtlCol="0">
            <a:spAutoFit/>
          </a:bodyPr>
          <a:lstStyle/>
          <a:p>
            <a:r>
              <a:rPr lang="en-GB" sz="4400" b="1" dirty="0" smtClean="0">
                <a:solidFill>
                  <a:schemeClr val="bg1">
                    <a:lumMod val="50000"/>
                  </a:schemeClr>
                </a:solidFill>
              </a:rPr>
              <a:t>Finding The Shortest Path</a:t>
            </a:r>
            <a:endParaRPr lang="en-GB" sz="4400" b="1" dirty="0">
              <a:solidFill>
                <a:schemeClr val="bg1">
                  <a:lumMod val="50000"/>
                </a:schemeClr>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1042" b="4584"/>
          <a:stretch/>
        </p:blipFill>
        <p:spPr>
          <a:xfrm>
            <a:off x="276031" y="780623"/>
            <a:ext cx="7202819" cy="6077378"/>
          </a:xfrm>
          <a:prstGeom prst="rect">
            <a:avLst/>
          </a:prstGeom>
        </p:spPr>
      </p:pic>
      <p:sp>
        <p:nvSpPr>
          <p:cNvPr id="6" name="Oval 5"/>
          <p:cNvSpPr/>
          <p:nvPr/>
        </p:nvSpPr>
        <p:spPr>
          <a:xfrm>
            <a:off x="4670008" y="3012886"/>
            <a:ext cx="270478" cy="27047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548075" y="5005014"/>
            <a:ext cx="3593782" cy="1971535"/>
          </a:xfrm>
          <a:prstGeom prst="rect">
            <a:avLst/>
          </a:prstGeom>
        </p:spPr>
      </p:pic>
      <p:sp>
        <p:nvSpPr>
          <p:cNvPr id="2" name="Oval 1"/>
          <p:cNvSpPr/>
          <p:nvPr/>
        </p:nvSpPr>
        <p:spPr>
          <a:xfrm>
            <a:off x="5953124" y="5543514"/>
            <a:ext cx="138150" cy="1381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4981416" y="6358431"/>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2248837" y="6530127"/>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sp>
        <p:nvSpPr>
          <p:cNvPr id="45" name="Oval 44"/>
          <p:cNvSpPr/>
          <p:nvPr/>
        </p:nvSpPr>
        <p:spPr>
          <a:xfrm>
            <a:off x="3150887" y="5425474"/>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sp>
        <p:nvSpPr>
          <p:cNvPr id="46" name="Oval 45"/>
          <p:cNvSpPr/>
          <p:nvPr/>
        </p:nvSpPr>
        <p:spPr>
          <a:xfrm>
            <a:off x="4805247" y="5304522"/>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sp>
        <p:nvSpPr>
          <p:cNvPr id="47" name="Oval 46"/>
          <p:cNvSpPr/>
          <p:nvPr/>
        </p:nvSpPr>
        <p:spPr>
          <a:xfrm>
            <a:off x="5886960" y="5477350"/>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cxnSp>
        <p:nvCxnSpPr>
          <p:cNvPr id="5" name="Straight Connector 4"/>
          <p:cNvCxnSpPr>
            <a:endCxn id="39" idx="6"/>
          </p:cNvCxnSpPr>
          <p:nvPr/>
        </p:nvCxnSpPr>
        <p:spPr>
          <a:xfrm flipH="1">
            <a:off x="2519315" y="6493670"/>
            <a:ext cx="2462101" cy="171696"/>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3421365" y="5626877"/>
            <a:ext cx="1599662" cy="785453"/>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4937449" y="5575000"/>
            <a:ext cx="150630" cy="783431"/>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36" idx="7"/>
            <a:endCxn id="47" idx="3"/>
          </p:cNvCxnSpPr>
          <p:nvPr/>
        </p:nvCxnSpPr>
        <p:spPr>
          <a:xfrm flipV="1">
            <a:off x="5212283" y="5708217"/>
            <a:ext cx="714288" cy="689825"/>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281138" y="6444401"/>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19" name="Straight Connector 18"/>
          <p:cNvCxnSpPr/>
          <p:nvPr/>
        </p:nvCxnSpPr>
        <p:spPr>
          <a:xfrm flipH="1" flipV="1">
            <a:off x="1537328" y="6600333"/>
            <a:ext cx="736832" cy="65097"/>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1768624" y="6213310"/>
            <a:ext cx="506658" cy="39075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1577368" y="6032314"/>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25" name="Straight Connector 24"/>
          <p:cNvCxnSpPr/>
          <p:nvPr/>
        </p:nvCxnSpPr>
        <p:spPr>
          <a:xfrm flipH="1" flipV="1">
            <a:off x="2053390" y="5940541"/>
            <a:ext cx="280148" cy="61816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1872792" y="5681703"/>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32" name="Straight Connector 31"/>
          <p:cNvCxnSpPr/>
          <p:nvPr/>
        </p:nvCxnSpPr>
        <p:spPr>
          <a:xfrm flipV="1">
            <a:off x="2427304" y="5763616"/>
            <a:ext cx="220347" cy="787205"/>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2513796" y="5531232"/>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26" name="Straight Connector 25"/>
          <p:cNvCxnSpPr/>
          <p:nvPr/>
        </p:nvCxnSpPr>
        <p:spPr>
          <a:xfrm flipH="1" flipV="1">
            <a:off x="2757281" y="5411621"/>
            <a:ext cx="407894" cy="120516"/>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2551937" y="5253821"/>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29" name="Straight Connector 28"/>
          <p:cNvCxnSpPr/>
          <p:nvPr/>
        </p:nvCxnSpPr>
        <p:spPr>
          <a:xfrm flipH="1" flipV="1">
            <a:off x="2687176" y="5104294"/>
            <a:ext cx="515133" cy="38091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2512412" y="4936340"/>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40" name="Straight Connector 39"/>
          <p:cNvCxnSpPr/>
          <p:nvPr/>
        </p:nvCxnSpPr>
        <p:spPr>
          <a:xfrm flipV="1">
            <a:off x="3353178" y="4775904"/>
            <a:ext cx="363598" cy="674893"/>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3638212" y="4525830"/>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43" name="Straight Connector 42"/>
          <p:cNvCxnSpPr/>
          <p:nvPr/>
        </p:nvCxnSpPr>
        <p:spPr>
          <a:xfrm flipH="1" flipV="1">
            <a:off x="3969765" y="4051222"/>
            <a:ext cx="875093" cy="1292911"/>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3803989" y="3873051"/>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50" name="Straight Connector 49"/>
          <p:cNvCxnSpPr/>
          <p:nvPr/>
        </p:nvCxnSpPr>
        <p:spPr>
          <a:xfrm flipV="1">
            <a:off x="4968585" y="3568237"/>
            <a:ext cx="616293" cy="1767245"/>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5467085" y="3366100"/>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42" name="Straight Connector 41"/>
          <p:cNvCxnSpPr/>
          <p:nvPr/>
        </p:nvCxnSpPr>
        <p:spPr>
          <a:xfrm flipH="1" flipV="1">
            <a:off x="980926" y="5747828"/>
            <a:ext cx="362285" cy="74584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815157" y="5493138"/>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a:t>
            </a:r>
            <a:endParaRPr lang="en-GB" dirty="0"/>
          </a:p>
        </p:txBody>
      </p:sp>
      <p:cxnSp>
        <p:nvCxnSpPr>
          <p:cNvPr id="56" name="Straight Connector 55"/>
          <p:cNvCxnSpPr/>
          <p:nvPr/>
        </p:nvCxnSpPr>
        <p:spPr>
          <a:xfrm flipH="1" flipV="1">
            <a:off x="1285888" y="6043090"/>
            <a:ext cx="73337" cy="41559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1139013" y="5788418"/>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a:t>
            </a:r>
            <a:endParaRPr lang="en-GB" dirty="0"/>
          </a:p>
        </p:txBody>
      </p:sp>
      <p:cxnSp>
        <p:nvCxnSpPr>
          <p:cNvPr id="58" name="Straight Connector 57"/>
          <p:cNvCxnSpPr/>
          <p:nvPr/>
        </p:nvCxnSpPr>
        <p:spPr>
          <a:xfrm flipH="1" flipV="1">
            <a:off x="1812070" y="4286250"/>
            <a:ext cx="168772" cy="143080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1673673" y="4074801"/>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a:t>
            </a:r>
            <a:endParaRPr lang="en-GB" dirty="0"/>
          </a:p>
        </p:txBody>
      </p:sp>
      <p:cxnSp>
        <p:nvCxnSpPr>
          <p:cNvPr id="60" name="Straight Connector 59"/>
          <p:cNvCxnSpPr/>
          <p:nvPr/>
        </p:nvCxnSpPr>
        <p:spPr>
          <a:xfrm flipV="1">
            <a:off x="2083675" y="5253821"/>
            <a:ext cx="362915" cy="45683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2377341" y="5056768"/>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a:t>
            </a:r>
            <a:endParaRPr lang="en-GB" dirty="0"/>
          </a:p>
        </p:txBody>
      </p:sp>
      <p:cxnSp>
        <p:nvCxnSpPr>
          <p:cNvPr id="62" name="Straight Connector 61"/>
          <p:cNvCxnSpPr/>
          <p:nvPr/>
        </p:nvCxnSpPr>
        <p:spPr>
          <a:xfrm flipH="1" flipV="1">
            <a:off x="2577405" y="4497645"/>
            <a:ext cx="34327" cy="462787"/>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63" name="Oval 62"/>
          <p:cNvSpPr/>
          <p:nvPr/>
        </p:nvSpPr>
        <p:spPr>
          <a:xfrm>
            <a:off x="2427304" y="4244380"/>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a:t>
            </a:r>
            <a:endParaRPr lang="en-GB" dirty="0"/>
          </a:p>
        </p:txBody>
      </p:sp>
      <p:cxnSp>
        <p:nvCxnSpPr>
          <p:cNvPr id="64" name="Straight Connector 63"/>
          <p:cNvCxnSpPr/>
          <p:nvPr/>
        </p:nvCxnSpPr>
        <p:spPr>
          <a:xfrm flipV="1">
            <a:off x="2667906" y="4355227"/>
            <a:ext cx="306898" cy="61213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2891222" y="4109141"/>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a:t>
            </a:r>
            <a:endParaRPr lang="en-GB" dirty="0"/>
          </a:p>
        </p:txBody>
      </p:sp>
      <p:cxnSp>
        <p:nvCxnSpPr>
          <p:cNvPr id="66" name="Straight Connector 65"/>
          <p:cNvCxnSpPr/>
          <p:nvPr/>
        </p:nvCxnSpPr>
        <p:spPr>
          <a:xfrm flipV="1">
            <a:off x="3925500" y="3695261"/>
            <a:ext cx="44167" cy="22563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3848716" y="3511615"/>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a:t>
            </a:r>
            <a:endParaRPr lang="en-GB" dirty="0"/>
          </a:p>
        </p:txBody>
      </p:sp>
      <p:cxnSp>
        <p:nvCxnSpPr>
          <p:cNvPr id="68" name="Straight Connector 67"/>
          <p:cNvCxnSpPr>
            <a:endCxn id="6" idx="3"/>
          </p:cNvCxnSpPr>
          <p:nvPr/>
        </p:nvCxnSpPr>
        <p:spPr>
          <a:xfrm flipV="1">
            <a:off x="4046451" y="3243753"/>
            <a:ext cx="663168" cy="672231"/>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69" name="Oval 68"/>
          <p:cNvSpPr/>
          <p:nvPr/>
        </p:nvSpPr>
        <p:spPr>
          <a:xfrm>
            <a:off x="4670008" y="3019429"/>
            <a:ext cx="270478" cy="27047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a:t>
            </a:r>
            <a:endParaRPr lang="en-GB" dirty="0"/>
          </a:p>
        </p:txBody>
      </p:sp>
    </p:spTree>
    <p:extLst>
      <p:ext uri="{BB962C8B-B14F-4D97-AF65-F5344CB8AC3E}">
        <p14:creationId xmlns:p14="http://schemas.microsoft.com/office/powerpoint/2010/main" val="2593199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par>
                                <p:cTn id="25" presetID="10"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500"/>
                                        <p:tgtEl>
                                          <p:spTgt spid="6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fade">
                                      <p:cBhvr>
                                        <p:cTn id="35" dur="500"/>
                                        <p:tgtEl>
                                          <p:spTgt spid="6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fade">
                                      <p:cBhvr>
                                        <p:cTn id="38" dur="500"/>
                                        <p:tgtEl>
                                          <p:spTgt spid="63"/>
                                        </p:tgtEl>
                                      </p:cBhvr>
                                    </p:animEffect>
                                  </p:childTnLst>
                                </p:cTn>
                              </p:par>
                              <p:par>
                                <p:cTn id="39" presetID="10" presetClass="entr" presetSubtype="0"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fade">
                                      <p:cBhvr>
                                        <p:cTn id="44" dur="500"/>
                                        <p:tgtEl>
                                          <p:spTgt spid="6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fade">
                                      <p:cBhvr>
                                        <p:cTn id="49" dur="500"/>
                                        <p:tgtEl>
                                          <p:spTgt spid="6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fade">
                                      <p:cBhvr>
                                        <p:cTn id="52" dur="500"/>
                                        <p:tgtEl>
                                          <p:spTgt spid="67"/>
                                        </p:tgtEl>
                                      </p:cBhvr>
                                    </p:animEffect>
                                  </p:childTnLst>
                                </p:cTn>
                              </p:par>
                              <p:par>
                                <p:cTn id="53" presetID="10" presetClass="entr" presetSubtype="0" fill="hold" nodeType="with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fade">
                                      <p:cBhvr>
                                        <p:cTn id="55" dur="500"/>
                                        <p:tgtEl>
                                          <p:spTgt spid="6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fade">
                                      <p:cBhvr>
                                        <p:cTn id="5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7" grpId="0" animBg="1"/>
      <p:bldP spid="59" grpId="0" animBg="1"/>
      <p:bldP spid="61" grpId="0" animBg="1"/>
      <p:bldP spid="63" grpId="0" animBg="1"/>
      <p:bldP spid="65" grpId="0" animBg="1"/>
      <p:bldP spid="67" grpId="0" animBg="1"/>
      <p:bldP spid="69"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0" y="11181"/>
            <a:ext cx="6515100" cy="769441"/>
          </a:xfrm>
          <a:prstGeom prst="rect">
            <a:avLst/>
          </a:prstGeom>
          <a:noFill/>
        </p:spPr>
        <p:txBody>
          <a:bodyPr wrap="square" rtlCol="0">
            <a:spAutoFit/>
          </a:bodyPr>
          <a:lstStyle/>
          <a:p>
            <a:r>
              <a:rPr lang="en-GB" sz="4400" b="1" dirty="0" smtClean="0">
                <a:solidFill>
                  <a:schemeClr val="bg1">
                    <a:lumMod val="50000"/>
                  </a:schemeClr>
                </a:solidFill>
              </a:rPr>
              <a:t>Finding The Shortest Path</a:t>
            </a:r>
            <a:endParaRPr lang="en-GB" sz="4400" b="1" dirty="0">
              <a:solidFill>
                <a:schemeClr val="bg1">
                  <a:lumMod val="50000"/>
                </a:schemeClr>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1042" b="4584"/>
          <a:stretch/>
        </p:blipFill>
        <p:spPr>
          <a:xfrm>
            <a:off x="276031" y="780623"/>
            <a:ext cx="7202819" cy="6077378"/>
          </a:xfrm>
          <a:prstGeom prst="rect">
            <a:avLst/>
          </a:prstGeom>
        </p:spPr>
      </p:pic>
      <p:sp>
        <p:nvSpPr>
          <p:cNvPr id="6" name="Oval 5"/>
          <p:cNvSpPr/>
          <p:nvPr/>
        </p:nvSpPr>
        <p:spPr>
          <a:xfrm>
            <a:off x="4670008" y="3012886"/>
            <a:ext cx="270478" cy="27047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548075" y="5005014"/>
            <a:ext cx="3593782" cy="1971535"/>
          </a:xfrm>
          <a:prstGeom prst="rect">
            <a:avLst/>
          </a:prstGeom>
        </p:spPr>
      </p:pic>
      <p:sp>
        <p:nvSpPr>
          <p:cNvPr id="2" name="Oval 1"/>
          <p:cNvSpPr/>
          <p:nvPr/>
        </p:nvSpPr>
        <p:spPr>
          <a:xfrm>
            <a:off x="5953124" y="5543514"/>
            <a:ext cx="138150" cy="1381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4981416" y="6358431"/>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2248837" y="6530127"/>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sp>
        <p:nvSpPr>
          <p:cNvPr id="45" name="Oval 44"/>
          <p:cNvSpPr/>
          <p:nvPr/>
        </p:nvSpPr>
        <p:spPr>
          <a:xfrm>
            <a:off x="3150887" y="5425474"/>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sp>
        <p:nvSpPr>
          <p:cNvPr id="47" name="Oval 46"/>
          <p:cNvSpPr/>
          <p:nvPr/>
        </p:nvSpPr>
        <p:spPr>
          <a:xfrm>
            <a:off x="5886960" y="5477350"/>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cxnSp>
        <p:nvCxnSpPr>
          <p:cNvPr id="5" name="Straight Connector 4"/>
          <p:cNvCxnSpPr>
            <a:endCxn id="39" idx="6"/>
          </p:cNvCxnSpPr>
          <p:nvPr/>
        </p:nvCxnSpPr>
        <p:spPr>
          <a:xfrm flipH="1">
            <a:off x="2519315" y="6493670"/>
            <a:ext cx="2462101" cy="171696"/>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3421365" y="5626877"/>
            <a:ext cx="1599662" cy="785453"/>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4937449" y="5575000"/>
            <a:ext cx="150630" cy="78343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36" idx="7"/>
            <a:endCxn id="47" idx="3"/>
          </p:cNvCxnSpPr>
          <p:nvPr/>
        </p:nvCxnSpPr>
        <p:spPr>
          <a:xfrm flipV="1">
            <a:off x="5212283" y="5708217"/>
            <a:ext cx="714288" cy="689825"/>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281138" y="6444401"/>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19" name="Straight Connector 18"/>
          <p:cNvCxnSpPr/>
          <p:nvPr/>
        </p:nvCxnSpPr>
        <p:spPr>
          <a:xfrm flipH="1" flipV="1">
            <a:off x="1537328" y="6600333"/>
            <a:ext cx="736832" cy="65097"/>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1768624" y="6213310"/>
            <a:ext cx="506658" cy="39075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1577368" y="6032314"/>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25" name="Straight Connector 24"/>
          <p:cNvCxnSpPr/>
          <p:nvPr/>
        </p:nvCxnSpPr>
        <p:spPr>
          <a:xfrm flipH="1" flipV="1">
            <a:off x="2053390" y="5940541"/>
            <a:ext cx="280148" cy="61816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1872792" y="5681703"/>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32" name="Straight Connector 31"/>
          <p:cNvCxnSpPr/>
          <p:nvPr/>
        </p:nvCxnSpPr>
        <p:spPr>
          <a:xfrm flipV="1">
            <a:off x="2427304" y="5763616"/>
            <a:ext cx="220347" cy="787205"/>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2513796" y="5531232"/>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26" name="Straight Connector 25"/>
          <p:cNvCxnSpPr/>
          <p:nvPr/>
        </p:nvCxnSpPr>
        <p:spPr>
          <a:xfrm flipH="1" flipV="1">
            <a:off x="2757281" y="5411621"/>
            <a:ext cx="407894" cy="120516"/>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2551937" y="5253821"/>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29" name="Straight Connector 28"/>
          <p:cNvCxnSpPr/>
          <p:nvPr/>
        </p:nvCxnSpPr>
        <p:spPr>
          <a:xfrm flipH="1" flipV="1">
            <a:off x="2687176" y="5104294"/>
            <a:ext cx="515133" cy="38091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2512412" y="4936340"/>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40" name="Straight Connector 39"/>
          <p:cNvCxnSpPr/>
          <p:nvPr/>
        </p:nvCxnSpPr>
        <p:spPr>
          <a:xfrm flipV="1">
            <a:off x="3353178" y="4775904"/>
            <a:ext cx="363598" cy="674893"/>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3638212" y="4525830"/>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43" name="Straight Connector 42"/>
          <p:cNvCxnSpPr/>
          <p:nvPr/>
        </p:nvCxnSpPr>
        <p:spPr>
          <a:xfrm flipH="1" flipV="1">
            <a:off x="3969765" y="4051222"/>
            <a:ext cx="875093" cy="129291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5467085" y="3366100"/>
            <a:ext cx="270478" cy="270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42" name="Straight Connector 41"/>
          <p:cNvCxnSpPr/>
          <p:nvPr/>
        </p:nvCxnSpPr>
        <p:spPr>
          <a:xfrm flipH="1" flipV="1">
            <a:off x="980926" y="5747828"/>
            <a:ext cx="362285" cy="74584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815157" y="5493138"/>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a:t>
            </a:r>
            <a:endParaRPr lang="en-GB" dirty="0"/>
          </a:p>
        </p:txBody>
      </p:sp>
      <p:cxnSp>
        <p:nvCxnSpPr>
          <p:cNvPr id="56" name="Straight Connector 55"/>
          <p:cNvCxnSpPr/>
          <p:nvPr/>
        </p:nvCxnSpPr>
        <p:spPr>
          <a:xfrm flipH="1" flipV="1">
            <a:off x="1285888" y="6043090"/>
            <a:ext cx="73337" cy="41559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1139013" y="5788418"/>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a:t>
            </a:r>
            <a:endParaRPr lang="en-GB" dirty="0"/>
          </a:p>
        </p:txBody>
      </p:sp>
      <p:cxnSp>
        <p:nvCxnSpPr>
          <p:cNvPr id="58" name="Straight Connector 57"/>
          <p:cNvCxnSpPr/>
          <p:nvPr/>
        </p:nvCxnSpPr>
        <p:spPr>
          <a:xfrm flipH="1" flipV="1">
            <a:off x="1812070" y="4286250"/>
            <a:ext cx="168772" cy="143080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1673673" y="4074801"/>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a:t>
            </a:r>
            <a:endParaRPr lang="en-GB" dirty="0"/>
          </a:p>
        </p:txBody>
      </p:sp>
      <p:cxnSp>
        <p:nvCxnSpPr>
          <p:cNvPr id="60" name="Straight Connector 59"/>
          <p:cNvCxnSpPr/>
          <p:nvPr/>
        </p:nvCxnSpPr>
        <p:spPr>
          <a:xfrm flipV="1">
            <a:off x="2083675" y="5253821"/>
            <a:ext cx="362915" cy="45683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2377341" y="5056768"/>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a:t>
            </a:r>
            <a:endParaRPr lang="en-GB" dirty="0"/>
          </a:p>
        </p:txBody>
      </p:sp>
      <p:cxnSp>
        <p:nvCxnSpPr>
          <p:cNvPr id="62" name="Straight Connector 61"/>
          <p:cNvCxnSpPr/>
          <p:nvPr/>
        </p:nvCxnSpPr>
        <p:spPr>
          <a:xfrm flipH="1" flipV="1">
            <a:off x="2577405" y="4497645"/>
            <a:ext cx="34327" cy="462787"/>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63" name="Oval 62"/>
          <p:cNvSpPr/>
          <p:nvPr/>
        </p:nvSpPr>
        <p:spPr>
          <a:xfrm>
            <a:off x="2427304" y="4244380"/>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a:t>
            </a:r>
            <a:endParaRPr lang="en-GB" dirty="0"/>
          </a:p>
        </p:txBody>
      </p:sp>
      <p:cxnSp>
        <p:nvCxnSpPr>
          <p:cNvPr id="64" name="Straight Connector 63"/>
          <p:cNvCxnSpPr/>
          <p:nvPr/>
        </p:nvCxnSpPr>
        <p:spPr>
          <a:xfrm flipV="1">
            <a:off x="2667906" y="4355227"/>
            <a:ext cx="306898" cy="61213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2891222" y="4109141"/>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a:t>
            </a:r>
            <a:endParaRPr lang="en-GB" dirty="0"/>
          </a:p>
        </p:txBody>
      </p:sp>
      <p:cxnSp>
        <p:nvCxnSpPr>
          <p:cNvPr id="66" name="Straight Connector 65"/>
          <p:cNvCxnSpPr/>
          <p:nvPr/>
        </p:nvCxnSpPr>
        <p:spPr>
          <a:xfrm flipV="1">
            <a:off x="3925500" y="3695261"/>
            <a:ext cx="44167" cy="22563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3848716" y="3511615"/>
            <a:ext cx="270478" cy="27047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a:t>
            </a:r>
            <a:endParaRPr lang="en-GB" dirty="0"/>
          </a:p>
        </p:txBody>
      </p:sp>
      <p:cxnSp>
        <p:nvCxnSpPr>
          <p:cNvPr id="68" name="Straight Connector 67"/>
          <p:cNvCxnSpPr>
            <a:endCxn id="6" idx="3"/>
          </p:cNvCxnSpPr>
          <p:nvPr/>
        </p:nvCxnSpPr>
        <p:spPr>
          <a:xfrm flipV="1">
            <a:off x="4046451" y="3243753"/>
            <a:ext cx="663168" cy="67223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69" name="Oval 68"/>
          <p:cNvSpPr/>
          <p:nvPr/>
        </p:nvSpPr>
        <p:spPr>
          <a:xfrm>
            <a:off x="4670008" y="3019429"/>
            <a:ext cx="270478" cy="27047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a:t>
            </a:r>
            <a:endParaRPr lang="en-GB" dirty="0"/>
          </a:p>
        </p:txBody>
      </p:sp>
      <p:sp>
        <p:nvSpPr>
          <p:cNvPr id="44" name="Oval 43"/>
          <p:cNvSpPr/>
          <p:nvPr/>
        </p:nvSpPr>
        <p:spPr>
          <a:xfrm>
            <a:off x="3803989" y="3873051"/>
            <a:ext cx="270478" cy="27047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cxnSp>
        <p:nvCxnSpPr>
          <p:cNvPr id="50" name="Straight Connector 49"/>
          <p:cNvCxnSpPr/>
          <p:nvPr/>
        </p:nvCxnSpPr>
        <p:spPr>
          <a:xfrm flipV="1">
            <a:off x="4968585" y="3568237"/>
            <a:ext cx="616293" cy="1767245"/>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4805247" y="5304522"/>
            <a:ext cx="270478" cy="27047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sp>
        <p:nvSpPr>
          <p:cNvPr id="54" name="Rectangle 53"/>
          <p:cNvSpPr/>
          <p:nvPr/>
        </p:nvSpPr>
        <p:spPr>
          <a:xfrm>
            <a:off x="7085360" y="1885975"/>
            <a:ext cx="2058640" cy="1651927"/>
          </a:xfrm>
          <a:prstGeom prst="rect">
            <a:avLst/>
          </a:prstGeom>
        </p:spPr>
        <p:txBody>
          <a:bodyPr wrap="none">
            <a:spAutoFit/>
          </a:bodyPr>
          <a:lstStyle/>
          <a:p>
            <a:pPr algn="r">
              <a:lnSpc>
                <a:spcPts val="4000"/>
              </a:lnSpc>
            </a:pPr>
            <a:r>
              <a:rPr lang="en-GB" sz="4400" b="1" dirty="0" smtClean="0">
                <a:solidFill>
                  <a:srgbClr val="C00000"/>
                </a:solidFill>
              </a:rPr>
              <a:t>Breadth</a:t>
            </a:r>
          </a:p>
          <a:p>
            <a:pPr algn="r">
              <a:lnSpc>
                <a:spcPts val="4000"/>
              </a:lnSpc>
            </a:pPr>
            <a:r>
              <a:rPr lang="en-GB" sz="4400" b="1" dirty="0" smtClean="0">
                <a:solidFill>
                  <a:srgbClr val="C00000"/>
                </a:solidFill>
              </a:rPr>
              <a:t>First</a:t>
            </a:r>
          </a:p>
          <a:p>
            <a:pPr algn="r">
              <a:lnSpc>
                <a:spcPts val="4000"/>
              </a:lnSpc>
            </a:pPr>
            <a:r>
              <a:rPr lang="en-GB" sz="4400" b="1" dirty="0">
                <a:solidFill>
                  <a:srgbClr val="C00000"/>
                </a:solidFill>
              </a:rPr>
              <a:t>S</a:t>
            </a:r>
            <a:r>
              <a:rPr lang="en-GB" sz="4400" b="1" dirty="0" smtClean="0">
                <a:solidFill>
                  <a:srgbClr val="C00000"/>
                </a:solidFill>
              </a:rPr>
              <a:t>earch</a:t>
            </a:r>
            <a:endParaRPr lang="en-GB" sz="4400" b="1" dirty="0">
              <a:solidFill>
                <a:srgbClr val="C00000"/>
              </a:solidFill>
            </a:endParaRPr>
          </a:p>
        </p:txBody>
      </p:sp>
    </p:spTree>
    <p:extLst>
      <p:ext uri="{BB962C8B-B14F-4D97-AF65-F5344CB8AC3E}">
        <p14:creationId xmlns:p14="http://schemas.microsoft.com/office/powerpoint/2010/main" val="117080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0" name="Picture 69"/>
          <p:cNvPicPr>
            <a:picLocks noChangeAspect="1"/>
          </p:cNvPicPr>
          <p:nvPr/>
        </p:nvPicPr>
        <p:blipFill rotWithShape="1">
          <a:blip r:embed="rId3"/>
          <a:srcRect l="-1" t="10937" r="34421" b="8594"/>
          <a:stretch/>
        </p:blipFill>
        <p:spPr>
          <a:xfrm>
            <a:off x="0" y="0"/>
            <a:ext cx="9158990" cy="6318504"/>
          </a:xfrm>
          <a:prstGeom prst="rect">
            <a:avLst/>
          </a:prstGeom>
        </p:spPr>
      </p:pic>
      <p:sp>
        <p:nvSpPr>
          <p:cNvPr id="3" name="Rectangle 2"/>
          <p:cNvSpPr/>
          <p:nvPr/>
        </p:nvSpPr>
        <p:spPr>
          <a:xfrm>
            <a:off x="1764986" y="1885975"/>
            <a:ext cx="7379014" cy="4972025"/>
          </a:xfrm>
          <a:prstGeom prst="rect">
            <a:avLst/>
          </a:prstGeom>
          <a:solidFill>
            <a:srgbClr val="E4E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4"/>
          <a:srcRect l="14134" t="31789" r="49515" b="8944"/>
          <a:stretch/>
        </p:blipFill>
        <p:spPr>
          <a:xfrm>
            <a:off x="1856489" y="1885975"/>
            <a:ext cx="5427180" cy="4974915"/>
          </a:xfrm>
          <a:prstGeom prst="rect">
            <a:avLst/>
          </a:prstGeom>
        </p:spPr>
      </p:pic>
      <p:pic>
        <p:nvPicPr>
          <p:cNvPr id="6" name="Picture 5"/>
          <p:cNvPicPr>
            <a:picLocks noChangeAspect="1"/>
          </p:cNvPicPr>
          <p:nvPr/>
        </p:nvPicPr>
        <p:blipFill rotWithShape="1">
          <a:blip r:embed="rId5"/>
          <a:srcRect l="13891" t="32392" r="50895" b="9375"/>
          <a:stretch/>
        </p:blipFill>
        <p:spPr>
          <a:xfrm>
            <a:off x="1824956" y="1938338"/>
            <a:ext cx="5237831" cy="4869936"/>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5548075" y="5005014"/>
            <a:ext cx="3593782" cy="1971535"/>
          </a:xfrm>
          <a:prstGeom prst="rect">
            <a:avLst/>
          </a:prstGeom>
        </p:spPr>
      </p:pic>
      <p:sp>
        <p:nvSpPr>
          <p:cNvPr id="54" name="Rectangle 53"/>
          <p:cNvSpPr/>
          <p:nvPr/>
        </p:nvSpPr>
        <p:spPr>
          <a:xfrm>
            <a:off x="7085360" y="1885975"/>
            <a:ext cx="2058640" cy="1651927"/>
          </a:xfrm>
          <a:prstGeom prst="rect">
            <a:avLst/>
          </a:prstGeom>
        </p:spPr>
        <p:txBody>
          <a:bodyPr wrap="none">
            <a:spAutoFit/>
          </a:bodyPr>
          <a:lstStyle/>
          <a:p>
            <a:pPr algn="r">
              <a:lnSpc>
                <a:spcPts val="4000"/>
              </a:lnSpc>
            </a:pPr>
            <a:r>
              <a:rPr lang="en-GB" sz="4400" b="1" dirty="0" smtClean="0">
                <a:solidFill>
                  <a:srgbClr val="C00000"/>
                </a:solidFill>
              </a:rPr>
              <a:t>Breadth</a:t>
            </a:r>
          </a:p>
          <a:p>
            <a:pPr algn="r">
              <a:lnSpc>
                <a:spcPts val="4000"/>
              </a:lnSpc>
            </a:pPr>
            <a:r>
              <a:rPr lang="en-GB" sz="4400" b="1" dirty="0" smtClean="0">
                <a:solidFill>
                  <a:srgbClr val="C00000"/>
                </a:solidFill>
              </a:rPr>
              <a:t>First</a:t>
            </a:r>
          </a:p>
          <a:p>
            <a:pPr algn="r">
              <a:lnSpc>
                <a:spcPts val="4000"/>
              </a:lnSpc>
            </a:pPr>
            <a:r>
              <a:rPr lang="en-GB" sz="4400" b="1" dirty="0">
                <a:solidFill>
                  <a:srgbClr val="C00000"/>
                </a:solidFill>
              </a:rPr>
              <a:t>S</a:t>
            </a:r>
            <a:r>
              <a:rPr lang="en-GB" sz="4400" b="1" dirty="0" smtClean="0">
                <a:solidFill>
                  <a:srgbClr val="C00000"/>
                </a:solidFill>
              </a:rPr>
              <a:t>earch</a:t>
            </a:r>
            <a:endParaRPr lang="en-GB" sz="4400" b="1" dirty="0">
              <a:solidFill>
                <a:srgbClr val="C00000"/>
              </a:solidFill>
            </a:endParaRPr>
          </a:p>
        </p:txBody>
      </p:sp>
      <p:sp>
        <p:nvSpPr>
          <p:cNvPr id="71" name="Rectangle 70"/>
          <p:cNvSpPr/>
          <p:nvPr/>
        </p:nvSpPr>
        <p:spPr>
          <a:xfrm>
            <a:off x="0" y="4751882"/>
            <a:ext cx="1764986" cy="2106118"/>
          </a:xfrm>
          <a:prstGeom prst="rect">
            <a:avLst/>
          </a:prstGeom>
          <a:solidFill>
            <a:srgbClr val="353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780752" y="1504415"/>
            <a:ext cx="4027577" cy="369332"/>
          </a:xfrm>
          <a:prstGeom prst="rect">
            <a:avLst/>
          </a:prstGeom>
        </p:spPr>
        <p:txBody>
          <a:bodyPr wrap="none">
            <a:spAutoFit/>
          </a:bodyPr>
          <a:lstStyle/>
          <a:p>
            <a:r>
              <a:rPr lang="en-GB" dirty="0">
                <a:hlinkClick r:id="rId7"/>
              </a:rPr>
              <a:t>http://</a:t>
            </a:r>
            <a:r>
              <a:rPr lang="en-GB" dirty="0" smtClean="0">
                <a:hlinkClick r:id="rId7"/>
              </a:rPr>
              <a:t>oracleofbacon.org/onecenter.php</a:t>
            </a:r>
            <a:r>
              <a:rPr lang="en-GB" dirty="0" smtClean="0"/>
              <a:t> </a:t>
            </a:r>
            <a:endParaRPr lang="en-GB" dirty="0"/>
          </a:p>
        </p:txBody>
      </p:sp>
    </p:spTree>
    <p:extLst>
      <p:ext uri="{BB962C8B-B14F-4D97-AF65-F5344CB8AC3E}">
        <p14:creationId xmlns:p14="http://schemas.microsoft.com/office/powerpoint/2010/main" val="3464840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0" name="Picture 69"/>
          <p:cNvPicPr>
            <a:picLocks noChangeAspect="1"/>
          </p:cNvPicPr>
          <p:nvPr/>
        </p:nvPicPr>
        <p:blipFill rotWithShape="1">
          <a:blip r:embed="rId3"/>
          <a:srcRect l="-1" t="10937" r="34421" b="8594"/>
          <a:stretch/>
        </p:blipFill>
        <p:spPr>
          <a:xfrm>
            <a:off x="0" y="0"/>
            <a:ext cx="9158990" cy="6318504"/>
          </a:xfrm>
          <a:prstGeom prst="rect">
            <a:avLst/>
          </a:prstGeom>
        </p:spPr>
      </p:pic>
      <p:sp>
        <p:nvSpPr>
          <p:cNvPr id="3" name="Rectangle 2"/>
          <p:cNvSpPr/>
          <p:nvPr/>
        </p:nvSpPr>
        <p:spPr>
          <a:xfrm>
            <a:off x="1764986" y="2628900"/>
            <a:ext cx="7379014" cy="4229100"/>
          </a:xfrm>
          <a:prstGeom prst="rect">
            <a:avLst/>
          </a:prstGeom>
          <a:solidFill>
            <a:srgbClr val="E4E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Picture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638716" y="3244467"/>
            <a:ext cx="3649839" cy="196650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5548075" y="5005014"/>
            <a:ext cx="3593782" cy="1971535"/>
          </a:xfrm>
          <a:prstGeom prst="rect">
            <a:avLst/>
          </a:prstGeom>
        </p:spPr>
      </p:pic>
      <p:sp>
        <p:nvSpPr>
          <p:cNvPr id="54" name="Rectangle 53"/>
          <p:cNvSpPr/>
          <p:nvPr/>
        </p:nvSpPr>
        <p:spPr>
          <a:xfrm>
            <a:off x="7085360" y="1885975"/>
            <a:ext cx="2058640" cy="1651927"/>
          </a:xfrm>
          <a:prstGeom prst="rect">
            <a:avLst/>
          </a:prstGeom>
        </p:spPr>
        <p:txBody>
          <a:bodyPr wrap="none">
            <a:spAutoFit/>
          </a:bodyPr>
          <a:lstStyle/>
          <a:p>
            <a:pPr algn="r">
              <a:lnSpc>
                <a:spcPts val="4000"/>
              </a:lnSpc>
            </a:pPr>
            <a:r>
              <a:rPr lang="en-GB" sz="4400" b="1" dirty="0" smtClean="0">
                <a:solidFill>
                  <a:srgbClr val="C00000"/>
                </a:solidFill>
              </a:rPr>
              <a:t>Breadth</a:t>
            </a:r>
          </a:p>
          <a:p>
            <a:pPr algn="r">
              <a:lnSpc>
                <a:spcPts val="4000"/>
              </a:lnSpc>
            </a:pPr>
            <a:r>
              <a:rPr lang="en-GB" sz="4400" b="1" dirty="0" smtClean="0">
                <a:solidFill>
                  <a:srgbClr val="C00000"/>
                </a:solidFill>
              </a:rPr>
              <a:t>First</a:t>
            </a:r>
          </a:p>
          <a:p>
            <a:pPr algn="r">
              <a:lnSpc>
                <a:spcPts val="4000"/>
              </a:lnSpc>
            </a:pPr>
            <a:r>
              <a:rPr lang="en-GB" sz="4400" b="1" dirty="0">
                <a:solidFill>
                  <a:srgbClr val="C00000"/>
                </a:solidFill>
              </a:rPr>
              <a:t>S</a:t>
            </a:r>
            <a:r>
              <a:rPr lang="en-GB" sz="4400" b="1" dirty="0" smtClean="0">
                <a:solidFill>
                  <a:srgbClr val="C00000"/>
                </a:solidFill>
              </a:rPr>
              <a:t>earch</a:t>
            </a:r>
            <a:endParaRPr lang="en-GB" sz="4400" b="1" dirty="0">
              <a:solidFill>
                <a:srgbClr val="C00000"/>
              </a:solidFill>
            </a:endParaRPr>
          </a:p>
        </p:txBody>
      </p:sp>
      <p:sp>
        <p:nvSpPr>
          <p:cNvPr id="71" name="Rectangle 70"/>
          <p:cNvSpPr/>
          <p:nvPr/>
        </p:nvSpPr>
        <p:spPr>
          <a:xfrm>
            <a:off x="0" y="4751882"/>
            <a:ext cx="1764986" cy="2106118"/>
          </a:xfrm>
          <a:prstGeom prst="rect">
            <a:avLst/>
          </a:prstGeom>
          <a:solidFill>
            <a:srgbClr val="353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7152" y="2543172"/>
            <a:ext cx="1581089" cy="414338"/>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767129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0" y="-29290"/>
            <a:ext cx="9144000" cy="6887290"/>
          </a:xfrm>
          <a:prstGeom prst="rect">
            <a:avLst/>
          </a:prstGeom>
          <a:solidFill>
            <a:srgbClr val="E4E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3"/>
          <a:srcRect l="44896" t="11936" r="6440" b="22900"/>
          <a:stretch/>
        </p:blipFill>
        <p:spPr>
          <a:xfrm>
            <a:off x="-4108" y="-29289"/>
            <a:ext cx="9148108" cy="6887290"/>
          </a:xfrm>
          <a:prstGeom prst="rect">
            <a:avLst/>
          </a:prstGeom>
        </p:spPr>
      </p:pic>
      <p:pic>
        <p:nvPicPr>
          <p:cNvPr id="53" name="Picture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638716" y="3244467"/>
            <a:ext cx="3649839" cy="196650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5548075" y="5005014"/>
            <a:ext cx="3593782" cy="1971535"/>
          </a:xfrm>
          <a:prstGeom prst="rect">
            <a:avLst/>
          </a:prstGeom>
        </p:spPr>
      </p:pic>
      <p:sp>
        <p:nvSpPr>
          <p:cNvPr id="7" name="Rectangle 6"/>
          <p:cNvSpPr/>
          <p:nvPr/>
        </p:nvSpPr>
        <p:spPr>
          <a:xfrm>
            <a:off x="0" y="-29291"/>
            <a:ext cx="9144000" cy="174962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6"/>
          <a:srcRect l="36713" t="31445" r="8163" b="25781"/>
          <a:stretch/>
        </p:blipFill>
        <p:spPr>
          <a:xfrm>
            <a:off x="5271365" y="0"/>
            <a:ext cx="3812666" cy="1663294"/>
          </a:xfrm>
          <a:prstGeom prst="rect">
            <a:avLst/>
          </a:prstGeom>
        </p:spPr>
      </p:pic>
      <p:pic>
        <p:nvPicPr>
          <p:cNvPr id="5" name="Picture 4"/>
          <p:cNvPicPr>
            <a:picLocks noChangeAspect="1"/>
          </p:cNvPicPr>
          <p:nvPr/>
        </p:nvPicPr>
        <p:blipFill>
          <a:blip r:embed="rId7"/>
          <a:stretch>
            <a:fillRect/>
          </a:stretch>
        </p:blipFill>
        <p:spPr>
          <a:xfrm>
            <a:off x="0" y="-29290"/>
            <a:ext cx="1692584" cy="1692584"/>
          </a:xfrm>
          <a:prstGeom prst="rect">
            <a:avLst/>
          </a:prstGeom>
        </p:spPr>
      </p:pic>
    </p:spTree>
    <p:extLst>
      <p:ext uri="{BB962C8B-B14F-4D97-AF65-F5344CB8AC3E}">
        <p14:creationId xmlns:p14="http://schemas.microsoft.com/office/powerpoint/2010/main" val="918454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44896" t="11936" r="6440" b="22900"/>
          <a:stretch/>
        </p:blipFill>
        <p:spPr>
          <a:xfrm>
            <a:off x="-4108" y="-29289"/>
            <a:ext cx="9148108" cy="6887290"/>
          </a:xfrm>
          <a:prstGeom prst="rect">
            <a:avLst/>
          </a:prstGeom>
        </p:spPr>
      </p:pic>
      <p:sp>
        <p:nvSpPr>
          <p:cNvPr id="7" name="Rectangle 6"/>
          <p:cNvSpPr/>
          <p:nvPr/>
        </p:nvSpPr>
        <p:spPr>
          <a:xfrm>
            <a:off x="0" y="-29291"/>
            <a:ext cx="9144000" cy="174962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4"/>
          <a:srcRect l="36713" t="31445" r="8163" b="25781"/>
          <a:stretch/>
        </p:blipFill>
        <p:spPr>
          <a:xfrm>
            <a:off x="5271365" y="0"/>
            <a:ext cx="3812666" cy="1663294"/>
          </a:xfrm>
          <a:prstGeom prst="rect">
            <a:avLst/>
          </a:prstGeom>
        </p:spPr>
      </p:pic>
      <p:pic>
        <p:nvPicPr>
          <p:cNvPr id="5" name="Picture 4"/>
          <p:cNvPicPr>
            <a:picLocks noChangeAspect="1"/>
          </p:cNvPicPr>
          <p:nvPr/>
        </p:nvPicPr>
        <p:blipFill>
          <a:blip r:embed="rId5"/>
          <a:stretch>
            <a:fillRect/>
          </a:stretch>
        </p:blipFill>
        <p:spPr>
          <a:xfrm>
            <a:off x="0" y="-29290"/>
            <a:ext cx="1692584" cy="1692584"/>
          </a:xfrm>
          <a:prstGeom prst="rect">
            <a:avLst/>
          </a:prstGeom>
        </p:spPr>
      </p:pic>
      <p:sp>
        <p:nvSpPr>
          <p:cNvPr id="12" name="Rectangle 11"/>
          <p:cNvSpPr/>
          <p:nvPr/>
        </p:nvSpPr>
        <p:spPr>
          <a:xfrm>
            <a:off x="-4108" y="-29291"/>
            <a:ext cx="9148108" cy="6887291"/>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t="10972" b="13780"/>
          <a:stretch/>
        </p:blipFill>
        <p:spPr>
          <a:xfrm>
            <a:off x="6134388" y="0"/>
            <a:ext cx="2949644" cy="3342290"/>
          </a:xfrm>
          <a:prstGeom prst="rect">
            <a:avLst/>
          </a:prstGeom>
        </p:spPr>
      </p:pic>
      <p:sp>
        <p:nvSpPr>
          <p:cNvPr id="9" name="TextBox 8"/>
          <p:cNvSpPr txBox="1"/>
          <p:nvPr/>
        </p:nvSpPr>
        <p:spPr>
          <a:xfrm>
            <a:off x="6146347" y="2955718"/>
            <a:ext cx="2069028" cy="369332"/>
          </a:xfrm>
          <a:prstGeom prst="rect">
            <a:avLst/>
          </a:prstGeom>
          <a:noFill/>
        </p:spPr>
        <p:txBody>
          <a:bodyPr wrap="none" rtlCol="0">
            <a:spAutoFit/>
          </a:bodyPr>
          <a:lstStyle/>
          <a:p>
            <a:r>
              <a:rPr lang="en-GB" dirty="0" smtClean="0">
                <a:solidFill>
                  <a:schemeClr val="bg1"/>
                </a:solidFill>
              </a:rPr>
              <a:t>Simon Peyton-Jones</a:t>
            </a:r>
            <a:endParaRPr lang="en-GB" dirty="0">
              <a:solidFill>
                <a:schemeClr val="bg1"/>
              </a:solidFill>
            </a:endParaRPr>
          </a:p>
        </p:txBody>
      </p:sp>
      <p:pic>
        <p:nvPicPr>
          <p:cNvPr id="10" name="Picture 9"/>
          <p:cNvPicPr>
            <a:picLocks noChangeAspect="1"/>
          </p:cNvPicPr>
          <p:nvPr/>
        </p:nvPicPr>
        <p:blipFill>
          <a:blip r:embed="rId7"/>
          <a:stretch>
            <a:fillRect/>
          </a:stretch>
        </p:blipFill>
        <p:spPr>
          <a:xfrm>
            <a:off x="58864" y="23251"/>
            <a:ext cx="5919492" cy="3328089"/>
          </a:xfrm>
          <a:prstGeom prst="rect">
            <a:avLst/>
          </a:prstGeom>
        </p:spPr>
      </p:pic>
      <p:sp>
        <p:nvSpPr>
          <p:cNvPr id="11" name="Rectangle 10"/>
          <p:cNvSpPr/>
          <p:nvPr/>
        </p:nvSpPr>
        <p:spPr>
          <a:xfrm>
            <a:off x="45559" y="23251"/>
            <a:ext cx="5377779" cy="369332"/>
          </a:xfrm>
          <a:prstGeom prst="rect">
            <a:avLst/>
          </a:prstGeom>
        </p:spPr>
        <p:txBody>
          <a:bodyPr wrap="square">
            <a:spAutoFit/>
          </a:bodyPr>
          <a:lstStyle/>
          <a:p>
            <a:pPr>
              <a:spcAft>
                <a:spcPts val="0"/>
              </a:spcAft>
            </a:pPr>
            <a:r>
              <a:rPr lang="en-GB" u="sng" dirty="0">
                <a:solidFill>
                  <a:srgbClr val="0563C1"/>
                </a:solidFill>
                <a:ea typeface="Calibri" panose="020F0502020204030204" pitchFamily="34" charset="0"/>
                <a:hlinkClick r:id="rId8"/>
              </a:rPr>
              <a:t>http://research.microsoft.com/apps/video/?</a:t>
            </a:r>
            <a:r>
              <a:rPr lang="en-GB" u="sng" dirty="0" smtClean="0">
                <a:solidFill>
                  <a:srgbClr val="0563C1"/>
                </a:solidFill>
                <a:ea typeface="Calibri" panose="020F0502020204030204" pitchFamily="34" charset="0"/>
                <a:hlinkClick r:id="rId8"/>
              </a:rPr>
              <a:t>id=146561</a:t>
            </a:r>
            <a:r>
              <a:rPr lang="en-GB" u="sng" dirty="0" smtClean="0">
                <a:solidFill>
                  <a:srgbClr val="0563C1"/>
                </a:solidFill>
                <a:ea typeface="Calibri" panose="020F0502020204030204" pitchFamily="34" charset="0"/>
              </a:rPr>
              <a:t> </a:t>
            </a:r>
            <a:endParaRPr lang="en-GB" dirty="0">
              <a:effectLst/>
              <a:ea typeface="Calibri" panose="020F0502020204030204" pitchFamily="34" charset="0"/>
            </a:endParaRPr>
          </a:p>
        </p:txBody>
      </p:sp>
    </p:spTree>
    <p:extLst>
      <p:ext uri="{BB962C8B-B14F-4D97-AF65-F5344CB8AC3E}">
        <p14:creationId xmlns:p14="http://schemas.microsoft.com/office/powerpoint/2010/main" val="28221010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l="30492" t="12244" r="11589" b="62369"/>
          <a:stretch/>
        </p:blipFill>
        <p:spPr>
          <a:xfrm>
            <a:off x="0" y="-10"/>
            <a:ext cx="9144000" cy="2253353"/>
          </a:xfrm>
          <a:prstGeom prst="rect">
            <a:avLst/>
          </a:prstGeom>
        </p:spPr>
      </p:pic>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4"/>
          <a:srcRect l="44896" t="43112" r="6440" b="22900"/>
          <a:stretch/>
        </p:blipFill>
        <p:spPr>
          <a:xfrm>
            <a:off x="-4108" y="3265713"/>
            <a:ext cx="9148108" cy="3592287"/>
          </a:xfrm>
          <a:prstGeom prst="rect">
            <a:avLst/>
          </a:prstGeom>
        </p:spPr>
      </p:pic>
      <p:sp>
        <p:nvSpPr>
          <p:cNvPr id="13" name="Rectangle 12"/>
          <p:cNvSpPr/>
          <p:nvPr/>
        </p:nvSpPr>
        <p:spPr>
          <a:xfrm>
            <a:off x="-4108" y="3243804"/>
            <a:ext cx="9148108" cy="3614196"/>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6146824" y="3351341"/>
            <a:ext cx="2069028" cy="369332"/>
          </a:xfrm>
          <a:prstGeom prst="rect">
            <a:avLst/>
          </a:prstGeom>
          <a:noFill/>
        </p:spPr>
        <p:txBody>
          <a:bodyPr wrap="none" rtlCol="0">
            <a:spAutoFit/>
          </a:bodyPr>
          <a:lstStyle/>
          <a:p>
            <a:r>
              <a:rPr lang="en-GB" dirty="0" smtClean="0">
                <a:solidFill>
                  <a:schemeClr val="bg1"/>
                </a:solidFill>
              </a:rPr>
              <a:t>Simon Peyton-Jones</a:t>
            </a:r>
            <a:endParaRPr lang="en-GB" dirty="0">
              <a:solidFill>
                <a:schemeClr val="bg1"/>
              </a:solidFill>
            </a:endParaRPr>
          </a:p>
        </p:txBody>
      </p:sp>
      <p:sp>
        <p:nvSpPr>
          <p:cNvPr id="12" name="Rectangle 11"/>
          <p:cNvSpPr/>
          <p:nvPr/>
        </p:nvSpPr>
        <p:spPr>
          <a:xfrm>
            <a:off x="677917" y="2090586"/>
            <a:ext cx="2752613" cy="369332"/>
          </a:xfrm>
          <a:prstGeom prst="rect">
            <a:avLst/>
          </a:prstGeom>
        </p:spPr>
        <p:txBody>
          <a:bodyPr wrap="none">
            <a:spAutoFit/>
          </a:bodyPr>
          <a:lstStyle/>
          <a:p>
            <a:r>
              <a:rPr lang="en-GB" dirty="0" smtClean="0">
                <a:hlinkClick r:id="rId5"/>
              </a:rPr>
              <a:t>www.beaver-comp.org.uk</a:t>
            </a:r>
            <a:r>
              <a:rPr lang="en-GB" dirty="0" smtClean="0"/>
              <a:t>  </a:t>
            </a:r>
            <a:endParaRPr lang="en-GB" dirty="0"/>
          </a:p>
        </p:txBody>
      </p:sp>
      <p:sp>
        <p:nvSpPr>
          <p:cNvPr id="14" name="Rectangle 13"/>
          <p:cNvSpPr/>
          <p:nvPr/>
        </p:nvSpPr>
        <p:spPr>
          <a:xfrm>
            <a:off x="0" y="3057527"/>
            <a:ext cx="9144000" cy="1085850"/>
          </a:xfrm>
          <a:prstGeom prst="rect">
            <a:avLst/>
          </a:prstGeom>
          <a:gradFill flip="none" rotWithShape="1">
            <a:gsLst>
              <a:gs pos="0">
                <a:schemeClr val="bg1">
                  <a:alpha val="0"/>
                </a:schemeClr>
              </a:gs>
              <a:gs pos="85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rotWithShape="1">
          <a:blip r:embed="rId6"/>
          <a:srcRect l="43223" t="8259" r="24524" b="35863"/>
          <a:stretch/>
        </p:blipFill>
        <p:spPr>
          <a:xfrm rot="600000">
            <a:off x="4895373" y="3602951"/>
            <a:ext cx="3803732" cy="3705094"/>
          </a:xfrm>
          <a:prstGeom prst="rect">
            <a:avLst/>
          </a:prstGeom>
        </p:spPr>
      </p:pic>
    </p:spTree>
    <p:extLst>
      <p:ext uri="{BB962C8B-B14F-4D97-AF65-F5344CB8AC3E}">
        <p14:creationId xmlns:p14="http://schemas.microsoft.com/office/powerpoint/2010/main" val="2001716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179388" y="2848575"/>
            <a:ext cx="2653290" cy="4196020"/>
          </a:xfrm>
          <a:prstGeom prst="rect">
            <a:avLst/>
          </a:prstGeom>
          <a:solidFill>
            <a:schemeClr val="bg1"/>
          </a:solidFill>
        </p:spPr>
        <p:txBody>
          <a:bodyPr wrap="none">
            <a:spAutoFit/>
          </a:bodyPr>
          <a:lstStyle/>
          <a:p>
            <a:pPr>
              <a:lnSpc>
                <a:spcPts val="8000"/>
              </a:lnSpc>
              <a:defRPr/>
            </a:pPr>
            <a:r>
              <a:rPr lang="en-GB" sz="8000" b="1" spc="-150" dirty="0" smtClean="0">
                <a:solidFill>
                  <a:schemeClr val="bg1">
                    <a:lumMod val="50000"/>
                  </a:schemeClr>
                </a:solidFill>
              </a:rPr>
              <a:t>Why</a:t>
            </a:r>
          </a:p>
          <a:p>
            <a:pPr>
              <a:lnSpc>
                <a:spcPts val="8000"/>
              </a:lnSpc>
              <a:defRPr/>
            </a:pPr>
            <a:r>
              <a:rPr lang="en-GB" sz="8000" b="1" spc="-150" dirty="0" smtClean="0">
                <a:solidFill>
                  <a:schemeClr val="bg1">
                    <a:lumMod val="50000"/>
                  </a:schemeClr>
                </a:solidFill>
              </a:rPr>
              <a:t>What</a:t>
            </a:r>
          </a:p>
          <a:p>
            <a:pPr>
              <a:lnSpc>
                <a:spcPts val="8000"/>
              </a:lnSpc>
              <a:defRPr/>
            </a:pPr>
            <a:r>
              <a:rPr lang="en-GB" sz="8000" b="1" spc="-150" dirty="0" smtClean="0">
                <a:solidFill>
                  <a:schemeClr val="bg1">
                    <a:lumMod val="50000"/>
                  </a:schemeClr>
                </a:solidFill>
              </a:rPr>
              <a:t>When</a:t>
            </a:r>
          </a:p>
          <a:p>
            <a:pPr>
              <a:lnSpc>
                <a:spcPts val="8000"/>
              </a:lnSpc>
              <a:defRPr/>
            </a:pPr>
            <a:r>
              <a:rPr lang="en-GB" sz="8000" b="1" spc="-150" dirty="0" smtClean="0">
                <a:solidFill>
                  <a:schemeClr val="bg1">
                    <a:lumMod val="50000"/>
                  </a:schemeClr>
                </a:solidFill>
              </a:rPr>
              <a:t>How</a:t>
            </a:r>
            <a:endParaRPr lang="en-GB" sz="8000" b="1" spc="-150" dirty="0">
              <a:solidFill>
                <a:schemeClr val="bg1">
                  <a:lumMod val="50000"/>
                </a:schemeClr>
              </a:solidFill>
            </a:endParaRPr>
          </a:p>
        </p:txBody>
      </p:sp>
      <p:pic>
        <p:nvPicPr>
          <p:cNvPr id="614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133600"/>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995738" y="2133600"/>
            <a:ext cx="1223962" cy="4724400"/>
          </a:xfrm>
          <a:prstGeom prst="rect">
            <a:avLst/>
          </a:prstGeom>
          <a:gradFill flip="none" rotWithShape="1">
            <a:gsLst>
              <a:gs pos="0">
                <a:schemeClr val="bg1">
                  <a:alpha val="0"/>
                </a:schemeClr>
              </a:gs>
              <a:gs pos="48000">
                <a:schemeClr val="bg1"/>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6" name="Picture 5"/>
          <p:cNvPicPr>
            <a:picLocks noChangeAspect="1"/>
          </p:cNvPicPr>
          <p:nvPr/>
        </p:nvPicPr>
        <p:blipFill rotWithShape="1">
          <a:blip r:embed="rId4"/>
          <a:srcRect l="26240" t="19395" r="21108" b="25645"/>
          <a:stretch/>
        </p:blipFill>
        <p:spPr>
          <a:xfrm>
            <a:off x="275772" y="418145"/>
            <a:ext cx="2749956" cy="1613852"/>
          </a:xfrm>
          <a:prstGeom prst="rect">
            <a:avLst/>
          </a:prstGeom>
          <a:ln>
            <a:solidFill>
              <a:schemeClr val="bg1">
                <a:lumMod val="50000"/>
              </a:schemeClr>
            </a:solidFill>
          </a:ln>
        </p:spPr>
      </p:pic>
    </p:spTree>
    <p:extLst>
      <p:ext uri="{BB962C8B-B14F-4D97-AF65-F5344CB8AC3E}">
        <p14:creationId xmlns:p14="http://schemas.microsoft.com/office/powerpoint/2010/main" val="16562614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sp>
        <p:nvSpPr>
          <p:cNvPr id="5" name="Title 1"/>
          <p:cNvSpPr txBox="1">
            <a:spLocks/>
          </p:cNvSpPr>
          <p:nvPr/>
        </p:nvSpPr>
        <p:spPr>
          <a:xfrm>
            <a:off x="500634" y="1986109"/>
            <a:ext cx="8310398" cy="4770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solidFill>
                  <a:schemeClr val="tx1">
                    <a:lumMod val="50000"/>
                    <a:lumOff val="50000"/>
                  </a:schemeClr>
                </a:solidFill>
                <a:latin typeface="+mn-lt"/>
              </a:rPr>
              <a:t>Pupils should be taught to</a:t>
            </a:r>
            <a:r>
              <a:rPr lang="en-US" sz="2800" dirty="0" smtClean="0">
                <a:solidFill>
                  <a:schemeClr val="tx1">
                    <a:lumMod val="50000"/>
                    <a:lumOff val="50000"/>
                  </a:schemeClr>
                </a:solidFill>
                <a:latin typeface="+mn-lt"/>
              </a:rPr>
              <a:t>:</a:t>
            </a:r>
          </a:p>
          <a:p>
            <a:pPr marL="457200" indent="-457200">
              <a:lnSpc>
                <a:spcPct val="100000"/>
              </a:lnSpc>
              <a:buFont typeface="Arial" panose="020B0604020202020204" pitchFamily="34" charset="0"/>
              <a:buChar char="•"/>
            </a:pPr>
            <a:r>
              <a:rPr lang="en-US" sz="2800" dirty="0" smtClean="0">
                <a:solidFill>
                  <a:schemeClr val="bg1">
                    <a:lumMod val="50000"/>
                  </a:schemeClr>
                </a:solidFill>
                <a:latin typeface="+mn-lt"/>
              </a:rPr>
              <a:t>… use </a:t>
            </a:r>
            <a:r>
              <a:rPr lang="en-US" sz="2800" dirty="0">
                <a:solidFill>
                  <a:schemeClr val="bg1">
                    <a:lumMod val="50000"/>
                  </a:schemeClr>
                </a:solidFill>
                <a:latin typeface="+mn-lt"/>
              </a:rPr>
              <a:t>and evaluate </a:t>
            </a:r>
          </a:p>
          <a:p>
            <a:pPr>
              <a:lnSpc>
                <a:spcPct val="100000"/>
              </a:lnSpc>
            </a:pPr>
            <a:r>
              <a:rPr lang="en-US" sz="2800" dirty="0" smtClean="0">
                <a:solidFill>
                  <a:schemeClr val="bg1">
                    <a:lumMod val="50000"/>
                  </a:schemeClr>
                </a:solidFill>
                <a:latin typeface="+mn-lt"/>
              </a:rPr>
              <a:t>computational </a:t>
            </a:r>
            <a:r>
              <a:rPr lang="en-US" sz="2800" dirty="0">
                <a:solidFill>
                  <a:schemeClr val="bg1">
                    <a:lumMod val="50000"/>
                  </a:schemeClr>
                </a:solidFill>
                <a:latin typeface="+mn-lt"/>
              </a:rPr>
              <a:t>abstractions </a:t>
            </a:r>
            <a:r>
              <a:rPr lang="en-US" sz="2800" dirty="0" smtClean="0">
                <a:solidFill>
                  <a:schemeClr val="bg1">
                    <a:lumMod val="50000"/>
                  </a:schemeClr>
                </a:solidFill>
                <a:latin typeface="+mn-lt"/>
              </a:rPr>
              <a:t>that</a:t>
            </a:r>
          </a:p>
          <a:p>
            <a:pPr>
              <a:lnSpc>
                <a:spcPct val="100000"/>
              </a:lnSpc>
            </a:pPr>
            <a:r>
              <a:rPr lang="en-US" sz="2800" dirty="0" smtClean="0">
                <a:solidFill>
                  <a:schemeClr val="bg1">
                    <a:lumMod val="50000"/>
                  </a:schemeClr>
                </a:solidFill>
                <a:latin typeface="+mn-lt"/>
              </a:rPr>
              <a:t>model </a:t>
            </a:r>
            <a:r>
              <a:rPr lang="en-US" sz="2800" dirty="0">
                <a:solidFill>
                  <a:schemeClr val="bg1">
                    <a:lumMod val="50000"/>
                  </a:schemeClr>
                </a:solidFill>
                <a:latin typeface="+mn-lt"/>
              </a:rPr>
              <a:t>the state and </a:t>
            </a:r>
            <a:r>
              <a:rPr lang="en-US" sz="2800" dirty="0" smtClean="0">
                <a:solidFill>
                  <a:schemeClr val="bg1">
                    <a:lumMod val="50000"/>
                  </a:schemeClr>
                </a:solidFill>
                <a:latin typeface="+mn-lt"/>
              </a:rPr>
              <a:t>behavior</a:t>
            </a:r>
            <a:endParaRPr lang="en-US" sz="2800" dirty="0">
              <a:solidFill>
                <a:schemeClr val="bg1">
                  <a:lumMod val="50000"/>
                </a:schemeClr>
              </a:solidFill>
              <a:latin typeface="+mn-lt"/>
            </a:endParaRPr>
          </a:p>
          <a:p>
            <a:pPr>
              <a:lnSpc>
                <a:spcPct val="100000"/>
              </a:lnSpc>
            </a:pPr>
            <a:r>
              <a:rPr lang="en-US" sz="2800" dirty="0" smtClean="0">
                <a:solidFill>
                  <a:schemeClr val="bg1">
                    <a:lumMod val="50000"/>
                  </a:schemeClr>
                </a:solidFill>
                <a:latin typeface="+mn-lt"/>
              </a:rPr>
              <a:t>of </a:t>
            </a:r>
            <a:r>
              <a:rPr lang="en-US" sz="2800" dirty="0">
                <a:solidFill>
                  <a:schemeClr val="bg1">
                    <a:lumMod val="50000"/>
                  </a:schemeClr>
                </a:solidFill>
                <a:latin typeface="+mn-lt"/>
              </a:rPr>
              <a:t>real-world </a:t>
            </a:r>
            <a:r>
              <a:rPr lang="en-US" sz="2800" dirty="0" smtClean="0">
                <a:solidFill>
                  <a:schemeClr val="bg1">
                    <a:lumMod val="50000"/>
                  </a:schemeClr>
                </a:solidFill>
                <a:latin typeface="+mn-lt"/>
              </a:rPr>
              <a:t>problems…</a:t>
            </a:r>
            <a:endParaRPr lang="en-US" sz="2800" dirty="0">
              <a:solidFill>
                <a:schemeClr val="bg1">
                  <a:lumMod val="50000"/>
                </a:schemeClr>
              </a:solidFill>
              <a:latin typeface="+mn-lt"/>
            </a:endParaRPr>
          </a:p>
          <a:p>
            <a:pPr marL="457200" indent="-457200">
              <a:lnSpc>
                <a:spcPct val="100000"/>
              </a:lnSpc>
              <a:buFont typeface="Arial" panose="020B0604020202020204" pitchFamily="34" charset="0"/>
              <a:buChar char="•"/>
            </a:pPr>
            <a:r>
              <a:rPr lang="en-US" sz="2800" b="1" dirty="0" smtClean="0">
                <a:solidFill>
                  <a:srgbClr val="C00000"/>
                </a:solidFill>
                <a:latin typeface="+mn-lt"/>
              </a:rPr>
              <a:t>understand </a:t>
            </a:r>
            <a:r>
              <a:rPr lang="en-US" sz="2800" b="1" dirty="0">
                <a:solidFill>
                  <a:srgbClr val="C00000"/>
                </a:solidFill>
                <a:latin typeface="+mn-lt"/>
              </a:rPr>
              <a:t>several </a:t>
            </a:r>
            <a:r>
              <a:rPr lang="en-US" sz="2800" b="1" dirty="0" smtClean="0">
                <a:solidFill>
                  <a:srgbClr val="C00000"/>
                </a:solidFill>
                <a:latin typeface="+mn-lt"/>
              </a:rPr>
              <a:t>key</a:t>
            </a:r>
          </a:p>
          <a:p>
            <a:pPr>
              <a:lnSpc>
                <a:spcPct val="100000"/>
              </a:lnSpc>
            </a:pPr>
            <a:r>
              <a:rPr lang="en-US" sz="2800" b="1" dirty="0" smtClean="0">
                <a:solidFill>
                  <a:srgbClr val="C00000"/>
                </a:solidFill>
                <a:latin typeface="+mn-lt"/>
              </a:rPr>
              <a:t>algorithms </a:t>
            </a:r>
            <a:r>
              <a:rPr lang="en-US" sz="2800" b="1" dirty="0">
                <a:solidFill>
                  <a:srgbClr val="C00000"/>
                </a:solidFill>
                <a:latin typeface="+mn-lt"/>
              </a:rPr>
              <a:t>that reflect </a:t>
            </a:r>
            <a:endParaRPr lang="en-US" sz="2800" b="1" dirty="0" smtClean="0">
              <a:solidFill>
                <a:srgbClr val="C00000"/>
              </a:solidFill>
              <a:latin typeface="+mn-lt"/>
            </a:endParaRPr>
          </a:p>
          <a:p>
            <a:pPr>
              <a:lnSpc>
                <a:spcPct val="100000"/>
              </a:lnSpc>
            </a:pPr>
            <a:r>
              <a:rPr lang="en-US" sz="2800" b="1" dirty="0" smtClean="0">
                <a:solidFill>
                  <a:srgbClr val="C00000"/>
                </a:solidFill>
                <a:latin typeface="+mn-lt"/>
              </a:rPr>
              <a:t>computational thinking … </a:t>
            </a:r>
          </a:p>
          <a:p>
            <a:pPr marL="457200" indent="-457200">
              <a:lnSpc>
                <a:spcPct val="100000"/>
              </a:lnSpc>
              <a:buFont typeface="Arial" panose="020B0604020202020204" pitchFamily="34" charset="0"/>
              <a:buChar char="•"/>
            </a:pPr>
            <a:r>
              <a:rPr lang="en-US" sz="2800" dirty="0" smtClean="0">
                <a:solidFill>
                  <a:schemeClr val="tx1">
                    <a:lumMod val="50000"/>
                    <a:lumOff val="50000"/>
                  </a:schemeClr>
                </a:solidFill>
                <a:latin typeface="+mn-lt"/>
              </a:rPr>
              <a:t>make </a:t>
            </a:r>
            <a:r>
              <a:rPr lang="en-US" sz="2800" dirty="0">
                <a:solidFill>
                  <a:schemeClr val="tx1">
                    <a:lumMod val="50000"/>
                    <a:lumOff val="50000"/>
                  </a:schemeClr>
                </a:solidFill>
                <a:latin typeface="+mn-lt"/>
              </a:rPr>
              <a:t>appropriate use of data </a:t>
            </a:r>
            <a:r>
              <a:rPr lang="en-US" sz="2800" dirty="0" smtClean="0">
                <a:solidFill>
                  <a:schemeClr val="tx1">
                    <a:lumMod val="50000"/>
                    <a:lumOff val="50000"/>
                  </a:schemeClr>
                </a:solidFill>
                <a:latin typeface="+mn-lt"/>
              </a:rPr>
              <a:t>structures</a:t>
            </a:r>
          </a:p>
          <a:p>
            <a:pPr>
              <a:lnSpc>
                <a:spcPct val="100000"/>
              </a:lnSpc>
            </a:pPr>
            <a:r>
              <a:rPr lang="en-US" sz="2800" dirty="0" smtClean="0">
                <a:solidFill>
                  <a:schemeClr val="tx1">
                    <a:lumMod val="50000"/>
                    <a:lumOff val="50000"/>
                  </a:schemeClr>
                </a:solidFill>
                <a:latin typeface="+mn-lt"/>
              </a:rPr>
              <a:t>[for</a:t>
            </a:r>
            <a:r>
              <a:rPr lang="en-US" sz="2800" dirty="0">
                <a:solidFill>
                  <a:schemeClr val="tx1">
                    <a:lumMod val="50000"/>
                    <a:lumOff val="50000"/>
                  </a:schemeClr>
                </a:solidFill>
                <a:latin typeface="+mn-lt"/>
              </a:rPr>
              <a:t> </a:t>
            </a:r>
            <a:r>
              <a:rPr lang="en-US" sz="2800" dirty="0" smtClean="0">
                <a:solidFill>
                  <a:schemeClr val="tx1">
                    <a:lumMod val="50000"/>
                    <a:lumOff val="50000"/>
                  </a:schemeClr>
                </a:solidFill>
                <a:latin typeface="+mn-lt"/>
              </a:rPr>
              <a:t>example</a:t>
            </a:r>
            <a:r>
              <a:rPr lang="en-US" sz="2800" dirty="0">
                <a:solidFill>
                  <a:schemeClr val="tx1">
                    <a:lumMod val="50000"/>
                    <a:lumOff val="50000"/>
                  </a:schemeClr>
                </a:solidFill>
                <a:latin typeface="+mn-lt"/>
              </a:rPr>
              <a:t>, lists, tables or </a:t>
            </a:r>
            <a:r>
              <a:rPr lang="en-US" sz="2800" dirty="0" smtClean="0">
                <a:solidFill>
                  <a:schemeClr val="tx1">
                    <a:lumMod val="50000"/>
                    <a:lumOff val="50000"/>
                  </a:schemeClr>
                </a:solidFill>
                <a:latin typeface="+mn-lt"/>
              </a:rPr>
              <a:t>arrays]…</a:t>
            </a:r>
          </a:p>
        </p:txBody>
      </p:sp>
      <p:pic>
        <p:nvPicPr>
          <p:cNvPr id="6" name="Picture 5"/>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
        <p:nvSpPr>
          <p:cNvPr id="7" name="Title 1"/>
          <p:cNvSpPr>
            <a:spLocks noGrp="1"/>
          </p:cNvSpPr>
          <p:nvPr>
            <p:ph type="title"/>
          </p:nvPr>
        </p:nvSpPr>
        <p:spPr>
          <a:xfrm>
            <a:off x="19182" y="-126626"/>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Tree>
    <p:extLst>
      <p:ext uri="{BB962C8B-B14F-4D97-AF65-F5344CB8AC3E}">
        <p14:creationId xmlns:p14="http://schemas.microsoft.com/office/powerpoint/2010/main" val="26136178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en-US" b="1" dirty="0" smtClean="0">
              <a:solidFill>
                <a:srgbClr val="C00000"/>
              </a:solidFill>
              <a:latin typeface="+mn-lt"/>
            </a:endParaRPr>
          </a:p>
        </p:txBody>
      </p:sp>
      <p:pic>
        <p:nvPicPr>
          <p:cNvPr id="2" name="Picture 1"/>
          <p:cNvPicPr>
            <a:picLocks noChangeAspect="1"/>
          </p:cNvPicPr>
          <p:nvPr/>
        </p:nvPicPr>
        <p:blipFill rotWithShape="1">
          <a:blip r:embed="rId3"/>
          <a:srcRect l="30492" t="12244" r="11589" b="23598"/>
          <a:stretch/>
        </p:blipFill>
        <p:spPr>
          <a:xfrm>
            <a:off x="0" y="-10"/>
            <a:ext cx="9144000" cy="5694782"/>
          </a:xfrm>
          <a:prstGeom prst="rect">
            <a:avLst/>
          </a:prstGeom>
        </p:spPr>
      </p:pic>
      <p:sp>
        <p:nvSpPr>
          <p:cNvPr id="5" name="Rectangle 4"/>
          <p:cNvSpPr/>
          <p:nvPr/>
        </p:nvSpPr>
        <p:spPr>
          <a:xfrm>
            <a:off x="0" y="5738648"/>
            <a:ext cx="9144000" cy="1119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9182" y="5738648"/>
            <a:ext cx="8755282" cy="523220"/>
          </a:xfrm>
          <a:prstGeom prst="rect">
            <a:avLst/>
          </a:prstGeom>
          <a:noFill/>
        </p:spPr>
        <p:txBody>
          <a:bodyPr wrap="none" rtlCol="0">
            <a:spAutoFit/>
          </a:bodyPr>
          <a:lstStyle/>
          <a:p>
            <a:r>
              <a:rPr lang="en-US" sz="2800" dirty="0">
                <a:solidFill>
                  <a:schemeClr val="bg1">
                    <a:lumMod val="50000"/>
                  </a:schemeClr>
                </a:solidFill>
              </a:rPr>
              <a:t>What is the least number of logs needed for the new dam</a:t>
            </a:r>
            <a:r>
              <a:rPr lang="en-US" sz="2800" dirty="0" smtClean="0">
                <a:solidFill>
                  <a:schemeClr val="bg1">
                    <a:lumMod val="50000"/>
                  </a:schemeClr>
                </a:solidFill>
              </a:rPr>
              <a:t>?</a:t>
            </a:r>
            <a:endParaRPr lang="en-GB" sz="2800" dirty="0">
              <a:solidFill>
                <a:schemeClr val="bg1">
                  <a:lumMod val="50000"/>
                </a:schemeClr>
              </a:solidFill>
            </a:endParaRPr>
          </a:p>
        </p:txBody>
      </p:sp>
      <p:sp>
        <p:nvSpPr>
          <p:cNvPr id="7" name="Rectangle 6"/>
          <p:cNvSpPr/>
          <p:nvPr/>
        </p:nvSpPr>
        <p:spPr>
          <a:xfrm>
            <a:off x="2837793" y="4918841"/>
            <a:ext cx="1355835" cy="488731"/>
          </a:xfrm>
          <a:prstGeom prst="rect">
            <a:avLst/>
          </a:prstGeom>
          <a:solidFill>
            <a:srgbClr val="025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963917" y="2358650"/>
            <a:ext cx="1413642" cy="488731"/>
          </a:xfrm>
          <a:prstGeom prst="rect">
            <a:avLst/>
          </a:prstGeom>
          <a:solidFill>
            <a:srgbClr val="025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30085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en-US" b="1" dirty="0" smtClean="0">
              <a:solidFill>
                <a:srgbClr val="C00000"/>
              </a:solidFill>
              <a:latin typeface="+mn-lt"/>
            </a:endParaRPr>
          </a:p>
        </p:txBody>
      </p:sp>
      <p:pic>
        <p:nvPicPr>
          <p:cNvPr id="3" name="Picture 2"/>
          <p:cNvPicPr>
            <a:picLocks noChangeAspect="1"/>
          </p:cNvPicPr>
          <p:nvPr/>
        </p:nvPicPr>
        <p:blipFill rotWithShape="1">
          <a:blip r:embed="rId3"/>
          <a:srcRect l="30492" t="11621" r="11589" b="22306"/>
          <a:stretch/>
        </p:blipFill>
        <p:spPr>
          <a:xfrm>
            <a:off x="0" y="-1"/>
            <a:ext cx="9144000" cy="5864768"/>
          </a:xfrm>
          <a:prstGeom prst="rect">
            <a:avLst/>
          </a:prstGeom>
        </p:spPr>
      </p:pic>
      <p:sp>
        <p:nvSpPr>
          <p:cNvPr id="5" name="Rectangle 4"/>
          <p:cNvSpPr/>
          <p:nvPr/>
        </p:nvSpPr>
        <p:spPr>
          <a:xfrm>
            <a:off x="0" y="5738648"/>
            <a:ext cx="9144000" cy="1119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9182" y="5738648"/>
            <a:ext cx="8088176" cy="954107"/>
          </a:xfrm>
          <a:prstGeom prst="rect">
            <a:avLst/>
          </a:prstGeom>
          <a:noFill/>
        </p:spPr>
        <p:txBody>
          <a:bodyPr wrap="none" rtlCol="0">
            <a:spAutoFit/>
          </a:bodyPr>
          <a:lstStyle/>
          <a:p>
            <a:r>
              <a:rPr lang="en-US" sz="2800" dirty="0">
                <a:solidFill>
                  <a:schemeClr val="bg1">
                    <a:lumMod val="50000"/>
                  </a:schemeClr>
                </a:solidFill>
              </a:rPr>
              <a:t>How many different ways are there to connect S and </a:t>
            </a:r>
            <a:r>
              <a:rPr lang="en-US" sz="2800" dirty="0" smtClean="0">
                <a:solidFill>
                  <a:schemeClr val="bg1">
                    <a:lumMod val="50000"/>
                  </a:schemeClr>
                </a:solidFill>
              </a:rPr>
              <a:t>R</a:t>
            </a:r>
          </a:p>
          <a:p>
            <a:r>
              <a:rPr lang="en-US" sz="2800" dirty="0" smtClean="0">
                <a:solidFill>
                  <a:schemeClr val="bg1">
                    <a:lumMod val="50000"/>
                  </a:schemeClr>
                </a:solidFill>
              </a:rPr>
              <a:t>with </a:t>
            </a:r>
            <a:r>
              <a:rPr lang="en-US" sz="2800" dirty="0">
                <a:solidFill>
                  <a:schemeClr val="bg1">
                    <a:lumMod val="50000"/>
                  </a:schemeClr>
                </a:solidFill>
              </a:rPr>
              <a:t>the least possible number of connectors? </a:t>
            </a:r>
            <a:endParaRPr lang="en-GB" dirty="0">
              <a:solidFill>
                <a:schemeClr val="bg1">
                  <a:lumMod val="50000"/>
                </a:schemeClr>
              </a:solidFill>
            </a:endParaRPr>
          </a:p>
        </p:txBody>
      </p:sp>
    </p:spTree>
    <p:extLst>
      <p:ext uri="{BB962C8B-B14F-4D97-AF65-F5344CB8AC3E}">
        <p14:creationId xmlns:p14="http://schemas.microsoft.com/office/powerpoint/2010/main" val="3891625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grpSp>
        <p:nvGrpSpPr>
          <p:cNvPr id="19" name="Group 18"/>
          <p:cNvGrpSpPr/>
          <p:nvPr/>
        </p:nvGrpSpPr>
        <p:grpSpPr>
          <a:xfrm>
            <a:off x="-19050" y="3996329"/>
            <a:ext cx="9297017" cy="2995021"/>
            <a:chOff x="-19050" y="3996329"/>
            <a:chExt cx="9297017" cy="2995021"/>
          </a:xfrm>
        </p:grpSpPr>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5"/>
            <a:srcRect l="5051" t="40197" r="27306" b="36458"/>
            <a:stretch/>
          </p:blipFill>
          <p:spPr>
            <a:xfrm>
              <a:off x="19050" y="5219700"/>
              <a:ext cx="9130744" cy="1771650"/>
            </a:xfrm>
            <a:prstGeom prst="rect">
              <a:avLst/>
            </a:prstGeom>
          </p:spPr>
        </p:pic>
        <p:pic>
          <p:nvPicPr>
            <p:cNvPr id="11" name="Picture 10"/>
            <p:cNvPicPr>
              <a:picLocks noChangeAspect="1"/>
            </p:cNvPicPr>
            <p:nvPr/>
          </p:nvPicPr>
          <p:blipFill rotWithShape="1">
            <a:blip r:embed="rId5"/>
            <a:srcRect l="15071" t="21622" r="17047" b="65145"/>
            <a:stretch/>
          </p:blipFill>
          <p:spPr>
            <a:xfrm>
              <a:off x="-19050" y="4291604"/>
              <a:ext cx="9163050" cy="100429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639" y="4449318"/>
              <a:ext cx="3056653" cy="522732"/>
            </a:xfrm>
            <a:prstGeom prst="rect">
              <a:avLst/>
            </a:prstGeom>
            <a:ln>
              <a:solidFill>
                <a:schemeClr val="bg1">
                  <a:lumMod val="65000"/>
                </a:schemeClr>
              </a:solidFill>
            </a:ln>
          </p:spPr>
        </p:pic>
        <p:pic>
          <p:nvPicPr>
            <p:cNvPr id="14" name="Picture 13"/>
            <p:cNvPicPr>
              <a:picLocks noChangeAspect="1"/>
            </p:cNvPicPr>
            <p:nvPr/>
          </p:nvPicPr>
          <p:blipFill rotWithShape="1">
            <a:blip r:embed="rId7"/>
            <a:srcRect l="47218" t="13543" r="19546" b="82031"/>
            <a:stretch/>
          </p:blipFill>
          <p:spPr>
            <a:xfrm>
              <a:off x="4953616" y="3996329"/>
              <a:ext cx="4324351" cy="323850"/>
            </a:xfrm>
            <a:prstGeom prst="rect">
              <a:avLst/>
            </a:prstGeom>
          </p:spPr>
        </p:pic>
        <p:pic>
          <p:nvPicPr>
            <p:cNvPr id="15" name="Picture 14"/>
            <p:cNvPicPr>
              <a:picLocks noChangeAspect="1"/>
            </p:cNvPicPr>
            <p:nvPr/>
          </p:nvPicPr>
          <p:blipFill rotWithShape="1">
            <a:blip r:embed="rId8"/>
            <a:srcRect l="57028" t="22656" r="21449" b="31771"/>
            <a:stretch/>
          </p:blipFill>
          <p:spPr>
            <a:xfrm>
              <a:off x="6958015" y="4241654"/>
              <a:ext cx="1878329" cy="2236106"/>
            </a:xfrm>
            <a:prstGeom prst="rect">
              <a:avLst/>
            </a:prstGeom>
            <a:effectLst>
              <a:outerShdw blurRad="50800" dist="38100" dir="2700000" algn="tl" rotWithShape="0">
                <a:prstClr val="black">
                  <a:alpha val="40000"/>
                </a:prstClr>
              </a:outerShdw>
            </a:effectLst>
          </p:spPr>
        </p:pic>
      </p:grpSp>
      <p:sp>
        <p:nvSpPr>
          <p:cNvPr id="17" name="TextBox 16"/>
          <p:cNvSpPr txBox="1"/>
          <p:nvPr/>
        </p:nvSpPr>
        <p:spPr>
          <a:xfrm>
            <a:off x="1656522" y="2360109"/>
            <a:ext cx="1517788" cy="769441"/>
          </a:xfrm>
          <a:prstGeom prst="rect">
            <a:avLst/>
          </a:prstGeom>
          <a:noFill/>
        </p:spPr>
        <p:txBody>
          <a:bodyPr wrap="none" rtlCol="0">
            <a:spAutoFit/>
          </a:bodyPr>
          <a:lstStyle/>
          <a:p>
            <a:r>
              <a:rPr lang="en-GB" sz="4400" b="1" dirty="0" smtClean="0">
                <a:solidFill>
                  <a:schemeClr val="tx1">
                    <a:lumMod val="65000"/>
                    <a:lumOff val="35000"/>
                  </a:schemeClr>
                </a:solidFill>
              </a:rPr>
              <a:t>Why?</a:t>
            </a:r>
            <a:endParaRPr lang="en-GB" sz="4400" b="1" dirty="0">
              <a:solidFill>
                <a:schemeClr val="tx1">
                  <a:lumMod val="65000"/>
                  <a:lumOff val="35000"/>
                </a:schemeClr>
              </a:solidFill>
            </a:endParaRPr>
          </a:p>
        </p:txBody>
      </p:sp>
      <p:sp>
        <p:nvSpPr>
          <p:cNvPr id="21" name="Rectangle 20"/>
          <p:cNvSpPr/>
          <p:nvPr/>
        </p:nvSpPr>
        <p:spPr>
          <a:xfrm>
            <a:off x="70406" y="3950847"/>
            <a:ext cx="3220369" cy="369332"/>
          </a:xfrm>
          <a:prstGeom prst="rect">
            <a:avLst/>
          </a:prstGeom>
        </p:spPr>
        <p:txBody>
          <a:bodyPr wrap="none">
            <a:spAutoFit/>
          </a:bodyPr>
          <a:lstStyle/>
          <a:p>
            <a:r>
              <a:rPr lang="en-GB" dirty="0" smtClean="0">
                <a:hlinkClick r:id="rId9"/>
              </a:rPr>
              <a:t>www.computingatschool.org.uk</a:t>
            </a:r>
            <a:r>
              <a:rPr lang="en-GB" dirty="0" smtClean="0"/>
              <a:t> </a:t>
            </a:r>
            <a:endParaRPr lang="en-GB" dirty="0"/>
          </a:p>
        </p:txBody>
      </p:sp>
    </p:spTree>
    <p:extLst>
      <p:ext uri="{BB962C8B-B14F-4D97-AF65-F5344CB8AC3E}">
        <p14:creationId xmlns:p14="http://schemas.microsoft.com/office/powerpoint/2010/main" val="22319163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smtClean="0">
                <a:solidFill>
                  <a:schemeClr val="tx1">
                    <a:lumMod val="65000"/>
                    <a:lumOff val="35000"/>
                  </a:schemeClr>
                </a:solidFill>
              </a:rPr>
              <a:t>What?</a:t>
            </a:r>
            <a:endParaRPr lang="en-GB" sz="4400" b="1" dirty="0">
              <a:solidFill>
                <a:schemeClr val="tx1">
                  <a:lumMod val="65000"/>
                  <a:lumOff val="35000"/>
                </a:schemeClr>
              </a:solidFill>
            </a:endParaRPr>
          </a:p>
        </p:txBody>
      </p:sp>
      <p:sp>
        <p:nvSpPr>
          <p:cNvPr id="7" name="TextBox 6"/>
          <p:cNvSpPr txBox="1"/>
          <p:nvPr/>
        </p:nvSpPr>
        <p:spPr>
          <a:xfrm>
            <a:off x="597578" y="3901322"/>
            <a:ext cx="8546422" cy="2308324"/>
          </a:xfrm>
          <a:prstGeom prst="rect">
            <a:avLst/>
          </a:prstGeom>
          <a:noFill/>
        </p:spPr>
        <p:txBody>
          <a:bodyPr wrap="square" rtlCol="0">
            <a:spAutoFit/>
          </a:bodyPr>
          <a:lstStyle/>
          <a:p>
            <a:pPr lvl="0" eaLnBrk="0" fontAlgn="base" hangingPunct="0">
              <a:spcBef>
                <a:spcPct val="0"/>
              </a:spcBef>
              <a:spcAft>
                <a:spcPct val="0"/>
              </a:spcAft>
              <a:tabLst>
                <a:tab pos="457200" algn="l"/>
              </a:tabLst>
            </a:pPr>
            <a:r>
              <a:rPr lang="en-GB" altLang="ja-JP" sz="3600" dirty="0" smtClean="0">
                <a:solidFill>
                  <a:schemeClr val="tx1">
                    <a:lumMod val="65000"/>
                    <a:lumOff val="35000"/>
                  </a:schemeClr>
                </a:solidFill>
                <a:ea typeface="Calibri" panose="020F0502020204030204" pitchFamily="34" charset="0"/>
                <a:cs typeface="Times New Roman" panose="02020603050405020304" pitchFamily="18" charset="0"/>
              </a:rPr>
              <a:t>about pupil preconceptions.</a:t>
            </a:r>
          </a:p>
          <a:p>
            <a:pPr lvl="0" eaLnBrk="0" fontAlgn="base" hangingPunct="0">
              <a:spcBef>
                <a:spcPct val="0"/>
              </a:spcBef>
              <a:spcAft>
                <a:spcPct val="0"/>
              </a:spcAft>
              <a:tabLst>
                <a:tab pos="457200" algn="l"/>
              </a:tabLst>
            </a:pPr>
            <a:endParaRPr lang="en-GB" altLang="ja-JP" sz="3600" dirty="0" smtClean="0">
              <a:solidFill>
                <a:schemeClr val="tx1">
                  <a:lumMod val="65000"/>
                  <a:lumOff val="35000"/>
                </a:schemeClr>
              </a:solidFill>
              <a:ea typeface="Calibri" panose="020F0502020204030204" pitchFamily="34" charset="0"/>
              <a:cs typeface="Times New Roman" panose="02020603050405020304" pitchFamily="18" charset="0"/>
            </a:endParaRPr>
          </a:p>
          <a:p>
            <a:pPr lvl="0" eaLnBrk="0" fontAlgn="base" hangingPunct="0">
              <a:spcBef>
                <a:spcPct val="0"/>
              </a:spcBef>
              <a:spcAft>
                <a:spcPct val="0"/>
              </a:spcAft>
              <a:tabLst>
                <a:tab pos="457200" algn="l"/>
              </a:tabLst>
            </a:pPr>
            <a:r>
              <a:rPr lang="en-GB" altLang="ja-JP" sz="3600" dirty="0" smtClean="0">
                <a:solidFill>
                  <a:schemeClr val="tx1">
                    <a:lumMod val="65000"/>
                    <a:lumOff val="35000"/>
                  </a:schemeClr>
                </a:solidFill>
                <a:ea typeface="Calibri" panose="020F0502020204030204" pitchFamily="34" charset="0"/>
                <a:cs typeface="Times New Roman" panose="02020603050405020304" pitchFamily="18" charset="0"/>
              </a:rPr>
              <a:t>Why do they think they are learning about computational thinking?</a:t>
            </a:r>
            <a:endParaRPr kumimoji="0" lang="en-GB" altLang="ja-JP" sz="3600" b="0" i="0" u="none" strike="noStrike" cap="none" normalizeH="0" baseline="0" dirty="0">
              <a:ln>
                <a:noFill/>
              </a:ln>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597578" y="3272990"/>
            <a:ext cx="2117887" cy="769441"/>
          </a:xfrm>
          <a:prstGeom prst="rect">
            <a:avLst/>
          </a:prstGeom>
          <a:noFill/>
        </p:spPr>
        <p:txBody>
          <a:bodyPr wrap="none" rtlCol="0">
            <a:spAutoFit/>
          </a:bodyPr>
          <a:lstStyle/>
          <a:p>
            <a:r>
              <a:rPr lang="en-GB" sz="4400" b="1" dirty="0" smtClean="0">
                <a:solidFill>
                  <a:srgbClr val="C00000"/>
                </a:solidFill>
              </a:rPr>
              <a:t>Find out</a:t>
            </a:r>
            <a:endParaRPr lang="en-GB" sz="4400" b="1" dirty="0">
              <a:solidFill>
                <a:srgbClr val="C00000"/>
              </a:solidFill>
            </a:endParaRPr>
          </a:p>
        </p:txBody>
      </p:sp>
    </p:spTree>
    <p:extLst>
      <p:ext uri="{BB962C8B-B14F-4D97-AF65-F5344CB8AC3E}">
        <p14:creationId xmlns:p14="http://schemas.microsoft.com/office/powerpoint/2010/main" val="22827652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P spid="2"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smtClean="0">
                <a:solidFill>
                  <a:schemeClr val="tx1">
                    <a:lumMod val="65000"/>
                    <a:lumOff val="35000"/>
                  </a:schemeClr>
                </a:solidFill>
              </a:rPr>
              <a:t>What?</a:t>
            </a:r>
            <a:endParaRPr lang="en-GB" sz="4400" b="1" dirty="0">
              <a:solidFill>
                <a:schemeClr val="tx1">
                  <a:lumMod val="65000"/>
                  <a:lumOff val="35000"/>
                </a:schemeClr>
              </a:solidFill>
            </a:endParaRPr>
          </a:p>
        </p:txBody>
      </p:sp>
      <p:sp>
        <p:nvSpPr>
          <p:cNvPr id="7" name="TextBox 6"/>
          <p:cNvSpPr txBox="1"/>
          <p:nvPr/>
        </p:nvSpPr>
        <p:spPr>
          <a:xfrm>
            <a:off x="597578" y="3901322"/>
            <a:ext cx="8546422" cy="646331"/>
          </a:xfrm>
          <a:prstGeom prst="rect">
            <a:avLst/>
          </a:prstGeom>
          <a:noFill/>
        </p:spPr>
        <p:txBody>
          <a:bodyPr wrap="square" rtlCol="0">
            <a:spAutoFit/>
          </a:bodyPr>
          <a:lstStyle/>
          <a:p>
            <a:pPr lvl="0" eaLnBrk="0" fontAlgn="base" hangingPunct="0">
              <a:spcBef>
                <a:spcPct val="0"/>
              </a:spcBef>
              <a:spcAft>
                <a:spcPct val="0"/>
              </a:spcAft>
              <a:tabLst>
                <a:tab pos="457200" algn="l"/>
              </a:tabLst>
            </a:pPr>
            <a:r>
              <a:rPr lang="en-GB" altLang="ja-JP" sz="3600" dirty="0">
                <a:solidFill>
                  <a:schemeClr val="tx1">
                    <a:lumMod val="65000"/>
                    <a:lumOff val="35000"/>
                  </a:schemeClr>
                </a:solidFill>
                <a:ea typeface="Calibri" panose="020F0502020204030204" pitchFamily="34" charset="0"/>
                <a:cs typeface="Times New Roman" panose="02020603050405020304" pitchFamily="18" charset="0"/>
              </a:rPr>
              <a:t>a</a:t>
            </a:r>
            <a:r>
              <a:rPr lang="en-GB" altLang="ja-JP" sz="3600" dirty="0" smtClean="0">
                <a:solidFill>
                  <a:schemeClr val="tx1">
                    <a:lumMod val="65000"/>
                    <a:lumOff val="35000"/>
                  </a:schemeClr>
                </a:solidFill>
                <a:ea typeface="Calibri" panose="020F0502020204030204" pitchFamily="34" charset="0"/>
                <a:cs typeface="Times New Roman" panose="02020603050405020304" pitchFamily="18" charset="0"/>
              </a:rPr>
              <a:t>n unplugged resource.</a:t>
            </a:r>
          </a:p>
        </p:txBody>
      </p:sp>
      <p:sp>
        <p:nvSpPr>
          <p:cNvPr id="2" name="TextBox 1"/>
          <p:cNvSpPr txBox="1"/>
          <p:nvPr/>
        </p:nvSpPr>
        <p:spPr>
          <a:xfrm>
            <a:off x="597578" y="3272990"/>
            <a:ext cx="2171044" cy="769441"/>
          </a:xfrm>
          <a:prstGeom prst="rect">
            <a:avLst/>
          </a:prstGeom>
          <a:noFill/>
        </p:spPr>
        <p:txBody>
          <a:bodyPr wrap="none" rtlCol="0">
            <a:spAutoFit/>
          </a:bodyPr>
          <a:lstStyle/>
          <a:p>
            <a:r>
              <a:rPr lang="en-GB" sz="4400" b="1" dirty="0" smtClean="0">
                <a:solidFill>
                  <a:srgbClr val="C00000"/>
                </a:solidFill>
              </a:rPr>
              <a:t>Evaluate</a:t>
            </a:r>
            <a:endParaRPr lang="en-GB" sz="4400" b="1" dirty="0">
              <a:solidFill>
                <a:srgbClr val="C00000"/>
              </a:solidFill>
            </a:endParaRPr>
          </a:p>
        </p:txBody>
      </p:sp>
    </p:spTree>
    <p:extLst>
      <p:ext uri="{BB962C8B-B14F-4D97-AF65-F5344CB8AC3E}">
        <p14:creationId xmlns:p14="http://schemas.microsoft.com/office/powerpoint/2010/main" val="131019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smtClean="0">
                <a:solidFill>
                  <a:schemeClr val="tx1">
                    <a:lumMod val="65000"/>
                    <a:lumOff val="35000"/>
                  </a:schemeClr>
                </a:solidFill>
              </a:rPr>
              <a:t>What?</a:t>
            </a:r>
            <a:endParaRPr lang="en-GB" sz="4400" b="1" dirty="0">
              <a:solidFill>
                <a:schemeClr val="tx1">
                  <a:lumMod val="65000"/>
                  <a:lumOff val="35000"/>
                </a:schemeClr>
              </a:solidFill>
            </a:endParaRPr>
          </a:p>
        </p:txBody>
      </p:sp>
      <p:sp>
        <p:nvSpPr>
          <p:cNvPr id="7" name="TextBox 6"/>
          <p:cNvSpPr txBox="1"/>
          <p:nvPr/>
        </p:nvSpPr>
        <p:spPr>
          <a:xfrm>
            <a:off x="597578" y="3901322"/>
            <a:ext cx="8546422" cy="1754326"/>
          </a:xfrm>
          <a:prstGeom prst="rect">
            <a:avLst/>
          </a:prstGeom>
          <a:noFill/>
        </p:spPr>
        <p:txBody>
          <a:bodyPr wrap="square" rtlCol="0">
            <a:spAutoFit/>
          </a:bodyPr>
          <a:lstStyle/>
          <a:p>
            <a:pPr lvl="0" eaLnBrk="0" fontAlgn="base" hangingPunct="0">
              <a:spcBef>
                <a:spcPct val="0"/>
              </a:spcBef>
              <a:spcAft>
                <a:spcPct val="0"/>
              </a:spcAft>
              <a:tabLst>
                <a:tab pos="457200" algn="l"/>
              </a:tabLst>
            </a:pPr>
            <a:r>
              <a:rPr lang="en-GB" altLang="ja-JP" sz="3600" dirty="0">
                <a:solidFill>
                  <a:schemeClr val="tx1">
                    <a:lumMod val="65000"/>
                    <a:lumOff val="35000"/>
                  </a:schemeClr>
                </a:solidFill>
                <a:ea typeface="Calibri" panose="020F0502020204030204" pitchFamily="34" charset="0"/>
                <a:cs typeface="Times New Roman" panose="02020603050405020304" pitchFamily="18" charset="0"/>
              </a:rPr>
              <a:t>s</a:t>
            </a:r>
            <a:r>
              <a:rPr lang="en-GB" altLang="ja-JP" sz="3600" dirty="0" smtClean="0">
                <a:solidFill>
                  <a:schemeClr val="tx1">
                    <a:lumMod val="65000"/>
                    <a:lumOff val="35000"/>
                  </a:schemeClr>
                </a:solidFill>
                <a:ea typeface="Calibri" panose="020F0502020204030204" pitchFamily="34" charset="0"/>
                <a:cs typeface="Times New Roman" panose="02020603050405020304" pitchFamily="18" charset="0"/>
              </a:rPr>
              <a:t>chool data about the pupils with performance in computational thinking activities.</a:t>
            </a:r>
          </a:p>
        </p:txBody>
      </p:sp>
      <p:sp>
        <p:nvSpPr>
          <p:cNvPr id="2" name="TextBox 1"/>
          <p:cNvSpPr txBox="1"/>
          <p:nvPr/>
        </p:nvSpPr>
        <p:spPr>
          <a:xfrm>
            <a:off x="597578" y="3272990"/>
            <a:ext cx="2303900" cy="769441"/>
          </a:xfrm>
          <a:prstGeom prst="rect">
            <a:avLst/>
          </a:prstGeom>
          <a:noFill/>
        </p:spPr>
        <p:txBody>
          <a:bodyPr wrap="none" rtlCol="0">
            <a:spAutoFit/>
          </a:bodyPr>
          <a:lstStyle/>
          <a:p>
            <a:r>
              <a:rPr lang="en-GB" sz="4400" b="1" dirty="0" smtClean="0">
                <a:solidFill>
                  <a:srgbClr val="C00000"/>
                </a:solidFill>
              </a:rPr>
              <a:t>Compare</a:t>
            </a:r>
            <a:endParaRPr lang="en-GB" sz="4400" b="1" dirty="0">
              <a:solidFill>
                <a:srgbClr val="C00000"/>
              </a:solidFill>
            </a:endParaRPr>
          </a:p>
        </p:txBody>
      </p:sp>
    </p:spTree>
    <p:extLst>
      <p:ext uri="{BB962C8B-B14F-4D97-AF65-F5344CB8AC3E}">
        <p14:creationId xmlns:p14="http://schemas.microsoft.com/office/powerpoint/2010/main" val="769496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smtClean="0">
                <a:solidFill>
                  <a:schemeClr val="tx1">
                    <a:lumMod val="65000"/>
                    <a:lumOff val="35000"/>
                  </a:schemeClr>
                </a:solidFill>
              </a:rPr>
              <a:t>What?</a:t>
            </a:r>
            <a:endParaRPr lang="en-GB" sz="4400" b="1" dirty="0">
              <a:solidFill>
                <a:schemeClr val="tx1">
                  <a:lumMod val="65000"/>
                  <a:lumOff val="35000"/>
                </a:schemeClr>
              </a:solidFill>
            </a:endParaRPr>
          </a:p>
        </p:txBody>
      </p:sp>
      <p:sp>
        <p:nvSpPr>
          <p:cNvPr id="7" name="TextBox 6"/>
          <p:cNvSpPr txBox="1"/>
          <p:nvPr/>
        </p:nvSpPr>
        <p:spPr>
          <a:xfrm>
            <a:off x="597578" y="3901322"/>
            <a:ext cx="8546422" cy="1200329"/>
          </a:xfrm>
          <a:prstGeom prst="rect">
            <a:avLst/>
          </a:prstGeom>
          <a:noFill/>
        </p:spPr>
        <p:txBody>
          <a:bodyPr wrap="square" rtlCol="0">
            <a:spAutoFit/>
          </a:bodyPr>
          <a:lstStyle/>
          <a:p>
            <a:pPr lvl="0" eaLnBrk="0" fontAlgn="base" hangingPunct="0">
              <a:spcBef>
                <a:spcPct val="0"/>
              </a:spcBef>
              <a:spcAft>
                <a:spcPct val="0"/>
              </a:spcAft>
              <a:tabLst>
                <a:tab pos="457200" algn="l"/>
              </a:tabLst>
            </a:pPr>
            <a:r>
              <a:rPr lang="en-GB" altLang="ja-JP" sz="3600" dirty="0">
                <a:solidFill>
                  <a:schemeClr val="tx1">
                    <a:lumMod val="65000"/>
                    <a:lumOff val="35000"/>
                  </a:schemeClr>
                </a:solidFill>
                <a:ea typeface="Calibri" panose="020F0502020204030204" pitchFamily="34" charset="0"/>
                <a:cs typeface="Times New Roman" panose="02020603050405020304" pitchFamily="18" charset="0"/>
              </a:rPr>
              <a:t>a</a:t>
            </a:r>
            <a:r>
              <a:rPr lang="en-GB" altLang="ja-JP" sz="3600" dirty="0" smtClean="0">
                <a:solidFill>
                  <a:schemeClr val="tx1">
                    <a:lumMod val="65000"/>
                    <a:lumOff val="35000"/>
                  </a:schemeClr>
                </a:solidFill>
                <a:ea typeface="Calibri" panose="020F0502020204030204" pitchFamily="34" charset="0"/>
                <a:cs typeface="Times New Roman" panose="02020603050405020304" pitchFamily="18" charset="0"/>
              </a:rPr>
              <a:t> scheme of work that focuses on algorithmic thinking and design</a:t>
            </a:r>
          </a:p>
        </p:txBody>
      </p:sp>
      <p:sp>
        <p:nvSpPr>
          <p:cNvPr id="2" name="TextBox 1"/>
          <p:cNvSpPr txBox="1"/>
          <p:nvPr/>
        </p:nvSpPr>
        <p:spPr>
          <a:xfrm>
            <a:off x="597578" y="3272990"/>
            <a:ext cx="6625340" cy="769441"/>
          </a:xfrm>
          <a:prstGeom prst="rect">
            <a:avLst/>
          </a:prstGeom>
          <a:noFill/>
        </p:spPr>
        <p:txBody>
          <a:bodyPr wrap="none" rtlCol="0">
            <a:spAutoFit/>
          </a:bodyPr>
          <a:lstStyle/>
          <a:p>
            <a:r>
              <a:rPr lang="en-GB" sz="3600" dirty="0" smtClean="0">
                <a:solidFill>
                  <a:schemeClr val="tx1">
                    <a:lumMod val="65000"/>
                    <a:lumOff val="35000"/>
                  </a:schemeClr>
                </a:solidFill>
              </a:rPr>
              <a:t>Design, implement and </a:t>
            </a:r>
            <a:r>
              <a:rPr lang="en-GB" sz="4400" b="1" dirty="0" smtClean="0">
                <a:solidFill>
                  <a:srgbClr val="C00000"/>
                </a:solidFill>
              </a:rPr>
              <a:t>evaluate</a:t>
            </a:r>
            <a:endParaRPr lang="en-GB" sz="4400" b="1" dirty="0">
              <a:solidFill>
                <a:srgbClr val="C00000"/>
              </a:solidFill>
            </a:endParaRPr>
          </a:p>
        </p:txBody>
      </p:sp>
    </p:spTree>
    <p:extLst>
      <p:ext uri="{BB962C8B-B14F-4D97-AF65-F5344CB8AC3E}">
        <p14:creationId xmlns:p14="http://schemas.microsoft.com/office/powerpoint/2010/main" val="26667793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523687" cy="769441"/>
          </a:xfrm>
          <a:prstGeom prst="rect">
            <a:avLst/>
          </a:prstGeom>
          <a:noFill/>
        </p:spPr>
        <p:txBody>
          <a:bodyPr wrap="none" rtlCol="0">
            <a:spAutoFit/>
          </a:bodyPr>
          <a:lstStyle/>
          <a:p>
            <a:r>
              <a:rPr lang="en-GB" sz="4400" b="1" dirty="0" smtClean="0">
                <a:solidFill>
                  <a:schemeClr val="tx1">
                    <a:lumMod val="65000"/>
                    <a:lumOff val="35000"/>
                  </a:schemeClr>
                </a:solidFill>
              </a:rPr>
              <a:t>How?</a:t>
            </a:r>
            <a:endParaRPr lang="en-GB" sz="4400" b="1" dirty="0">
              <a:solidFill>
                <a:schemeClr val="tx1">
                  <a:lumMod val="65000"/>
                  <a:lumOff val="35000"/>
                </a:schemeClr>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8011" y="2594114"/>
            <a:ext cx="4263886" cy="4263886"/>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54254" y="3831020"/>
            <a:ext cx="3026979" cy="3026979"/>
          </a:xfrm>
          <a:prstGeom prst="rect">
            <a:avLst/>
          </a:prstGeom>
        </p:spPr>
      </p:pic>
    </p:spTree>
    <p:extLst>
      <p:ext uri="{BB962C8B-B14F-4D97-AF65-F5344CB8AC3E}">
        <p14:creationId xmlns:p14="http://schemas.microsoft.com/office/powerpoint/2010/main" val="931700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chemeClr val="tx1">
                    <a:lumMod val="65000"/>
                    <a:lumOff val="35000"/>
                  </a:schemeClr>
                </a:solidFill>
                <a:latin typeface="+mn-lt"/>
              </a:rPr>
              <a:t>Class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sp>
        <p:nvSpPr>
          <p:cNvPr id="7" name="Rectangle 6"/>
          <p:cNvSpPr/>
          <p:nvPr/>
        </p:nvSpPr>
        <p:spPr>
          <a:xfrm>
            <a:off x="0" y="5924550"/>
            <a:ext cx="9144000" cy="514350"/>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schemeClr val="bg1">
                    <a:lumMod val="95000"/>
                  </a:schemeClr>
                </a:solidFill>
              </a:rPr>
              <a:t>Qualifications and Certifications</a:t>
            </a:r>
            <a:endParaRPr lang="en-GB" dirty="0">
              <a:solidFill>
                <a:schemeClr val="bg1">
                  <a:lumMod val="95000"/>
                </a:schemeClr>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697" y="5613556"/>
            <a:ext cx="1015873" cy="1244444"/>
          </a:xfrm>
          <a:prstGeom prst="rect">
            <a:avLst/>
          </a:prstGeom>
        </p:spPr>
      </p:pic>
      <p:pic>
        <p:nvPicPr>
          <p:cNvPr id="11" name="Picture 10"/>
          <p:cNvPicPr>
            <a:picLocks noChangeAspect="1"/>
          </p:cNvPicPr>
          <p:nvPr/>
        </p:nvPicPr>
        <p:blipFill rotWithShape="1">
          <a:blip r:embed="rId5"/>
          <a:srcRect l="3295" t="29177" r="29064" b="25770"/>
          <a:stretch/>
        </p:blipFill>
        <p:spPr>
          <a:xfrm>
            <a:off x="209550" y="2133600"/>
            <a:ext cx="8801100" cy="3295650"/>
          </a:xfrm>
          <a:prstGeom prst="rect">
            <a:avLst/>
          </a:prstGeom>
          <a:ln>
            <a:solidFill>
              <a:srgbClr val="515151"/>
            </a:solidFill>
          </a:ln>
        </p:spPr>
      </p:pic>
      <p:sp>
        <p:nvSpPr>
          <p:cNvPr id="2" name="Rectangle 1"/>
          <p:cNvSpPr/>
          <p:nvPr/>
        </p:nvSpPr>
        <p:spPr>
          <a:xfrm>
            <a:off x="63246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667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31623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943350" y="6457950"/>
            <a:ext cx="5181600" cy="369332"/>
          </a:xfrm>
          <a:prstGeom prst="rect">
            <a:avLst/>
          </a:prstGeom>
        </p:spPr>
        <p:txBody>
          <a:bodyPr wrap="square">
            <a:spAutoFit/>
          </a:bodyPr>
          <a:lstStyle/>
          <a:p>
            <a:pPr algn="r"/>
            <a:r>
              <a:rPr lang="en-GB" dirty="0" smtClean="0">
                <a:hlinkClick r:id="rId6"/>
              </a:rPr>
              <a:t>www.computingatschool.org.uk/certificate</a:t>
            </a:r>
            <a:r>
              <a:rPr lang="en-GB" dirty="0" smtClean="0"/>
              <a:t> </a:t>
            </a:r>
            <a:endParaRPr lang="en-GB" dirty="0"/>
          </a:p>
        </p:txBody>
      </p:sp>
    </p:spTree>
    <p:extLst>
      <p:ext uri="{BB962C8B-B14F-4D97-AF65-F5344CB8AC3E}">
        <p14:creationId xmlns:p14="http://schemas.microsoft.com/office/powerpoint/2010/main" val="552266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2" grpId="1" animBg="1"/>
      <p:bldP spid="14" grpId="0" animBg="1"/>
      <p:bldP spid="14" grpId="1" animBg="1"/>
      <p:bldP spid="15"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57701"/>
            <a:ext cx="9128904" cy="9053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C00000"/>
                </a:solidFill>
                <a:latin typeface="+mn-lt"/>
              </a:rPr>
              <a:t>The Beauty of Trees </a:t>
            </a:r>
            <a:endParaRPr lang="en-GB" sz="6600" b="1"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Going Beyond Simple Algorithms</a:t>
            </a:r>
            <a:endParaRPr lang="en-GB" sz="4400" b="1" spc="-150" dirty="0">
              <a:solidFill>
                <a:schemeClr val="bg1">
                  <a:lumMod val="50000"/>
                </a:schemeClr>
              </a:solidFill>
            </a:endParaRPr>
          </a:p>
        </p:txBody>
      </p:sp>
      <p:sp>
        <p:nvSpPr>
          <p:cNvPr id="2" name="Rectangle 1"/>
          <p:cNvSpPr/>
          <p:nvPr/>
        </p:nvSpPr>
        <p:spPr>
          <a:xfrm>
            <a:off x="8028432" y="5779008"/>
            <a:ext cx="1115568" cy="1078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5199" t="35920" r="15401"/>
          <a:stretch/>
        </p:blipFill>
        <p:spPr>
          <a:xfrm>
            <a:off x="0" y="2068564"/>
            <a:ext cx="9168918" cy="4269064"/>
          </a:xfrm>
          <a:prstGeom prst="rect">
            <a:avLst/>
          </a:prstGeom>
        </p:spPr>
      </p:pic>
    </p:spTree>
    <p:extLst>
      <p:ext uri="{BB962C8B-B14F-4D97-AF65-F5344CB8AC3E}">
        <p14:creationId xmlns:p14="http://schemas.microsoft.com/office/powerpoint/2010/main" val="599692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sp>
        <p:nvSpPr>
          <p:cNvPr id="5" name="Title 1"/>
          <p:cNvSpPr txBox="1">
            <a:spLocks/>
          </p:cNvSpPr>
          <p:nvPr/>
        </p:nvSpPr>
        <p:spPr>
          <a:xfrm>
            <a:off x="500634" y="1986109"/>
            <a:ext cx="8310398" cy="4770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solidFill>
                  <a:schemeClr val="tx1">
                    <a:lumMod val="50000"/>
                    <a:lumOff val="50000"/>
                  </a:schemeClr>
                </a:solidFill>
                <a:latin typeface="+mn-lt"/>
              </a:rPr>
              <a:t>Pupils should be taught to</a:t>
            </a:r>
            <a:r>
              <a:rPr lang="en-US" sz="2800" dirty="0" smtClean="0">
                <a:solidFill>
                  <a:schemeClr val="tx1">
                    <a:lumMod val="50000"/>
                    <a:lumOff val="50000"/>
                  </a:schemeClr>
                </a:solidFill>
                <a:latin typeface="+mn-lt"/>
              </a:rPr>
              <a:t>:</a:t>
            </a:r>
          </a:p>
          <a:p>
            <a:pPr marL="457200" indent="-457200">
              <a:lnSpc>
                <a:spcPct val="100000"/>
              </a:lnSpc>
              <a:buFont typeface="Arial" panose="020B0604020202020204" pitchFamily="34" charset="0"/>
              <a:buChar char="•"/>
            </a:pPr>
            <a:r>
              <a:rPr lang="en-US" sz="2800" dirty="0" smtClean="0">
                <a:solidFill>
                  <a:schemeClr val="bg1">
                    <a:lumMod val="50000"/>
                  </a:schemeClr>
                </a:solidFill>
                <a:latin typeface="+mn-lt"/>
              </a:rPr>
              <a:t>… use </a:t>
            </a:r>
            <a:r>
              <a:rPr lang="en-US" sz="2800" dirty="0">
                <a:solidFill>
                  <a:schemeClr val="bg1">
                    <a:lumMod val="50000"/>
                  </a:schemeClr>
                </a:solidFill>
                <a:latin typeface="+mn-lt"/>
              </a:rPr>
              <a:t>and evaluate </a:t>
            </a:r>
          </a:p>
          <a:p>
            <a:pPr>
              <a:lnSpc>
                <a:spcPct val="100000"/>
              </a:lnSpc>
            </a:pPr>
            <a:r>
              <a:rPr lang="en-US" sz="2800" dirty="0" smtClean="0">
                <a:solidFill>
                  <a:schemeClr val="bg1">
                    <a:lumMod val="50000"/>
                  </a:schemeClr>
                </a:solidFill>
                <a:latin typeface="+mn-lt"/>
              </a:rPr>
              <a:t>computational </a:t>
            </a:r>
            <a:r>
              <a:rPr lang="en-US" sz="2800" dirty="0">
                <a:solidFill>
                  <a:schemeClr val="bg1">
                    <a:lumMod val="50000"/>
                  </a:schemeClr>
                </a:solidFill>
                <a:latin typeface="+mn-lt"/>
              </a:rPr>
              <a:t>abstractions </a:t>
            </a:r>
            <a:r>
              <a:rPr lang="en-US" sz="2800" dirty="0" smtClean="0">
                <a:solidFill>
                  <a:schemeClr val="bg1">
                    <a:lumMod val="50000"/>
                  </a:schemeClr>
                </a:solidFill>
                <a:latin typeface="+mn-lt"/>
              </a:rPr>
              <a:t>that</a:t>
            </a:r>
          </a:p>
          <a:p>
            <a:pPr>
              <a:lnSpc>
                <a:spcPct val="100000"/>
              </a:lnSpc>
            </a:pPr>
            <a:r>
              <a:rPr lang="en-US" sz="2800" dirty="0" smtClean="0">
                <a:solidFill>
                  <a:schemeClr val="bg1">
                    <a:lumMod val="50000"/>
                  </a:schemeClr>
                </a:solidFill>
                <a:latin typeface="+mn-lt"/>
              </a:rPr>
              <a:t>model </a:t>
            </a:r>
            <a:r>
              <a:rPr lang="en-US" sz="2800" dirty="0">
                <a:solidFill>
                  <a:schemeClr val="bg1">
                    <a:lumMod val="50000"/>
                  </a:schemeClr>
                </a:solidFill>
                <a:latin typeface="+mn-lt"/>
              </a:rPr>
              <a:t>the state and </a:t>
            </a:r>
            <a:r>
              <a:rPr lang="en-US" sz="2800" dirty="0" smtClean="0">
                <a:solidFill>
                  <a:schemeClr val="bg1">
                    <a:lumMod val="50000"/>
                  </a:schemeClr>
                </a:solidFill>
                <a:latin typeface="+mn-lt"/>
              </a:rPr>
              <a:t>behavior</a:t>
            </a:r>
            <a:endParaRPr lang="en-US" sz="2800" dirty="0">
              <a:solidFill>
                <a:schemeClr val="bg1">
                  <a:lumMod val="50000"/>
                </a:schemeClr>
              </a:solidFill>
              <a:latin typeface="+mn-lt"/>
            </a:endParaRPr>
          </a:p>
          <a:p>
            <a:pPr>
              <a:lnSpc>
                <a:spcPct val="100000"/>
              </a:lnSpc>
            </a:pPr>
            <a:r>
              <a:rPr lang="en-US" sz="2800" dirty="0" smtClean="0">
                <a:solidFill>
                  <a:schemeClr val="bg1">
                    <a:lumMod val="50000"/>
                  </a:schemeClr>
                </a:solidFill>
                <a:latin typeface="+mn-lt"/>
              </a:rPr>
              <a:t>of </a:t>
            </a:r>
            <a:r>
              <a:rPr lang="en-US" sz="2800" dirty="0">
                <a:solidFill>
                  <a:schemeClr val="bg1">
                    <a:lumMod val="50000"/>
                  </a:schemeClr>
                </a:solidFill>
                <a:latin typeface="+mn-lt"/>
              </a:rPr>
              <a:t>real-world </a:t>
            </a:r>
            <a:r>
              <a:rPr lang="en-US" sz="2800" dirty="0" smtClean="0">
                <a:solidFill>
                  <a:schemeClr val="bg1">
                    <a:lumMod val="50000"/>
                  </a:schemeClr>
                </a:solidFill>
                <a:latin typeface="+mn-lt"/>
              </a:rPr>
              <a:t>problems…</a:t>
            </a:r>
            <a:endParaRPr lang="en-US" sz="2800" dirty="0">
              <a:solidFill>
                <a:schemeClr val="bg1">
                  <a:lumMod val="50000"/>
                </a:schemeClr>
              </a:solidFill>
              <a:latin typeface="+mn-lt"/>
            </a:endParaRPr>
          </a:p>
          <a:p>
            <a:pPr marL="457200" indent="-457200">
              <a:lnSpc>
                <a:spcPct val="100000"/>
              </a:lnSpc>
              <a:buFont typeface="Arial" panose="020B0604020202020204" pitchFamily="34" charset="0"/>
              <a:buChar char="•"/>
            </a:pPr>
            <a:r>
              <a:rPr lang="en-US" sz="2800" dirty="0" smtClean="0">
                <a:solidFill>
                  <a:schemeClr val="bg1">
                    <a:lumMod val="50000"/>
                  </a:schemeClr>
                </a:solidFill>
                <a:latin typeface="+mn-lt"/>
              </a:rPr>
              <a:t>understand </a:t>
            </a:r>
            <a:r>
              <a:rPr lang="en-US" sz="2800" dirty="0">
                <a:solidFill>
                  <a:schemeClr val="bg1">
                    <a:lumMod val="50000"/>
                  </a:schemeClr>
                </a:solidFill>
                <a:latin typeface="+mn-lt"/>
              </a:rPr>
              <a:t>several </a:t>
            </a:r>
            <a:r>
              <a:rPr lang="en-US" sz="2800" dirty="0" smtClean="0">
                <a:solidFill>
                  <a:schemeClr val="bg1">
                    <a:lumMod val="50000"/>
                  </a:schemeClr>
                </a:solidFill>
                <a:latin typeface="+mn-lt"/>
              </a:rPr>
              <a:t>key</a:t>
            </a:r>
          </a:p>
          <a:p>
            <a:pPr>
              <a:lnSpc>
                <a:spcPct val="100000"/>
              </a:lnSpc>
            </a:pPr>
            <a:r>
              <a:rPr lang="en-US" sz="2800" dirty="0" smtClean="0">
                <a:solidFill>
                  <a:schemeClr val="bg1">
                    <a:lumMod val="50000"/>
                  </a:schemeClr>
                </a:solidFill>
                <a:latin typeface="+mn-lt"/>
              </a:rPr>
              <a:t>algorithms </a:t>
            </a:r>
            <a:r>
              <a:rPr lang="en-US" sz="2800" dirty="0">
                <a:solidFill>
                  <a:schemeClr val="bg1">
                    <a:lumMod val="50000"/>
                  </a:schemeClr>
                </a:solidFill>
                <a:latin typeface="+mn-lt"/>
              </a:rPr>
              <a:t>that reflect </a:t>
            </a:r>
            <a:endParaRPr lang="en-US" sz="2800" dirty="0" smtClean="0">
              <a:solidFill>
                <a:schemeClr val="bg1">
                  <a:lumMod val="50000"/>
                </a:schemeClr>
              </a:solidFill>
              <a:latin typeface="+mn-lt"/>
            </a:endParaRPr>
          </a:p>
          <a:p>
            <a:pPr>
              <a:lnSpc>
                <a:spcPct val="100000"/>
              </a:lnSpc>
            </a:pPr>
            <a:r>
              <a:rPr lang="en-US" sz="2800" dirty="0" smtClean="0">
                <a:solidFill>
                  <a:schemeClr val="bg1">
                    <a:lumMod val="50000"/>
                  </a:schemeClr>
                </a:solidFill>
                <a:latin typeface="+mn-lt"/>
              </a:rPr>
              <a:t>computational thinking … </a:t>
            </a:r>
          </a:p>
          <a:p>
            <a:pPr marL="457200" indent="-457200">
              <a:lnSpc>
                <a:spcPct val="100000"/>
              </a:lnSpc>
              <a:buFont typeface="Arial" panose="020B0604020202020204" pitchFamily="34" charset="0"/>
              <a:buChar char="•"/>
            </a:pPr>
            <a:r>
              <a:rPr lang="en-US" sz="2800" b="1" dirty="0" smtClean="0">
                <a:solidFill>
                  <a:srgbClr val="C00000"/>
                </a:solidFill>
                <a:latin typeface="+mn-lt"/>
              </a:rPr>
              <a:t>make </a:t>
            </a:r>
            <a:r>
              <a:rPr lang="en-US" sz="2800" b="1" dirty="0">
                <a:solidFill>
                  <a:srgbClr val="C00000"/>
                </a:solidFill>
                <a:latin typeface="+mn-lt"/>
              </a:rPr>
              <a:t>appropriate use of data </a:t>
            </a:r>
            <a:r>
              <a:rPr lang="en-US" sz="2800" b="1" dirty="0" smtClean="0">
                <a:solidFill>
                  <a:srgbClr val="C00000"/>
                </a:solidFill>
                <a:latin typeface="+mn-lt"/>
              </a:rPr>
              <a:t>structures</a:t>
            </a:r>
          </a:p>
          <a:p>
            <a:pPr>
              <a:lnSpc>
                <a:spcPct val="100000"/>
              </a:lnSpc>
            </a:pPr>
            <a:r>
              <a:rPr lang="en-US" sz="2800" b="1" dirty="0" smtClean="0">
                <a:solidFill>
                  <a:srgbClr val="C00000"/>
                </a:solidFill>
                <a:latin typeface="+mn-lt"/>
              </a:rPr>
              <a:t>[for</a:t>
            </a:r>
            <a:r>
              <a:rPr lang="en-US" sz="2800" b="1" dirty="0">
                <a:solidFill>
                  <a:srgbClr val="C00000"/>
                </a:solidFill>
                <a:latin typeface="+mn-lt"/>
              </a:rPr>
              <a:t> </a:t>
            </a:r>
            <a:r>
              <a:rPr lang="en-US" sz="2800" b="1" dirty="0" smtClean="0">
                <a:solidFill>
                  <a:srgbClr val="C00000"/>
                </a:solidFill>
                <a:latin typeface="+mn-lt"/>
              </a:rPr>
              <a:t>example</a:t>
            </a:r>
            <a:r>
              <a:rPr lang="en-US" sz="2800" b="1" dirty="0">
                <a:solidFill>
                  <a:srgbClr val="C00000"/>
                </a:solidFill>
                <a:latin typeface="+mn-lt"/>
              </a:rPr>
              <a:t>, lists, tables or </a:t>
            </a:r>
            <a:r>
              <a:rPr lang="en-US" sz="2800" b="1" dirty="0" smtClean="0">
                <a:solidFill>
                  <a:srgbClr val="C00000"/>
                </a:solidFill>
                <a:latin typeface="+mn-lt"/>
              </a:rPr>
              <a:t>arrays]…</a:t>
            </a:r>
          </a:p>
        </p:txBody>
      </p:sp>
      <p:pic>
        <p:nvPicPr>
          <p:cNvPr id="6" name="Picture 5"/>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
        <p:nvSpPr>
          <p:cNvPr id="7" name="Title 1"/>
          <p:cNvSpPr>
            <a:spLocks noGrp="1"/>
          </p:cNvSpPr>
          <p:nvPr>
            <p:ph type="title"/>
          </p:nvPr>
        </p:nvSpPr>
        <p:spPr>
          <a:xfrm>
            <a:off x="19182" y="-126626"/>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Tree>
    <p:extLst>
      <p:ext uri="{BB962C8B-B14F-4D97-AF65-F5344CB8AC3E}">
        <p14:creationId xmlns:p14="http://schemas.microsoft.com/office/powerpoint/2010/main" val="2315058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3632">
            <a:off x="5525037" y="151662"/>
            <a:ext cx="3451538" cy="4603635"/>
          </a:xfrm>
          <a:prstGeom prst="rect">
            <a:avLst/>
          </a:prstGeom>
          <a:ln>
            <a:solidFill>
              <a:schemeClr val="bg1">
                <a:lumMod val="50000"/>
              </a:schemeClr>
            </a:solidFill>
          </a:ln>
        </p:spPr>
      </p:pic>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9138" r="19138"/>
          <a:stretch/>
        </p:blipFill>
        <p:spPr>
          <a:xfrm>
            <a:off x="0" y="0"/>
            <a:ext cx="4729655" cy="6858000"/>
          </a:xfrm>
          <a:prstGeom prst="rect">
            <a:avLst/>
          </a:prstGeom>
        </p:spPr>
      </p:pic>
      <p:sp>
        <p:nvSpPr>
          <p:cNvPr id="7" name="Rectangle 6"/>
          <p:cNvSpPr/>
          <p:nvPr/>
        </p:nvSpPr>
        <p:spPr>
          <a:xfrm flipH="1">
            <a:off x="3355450" y="-15766"/>
            <a:ext cx="1408908" cy="6877182"/>
          </a:xfrm>
          <a:prstGeom prst="rect">
            <a:avLst/>
          </a:prstGeom>
          <a:gradFill flip="none" rotWithShape="1">
            <a:gsLst>
              <a:gs pos="15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8" name="TextBox 7"/>
          <p:cNvSpPr txBox="1"/>
          <p:nvPr/>
        </p:nvSpPr>
        <p:spPr>
          <a:xfrm>
            <a:off x="0" y="0"/>
            <a:ext cx="1455848" cy="369332"/>
          </a:xfrm>
          <a:prstGeom prst="rect">
            <a:avLst/>
          </a:prstGeom>
          <a:noFill/>
        </p:spPr>
        <p:txBody>
          <a:bodyPr wrap="none" rtlCol="0">
            <a:spAutoFit/>
          </a:bodyPr>
          <a:lstStyle/>
          <a:p>
            <a:r>
              <a:rPr lang="en-GB" dirty="0" err="1" smtClean="0">
                <a:solidFill>
                  <a:srgbClr val="C00000"/>
                </a:solidFill>
              </a:rPr>
              <a:t>Niklaus</a:t>
            </a:r>
            <a:r>
              <a:rPr lang="en-GB" dirty="0" smtClean="0">
                <a:solidFill>
                  <a:srgbClr val="C00000"/>
                </a:solidFill>
              </a:rPr>
              <a:t> Wirth</a:t>
            </a:r>
            <a:endParaRPr lang="en-GB" dirty="0">
              <a:solidFill>
                <a:srgbClr val="C00000"/>
              </a:solidFill>
            </a:endParaRPr>
          </a:p>
        </p:txBody>
      </p:sp>
    </p:spTree>
    <p:extLst>
      <p:ext uri="{BB962C8B-B14F-4D97-AF65-F5344CB8AC3E}">
        <p14:creationId xmlns:p14="http://schemas.microsoft.com/office/powerpoint/2010/main" val="3976686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3632">
            <a:off x="5525037" y="151662"/>
            <a:ext cx="3451538" cy="4603635"/>
          </a:xfrm>
          <a:prstGeom prst="rect">
            <a:avLst/>
          </a:prstGeom>
          <a:ln>
            <a:solidFill>
              <a:schemeClr val="bg1">
                <a:lumMod val="50000"/>
              </a:schemeClr>
            </a:solidFill>
          </a:ln>
        </p:spPr>
      </p:pic>
      <p:sp>
        <p:nvSpPr>
          <p:cNvPr id="3" name="Rectangle 2"/>
          <p:cNvSpPr/>
          <p:nvPr/>
        </p:nvSpPr>
        <p:spPr>
          <a:xfrm>
            <a:off x="109934" y="1260988"/>
            <a:ext cx="5496056" cy="3139321"/>
          </a:xfrm>
          <a:prstGeom prst="rect">
            <a:avLst/>
          </a:prstGeom>
        </p:spPr>
        <p:txBody>
          <a:bodyPr wrap="none">
            <a:spAutoFit/>
          </a:bodyPr>
          <a:lstStyle/>
          <a:p>
            <a:r>
              <a:rPr lang="en-GB" sz="6600" b="1" dirty="0" smtClean="0">
                <a:solidFill>
                  <a:srgbClr val="585858"/>
                </a:solidFill>
              </a:rPr>
              <a:t>computation + </a:t>
            </a:r>
          </a:p>
          <a:p>
            <a:r>
              <a:rPr lang="en-GB" sz="6600" b="1" dirty="0" smtClean="0">
                <a:solidFill>
                  <a:srgbClr val="585858"/>
                </a:solidFill>
              </a:rPr>
              <a:t>information = </a:t>
            </a:r>
          </a:p>
          <a:p>
            <a:r>
              <a:rPr lang="en-GB" sz="6600" b="1" dirty="0" smtClean="0">
                <a:solidFill>
                  <a:srgbClr val="585858"/>
                </a:solidFill>
              </a:rPr>
              <a:t>solutions</a:t>
            </a:r>
            <a:endParaRPr lang="en-GB" sz="6600" b="1" dirty="0">
              <a:solidFill>
                <a:srgbClr val="585858"/>
              </a:solidFill>
            </a:endParaRPr>
          </a:p>
        </p:txBody>
      </p: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56257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3632">
            <a:off x="5525037" y="151662"/>
            <a:ext cx="3451538" cy="4603635"/>
          </a:xfrm>
          <a:prstGeom prst="rect">
            <a:avLst/>
          </a:prstGeom>
          <a:ln>
            <a:solidFill>
              <a:schemeClr val="bg1">
                <a:lumMod val="50000"/>
              </a:schemeClr>
            </a:solidFill>
          </a:ln>
        </p:spPr>
      </p:pic>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279755" y="-253015"/>
            <a:ext cx="5065049" cy="277866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4623" y="1579167"/>
            <a:ext cx="3725370" cy="205410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86671" y="3068210"/>
            <a:ext cx="3725371" cy="1973121"/>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00000">
            <a:off x="1109263" y="4572650"/>
            <a:ext cx="3732732" cy="1973121"/>
          </a:xfrm>
          <a:prstGeom prst="rect">
            <a:avLst/>
          </a:prstGeom>
        </p:spPr>
      </p:pic>
    </p:spTree>
    <p:extLst>
      <p:ext uri="{BB962C8B-B14F-4D97-AF65-F5344CB8AC3E}">
        <p14:creationId xmlns:p14="http://schemas.microsoft.com/office/powerpoint/2010/main" val="964525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279755" y="-253015"/>
            <a:ext cx="5065049" cy="277866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623" y="1579167"/>
            <a:ext cx="3725370" cy="205410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86671" y="3068210"/>
            <a:ext cx="3725371" cy="197312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1109263" y="4572650"/>
            <a:ext cx="3732732" cy="1973121"/>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00000">
            <a:off x="4186273" y="-69693"/>
            <a:ext cx="5658938" cy="2997223"/>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1944" y="2052179"/>
            <a:ext cx="3721064" cy="2151585"/>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600000">
            <a:off x="5904097" y="3476150"/>
            <a:ext cx="3782820" cy="2003549"/>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600000">
            <a:off x="4318011" y="4877840"/>
            <a:ext cx="3725871" cy="1977294"/>
          </a:xfrm>
          <a:prstGeom prst="rect">
            <a:avLst/>
          </a:prstGeom>
        </p:spPr>
      </p:pic>
    </p:spTree>
    <p:extLst>
      <p:ext uri="{BB962C8B-B14F-4D97-AF65-F5344CB8AC3E}">
        <p14:creationId xmlns:p14="http://schemas.microsoft.com/office/powerpoint/2010/main" val="2833832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28432" y="5779008"/>
            <a:ext cx="1115568" cy="1078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822960" y="2749296"/>
            <a:ext cx="694944" cy="69494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1591056" y="2749296"/>
            <a:ext cx="1693926" cy="694944"/>
            <a:chOff x="1591056" y="2749296"/>
            <a:chExt cx="1693926" cy="694944"/>
          </a:xfrm>
        </p:grpSpPr>
        <p:sp>
          <p:nvSpPr>
            <p:cNvPr id="7" name="Oval 6"/>
            <p:cNvSpPr/>
            <p:nvPr/>
          </p:nvSpPr>
          <p:spPr>
            <a:xfrm>
              <a:off x="2590038" y="2749296"/>
              <a:ext cx="694944" cy="69494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p:cNvCxnSpPr/>
            <p:nvPr/>
          </p:nvCxnSpPr>
          <p:spPr>
            <a:xfrm>
              <a:off x="1591056" y="3096768"/>
              <a:ext cx="93268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389376" y="2737104"/>
            <a:ext cx="1693926" cy="694944"/>
            <a:chOff x="1591056" y="2749296"/>
            <a:chExt cx="1693926" cy="694944"/>
          </a:xfrm>
        </p:grpSpPr>
        <p:sp>
          <p:nvSpPr>
            <p:cNvPr id="18" name="Oval 17"/>
            <p:cNvSpPr/>
            <p:nvPr/>
          </p:nvSpPr>
          <p:spPr>
            <a:xfrm>
              <a:off x="2590038" y="2749296"/>
              <a:ext cx="694944" cy="69494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p:cNvCxnSpPr/>
            <p:nvPr/>
          </p:nvCxnSpPr>
          <p:spPr>
            <a:xfrm>
              <a:off x="1591056" y="3096768"/>
              <a:ext cx="93268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955536" y="2742092"/>
            <a:ext cx="1693926" cy="694944"/>
            <a:chOff x="1591056" y="2749296"/>
            <a:chExt cx="1693926" cy="694944"/>
          </a:xfrm>
        </p:grpSpPr>
        <p:sp>
          <p:nvSpPr>
            <p:cNvPr id="21" name="Oval 20"/>
            <p:cNvSpPr/>
            <p:nvPr/>
          </p:nvSpPr>
          <p:spPr>
            <a:xfrm>
              <a:off x="2590038" y="2749296"/>
              <a:ext cx="694944" cy="69494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p:cNvCxnSpPr/>
            <p:nvPr/>
          </p:nvCxnSpPr>
          <p:spPr>
            <a:xfrm>
              <a:off x="1591056" y="3096768"/>
              <a:ext cx="93268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5170932" y="2737104"/>
            <a:ext cx="1693926" cy="694944"/>
            <a:chOff x="1591056" y="2749296"/>
            <a:chExt cx="1693926" cy="694944"/>
          </a:xfrm>
        </p:grpSpPr>
        <p:sp>
          <p:nvSpPr>
            <p:cNvPr id="24" name="Oval 23"/>
            <p:cNvSpPr/>
            <p:nvPr/>
          </p:nvSpPr>
          <p:spPr>
            <a:xfrm>
              <a:off x="2590038" y="2749296"/>
              <a:ext cx="694944" cy="69494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p:cNvCxnSpPr/>
            <p:nvPr/>
          </p:nvCxnSpPr>
          <p:spPr>
            <a:xfrm>
              <a:off x="1591056" y="3096768"/>
              <a:ext cx="93268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a:off x="5189220" y="3090672"/>
            <a:ext cx="178460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0" y="6088559"/>
            <a:ext cx="9145121" cy="769441"/>
          </a:xfrm>
          <a:prstGeom prst="rect">
            <a:avLst/>
          </a:prstGeom>
          <a:noFill/>
        </p:spPr>
        <p:txBody>
          <a:bodyPr wrap="square" rtlCol="0">
            <a:spAutoFit/>
          </a:bodyPr>
          <a:lstStyle/>
          <a:p>
            <a:r>
              <a:rPr lang="en-GB" sz="4400" b="1" dirty="0" smtClean="0">
                <a:solidFill>
                  <a:schemeClr val="bg1">
                    <a:lumMod val="50000"/>
                  </a:schemeClr>
                </a:solidFill>
              </a:rPr>
              <a:t>Linear structure: List </a:t>
            </a:r>
            <a:endParaRPr lang="en-GB" sz="4400" b="1" dirty="0">
              <a:solidFill>
                <a:schemeClr val="bg1">
                  <a:lumMod val="50000"/>
                </a:schemeClr>
              </a:solidFill>
            </a:endParaRPr>
          </a:p>
        </p:txBody>
      </p:sp>
      <p:grpSp>
        <p:nvGrpSpPr>
          <p:cNvPr id="29" name="Group 28"/>
          <p:cNvGrpSpPr/>
          <p:nvPr/>
        </p:nvGrpSpPr>
        <p:grpSpPr>
          <a:xfrm rot="18900000" flipV="1">
            <a:off x="2998088" y="1819062"/>
            <a:ext cx="1693926" cy="694944"/>
            <a:chOff x="1591056" y="2749296"/>
            <a:chExt cx="1693926" cy="694944"/>
          </a:xfrm>
        </p:grpSpPr>
        <p:sp>
          <p:nvSpPr>
            <p:cNvPr id="30" name="Oval 29"/>
            <p:cNvSpPr/>
            <p:nvPr/>
          </p:nvSpPr>
          <p:spPr>
            <a:xfrm>
              <a:off x="2590038" y="2749296"/>
              <a:ext cx="694944" cy="69494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p:cNvCxnSpPr/>
            <p:nvPr/>
          </p:nvCxnSpPr>
          <p:spPr>
            <a:xfrm>
              <a:off x="1591056" y="3096768"/>
              <a:ext cx="93268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rot="2700000">
            <a:off x="1222926" y="3653286"/>
            <a:ext cx="1693926" cy="694944"/>
            <a:chOff x="1591056" y="2749296"/>
            <a:chExt cx="1693926" cy="694944"/>
          </a:xfrm>
        </p:grpSpPr>
        <p:sp>
          <p:nvSpPr>
            <p:cNvPr id="33" name="Oval 32"/>
            <p:cNvSpPr/>
            <p:nvPr/>
          </p:nvSpPr>
          <p:spPr>
            <a:xfrm>
              <a:off x="2590038" y="2749296"/>
              <a:ext cx="694944" cy="69494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p:cNvCxnSpPr/>
            <p:nvPr/>
          </p:nvCxnSpPr>
          <p:spPr>
            <a:xfrm>
              <a:off x="1591056" y="3096768"/>
              <a:ext cx="93268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rot="2700000">
            <a:off x="2989707" y="3642577"/>
            <a:ext cx="1693926" cy="694944"/>
            <a:chOff x="1591056" y="2749296"/>
            <a:chExt cx="1693926" cy="694944"/>
          </a:xfrm>
        </p:grpSpPr>
        <p:sp>
          <p:nvSpPr>
            <p:cNvPr id="36" name="Oval 35"/>
            <p:cNvSpPr/>
            <p:nvPr/>
          </p:nvSpPr>
          <p:spPr>
            <a:xfrm>
              <a:off x="2590038" y="2749296"/>
              <a:ext cx="694944" cy="69494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p:cNvCxnSpPr/>
            <p:nvPr/>
          </p:nvCxnSpPr>
          <p:spPr>
            <a:xfrm>
              <a:off x="1591056" y="3096768"/>
              <a:ext cx="93268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4634780" y="1441704"/>
            <a:ext cx="1693926" cy="694944"/>
            <a:chOff x="1591056" y="2749296"/>
            <a:chExt cx="1693926" cy="694944"/>
          </a:xfrm>
        </p:grpSpPr>
        <p:sp>
          <p:nvSpPr>
            <p:cNvPr id="39" name="Oval 38"/>
            <p:cNvSpPr/>
            <p:nvPr/>
          </p:nvSpPr>
          <p:spPr>
            <a:xfrm>
              <a:off x="2590038" y="2749296"/>
              <a:ext cx="694944" cy="69494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p:cNvCxnSpPr/>
            <p:nvPr/>
          </p:nvCxnSpPr>
          <p:spPr>
            <a:xfrm>
              <a:off x="1591056" y="3096768"/>
              <a:ext cx="93268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rot="2700000">
            <a:off x="4254160" y="4877096"/>
            <a:ext cx="1693926" cy="694944"/>
            <a:chOff x="1591056" y="2749296"/>
            <a:chExt cx="1693926" cy="694944"/>
          </a:xfrm>
        </p:grpSpPr>
        <p:sp>
          <p:nvSpPr>
            <p:cNvPr id="45" name="Oval 44"/>
            <p:cNvSpPr/>
            <p:nvPr/>
          </p:nvSpPr>
          <p:spPr>
            <a:xfrm>
              <a:off x="2590038" y="2749296"/>
              <a:ext cx="694944" cy="69494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Connector 45"/>
            <p:cNvCxnSpPr/>
            <p:nvPr/>
          </p:nvCxnSpPr>
          <p:spPr>
            <a:xfrm>
              <a:off x="1591056" y="3096768"/>
              <a:ext cx="93268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4607353" y="3971090"/>
            <a:ext cx="1693926" cy="694944"/>
            <a:chOff x="1591056" y="2749296"/>
            <a:chExt cx="1693926" cy="694944"/>
          </a:xfrm>
        </p:grpSpPr>
        <p:sp>
          <p:nvSpPr>
            <p:cNvPr id="48" name="Oval 47"/>
            <p:cNvSpPr/>
            <p:nvPr/>
          </p:nvSpPr>
          <p:spPr>
            <a:xfrm>
              <a:off x="2590038" y="2749296"/>
              <a:ext cx="694944" cy="69494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Connector 48"/>
            <p:cNvCxnSpPr/>
            <p:nvPr/>
          </p:nvCxnSpPr>
          <p:spPr>
            <a:xfrm>
              <a:off x="1591056" y="3096768"/>
              <a:ext cx="93268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25129" y="107549"/>
            <a:ext cx="3587243" cy="20630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796650" y="109209"/>
            <a:ext cx="3608414" cy="2086450"/>
          </a:xfrm>
          <a:prstGeom prst="rect">
            <a:avLst/>
          </a:prstGeom>
        </p:spPr>
      </p:pic>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10655" y="108459"/>
            <a:ext cx="3633125" cy="1928074"/>
          </a:xfrm>
          <a:prstGeom prst="rect">
            <a:avLst/>
          </a:prstGeom>
        </p:spPr>
      </p:pic>
      <p:sp>
        <p:nvSpPr>
          <p:cNvPr id="43" name="TextBox 42"/>
          <p:cNvSpPr txBox="1"/>
          <p:nvPr/>
        </p:nvSpPr>
        <p:spPr>
          <a:xfrm>
            <a:off x="-5260" y="6067533"/>
            <a:ext cx="9145121" cy="769441"/>
          </a:xfrm>
          <a:prstGeom prst="rect">
            <a:avLst/>
          </a:prstGeom>
          <a:noFill/>
        </p:spPr>
        <p:txBody>
          <a:bodyPr wrap="square" rtlCol="0">
            <a:spAutoFit/>
          </a:bodyPr>
          <a:lstStyle/>
          <a:p>
            <a:r>
              <a:rPr lang="en-GB" sz="4400" b="1" dirty="0" smtClean="0">
                <a:solidFill>
                  <a:schemeClr val="bg1">
                    <a:lumMod val="50000"/>
                  </a:schemeClr>
                </a:solidFill>
              </a:rPr>
              <a:t>Tree structure </a:t>
            </a:r>
            <a:endParaRPr lang="en-GB" sz="4400" b="1" dirty="0">
              <a:solidFill>
                <a:schemeClr val="bg1">
                  <a:lumMod val="50000"/>
                </a:schemeClr>
              </a:solidFill>
            </a:endParaRPr>
          </a:p>
        </p:txBody>
      </p:sp>
    </p:spTree>
    <p:extLst>
      <p:ext uri="{BB962C8B-B14F-4D97-AF65-F5344CB8AC3E}">
        <p14:creationId xmlns:p14="http://schemas.microsoft.com/office/powerpoint/2010/main" val="114455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xit" presetSubtype="0" fill="hold" nodeType="with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par>
                          <p:cTn id="47" fill="hold">
                            <p:stCondLst>
                              <p:cond delay="1500"/>
                            </p:stCondLst>
                            <p:childTnLst>
                              <p:par>
                                <p:cTn id="48" presetID="10" presetClass="entr" presetSubtype="0"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childTnLst>
                          </p:cTn>
                        </p:par>
                        <p:par>
                          <p:cTn id="51" fill="hold">
                            <p:stCondLst>
                              <p:cond delay="2000"/>
                            </p:stCondLst>
                            <p:childTnLst>
                              <p:par>
                                <p:cTn id="52" presetID="10" presetClass="entr" presetSubtype="0" fill="hold" nodeType="after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childTnLst>
                          </p:cTn>
                        </p:par>
                        <p:par>
                          <p:cTn id="55" fill="hold">
                            <p:stCondLst>
                              <p:cond delay="2500"/>
                            </p:stCondLst>
                            <p:childTnLst>
                              <p:par>
                                <p:cTn id="56" presetID="10" presetClass="entr" presetSubtype="0" fill="hold" nodeType="after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cTn>
                              </p:par>
                            </p:childTnLst>
                          </p:cTn>
                        </p:par>
                        <p:par>
                          <p:cTn id="59" fill="hold">
                            <p:stCondLst>
                              <p:cond delay="3000"/>
                            </p:stCondLst>
                            <p:childTnLst>
                              <p:par>
                                <p:cTn id="60" presetID="10" presetClass="entr" presetSubtype="0" fill="hold"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par>
                                <p:cTn id="63" presetID="10" presetClass="entr" presetSubtype="0" fill="hold" nodeType="with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fade">
                                      <p:cBhvr>
                                        <p:cTn id="65" dur="500"/>
                                        <p:tgtEl>
                                          <p:spTgt spid="41"/>
                                        </p:tgtEl>
                                      </p:cBhvr>
                                    </p:animEffect>
                                  </p:childTnLst>
                                </p:cTn>
                              </p:par>
                              <p:par>
                                <p:cTn id="66" presetID="10" presetClass="exit" presetSubtype="0" fill="hold" grpId="1" nodeType="withEffect">
                                  <p:stCondLst>
                                    <p:cond delay="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5"/>
                                        </p:tgtEl>
                                      </p:cBhvr>
                                    </p:animEffect>
                                    <p:set>
                                      <p:cBhvr>
                                        <p:cTn id="71" dur="1" fill="hold">
                                          <p:stCondLst>
                                            <p:cond delay="499"/>
                                          </p:stCondLst>
                                        </p:cTn>
                                        <p:tgtEl>
                                          <p:spTgt spid="5"/>
                                        </p:tgtEl>
                                        <p:attrNameLst>
                                          <p:attrName>style.visibility</p:attrName>
                                        </p:attrNameLst>
                                      </p:cBhvr>
                                      <p:to>
                                        <p:strVal val="hidden"/>
                                      </p:to>
                                    </p:set>
                                  </p:childTnLst>
                                </p:cTn>
                              </p:par>
                            </p:childTnLst>
                          </p:cTn>
                        </p:par>
                        <p:par>
                          <p:cTn id="72" fill="hold">
                            <p:stCondLst>
                              <p:cond delay="3500"/>
                            </p:stCondLst>
                            <p:childTnLst>
                              <p:par>
                                <p:cTn id="73" presetID="10" presetClass="entr" presetSubtype="0"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43"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28432" y="5779008"/>
            <a:ext cx="1115568" cy="1078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822960" y="2749296"/>
            <a:ext cx="694944" cy="69494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1591056" y="2749296"/>
            <a:ext cx="1693926" cy="694944"/>
            <a:chOff x="1591056" y="2749296"/>
            <a:chExt cx="1693926" cy="694944"/>
          </a:xfrm>
        </p:grpSpPr>
        <p:sp>
          <p:nvSpPr>
            <p:cNvPr id="7" name="Oval 6"/>
            <p:cNvSpPr/>
            <p:nvPr/>
          </p:nvSpPr>
          <p:spPr>
            <a:xfrm>
              <a:off x="2590038" y="2749296"/>
              <a:ext cx="694944" cy="69494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p:cNvCxnSpPr/>
            <p:nvPr/>
          </p:nvCxnSpPr>
          <p:spPr>
            <a:xfrm>
              <a:off x="1591056" y="3096768"/>
              <a:ext cx="93268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389376" y="2737104"/>
            <a:ext cx="1693926" cy="694944"/>
            <a:chOff x="1591056" y="2749296"/>
            <a:chExt cx="1693926" cy="694944"/>
          </a:xfrm>
        </p:grpSpPr>
        <p:sp>
          <p:nvSpPr>
            <p:cNvPr id="18" name="Oval 17"/>
            <p:cNvSpPr/>
            <p:nvPr/>
          </p:nvSpPr>
          <p:spPr>
            <a:xfrm>
              <a:off x="2590038" y="2749296"/>
              <a:ext cx="694944" cy="69494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p:cNvCxnSpPr/>
            <p:nvPr/>
          </p:nvCxnSpPr>
          <p:spPr>
            <a:xfrm>
              <a:off x="1591056" y="3096768"/>
              <a:ext cx="93268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955536" y="2737104"/>
            <a:ext cx="1693926" cy="694944"/>
            <a:chOff x="1591056" y="2749296"/>
            <a:chExt cx="1693926" cy="694944"/>
          </a:xfrm>
        </p:grpSpPr>
        <p:sp>
          <p:nvSpPr>
            <p:cNvPr id="21" name="Oval 20"/>
            <p:cNvSpPr/>
            <p:nvPr/>
          </p:nvSpPr>
          <p:spPr>
            <a:xfrm>
              <a:off x="2590038" y="2749296"/>
              <a:ext cx="694944" cy="69494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p:cNvCxnSpPr/>
            <p:nvPr/>
          </p:nvCxnSpPr>
          <p:spPr>
            <a:xfrm>
              <a:off x="1591056" y="3096768"/>
              <a:ext cx="93268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5170932" y="2737104"/>
            <a:ext cx="1693926" cy="694944"/>
            <a:chOff x="1591056" y="2749296"/>
            <a:chExt cx="1693926" cy="694944"/>
          </a:xfrm>
        </p:grpSpPr>
        <p:sp>
          <p:nvSpPr>
            <p:cNvPr id="24" name="Oval 23"/>
            <p:cNvSpPr/>
            <p:nvPr/>
          </p:nvSpPr>
          <p:spPr>
            <a:xfrm>
              <a:off x="2590038" y="2749296"/>
              <a:ext cx="694944" cy="69494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p:cNvCxnSpPr/>
            <p:nvPr/>
          </p:nvCxnSpPr>
          <p:spPr>
            <a:xfrm>
              <a:off x="1591056" y="3096768"/>
              <a:ext cx="93268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6240" y="6077556"/>
            <a:ext cx="9145121" cy="769441"/>
          </a:xfrm>
          <a:prstGeom prst="rect">
            <a:avLst/>
          </a:prstGeom>
          <a:noFill/>
        </p:spPr>
        <p:txBody>
          <a:bodyPr wrap="square" rtlCol="0">
            <a:spAutoFit/>
          </a:bodyPr>
          <a:lstStyle/>
          <a:p>
            <a:r>
              <a:rPr lang="en-GB" sz="4400" b="1" dirty="0" smtClean="0">
                <a:solidFill>
                  <a:schemeClr val="bg1">
                    <a:lumMod val="50000"/>
                  </a:schemeClr>
                </a:solidFill>
              </a:rPr>
              <a:t>Tree structure </a:t>
            </a:r>
            <a:endParaRPr lang="en-GB" sz="4400" b="1" dirty="0">
              <a:solidFill>
                <a:schemeClr val="bg1">
                  <a:lumMod val="50000"/>
                </a:schemeClr>
              </a:solidFill>
            </a:endParaRPr>
          </a:p>
        </p:txBody>
      </p:sp>
      <p:grpSp>
        <p:nvGrpSpPr>
          <p:cNvPr id="29" name="Group 28"/>
          <p:cNvGrpSpPr/>
          <p:nvPr/>
        </p:nvGrpSpPr>
        <p:grpSpPr>
          <a:xfrm rot="18900000" flipV="1">
            <a:off x="2998088" y="1819062"/>
            <a:ext cx="1693926" cy="694944"/>
            <a:chOff x="1591056" y="2749296"/>
            <a:chExt cx="1693926" cy="694944"/>
          </a:xfrm>
        </p:grpSpPr>
        <p:sp>
          <p:nvSpPr>
            <p:cNvPr id="30" name="Oval 29"/>
            <p:cNvSpPr/>
            <p:nvPr/>
          </p:nvSpPr>
          <p:spPr>
            <a:xfrm>
              <a:off x="2590038" y="2749296"/>
              <a:ext cx="694944" cy="69494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p:cNvCxnSpPr/>
            <p:nvPr/>
          </p:nvCxnSpPr>
          <p:spPr>
            <a:xfrm>
              <a:off x="1591056" y="3096768"/>
              <a:ext cx="93268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rot="2700000">
            <a:off x="1222926" y="3653286"/>
            <a:ext cx="1693926" cy="694944"/>
            <a:chOff x="1591056" y="2749296"/>
            <a:chExt cx="1693926" cy="694944"/>
          </a:xfrm>
        </p:grpSpPr>
        <p:sp>
          <p:nvSpPr>
            <p:cNvPr id="33" name="Oval 32"/>
            <p:cNvSpPr/>
            <p:nvPr/>
          </p:nvSpPr>
          <p:spPr>
            <a:xfrm>
              <a:off x="2590038" y="2749296"/>
              <a:ext cx="694944" cy="69494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p:cNvCxnSpPr/>
            <p:nvPr/>
          </p:nvCxnSpPr>
          <p:spPr>
            <a:xfrm>
              <a:off x="1591056" y="3096768"/>
              <a:ext cx="93268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rot="2700000">
            <a:off x="2989707" y="3642577"/>
            <a:ext cx="1693926" cy="694944"/>
            <a:chOff x="1591056" y="2749296"/>
            <a:chExt cx="1693926" cy="694944"/>
          </a:xfrm>
        </p:grpSpPr>
        <p:sp>
          <p:nvSpPr>
            <p:cNvPr id="36" name="Oval 35"/>
            <p:cNvSpPr/>
            <p:nvPr/>
          </p:nvSpPr>
          <p:spPr>
            <a:xfrm>
              <a:off x="2590038" y="2749296"/>
              <a:ext cx="694944" cy="69494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p:cNvCxnSpPr/>
            <p:nvPr/>
          </p:nvCxnSpPr>
          <p:spPr>
            <a:xfrm>
              <a:off x="1591056" y="3096768"/>
              <a:ext cx="93268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4634780" y="1441704"/>
            <a:ext cx="1693926" cy="694944"/>
            <a:chOff x="1591056" y="2749296"/>
            <a:chExt cx="1693926" cy="694944"/>
          </a:xfrm>
        </p:grpSpPr>
        <p:sp>
          <p:nvSpPr>
            <p:cNvPr id="39" name="Oval 38"/>
            <p:cNvSpPr/>
            <p:nvPr/>
          </p:nvSpPr>
          <p:spPr>
            <a:xfrm>
              <a:off x="2590038" y="2749296"/>
              <a:ext cx="694944" cy="69494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p:cNvCxnSpPr/>
            <p:nvPr/>
          </p:nvCxnSpPr>
          <p:spPr>
            <a:xfrm>
              <a:off x="1591056" y="3096768"/>
              <a:ext cx="93268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rot="2700000">
            <a:off x="4254160" y="4877096"/>
            <a:ext cx="1693926" cy="694944"/>
            <a:chOff x="1591056" y="2749296"/>
            <a:chExt cx="1693926" cy="694944"/>
          </a:xfrm>
        </p:grpSpPr>
        <p:sp>
          <p:nvSpPr>
            <p:cNvPr id="45" name="Oval 44"/>
            <p:cNvSpPr/>
            <p:nvPr/>
          </p:nvSpPr>
          <p:spPr>
            <a:xfrm>
              <a:off x="2590038" y="2749296"/>
              <a:ext cx="694944" cy="69494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Connector 45"/>
            <p:cNvCxnSpPr/>
            <p:nvPr/>
          </p:nvCxnSpPr>
          <p:spPr>
            <a:xfrm>
              <a:off x="1591056" y="3096768"/>
              <a:ext cx="93268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4607353" y="3971090"/>
            <a:ext cx="1693926" cy="694944"/>
            <a:chOff x="1591056" y="2749296"/>
            <a:chExt cx="1693926" cy="694944"/>
          </a:xfrm>
        </p:grpSpPr>
        <p:sp>
          <p:nvSpPr>
            <p:cNvPr id="48" name="Oval 47"/>
            <p:cNvSpPr/>
            <p:nvPr/>
          </p:nvSpPr>
          <p:spPr>
            <a:xfrm>
              <a:off x="2590038" y="2749296"/>
              <a:ext cx="694944" cy="69494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Connector 48"/>
            <p:cNvCxnSpPr/>
            <p:nvPr/>
          </p:nvCxnSpPr>
          <p:spPr>
            <a:xfrm>
              <a:off x="1591056" y="3096768"/>
              <a:ext cx="93268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p:nvCxnSpPr>
        <p:spPr>
          <a:xfrm flipV="1">
            <a:off x="5633762" y="4720899"/>
            <a:ext cx="181822" cy="42032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183460" y="3504489"/>
            <a:ext cx="181822" cy="42032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395000" y="1894833"/>
            <a:ext cx="1577806" cy="90323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833872" y="3435671"/>
            <a:ext cx="2212848" cy="19274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0" y="5161983"/>
            <a:ext cx="9145121" cy="769441"/>
          </a:xfrm>
          <a:prstGeom prst="rect">
            <a:avLst/>
          </a:prstGeom>
          <a:noFill/>
        </p:spPr>
        <p:txBody>
          <a:bodyPr wrap="square" rtlCol="0">
            <a:spAutoFit/>
          </a:bodyPr>
          <a:lstStyle/>
          <a:p>
            <a:r>
              <a:rPr lang="en-GB" sz="4400" b="1" dirty="0" smtClean="0">
                <a:solidFill>
                  <a:schemeClr val="bg1">
                    <a:lumMod val="50000"/>
                  </a:schemeClr>
                </a:solidFill>
              </a:rPr>
              <a:t>Graph structure </a:t>
            </a:r>
            <a:endParaRPr lang="en-GB" sz="4400" b="1" dirty="0">
              <a:solidFill>
                <a:schemeClr val="bg1">
                  <a:lumMod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5775131" y="-119481"/>
            <a:ext cx="3710025" cy="1964993"/>
          </a:xfrm>
          <a:prstGeom prst="rect">
            <a:avLst/>
          </a:prstGeom>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10655" y="108459"/>
            <a:ext cx="3633125" cy="1928074"/>
          </a:xfrm>
          <a:prstGeom prst="rect">
            <a:avLst/>
          </a:prstGeom>
        </p:spPr>
      </p:pic>
    </p:spTree>
    <p:extLst>
      <p:ext uri="{BB962C8B-B14F-4D97-AF65-F5344CB8AC3E}">
        <p14:creationId xmlns:p14="http://schemas.microsoft.com/office/powerpoint/2010/main" val="1496792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par>
                                <p:cTn id="20" presetID="10" presetClass="exit" presetSubtype="0" fill="hold" nodeType="withEffect">
                                  <p:stCondLst>
                                    <p:cond delay="0"/>
                                  </p:stCondLst>
                                  <p:childTnLst>
                                    <p:animEffect transition="out" filter="fade">
                                      <p:cBhvr>
                                        <p:cTn id="21" dur="500"/>
                                        <p:tgtEl>
                                          <p:spTgt spid="43"/>
                                        </p:tgtEl>
                                      </p:cBhvr>
                                    </p:animEffect>
                                    <p:set>
                                      <p:cBhvr>
                                        <p:cTn id="22" dur="1" fill="hold">
                                          <p:stCondLst>
                                            <p:cond delay="499"/>
                                          </p:stCondLst>
                                        </p:cTn>
                                        <p:tgtEl>
                                          <p:spTgt spid="43"/>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8"/>
                                        </p:tgtEl>
                                      </p:cBhvr>
                                    </p:animEffect>
                                    <p:set>
                                      <p:cBhvr>
                                        <p:cTn id="25" dur="1" fill="hold">
                                          <p:stCondLst>
                                            <p:cond delay="499"/>
                                          </p:stCondLst>
                                        </p:cTn>
                                        <p:tgtEl>
                                          <p:spTgt spid="28"/>
                                        </p:tgtEl>
                                        <p:attrNameLst>
                                          <p:attrName>style.visibility</p:attrName>
                                        </p:attrNameLst>
                                      </p:cBhvr>
                                      <p:to>
                                        <p:strVal val="hidden"/>
                                      </p:to>
                                    </p:se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4"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35100" y="5783422"/>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Special Trees: A Binary Tree</a:t>
            </a:r>
            <a:endParaRPr lang="en-GB" sz="4400" b="1" dirty="0">
              <a:solidFill>
                <a:schemeClr val="bg1">
                  <a:lumMod val="50000"/>
                </a:schemeClr>
              </a:solidFill>
            </a:endParaRPr>
          </a:p>
        </p:txBody>
      </p:sp>
      <p:sp>
        <p:nvSpPr>
          <p:cNvPr id="50" name="Oval 49"/>
          <p:cNvSpPr/>
          <p:nvPr/>
        </p:nvSpPr>
        <p:spPr>
          <a:xfrm>
            <a:off x="4186548" y="91254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p:cNvCxnSpPr/>
          <p:nvPr/>
        </p:nvCxnSpPr>
        <p:spPr>
          <a:xfrm>
            <a:off x="4992692" y="1473711"/>
            <a:ext cx="1498709" cy="6207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78" name="Oval 77"/>
          <p:cNvSpPr/>
          <p:nvPr/>
        </p:nvSpPr>
        <p:spPr>
          <a:xfrm>
            <a:off x="6509689" y="20538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9" name="Straight Connector 78"/>
          <p:cNvCxnSpPr/>
          <p:nvPr/>
        </p:nvCxnSpPr>
        <p:spPr>
          <a:xfrm rot="600000">
            <a:off x="7254308"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21000000" flipV="1">
            <a:off x="5888804"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90" name="Oval 89"/>
          <p:cNvSpPr/>
          <p:nvPr/>
        </p:nvSpPr>
        <p:spPr>
          <a:xfrm>
            <a:off x="772569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p:cNvSpPr/>
          <p:nvPr/>
        </p:nvSpPr>
        <p:spPr>
          <a:xfrm>
            <a:off x="534248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1" name="Straight Connector 130"/>
          <p:cNvCxnSpPr/>
          <p:nvPr/>
        </p:nvCxnSpPr>
        <p:spPr>
          <a:xfrm flipV="1">
            <a:off x="2638680" y="1473711"/>
            <a:ext cx="1498709" cy="6207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7" name="Oval 146"/>
          <p:cNvSpPr/>
          <p:nvPr/>
        </p:nvSpPr>
        <p:spPr>
          <a:xfrm>
            <a:off x="1849169" y="20538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8" name="Straight Connector 147"/>
          <p:cNvCxnSpPr/>
          <p:nvPr/>
        </p:nvCxnSpPr>
        <p:spPr>
          <a:xfrm rot="600000">
            <a:off x="2593788"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21000000" flipV="1">
            <a:off x="1228284"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2" name="Oval 141"/>
          <p:cNvSpPr/>
          <p:nvPr/>
        </p:nvSpPr>
        <p:spPr>
          <a:xfrm>
            <a:off x="306517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Oval 136"/>
          <p:cNvSpPr/>
          <p:nvPr/>
        </p:nvSpPr>
        <p:spPr>
          <a:xfrm>
            <a:off x="68196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988529" y="837256"/>
            <a:ext cx="1066446" cy="646331"/>
          </a:xfrm>
          <a:prstGeom prst="rect">
            <a:avLst/>
          </a:prstGeom>
          <a:noFill/>
        </p:spPr>
        <p:txBody>
          <a:bodyPr wrap="none" rtlCol="0">
            <a:spAutoFit/>
          </a:bodyPr>
          <a:lstStyle/>
          <a:p>
            <a:r>
              <a:rPr lang="en-GB" sz="3600" dirty="0" smtClean="0">
                <a:solidFill>
                  <a:srgbClr val="585858"/>
                </a:solidFill>
              </a:rPr>
              <a:t>Root</a:t>
            </a:r>
            <a:endParaRPr lang="en-GB" sz="3600" dirty="0">
              <a:solidFill>
                <a:srgbClr val="585858"/>
              </a:solidFill>
            </a:endParaRPr>
          </a:p>
        </p:txBody>
      </p:sp>
    </p:spTree>
    <p:extLst>
      <p:ext uri="{BB962C8B-B14F-4D97-AF65-F5344CB8AC3E}">
        <p14:creationId xmlns:p14="http://schemas.microsoft.com/office/powerpoint/2010/main" val="248988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nodeType="withEffect">
                                  <p:stCondLst>
                                    <p:cond delay="0"/>
                                  </p:stCondLst>
                                  <p:childTnLst>
                                    <p:set>
                                      <p:cBhvr>
                                        <p:cTn id="9" dur="1" fill="hold">
                                          <p:stCondLst>
                                            <p:cond delay="0"/>
                                          </p:stCondLst>
                                        </p:cTn>
                                        <p:tgtEl>
                                          <p:spTgt spid="131"/>
                                        </p:tgtEl>
                                        <p:attrNameLst>
                                          <p:attrName>style.visibility</p:attrName>
                                        </p:attrNameLst>
                                      </p:cBhvr>
                                      <p:to>
                                        <p:strVal val="visible"/>
                                      </p:to>
                                    </p:set>
                                    <p:animEffect transition="in" filter="fade">
                                      <p:cBhvr>
                                        <p:cTn id="10" dur="500"/>
                                        <p:tgtEl>
                                          <p:spTgt spid="13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500"/>
                                        <p:tgtEl>
                                          <p:spTgt spid="7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7"/>
                                        </p:tgtEl>
                                        <p:attrNameLst>
                                          <p:attrName>style.visibility</p:attrName>
                                        </p:attrNameLst>
                                      </p:cBhvr>
                                      <p:to>
                                        <p:strVal val="visible"/>
                                      </p:to>
                                    </p:set>
                                    <p:animEffect transition="in" filter="fade">
                                      <p:cBhvr>
                                        <p:cTn id="17" dur="500"/>
                                        <p:tgtEl>
                                          <p:spTgt spid="1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500"/>
                                        <p:tgtEl>
                                          <p:spTgt spid="79"/>
                                        </p:tgtEl>
                                      </p:cBhvr>
                                    </p:animEffect>
                                  </p:childTnLst>
                                </p:cTn>
                              </p:par>
                              <p:par>
                                <p:cTn id="23" presetID="10" presetClass="entr" presetSubtype="0" fill="hold" nodeType="with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500"/>
                                        <p:tgtEl>
                                          <p:spTgt spid="80"/>
                                        </p:tgtEl>
                                      </p:cBhvr>
                                    </p:animEffect>
                                  </p:childTnLst>
                                </p:cTn>
                              </p:par>
                              <p:par>
                                <p:cTn id="26" presetID="10" presetClass="entr" presetSubtype="0" fill="hold" nodeType="withEffect">
                                  <p:stCondLst>
                                    <p:cond delay="0"/>
                                  </p:stCondLst>
                                  <p:childTnLst>
                                    <p:set>
                                      <p:cBhvr>
                                        <p:cTn id="27" dur="1" fill="hold">
                                          <p:stCondLst>
                                            <p:cond delay="0"/>
                                          </p:stCondLst>
                                        </p:cTn>
                                        <p:tgtEl>
                                          <p:spTgt spid="148"/>
                                        </p:tgtEl>
                                        <p:attrNameLst>
                                          <p:attrName>style.visibility</p:attrName>
                                        </p:attrNameLst>
                                      </p:cBhvr>
                                      <p:to>
                                        <p:strVal val="visible"/>
                                      </p:to>
                                    </p:set>
                                    <p:animEffect transition="in" filter="fade">
                                      <p:cBhvr>
                                        <p:cTn id="28" dur="500"/>
                                        <p:tgtEl>
                                          <p:spTgt spid="148"/>
                                        </p:tgtEl>
                                      </p:cBhvr>
                                    </p:animEffect>
                                  </p:childTnLst>
                                </p:cTn>
                              </p:par>
                              <p:par>
                                <p:cTn id="29" presetID="10" presetClass="entr" presetSubtype="0" fill="hold" nodeType="withEffect">
                                  <p:stCondLst>
                                    <p:cond delay="0"/>
                                  </p:stCondLst>
                                  <p:childTnLst>
                                    <p:set>
                                      <p:cBhvr>
                                        <p:cTn id="30" dur="1" fill="hold">
                                          <p:stCondLst>
                                            <p:cond delay="0"/>
                                          </p:stCondLst>
                                        </p:cTn>
                                        <p:tgtEl>
                                          <p:spTgt spid="149"/>
                                        </p:tgtEl>
                                        <p:attrNameLst>
                                          <p:attrName>style.visibility</p:attrName>
                                        </p:attrNameLst>
                                      </p:cBhvr>
                                      <p:to>
                                        <p:strVal val="visible"/>
                                      </p:to>
                                    </p:set>
                                    <p:animEffect transition="in" filter="fade">
                                      <p:cBhvr>
                                        <p:cTn id="31" dur="500"/>
                                        <p:tgtEl>
                                          <p:spTgt spid="149"/>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90"/>
                                        </p:tgtEl>
                                        <p:attrNameLst>
                                          <p:attrName>style.visibility</p:attrName>
                                        </p:attrNameLst>
                                      </p:cBhvr>
                                      <p:to>
                                        <p:strVal val="visible"/>
                                      </p:to>
                                    </p:set>
                                    <p:animEffect transition="in" filter="fade">
                                      <p:cBhvr>
                                        <p:cTn id="35" dur="500"/>
                                        <p:tgtEl>
                                          <p:spTgt spid="9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fade">
                                      <p:cBhvr>
                                        <p:cTn id="38" dur="500"/>
                                        <p:tgtEl>
                                          <p:spTgt spid="10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fade">
                                      <p:cBhvr>
                                        <p:cTn id="41" dur="500"/>
                                        <p:tgtEl>
                                          <p:spTgt spid="14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7"/>
                                        </p:tgtEl>
                                        <p:attrNameLst>
                                          <p:attrName>style.visibility</p:attrName>
                                        </p:attrNameLst>
                                      </p:cBhvr>
                                      <p:to>
                                        <p:strVal val="visible"/>
                                      </p:to>
                                    </p:set>
                                    <p:animEffect transition="in" filter="fade">
                                      <p:cBhvr>
                                        <p:cTn id="44"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90" grpId="0" animBg="1"/>
      <p:bldP spid="106" grpId="0" animBg="1"/>
      <p:bldP spid="147" grpId="0" animBg="1"/>
      <p:bldP spid="142" grpId="0" animBg="1"/>
      <p:bldP spid="137"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35100" y="5783422"/>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4186548" y="91254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p:cNvCxnSpPr/>
          <p:nvPr/>
        </p:nvCxnSpPr>
        <p:spPr>
          <a:xfrm>
            <a:off x="4992692" y="1473711"/>
            <a:ext cx="1498709" cy="6207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23" name="Group 122"/>
          <p:cNvGrpSpPr/>
          <p:nvPr/>
        </p:nvGrpSpPr>
        <p:grpSpPr>
          <a:xfrm>
            <a:off x="5888804" y="2053805"/>
            <a:ext cx="2017490" cy="1213623"/>
            <a:chOff x="6126548" y="2236685"/>
            <a:chExt cx="2017490" cy="1213623"/>
          </a:xfrm>
        </p:grpSpPr>
        <p:sp>
          <p:nvSpPr>
            <p:cNvPr id="78" name="Oval 77"/>
            <p:cNvSpPr/>
            <p:nvPr/>
          </p:nvSpPr>
          <p:spPr>
            <a:xfrm>
              <a:off x="6747433" y="223668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9" name="Straight Connector 78"/>
            <p:cNvCxnSpPr/>
            <p:nvPr/>
          </p:nvCxnSpPr>
          <p:spPr>
            <a:xfrm rot="600000">
              <a:off x="7492052" y="295670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600000" flipV="1">
              <a:off x="6126548" y="295670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90" name="Oval 89"/>
          <p:cNvSpPr/>
          <p:nvPr/>
        </p:nvSpPr>
        <p:spPr>
          <a:xfrm>
            <a:off x="772569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1" name="Straight Connector 90"/>
          <p:cNvCxnSpPr/>
          <p:nvPr/>
        </p:nvCxnSpPr>
        <p:spPr>
          <a:xfrm rot="300000">
            <a:off x="8269149"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21300000" flipV="1">
            <a:off x="7580301"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96" name="Oval 95"/>
          <p:cNvSpPr/>
          <p:nvPr/>
        </p:nvSpPr>
        <p:spPr>
          <a:xfrm>
            <a:off x="7167727" y="4903330"/>
            <a:ext cx="744403" cy="744403"/>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val 102"/>
          <p:cNvSpPr/>
          <p:nvPr/>
        </p:nvSpPr>
        <p:spPr>
          <a:xfrm>
            <a:off x="8250645" y="4895620"/>
            <a:ext cx="744403" cy="744403"/>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p:cNvSpPr/>
          <p:nvPr/>
        </p:nvSpPr>
        <p:spPr>
          <a:xfrm>
            <a:off x="534248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7" name="Straight Connector 106"/>
          <p:cNvCxnSpPr/>
          <p:nvPr/>
        </p:nvCxnSpPr>
        <p:spPr>
          <a:xfrm rot="300000">
            <a:off x="5885939"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21300000" flipV="1">
            <a:off x="5197091"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09" name="Oval 108"/>
          <p:cNvSpPr/>
          <p:nvPr/>
        </p:nvSpPr>
        <p:spPr>
          <a:xfrm>
            <a:off x="4784517" y="4903330"/>
            <a:ext cx="744403" cy="744403"/>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1" name="Straight Connector 130"/>
          <p:cNvCxnSpPr/>
          <p:nvPr/>
        </p:nvCxnSpPr>
        <p:spPr>
          <a:xfrm flipV="1">
            <a:off x="2638680" y="1473711"/>
            <a:ext cx="1498709" cy="6207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34" name="Group 133"/>
          <p:cNvGrpSpPr/>
          <p:nvPr/>
        </p:nvGrpSpPr>
        <p:grpSpPr>
          <a:xfrm>
            <a:off x="1228284" y="2053805"/>
            <a:ext cx="2017490" cy="1213623"/>
            <a:chOff x="6126548" y="2236685"/>
            <a:chExt cx="2017490" cy="1213623"/>
          </a:xfrm>
        </p:grpSpPr>
        <p:sp>
          <p:nvSpPr>
            <p:cNvPr id="147" name="Oval 146"/>
            <p:cNvSpPr/>
            <p:nvPr/>
          </p:nvSpPr>
          <p:spPr>
            <a:xfrm>
              <a:off x="6747433" y="223668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8" name="Straight Connector 147"/>
            <p:cNvCxnSpPr/>
            <p:nvPr/>
          </p:nvCxnSpPr>
          <p:spPr>
            <a:xfrm rot="600000">
              <a:off x="7492052" y="295670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600000" flipV="1">
              <a:off x="6126548" y="295670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42" name="Oval 141"/>
          <p:cNvSpPr/>
          <p:nvPr/>
        </p:nvSpPr>
        <p:spPr>
          <a:xfrm>
            <a:off x="306517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3" name="Straight Connector 142"/>
          <p:cNvCxnSpPr/>
          <p:nvPr/>
        </p:nvCxnSpPr>
        <p:spPr>
          <a:xfrm rot="300000">
            <a:off x="3608629"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rot="21300000" flipV="1">
            <a:off x="2919781"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5" name="Oval 144"/>
          <p:cNvSpPr/>
          <p:nvPr/>
        </p:nvSpPr>
        <p:spPr>
          <a:xfrm>
            <a:off x="2507207" y="4903330"/>
            <a:ext cx="744403" cy="744403"/>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Oval 145"/>
          <p:cNvSpPr/>
          <p:nvPr/>
        </p:nvSpPr>
        <p:spPr>
          <a:xfrm>
            <a:off x="3590125" y="4895620"/>
            <a:ext cx="744403" cy="744403"/>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Oval 136"/>
          <p:cNvSpPr/>
          <p:nvPr/>
        </p:nvSpPr>
        <p:spPr>
          <a:xfrm>
            <a:off x="68196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8" name="Straight Connector 137"/>
          <p:cNvCxnSpPr/>
          <p:nvPr/>
        </p:nvCxnSpPr>
        <p:spPr>
          <a:xfrm rot="300000">
            <a:off x="1225419"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21300000" flipV="1">
            <a:off x="536571"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0" name="Oval 139"/>
          <p:cNvSpPr/>
          <p:nvPr/>
        </p:nvSpPr>
        <p:spPr>
          <a:xfrm>
            <a:off x="123997" y="4903330"/>
            <a:ext cx="744403" cy="744403"/>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Oval 140"/>
          <p:cNvSpPr/>
          <p:nvPr/>
        </p:nvSpPr>
        <p:spPr>
          <a:xfrm>
            <a:off x="1206915" y="4895620"/>
            <a:ext cx="744403" cy="744403"/>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Oval 109"/>
          <p:cNvSpPr/>
          <p:nvPr/>
        </p:nvSpPr>
        <p:spPr>
          <a:xfrm>
            <a:off x="5867435" y="4895620"/>
            <a:ext cx="744403" cy="744403"/>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988529" y="837256"/>
            <a:ext cx="1066446" cy="646331"/>
          </a:xfrm>
          <a:prstGeom prst="rect">
            <a:avLst/>
          </a:prstGeom>
          <a:noFill/>
        </p:spPr>
        <p:txBody>
          <a:bodyPr wrap="none" rtlCol="0">
            <a:spAutoFit/>
          </a:bodyPr>
          <a:lstStyle/>
          <a:p>
            <a:r>
              <a:rPr lang="en-GB" sz="3600" dirty="0" smtClean="0">
                <a:solidFill>
                  <a:srgbClr val="585858"/>
                </a:solidFill>
              </a:rPr>
              <a:t>Root</a:t>
            </a:r>
            <a:endParaRPr lang="en-GB" sz="3600" dirty="0">
              <a:solidFill>
                <a:srgbClr val="585858"/>
              </a:solidFill>
            </a:endParaRPr>
          </a:p>
        </p:txBody>
      </p:sp>
      <p:sp>
        <p:nvSpPr>
          <p:cNvPr id="44" name="TextBox 43"/>
          <p:cNvSpPr txBox="1"/>
          <p:nvPr/>
        </p:nvSpPr>
        <p:spPr>
          <a:xfrm>
            <a:off x="57385" y="5884564"/>
            <a:ext cx="3043462" cy="646331"/>
          </a:xfrm>
          <a:prstGeom prst="rect">
            <a:avLst/>
          </a:prstGeom>
          <a:noFill/>
        </p:spPr>
        <p:txBody>
          <a:bodyPr wrap="none" rtlCol="0">
            <a:spAutoFit/>
          </a:bodyPr>
          <a:lstStyle/>
          <a:p>
            <a:r>
              <a:rPr lang="en-GB" sz="3600" dirty="0" smtClean="0">
                <a:solidFill>
                  <a:srgbClr val="585858"/>
                </a:solidFill>
              </a:rPr>
              <a:t>Terminal nodes</a:t>
            </a:r>
            <a:endParaRPr lang="en-GB" sz="3600" dirty="0">
              <a:solidFill>
                <a:srgbClr val="585858"/>
              </a:solidFill>
            </a:endParaRPr>
          </a:p>
        </p:txBody>
      </p:sp>
      <p:sp>
        <p:nvSpPr>
          <p:cNvPr id="37" name="TextBox 36"/>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Special Trees: A Binary Tree</a:t>
            </a:r>
            <a:endParaRPr lang="en-GB" sz="4400" b="1" dirty="0">
              <a:solidFill>
                <a:schemeClr val="bg1">
                  <a:lumMod val="50000"/>
                </a:schemeClr>
              </a:solidFill>
            </a:endParaRPr>
          </a:p>
        </p:txBody>
      </p:sp>
    </p:spTree>
    <p:extLst>
      <p:ext uri="{BB962C8B-B14F-4D97-AF65-F5344CB8AC3E}">
        <p14:creationId xmlns:p14="http://schemas.microsoft.com/office/powerpoint/2010/main" val="3125988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35100" y="5783422"/>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7167" y="6254937"/>
            <a:ext cx="9145121" cy="646331"/>
          </a:xfrm>
          <a:prstGeom prst="rect">
            <a:avLst/>
          </a:prstGeom>
          <a:noFill/>
        </p:spPr>
        <p:txBody>
          <a:bodyPr wrap="square" rtlCol="0">
            <a:spAutoFit/>
          </a:bodyPr>
          <a:lstStyle/>
          <a:p>
            <a:r>
              <a:rPr lang="en-GB" sz="3600" b="1" dirty="0" smtClean="0">
                <a:solidFill>
                  <a:schemeClr val="bg1">
                    <a:lumMod val="50000"/>
                  </a:schemeClr>
                </a:solidFill>
                <a:latin typeface="Courier New" panose="02070309020205020404" pitchFamily="49" charset="0"/>
                <a:cs typeface="Courier New" panose="02070309020205020404" pitchFamily="49" charset="0"/>
              </a:rPr>
              <a:t>54,36,75,17,24,62,88,83,56,48</a:t>
            </a:r>
            <a:r>
              <a:rPr lang="en-GB" sz="2800" b="1" dirty="0" smtClean="0">
                <a:solidFill>
                  <a:schemeClr val="bg1">
                    <a:lumMod val="50000"/>
                  </a:schemeClr>
                </a:solidFill>
                <a:latin typeface="Courier New" panose="02070309020205020404" pitchFamily="49" charset="0"/>
                <a:cs typeface="Courier New" panose="02070309020205020404" pitchFamily="49" charset="0"/>
              </a:rPr>
              <a:t> </a:t>
            </a:r>
            <a:endParaRPr lang="en-GB" sz="2800" b="1" dirty="0">
              <a:solidFill>
                <a:schemeClr val="bg1">
                  <a:lumMod val="50000"/>
                </a:schemeClr>
              </a:solidFill>
              <a:latin typeface="Courier New" panose="02070309020205020404" pitchFamily="49" charset="0"/>
              <a:cs typeface="Courier New" panose="02070309020205020404" pitchFamily="49"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540" y="952578"/>
            <a:ext cx="3997948" cy="4070309"/>
          </a:xfrm>
          <a:prstGeom prst="rect">
            <a:avLst/>
          </a:prstGeom>
        </p:spPr>
      </p:pic>
      <p:sp>
        <p:nvSpPr>
          <p:cNvPr id="6" name="TextBox 5"/>
          <p:cNvSpPr txBox="1"/>
          <p:nvPr/>
        </p:nvSpPr>
        <p:spPr>
          <a:xfrm>
            <a:off x="4718305" y="1203865"/>
            <a:ext cx="4425696" cy="2308324"/>
          </a:xfrm>
          <a:prstGeom prst="rect">
            <a:avLst/>
          </a:prstGeom>
          <a:noFill/>
        </p:spPr>
        <p:txBody>
          <a:bodyPr wrap="square" rtlCol="0">
            <a:spAutoFit/>
          </a:bodyPr>
          <a:lstStyle/>
          <a:p>
            <a:r>
              <a:rPr lang="en-GB" sz="7200" b="1" dirty="0" smtClean="0">
                <a:solidFill>
                  <a:schemeClr val="bg1">
                    <a:lumMod val="50000"/>
                  </a:schemeClr>
                </a:solidFill>
              </a:rPr>
              <a:t>Think of</a:t>
            </a:r>
          </a:p>
          <a:p>
            <a:r>
              <a:rPr lang="en-GB" sz="7200" b="1" dirty="0" smtClean="0">
                <a:solidFill>
                  <a:schemeClr val="bg1">
                    <a:lumMod val="50000"/>
                  </a:schemeClr>
                </a:solidFill>
              </a:rPr>
              <a:t>a Number!</a:t>
            </a:r>
          </a:p>
        </p:txBody>
      </p:sp>
      <p:sp>
        <p:nvSpPr>
          <p:cNvPr id="7" name="TextBox 6"/>
          <p:cNvSpPr txBox="1"/>
          <p:nvPr/>
        </p:nvSpPr>
        <p:spPr>
          <a:xfrm>
            <a:off x="7641010" y="3220779"/>
            <a:ext cx="1484702" cy="3170099"/>
          </a:xfrm>
          <a:prstGeom prst="rect">
            <a:avLst/>
          </a:prstGeom>
          <a:noFill/>
        </p:spPr>
        <p:txBody>
          <a:bodyPr wrap="none" rtlCol="0">
            <a:spAutoFit/>
          </a:bodyPr>
          <a:lstStyle/>
          <a:p>
            <a:r>
              <a:rPr lang="en-GB" sz="20000" b="1" dirty="0">
                <a:solidFill>
                  <a:srgbClr val="DEDEDE"/>
                </a:solidFill>
              </a:rPr>
              <a:t>7</a:t>
            </a:r>
          </a:p>
        </p:txBody>
      </p:sp>
      <p:sp>
        <p:nvSpPr>
          <p:cNvPr id="8" name="TextBox 7"/>
          <p:cNvSpPr txBox="1"/>
          <p:nvPr/>
        </p:nvSpPr>
        <p:spPr>
          <a:xfrm>
            <a:off x="7445312" y="4233800"/>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
        <p:nvSpPr>
          <p:cNvPr id="9" name="TextBox 8"/>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Special Trees: A Binary Tree</a:t>
            </a:r>
            <a:endParaRPr lang="en-GB" sz="4400" b="1" dirty="0">
              <a:solidFill>
                <a:schemeClr val="bg1">
                  <a:lumMod val="50000"/>
                </a:schemeClr>
              </a:solidFill>
            </a:endParaRPr>
          </a:p>
        </p:txBody>
      </p:sp>
    </p:spTree>
    <p:extLst>
      <p:ext uri="{BB962C8B-B14F-4D97-AF65-F5344CB8AC3E}">
        <p14:creationId xmlns:p14="http://schemas.microsoft.com/office/powerpoint/2010/main" val="1165258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35100" y="5783422"/>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4186548" y="91254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54</a:t>
            </a:r>
            <a:endParaRPr lang="en-GB" sz="2400" b="1" dirty="0">
              <a:solidFill>
                <a:srgbClr val="C00000"/>
              </a:solidFill>
            </a:endParaRPr>
          </a:p>
        </p:txBody>
      </p:sp>
      <p:sp>
        <p:nvSpPr>
          <p:cNvPr id="29" name="TextBox 28"/>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Think of a number!</a:t>
            </a:r>
            <a:endParaRPr lang="en-GB" sz="4400" b="1" dirty="0">
              <a:solidFill>
                <a:schemeClr val="bg1">
                  <a:lumMod val="50000"/>
                </a:schemeClr>
              </a:solidFill>
            </a:endParaRPr>
          </a:p>
        </p:txBody>
      </p:sp>
      <p:sp>
        <p:nvSpPr>
          <p:cNvPr id="2" name="TextBox 1"/>
          <p:cNvSpPr txBox="1"/>
          <p:nvPr/>
        </p:nvSpPr>
        <p:spPr>
          <a:xfrm>
            <a:off x="7687381" y="22529"/>
            <a:ext cx="1431802" cy="1569660"/>
          </a:xfrm>
          <a:prstGeom prst="rect">
            <a:avLst/>
          </a:prstGeom>
          <a:noFill/>
        </p:spPr>
        <p:txBody>
          <a:bodyPr wrap="none" rtlCol="0">
            <a:spAutoFit/>
          </a:bodyPr>
          <a:lstStyle/>
          <a:p>
            <a:r>
              <a:rPr lang="en-GB" sz="9600" b="1" dirty="0" smtClean="0">
                <a:solidFill>
                  <a:srgbClr val="585858"/>
                </a:solidFill>
              </a:rPr>
              <a:t>54</a:t>
            </a:r>
            <a:endParaRPr lang="en-GB" sz="9600" b="1" dirty="0">
              <a:solidFill>
                <a:srgbClr val="585858"/>
              </a:solidFill>
            </a:endParaRPr>
          </a:p>
        </p:txBody>
      </p:sp>
    </p:spTree>
    <p:extLst>
      <p:ext uri="{BB962C8B-B14F-4D97-AF65-F5344CB8AC3E}">
        <p14:creationId xmlns:p14="http://schemas.microsoft.com/office/powerpoint/2010/main" val="21473947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Peg Swap Puzzles: Leapfrog</a:t>
            </a:r>
            <a:endParaRPr lang="en-US" altLang="en-US" sz="4000" dirty="0" smtClean="0">
              <a:solidFill>
                <a:srgbClr val="585858"/>
              </a:solidFill>
            </a:endParaRPr>
          </a:p>
        </p:txBody>
      </p:sp>
      <p:sp>
        <p:nvSpPr>
          <p:cNvPr id="20" name="TextBox 19"/>
          <p:cNvSpPr txBox="1"/>
          <p:nvPr/>
        </p:nvSpPr>
        <p:spPr>
          <a:xfrm>
            <a:off x="7659298" y="4208331"/>
            <a:ext cx="1484702" cy="3170099"/>
          </a:xfrm>
          <a:prstGeom prst="rect">
            <a:avLst/>
          </a:prstGeom>
          <a:noFill/>
        </p:spPr>
        <p:txBody>
          <a:bodyPr wrap="none" rtlCol="0">
            <a:spAutoFit/>
          </a:bodyPr>
          <a:lstStyle/>
          <a:p>
            <a:r>
              <a:rPr lang="en-GB" sz="20000" b="1" dirty="0">
                <a:solidFill>
                  <a:srgbClr val="DEDEDE"/>
                </a:solidFill>
              </a:rPr>
              <a:t>0</a:t>
            </a:r>
          </a:p>
        </p:txBody>
      </p:sp>
      <p:sp>
        <p:nvSpPr>
          <p:cNvPr id="21" name="TextBox 20"/>
          <p:cNvSpPr txBox="1"/>
          <p:nvPr/>
        </p:nvSpPr>
        <p:spPr>
          <a:xfrm>
            <a:off x="7526664" y="6009634"/>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
        <p:nvSpPr>
          <p:cNvPr id="22" name="Title 1"/>
          <p:cNvSpPr txBox="1">
            <a:spLocks/>
          </p:cNvSpPr>
          <p:nvPr/>
        </p:nvSpPr>
        <p:spPr>
          <a:xfrm>
            <a:off x="500634" y="1986109"/>
            <a:ext cx="8310398" cy="4770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solidFill>
                  <a:schemeClr val="tx1">
                    <a:lumMod val="50000"/>
                    <a:lumOff val="50000"/>
                  </a:schemeClr>
                </a:solidFill>
                <a:latin typeface="+mn-lt"/>
              </a:rPr>
              <a:t>Pupils should be taught to</a:t>
            </a:r>
            <a:r>
              <a:rPr lang="en-US" sz="2800" dirty="0" smtClean="0">
                <a:solidFill>
                  <a:schemeClr val="tx1">
                    <a:lumMod val="50000"/>
                    <a:lumOff val="50000"/>
                  </a:schemeClr>
                </a:solidFill>
                <a:latin typeface="+mn-lt"/>
              </a:rPr>
              <a:t>:</a:t>
            </a:r>
          </a:p>
          <a:p>
            <a:pPr marL="457200" indent="-457200">
              <a:lnSpc>
                <a:spcPct val="100000"/>
              </a:lnSpc>
              <a:buFont typeface="Arial" panose="020B0604020202020204" pitchFamily="34" charset="0"/>
              <a:buChar char="•"/>
            </a:pPr>
            <a:r>
              <a:rPr lang="en-US" sz="2800" dirty="0" smtClean="0">
                <a:solidFill>
                  <a:schemeClr val="bg1">
                    <a:lumMod val="50000"/>
                  </a:schemeClr>
                </a:solidFill>
                <a:latin typeface="+mn-lt"/>
              </a:rPr>
              <a:t>… use </a:t>
            </a:r>
            <a:r>
              <a:rPr lang="en-US" sz="2800" dirty="0">
                <a:solidFill>
                  <a:schemeClr val="bg1">
                    <a:lumMod val="50000"/>
                  </a:schemeClr>
                </a:solidFill>
                <a:latin typeface="+mn-lt"/>
              </a:rPr>
              <a:t>and evaluate </a:t>
            </a:r>
          </a:p>
          <a:p>
            <a:pPr>
              <a:lnSpc>
                <a:spcPct val="100000"/>
              </a:lnSpc>
            </a:pPr>
            <a:r>
              <a:rPr lang="en-US" sz="2800" dirty="0" smtClean="0">
                <a:solidFill>
                  <a:schemeClr val="bg1">
                    <a:lumMod val="50000"/>
                  </a:schemeClr>
                </a:solidFill>
                <a:latin typeface="+mn-lt"/>
              </a:rPr>
              <a:t>computational </a:t>
            </a:r>
            <a:r>
              <a:rPr lang="en-US" sz="2800" dirty="0">
                <a:solidFill>
                  <a:schemeClr val="bg1">
                    <a:lumMod val="50000"/>
                  </a:schemeClr>
                </a:solidFill>
                <a:latin typeface="+mn-lt"/>
              </a:rPr>
              <a:t>abstractions </a:t>
            </a:r>
            <a:r>
              <a:rPr lang="en-US" sz="2800" dirty="0" smtClean="0">
                <a:solidFill>
                  <a:schemeClr val="bg1">
                    <a:lumMod val="50000"/>
                  </a:schemeClr>
                </a:solidFill>
                <a:latin typeface="+mn-lt"/>
              </a:rPr>
              <a:t>that</a:t>
            </a:r>
          </a:p>
          <a:p>
            <a:pPr>
              <a:lnSpc>
                <a:spcPct val="100000"/>
              </a:lnSpc>
            </a:pPr>
            <a:r>
              <a:rPr lang="en-US" sz="2800" dirty="0" smtClean="0">
                <a:solidFill>
                  <a:schemeClr val="bg1">
                    <a:lumMod val="50000"/>
                  </a:schemeClr>
                </a:solidFill>
                <a:latin typeface="+mn-lt"/>
              </a:rPr>
              <a:t>model </a:t>
            </a:r>
            <a:r>
              <a:rPr lang="en-US" sz="2800" dirty="0">
                <a:solidFill>
                  <a:schemeClr val="bg1">
                    <a:lumMod val="50000"/>
                  </a:schemeClr>
                </a:solidFill>
                <a:latin typeface="+mn-lt"/>
              </a:rPr>
              <a:t>the state and </a:t>
            </a:r>
            <a:r>
              <a:rPr lang="en-US" sz="2800" dirty="0" smtClean="0">
                <a:solidFill>
                  <a:schemeClr val="bg1">
                    <a:lumMod val="50000"/>
                  </a:schemeClr>
                </a:solidFill>
                <a:latin typeface="+mn-lt"/>
              </a:rPr>
              <a:t>behavior</a:t>
            </a:r>
            <a:endParaRPr lang="en-US" sz="2800" dirty="0">
              <a:solidFill>
                <a:schemeClr val="bg1">
                  <a:lumMod val="50000"/>
                </a:schemeClr>
              </a:solidFill>
              <a:latin typeface="+mn-lt"/>
            </a:endParaRPr>
          </a:p>
          <a:p>
            <a:pPr>
              <a:lnSpc>
                <a:spcPct val="100000"/>
              </a:lnSpc>
            </a:pPr>
            <a:r>
              <a:rPr lang="en-US" sz="2800" dirty="0" smtClean="0">
                <a:solidFill>
                  <a:schemeClr val="bg1">
                    <a:lumMod val="50000"/>
                  </a:schemeClr>
                </a:solidFill>
                <a:latin typeface="+mn-lt"/>
              </a:rPr>
              <a:t>of </a:t>
            </a:r>
            <a:r>
              <a:rPr lang="en-US" sz="2800" dirty="0">
                <a:solidFill>
                  <a:schemeClr val="bg1">
                    <a:lumMod val="50000"/>
                  </a:schemeClr>
                </a:solidFill>
                <a:latin typeface="+mn-lt"/>
              </a:rPr>
              <a:t>real-world </a:t>
            </a:r>
            <a:r>
              <a:rPr lang="en-US" sz="2800" dirty="0" smtClean="0">
                <a:solidFill>
                  <a:schemeClr val="bg1">
                    <a:lumMod val="50000"/>
                  </a:schemeClr>
                </a:solidFill>
                <a:latin typeface="+mn-lt"/>
              </a:rPr>
              <a:t>problems…</a:t>
            </a:r>
            <a:endParaRPr lang="en-US" sz="2800" dirty="0">
              <a:solidFill>
                <a:schemeClr val="bg1">
                  <a:lumMod val="50000"/>
                </a:schemeClr>
              </a:solidFill>
              <a:latin typeface="+mn-lt"/>
            </a:endParaRPr>
          </a:p>
          <a:p>
            <a:pPr marL="457200" indent="-457200">
              <a:lnSpc>
                <a:spcPct val="100000"/>
              </a:lnSpc>
              <a:buFont typeface="Arial" panose="020B0604020202020204" pitchFamily="34" charset="0"/>
              <a:buChar char="•"/>
            </a:pPr>
            <a:r>
              <a:rPr lang="en-US" sz="2800" dirty="0" smtClean="0">
                <a:solidFill>
                  <a:schemeClr val="bg1">
                    <a:lumMod val="50000"/>
                  </a:schemeClr>
                </a:solidFill>
                <a:latin typeface="+mn-lt"/>
              </a:rPr>
              <a:t>understand </a:t>
            </a:r>
            <a:r>
              <a:rPr lang="en-US" sz="2800" dirty="0">
                <a:solidFill>
                  <a:schemeClr val="bg1">
                    <a:lumMod val="50000"/>
                  </a:schemeClr>
                </a:solidFill>
                <a:latin typeface="+mn-lt"/>
              </a:rPr>
              <a:t>several </a:t>
            </a:r>
            <a:r>
              <a:rPr lang="en-US" sz="2800" dirty="0" smtClean="0">
                <a:solidFill>
                  <a:schemeClr val="bg1">
                    <a:lumMod val="50000"/>
                  </a:schemeClr>
                </a:solidFill>
                <a:latin typeface="+mn-lt"/>
              </a:rPr>
              <a:t>key</a:t>
            </a:r>
          </a:p>
          <a:p>
            <a:pPr>
              <a:lnSpc>
                <a:spcPct val="100000"/>
              </a:lnSpc>
            </a:pPr>
            <a:r>
              <a:rPr lang="en-US" sz="2800" dirty="0" smtClean="0">
                <a:solidFill>
                  <a:schemeClr val="bg1">
                    <a:lumMod val="50000"/>
                  </a:schemeClr>
                </a:solidFill>
                <a:latin typeface="+mn-lt"/>
              </a:rPr>
              <a:t>algorithms </a:t>
            </a:r>
            <a:r>
              <a:rPr lang="en-US" sz="2800" dirty="0">
                <a:solidFill>
                  <a:schemeClr val="bg1">
                    <a:lumMod val="50000"/>
                  </a:schemeClr>
                </a:solidFill>
                <a:latin typeface="+mn-lt"/>
              </a:rPr>
              <a:t>that reflect </a:t>
            </a:r>
            <a:endParaRPr lang="en-US" sz="2800" dirty="0" smtClean="0">
              <a:solidFill>
                <a:schemeClr val="bg1">
                  <a:lumMod val="50000"/>
                </a:schemeClr>
              </a:solidFill>
              <a:latin typeface="+mn-lt"/>
            </a:endParaRPr>
          </a:p>
          <a:p>
            <a:pPr>
              <a:lnSpc>
                <a:spcPct val="100000"/>
              </a:lnSpc>
            </a:pPr>
            <a:r>
              <a:rPr lang="en-US" sz="2800" dirty="0" smtClean="0">
                <a:solidFill>
                  <a:schemeClr val="bg1">
                    <a:lumMod val="50000"/>
                  </a:schemeClr>
                </a:solidFill>
                <a:latin typeface="+mn-lt"/>
              </a:rPr>
              <a:t>computational thinking … </a:t>
            </a:r>
          </a:p>
          <a:p>
            <a:pPr marL="457200" indent="-457200">
              <a:lnSpc>
                <a:spcPct val="100000"/>
              </a:lnSpc>
              <a:buFont typeface="Arial" panose="020B0604020202020204" pitchFamily="34" charset="0"/>
              <a:buChar char="•"/>
            </a:pPr>
            <a:r>
              <a:rPr lang="en-US" sz="2800" b="1" dirty="0" smtClean="0">
                <a:solidFill>
                  <a:srgbClr val="C00000"/>
                </a:solidFill>
                <a:latin typeface="+mn-lt"/>
              </a:rPr>
              <a:t>make </a:t>
            </a:r>
            <a:r>
              <a:rPr lang="en-US" sz="2800" b="1" dirty="0">
                <a:solidFill>
                  <a:srgbClr val="C00000"/>
                </a:solidFill>
                <a:latin typeface="+mn-lt"/>
              </a:rPr>
              <a:t>appropriate use of data </a:t>
            </a:r>
            <a:r>
              <a:rPr lang="en-US" sz="2800" b="1" dirty="0" smtClean="0">
                <a:solidFill>
                  <a:srgbClr val="C00000"/>
                </a:solidFill>
                <a:latin typeface="+mn-lt"/>
              </a:rPr>
              <a:t>structures</a:t>
            </a:r>
          </a:p>
          <a:p>
            <a:pPr>
              <a:lnSpc>
                <a:spcPct val="100000"/>
              </a:lnSpc>
            </a:pPr>
            <a:r>
              <a:rPr lang="en-US" sz="2800" b="1" dirty="0" smtClean="0">
                <a:solidFill>
                  <a:srgbClr val="C00000"/>
                </a:solidFill>
                <a:latin typeface="+mn-lt"/>
              </a:rPr>
              <a:t>[for</a:t>
            </a:r>
            <a:r>
              <a:rPr lang="en-US" sz="2800" b="1" dirty="0">
                <a:solidFill>
                  <a:srgbClr val="C00000"/>
                </a:solidFill>
                <a:latin typeface="+mn-lt"/>
              </a:rPr>
              <a:t> </a:t>
            </a:r>
            <a:r>
              <a:rPr lang="en-US" sz="2800" b="1" dirty="0" smtClean="0">
                <a:solidFill>
                  <a:srgbClr val="C00000"/>
                </a:solidFill>
                <a:latin typeface="+mn-lt"/>
              </a:rPr>
              <a:t>example</a:t>
            </a:r>
            <a:r>
              <a:rPr lang="en-US" sz="2800" b="1" dirty="0">
                <a:solidFill>
                  <a:srgbClr val="C00000"/>
                </a:solidFill>
                <a:latin typeface="+mn-lt"/>
              </a:rPr>
              <a:t>, lists, tables or </a:t>
            </a:r>
            <a:r>
              <a:rPr lang="en-US" sz="2800" b="1" dirty="0" smtClean="0">
                <a:solidFill>
                  <a:srgbClr val="C00000"/>
                </a:solidFill>
                <a:latin typeface="+mn-lt"/>
              </a:rPr>
              <a:t>arrays]…</a:t>
            </a:r>
          </a:p>
        </p:txBody>
      </p:sp>
      <p:sp>
        <p:nvSpPr>
          <p:cNvPr id="23" name="Rectangle 22"/>
          <p:cNvSpPr/>
          <p:nvPr/>
        </p:nvSpPr>
        <p:spPr>
          <a:xfrm>
            <a:off x="219456" y="1773936"/>
            <a:ext cx="7439842" cy="369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6560"/>
          <a:stretch/>
        </p:blipFill>
        <p:spPr>
          <a:xfrm>
            <a:off x="1714500" y="571500"/>
            <a:ext cx="5715000" cy="4768596"/>
          </a:xfrm>
          <a:prstGeom prst="rect">
            <a:avLst/>
          </a:prstGeom>
        </p:spPr>
      </p:pic>
    </p:spTree>
    <p:extLst>
      <p:ext uri="{BB962C8B-B14F-4D97-AF65-F5344CB8AC3E}">
        <p14:creationId xmlns:p14="http://schemas.microsoft.com/office/powerpoint/2010/main" val="471695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35100" y="5783422"/>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4186548" y="91254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54</a:t>
            </a:r>
            <a:endParaRPr lang="en-GB" sz="2400" b="1" dirty="0">
              <a:solidFill>
                <a:srgbClr val="C00000"/>
              </a:solidFill>
            </a:endParaRPr>
          </a:p>
        </p:txBody>
      </p:sp>
      <p:cxnSp>
        <p:nvCxnSpPr>
          <p:cNvPr id="131" name="Straight Connector 130"/>
          <p:cNvCxnSpPr/>
          <p:nvPr/>
        </p:nvCxnSpPr>
        <p:spPr>
          <a:xfrm flipV="1">
            <a:off x="2638680" y="1473711"/>
            <a:ext cx="1498709" cy="6207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7" name="Oval 146"/>
          <p:cNvSpPr/>
          <p:nvPr/>
        </p:nvSpPr>
        <p:spPr>
          <a:xfrm>
            <a:off x="1849169" y="20538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36</a:t>
            </a:r>
            <a:endParaRPr lang="en-GB" sz="2400" b="1" dirty="0">
              <a:solidFill>
                <a:srgbClr val="C00000"/>
              </a:solidFill>
            </a:endParaRPr>
          </a:p>
        </p:txBody>
      </p:sp>
      <p:sp>
        <p:nvSpPr>
          <p:cNvPr id="29" name="TextBox 28"/>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Think of a number!</a:t>
            </a:r>
            <a:endParaRPr lang="en-GB" sz="4400" b="1" dirty="0">
              <a:solidFill>
                <a:schemeClr val="bg1">
                  <a:lumMod val="50000"/>
                </a:schemeClr>
              </a:solidFill>
            </a:endParaRPr>
          </a:p>
        </p:txBody>
      </p:sp>
      <p:sp>
        <p:nvSpPr>
          <p:cNvPr id="28" name="TextBox 27"/>
          <p:cNvSpPr txBox="1"/>
          <p:nvPr/>
        </p:nvSpPr>
        <p:spPr>
          <a:xfrm>
            <a:off x="7687381" y="22529"/>
            <a:ext cx="1431802" cy="1569660"/>
          </a:xfrm>
          <a:prstGeom prst="rect">
            <a:avLst/>
          </a:prstGeom>
          <a:noFill/>
        </p:spPr>
        <p:txBody>
          <a:bodyPr wrap="none" rtlCol="0">
            <a:spAutoFit/>
          </a:bodyPr>
          <a:lstStyle/>
          <a:p>
            <a:r>
              <a:rPr lang="en-GB" sz="9600" b="1" dirty="0" smtClean="0">
                <a:solidFill>
                  <a:srgbClr val="585858"/>
                </a:solidFill>
              </a:rPr>
              <a:t>36</a:t>
            </a:r>
            <a:endParaRPr lang="en-GB" sz="9600" b="1" dirty="0">
              <a:solidFill>
                <a:srgbClr val="585858"/>
              </a:solidFill>
            </a:endParaRPr>
          </a:p>
        </p:txBody>
      </p:sp>
    </p:spTree>
    <p:extLst>
      <p:ext uri="{BB962C8B-B14F-4D97-AF65-F5344CB8AC3E}">
        <p14:creationId xmlns:p14="http://schemas.microsoft.com/office/powerpoint/2010/main" val="31736225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wipe(right)">
                                      <p:cBhvr>
                                        <p:cTn id="7" dur="500"/>
                                        <p:tgtEl>
                                          <p:spTgt spid="1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7"/>
                                        </p:tgtEl>
                                        <p:attrNameLst>
                                          <p:attrName>style.visibility</p:attrName>
                                        </p:attrNameLst>
                                      </p:cBhvr>
                                      <p:to>
                                        <p:strVal val="visible"/>
                                      </p:to>
                                    </p:set>
                                    <p:animEffect transition="in" filter="fade">
                                      <p:cBhvr>
                                        <p:cTn id="11"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35100" y="5783422"/>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4186548" y="91254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54</a:t>
            </a:r>
            <a:endParaRPr lang="en-GB" sz="2400" b="1" dirty="0">
              <a:solidFill>
                <a:srgbClr val="C00000"/>
              </a:solidFill>
            </a:endParaRPr>
          </a:p>
        </p:txBody>
      </p:sp>
      <p:cxnSp>
        <p:nvCxnSpPr>
          <p:cNvPr id="56" name="Straight Connector 55"/>
          <p:cNvCxnSpPr/>
          <p:nvPr/>
        </p:nvCxnSpPr>
        <p:spPr>
          <a:xfrm>
            <a:off x="4992692" y="1473711"/>
            <a:ext cx="1498709" cy="6207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78" name="Oval 77"/>
          <p:cNvSpPr/>
          <p:nvPr/>
        </p:nvSpPr>
        <p:spPr>
          <a:xfrm>
            <a:off x="6509689" y="20538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75</a:t>
            </a:r>
            <a:endParaRPr lang="en-GB" sz="2400" b="1" dirty="0">
              <a:solidFill>
                <a:srgbClr val="C00000"/>
              </a:solidFill>
            </a:endParaRPr>
          </a:p>
        </p:txBody>
      </p:sp>
      <p:cxnSp>
        <p:nvCxnSpPr>
          <p:cNvPr id="131" name="Straight Connector 130"/>
          <p:cNvCxnSpPr/>
          <p:nvPr/>
        </p:nvCxnSpPr>
        <p:spPr>
          <a:xfrm flipV="1">
            <a:off x="2638680" y="1473711"/>
            <a:ext cx="1498709" cy="6207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7" name="Oval 146"/>
          <p:cNvSpPr/>
          <p:nvPr/>
        </p:nvSpPr>
        <p:spPr>
          <a:xfrm>
            <a:off x="1849169" y="20538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36</a:t>
            </a:r>
            <a:endParaRPr lang="en-GB" sz="2400" b="1" dirty="0">
              <a:solidFill>
                <a:srgbClr val="C00000"/>
              </a:solidFill>
            </a:endParaRPr>
          </a:p>
        </p:txBody>
      </p:sp>
      <p:sp>
        <p:nvSpPr>
          <p:cNvPr id="29" name="TextBox 28"/>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Think of a number!</a:t>
            </a:r>
            <a:endParaRPr lang="en-GB" sz="4400" b="1" dirty="0">
              <a:solidFill>
                <a:schemeClr val="bg1">
                  <a:lumMod val="50000"/>
                </a:schemeClr>
              </a:solidFill>
            </a:endParaRPr>
          </a:p>
        </p:txBody>
      </p:sp>
      <p:sp>
        <p:nvSpPr>
          <p:cNvPr id="28" name="TextBox 27"/>
          <p:cNvSpPr txBox="1"/>
          <p:nvPr/>
        </p:nvSpPr>
        <p:spPr>
          <a:xfrm>
            <a:off x="7687381" y="22529"/>
            <a:ext cx="1431802" cy="1569660"/>
          </a:xfrm>
          <a:prstGeom prst="rect">
            <a:avLst/>
          </a:prstGeom>
          <a:noFill/>
        </p:spPr>
        <p:txBody>
          <a:bodyPr wrap="none" rtlCol="0">
            <a:spAutoFit/>
          </a:bodyPr>
          <a:lstStyle/>
          <a:p>
            <a:r>
              <a:rPr lang="en-GB" sz="9600" b="1" dirty="0" smtClean="0">
                <a:solidFill>
                  <a:srgbClr val="585858"/>
                </a:solidFill>
              </a:rPr>
              <a:t>75</a:t>
            </a:r>
            <a:endParaRPr lang="en-GB" sz="9600" b="1" dirty="0">
              <a:solidFill>
                <a:srgbClr val="585858"/>
              </a:solidFill>
            </a:endParaRPr>
          </a:p>
        </p:txBody>
      </p:sp>
    </p:spTree>
    <p:extLst>
      <p:ext uri="{BB962C8B-B14F-4D97-AF65-F5344CB8AC3E}">
        <p14:creationId xmlns:p14="http://schemas.microsoft.com/office/powerpoint/2010/main" val="3035037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fade">
                                      <p:cBhvr>
                                        <p:cTn id="11"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35100" y="5783422"/>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4186548" y="91254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54</a:t>
            </a:r>
            <a:endParaRPr lang="en-GB" sz="2400" b="1" dirty="0">
              <a:solidFill>
                <a:srgbClr val="C00000"/>
              </a:solidFill>
            </a:endParaRPr>
          </a:p>
        </p:txBody>
      </p:sp>
      <p:cxnSp>
        <p:nvCxnSpPr>
          <p:cNvPr id="56" name="Straight Connector 55"/>
          <p:cNvCxnSpPr/>
          <p:nvPr/>
        </p:nvCxnSpPr>
        <p:spPr>
          <a:xfrm>
            <a:off x="4992692" y="1473711"/>
            <a:ext cx="1498709" cy="6207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78" name="Oval 77"/>
          <p:cNvSpPr/>
          <p:nvPr/>
        </p:nvSpPr>
        <p:spPr>
          <a:xfrm>
            <a:off x="6509689" y="20538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75</a:t>
            </a:r>
            <a:endParaRPr lang="en-GB" sz="2400" b="1" dirty="0">
              <a:solidFill>
                <a:srgbClr val="C00000"/>
              </a:solidFill>
            </a:endParaRPr>
          </a:p>
        </p:txBody>
      </p:sp>
      <p:cxnSp>
        <p:nvCxnSpPr>
          <p:cNvPr id="131" name="Straight Connector 130"/>
          <p:cNvCxnSpPr/>
          <p:nvPr/>
        </p:nvCxnSpPr>
        <p:spPr>
          <a:xfrm flipV="1">
            <a:off x="2638680" y="1473711"/>
            <a:ext cx="1498709" cy="6207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7" name="Oval 146"/>
          <p:cNvSpPr/>
          <p:nvPr/>
        </p:nvSpPr>
        <p:spPr>
          <a:xfrm>
            <a:off x="1849169" y="20538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36</a:t>
            </a:r>
            <a:endParaRPr lang="en-GB" sz="2400" b="1" dirty="0">
              <a:solidFill>
                <a:srgbClr val="C00000"/>
              </a:solidFill>
            </a:endParaRPr>
          </a:p>
        </p:txBody>
      </p:sp>
      <p:cxnSp>
        <p:nvCxnSpPr>
          <p:cNvPr id="149" name="Straight Connector 148"/>
          <p:cNvCxnSpPr/>
          <p:nvPr/>
        </p:nvCxnSpPr>
        <p:spPr>
          <a:xfrm rot="21000000" flipV="1">
            <a:off x="1228284"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37" name="Oval 136"/>
          <p:cNvSpPr/>
          <p:nvPr/>
        </p:nvSpPr>
        <p:spPr>
          <a:xfrm>
            <a:off x="68196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17</a:t>
            </a:r>
            <a:endParaRPr lang="en-GB" sz="2400" b="1" dirty="0">
              <a:solidFill>
                <a:srgbClr val="C00000"/>
              </a:solidFill>
            </a:endParaRPr>
          </a:p>
        </p:txBody>
      </p:sp>
      <p:sp>
        <p:nvSpPr>
          <p:cNvPr id="29" name="TextBox 28"/>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Think of a number!</a:t>
            </a:r>
            <a:endParaRPr lang="en-GB" sz="4400" b="1" dirty="0">
              <a:solidFill>
                <a:schemeClr val="bg1">
                  <a:lumMod val="50000"/>
                </a:schemeClr>
              </a:solidFill>
            </a:endParaRPr>
          </a:p>
        </p:txBody>
      </p:sp>
      <p:sp>
        <p:nvSpPr>
          <p:cNvPr id="28" name="TextBox 27"/>
          <p:cNvSpPr txBox="1"/>
          <p:nvPr/>
        </p:nvSpPr>
        <p:spPr>
          <a:xfrm>
            <a:off x="7687381" y="22529"/>
            <a:ext cx="1431802" cy="1569660"/>
          </a:xfrm>
          <a:prstGeom prst="rect">
            <a:avLst/>
          </a:prstGeom>
          <a:noFill/>
        </p:spPr>
        <p:txBody>
          <a:bodyPr wrap="none" rtlCol="0">
            <a:spAutoFit/>
          </a:bodyPr>
          <a:lstStyle/>
          <a:p>
            <a:r>
              <a:rPr lang="en-GB" sz="9600" b="1" dirty="0" smtClean="0">
                <a:solidFill>
                  <a:srgbClr val="585858"/>
                </a:solidFill>
              </a:rPr>
              <a:t>17</a:t>
            </a:r>
            <a:endParaRPr lang="en-GB" sz="9600" b="1" dirty="0">
              <a:solidFill>
                <a:srgbClr val="585858"/>
              </a:solidFill>
            </a:endParaRPr>
          </a:p>
        </p:txBody>
      </p:sp>
    </p:spTree>
    <p:extLst>
      <p:ext uri="{BB962C8B-B14F-4D97-AF65-F5344CB8AC3E}">
        <p14:creationId xmlns:p14="http://schemas.microsoft.com/office/powerpoint/2010/main" val="945355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wipe(up)">
                                      <p:cBhvr>
                                        <p:cTn id="7" dur="500"/>
                                        <p:tgtEl>
                                          <p:spTgt spid="1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7"/>
                                        </p:tgtEl>
                                        <p:attrNameLst>
                                          <p:attrName>style.visibility</p:attrName>
                                        </p:attrNameLst>
                                      </p:cBhvr>
                                      <p:to>
                                        <p:strVal val="visible"/>
                                      </p:to>
                                    </p:set>
                                    <p:animEffect transition="in" filter="fade">
                                      <p:cBhvr>
                                        <p:cTn id="11"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35100" y="5783422"/>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4186548" y="91254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54</a:t>
            </a:r>
            <a:endParaRPr lang="en-GB" sz="2400" b="1" dirty="0">
              <a:solidFill>
                <a:srgbClr val="C00000"/>
              </a:solidFill>
            </a:endParaRPr>
          </a:p>
        </p:txBody>
      </p:sp>
      <p:cxnSp>
        <p:nvCxnSpPr>
          <p:cNvPr id="56" name="Straight Connector 55"/>
          <p:cNvCxnSpPr/>
          <p:nvPr/>
        </p:nvCxnSpPr>
        <p:spPr>
          <a:xfrm>
            <a:off x="4992692" y="1473711"/>
            <a:ext cx="1498709" cy="6207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78" name="Oval 77"/>
          <p:cNvSpPr/>
          <p:nvPr/>
        </p:nvSpPr>
        <p:spPr>
          <a:xfrm>
            <a:off x="6509689" y="20538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75</a:t>
            </a:r>
            <a:endParaRPr lang="en-GB" sz="2400" b="1" dirty="0">
              <a:solidFill>
                <a:srgbClr val="C00000"/>
              </a:solidFill>
            </a:endParaRPr>
          </a:p>
        </p:txBody>
      </p:sp>
      <p:cxnSp>
        <p:nvCxnSpPr>
          <p:cNvPr id="131" name="Straight Connector 130"/>
          <p:cNvCxnSpPr/>
          <p:nvPr/>
        </p:nvCxnSpPr>
        <p:spPr>
          <a:xfrm flipV="1">
            <a:off x="2638680" y="1473711"/>
            <a:ext cx="1498709" cy="6207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7" name="Oval 146"/>
          <p:cNvSpPr/>
          <p:nvPr/>
        </p:nvSpPr>
        <p:spPr>
          <a:xfrm>
            <a:off x="1849169" y="20538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36</a:t>
            </a:r>
            <a:endParaRPr lang="en-GB" sz="2400" b="1" dirty="0">
              <a:solidFill>
                <a:srgbClr val="C00000"/>
              </a:solidFill>
            </a:endParaRPr>
          </a:p>
        </p:txBody>
      </p:sp>
      <p:cxnSp>
        <p:nvCxnSpPr>
          <p:cNvPr id="149" name="Straight Connector 148"/>
          <p:cNvCxnSpPr/>
          <p:nvPr/>
        </p:nvCxnSpPr>
        <p:spPr>
          <a:xfrm rot="21000000" flipV="1">
            <a:off x="1228284"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37" name="Oval 136"/>
          <p:cNvSpPr/>
          <p:nvPr/>
        </p:nvSpPr>
        <p:spPr>
          <a:xfrm>
            <a:off x="68196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17</a:t>
            </a:r>
            <a:endParaRPr lang="en-GB" sz="2400" b="1" dirty="0">
              <a:solidFill>
                <a:srgbClr val="C00000"/>
              </a:solidFill>
            </a:endParaRPr>
          </a:p>
        </p:txBody>
      </p:sp>
      <p:cxnSp>
        <p:nvCxnSpPr>
          <p:cNvPr id="138" name="Straight Connector 137"/>
          <p:cNvCxnSpPr/>
          <p:nvPr/>
        </p:nvCxnSpPr>
        <p:spPr>
          <a:xfrm rot="300000">
            <a:off x="1225419"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1" name="Oval 140"/>
          <p:cNvSpPr/>
          <p:nvPr/>
        </p:nvSpPr>
        <p:spPr>
          <a:xfrm>
            <a:off x="1206915" y="4895620"/>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24</a:t>
            </a:r>
            <a:endParaRPr lang="en-GB" sz="2400" b="1" dirty="0">
              <a:solidFill>
                <a:srgbClr val="C00000"/>
              </a:solidFill>
            </a:endParaRPr>
          </a:p>
        </p:txBody>
      </p:sp>
      <p:sp>
        <p:nvSpPr>
          <p:cNvPr id="29" name="TextBox 28"/>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Think of a number!</a:t>
            </a:r>
            <a:endParaRPr lang="en-GB" sz="4400" b="1" dirty="0">
              <a:solidFill>
                <a:schemeClr val="bg1">
                  <a:lumMod val="50000"/>
                </a:schemeClr>
              </a:solidFill>
            </a:endParaRPr>
          </a:p>
        </p:txBody>
      </p:sp>
      <p:sp>
        <p:nvSpPr>
          <p:cNvPr id="28" name="TextBox 27"/>
          <p:cNvSpPr txBox="1"/>
          <p:nvPr/>
        </p:nvSpPr>
        <p:spPr>
          <a:xfrm>
            <a:off x="7687381" y="22529"/>
            <a:ext cx="1431802" cy="1569660"/>
          </a:xfrm>
          <a:prstGeom prst="rect">
            <a:avLst/>
          </a:prstGeom>
          <a:noFill/>
        </p:spPr>
        <p:txBody>
          <a:bodyPr wrap="none" rtlCol="0">
            <a:spAutoFit/>
          </a:bodyPr>
          <a:lstStyle/>
          <a:p>
            <a:r>
              <a:rPr lang="en-GB" sz="9600" b="1" dirty="0" smtClean="0">
                <a:solidFill>
                  <a:srgbClr val="585858"/>
                </a:solidFill>
              </a:rPr>
              <a:t>24</a:t>
            </a:r>
            <a:endParaRPr lang="en-GB" sz="9600" b="1" dirty="0">
              <a:solidFill>
                <a:srgbClr val="585858"/>
              </a:solidFill>
            </a:endParaRPr>
          </a:p>
        </p:txBody>
      </p:sp>
    </p:spTree>
    <p:extLst>
      <p:ext uri="{BB962C8B-B14F-4D97-AF65-F5344CB8AC3E}">
        <p14:creationId xmlns:p14="http://schemas.microsoft.com/office/powerpoint/2010/main" val="2649862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wipe(up)">
                                      <p:cBhvr>
                                        <p:cTn id="7" dur="500"/>
                                        <p:tgtEl>
                                          <p:spTgt spid="13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1"/>
                                        </p:tgtEl>
                                        <p:attrNameLst>
                                          <p:attrName>style.visibility</p:attrName>
                                        </p:attrNameLst>
                                      </p:cBhvr>
                                      <p:to>
                                        <p:strVal val="visible"/>
                                      </p:to>
                                    </p:set>
                                    <p:animEffect transition="in" filter="fade">
                                      <p:cBhvr>
                                        <p:cTn id="11"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35100" y="5783422"/>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4186548" y="91254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54</a:t>
            </a:r>
            <a:endParaRPr lang="en-GB" sz="2400" b="1" dirty="0">
              <a:solidFill>
                <a:srgbClr val="C00000"/>
              </a:solidFill>
            </a:endParaRPr>
          </a:p>
        </p:txBody>
      </p:sp>
      <p:cxnSp>
        <p:nvCxnSpPr>
          <p:cNvPr id="56" name="Straight Connector 55"/>
          <p:cNvCxnSpPr/>
          <p:nvPr/>
        </p:nvCxnSpPr>
        <p:spPr>
          <a:xfrm>
            <a:off x="4992692" y="1473711"/>
            <a:ext cx="1498709" cy="6207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78" name="Oval 77"/>
          <p:cNvSpPr/>
          <p:nvPr/>
        </p:nvSpPr>
        <p:spPr>
          <a:xfrm>
            <a:off x="6509689" y="20538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75</a:t>
            </a:r>
            <a:endParaRPr lang="en-GB" sz="2400" b="1" dirty="0">
              <a:solidFill>
                <a:srgbClr val="C00000"/>
              </a:solidFill>
            </a:endParaRPr>
          </a:p>
        </p:txBody>
      </p:sp>
      <p:cxnSp>
        <p:nvCxnSpPr>
          <p:cNvPr id="80" name="Straight Connector 79"/>
          <p:cNvCxnSpPr/>
          <p:nvPr/>
        </p:nvCxnSpPr>
        <p:spPr>
          <a:xfrm rot="21000000" flipV="1">
            <a:off x="5888804"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06" name="Oval 105"/>
          <p:cNvSpPr/>
          <p:nvPr/>
        </p:nvSpPr>
        <p:spPr>
          <a:xfrm>
            <a:off x="534248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62</a:t>
            </a:r>
            <a:endParaRPr lang="en-GB" sz="2400" b="1" dirty="0">
              <a:solidFill>
                <a:srgbClr val="C00000"/>
              </a:solidFill>
            </a:endParaRPr>
          </a:p>
        </p:txBody>
      </p:sp>
      <p:cxnSp>
        <p:nvCxnSpPr>
          <p:cNvPr id="131" name="Straight Connector 130"/>
          <p:cNvCxnSpPr/>
          <p:nvPr/>
        </p:nvCxnSpPr>
        <p:spPr>
          <a:xfrm flipV="1">
            <a:off x="2638680" y="1473711"/>
            <a:ext cx="1498709" cy="6207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7" name="Oval 146"/>
          <p:cNvSpPr/>
          <p:nvPr/>
        </p:nvSpPr>
        <p:spPr>
          <a:xfrm>
            <a:off x="1849169" y="20538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36</a:t>
            </a:r>
            <a:endParaRPr lang="en-GB" sz="2400" b="1" dirty="0">
              <a:solidFill>
                <a:srgbClr val="C00000"/>
              </a:solidFill>
            </a:endParaRPr>
          </a:p>
        </p:txBody>
      </p:sp>
      <p:cxnSp>
        <p:nvCxnSpPr>
          <p:cNvPr id="149" name="Straight Connector 148"/>
          <p:cNvCxnSpPr/>
          <p:nvPr/>
        </p:nvCxnSpPr>
        <p:spPr>
          <a:xfrm rot="21000000" flipV="1">
            <a:off x="1228284"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37" name="Oval 136"/>
          <p:cNvSpPr/>
          <p:nvPr/>
        </p:nvSpPr>
        <p:spPr>
          <a:xfrm>
            <a:off x="68196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17</a:t>
            </a:r>
            <a:endParaRPr lang="en-GB" sz="2400" b="1" dirty="0">
              <a:solidFill>
                <a:srgbClr val="C00000"/>
              </a:solidFill>
            </a:endParaRPr>
          </a:p>
        </p:txBody>
      </p:sp>
      <p:cxnSp>
        <p:nvCxnSpPr>
          <p:cNvPr id="138" name="Straight Connector 137"/>
          <p:cNvCxnSpPr/>
          <p:nvPr/>
        </p:nvCxnSpPr>
        <p:spPr>
          <a:xfrm rot="300000">
            <a:off x="1225419"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1" name="Oval 140"/>
          <p:cNvSpPr/>
          <p:nvPr/>
        </p:nvSpPr>
        <p:spPr>
          <a:xfrm>
            <a:off x="1206915" y="4895620"/>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24</a:t>
            </a:r>
            <a:endParaRPr lang="en-GB" sz="2400" b="1" dirty="0">
              <a:solidFill>
                <a:srgbClr val="C00000"/>
              </a:solidFill>
            </a:endParaRPr>
          </a:p>
        </p:txBody>
      </p:sp>
      <p:sp>
        <p:nvSpPr>
          <p:cNvPr id="29" name="TextBox 28"/>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Think of a number!</a:t>
            </a:r>
            <a:endParaRPr lang="en-GB" sz="4400" b="1" dirty="0">
              <a:solidFill>
                <a:schemeClr val="bg1">
                  <a:lumMod val="50000"/>
                </a:schemeClr>
              </a:solidFill>
            </a:endParaRPr>
          </a:p>
        </p:txBody>
      </p:sp>
      <p:sp>
        <p:nvSpPr>
          <p:cNvPr id="28" name="TextBox 27"/>
          <p:cNvSpPr txBox="1"/>
          <p:nvPr/>
        </p:nvSpPr>
        <p:spPr>
          <a:xfrm>
            <a:off x="7687381" y="22529"/>
            <a:ext cx="1431802" cy="1569660"/>
          </a:xfrm>
          <a:prstGeom prst="rect">
            <a:avLst/>
          </a:prstGeom>
          <a:noFill/>
        </p:spPr>
        <p:txBody>
          <a:bodyPr wrap="none" rtlCol="0">
            <a:spAutoFit/>
          </a:bodyPr>
          <a:lstStyle/>
          <a:p>
            <a:r>
              <a:rPr lang="en-GB" sz="9600" b="1" dirty="0" smtClean="0">
                <a:solidFill>
                  <a:srgbClr val="585858"/>
                </a:solidFill>
              </a:rPr>
              <a:t>62</a:t>
            </a:r>
            <a:endParaRPr lang="en-GB" sz="9600" b="1" dirty="0">
              <a:solidFill>
                <a:srgbClr val="585858"/>
              </a:solidFill>
            </a:endParaRPr>
          </a:p>
        </p:txBody>
      </p:sp>
    </p:spTree>
    <p:extLst>
      <p:ext uri="{BB962C8B-B14F-4D97-AF65-F5344CB8AC3E}">
        <p14:creationId xmlns:p14="http://schemas.microsoft.com/office/powerpoint/2010/main" val="145071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up)">
                                      <p:cBhvr>
                                        <p:cTn id="7" dur="500"/>
                                        <p:tgtEl>
                                          <p:spTgt spid="8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6"/>
                                        </p:tgtEl>
                                        <p:attrNameLst>
                                          <p:attrName>style.visibility</p:attrName>
                                        </p:attrNameLst>
                                      </p:cBhvr>
                                      <p:to>
                                        <p:strVal val="visible"/>
                                      </p:to>
                                    </p:set>
                                    <p:animEffect transition="in" filter="fade">
                                      <p:cBhvr>
                                        <p:cTn id="11"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35100" y="5783422"/>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4186548" y="91254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54</a:t>
            </a:r>
            <a:endParaRPr lang="en-GB" sz="2400" b="1" dirty="0">
              <a:solidFill>
                <a:srgbClr val="C00000"/>
              </a:solidFill>
            </a:endParaRPr>
          </a:p>
        </p:txBody>
      </p:sp>
      <p:cxnSp>
        <p:nvCxnSpPr>
          <p:cNvPr id="56" name="Straight Connector 55"/>
          <p:cNvCxnSpPr/>
          <p:nvPr/>
        </p:nvCxnSpPr>
        <p:spPr>
          <a:xfrm>
            <a:off x="4992692" y="1473711"/>
            <a:ext cx="1498709" cy="6207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78" name="Oval 77"/>
          <p:cNvSpPr/>
          <p:nvPr/>
        </p:nvSpPr>
        <p:spPr>
          <a:xfrm>
            <a:off x="6509689" y="20538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75</a:t>
            </a:r>
            <a:endParaRPr lang="en-GB" sz="2400" b="1" dirty="0">
              <a:solidFill>
                <a:srgbClr val="C00000"/>
              </a:solidFill>
            </a:endParaRPr>
          </a:p>
        </p:txBody>
      </p:sp>
      <p:cxnSp>
        <p:nvCxnSpPr>
          <p:cNvPr id="79" name="Straight Connector 78"/>
          <p:cNvCxnSpPr/>
          <p:nvPr/>
        </p:nvCxnSpPr>
        <p:spPr>
          <a:xfrm rot="600000">
            <a:off x="7254308"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21000000" flipV="1">
            <a:off x="5888804"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90" name="Oval 89"/>
          <p:cNvSpPr/>
          <p:nvPr/>
        </p:nvSpPr>
        <p:spPr>
          <a:xfrm>
            <a:off x="772569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88</a:t>
            </a:r>
            <a:endParaRPr lang="en-GB" sz="2400" b="1" dirty="0">
              <a:solidFill>
                <a:srgbClr val="C00000"/>
              </a:solidFill>
            </a:endParaRPr>
          </a:p>
        </p:txBody>
      </p:sp>
      <p:sp>
        <p:nvSpPr>
          <p:cNvPr id="106" name="Oval 105"/>
          <p:cNvSpPr/>
          <p:nvPr/>
        </p:nvSpPr>
        <p:spPr>
          <a:xfrm>
            <a:off x="534248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62</a:t>
            </a:r>
            <a:endParaRPr lang="en-GB" sz="2400" b="1" dirty="0">
              <a:solidFill>
                <a:srgbClr val="C00000"/>
              </a:solidFill>
            </a:endParaRPr>
          </a:p>
        </p:txBody>
      </p:sp>
      <p:cxnSp>
        <p:nvCxnSpPr>
          <p:cNvPr id="131" name="Straight Connector 130"/>
          <p:cNvCxnSpPr/>
          <p:nvPr/>
        </p:nvCxnSpPr>
        <p:spPr>
          <a:xfrm flipV="1">
            <a:off x="2638680" y="1473711"/>
            <a:ext cx="1498709" cy="6207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7" name="Oval 146"/>
          <p:cNvSpPr/>
          <p:nvPr/>
        </p:nvSpPr>
        <p:spPr>
          <a:xfrm>
            <a:off x="1849169" y="20538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36</a:t>
            </a:r>
            <a:endParaRPr lang="en-GB" sz="2400" b="1" dirty="0">
              <a:solidFill>
                <a:srgbClr val="C00000"/>
              </a:solidFill>
            </a:endParaRPr>
          </a:p>
        </p:txBody>
      </p:sp>
      <p:cxnSp>
        <p:nvCxnSpPr>
          <p:cNvPr id="149" name="Straight Connector 148"/>
          <p:cNvCxnSpPr/>
          <p:nvPr/>
        </p:nvCxnSpPr>
        <p:spPr>
          <a:xfrm rot="21000000" flipV="1">
            <a:off x="1228284"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37" name="Oval 136"/>
          <p:cNvSpPr/>
          <p:nvPr/>
        </p:nvSpPr>
        <p:spPr>
          <a:xfrm>
            <a:off x="68196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17</a:t>
            </a:r>
            <a:endParaRPr lang="en-GB" sz="2400" b="1" dirty="0">
              <a:solidFill>
                <a:srgbClr val="C00000"/>
              </a:solidFill>
            </a:endParaRPr>
          </a:p>
        </p:txBody>
      </p:sp>
      <p:cxnSp>
        <p:nvCxnSpPr>
          <p:cNvPr id="138" name="Straight Connector 137"/>
          <p:cNvCxnSpPr/>
          <p:nvPr/>
        </p:nvCxnSpPr>
        <p:spPr>
          <a:xfrm rot="300000">
            <a:off x="1225419"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1" name="Oval 140"/>
          <p:cNvSpPr/>
          <p:nvPr/>
        </p:nvSpPr>
        <p:spPr>
          <a:xfrm>
            <a:off x="1206915" y="4895620"/>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24</a:t>
            </a:r>
            <a:endParaRPr lang="en-GB" sz="2400" b="1" dirty="0">
              <a:solidFill>
                <a:srgbClr val="C00000"/>
              </a:solidFill>
            </a:endParaRPr>
          </a:p>
        </p:txBody>
      </p:sp>
      <p:sp>
        <p:nvSpPr>
          <p:cNvPr id="29" name="TextBox 28"/>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Think of a number!</a:t>
            </a:r>
            <a:endParaRPr lang="en-GB" sz="4400" b="1" dirty="0">
              <a:solidFill>
                <a:schemeClr val="bg1">
                  <a:lumMod val="50000"/>
                </a:schemeClr>
              </a:solidFill>
            </a:endParaRPr>
          </a:p>
        </p:txBody>
      </p:sp>
      <p:sp>
        <p:nvSpPr>
          <p:cNvPr id="28" name="TextBox 27"/>
          <p:cNvSpPr txBox="1"/>
          <p:nvPr/>
        </p:nvSpPr>
        <p:spPr>
          <a:xfrm>
            <a:off x="7687381" y="22529"/>
            <a:ext cx="1431802" cy="1569660"/>
          </a:xfrm>
          <a:prstGeom prst="rect">
            <a:avLst/>
          </a:prstGeom>
          <a:noFill/>
        </p:spPr>
        <p:txBody>
          <a:bodyPr wrap="none" rtlCol="0">
            <a:spAutoFit/>
          </a:bodyPr>
          <a:lstStyle/>
          <a:p>
            <a:r>
              <a:rPr lang="en-GB" sz="9600" b="1" dirty="0" smtClean="0">
                <a:solidFill>
                  <a:srgbClr val="585858"/>
                </a:solidFill>
              </a:rPr>
              <a:t>88</a:t>
            </a:r>
            <a:endParaRPr lang="en-GB" sz="9600" b="1" dirty="0">
              <a:solidFill>
                <a:srgbClr val="585858"/>
              </a:solidFill>
            </a:endParaRPr>
          </a:p>
        </p:txBody>
      </p:sp>
    </p:spTree>
    <p:extLst>
      <p:ext uri="{BB962C8B-B14F-4D97-AF65-F5344CB8AC3E}">
        <p14:creationId xmlns:p14="http://schemas.microsoft.com/office/powerpoint/2010/main" val="19274247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fade">
                                      <p:cBhvr>
                                        <p:cTn id="11"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35100" y="5783422"/>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4186548" y="91254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54</a:t>
            </a:r>
            <a:endParaRPr lang="en-GB" sz="2400" b="1" dirty="0">
              <a:solidFill>
                <a:srgbClr val="C00000"/>
              </a:solidFill>
            </a:endParaRPr>
          </a:p>
        </p:txBody>
      </p:sp>
      <p:cxnSp>
        <p:nvCxnSpPr>
          <p:cNvPr id="56" name="Straight Connector 55"/>
          <p:cNvCxnSpPr/>
          <p:nvPr/>
        </p:nvCxnSpPr>
        <p:spPr>
          <a:xfrm>
            <a:off x="4992692" y="1473711"/>
            <a:ext cx="1498709" cy="6207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78" name="Oval 77"/>
          <p:cNvSpPr/>
          <p:nvPr/>
        </p:nvSpPr>
        <p:spPr>
          <a:xfrm>
            <a:off x="6509689" y="20538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75</a:t>
            </a:r>
            <a:endParaRPr lang="en-GB" sz="2400" b="1" dirty="0">
              <a:solidFill>
                <a:srgbClr val="C00000"/>
              </a:solidFill>
            </a:endParaRPr>
          </a:p>
        </p:txBody>
      </p:sp>
      <p:cxnSp>
        <p:nvCxnSpPr>
          <p:cNvPr id="79" name="Straight Connector 78"/>
          <p:cNvCxnSpPr/>
          <p:nvPr/>
        </p:nvCxnSpPr>
        <p:spPr>
          <a:xfrm rot="600000">
            <a:off x="7254308"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21000000" flipV="1">
            <a:off x="5888804"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90" name="Oval 89"/>
          <p:cNvSpPr/>
          <p:nvPr/>
        </p:nvSpPr>
        <p:spPr>
          <a:xfrm>
            <a:off x="772569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88</a:t>
            </a:r>
            <a:endParaRPr lang="en-GB" sz="2400" b="1" dirty="0">
              <a:solidFill>
                <a:srgbClr val="C00000"/>
              </a:solidFill>
            </a:endParaRPr>
          </a:p>
        </p:txBody>
      </p:sp>
      <p:cxnSp>
        <p:nvCxnSpPr>
          <p:cNvPr id="92" name="Straight Connector 91"/>
          <p:cNvCxnSpPr/>
          <p:nvPr/>
        </p:nvCxnSpPr>
        <p:spPr>
          <a:xfrm rot="21300000" flipV="1">
            <a:off x="7580301"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96" name="Oval 95"/>
          <p:cNvSpPr/>
          <p:nvPr/>
        </p:nvSpPr>
        <p:spPr>
          <a:xfrm>
            <a:off x="7167727" y="4903330"/>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83</a:t>
            </a:r>
            <a:endParaRPr lang="en-GB" sz="2400" b="1" dirty="0">
              <a:solidFill>
                <a:srgbClr val="C00000"/>
              </a:solidFill>
            </a:endParaRPr>
          </a:p>
        </p:txBody>
      </p:sp>
      <p:sp>
        <p:nvSpPr>
          <p:cNvPr id="106" name="Oval 105"/>
          <p:cNvSpPr/>
          <p:nvPr/>
        </p:nvSpPr>
        <p:spPr>
          <a:xfrm>
            <a:off x="534248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62</a:t>
            </a:r>
            <a:endParaRPr lang="en-GB" sz="2400" b="1" dirty="0">
              <a:solidFill>
                <a:srgbClr val="C00000"/>
              </a:solidFill>
            </a:endParaRPr>
          </a:p>
        </p:txBody>
      </p:sp>
      <p:cxnSp>
        <p:nvCxnSpPr>
          <p:cNvPr id="131" name="Straight Connector 130"/>
          <p:cNvCxnSpPr/>
          <p:nvPr/>
        </p:nvCxnSpPr>
        <p:spPr>
          <a:xfrm flipV="1">
            <a:off x="2638680" y="1473711"/>
            <a:ext cx="1498709" cy="6207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7" name="Oval 146"/>
          <p:cNvSpPr/>
          <p:nvPr/>
        </p:nvSpPr>
        <p:spPr>
          <a:xfrm>
            <a:off x="1849169" y="20538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36</a:t>
            </a:r>
            <a:endParaRPr lang="en-GB" sz="2400" b="1" dirty="0">
              <a:solidFill>
                <a:srgbClr val="C00000"/>
              </a:solidFill>
            </a:endParaRPr>
          </a:p>
        </p:txBody>
      </p:sp>
      <p:cxnSp>
        <p:nvCxnSpPr>
          <p:cNvPr id="149" name="Straight Connector 148"/>
          <p:cNvCxnSpPr/>
          <p:nvPr/>
        </p:nvCxnSpPr>
        <p:spPr>
          <a:xfrm rot="21000000" flipV="1">
            <a:off x="1228284"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37" name="Oval 136"/>
          <p:cNvSpPr/>
          <p:nvPr/>
        </p:nvSpPr>
        <p:spPr>
          <a:xfrm>
            <a:off x="68196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17</a:t>
            </a:r>
            <a:endParaRPr lang="en-GB" sz="2400" b="1" dirty="0">
              <a:solidFill>
                <a:srgbClr val="C00000"/>
              </a:solidFill>
            </a:endParaRPr>
          </a:p>
        </p:txBody>
      </p:sp>
      <p:cxnSp>
        <p:nvCxnSpPr>
          <p:cNvPr id="138" name="Straight Connector 137"/>
          <p:cNvCxnSpPr/>
          <p:nvPr/>
        </p:nvCxnSpPr>
        <p:spPr>
          <a:xfrm rot="300000">
            <a:off x="1225419"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1" name="Oval 140"/>
          <p:cNvSpPr/>
          <p:nvPr/>
        </p:nvSpPr>
        <p:spPr>
          <a:xfrm>
            <a:off x="1206915" y="4895620"/>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24</a:t>
            </a:r>
            <a:endParaRPr lang="en-GB" sz="2400" b="1" dirty="0">
              <a:solidFill>
                <a:srgbClr val="C00000"/>
              </a:solidFill>
            </a:endParaRPr>
          </a:p>
        </p:txBody>
      </p:sp>
      <p:sp>
        <p:nvSpPr>
          <p:cNvPr id="29" name="TextBox 28"/>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Think of a number!</a:t>
            </a:r>
            <a:endParaRPr lang="en-GB" sz="4400" b="1" dirty="0">
              <a:solidFill>
                <a:schemeClr val="bg1">
                  <a:lumMod val="50000"/>
                </a:schemeClr>
              </a:solidFill>
            </a:endParaRPr>
          </a:p>
        </p:txBody>
      </p:sp>
      <p:sp>
        <p:nvSpPr>
          <p:cNvPr id="28" name="TextBox 27"/>
          <p:cNvSpPr txBox="1"/>
          <p:nvPr/>
        </p:nvSpPr>
        <p:spPr>
          <a:xfrm>
            <a:off x="7687381" y="22529"/>
            <a:ext cx="1431802" cy="1569660"/>
          </a:xfrm>
          <a:prstGeom prst="rect">
            <a:avLst/>
          </a:prstGeom>
          <a:noFill/>
        </p:spPr>
        <p:txBody>
          <a:bodyPr wrap="none" rtlCol="0">
            <a:spAutoFit/>
          </a:bodyPr>
          <a:lstStyle/>
          <a:p>
            <a:r>
              <a:rPr lang="en-GB" sz="9600" b="1" dirty="0" smtClean="0">
                <a:solidFill>
                  <a:srgbClr val="585858"/>
                </a:solidFill>
              </a:rPr>
              <a:t>83</a:t>
            </a:r>
            <a:endParaRPr lang="en-GB" sz="9600" b="1" dirty="0">
              <a:solidFill>
                <a:srgbClr val="585858"/>
              </a:solidFill>
            </a:endParaRPr>
          </a:p>
        </p:txBody>
      </p:sp>
    </p:spTree>
    <p:extLst>
      <p:ext uri="{BB962C8B-B14F-4D97-AF65-F5344CB8AC3E}">
        <p14:creationId xmlns:p14="http://schemas.microsoft.com/office/powerpoint/2010/main" val="4275410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up)">
                                      <p:cBhvr>
                                        <p:cTn id="7" dur="500"/>
                                        <p:tgtEl>
                                          <p:spTgt spid="9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35100" y="5783422"/>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4186548" y="91254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54</a:t>
            </a:r>
            <a:endParaRPr lang="en-GB" sz="2400" b="1" dirty="0">
              <a:solidFill>
                <a:srgbClr val="C00000"/>
              </a:solidFill>
            </a:endParaRPr>
          </a:p>
        </p:txBody>
      </p:sp>
      <p:cxnSp>
        <p:nvCxnSpPr>
          <p:cNvPr id="56" name="Straight Connector 55"/>
          <p:cNvCxnSpPr/>
          <p:nvPr/>
        </p:nvCxnSpPr>
        <p:spPr>
          <a:xfrm>
            <a:off x="4992692" y="1473711"/>
            <a:ext cx="1498709" cy="6207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78" name="Oval 77"/>
          <p:cNvSpPr/>
          <p:nvPr/>
        </p:nvSpPr>
        <p:spPr>
          <a:xfrm>
            <a:off x="6509689" y="20538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75</a:t>
            </a:r>
            <a:endParaRPr lang="en-GB" sz="2400" b="1" dirty="0">
              <a:solidFill>
                <a:srgbClr val="C00000"/>
              </a:solidFill>
            </a:endParaRPr>
          </a:p>
        </p:txBody>
      </p:sp>
      <p:cxnSp>
        <p:nvCxnSpPr>
          <p:cNvPr id="79" name="Straight Connector 78"/>
          <p:cNvCxnSpPr/>
          <p:nvPr/>
        </p:nvCxnSpPr>
        <p:spPr>
          <a:xfrm rot="600000">
            <a:off x="7254308"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21000000" flipV="1">
            <a:off x="5888804"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90" name="Oval 89"/>
          <p:cNvSpPr/>
          <p:nvPr/>
        </p:nvSpPr>
        <p:spPr>
          <a:xfrm>
            <a:off x="772569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88</a:t>
            </a:r>
            <a:endParaRPr lang="en-GB" sz="2400" b="1" dirty="0">
              <a:solidFill>
                <a:srgbClr val="C00000"/>
              </a:solidFill>
            </a:endParaRPr>
          </a:p>
        </p:txBody>
      </p:sp>
      <p:cxnSp>
        <p:nvCxnSpPr>
          <p:cNvPr id="92" name="Straight Connector 91"/>
          <p:cNvCxnSpPr/>
          <p:nvPr/>
        </p:nvCxnSpPr>
        <p:spPr>
          <a:xfrm rot="21300000" flipV="1">
            <a:off x="7580301"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96" name="Oval 95"/>
          <p:cNvSpPr/>
          <p:nvPr/>
        </p:nvSpPr>
        <p:spPr>
          <a:xfrm>
            <a:off x="7167727" y="4903330"/>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83</a:t>
            </a:r>
            <a:endParaRPr lang="en-GB" sz="2400" b="1" dirty="0">
              <a:solidFill>
                <a:srgbClr val="C00000"/>
              </a:solidFill>
            </a:endParaRPr>
          </a:p>
        </p:txBody>
      </p:sp>
      <p:sp>
        <p:nvSpPr>
          <p:cNvPr id="106" name="Oval 105"/>
          <p:cNvSpPr/>
          <p:nvPr/>
        </p:nvSpPr>
        <p:spPr>
          <a:xfrm>
            <a:off x="534248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62</a:t>
            </a:r>
            <a:endParaRPr lang="en-GB" sz="2400" b="1" dirty="0">
              <a:solidFill>
                <a:srgbClr val="C00000"/>
              </a:solidFill>
            </a:endParaRPr>
          </a:p>
        </p:txBody>
      </p:sp>
      <p:cxnSp>
        <p:nvCxnSpPr>
          <p:cNvPr id="108" name="Straight Connector 107"/>
          <p:cNvCxnSpPr/>
          <p:nvPr/>
        </p:nvCxnSpPr>
        <p:spPr>
          <a:xfrm rot="21300000" flipV="1">
            <a:off x="5197091"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09" name="Oval 108"/>
          <p:cNvSpPr/>
          <p:nvPr/>
        </p:nvSpPr>
        <p:spPr>
          <a:xfrm>
            <a:off x="4784517" y="4903330"/>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56</a:t>
            </a:r>
            <a:endParaRPr lang="en-GB" sz="2400" b="1" dirty="0">
              <a:solidFill>
                <a:srgbClr val="C00000"/>
              </a:solidFill>
            </a:endParaRPr>
          </a:p>
        </p:txBody>
      </p:sp>
      <p:cxnSp>
        <p:nvCxnSpPr>
          <p:cNvPr id="131" name="Straight Connector 130"/>
          <p:cNvCxnSpPr/>
          <p:nvPr/>
        </p:nvCxnSpPr>
        <p:spPr>
          <a:xfrm flipV="1">
            <a:off x="2638680" y="1473711"/>
            <a:ext cx="1498709" cy="6207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7" name="Oval 146"/>
          <p:cNvSpPr/>
          <p:nvPr/>
        </p:nvSpPr>
        <p:spPr>
          <a:xfrm>
            <a:off x="1849169" y="20538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36</a:t>
            </a:r>
            <a:endParaRPr lang="en-GB" sz="2400" b="1" dirty="0">
              <a:solidFill>
                <a:srgbClr val="C00000"/>
              </a:solidFill>
            </a:endParaRPr>
          </a:p>
        </p:txBody>
      </p:sp>
      <p:cxnSp>
        <p:nvCxnSpPr>
          <p:cNvPr id="149" name="Straight Connector 148"/>
          <p:cNvCxnSpPr/>
          <p:nvPr/>
        </p:nvCxnSpPr>
        <p:spPr>
          <a:xfrm rot="21000000" flipV="1">
            <a:off x="1228284"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37" name="Oval 136"/>
          <p:cNvSpPr/>
          <p:nvPr/>
        </p:nvSpPr>
        <p:spPr>
          <a:xfrm>
            <a:off x="68196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17</a:t>
            </a:r>
            <a:endParaRPr lang="en-GB" sz="2400" b="1" dirty="0">
              <a:solidFill>
                <a:srgbClr val="C00000"/>
              </a:solidFill>
            </a:endParaRPr>
          </a:p>
        </p:txBody>
      </p:sp>
      <p:cxnSp>
        <p:nvCxnSpPr>
          <p:cNvPr id="138" name="Straight Connector 137"/>
          <p:cNvCxnSpPr/>
          <p:nvPr/>
        </p:nvCxnSpPr>
        <p:spPr>
          <a:xfrm rot="300000">
            <a:off x="1225419"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1" name="Oval 140"/>
          <p:cNvSpPr/>
          <p:nvPr/>
        </p:nvSpPr>
        <p:spPr>
          <a:xfrm>
            <a:off x="1206915" y="4895620"/>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24</a:t>
            </a:r>
            <a:endParaRPr lang="en-GB" sz="2400" b="1" dirty="0">
              <a:solidFill>
                <a:srgbClr val="C00000"/>
              </a:solidFill>
            </a:endParaRPr>
          </a:p>
        </p:txBody>
      </p:sp>
      <p:sp>
        <p:nvSpPr>
          <p:cNvPr id="29" name="TextBox 28"/>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Think of a number!</a:t>
            </a:r>
            <a:endParaRPr lang="en-GB" sz="4400" b="1" dirty="0">
              <a:solidFill>
                <a:schemeClr val="bg1">
                  <a:lumMod val="50000"/>
                </a:schemeClr>
              </a:solidFill>
            </a:endParaRPr>
          </a:p>
        </p:txBody>
      </p:sp>
      <p:sp>
        <p:nvSpPr>
          <p:cNvPr id="28" name="TextBox 27"/>
          <p:cNvSpPr txBox="1"/>
          <p:nvPr/>
        </p:nvSpPr>
        <p:spPr>
          <a:xfrm>
            <a:off x="7687381" y="22529"/>
            <a:ext cx="1431802" cy="1569660"/>
          </a:xfrm>
          <a:prstGeom prst="rect">
            <a:avLst/>
          </a:prstGeom>
          <a:noFill/>
        </p:spPr>
        <p:txBody>
          <a:bodyPr wrap="none" rtlCol="0">
            <a:spAutoFit/>
          </a:bodyPr>
          <a:lstStyle/>
          <a:p>
            <a:r>
              <a:rPr lang="en-GB" sz="9600" b="1" dirty="0" smtClean="0">
                <a:solidFill>
                  <a:srgbClr val="585858"/>
                </a:solidFill>
              </a:rPr>
              <a:t>56</a:t>
            </a:r>
            <a:endParaRPr lang="en-GB" sz="9600" b="1" dirty="0">
              <a:solidFill>
                <a:srgbClr val="585858"/>
              </a:solidFill>
            </a:endParaRPr>
          </a:p>
        </p:txBody>
      </p:sp>
    </p:spTree>
    <p:extLst>
      <p:ext uri="{BB962C8B-B14F-4D97-AF65-F5344CB8AC3E}">
        <p14:creationId xmlns:p14="http://schemas.microsoft.com/office/powerpoint/2010/main" val="2202976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wipe(up)">
                                      <p:cBhvr>
                                        <p:cTn id="7" dur="500"/>
                                        <p:tgtEl>
                                          <p:spTgt spid="10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9"/>
                                        </p:tgtEl>
                                        <p:attrNameLst>
                                          <p:attrName>style.visibility</p:attrName>
                                        </p:attrNameLst>
                                      </p:cBhvr>
                                      <p:to>
                                        <p:strVal val="visible"/>
                                      </p:to>
                                    </p:set>
                                    <p:animEffect transition="in" filter="fade">
                                      <p:cBhvr>
                                        <p:cTn id="11"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35100" y="5783422"/>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4186548" y="91254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54</a:t>
            </a:r>
            <a:endParaRPr lang="en-GB" sz="2400" b="1" dirty="0">
              <a:solidFill>
                <a:srgbClr val="C00000"/>
              </a:solidFill>
            </a:endParaRPr>
          </a:p>
        </p:txBody>
      </p:sp>
      <p:cxnSp>
        <p:nvCxnSpPr>
          <p:cNvPr id="56" name="Straight Connector 55"/>
          <p:cNvCxnSpPr/>
          <p:nvPr/>
        </p:nvCxnSpPr>
        <p:spPr>
          <a:xfrm>
            <a:off x="4992692" y="1473711"/>
            <a:ext cx="1498709" cy="6207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78" name="Oval 77"/>
          <p:cNvSpPr/>
          <p:nvPr/>
        </p:nvSpPr>
        <p:spPr>
          <a:xfrm>
            <a:off x="6509689" y="20538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75</a:t>
            </a:r>
            <a:endParaRPr lang="en-GB" sz="2400" b="1" dirty="0">
              <a:solidFill>
                <a:srgbClr val="C00000"/>
              </a:solidFill>
            </a:endParaRPr>
          </a:p>
        </p:txBody>
      </p:sp>
      <p:cxnSp>
        <p:nvCxnSpPr>
          <p:cNvPr id="79" name="Straight Connector 78"/>
          <p:cNvCxnSpPr/>
          <p:nvPr/>
        </p:nvCxnSpPr>
        <p:spPr>
          <a:xfrm rot="600000">
            <a:off x="7254308"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21000000" flipV="1">
            <a:off x="5888804"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90" name="Oval 89"/>
          <p:cNvSpPr/>
          <p:nvPr/>
        </p:nvSpPr>
        <p:spPr>
          <a:xfrm>
            <a:off x="772569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88</a:t>
            </a:r>
            <a:endParaRPr lang="en-GB" sz="2400" b="1" dirty="0">
              <a:solidFill>
                <a:srgbClr val="C00000"/>
              </a:solidFill>
            </a:endParaRPr>
          </a:p>
        </p:txBody>
      </p:sp>
      <p:cxnSp>
        <p:nvCxnSpPr>
          <p:cNvPr id="92" name="Straight Connector 91"/>
          <p:cNvCxnSpPr/>
          <p:nvPr/>
        </p:nvCxnSpPr>
        <p:spPr>
          <a:xfrm rot="21300000" flipV="1">
            <a:off x="7580301"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96" name="Oval 95"/>
          <p:cNvSpPr/>
          <p:nvPr/>
        </p:nvSpPr>
        <p:spPr>
          <a:xfrm>
            <a:off x="7167727" y="4903330"/>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83</a:t>
            </a:r>
            <a:endParaRPr lang="en-GB" sz="2400" b="1" dirty="0">
              <a:solidFill>
                <a:srgbClr val="C00000"/>
              </a:solidFill>
            </a:endParaRPr>
          </a:p>
        </p:txBody>
      </p:sp>
      <p:sp>
        <p:nvSpPr>
          <p:cNvPr id="106" name="Oval 105"/>
          <p:cNvSpPr/>
          <p:nvPr/>
        </p:nvSpPr>
        <p:spPr>
          <a:xfrm>
            <a:off x="534248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62</a:t>
            </a:r>
            <a:endParaRPr lang="en-GB" sz="2400" b="1" dirty="0">
              <a:solidFill>
                <a:srgbClr val="C00000"/>
              </a:solidFill>
            </a:endParaRPr>
          </a:p>
        </p:txBody>
      </p:sp>
      <p:cxnSp>
        <p:nvCxnSpPr>
          <p:cNvPr id="108" name="Straight Connector 107"/>
          <p:cNvCxnSpPr/>
          <p:nvPr/>
        </p:nvCxnSpPr>
        <p:spPr>
          <a:xfrm rot="21300000" flipV="1">
            <a:off x="5197091"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09" name="Oval 108"/>
          <p:cNvSpPr/>
          <p:nvPr/>
        </p:nvSpPr>
        <p:spPr>
          <a:xfrm>
            <a:off x="4784517" y="4903330"/>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56</a:t>
            </a:r>
            <a:endParaRPr lang="en-GB" sz="2400" b="1" dirty="0">
              <a:solidFill>
                <a:srgbClr val="C00000"/>
              </a:solidFill>
            </a:endParaRPr>
          </a:p>
        </p:txBody>
      </p:sp>
      <p:cxnSp>
        <p:nvCxnSpPr>
          <p:cNvPr id="131" name="Straight Connector 130"/>
          <p:cNvCxnSpPr/>
          <p:nvPr/>
        </p:nvCxnSpPr>
        <p:spPr>
          <a:xfrm flipV="1">
            <a:off x="2638680" y="1473711"/>
            <a:ext cx="1498709" cy="6207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7" name="Oval 146"/>
          <p:cNvSpPr/>
          <p:nvPr/>
        </p:nvSpPr>
        <p:spPr>
          <a:xfrm>
            <a:off x="1849169" y="20538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36</a:t>
            </a:r>
            <a:endParaRPr lang="en-GB" sz="2400" b="1" dirty="0">
              <a:solidFill>
                <a:srgbClr val="C00000"/>
              </a:solidFill>
            </a:endParaRPr>
          </a:p>
        </p:txBody>
      </p:sp>
      <p:cxnSp>
        <p:nvCxnSpPr>
          <p:cNvPr id="148" name="Straight Connector 147"/>
          <p:cNvCxnSpPr/>
          <p:nvPr/>
        </p:nvCxnSpPr>
        <p:spPr>
          <a:xfrm rot="600000">
            <a:off x="2593788"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21000000" flipV="1">
            <a:off x="1228284"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2" name="Oval 141"/>
          <p:cNvSpPr/>
          <p:nvPr/>
        </p:nvSpPr>
        <p:spPr>
          <a:xfrm>
            <a:off x="306517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48</a:t>
            </a:r>
            <a:endParaRPr lang="en-GB" sz="2400" b="1" dirty="0">
              <a:solidFill>
                <a:srgbClr val="C00000"/>
              </a:solidFill>
            </a:endParaRPr>
          </a:p>
        </p:txBody>
      </p:sp>
      <p:sp>
        <p:nvSpPr>
          <p:cNvPr id="137" name="Oval 136"/>
          <p:cNvSpPr/>
          <p:nvPr/>
        </p:nvSpPr>
        <p:spPr>
          <a:xfrm>
            <a:off x="68196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17</a:t>
            </a:r>
            <a:endParaRPr lang="en-GB" sz="2400" b="1" dirty="0">
              <a:solidFill>
                <a:srgbClr val="C00000"/>
              </a:solidFill>
            </a:endParaRPr>
          </a:p>
        </p:txBody>
      </p:sp>
      <p:cxnSp>
        <p:nvCxnSpPr>
          <p:cNvPr id="138" name="Straight Connector 137"/>
          <p:cNvCxnSpPr/>
          <p:nvPr/>
        </p:nvCxnSpPr>
        <p:spPr>
          <a:xfrm rot="300000">
            <a:off x="1225419"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1" name="Oval 140"/>
          <p:cNvSpPr/>
          <p:nvPr/>
        </p:nvSpPr>
        <p:spPr>
          <a:xfrm>
            <a:off x="1206915" y="4895620"/>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24</a:t>
            </a:r>
            <a:endParaRPr lang="en-GB" sz="2400" b="1" dirty="0">
              <a:solidFill>
                <a:srgbClr val="C00000"/>
              </a:solidFill>
            </a:endParaRPr>
          </a:p>
        </p:txBody>
      </p:sp>
      <p:sp>
        <p:nvSpPr>
          <p:cNvPr id="29" name="TextBox 28"/>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Think of a number!</a:t>
            </a:r>
            <a:endParaRPr lang="en-GB" sz="4400" b="1" dirty="0">
              <a:solidFill>
                <a:schemeClr val="bg1">
                  <a:lumMod val="50000"/>
                </a:schemeClr>
              </a:solidFill>
            </a:endParaRPr>
          </a:p>
        </p:txBody>
      </p:sp>
      <p:sp>
        <p:nvSpPr>
          <p:cNvPr id="28" name="TextBox 27"/>
          <p:cNvSpPr txBox="1"/>
          <p:nvPr/>
        </p:nvSpPr>
        <p:spPr>
          <a:xfrm>
            <a:off x="7687381" y="22529"/>
            <a:ext cx="1431802" cy="1569660"/>
          </a:xfrm>
          <a:prstGeom prst="rect">
            <a:avLst/>
          </a:prstGeom>
          <a:noFill/>
        </p:spPr>
        <p:txBody>
          <a:bodyPr wrap="none" rtlCol="0">
            <a:spAutoFit/>
          </a:bodyPr>
          <a:lstStyle/>
          <a:p>
            <a:r>
              <a:rPr lang="en-GB" sz="9600" b="1" dirty="0" smtClean="0">
                <a:solidFill>
                  <a:srgbClr val="585858"/>
                </a:solidFill>
              </a:rPr>
              <a:t>48</a:t>
            </a:r>
            <a:endParaRPr lang="en-GB" sz="9600" b="1" dirty="0">
              <a:solidFill>
                <a:srgbClr val="585858"/>
              </a:solidFill>
            </a:endParaRPr>
          </a:p>
        </p:txBody>
      </p:sp>
      <p:sp>
        <p:nvSpPr>
          <p:cNvPr id="30" name="TextBox 29"/>
          <p:cNvSpPr txBox="1"/>
          <p:nvPr/>
        </p:nvSpPr>
        <p:spPr>
          <a:xfrm>
            <a:off x="17167" y="6254937"/>
            <a:ext cx="9145121" cy="646331"/>
          </a:xfrm>
          <a:prstGeom prst="rect">
            <a:avLst/>
          </a:prstGeom>
          <a:noFill/>
        </p:spPr>
        <p:txBody>
          <a:bodyPr wrap="square" rtlCol="0">
            <a:spAutoFit/>
          </a:bodyPr>
          <a:lstStyle/>
          <a:p>
            <a:r>
              <a:rPr lang="en-GB" sz="3600" b="1" dirty="0" smtClean="0">
                <a:solidFill>
                  <a:schemeClr val="bg1">
                    <a:lumMod val="50000"/>
                  </a:schemeClr>
                </a:solidFill>
                <a:latin typeface="Courier New" panose="02070309020205020404" pitchFamily="49" charset="0"/>
                <a:cs typeface="Courier New" panose="02070309020205020404" pitchFamily="49" charset="0"/>
              </a:rPr>
              <a:t>54,36,75,17,24,62,88,83,56,48</a:t>
            </a:r>
            <a:r>
              <a:rPr lang="en-GB" sz="2800" b="1" dirty="0" smtClean="0">
                <a:solidFill>
                  <a:schemeClr val="bg1">
                    <a:lumMod val="50000"/>
                  </a:schemeClr>
                </a:solidFill>
                <a:latin typeface="Courier New" panose="02070309020205020404" pitchFamily="49" charset="0"/>
                <a:cs typeface="Courier New" panose="02070309020205020404" pitchFamily="49" charset="0"/>
              </a:rPr>
              <a:t> </a:t>
            </a:r>
            <a:endParaRPr lang="en-GB" sz="2800" b="1" dirty="0">
              <a:solidFill>
                <a:schemeClr val="bg1">
                  <a:lumMod val="50000"/>
                </a:schemeClr>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261126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wipe(left)">
                                      <p:cBhvr>
                                        <p:cTn id="7" dur="500"/>
                                        <p:tgtEl>
                                          <p:spTgt spid="14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fade">
                                      <p:cBhvr>
                                        <p:cTn id="11" dur="500"/>
                                        <p:tgtEl>
                                          <p:spTgt spid="1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30"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35100" y="5783422"/>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4186548" y="91254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54</a:t>
            </a:r>
            <a:endParaRPr lang="en-GB" sz="2400" b="1" dirty="0">
              <a:solidFill>
                <a:srgbClr val="C00000"/>
              </a:solidFill>
            </a:endParaRPr>
          </a:p>
        </p:txBody>
      </p:sp>
      <p:cxnSp>
        <p:nvCxnSpPr>
          <p:cNvPr id="56" name="Straight Connector 55"/>
          <p:cNvCxnSpPr/>
          <p:nvPr/>
        </p:nvCxnSpPr>
        <p:spPr>
          <a:xfrm>
            <a:off x="4992692" y="1473711"/>
            <a:ext cx="1498709" cy="6207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78" name="Oval 77"/>
          <p:cNvSpPr/>
          <p:nvPr/>
        </p:nvSpPr>
        <p:spPr>
          <a:xfrm>
            <a:off x="6509689" y="20538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75</a:t>
            </a:r>
            <a:endParaRPr lang="en-GB" sz="2400" b="1" dirty="0">
              <a:solidFill>
                <a:srgbClr val="C00000"/>
              </a:solidFill>
            </a:endParaRPr>
          </a:p>
        </p:txBody>
      </p:sp>
      <p:cxnSp>
        <p:nvCxnSpPr>
          <p:cNvPr id="79" name="Straight Connector 78"/>
          <p:cNvCxnSpPr/>
          <p:nvPr/>
        </p:nvCxnSpPr>
        <p:spPr>
          <a:xfrm rot="600000">
            <a:off x="7254308"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21000000" flipV="1">
            <a:off x="5888804"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90" name="Oval 89"/>
          <p:cNvSpPr/>
          <p:nvPr/>
        </p:nvSpPr>
        <p:spPr>
          <a:xfrm>
            <a:off x="772569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88</a:t>
            </a:r>
            <a:endParaRPr lang="en-GB" sz="2400" b="1" dirty="0">
              <a:solidFill>
                <a:srgbClr val="C00000"/>
              </a:solidFill>
            </a:endParaRPr>
          </a:p>
        </p:txBody>
      </p:sp>
      <p:cxnSp>
        <p:nvCxnSpPr>
          <p:cNvPr id="92" name="Straight Connector 91"/>
          <p:cNvCxnSpPr/>
          <p:nvPr/>
        </p:nvCxnSpPr>
        <p:spPr>
          <a:xfrm rot="21300000" flipV="1">
            <a:off x="7580301"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96" name="Oval 95"/>
          <p:cNvSpPr/>
          <p:nvPr/>
        </p:nvSpPr>
        <p:spPr>
          <a:xfrm>
            <a:off x="7167727" y="4903330"/>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83</a:t>
            </a:r>
            <a:endParaRPr lang="en-GB" sz="2400" b="1" dirty="0">
              <a:solidFill>
                <a:srgbClr val="C00000"/>
              </a:solidFill>
            </a:endParaRPr>
          </a:p>
        </p:txBody>
      </p:sp>
      <p:sp>
        <p:nvSpPr>
          <p:cNvPr id="106" name="Oval 105"/>
          <p:cNvSpPr/>
          <p:nvPr/>
        </p:nvSpPr>
        <p:spPr>
          <a:xfrm>
            <a:off x="534248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62</a:t>
            </a:r>
            <a:endParaRPr lang="en-GB" sz="2400" b="1" dirty="0">
              <a:solidFill>
                <a:srgbClr val="C00000"/>
              </a:solidFill>
            </a:endParaRPr>
          </a:p>
        </p:txBody>
      </p:sp>
      <p:cxnSp>
        <p:nvCxnSpPr>
          <p:cNvPr id="108" name="Straight Connector 107"/>
          <p:cNvCxnSpPr/>
          <p:nvPr/>
        </p:nvCxnSpPr>
        <p:spPr>
          <a:xfrm rot="21300000" flipV="1">
            <a:off x="5197091"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09" name="Oval 108"/>
          <p:cNvSpPr/>
          <p:nvPr/>
        </p:nvSpPr>
        <p:spPr>
          <a:xfrm>
            <a:off x="4784517" y="4903330"/>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56</a:t>
            </a:r>
            <a:endParaRPr lang="en-GB" sz="2400" b="1" dirty="0">
              <a:solidFill>
                <a:srgbClr val="C00000"/>
              </a:solidFill>
            </a:endParaRPr>
          </a:p>
        </p:txBody>
      </p:sp>
      <p:cxnSp>
        <p:nvCxnSpPr>
          <p:cNvPr id="131" name="Straight Connector 130"/>
          <p:cNvCxnSpPr/>
          <p:nvPr/>
        </p:nvCxnSpPr>
        <p:spPr>
          <a:xfrm flipV="1">
            <a:off x="2638680" y="1473711"/>
            <a:ext cx="1498709" cy="6207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7" name="Oval 146"/>
          <p:cNvSpPr/>
          <p:nvPr/>
        </p:nvSpPr>
        <p:spPr>
          <a:xfrm>
            <a:off x="1849169" y="20538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36</a:t>
            </a:r>
            <a:endParaRPr lang="en-GB" sz="2400" b="1" dirty="0">
              <a:solidFill>
                <a:srgbClr val="C00000"/>
              </a:solidFill>
            </a:endParaRPr>
          </a:p>
        </p:txBody>
      </p:sp>
      <p:cxnSp>
        <p:nvCxnSpPr>
          <p:cNvPr id="148" name="Straight Connector 147"/>
          <p:cNvCxnSpPr/>
          <p:nvPr/>
        </p:nvCxnSpPr>
        <p:spPr>
          <a:xfrm rot="600000">
            <a:off x="2593788"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21000000" flipV="1">
            <a:off x="1228284"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2" name="Oval 141"/>
          <p:cNvSpPr/>
          <p:nvPr/>
        </p:nvSpPr>
        <p:spPr>
          <a:xfrm>
            <a:off x="306517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48</a:t>
            </a:r>
            <a:endParaRPr lang="en-GB" sz="2400" b="1" dirty="0">
              <a:solidFill>
                <a:srgbClr val="C00000"/>
              </a:solidFill>
            </a:endParaRPr>
          </a:p>
        </p:txBody>
      </p:sp>
      <p:sp>
        <p:nvSpPr>
          <p:cNvPr id="137" name="Oval 136"/>
          <p:cNvSpPr/>
          <p:nvPr/>
        </p:nvSpPr>
        <p:spPr>
          <a:xfrm>
            <a:off x="68196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17</a:t>
            </a:r>
            <a:endParaRPr lang="en-GB" sz="2400" b="1" dirty="0">
              <a:solidFill>
                <a:srgbClr val="C00000"/>
              </a:solidFill>
            </a:endParaRPr>
          </a:p>
        </p:txBody>
      </p:sp>
      <p:cxnSp>
        <p:nvCxnSpPr>
          <p:cNvPr id="138" name="Straight Connector 137"/>
          <p:cNvCxnSpPr/>
          <p:nvPr/>
        </p:nvCxnSpPr>
        <p:spPr>
          <a:xfrm rot="300000">
            <a:off x="1225419"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1" name="Oval 140"/>
          <p:cNvSpPr/>
          <p:nvPr/>
        </p:nvSpPr>
        <p:spPr>
          <a:xfrm>
            <a:off x="1206915" y="4895620"/>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24</a:t>
            </a:r>
            <a:endParaRPr lang="en-GB" sz="2400" b="1" dirty="0">
              <a:solidFill>
                <a:srgbClr val="C00000"/>
              </a:solidFill>
            </a:endParaRPr>
          </a:p>
        </p:txBody>
      </p:sp>
      <p:sp>
        <p:nvSpPr>
          <p:cNvPr id="29" name="TextBox 28"/>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The magic of trees!</a:t>
            </a:r>
            <a:endParaRPr lang="en-GB" sz="4400" b="1" dirty="0">
              <a:solidFill>
                <a:schemeClr val="bg1">
                  <a:lumMod val="50000"/>
                </a:schemeClr>
              </a:solidFill>
            </a:endParaRPr>
          </a:p>
        </p:txBody>
      </p:sp>
      <p:grpSp>
        <p:nvGrpSpPr>
          <p:cNvPr id="3" name="Group 2"/>
          <p:cNvGrpSpPr/>
          <p:nvPr/>
        </p:nvGrpSpPr>
        <p:grpSpPr>
          <a:xfrm>
            <a:off x="3608629" y="4163568"/>
            <a:ext cx="632151" cy="1100703"/>
            <a:chOff x="3608629" y="4163568"/>
            <a:chExt cx="632151" cy="1100703"/>
          </a:xfrm>
        </p:grpSpPr>
        <p:cxnSp>
          <p:nvCxnSpPr>
            <p:cNvPr id="25" name="Straight Connector 24"/>
            <p:cNvCxnSpPr/>
            <p:nvPr/>
          </p:nvCxnSpPr>
          <p:spPr>
            <a:xfrm rot="300000">
              <a:off x="3608629"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3815898" y="4839389"/>
              <a:ext cx="424882" cy="424882"/>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 name="Group 1"/>
          <p:cNvGrpSpPr/>
          <p:nvPr/>
        </p:nvGrpSpPr>
        <p:grpSpPr>
          <a:xfrm>
            <a:off x="2633274" y="4163568"/>
            <a:ext cx="624580" cy="1118991"/>
            <a:chOff x="2633274" y="4163568"/>
            <a:chExt cx="624580" cy="1118991"/>
          </a:xfrm>
        </p:grpSpPr>
        <p:cxnSp>
          <p:nvCxnSpPr>
            <p:cNvPr id="26" name="Straight Connector 25"/>
            <p:cNvCxnSpPr/>
            <p:nvPr/>
          </p:nvCxnSpPr>
          <p:spPr>
            <a:xfrm rot="21300000" flipV="1">
              <a:off x="2919781"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2633274" y="4857677"/>
              <a:ext cx="424882" cy="424882"/>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p:cNvGrpSpPr/>
          <p:nvPr/>
        </p:nvGrpSpPr>
        <p:grpSpPr>
          <a:xfrm>
            <a:off x="261930" y="4169664"/>
            <a:ext cx="624580" cy="1118991"/>
            <a:chOff x="2633274" y="4163568"/>
            <a:chExt cx="624580" cy="1118991"/>
          </a:xfrm>
        </p:grpSpPr>
        <p:cxnSp>
          <p:nvCxnSpPr>
            <p:cNvPr id="33" name="Straight Connector 32"/>
            <p:cNvCxnSpPr/>
            <p:nvPr/>
          </p:nvCxnSpPr>
          <p:spPr>
            <a:xfrm rot="21300000" flipV="1">
              <a:off x="2919781"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2633274" y="4857677"/>
              <a:ext cx="424882" cy="424882"/>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 name="Group 34"/>
          <p:cNvGrpSpPr/>
          <p:nvPr/>
        </p:nvGrpSpPr>
        <p:grpSpPr>
          <a:xfrm>
            <a:off x="5882437" y="4169664"/>
            <a:ext cx="632151" cy="1100703"/>
            <a:chOff x="3608629" y="4163568"/>
            <a:chExt cx="632151" cy="1100703"/>
          </a:xfrm>
        </p:grpSpPr>
        <p:cxnSp>
          <p:nvCxnSpPr>
            <p:cNvPr id="36" name="Straight Connector 35"/>
            <p:cNvCxnSpPr/>
            <p:nvPr/>
          </p:nvCxnSpPr>
          <p:spPr>
            <a:xfrm rot="300000">
              <a:off x="3608629"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3815898" y="4839389"/>
              <a:ext cx="424882" cy="424882"/>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p:cNvGrpSpPr/>
          <p:nvPr/>
        </p:nvGrpSpPr>
        <p:grpSpPr>
          <a:xfrm>
            <a:off x="8265973" y="4157472"/>
            <a:ext cx="632151" cy="1100703"/>
            <a:chOff x="3608629" y="4163568"/>
            <a:chExt cx="632151" cy="1100703"/>
          </a:xfrm>
        </p:grpSpPr>
        <p:cxnSp>
          <p:nvCxnSpPr>
            <p:cNvPr id="39" name="Straight Connector 38"/>
            <p:cNvCxnSpPr/>
            <p:nvPr/>
          </p:nvCxnSpPr>
          <p:spPr>
            <a:xfrm rot="300000">
              <a:off x="3608629"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815898" y="4839389"/>
              <a:ext cx="424882" cy="424882"/>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p:cNvGrpSpPr/>
          <p:nvPr/>
        </p:nvGrpSpPr>
        <p:grpSpPr>
          <a:xfrm>
            <a:off x="4441780" y="5660081"/>
            <a:ext cx="1424626" cy="803515"/>
            <a:chOff x="5520772" y="5660081"/>
            <a:chExt cx="1424626" cy="803515"/>
          </a:xfrm>
        </p:grpSpPr>
        <p:cxnSp>
          <p:nvCxnSpPr>
            <p:cNvPr id="42" name="Straight Connector 41"/>
            <p:cNvCxnSpPr/>
            <p:nvPr/>
          </p:nvCxnSpPr>
          <p:spPr>
            <a:xfrm>
              <a:off x="6517497" y="5660081"/>
              <a:ext cx="125087" cy="28356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5846937" y="5660081"/>
              <a:ext cx="125087" cy="28356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6520516" y="6038714"/>
              <a:ext cx="424882" cy="424882"/>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5520772" y="6038714"/>
              <a:ext cx="424882" cy="424882"/>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p:cNvGrpSpPr/>
          <p:nvPr/>
        </p:nvGrpSpPr>
        <p:grpSpPr>
          <a:xfrm>
            <a:off x="6819220" y="5660081"/>
            <a:ext cx="1424626" cy="803515"/>
            <a:chOff x="5520772" y="5660081"/>
            <a:chExt cx="1424626" cy="803515"/>
          </a:xfrm>
        </p:grpSpPr>
        <p:cxnSp>
          <p:nvCxnSpPr>
            <p:cNvPr id="47" name="Straight Connector 46"/>
            <p:cNvCxnSpPr/>
            <p:nvPr/>
          </p:nvCxnSpPr>
          <p:spPr>
            <a:xfrm>
              <a:off x="6517497" y="5660081"/>
              <a:ext cx="125087" cy="28356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5846937" y="5660081"/>
              <a:ext cx="125087" cy="28356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6520516" y="6038714"/>
              <a:ext cx="424882" cy="424882"/>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5520772" y="6038714"/>
              <a:ext cx="424882" cy="424882"/>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2" name="Group 51"/>
          <p:cNvGrpSpPr/>
          <p:nvPr/>
        </p:nvGrpSpPr>
        <p:grpSpPr>
          <a:xfrm>
            <a:off x="857332" y="5660081"/>
            <a:ext cx="1424626" cy="803515"/>
            <a:chOff x="5520772" y="5660081"/>
            <a:chExt cx="1424626" cy="803515"/>
          </a:xfrm>
        </p:grpSpPr>
        <p:cxnSp>
          <p:nvCxnSpPr>
            <p:cNvPr id="53" name="Straight Connector 52"/>
            <p:cNvCxnSpPr/>
            <p:nvPr/>
          </p:nvCxnSpPr>
          <p:spPr>
            <a:xfrm>
              <a:off x="6517497" y="5660081"/>
              <a:ext cx="125087" cy="28356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5846937" y="5660081"/>
              <a:ext cx="125087" cy="28356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6520516" y="6038714"/>
              <a:ext cx="424882" cy="424882"/>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p:cNvSpPr/>
            <p:nvPr/>
          </p:nvSpPr>
          <p:spPr>
            <a:xfrm>
              <a:off x="5520772" y="6038714"/>
              <a:ext cx="424882" cy="424882"/>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1870733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par>
                                <p:cTn id="25" presetID="10"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par>
                                <p:cTn id="28" presetID="10" presetClass="entr" presetSubtype="0" fill="hold"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Peg Swap Puzzles: Leapfrog</a:t>
            </a:r>
            <a:endParaRPr lang="en-US" altLang="en-US" sz="4000" dirty="0" smtClean="0">
              <a:solidFill>
                <a:srgbClr val="585858"/>
              </a:solidFill>
            </a:endParaRPr>
          </a:p>
        </p:txBody>
      </p:sp>
      <p:sp>
        <p:nvSpPr>
          <p:cNvPr id="7" name="Rectangle 5"/>
          <p:cNvSpPr>
            <a:spLocks noChangeArrowheads="1"/>
          </p:cNvSpPr>
          <p:nvPr/>
        </p:nvSpPr>
        <p:spPr bwMode="auto">
          <a:xfrm>
            <a:off x="971550" y="1574170"/>
            <a:ext cx="1008063" cy="1223963"/>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 name="Rectangle 6"/>
          <p:cNvSpPr>
            <a:spLocks noChangeArrowheads="1"/>
          </p:cNvSpPr>
          <p:nvPr/>
        </p:nvSpPr>
        <p:spPr bwMode="auto">
          <a:xfrm>
            <a:off x="7019925" y="1574170"/>
            <a:ext cx="1008063" cy="1223963"/>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 name="Rectangle 7"/>
          <p:cNvSpPr>
            <a:spLocks noChangeArrowheads="1"/>
          </p:cNvSpPr>
          <p:nvPr/>
        </p:nvSpPr>
        <p:spPr bwMode="auto">
          <a:xfrm>
            <a:off x="1979613" y="1574170"/>
            <a:ext cx="1008063" cy="1223963"/>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 name="Rectangle 8"/>
          <p:cNvSpPr>
            <a:spLocks noChangeArrowheads="1"/>
          </p:cNvSpPr>
          <p:nvPr/>
        </p:nvSpPr>
        <p:spPr bwMode="auto">
          <a:xfrm>
            <a:off x="2987675" y="1574170"/>
            <a:ext cx="1008063" cy="1223963"/>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 name="Rectangle 9"/>
          <p:cNvSpPr>
            <a:spLocks noChangeArrowheads="1"/>
          </p:cNvSpPr>
          <p:nvPr/>
        </p:nvSpPr>
        <p:spPr bwMode="auto">
          <a:xfrm>
            <a:off x="3995738" y="1574170"/>
            <a:ext cx="1008063" cy="1223963"/>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Rectangle 10"/>
          <p:cNvSpPr>
            <a:spLocks noChangeArrowheads="1"/>
          </p:cNvSpPr>
          <p:nvPr/>
        </p:nvSpPr>
        <p:spPr bwMode="auto">
          <a:xfrm>
            <a:off x="6011863" y="1575758"/>
            <a:ext cx="1008063" cy="1223963"/>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 name="Rectangle 11"/>
          <p:cNvSpPr>
            <a:spLocks noChangeArrowheads="1"/>
          </p:cNvSpPr>
          <p:nvPr/>
        </p:nvSpPr>
        <p:spPr bwMode="auto">
          <a:xfrm>
            <a:off x="5003800" y="1575758"/>
            <a:ext cx="1008063" cy="1223963"/>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 name="Oval 12"/>
          <p:cNvSpPr>
            <a:spLocks noChangeArrowheads="1"/>
          </p:cNvSpPr>
          <p:nvPr/>
        </p:nvSpPr>
        <p:spPr bwMode="auto">
          <a:xfrm>
            <a:off x="1116013" y="1861508"/>
            <a:ext cx="647700" cy="6477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 name="Oval 13"/>
          <p:cNvSpPr>
            <a:spLocks noChangeArrowheads="1"/>
          </p:cNvSpPr>
          <p:nvPr/>
        </p:nvSpPr>
        <p:spPr bwMode="auto">
          <a:xfrm>
            <a:off x="2124075" y="1861508"/>
            <a:ext cx="647700" cy="6477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 name="Oval 14"/>
          <p:cNvSpPr>
            <a:spLocks noChangeArrowheads="1"/>
          </p:cNvSpPr>
          <p:nvPr/>
        </p:nvSpPr>
        <p:spPr bwMode="auto">
          <a:xfrm>
            <a:off x="3203575" y="1861508"/>
            <a:ext cx="647700" cy="6477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 name="Oval 15"/>
          <p:cNvSpPr>
            <a:spLocks noChangeArrowheads="1"/>
          </p:cNvSpPr>
          <p:nvPr/>
        </p:nvSpPr>
        <p:spPr bwMode="auto">
          <a:xfrm>
            <a:off x="7235825" y="1861508"/>
            <a:ext cx="647700" cy="6477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8" name="Oval 16"/>
          <p:cNvSpPr>
            <a:spLocks noChangeArrowheads="1"/>
          </p:cNvSpPr>
          <p:nvPr/>
        </p:nvSpPr>
        <p:spPr bwMode="auto">
          <a:xfrm>
            <a:off x="6229350" y="1863095"/>
            <a:ext cx="647700" cy="6477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 name="Oval 17"/>
          <p:cNvSpPr>
            <a:spLocks noChangeArrowheads="1"/>
          </p:cNvSpPr>
          <p:nvPr/>
        </p:nvSpPr>
        <p:spPr bwMode="auto">
          <a:xfrm>
            <a:off x="5219700" y="1861508"/>
            <a:ext cx="647700" cy="6477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 name="TextBox 19"/>
          <p:cNvSpPr txBox="1"/>
          <p:nvPr/>
        </p:nvSpPr>
        <p:spPr>
          <a:xfrm>
            <a:off x="7659298" y="4208331"/>
            <a:ext cx="1484702" cy="3170099"/>
          </a:xfrm>
          <a:prstGeom prst="rect">
            <a:avLst/>
          </a:prstGeom>
          <a:noFill/>
        </p:spPr>
        <p:txBody>
          <a:bodyPr wrap="none" rtlCol="0">
            <a:spAutoFit/>
          </a:bodyPr>
          <a:lstStyle/>
          <a:p>
            <a:r>
              <a:rPr lang="en-GB" sz="20000" b="1" dirty="0">
                <a:solidFill>
                  <a:srgbClr val="DEDEDE"/>
                </a:solidFill>
              </a:rPr>
              <a:t>0</a:t>
            </a:r>
          </a:p>
        </p:txBody>
      </p:sp>
      <p:sp>
        <p:nvSpPr>
          <p:cNvPr id="21" name="TextBox 20"/>
          <p:cNvSpPr txBox="1"/>
          <p:nvPr/>
        </p:nvSpPr>
        <p:spPr>
          <a:xfrm>
            <a:off x="7526664" y="6009634"/>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Tree>
    <p:extLst>
      <p:ext uri="{BB962C8B-B14F-4D97-AF65-F5344CB8AC3E}">
        <p14:creationId xmlns:p14="http://schemas.microsoft.com/office/powerpoint/2010/main" val="15206802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0 0 L -0.11424 0 " pathEditMode="relative" rAng="0" ptsTypes="AA">
                                      <p:cBhvr>
                                        <p:cTn id="6" dur="2000" fill="hold"/>
                                        <p:tgtEl>
                                          <p:spTgt spid="19"/>
                                        </p:tgtEl>
                                        <p:attrNameLst>
                                          <p:attrName>ppt_x</p:attrName>
                                          <p:attrName>ppt_y</p:attrName>
                                        </p:attrNameLst>
                                      </p:cBhvr>
                                      <p:rCtr x="-571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35100" y="5783422"/>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4186548" y="91254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54</a:t>
            </a:r>
            <a:endParaRPr lang="en-GB" sz="2400" b="1" dirty="0">
              <a:solidFill>
                <a:srgbClr val="C00000"/>
              </a:solidFill>
            </a:endParaRPr>
          </a:p>
        </p:txBody>
      </p:sp>
      <p:cxnSp>
        <p:nvCxnSpPr>
          <p:cNvPr id="56" name="Straight Connector 55"/>
          <p:cNvCxnSpPr/>
          <p:nvPr/>
        </p:nvCxnSpPr>
        <p:spPr>
          <a:xfrm>
            <a:off x="4992692" y="1473711"/>
            <a:ext cx="1498709" cy="6207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78" name="Oval 77"/>
          <p:cNvSpPr/>
          <p:nvPr/>
        </p:nvSpPr>
        <p:spPr>
          <a:xfrm>
            <a:off x="6509689" y="20538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75</a:t>
            </a:r>
            <a:endParaRPr lang="en-GB" sz="2400" b="1" dirty="0">
              <a:solidFill>
                <a:srgbClr val="C00000"/>
              </a:solidFill>
            </a:endParaRPr>
          </a:p>
        </p:txBody>
      </p:sp>
      <p:cxnSp>
        <p:nvCxnSpPr>
          <p:cNvPr id="79" name="Straight Connector 78"/>
          <p:cNvCxnSpPr/>
          <p:nvPr/>
        </p:nvCxnSpPr>
        <p:spPr>
          <a:xfrm rot="600000">
            <a:off x="7254308"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21000000" flipV="1">
            <a:off x="5888804"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90" name="Oval 89"/>
          <p:cNvSpPr/>
          <p:nvPr/>
        </p:nvSpPr>
        <p:spPr>
          <a:xfrm>
            <a:off x="772569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88</a:t>
            </a:r>
            <a:endParaRPr lang="en-GB" sz="2400" b="1" dirty="0">
              <a:solidFill>
                <a:srgbClr val="C00000"/>
              </a:solidFill>
            </a:endParaRPr>
          </a:p>
        </p:txBody>
      </p:sp>
      <p:cxnSp>
        <p:nvCxnSpPr>
          <p:cNvPr id="92" name="Straight Connector 91"/>
          <p:cNvCxnSpPr/>
          <p:nvPr/>
        </p:nvCxnSpPr>
        <p:spPr>
          <a:xfrm rot="21300000" flipV="1">
            <a:off x="7580301"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96" name="Oval 95"/>
          <p:cNvSpPr/>
          <p:nvPr/>
        </p:nvSpPr>
        <p:spPr>
          <a:xfrm>
            <a:off x="7167727" y="4903330"/>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83</a:t>
            </a:r>
            <a:endParaRPr lang="en-GB" sz="2400" b="1" dirty="0">
              <a:solidFill>
                <a:srgbClr val="C00000"/>
              </a:solidFill>
            </a:endParaRPr>
          </a:p>
        </p:txBody>
      </p:sp>
      <p:sp>
        <p:nvSpPr>
          <p:cNvPr id="106" name="Oval 105"/>
          <p:cNvSpPr/>
          <p:nvPr/>
        </p:nvSpPr>
        <p:spPr>
          <a:xfrm>
            <a:off x="534248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62</a:t>
            </a:r>
            <a:endParaRPr lang="en-GB" sz="2400" b="1" dirty="0">
              <a:solidFill>
                <a:srgbClr val="C00000"/>
              </a:solidFill>
            </a:endParaRPr>
          </a:p>
        </p:txBody>
      </p:sp>
      <p:cxnSp>
        <p:nvCxnSpPr>
          <p:cNvPr id="108" name="Straight Connector 107"/>
          <p:cNvCxnSpPr/>
          <p:nvPr/>
        </p:nvCxnSpPr>
        <p:spPr>
          <a:xfrm rot="21300000" flipV="1">
            <a:off x="5197091"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09" name="Oval 108"/>
          <p:cNvSpPr/>
          <p:nvPr/>
        </p:nvSpPr>
        <p:spPr>
          <a:xfrm>
            <a:off x="4784517" y="4903330"/>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56</a:t>
            </a:r>
            <a:endParaRPr lang="en-GB" sz="2400" b="1" dirty="0">
              <a:solidFill>
                <a:srgbClr val="C00000"/>
              </a:solidFill>
            </a:endParaRPr>
          </a:p>
        </p:txBody>
      </p:sp>
      <p:cxnSp>
        <p:nvCxnSpPr>
          <p:cNvPr id="131" name="Straight Connector 130"/>
          <p:cNvCxnSpPr/>
          <p:nvPr/>
        </p:nvCxnSpPr>
        <p:spPr>
          <a:xfrm flipV="1">
            <a:off x="2638680" y="1473711"/>
            <a:ext cx="1498709" cy="6207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7" name="Oval 146"/>
          <p:cNvSpPr/>
          <p:nvPr/>
        </p:nvSpPr>
        <p:spPr>
          <a:xfrm>
            <a:off x="1849169" y="20538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36</a:t>
            </a:r>
            <a:endParaRPr lang="en-GB" sz="2400" b="1" dirty="0">
              <a:solidFill>
                <a:srgbClr val="C00000"/>
              </a:solidFill>
            </a:endParaRPr>
          </a:p>
        </p:txBody>
      </p:sp>
      <p:cxnSp>
        <p:nvCxnSpPr>
          <p:cNvPr id="148" name="Straight Connector 147"/>
          <p:cNvCxnSpPr/>
          <p:nvPr/>
        </p:nvCxnSpPr>
        <p:spPr>
          <a:xfrm rot="600000">
            <a:off x="2593788"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21000000" flipV="1">
            <a:off x="1228284" y="2773824"/>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2" name="Oval 141"/>
          <p:cNvSpPr/>
          <p:nvPr/>
        </p:nvSpPr>
        <p:spPr>
          <a:xfrm>
            <a:off x="306517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48</a:t>
            </a:r>
            <a:endParaRPr lang="en-GB" sz="2400" b="1" dirty="0">
              <a:solidFill>
                <a:srgbClr val="C00000"/>
              </a:solidFill>
            </a:endParaRPr>
          </a:p>
        </p:txBody>
      </p:sp>
      <p:sp>
        <p:nvSpPr>
          <p:cNvPr id="137" name="Oval 136"/>
          <p:cNvSpPr/>
          <p:nvPr/>
        </p:nvSpPr>
        <p:spPr>
          <a:xfrm>
            <a:off x="681968" y="3358205"/>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17</a:t>
            </a:r>
            <a:endParaRPr lang="en-GB" sz="2400" b="1" dirty="0">
              <a:solidFill>
                <a:srgbClr val="C00000"/>
              </a:solidFill>
            </a:endParaRPr>
          </a:p>
        </p:txBody>
      </p:sp>
      <p:cxnSp>
        <p:nvCxnSpPr>
          <p:cNvPr id="138" name="Straight Connector 137"/>
          <p:cNvCxnSpPr/>
          <p:nvPr/>
        </p:nvCxnSpPr>
        <p:spPr>
          <a:xfrm rot="300000">
            <a:off x="1225419"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1" name="Oval 140"/>
          <p:cNvSpPr/>
          <p:nvPr/>
        </p:nvSpPr>
        <p:spPr>
          <a:xfrm>
            <a:off x="1206915" y="4895620"/>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24</a:t>
            </a:r>
            <a:endParaRPr lang="en-GB" sz="2400" b="1" dirty="0">
              <a:solidFill>
                <a:srgbClr val="C00000"/>
              </a:solidFill>
            </a:endParaRPr>
          </a:p>
        </p:txBody>
      </p:sp>
      <p:grpSp>
        <p:nvGrpSpPr>
          <p:cNvPr id="3" name="Group 2"/>
          <p:cNvGrpSpPr/>
          <p:nvPr/>
        </p:nvGrpSpPr>
        <p:grpSpPr>
          <a:xfrm>
            <a:off x="3608629" y="4163568"/>
            <a:ext cx="632151" cy="1100703"/>
            <a:chOff x="3608629" y="4163568"/>
            <a:chExt cx="632151" cy="1100703"/>
          </a:xfrm>
        </p:grpSpPr>
        <p:cxnSp>
          <p:nvCxnSpPr>
            <p:cNvPr id="25" name="Straight Connector 24"/>
            <p:cNvCxnSpPr/>
            <p:nvPr/>
          </p:nvCxnSpPr>
          <p:spPr>
            <a:xfrm rot="300000">
              <a:off x="3608629"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3815898" y="4839389"/>
              <a:ext cx="424882" cy="424882"/>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 name="Group 1"/>
          <p:cNvGrpSpPr/>
          <p:nvPr/>
        </p:nvGrpSpPr>
        <p:grpSpPr>
          <a:xfrm>
            <a:off x="2633274" y="4163568"/>
            <a:ext cx="624580" cy="1118991"/>
            <a:chOff x="2633274" y="4163568"/>
            <a:chExt cx="624580" cy="1118991"/>
          </a:xfrm>
        </p:grpSpPr>
        <p:cxnSp>
          <p:nvCxnSpPr>
            <p:cNvPr id="26" name="Straight Connector 25"/>
            <p:cNvCxnSpPr/>
            <p:nvPr/>
          </p:nvCxnSpPr>
          <p:spPr>
            <a:xfrm rot="21300000" flipV="1">
              <a:off x="2919781"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2633274" y="4857677"/>
              <a:ext cx="424882" cy="424882"/>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p:cNvGrpSpPr/>
          <p:nvPr/>
        </p:nvGrpSpPr>
        <p:grpSpPr>
          <a:xfrm>
            <a:off x="261930" y="4169664"/>
            <a:ext cx="624580" cy="1118991"/>
            <a:chOff x="2633274" y="4163568"/>
            <a:chExt cx="624580" cy="1118991"/>
          </a:xfrm>
        </p:grpSpPr>
        <p:cxnSp>
          <p:nvCxnSpPr>
            <p:cNvPr id="33" name="Straight Connector 32"/>
            <p:cNvCxnSpPr/>
            <p:nvPr/>
          </p:nvCxnSpPr>
          <p:spPr>
            <a:xfrm rot="21300000" flipV="1">
              <a:off x="2919781"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2633274" y="4857677"/>
              <a:ext cx="424882" cy="424882"/>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 name="Group 34"/>
          <p:cNvGrpSpPr/>
          <p:nvPr/>
        </p:nvGrpSpPr>
        <p:grpSpPr>
          <a:xfrm>
            <a:off x="5882437" y="4169664"/>
            <a:ext cx="632151" cy="1100703"/>
            <a:chOff x="3608629" y="4163568"/>
            <a:chExt cx="632151" cy="1100703"/>
          </a:xfrm>
        </p:grpSpPr>
        <p:cxnSp>
          <p:nvCxnSpPr>
            <p:cNvPr id="36" name="Straight Connector 35"/>
            <p:cNvCxnSpPr/>
            <p:nvPr/>
          </p:nvCxnSpPr>
          <p:spPr>
            <a:xfrm rot="300000">
              <a:off x="3608629"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3815898" y="4839389"/>
              <a:ext cx="424882" cy="424882"/>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p:cNvGrpSpPr/>
          <p:nvPr/>
        </p:nvGrpSpPr>
        <p:grpSpPr>
          <a:xfrm>
            <a:off x="8265973" y="4157472"/>
            <a:ext cx="632151" cy="1100703"/>
            <a:chOff x="3608629" y="4163568"/>
            <a:chExt cx="632151" cy="1100703"/>
          </a:xfrm>
        </p:grpSpPr>
        <p:cxnSp>
          <p:nvCxnSpPr>
            <p:cNvPr id="39" name="Straight Connector 38"/>
            <p:cNvCxnSpPr/>
            <p:nvPr/>
          </p:nvCxnSpPr>
          <p:spPr>
            <a:xfrm rot="300000">
              <a:off x="3608629" y="4163568"/>
              <a:ext cx="338073" cy="6148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815898" y="4839389"/>
              <a:ext cx="424882" cy="424882"/>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p:cNvGrpSpPr/>
          <p:nvPr/>
        </p:nvGrpSpPr>
        <p:grpSpPr>
          <a:xfrm>
            <a:off x="4441780" y="5660081"/>
            <a:ext cx="1424626" cy="803515"/>
            <a:chOff x="5520772" y="5660081"/>
            <a:chExt cx="1424626" cy="803515"/>
          </a:xfrm>
        </p:grpSpPr>
        <p:cxnSp>
          <p:nvCxnSpPr>
            <p:cNvPr id="42" name="Straight Connector 41"/>
            <p:cNvCxnSpPr/>
            <p:nvPr/>
          </p:nvCxnSpPr>
          <p:spPr>
            <a:xfrm>
              <a:off x="6517497" y="5660081"/>
              <a:ext cx="125087" cy="28356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5846937" y="5660081"/>
              <a:ext cx="125087" cy="28356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6520516" y="6038714"/>
              <a:ext cx="424882" cy="424882"/>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5520772" y="6038714"/>
              <a:ext cx="424882" cy="424882"/>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p:cNvGrpSpPr/>
          <p:nvPr/>
        </p:nvGrpSpPr>
        <p:grpSpPr>
          <a:xfrm>
            <a:off x="6819220" y="5660081"/>
            <a:ext cx="1424626" cy="803515"/>
            <a:chOff x="5520772" y="5660081"/>
            <a:chExt cx="1424626" cy="803515"/>
          </a:xfrm>
        </p:grpSpPr>
        <p:cxnSp>
          <p:nvCxnSpPr>
            <p:cNvPr id="47" name="Straight Connector 46"/>
            <p:cNvCxnSpPr/>
            <p:nvPr/>
          </p:nvCxnSpPr>
          <p:spPr>
            <a:xfrm>
              <a:off x="6517497" y="5660081"/>
              <a:ext cx="125087" cy="28356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5846937" y="5660081"/>
              <a:ext cx="125087" cy="28356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6520516" y="6038714"/>
              <a:ext cx="424882" cy="424882"/>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5520772" y="6038714"/>
              <a:ext cx="424882" cy="424882"/>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2" name="Group 51"/>
          <p:cNvGrpSpPr/>
          <p:nvPr/>
        </p:nvGrpSpPr>
        <p:grpSpPr>
          <a:xfrm>
            <a:off x="857332" y="5660081"/>
            <a:ext cx="1424626" cy="803515"/>
            <a:chOff x="5520772" y="5660081"/>
            <a:chExt cx="1424626" cy="803515"/>
          </a:xfrm>
        </p:grpSpPr>
        <p:cxnSp>
          <p:nvCxnSpPr>
            <p:cNvPr id="53" name="Straight Connector 52"/>
            <p:cNvCxnSpPr/>
            <p:nvPr/>
          </p:nvCxnSpPr>
          <p:spPr>
            <a:xfrm>
              <a:off x="6517497" y="5660081"/>
              <a:ext cx="125087" cy="28356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5846937" y="5660081"/>
              <a:ext cx="125087" cy="28356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6520516" y="6038714"/>
              <a:ext cx="424882" cy="424882"/>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p:cNvSpPr/>
            <p:nvPr/>
          </p:nvSpPr>
          <p:spPr>
            <a:xfrm>
              <a:off x="5520772" y="6038714"/>
              <a:ext cx="424882" cy="424882"/>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extBox 4"/>
          <p:cNvSpPr txBox="1"/>
          <p:nvPr/>
        </p:nvSpPr>
        <p:spPr>
          <a:xfrm>
            <a:off x="9111" y="167"/>
            <a:ext cx="4226926" cy="1938992"/>
          </a:xfrm>
          <a:prstGeom prst="rect">
            <a:avLst/>
          </a:prstGeom>
          <a:noFill/>
        </p:spPr>
        <p:txBody>
          <a:bodyPr wrap="none" rtlCol="0">
            <a:spAutoFit/>
          </a:bodyPr>
          <a:lstStyle/>
          <a:p>
            <a:r>
              <a:rPr lang="en-GB" sz="2400" spc="-150" dirty="0" smtClean="0">
                <a:solidFill>
                  <a:schemeClr val="bg1">
                    <a:lumMod val="50000"/>
                  </a:schemeClr>
                </a:solidFill>
              </a:rPr>
              <a:t>From the root:</a:t>
            </a:r>
          </a:p>
          <a:p>
            <a:endParaRPr lang="en-GB" sz="2400" spc="-150" dirty="0" smtClean="0">
              <a:solidFill>
                <a:schemeClr val="bg1">
                  <a:lumMod val="50000"/>
                </a:schemeClr>
              </a:solidFill>
            </a:endParaRPr>
          </a:p>
          <a:p>
            <a:r>
              <a:rPr lang="en-GB" sz="2400" spc="-150" dirty="0" smtClean="0">
                <a:solidFill>
                  <a:schemeClr val="bg1">
                    <a:lumMod val="50000"/>
                  </a:schemeClr>
                </a:solidFill>
              </a:rPr>
              <a:t>Draw anti clockwise</a:t>
            </a:r>
          </a:p>
          <a:p>
            <a:r>
              <a:rPr lang="en-GB" sz="2400" spc="-150" dirty="0" smtClean="0">
                <a:solidFill>
                  <a:schemeClr val="bg1">
                    <a:lumMod val="50000"/>
                  </a:schemeClr>
                </a:solidFill>
              </a:rPr>
              <a:t>The </a:t>
            </a:r>
            <a:r>
              <a:rPr lang="en-GB" sz="2400" b="1" u="sng" spc="-150" dirty="0" smtClean="0">
                <a:solidFill>
                  <a:srgbClr val="C00000"/>
                </a:solidFill>
              </a:rPr>
              <a:t>second</a:t>
            </a:r>
            <a:r>
              <a:rPr lang="en-GB" sz="2400" spc="-150" dirty="0" smtClean="0">
                <a:solidFill>
                  <a:schemeClr val="bg1">
                    <a:lumMod val="50000"/>
                  </a:schemeClr>
                </a:solidFill>
              </a:rPr>
              <a:t> time you meet a number</a:t>
            </a:r>
          </a:p>
          <a:p>
            <a:r>
              <a:rPr lang="en-GB" sz="2400" spc="-150" dirty="0" smtClean="0">
                <a:solidFill>
                  <a:schemeClr val="bg1">
                    <a:lumMod val="50000"/>
                  </a:schemeClr>
                </a:solidFill>
              </a:rPr>
              <a:t>Add it to a list</a:t>
            </a:r>
            <a:endParaRPr lang="en-GB" sz="2400" spc="-150" dirty="0">
              <a:solidFill>
                <a:schemeClr val="bg1">
                  <a:lumMod val="50000"/>
                </a:schemeClr>
              </a:solidFill>
            </a:endParaRPr>
          </a:p>
        </p:txBody>
      </p:sp>
      <p:pic>
        <p:nvPicPr>
          <p:cNvPr id="58" name="Picture 57"/>
          <p:cNvPicPr>
            <a:picLocks noChangeAspect="1"/>
          </p:cNvPicPr>
          <p:nvPr/>
        </p:nvPicPr>
        <p:blipFill>
          <a:blip r:embed="rId3"/>
          <a:stretch>
            <a:fillRect/>
          </a:stretch>
        </p:blipFill>
        <p:spPr>
          <a:xfrm rot="21065563">
            <a:off x="6040195" y="360831"/>
            <a:ext cx="3111106" cy="4405659"/>
          </a:xfrm>
          <a:prstGeom prst="rect">
            <a:avLst/>
          </a:prstGeom>
          <a:ln>
            <a:solidFill>
              <a:schemeClr val="bg1">
                <a:lumMod val="50000"/>
              </a:schemeClr>
            </a:solidFill>
          </a:ln>
        </p:spPr>
      </p:pic>
    </p:spTree>
    <p:extLst>
      <p:ext uri="{BB962C8B-B14F-4D97-AF65-F5344CB8AC3E}">
        <p14:creationId xmlns:p14="http://schemas.microsoft.com/office/powerpoint/2010/main" val="36968818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5922" t="25767" r="44165" b="26875"/>
          <a:stretch/>
        </p:blipFill>
        <p:spPr>
          <a:xfrm>
            <a:off x="0" y="2371167"/>
            <a:ext cx="5193102" cy="3464368"/>
          </a:xfrm>
          <a:prstGeom prst="rect">
            <a:avLst/>
          </a:prstGeom>
        </p:spPr>
      </p:pic>
      <p:sp>
        <p:nvSpPr>
          <p:cNvPr id="60" name="Rectangle 59"/>
          <p:cNvSpPr/>
          <p:nvPr/>
        </p:nvSpPr>
        <p:spPr>
          <a:xfrm>
            <a:off x="7935100" y="5783422"/>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Picture 58"/>
          <p:cNvPicPr>
            <a:picLocks noChangeAspect="1"/>
          </p:cNvPicPr>
          <p:nvPr/>
        </p:nvPicPr>
        <p:blipFill rotWithShape="1">
          <a:blip r:embed="rId4"/>
          <a:srcRect l="46022" t="34263" r="35017" b="14799"/>
          <a:stretch/>
        </p:blipFill>
        <p:spPr>
          <a:xfrm>
            <a:off x="5166125" y="0"/>
            <a:ext cx="3977875" cy="6008034"/>
          </a:xfrm>
          <a:prstGeom prst="rect">
            <a:avLst/>
          </a:prstGeom>
        </p:spPr>
      </p:pic>
      <p:sp>
        <p:nvSpPr>
          <p:cNvPr id="7" name="Rectangle 6"/>
          <p:cNvSpPr/>
          <p:nvPr/>
        </p:nvSpPr>
        <p:spPr>
          <a:xfrm>
            <a:off x="5403273" y="715092"/>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585858"/>
                </a:solidFill>
              </a:rPr>
              <a:t>54</a:t>
            </a:r>
            <a:endParaRPr lang="en-GB" sz="3600" b="1" dirty="0">
              <a:solidFill>
                <a:srgbClr val="585858"/>
              </a:solidFill>
            </a:endParaRPr>
          </a:p>
        </p:txBody>
      </p:sp>
      <p:sp>
        <p:nvSpPr>
          <p:cNvPr id="61" name="Rectangle 60"/>
          <p:cNvSpPr/>
          <p:nvPr/>
        </p:nvSpPr>
        <p:spPr>
          <a:xfrm>
            <a:off x="5403273" y="1229713"/>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585858"/>
                </a:solidFill>
              </a:rPr>
              <a:t>36</a:t>
            </a:r>
            <a:endParaRPr lang="en-GB" sz="3600" b="1" dirty="0">
              <a:solidFill>
                <a:srgbClr val="585858"/>
              </a:solidFill>
            </a:endParaRPr>
          </a:p>
        </p:txBody>
      </p:sp>
      <p:sp>
        <p:nvSpPr>
          <p:cNvPr id="62" name="Rectangle 61"/>
          <p:cNvSpPr/>
          <p:nvPr/>
        </p:nvSpPr>
        <p:spPr>
          <a:xfrm>
            <a:off x="7259208" y="715092"/>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585858"/>
                </a:solidFill>
              </a:rPr>
              <a:t>17</a:t>
            </a:r>
            <a:endParaRPr lang="en-GB" sz="3600" b="1" dirty="0">
              <a:solidFill>
                <a:srgbClr val="585858"/>
              </a:solidFill>
            </a:endParaRPr>
          </a:p>
        </p:txBody>
      </p:sp>
      <p:sp>
        <p:nvSpPr>
          <p:cNvPr id="63" name="Rectangle 62"/>
          <p:cNvSpPr/>
          <p:nvPr/>
        </p:nvSpPr>
        <p:spPr>
          <a:xfrm>
            <a:off x="7259208" y="1229713"/>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585858"/>
                </a:solidFill>
              </a:rPr>
              <a:t>24</a:t>
            </a:r>
            <a:endParaRPr lang="en-GB" sz="3600" b="1" dirty="0">
              <a:solidFill>
                <a:srgbClr val="585858"/>
              </a:solidFill>
            </a:endParaRPr>
          </a:p>
        </p:txBody>
      </p:sp>
      <p:sp>
        <p:nvSpPr>
          <p:cNvPr id="76" name="Rectangle 75"/>
          <p:cNvSpPr/>
          <p:nvPr/>
        </p:nvSpPr>
        <p:spPr>
          <a:xfrm>
            <a:off x="5403273" y="1744334"/>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585858"/>
                </a:solidFill>
              </a:rPr>
              <a:t>17</a:t>
            </a:r>
            <a:endParaRPr lang="en-GB" sz="3600" b="1" dirty="0">
              <a:solidFill>
                <a:srgbClr val="585858"/>
              </a:solidFill>
            </a:endParaRPr>
          </a:p>
        </p:txBody>
      </p:sp>
      <p:sp>
        <p:nvSpPr>
          <p:cNvPr id="77" name="Rectangle 76"/>
          <p:cNvSpPr/>
          <p:nvPr/>
        </p:nvSpPr>
        <p:spPr>
          <a:xfrm>
            <a:off x="5403273" y="2258955"/>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585858"/>
                </a:solidFill>
              </a:rPr>
              <a:t>24</a:t>
            </a:r>
            <a:endParaRPr lang="en-GB" sz="3600" b="1" dirty="0">
              <a:solidFill>
                <a:srgbClr val="585858"/>
              </a:solidFill>
            </a:endParaRPr>
          </a:p>
        </p:txBody>
      </p:sp>
      <p:sp>
        <p:nvSpPr>
          <p:cNvPr id="81" name="Rectangle 80"/>
          <p:cNvSpPr/>
          <p:nvPr/>
        </p:nvSpPr>
        <p:spPr>
          <a:xfrm>
            <a:off x="7259208" y="1744334"/>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585858"/>
                </a:solidFill>
              </a:rPr>
              <a:t>36</a:t>
            </a:r>
            <a:endParaRPr lang="en-GB" sz="3600" b="1" dirty="0">
              <a:solidFill>
                <a:srgbClr val="585858"/>
              </a:solidFill>
            </a:endParaRPr>
          </a:p>
        </p:txBody>
      </p:sp>
      <p:sp>
        <p:nvSpPr>
          <p:cNvPr id="82" name="Rectangle 81"/>
          <p:cNvSpPr/>
          <p:nvPr/>
        </p:nvSpPr>
        <p:spPr>
          <a:xfrm>
            <a:off x="7259208" y="2258955"/>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585858"/>
                </a:solidFill>
              </a:rPr>
              <a:t>48</a:t>
            </a:r>
            <a:endParaRPr lang="en-GB" sz="3600" b="1" dirty="0">
              <a:solidFill>
                <a:srgbClr val="585858"/>
              </a:solidFill>
            </a:endParaRPr>
          </a:p>
        </p:txBody>
      </p:sp>
      <p:sp>
        <p:nvSpPr>
          <p:cNvPr id="83" name="Rectangle 82"/>
          <p:cNvSpPr/>
          <p:nvPr/>
        </p:nvSpPr>
        <p:spPr>
          <a:xfrm>
            <a:off x="5403273" y="2773576"/>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585858"/>
                </a:solidFill>
              </a:rPr>
              <a:t>48</a:t>
            </a:r>
            <a:endParaRPr lang="en-GB" sz="3600" b="1" dirty="0">
              <a:solidFill>
                <a:srgbClr val="585858"/>
              </a:solidFill>
            </a:endParaRPr>
          </a:p>
        </p:txBody>
      </p:sp>
      <p:sp>
        <p:nvSpPr>
          <p:cNvPr id="84" name="Rectangle 83"/>
          <p:cNvSpPr/>
          <p:nvPr/>
        </p:nvSpPr>
        <p:spPr>
          <a:xfrm>
            <a:off x="5403273" y="3288197"/>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585858"/>
                </a:solidFill>
              </a:rPr>
              <a:t>75</a:t>
            </a:r>
            <a:endParaRPr lang="en-GB" sz="3600" b="1" dirty="0">
              <a:solidFill>
                <a:srgbClr val="585858"/>
              </a:solidFill>
            </a:endParaRPr>
          </a:p>
        </p:txBody>
      </p:sp>
      <p:sp>
        <p:nvSpPr>
          <p:cNvPr id="85" name="Rectangle 84"/>
          <p:cNvSpPr/>
          <p:nvPr/>
        </p:nvSpPr>
        <p:spPr>
          <a:xfrm>
            <a:off x="7259208" y="2773576"/>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585858"/>
                </a:solidFill>
              </a:rPr>
              <a:t>54</a:t>
            </a:r>
            <a:endParaRPr lang="en-GB" sz="3600" b="1" dirty="0">
              <a:solidFill>
                <a:srgbClr val="585858"/>
              </a:solidFill>
            </a:endParaRPr>
          </a:p>
        </p:txBody>
      </p:sp>
      <p:sp>
        <p:nvSpPr>
          <p:cNvPr id="86" name="Rectangle 85"/>
          <p:cNvSpPr/>
          <p:nvPr/>
        </p:nvSpPr>
        <p:spPr>
          <a:xfrm>
            <a:off x="7259208" y="3288197"/>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585858"/>
                </a:solidFill>
              </a:rPr>
              <a:t>56</a:t>
            </a:r>
            <a:endParaRPr lang="en-GB" sz="3600" b="1" dirty="0">
              <a:solidFill>
                <a:srgbClr val="585858"/>
              </a:solidFill>
            </a:endParaRPr>
          </a:p>
        </p:txBody>
      </p:sp>
      <p:sp>
        <p:nvSpPr>
          <p:cNvPr id="87" name="Rectangle 86"/>
          <p:cNvSpPr/>
          <p:nvPr/>
        </p:nvSpPr>
        <p:spPr>
          <a:xfrm>
            <a:off x="5403273" y="3802818"/>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585858"/>
                </a:solidFill>
              </a:rPr>
              <a:t>62</a:t>
            </a:r>
            <a:endParaRPr lang="en-GB" sz="3600" b="1" dirty="0">
              <a:solidFill>
                <a:srgbClr val="585858"/>
              </a:solidFill>
            </a:endParaRPr>
          </a:p>
        </p:txBody>
      </p:sp>
      <p:sp>
        <p:nvSpPr>
          <p:cNvPr id="88" name="Rectangle 87"/>
          <p:cNvSpPr/>
          <p:nvPr/>
        </p:nvSpPr>
        <p:spPr>
          <a:xfrm>
            <a:off x="5403273" y="4317439"/>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585858"/>
                </a:solidFill>
              </a:rPr>
              <a:t>56</a:t>
            </a:r>
            <a:endParaRPr lang="en-GB" sz="3600" b="1" dirty="0">
              <a:solidFill>
                <a:srgbClr val="585858"/>
              </a:solidFill>
            </a:endParaRPr>
          </a:p>
        </p:txBody>
      </p:sp>
      <p:sp>
        <p:nvSpPr>
          <p:cNvPr id="89" name="Rectangle 88"/>
          <p:cNvSpPr/>
          <p:nvPr/>
        </p:nvSpPr>
        <p:spPr>
          <a:xfrm>
            <a:off x="7259208" y="3802818"/>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585858"/>
                </a:solidFill>
              </a:rPr>
              <a:t>62</a:t>
            </a:r>
            <a:endParaRPr lang="en-GB" sz="3600" b="1" dirty="0">
              <a:solidFill>
                <a:srgbClr val="585858"/>
              </a:solidFill>
            </a:endParaRPr>
          </a:p>
        </p:txBody>
      </p:sp>
      <p:sp>
        <p:nvSpPr>
          <p:cNvPr id="91" name="Rectangle 90"/>
          <p:cNvSpPr/>
          <p:nvPr/>
        </p:nvSpPr>
        <p:spPr>
          <a:xfrm>
            <a:off x="7259208" y="4317439"/>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585858"/>
                </a:solidFill>
              </a:rPr>
              <a:t>75</a:t>
            </a:r>
            <a:endParaRPr lang="en-GB" sz="3600" b="1" dirty="0">
              <a:solidFill>
                <a:srgbClr val="585858"/>
              </a:solidFill>
            </a:endParaRPr>
          </a:p>
        </p:txBody>
      </p:sp>
      <p:sp>
        <p:nvSpPr>
          <p:cNvPr id="93" name="Rectangle 92"/>
          <p:cNvSpPr/>
          <p:nvPr/>
        </p:nvSpPr>
        <p:spPr>
          <a:xfrm>
            <a:off x="5403273" y="4832060"/>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585858"/>
                </a:solidFill>
              </a:rPr>
              <a:t>88</a:t>
            </a:r>
            <a:endParaRPr lang="en-GB" sz="3600" b="1" dirty="0">
              <a:solidFill>
                <a:srgbClr val="585858"/>
              </a:solidFill>
            </a:endParaRPr>
          </a:p>
        </p:txBody>
      </p:sp>
      <p:sp>
        <p:nvSpPr>
          <p:cNvPr id="94" name="Rectangle 93"/>
          <p:cNvSpPr/>
          <p:nvPr/>
        </p:nvSpPr>
        <p:spPr>
          <a:xfrm>
            <a:off x="5403273" y="5346683"/>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585858"/>
                </a:solidFill>
              </a:rPr>
              <a:t>83</a:t>
            </a:r>
            <a:endParaRPr lang="en-GB" sz="3600" b="1" dirty="0">
              <a:solidFill>
                <a:srgbClr val="585858"/>
              </a:solidFill>
            </a:endParaRPr>
          </a:p>
        </p:txBody>
      </p:sp>
      <p:sp>
        <p:nvSpPr>
          <p:cNvPr id="95" name="Rectangle 94"/>
          <p:cNvSpPr/>
          <p:nvPr/>
        </p:nvSpPr>
        <p:spPr>
          <a:xfrm>
            <a:off x="7259208" y="4832060"/>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585858"/>
                </a:solidFill>
              </a:rPr>
              <a:t>83</a:t>
            </a:r>
            <a:endParaRPr lang="en-GB" sz="3600" b="1" dirty="0">
              <a:solidFill>
                <a:srgbClr val="585858"/>
              </a:solidFill>
            </a:endParaRPr>
          </a:p>
        </p:txBody>
      </p:sp>
      <p:sp>
        <p:nvSpPr>
          <p:cNvPr id="97" name="Rectangle 96"/>
          <p:cNvSpPr/>
          <p:nvPr/>
        </p:nvSpPr>
        <p:spPr>
          <a:xfrm>
            <a:off x="7259208" y="5346683"/>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585858"/>
                </a:solidFill>
              </a:rPr>
              <a:t>88</a:t>
            </a:r>
            <a:endParaRPr lang="en-GB" sz="3600" b="1" dirty="0">
              <a:solidFill>
                <a:srgbClr val="585858"/>
              </a:solidFill>
            </a:endParaRPr>
          </a:p>
        </p:txBody>
      </p:sp>
      <p:cxnSp>
        <p:nvCxnSpPr>
          <p:cNvPr id="114" name="Straight Arrow Connector 113"/>
          <p:cNvCxnSpPr/>
          <p:nvPr/>
        </p:nvCxnSpPr>
        <p:spPr>
          <a:xfrm flipH="1">
            <a:off x="1385887" y="2654404"/>
            <a:ext cx="874680" cy="355493"/>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The magic of trees!</a:t>
            </a:r>
            <a:endParaRPr lang="en-GB" sz="4400" b="1" dirty="0">
              <a:solidFill>
                <a:schemeClr val="bg1">
                  <a:lumMod val="50000"/>
                </a:schemeClr>
              </a:solidFill>
            </a:endParaRPr>
          </a:p>
        </p:txBody>
      </p:sp>
      <p:sp>
        <p:nvSpPr>
          <p:cNvPr id="47" name="TextBox 46"/>
          <p:cNvSpPr txBox="1"/>
          <p:nvPr/>
        </p:nvSpPr>
        <p:spPr>
          <a:xfrm>
            <a:off x="20941" y="914597"/>
            <a:ext cx="4920655" cy="769441"/>
          </a:xfrm>
          <a:prstGeom prst="rect">
            <a:avLst/>
          </a:prstGeom>
          <a:noFill/>
        </p:spPr>
        <p:txBody>
          <a:bodyPr wrap="square" rtlCol="0">
            <a:spAutoFit/>
          </a:bodyPr>
          <a:lstStyle/>
          <a:p>
            <a:r>
              <a:rPr lang="en-GB" sz="4400" b="1" dirty="0" smtClean="0">
                <a:solidFill>
                  <a:schemeClr val="bg1">
                    <a:lumMod val="50000"/>
                  </a:schemeClr>
                </a:solidFill>
              </a:rPr>
              <a:t>A Tree Sort</a:t>
            </a:r>
            <a:endParaRPr lang="en-GB" sz="4400" b="1" dirty="0">
              <a:solidFill>
                <a:schemeClr val="bg1">
                  <a:lumMod val="50000"/>
                </a:schemeClr>
              </a:solidFill>
            </a:endParaRPr>
          </a:p>
        </p:txBody>
      </p:sp>
    </p:spTree>
    <p:extLst>
      <p:ext uri="{BB962C8B-B14F-4D97-AF65-F5344CB8AC3E}">
        <p14:creationId xmlns:p14="http://schemas.microsoft.com/office/powerpoint/2010/main" val="1443979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500"/>
                                        <p:tgtEl>
                                          <p:spTgt spid="7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fade">
                                      <p:cBhvr>
                                        <p:cTn id="37" dur="500"/>
                                        <p:tgtEl>
                                          <p:spTgt spid="8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fade">
                                      <p:cBhvr>
                                        <p:cTn id="42" dur="500"/>
                                        <p:tgtEl>
                                          <p:spTgt spid="8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5"/>
                                        </p:tgtEl>
                                        <p:attrNameLst>
                                          <p:attrName>style.visibility</p:attrName>
                                        </p:attrNameLst>
                                      </p:cBhvr>
                                      <p:to>
                                        <p:strVal val="visible"/>
                                      </p:to>
                                    </p:set>
                                    <p:animEffect transition="in" filter="fade">
                                      <p:cBhvr>
                                        <p:cTn id="47" dur="500"/>
                                        <p:tgtEl>
                                          <p:spTgt spid="8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4"/>
                                        </p:tgtEl>
                                        <p:attrNameLst>
                                          <p:attrName>style.visibility</p:attrName>
                                        </p:attrNameLst>
                                      </p:cBhvr>
                                      <p:to>
                                        <p:strVal val="visible"/>
                                      </p:to>
                                    </p:set>
                                    <p:animEffect transition="in" filter="fade">
                                      <p:cBhvr>
                                        <p:cTn id="52" dur="500"/>
                                        <p:tgtEl>
                                          <p:spTgt spid="8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fade">
                                      <p:cBhvr>
                                        <p:cTn id="57" dur="500"/>
                                        <p:tgtEl>
                                          <p:spTgt spid="8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fade">
                                      <p:cBhvr>
                                        <p:cTn id="62" dur="500"/>
                                        <p:tgtEl>
                                          <p:spTgt spid="8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6"/>
                                        </p:tgtEl>
                                        <p:attrNameLst>
                                          <p:attrName>style.visibility</p:attrName>
                                        </p:attrNameLst>
                                      </p:cBhvr>
                                      <p:to>
                                        <p:strVal val="visible"/>
                                      </p:to>
                                    </p:set>
                                    <p:animEffect transition="in" filter="fade">
                                      <p:cBhvr>
                                        <p:cTn id="67" dur="500"/>
                                        <p:tgtEl>
                                          <p:spTgt spid="8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9"/>
                                        </p:tgtEl>
                                        <p:attrNameLst>
                                          <p:attrName>style.visibility</p:attrName>
                                        </p:attrNameLst>
                                      </p:cBhvr>
                                      <p:to>
                                        <p:strVal val="visible"/>
                                      </p:to>
                                    </p:set>
                                    <p:animEffect transition="in" filter="fade">
                                      <p:cBhvr>
                                        <p:cTn id="72" dur="500"/>
                                        <p:tgtEl>
                                          <p:spTgt spid="8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91"/>
                                        </p:tgtEl>
                                        <p:attrNameLst>
                                          <p:attrName>style.visibility</p:attrName>
                                        </p:attrNameLst>
                                      </p:cBhvr>
                                      <p:to>
                                        <p:strVal val="visible"/>
                                      </p:to>
                                    </p:set>
                                    <p:animEffect transition="in" filter="fade">
                                      <p:cBhvr>
                                        <p:cTn id="77" dur="500"/>
                                        <p:tgtEl>
                                          <p:spTgt spid="9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93"/>
                                        </p:tgtEl>
                                        <p:attrNameLst>
                                          <p:attrName>style.visibility</p:attrName>
                                        </p:attrNameLst>
                                      </p:cBhvr>
                                      <p:to>
                                        <p:strVal val="visible"/>
                                      </p:to>
                                    </p:set>
                                    <p:animEffect transition="in" filter="fade">
                                      <p:cBhvr>
                                        <p:cTn id="82" dur="500"/>
                                        <p:tgtEl>
                                          <p:spTgt spid="9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94"/>
                                        </p:tgtEl>
                                        <p:attrNameLst>
                                          <p:attrName>style.visibility</p:attrName>
                                        </p:attrNameLst>
                                      </p:cBhvr>
                                      <p:to>
                                        <p:strVal val="visible"/>
                                      </p:to>
                                    </p:set>
                                    <p:animEffect transition="in" filter="fade">
                                      <p:cBhvr>
                                        <p:cTn id="87" dur="500"/>
                                        <p:tgtEl>
                                          <p:spTgt spid="9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95"/>
                                        </p:tgtEl>
                                        <p:attrNameLst>
                                          <p:attrName>style.visibility</p:attrName>
                                        </p:attrNameLst>
                                      </p:cBhvr>
                                      <p:to>
                                        <p:strVal val="visible"/>
                                      </p:to>
                                    </p:set>
                                    <p:animEffect transition="in" filter="fade">
                                      <p:cBhvr>
                                        <p:cTn id="92" dur="500"/>
                                        <p:tgtEl>
                                          <p:spTgt spid="9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97"/>
                                        </p:tgtEl>
                                        <p:attrNameLst>
                                          <p:attrName>style.visibility</p:attrName>
                                        </p:attrNameLst>
                                      </p:cBhvr>
                                      <p:to>
                                        <p:strVal val="visible"/>
                                      </p:to>
                                    </p:set>
                                    <p:animEffect transition="in" filter="fade">
                                      <p:cBhvr>
                                        <p:cTn id="97" dur="500"/>
                                        <p:tgtEl>
                                          <p:spTgt spid="97"/>
                                        </p:tgtEl>
                                      </p:cBhvr>
                                    </p:animEffect>
                                  </p:childTnLst>
                                </p:cTn>
                              </p:par>
                            </p:childTnLst>
                          </p:cTn>
                        </p:par>
                        <p:par>
                          <p:cTn id="98" fill="hold">
                            <p:stCondLst>
                              <p:cond delay="500"/>
                            </p:stCondLst>
                            <p:childTnLst>
                              <p:par>
                                <p:cTn id="99" presetID="10" presetClass="entr" presetSubtype="0" fill="hold" grpId="0" nodeType="afterEffect">
                                  <p:stCondLst>
                                    <p:cond delay="0"/>
                                  </p:stCondLst>
                                  <p:childTnLst>
                                    <p:set>
                                      <p:cBhvr>
                                        <p:cTn id="100" dur="1" fill="hold">
                                          <p:stCondLst>
                                            <p:cond delay="0"/>
                                          </p:stCondLst>
                                        </p:cTn>
                                        <p:tgtEl>
                                          <p:spTgt spid="47"/>
                                        </p:tgtEl>
                                        <p:attrNameLst>
                                          <p:attrName>style.visibility</p:attrName>
                                        </p:attrNameLst>
                                      </p:cBhvr>
                                      <p:to>
                                        <p:strVal val="visible"/>
                                      </p:to>
                                    </p:set>
                                    <p:animEffect transition="in" filter="fade">
                                      <p:cBhvr>
                                        <p:cTn id="10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76" grpId="0" animBg="1"/>
      <p:bldP spid="77" grpId="0" animBg="1"/>
      <p:bldP spid="81" grpId="0" animBg="1"/>
      <p:bldP spid="82" grpId="0" animBg="1"/>
      <p:bldP spid="83" grpId="0" animBg="1"/>
      <p:bldP spid="84" grpId="0" animBg="1"/>
      <p:bldP spid="85" grpId="0" animBg="1"/>
      <p:bldP spid="86" grpId="0" animBg="1"/>
      <p:bldP spid="87" grpId="0" animBg="1"/>
      <p:bldP spid="88" grpId="0" animBg="1"/>
      <p:bldP spid="89" grpId="0" animBg="1"/>
      <p:bldP spid="91" grpId="0" animBg="1"/>
      <p:bldP spid="93" grpId="0" animBg="1"/>
      <p:bldP spid="94" grpId="0" animBg="1"/>
      <p:bldP spid="95" grpId="0" animBg="1"/>
      <p:bldP spid="97" grpId="0" animBg="1"/>
      <p:bldP spid="47"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5922" t="25767" r="44165" b="26875"/>
          <a:stretch/>
        </p:blipFill>
        <p:spPr>
          <a:xfrm>
            <a:off x="0" y="2371167"/>
            <a:ext cx="5193102" cy="3464368"/>
          </a:xfrm>
          <a:prstGeom prst="rect">
            <a:avLst/>
          </a:prstGeom>
        </p:spPr>
      </p:pic>
      <p:sp>
        <p:nvSpPr>
          <p:cNvPr id="60" name="Rectangle 59"/>
          <p:cNvSpPr/>
          <p:nvPr/>
        </p:nvSpPr>
        <p:spPr>
          <a:xfrm>
            <a:off x="7935100" y="5783422"/>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Picture 58"/>
          <p:cNvPicPr>
            <a:picLocks noChangeAspect="1"/>
          </p:cNvPicPr>
          <p:nvPr/>
        </p:nvPicPr>
        <p:blipFill rotWithShape="1">
          <a:blip r:embed="rId4"/>
          <a:srcRect l="46022" t="34263" r="35017" b="14799"/>
          <a:stretch/>
        </p:blipFill>
        <p:spPr>
          <a:xfrm>
            <a:off x="5166125" y="0"/>
            <a:ext cx="3977875" cy="6008034"/>
          </a:xfrm>
          <a:prstGeom prst="rect">
            <a:avLst/>
          </a:prstGeom>
        </p:spPr>
      </p:pic>
      <p:sp>
        <p:nvSpPr>
          <p:cNvPr id="7" name="Rectangle 6"/>
          <p:cNvSpPr/>
          <p:nvPr/>
        </p:nvSpPr>
        <p:spPr>
          <a:xfrm>
            <a:off x="5403273" y="715092"/>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54</a:t>
            </a:r>
            <a:endParaRPr lang="en-GB" sz="3600" b="1" dirty="0">
              <a:solidFill>
                <a:srgbClr val="C00000"/>
              </a:solidFill>
            </a:endParaRPr>
          </a:p>
        </p:txBody>
      </p:sp>
      <p:sp>
        <p:nvSpPr>
          <p:cNvPr id="61" name="Rectangle 60"/>
          <p:cNvSpPr/>
          <p:nvPr/>
        </p:nvSpPr>
        <p:spPr>
          <a:xfrm>
            <a:off x="5403273" y="1229713"/>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36</a:t>
            </a:r>
            <a:endParaRPr lang="en-GB" sz="3600" b="1" dirty="0">
              <a:solidFill>
                <a:srgbClr val="C00000"/>
              </a:solidFill>
            </a:endParaRPr>
          </a:p>
        </p:txBody>
      </p:sp>
      <p:sp>
        <p:nvSpPr>
          <p:cNvPr id="62" name="Rectangle 61"/>
          <p:cNvSpPr/>
          <p:nvPr/>
        </p:nvSpPr>
        <p:spPr>
          <a:xfrm>
            <a:off x="7259208" y="715092"/>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17</a:t>
            </a:r>
            <a:endParaRPr lang="en-GB" sz="3600" b="1" dirty="0">
              <a:solidFill>
                <a:srgbClr val="C00000"/>
              </a:solidFill>
            </a:endParaRPr>
          </a:p>
        </p:txBody>
      </p:sp>
      <p:sp>
        <p:nvSpPr>
          <p:cNvPr id="76" name="Rectangle 75"/>
          <p:cNvSpPr/>
          <p:nvPr/>
        </p:nvSpPr>
        <p:spPr>
          <a:xfrm>
            <a:off x="5403273" y="1744334"/>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17</a:t>
            </a:r>
            <a:endParaRPr lang="en-GB" sz="3600" b="1" dirty="0">
              <a:solidFill>
                <a:srgbClr val="C00000"/>
              </a:solidFill>
            </a:endParaRPr>
          </a:p>
        </p:txBody>
      </p:sp>
      <p:sp>
        <p:nvSpPr>
          <p:cNvPr id="8" name="Oval 7"/>
          <p:cNvSpPr/>
          <p:nvPr/>
        </p:nvSpPr>
        <p:spPr>
          <a:xfrm>
            <a:off x="2220711" y="2337917"/>
            <a:ext cx="750252" cy="750252"/>
          </a:xfrm>
          <a:prstGeom prst="ellipse">
            <a:avLst/>
          </a:prstGeom>
          <a:solidFill>
            <a:srgbClr val="FFC000">
              <a:alpha val="50196"/>
            </a:srgbClr>
          </a:solidFill>
          <a:ln w="762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p:cNvCxnSpPr/>
          <p:nvPr/>
        </p:nvCxnSpPr>
        <p:spPr>
          <a:xfrm flipH="1">
            <a:off x="1457331" y="2786846"/>
            <a:ext cx="739920" cy="304021"/>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9" name="Oval 98"/>
          <p:cNvSpPr/>
          <p:nvPr/>
        </p:nvSpPr>
        <p:spPr>
          <a:xfrm>
            <a:off x="876730" y="2989728"/>
            <a:ext cx="750252" cy="750252"/>
          </a:xfrm>
          <a:prstGeom prst="ellipse">
            <a:avLst/>
          </a:prstGeom>
          <a:solidFill>
            <a:srgbClr val="FFC000">
              <a:alpha val="50196"/>
            </a:srgbClr>
          </a:solidFill>
          <a:ln w="762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Oval 101"/>
          <p:cNvSpPr/>
          <p:nvPr/>
        </p:nvSpPr>
        <p:spPr>
          <a:xfrm>
            <a:off x="211347" y="3735415"/>
            <a:ext cx="750252" cy="750252"/>
          </a:xfrm>
          <a:prstGeom prst="ellipse">
            <a:avLst/>
          </a:prstGeom>
          <a:solidFill>
            <a:srgbClr val="FFC000">
              <a:alpha val="50196"/>
            </a:srgbClr>
          </a:solidFill>
          <a:ln w="762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Oval 104"/>
          <p:cNvSpPr/>
          <p:nvPr/>
        </p:nvSpPr>
        <p:spPr>
          <a:xfrm>
            <a:off x="511130" y="4626046"/>
            <a:ext cx="750252" cy="750252"/>
          </a:xfrm>
          <a:prstGeom prst="ellipse">
            <a:avLst/>
          </a:prstGeom>
          <a:solidFill>
            <a:srgbClr val="FFC000">
              <a:alpha val="50196"/>
            </a:srgbClr>
          </a:solidFill>
          <a:ln w="762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1" name="Straight Arrow Connector 110"/>
          <p:cNvCxnSpPr/>
          <p:nvPr/>
        </p:nvCxnSpPr>
        <p:spPr>
          <a:xfrm flipH="1">
            <a:off x="609282" y="3543293"/>
            <a:ext cx="281291" cy="298661"/>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flipH="1">
            <a:off x="128811" y="4399610"/>
            <a:ext cx="216224" cy="456265"/>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flipV="1">
            <a:off x="362179" y="4385305"/>
            <a:ext cx="216224" cy="456265"/>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595554" y="4385310"/>
            <a:ext cx="216224" cy="456265"/>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The magic of trees!</a:t>
            </a:r>
            <a:endParaRPr lang="en-GB" sz="4400" b="1" dirty="0">
              <a:solidFill>
                <a:schemeClr val="bg1">
                  <a:lumMod val="50000"/>
                </a:schemeClr>
              </a:solidFill>
            </a:endParaRPr>
          </a:p>
        </p:txBody>
      </p:sp>
    </p:spTree>
    <p:extLst>
      <p:ext uri="{BB962C8B-B14F-4D97-AF65-F5344CB8AC3E}">
        <p14:creationId xmlns:p14="http://schemas.microsoft.com/office/powerpoint/2010/main" val="4276734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par>
                          <p:cTn id="11" fill="hold">
                            <p:stCondLst>
                              <p:cond delay="500"/>
                            </p:stCondLst>
                            <p:childTnLst>
                              <p:par>
                                <p:cTn id="12" presetID="10" presetClass="entr" presetSubtype="0" fill="hold" grpId="1" nodeType="afterEffect">
                                  <p:stCondLst>
                                    <p:cond delay="0"/>
                                  </p:stCondLst>
                                  <p:childTnLst>
                                    <p:set>
                                      <p:cBhvr>
                                        <p:cTn id="13" dur="1" fill="hold">
                                          <p:stCondLst>
                                            <p:cond delay="0"/>
                                          </p:stCondLst>
                                        </p:cTn>
                                        <p:tgtEl>
                                          <p:spTgt spid="99"/>
                                        </p:tgtEl>
                                        <p:attrNameLst>
                                          <p:attrName>style.visibility</p:attrName>
                                        </p:attrNameLst>
                                      </p:cBhvr>
                                      <p:to>
                                        <p:strVal val="visible"/>
                                      </p:to>
                                    </p:set>
                                    <p:animEffect transition="in" filter="fade">
                                      <p:cBhvr>
                                        <p:cTn id="14" dur="500"/>
                                        <p:tgtEl>
                                          <p:spTgt spid="9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0" presetClass="exit" presetSubtype="0" fill="hold" nodeType="with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9"/>
                                        </p:tgtEl>
                                      </p:cBhvr>
                                    </p:animEffect>
                                    <p:set>
                                      <p:cBhvr>
                                        <p:cTn id="27" dur="1" fill="hold">
                                          <p:stCondLst>
                                            <p:cond delay="499"/>
                                          </p:stCondLst>
                                        </p:cTn>
                                        <p:tgtEl>
                                          <p:spTgt spid="99"/>
                                        </p:tgtEl>
                                        <p:attrNameLst>
                                          <p:attrName>style.visibility</p:attrName>
                                        </p:attrNameLst>
                                      </p:cBhvr>
                                      <p:to>
                                        <p:strVal val="hidden"/>
                                      </p:to>
                                    </p:set>
                                  </p:childTnLst>
                                </p:cTn>
                              </p:par>
                              <p:par>
                                <p:cTn id="28" presetID="22" presetClass="entr" presetSubtype="2" fill="hold" nodeType="withEffect">
                                  <p:stCondLst>
                                    <p:cond delay="0"/>
                                  </p:stCondLst>
                                  <p:childTnLst>
                                    <p:set>
                                      <p:cBhvr>
                                        <p:cTn id="29" dur="1" fill="hold">
                                          <p:stCondLst>
                                            <p:cond delay="0"/>
                                          </p:stCondLst>
                                        </p:cTn>
                                        <p:tgtEl>
                                          <p:spTgt spid="111"/>
                                        </p:tgtEl>
                                        <p:attrNameLst>
                                          <p:attrName>style.visibility</p:attrName>
                                        </p:attrNameLst>
                                      </p:cBhvr>
                                      <p:to>
                                        <p:strVal val="visible"/>
                                      </p:to>
                                    </p:set>
                                    <p:animEffect transition="in" filter="wipe(right)">
                                      <p:cBhvr>
                                        <p:cTn id="30" dur="500"/>
                                        <p:tgtEl>
                                          <p:spTgt spid="111"/>
                                        </p:tgtEl>
                                      </p:cBhvr>
                                    </p:animEffect>
                                  </p:childTnLst>
                                </p:cTn>
                              </p:par>
                            </p:childTnLst>
                          </p:cTn>
                        </p:par>
                        <p:par>
                          <p:cTn id="31" fill="hold">
                            <p:stCondLst>
                              <p:cond delay="500"/>
                            </p:stCondLst>
                            <p:childTnLst>
                              <p:par>
                                <p:cTn id="32" presetID="10" presetClass="entr" presetSubtype="0" fill="hold" grpId="1" nodeType="after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fade">
                                      <p:cBhvr>
                                        <p:cTn id="34" dur="500"/>
                                        <p:tgtEl>
                                          <p:spTgt spid="10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fade">
                                      <p:cBhvr>
                                        <p:cTn id="39" dur="500"/>
                                        <p:tgtEl>
                                          <p:spTgt spid="76"/>
                                        </p:tgtEl>
                                      </p:cBhvr>
                                    </p:animEffect>
                                  </p:childTnLst>
                                </p:cTn>
                              </p:par>
                              <p:par>
                                <p:cTn id="40" presetID="10" presetClass="exit" presetSubtype="0" fill="hold" nodeType="withEffect">
                                  <p:stCondLst>
                                    <p:cond delay="0"/>
                                  </p:stCondLst>
                                  <p:childTnLst>
                                    <p:animEffect transition="out" filter="fade">
                                      <p:cBhvr>
                                        <p:cTn id="41" dur="500"/>
                                        <p:tgtEl>
                                          <p:spTgt spid="111"/>
                                        </p:tgtEl>
                                      </p:cBhvr>
                                    </p:animEffect>
                                    <p:set>
                                      <p:cBhvr>
                                        <p:cTn id="42" dur="1" fill="hold">
                                          <p:stCondLst>
                                            <p:cond delay="499"/>
                                          </p:stCondLst>
                                        </p:cTn>
                                        <p:tgtEl>
                                          <p:spTgt spid="1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02"/>
                                        </p:tgtEl>
                                      </p:cBhvr>
                                    </p:animEffect>
                                    <p:set>
                                      <p:cBhvr>
                                        <p:cTn id="47" dur="1" fill="hold">
                                          <p:stCondLst>
                                            <p:cond delay="499"/>
                                          </p:stCondLst>
                                        </p:cTn>
                                        <p:tgtEl>
                                          <p:spTgt spid="102"/>
                                        </p:tgtEl>
                                        <p:attrNameLst>
                                          <p:attrName>style.visibility</p:attrName>
                                        </p:attrNameLst>
                                      </p:cBhvr>
                                      <p:to>
                                        <p:strVal val="hidden"/>
                                      </p:to>
                                    </p:set>
                                  </p:childTnLst>
                                </p:cTn>
                              </p:par>
                              <p:par>
                                <p:cTn id="48" presetID="22" presetClass="entr" presetSubtype="1" fill="hold" nodeType="withEffect">
                                  <p:stCondLst>
                                    <p:cond delay="0"/>
                                  </p:stCondLst>
                                  <p:childTnLst>
                                    <p:set>
                                      <p:cBhvr>
                                        <p:cTn id="49" dur="1" fill="hold">
                                          <p:stCondLst>
                                            <p:cond delay="0"/>
                                          </p:stCondLst>
                                        </p:cTn>
                                        <p:tgtEl>
                                          <p:spTgt spid="112"/>
                                        </p:tgtEl>
                                        <p:attrNameLst>
                                          <p:attrName>style.visibility</p:attrName>
                                        </p:attrNameLst>
                                      </p:cBhvr>
                                      <p:to>
                                        <p:strVal val="visible"/>
                                      </p:to>
                                    </p:set>
                                    <p:animEffect transition="in" filter="wipe(up)">
                                      <p:cBhvr>
                                        <p:cTn id="50" dur="500"/>
                                        <p:tgtEl>
                                          <p:spTgt spid="112"/>
                                        </p:tgtEl>
                                      </p:cBhvr>
                                    </p:animEffect>
                                  </p:childTnLst>
                                </p:cTn>
                              </p:par>
                            </p:childTnLst>
                          </p:cTn>
                        </p:par>
                        <p:par>
                          <p:cTn id="51" fill="hold">
                            <p:stCondLst>
                              <p:cond delay="500"/>
                            </p:stCondLst>
                            <p:childTnLst>
                              <p:par>
                                <p:cTn id="52" presetID="22" presetClass="entr" presetSubtype="4" fill="hold" nodeType="afterEffect">
                                  <p:stCondLst>
                                    <p:cond delay="500"/>
                                  </p:stCondLst>
                                  <p:childTnLst>
                                    <p:set>
                                      <p:cBhvr>
                                        <p:cTn id="53" dur="1" fill="hold">
                                          <p:stCondLst>
                                            <p:cond delay="0"/>
                                          </p:stCondLst>
                                        </p:cTn>
                                        <p:tgtEl>
                                          <p:spTgt spid="113"/>
                                        </p:tgtEl>
                                        <p:attrNameLst>
                                          <p:attrName>style.visibility</p:attrName>
                                        </p:attrNameLst>
                                      </p:cBhvr>
                                      <p:to>
                                        <p:strVal val="visible"/>
                                      </p:to>
                                    </p:set>
                                    <p:animEffect transition="in" filter="wipe(down)">
                                      <p:cBhvr>
                                        <p:cTn id="54" dur="500"/>
                                        <p:tgtEl>
                                          <p:spTgt spid="113"/>
                                        </p:tgtEl>
                                      </p:cBhvr>
                                    </p:animEffect>
                                  </p:childTnLst>
                                </p:cTn>
                              </p:par>
                            </p:childTnLst>
                          </p:cTn>
                        </p:par>
                        <p:par>
                          <p:cTn id="55" fill="hold">
                            <p:stCondLst>
                              <p:cond delay="1500"/>
                            </p:stCondLst>
                            <p:childTnLst>
                              <p:par>
                                <p:cTn id="56" presetID="10" presetClass="entr" presetSubtype="0" fill="hold" grpId="2" nodeType="afterEffect">
                                  <p:stCondLst>
                                    <p:cond delay="500"/>
                                  </p:stCondLst>
                                  <p:childTnLst>
                                    <p:set>
                                      <p:cBhvr>
                                        <p:cTn id="57" dur="1" fill="hold">
                                          <p:stCondLst>
                                            <p:cond delay="0"/>
                                          </p:stCondLst>
                                        </p:cTn>
                                        <p:tgtEl>
                                          <p:spTgt spid="102"/>
                                        </p:tgtEl>
                                        <p:attrNameLst>
                                          <p:attrName>style.visibility</p:attrName>
                                        </p:attrNameLst>
                                      </p:cBhvr>
                                      <p:to>
                                        <p:strVal val="visible"/>
                                      </p:to>
                                    </p:set>
                                    <p:animEffect transition="in" filter="fade">
                                      <p:cBhvr>
                                        <p:cTn id="58" dur="500"/>
                                        <p:tgtEl>
                                          <p:spTgt spid="10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500"/>
                                        <p:tgtEl>
                                          <p:spTgt spid="62"/>
                                        </p:tgtEl>
                                      </p:cBhvr>
                                    </p:animEffect>
                                  </p:childTnLst>
                                </p:cTn>
                              </p:par>
                              <p:par>
                                <p:cTn id="64" presetID="10" presetClass="exit" presetSubtype="0" fill="hold" nodeType="withEffect">
                                  <p:stCondLst>
                                    <p:cond delay="0"/>
                                  </p:stCondLst>
                                  <p:childTnLst>
                                    <p:animEffect transition="out" filter="fade">
                                      <p:cBhvr>
                                        <p:cTn id="65" dur="500"/>
                                        <p:tgtEl>
                                          <p:spTgt spid="112"/>
                                        </p:tgtEl>
                                      </p:cBhvr>
                                    </p:animEffect>
                                    <p:set>
                                      <p:cBhvr>
                                        <p:cTn id="66" dur="1" fill="hold">
                                          <p:stCondLst>
                                            <p:cond delay="499"/>
                                          </p:stCondLst>
                                        </p:cTn>
                                        <p:tgtEl>
                                          <p:spTgt spid="112"/>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3"/>
                                        </p:tgtEl>
                                      </p:cBhvr>
                                    </p:animEffect>
                                    <p:set>
                                      <p:cBhvr>
                                        <p:cTn id="69" dur="1" fill="hold">
                                          <p:stCondLst>
                                            <p:cond delay="499"/>
                                          </p:stCondLst>
                                        </p:cTn>
                                        <p:tgtEl>
                                          <p:spTgt spid="113"/>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3" nodeType="clickEffect">
                                  <p:stCondLst>
                                    <p:cond delay="0"/>
                                  </p:stCondLst>
                                  <p:childTnLst>
                                    <p:animEffect transition="out" filter="fade">
                                      <p:cBhvr>
                                        <p:cTn id="73" dur="500"/>
                                        <p:tgtEl>
                                          <p:spTgt spid="102"/>
                                        </p:tgtEl>
                                      </p:cBhvr>
                                    </p:animEffect>
                                    <p:set>
                                      <p:cBhvr>
                                        <p:cTn id="74" dur="1" fill="hold">
                                          <p:stCondLst>
                                            <p:cond delay="499"/>
                                          </p:stCondLst>
                                        </p:cTn>
                                        <p:tgtEl>
                                          <p:spTgt spid="102"/>
                                        </p:tgtEl>
                                        <p:attrNameLst>
                                          <p:attrName>style.visibility</p:attrName>
                                        </p:attrNameLst>
                                      </p:cBhvr>
                                      <p:to>
                                        <p:strVal val="hidden"/>
                                      </p:to>
                                    </p:set>
                                  </p:childTnLst>
                                </p:cTn>
                              </p:par>
                              <p:par>
                                <p:cTn id="75" presetID="22" presetClass="entr" presetSubtype="1" fill="hold" nodeType="withEffect">
                                  <p:stCondLst>
                                    <p:cond delay="0"/>
                                  </p:stCondLst>
                                  <p:childTnLst>
                                    <p:set>
                                      <p:cBhvr>
                                        <p:cTn id="76" dur="1" fill="hold">
                                          <p:stCondLst>
                                            <p:cond delay="0"/>
                                          </p:stCondLst>
                                        </p:cTn>
                                        <p:tgtEl>
                                          <p:spTgt spid="114"/>
                                        </p:tgtEl>
                                        <p:attrNameLst>
                                          <p:attrName>style.visibility</p:attrName>
                                        </p:attrNameLst>
                                      </p:cBhvr>
                                      <p:to>
                                        <p:strVal val="visible"/>
                                      </p:to>
                                    </p:set>
                                    <p:animEffect transition="in" filter="wipe(up)">
                                      <p:cBhvr>
                                        <p:cTn id="77" dur="500"/>
                                        <p:tgtEl>
                                          <p:spTgt spid="114"/>
                                        </p:tgtEl>
                                      </p:cBhvr>
                                    </p:animEffec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105"/>
                                        </p:tgtEl>
                                        <p:attrNameLst>
                                          <p:attrName>style.visibility</p:attrName>
                                        </p:attrNameLst>
                                      </p:cBhvr>
                                      <p:to>
                                        <p:strVal val="visible"/>
                                      </p:to>
                                    </p:set>
                                    <p:animEffect transition="in" filter="fade">
                                      <p:cBhvr>
                                        <p:cTn id="81"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76" grpId="0" animBg="1"/>
      <p:bldP spid="8" grpId="0" animBg="1"/>
      <p:bldP spid="99" grpId="0" animBg="1"/>
      <p:bldP spid="99" grpId="1" animBg="1"/>
      <p:bldP spid="102" grpId="0" animBg="1"/>
      <p:bldP spid="102" grpId="1" animBg="1"/>
      <p:bldP spid="102" grpId="2" animBg="1"/>
      <p:bldP spid="102" grpId="3" animBg="1"/>
      <p:bldP spid="105"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5922" t="25767" r="44165" b="26875"/>
          <a:stretch/>
        </p:blipFill>
        <p:spPr>
          <a:xfrm>
            <a:off x="0" y="2371167"/>
            <a:ext cx="5193102" cy="3464368"/>
          </a:xfrm>
          <a:prstGeom prst="rect">
            <a:avLst/>
          </a:prstGeom>
        </p:spPr>
      </p:pic>
      <p:sp>
        <p:nvSpPr>
          <p:cNvPr id="60" name="Rectangle 59"/>
          <p:cNvSpPr/>
          <p:nvPr/>
        </p:nvSpPr>
        <p:spPr>
          <a:xfrm>
            <a:off x="7935100" y="5783422"/>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Picture 58"/>
          <p:cNvPicPr>
            <a:picLocks noChangeAspect="1"/>
          </p:cNvPicPr>
          <p:nvPr/>
        </p:nvPicPr>
        <p:blipFill rotWithShape="1">
          <a:blip r:embed="rId4"/>
          <a:srcRect l="46022" t="34263" r="35017" b="14799"/>
          <a:stretch/>
        </p:blipFill>
        <p:spPr>
          <a:xfrm>
            <a:off x="5166125" y="0"/>
            <a:ext cx="3977875" cy="6008034"/>
          </a:xfrm>
          <a:prstGeom prst="rect">
            <a:avLst/>
          </a:prstGeom>
        </p:spPr>
      </p:pic>
      <p:sp>
        <p:nvSpPr>
          <p:cNvPr id="7" name="Rectangle 6"/>
          <p:cNvSpPr/>
          <p:nvPr/>
        </p:nvSpPr>
        <p:spPr>
          <a:xfrm>
            <a:off x="5403273" y="715092"/>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54</a:t>
            </a:r>
            <a:endParaRPr lang="en-GB" sz="3600" b="1" dirty="0">
              <a:solidFill>
                <a:srgbClr val="C00000"/>
              </a:solidFill>
            </a:endParaRPr>
          </a:p>
        </p:txBody>
      </p:sp>
      <p:sp>
        <p:nvSpPr>
          <p:cNvPr id="61" name="Rectangle 60"/>
          <p:cNvSpPr/>
          <p:nvPr/>
        </p:nvSpPr>
        <p:spPr>
          <a:xfrm>
            <a:off x="5403273" y="1229713"/>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36</a:t>
            </a:r>
            <a:endParaRPr lang="en-GB" sz="3600" b="1" dirty="0">
              <a:solidFill>
                <a:srgbClr val="C00000"/>
              </a:solidFill>
            </a:endParaRPr>
          </a:p>
        </p:txBody>
      </p:sp>
      <p:sp>
        <p:nvSpPr>
          <p:cNvPr id="62" name="Rectangle 61"/>
          <p:cNvSpPr/>
          <p:nvPr/>
        </p:nvSpPr>
        <p:spPr>
          <a:xfrm>
            <a:off x="7259208" y="715092"/>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17</a:t>
            </a:r>
            <a:endParaRPr lang="en-GB" sz="3600" b="1" dirty="0">
              <a:solidFill>
                <a:srgbClr val="C00000"/>
              </a:solidFill>
            </a:endParaRPr>
          </a:p>
        </p:txBody>
      </p:sp>
      <p:sp>
        <p:nvSpPr>
          <p:cNvPr id="63" name="Rectangle 62"/>
          <p:cNvSpPr/>
          <p:nvPr/>
        </p:nvSpPr>
        <p:spPr>
          <a:xfrm>
            <a:off x="7259208" y="1229713"/>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24</a:t>
            </a:r>
            <a:endParaRPr lang="en-GB" sz="3600" b="1" dirty="0">
              <a:solidFill>
                <a:srgbClr val="C00000"/>
              </a:solidFill>
            </a:endParaRPr>
          </a:p>
        </p:txBody>
      </p:sp>
      <p:sp>
        <p:nvSpPr>
          <p:cNvPr id="76" name="Rectangle 75"/>
          <p:cNvSpPr/>
          <p:nvPr/>
        </p:nvSpPr>
        <p:spPr>
          <a:xfrm>
            <a:off x="5403273" y="1744334"/>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17</a:t>
            </a:r>
            <a:endParaRPr lang="en-GB" sz="3600" b="1" dirty="0">
              <a:solidFill>
                <a:srgbClr val="C00000"/>
              </a:solidFill>
            </a:endParaRPr>
          </a:p>
        </p:txBody>
      </p:sp>
      <p:sp>
        <p:nvSpPr>
          <p:cNvPr id="77" name="Rectangle 76"/>
          <p:cNvSpPr/>
          <p:nvPr/>
        </p:nvSpPr>
        <p:spPr>
          <a:xfrm>
            <a:off x="5403273" y="2258955"/>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24</a:t>
            </a:r>
            <a:endParaRPr lang="en-GB" sz="3600" b="1" dirty="0">
              <a:solidFill>
                <a:srgbClr val="C00000"/>
              </a:solidFill>
            </a:endParaRPr>
          </a:p>
        </p:txBody>
      </p:sp>
      <p:sp>
        <p:nvSpPr>
          <p:cNvPr id="81" name="Rectangle 80"/>
          <p:cNvSpPr/>
          <p:nvPr/>
        </p:nvSpPr>
        <p:spPr>
          <a:xfrm>
            <a:off x="7259208" y="1744334"/>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36</a:t>
            </a:r>
            <a:endParaRPr lang="en-GB" sz="3600" b="1" dirty="0">
              <a:solidFill>
                <a:srgbClr val="C00000"/>
              </a:solidFill>
            </a:endParaRPr>
          </a:p>
        </p:txBody>
      </p:sp>
      <p:sp>
        <p:nvSpPr>
          <p:cNvPr id="82" name="Rectangle 81"/>
          <p:cNvSpPr/>
          <p:nvPr/>
        </p:nvSpPr>
        <p:spPr>
          <a:xfrm>
            <a:off x="7259208" y="2258955"/>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48</a:t>
            </a:r>
            <a:endParaRPr lang="en-GB" sz="3600" b="1" dirty="0">
              <a:solidFill>
                <a:srgbClr val="C00000"/>
              </a:solidFill>
            </a:endParaRPr>
          </a:p>
        </p:txBody>
      </p:sp>
      <p:sp>
        <p:nvSpPr>
          <p:cNvPr id="83" name="Rectangle 82"/>
          <p:cNvSpPr/>
          <p:nvPr/>
        </p:nvSpPr>
        <p:spPr>
          <a:xfrm>
            <a:off x="5403273" y="2773576"/>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48</a:t>
            </a:r>
            <a:endParaRPr lang="en-GB" sz="3600" b="1" dirty="0">
              <a:solidFill>
                <a:srgbClr val="C00000"/>
              </a:solidFill>
            </a:endParaRPr>
          </a:p>
        </p:txBody>
      </p:sp>
      <p:sp>
        <p:nvSpPr>
          <p:cNvPr id="8" name="Oval 7"/>
          <p:cNvSpPr/>
          <p:nvPr/>
        </p:nvSpPr>
        <p:spPr>
          <a:xfrm>
            <a:off x="2220711" y="2337917"/>
            <a:ext cx="750252" cy="750252"/>
          </a:xfrm>
          <a:prstGeom prst="ellipse">
            <a:avLst/>
          </a:prstGeom>
          <a:solidFill>
            <a:srgbClr val="FFC000">
              <a:alpha val="50196"/>
            </a:srgbClr>
          </a:solidFill>
          <a:ln w="762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p:cNvSpPr/>
          <p:nvPr/>
        </p:nvSpPr>
        <p:spPr>
          <a:xfrm>
            <a:off x="876730" y="2989728"/>
            <a:ext cx="750252" cy="750252"/>
          </a:xfrm>
          <a:prstGeom prst="ellipse">
            <a:avLst/>
          </a:prstGeom>
          <a:solidFill>
            <a:srgbClr val="FFC000">
              <a:alpha val="50196"/>
            </a:srgbClr>
          </a:solidFill>
          <a:ln w="762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Oval 100"/>
          <p:cNvSpPr/>
          <p:nvPr/>
        </p:nvSpPr>
        <p:spPr>
          <a:xfrm>
            <a:off x="1572536" y="3735415"/>
            <a:ext cx="750252" cy="750252"/>
          </a:xfrm>
          <a:prstGeom prst="ellipse">
            <a:avLst/>
          </a:prstGeom>
          <a:solidFill>
            <a:srgbClr val="FFC000">
              <a:alpha val="50196"/>
            </a:srgbClr>
          </a:solidFill>
          <a:ln w="762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Oval 101"/>
          <p:cNvSpPr/>
          <p:nvPr/>
        </p:nvSpPr>
        <p:spPr>
          <a:xfrm>
            <a:off x="211347" y="3735415"/>
            <a:ext cx="750252" cy="750252"/>
          </a:xfrm>
          <a:prstGeom prst="ellipse">
            <a:avLst/>
          </a:prstGeom>
          <a:solidFill>
            <a:srgbClr val="FFC000">
              <a:alpha val="50196"/>
            </a:srgbClr>
          </a:solidFill>
          <a:ln w="762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Oval 104"/>
          <p:cNvSpPr/>
          <p:nvPr/>
        </p:nvSpPr>
        <p:spPr>
          <a:xfrm>
            <a:off x="511130" y="4626046"/>
            <a:ext cx="750252" cy="750252"/>
          </a:xfrm>
          <a:prstGeom prst="ellipse">
            <a:avLst/>
          </a:prstGeom>
          <a:solidFill>
            <a:srgbClr val="FFC000">
              <a:alpha val="50196"/>
            </a:srgbClr>
          </a:solidFill>
          <a:ln w="762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5" name="Straight Arrow Connector 114"/>
          <p:cNvCxnSpPr/>
          <p:nvPr/>
        </p:nvCxnSpPr>
        <p:spPr>
          <a:xfrm flipH="1">
            <a:off x="489208" y="5127999"/>
            <a:ext cx="159684" cy="336957"/>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flipV="1">
            <a:off x="710171" y="5221863"/>
            <a:ext cx="130576" cy="275536"/>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The magic of trees!</a:t>
            </a:r>
            <a:endParaRPr lang="en-GB" sz="4400" b="1" dirty="0">
              <a:solidFill>
                <a:schemeClr val="bg1">
                  <a:lumMod val="50000"/>
                </a:schemeClr>
              </a:solidFill>
            </a:endParaRPr>
          </a:p>
        </p:txBody>
      </p:sp>
      <p:cxnSp>
        <p:nvCxnSpPr>
          <p:cNvPr id="44" name="Straight Arrow Connector 43"/>
          <p:cNvCxnSpPr/>
          <p:nvPr/>
        </p:nvCxnSpPr>
        <p:spPr>
          <a:xfrm rot="600000">
            <a:off x="920036" y="5251251"/>
            <a:ext cx="194249" cy="276922"/>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600000" flipH="1" flipV="1">
            <a:off x="1096251" y="5116870"/>
            <a:ext cx="194249" cy="276922"/>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600000" flipH="1" flipV="1">
            <a:off x="744739" y="4279507"/>
            <a:ext cx="251812" cy="342297"/>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827942" y="3642685"/>
            <a:ext cx="281291" cy="298661"/>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1402817" y="3622293"/>
            <a:ext cx="281291" cy="298661"/>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5700000" flipH="1">
            <a:off x="1534037" y="3430940"/>
            <a:ext cx="281291" cy="298661"/>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1614494" y="2948772"/>
            <a:ext cx="739920" cy="304021"/>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1486089" y="4399610"/>
            <a:ext cx="216224" cy="456265"/>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1719457" y="4385305"/>
            <a:ext cx="216224" cy="456265"/>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flipV="1">
            <a:off x="2135522" y="4279590"/>
            <a:ext cx="216224" cy="456265"/>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1968829" y="4412935"/>
            <a:ext cx="216224" cy="456265"/>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3607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5"/>
                                        </p:tgtEl>
                                      </p:cBhvr>
                                    </p:animEffect>
                                    <p:set>
                                      <p:cBhvr>
                                        <p:cTn id="7" dur="1" fill="hold">
                                          <p:stCondLst>
                                            <p:cond delay="499"/>
                                          </p:stCondLst>
                                        </p:cTn>
                                        <p:tgtEl>
                                          <p:spTgt spid="105"/>
                                        </p:tgtEl>
                                        <p:attrNameLst>
                                          <p:attrName>style.visibility</p:attrName>
                                        </p:attrNameLst>
                                      </p:cBhvr>
                                      <p:to>
                                        <p:strVal val="hidden"/>
                                      </p:to>
                                    </p:set>
                                  </p:childTnLst>
                                </p:cTn>
                              </p:par>
                              <p:par>
                                <p:cTn id="8" presetID="22" presetClass="entr" presetSubtype="1" fill="hold" nodeType="withEffect">
                                  <p:stCondLst>
                                    <p:cond delay="0"/>
                                  </p:stCondLst>
                                  <p:childTnLst>
                                    <p:set>
                                      <p:cBhvr>
                                        <p:cTn id="9" dur="1" fill="hold">
                                          <p:stCondLst>
                                            <p:cond delay="0"/>
                                          </p:stCondLst>
                                        </p:cTn>
                                        <p:tgtEl>
                                          <p:spTgt spid="115"/>
                                        </p:tgtEl>
                                        <p:attrNameLst>
                                          <p:attrName>style.visibility</p:attrName>
                                        </p:attrNameLst>
                                      </p:cBhvr>
                                      <p:to>
                                        <p:strVal val="visible"/>
                                      </p:to>
                                    </p:set>
                                    <p:animEffect transition="in" filter="wipe(up)">
                                      <p:cBhvr>
                                        <p:cTn id="10" dur="500"/>
                                        <p:tgtEl>
                                          <p:spTgt spid="115"/>
                                        </p:tgtEl>
                                      </p:cBhvr>
                                    </p:animEffect>
                                  </p:childTnLst>
                                </p:cTn>
                              </p:par>
                            </p:childTnLst>
                          </p:cTn>
                        </p:par>
                        <p:par>
                          <p:cTn id="11" fill="hold">
                            <p:stCondLst>
                              <p:cond delay="500"/>
                            </p:stCondLst>
                            <p:childTnLst>
                              <p:par>
                                <p:cTn id="12" presetID="22" presetClass="entr" presetSubtype="4" fill="hold" nodeType="afterEffect">
                                  <p:stCondLst>
                                    <p:cond delay="500"/>
                                  </p:stCondLst>
                                  <p:childTnLst>
                                    <p:set>
                                      <p:cBhvr>
                                        <p:cTn id="13" dur="1" fill="hold">
                                          <p:stCondLst>
                                            <p:cond delay="0"/>
                                          </p:stCondLst>
                                        </p:cTn>
                                        <p:tgtEl>
                                          <p:spTgt spid="116"/>
                                        </p:tgtEl>
                                        <p:attrNameLst>
                                          <p:attrName>style.visibility</p:attrName>
                                        </p:attrNameLst>
                                      </p:cBhvr>
                                      <p:to>
                                        <p:strVal val="visible"/>
                                      </p:to>
                                    </p:set>
                                    <p:animEffect transition="in" filter="wipe(down)">
                                      <p:cBhvr>
                                        <p:cTn id="14" dur="500"/>
                                        <p:tgtEl>
                                          <p:spTgt spid="116"/>
                                        </p:tgtEl>
                                      </p:cBhvr>
                                    </p:animEffect>
                                  </p:childTnLst>
                                </p:cTn>
                              </p:par>
                            </p:childTnLst>
                          </p:cTn>
                        </p:par>
                        <p:par>
                          <p:cTn id="15" fill="hold">
                            <p:stCondLst>
                              <p:cond delay="1500"/>
                            </p:stCondLst>
                            <p:childTnLst>
                              <p:par>
                                <p:cTn id="16" presetID="10" presetClass="entr" presetSubtype="0" fill="hold" grpId="1" nodeType="afterEffect">
                                  <p:stCondLst>
                                    <p:cond delay="500"/>
                                  </p:stCondLst>
                                  <p:childTnLst>
                                    <p:set>
                                      <p:cBhvr>
                                        <p:cTn id="17" dur="1" fill="hold">
                                          <p:stCondLst>
                                            <p:cond delay="0"/>
                                          </p:stCondLst>
                                        </p:cTn>
                                        <p:tgtEl>
                                          <p:spTgt spid="105"/>
                                        </p:tgtEl>
                                        <p:attrNameLst>
                                          <p:attrName>style.visibility</p:attrName>
                                        </p:attrNameLst>
                                      </p:cBhvr>
                                      <p:to>
                                        <p:strVal val="visible"/>
                                      </p:to>
                                    </p:set>
                                    <p:animEffect transition="in" filter="fade">
                                      <p:cBhvr>
                                        <p:cTn id="18" dur="500"/>
                                        <p:tgtEl>
                                          <p:spTgt spid="10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500"/>
                                        <p:tgtEl>
                                          <p:spTgt spid="63"/>
                                        </p:tgtEl>
                                      </p:cBhvr>
                                    </p:animEffect>
                                  </p:childTnLst>
                                </p:cTn>
                              </p:par>
                              <p:par>
                                <p:cTn id="24" presetID="10" presetClass="exit" presetSubtype="0" fill="hold" nodeType="withEffect">
                                  <p:stCondLst>
                                    <p:cond delay="0"/>
                                  </p:stCondLst>
                                  <p:childTnLst>
                                    <p:animEffect transition="out" filter="fade">
                                      <p:cBhvr>
                                        <p:cTn id="25" dur="500"/>
                                        <p:tgtEl>
                                          <p:spTgt spid="115"/>
                                        </p:tgtEl>
                                      </p:cBhvr>
                                    </p:animEffect>
                                    <p:set>
                                      <p:cBhvr>
                                        <p:cTn id="26" dur="1" fill="hold">
                                          <p:stCondLst>
                                            <p:cond delay="499"/>
                                          </p:stCondLst>
                                        </p:cTn>
                                        <p:tgtEl>
                                          <p:spTgt spid="115"/>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16"/>
                                        </p:tgtEl>
                                      </p:cBhvr>
                                    </p:animEffect>
                                    <p:set>
                                      <p:cBhvr>
                                        <p:cTn id="29" dur="1" fill="hold">
                                          <p:stCondLst>
                                            <p:cond delay="499"/>
                                          </p:stCondLst>
                                        </p:cTn>
                                        <p:tgtEl>
                                          <p:spTgt spid="11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2" nodeType="clickEffect">
                                  <p:stCondLst>
                                    <p:cond delay="0"/>
                                  </p:stCondLst>
                                  <p:childTnLst>
                                    <p:animEffect transition="out" filter="fade">
                                      <p:cBhvr>
                                        <p:cTn id="33" dur="500"/>
                                        <p:tgtEl>
                                          <p:spTgt spid="105"/>
                                        </p:tgtEl>
                                      </p:cBhvr>
                                    </p:animEffect>
                                    <p:set>
                                      <p:cBhvr>
                                        <p:cTn id="34" dur="1" fill="hold">
                                          <p:stCondLst>
                                            <p:cond delay="499"/>
                                          </p:stCondLst>
                                        </p:cTn>
                                        <p:tgtEl>
                                          <p:spTgt spid="105"/>
                                        </p:tgtEl>
                                        <p:attrNameLst>
                                          <p:attrName>style.visibility</p:attrName>
                                        </p:attrNameLst>
                                      </p:cBhvr>
                                      <p:to>
                                        <p:strVal val="hidden"/>
                                      </p:to>
                                    </p:set>
                                  </p:childTnLst>
                                </p:cTn>
                              </p:par>
                              <p:par>
                                <p:cTn id="35" presetID="22" presetClass="entr" presetSubtype="1"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up)">
                                      <p:cBhvr>
                                        <p:cTn id="37" dur="500"/>
                                        <p:tgtEl>
                                          <p:spTgt spid="44"/>
                                        </p:tgtEl>
                                      </p:cBhvr>
                                    </p:animEffect>
                                  </p:childTnLst>
                                </p:cTn>
                              </p:par>
                            </p:childTnLst>
                          </p:cTn>
                        </p:par>
                        <p:par>
                          <p:cTn id="38" fill="hold">
                            <p:stCondLst>
                              <p:cond delay="500"/>
                            </p:stCondLst>
                            <p:childTnLst>
                              <p:par>
                                <p:cTn id="39" presetID="22" presetClass="entr" presetSubtype="4" fill="hold" nodeType="afterEffect">
                                  <p:stCondLst>
                                    <p:cond delay="500"/>
                                  </p:stCondLst>
                                  <p:childTnLst>
                                    <p:set>
                                      <p:cBhvr>
                                        <p:cTn id="40" dur="1" fill="hold">
                                          <p:stCondLst>
                                            <p:cond delay="0"/>
                                          </p:stCondLst>
                                        </p:cTn>
                                        <p:tgtEl>
                                          <p:spTgt spid="46"/>
                                        </p:tgtEl>
                                        <p:attrNameLst>
                                          <p:attrName>style.visibility</p:attrName>
                                        </p:attrNameLst>
                                      </p:cBhvr>
                                      <p:to>
                                        <p:strVal val="visible"/>
                                      </p:to>
                                    </p:set>
                                    <p:animEffect transition="in" filter="wipe(down)">
                                      <p:cBhvr>
                                        <p:cTn id="41" dur="500"/>
                                        <p:tgtEl>
                                          <p:spTgt spid="46"/>
                                        </p:tgtEl>
                                      </p:cBhvr>
                                    </p:animEffect>
                                  </p:childTnLst>
                                </p:cTn>
                              </p:par>
                            </p:childTnLst>
                          </p:cTn>
                        </p:par>
                        <p:par>
                          <p:cTn id="42" fill="hold">
                            <p:stCondLst>
                              <p:cond delay="1500"/>
                            </p:stCondLst>
                            <p:childTnLst>
                              <p:par>
                                <p:cTn id="43" presetID="10" presetClass="entr" presetSubtype="0" fill="hold" grpId="3" nodeType="afterEffect">
                                  <p:stCondLst>
                                    <p:cond delay="500"/>
                                  </p:stCondLst>
                                  <p:childTnLst>
                                    <p:set>
                                      <p:cBhvr>
                                        <p:cTn id="44" dur="1" fill="hold">
                                          <p:stCondLst>
                                            <p:cond delay="0"/>
                                          </p:stCondLst>
                                        </p:cTn>
                                        <p:tgtEl>
                                          <p:spTgt spid="105"/>
                                        </p:tgtEl>
                                        <p:attrNameLst>
                                          <p:attrName>style.visibility</p:attrName>
                                        </p:attrNameLst>
                                      </p:cBhvr>
                                      <p:to>
                                        <p:strVal val="visible"/>
                                      </p:to>
                                    </p:set>
                                    <p:animEffect transition="in" filter="fade">
                                      <p:cBhvr>
                                        <p:cTn id="45" dur="500"/>
                                        <p:tgtEl>
                                          <p:spTgt spid="10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4" nodeType="clickEffect">
                                  <p:stCondLst>
                                    <p:cond delay="0"/>
                                  </p:stCondLst>
                                  <p:childTnLst>
                                    <p:animEffect transition="out" filter="fade">
                                      <p:cBhvr>
                                        <p:cTn id="49" dur="500"/>
                                        <p:tgtEl>
                                          <p:spTgt spid="105"/>
                                        </p:tgtEl>
                                      </p:cBhvr>
                                    </p:animEffect>
                                    <p:set>
                                      <p:cBhvr>
                                        <p:cTn id="50" dur="1" fill="hold">
                                          <p:stCondLst>
                                            <p:cond delay="499"/>
                                          </p:stCondLst>
                                        </p:cTn>
                                        <p:tgtEl>
                                          <p:spTgt spid="105"/>
                                        </p:tgtEl>
                                        <p:attrNameLst>
                                          <p:attrName>style.visibility</p:attrName>
                                        </p:attrNameLst>
                                      </p:cBhvr>
                                      <p:to>
                                        <p:strVal val="hidden"/>
                                      </p:to>
                                    </p:set>
                                  </p:childTnLst>
                                </p:cTn>
                              </p:par>
                              <p:par>
                                <p:cTn id="51" presetID="22" presetClass="entr" presetSubtype="4"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wipe(down)">
                                      <p:cBhvr>
                                        <p:cTn id="53" dur="500"/>
                                        <p:tgtEl>
                                          <p:spTgt spid="47"/>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02"/>
                                        </p:tgtEl>
                                        <p:attrNameLst>
                                          <p:attrName>style.visibility</p:attrName>
                                        </p:attrNameLst>
                                      </p:cBhvr>
                                      <p:to>
                                        <p:strVal val="visible"/>
                                      </p:to>
                                    </p:set>
                                    <p:animEffect transition="in" filter="fade">
                                      <p:cBhvr>
                                        <p:cTn id="57" dur="500"/>
                                        <p:tgtEl>
                                          <p:spTgt spid="10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02"/>
                                        </p:tgtEl>
                                      </p:cBhvr>
                                    </p:animEffect>
                                    <p:set>
                                      <p:cBhvr>
                                        <p:cTn id="62" dur="1" fill="hold">
                                          <p:stCondLst>
                                            <p:cond delay="499"/>
                                          </p:stCondLst>
                                        </p:cTn>
                                        <p:tgtEl>
                                          <p:spTgt spid="102"/>
                                        </p:tgtEl>
                                        <p:attrNameLst>
                                          <p:attrName>style.visibility</p:attrName>
                                        </p:attrNameLst>
                                      </p:cBhvr>
                                      <p:to>
                                        <p:strVal val="hidden"/>
                                      </p:to>
                                    </p:set>
                                  </p:childTnLst>
                                </p:cTn>
                              </p:par>
                              <p:par>
                                <p:cTn id="63" presetID="22" presetClass="entr" presetSubtype="4"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animEffect transition="in" filter="wipe(down)">
                                      <p:cBhvr>
                                        <p:cTn id="65" dur="500"/>
                                        <p:tgtEl>
                                          <p:spTgt spid="49"/>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99"/>
                                        </p:tgtEl>
                                        <p:attrNameLst>
                                          <p:attrName>style.visibility</p:attrName>
                                        </p:attrNameLst>
                                      </p:cBhvr>
                                      <p:to>
                                        <p:strVal val="visible"/>
                                      </p:to>
                                    </p:set>
                                    <p:animEffect transition="in" filter="fade">
                                      <p:cBhvr>
                                        <p:cTn id="69" dur="500"/>
                                        <p:tgtEl>
                                          <p:spTgt spid="9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81"/>
                                        </p:tgtEl>
                                        <p:attrNameLst>
                                          <p:attrName>style.visibility</p:attrName>
                                        </p:attrNameLst>
                                      </p:cBhvr>
                                      <p:to>
                                        <p:strVal val="visible"/>
                                      </p:to>
                                    </p:set>
                                    <p:animEffect transition="in" filter="fade">
                                      <p:cBhvr>
                                        <p:cTn id="74" dur="500"/>
                                        <p:tgtEl>
                                          <p:spTgt spid="81"/>
                                        </p:tgtEl>
                                      </p:cBhvr>
                                    </p:animEffect>
                                  </p:childTnLst>
                                </p:cTn>
                              </p:par>
                              <p:par>
                                <p:cTn id="75" presetID="10" presetClass="exit" presetSubtype="0" fill="hold" nodeType="withEffect">
                                  <p:stCondLst>
                                    <p:cond delay="0"/>
                                  </p:stCondLst>
                                  <p:childTnLst>
                                    <p:animEffect transition="out" filter="fade">
                                      <p:cBhvr>
                                        <p:cTn id="76" dur="500"/>
                                        <p:tgtEl>
                                          <p:spTgt spid="44"/>
                                        </p:tgtEl>
                                      </p:cBhvr>
                                    </p:animEffect>
                                    <p:set>
                                      <p:cBhvr>
                                        <p:cTn id="77" dur="1" fill="hold">
                                          <p:stCondLst>
                                            <p:cond delay="499"/>
                                          </p:stCondLst>
                                        </p:cTn>
                                        <p:tgtEl>
                                          <p:spTgt spid="44"/>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46"/>
                                        </p:tgtEl>
                                      </p:cBhvr>
                                    </p:animEffect>
                                    <p:set>
                                      <p:cBhvr>
                                        <p:cTn id="80" dur="1" fill="hold">
                                          <p:stCondLst>
                                            <p:cond delay="499"/>
                                          </p:stCondLst>
                                        </p:cTn>
                                        <p:tgtEl>
                                          <p:spTgt spid="4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7"/>
                                        </p:tgtEl>
                                      </p:cBhvr>
                                    </p:animEffect>
                                    <p:set>
                                      <p:cBhvr>
                                        <p:cTn id="83" dur="1" fill="hold">
                                          <p:stCondLst>
                                            <p:cond delay="499"/>
                                          </p:stCondLst>
                                        </p:cTn>
                                        <p:tgtEl>
                                          <p:spTgt spid="47"/>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9"/>
                                        </p:tgtEl>
                                      </p:cBhvr>
                                    </p:animEffect>
                                    <p:set>
                                      <p:cBhvr>
                                        <p:cTn id="86" dur="1" fill="hold">
                                          <p:stCondLst>
                                            <p:cond delay="499"/>
                                          </p:stCondLst>
                                        </p:cTn>
                                        <p:tgtEl>
                                          <p:spTgt spid="4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99"/>
                                        </p:tgtEl>
                                      </p:cBhvr>
                                    </p:animEffect>
                                    <p:set>
                                      <p:cBhvr>
                                        <p:cTn id="91" dur="1" fill="hold">
                                          <p:stCondLst>
                                            <p:cond delay="499"/>
                                          </p:stCondLst>
                                        </p:cTn>
                                        <p:tgtEl>
                                          <p:spTgt spid="99"/>
                                        </p:tgtEl>
                                        <p:attrNameLst>
                                          <p:attrName>style.visibility</p:attrName>
                                        </p:attrNameLst>
                                      </p:cBhvr>
                                      <p:to>
                                        <p:strVal val="hidden"/>
                                      </p:to>
                                    </p:set>
                                  </p:childTnLst>
                                </p:cTn>
                              </p:par>
                              <p:par>
                                <p:cTn id="92" presetID="22" presetClass="entr" presetSubtype="8"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wipe(left)">
                                      <p:cBhvr>
                                        <p:cTn id="94" dur="500"/>
                                        <p:tgtEl>
                                          <p:spTgt spid="50"/>
                                        </p:tgtEl>
                                      </p:cBhvr>
                                    </p:animEffect>
                                  </p:childTnLst>
                                </p:cTn>
                              </p:par>
                            </p:childTnLst>
                          </p:cTn>
                        </p:par>
                        <p:par>
                          <p:cTn id="95" fill="hold">
                            <p:stCondLst>
                              <p:cond delay="500"/>
                            </p:stCondLst>
                            <p:childTnLst>
                              <p:par>
                                <p:cTn id="96" presetID="10" presetClass="entr" presetSubtype="0" fill="hold" grpId="1" nodeType="afterEffect">
                                  <p:stCondLst>
                                    <p:cond delay="0"/>
                                  </p:stCondLst>
                                  <p:childTnLst>
                                    <p:set>
                                      <p:cBhvr>
                                        <p:cTn id="97" dur="1" fill="hold">
                                          <p:stCondLst>
                                            <p:cond delay="0"/>
                                          </p:stCondLst>
                                        </p:cTn>
                                        <p:tgtEl>
                                          <p:spTgt spid="101"/>
                                        </p:tgtEl>
                                        <p:attrNameLst>
                                          <p:attrName>style.visibility</p:attrName>
                                        </p:attrNameLst>
                                      </p:cBhvr>
                                      <p:to>
                                        <p:strVal val="visible"/>
                                      </p:to>
                                    </p:set>
                                    <p:animEffect transition="in" filter="fade">
                                      <p:cBhvr>
                                        <p:cTn id="98" dur="500"/>
                                        <p:tgtEl>
                                          <p:spTgt spid="101"/>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83"/>
                                        </p:tgtEl>
                                        <p:attrNameLst>
                                          <p:attrName>style.visibility</p:attrName>
                                        </p:attrNameLst>
                                      </p:cBhvr>
                                      <p:to>
                                        <p:strVal val="visible"/>
                                      </p:to>
                                    </p:set>
                                    <p:animEffect transition="in" filter="fade">
                                      <p:cBhvr>
                                        <p:cTn id="103" dur="500"/>
                                        <p:tgtEl>
                                          <p:spTgt spid="83"/>
                                        </p:tgtEl>
                                      </p:cBhvr>
                                    </p:animEffect>
                                  </p:childTnLst>
                                </p:cTn>
                              </p:par>
                              <p:par>
                                <p:cTn id="104" presetID="10" presetClass="exit" presetSubtype="0" fill="hold" nodeType="withEffect">
                                  <p:stCondLst>
                                    <p:cond delay="0"/>
                                  </p:stCondLst>
                                  <p:childTnLst>
                                    <p:animEffect transition="out" filter="fade">
                                      <p:cBhvr>
                                        <p:cTn id="105" dur="500"/>
                                        <p:tgtEl>
                                          <p:spTgt spid="50"/>
                                        </p:tgtEl>
                                      </p:cBhvr>
                                    </p:animEffect>
                                    <p:set>
                                      <p:cBhvr>
                                        <p:cTn id="106" dur="1" fill="hold">
                                          <p:stCondLst>
                                            <p:cond delay="499"/>
                                          </p:stCondLst>
                                        </p:cTn>
                                        <p:tgtEl>
                                          <p:spTgt spid="5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2" nodeType="clickEffect">
                                  <p:stCondLst>
                                    <p:cond delay="0"/>
                                  </p:stCondLst>
                                  <p:childTnLst>
                                    <p:animEffect transition="out" filter="fade">
                                      <p:cBhvr>
                                        <p:cTn id="110" dur="500"/>
                                        <p:tgtEl>
                                          <p:spTgt spid="101"/>
                                        </p:tgtEl>
                                      </p:cBhvr>
                                    </p:animEffect>
                                    <p:set>
                                      <p:cBhvr>
                                        <p:cTn id="111" dur="1" fill="hold">
                                          <p:stCondLst>
                                            <p:cond delay="499"/>
                                          </p:stCondLst>
                                        </p:cTn>
                                        <p:tgtEl>
                                          <p:spTgt spid="101"/>
                                        </p:tgtEl>
                                        <p:attrNameLst>
                                          <p:attrName>style.visibility</p:attrName>
                                        </p:attrNameLst>
                                      </p:cBhvr>
                                      <p:to>
                                        <p:strVal val="hidden"/>
                                      </p:to>
                                    </p:set>
                                  </p:childTnLst>
                                </p:cTn>
                              </p:par>
                              <p:par>
                                <p:cTn id="112" presetID="22" presetClass="entr" presetSubtype="1" fill="hold" nodeType="withEffect">
                                  <p:stCondLst>
                                    <p:cond delay="0"/>
                                  </p:stCondLst>
                                  <p:childTnLst>
                                    <p:set>
                                      <p:cBhvr>
                                        <p:cTn id="113" dur="1" fill="hold">
                                          <p:stCondLst>
                                            <p:cond delay="0"/>
                                          </p:stCondLst>
                                        </p:cTn>
                                        <p:tgtEl>
                                          <p:spTgt spid="64"/>
                                        </p:tgtEl>
                                        <p:attrNameLst>
                                          <p:attrName>style.visibility</p:attrName>
                                        </p:attrNameLst>
                                      </p:cBhvr>
                                      <p:to>
                                        <p:strVal val="visible"/>
                                      </p:to>
                                    </p:set>
                                    <p:animEffect transition="in" filter="wipe(up)">
                                      <p:cBhvr>
                                        <p:cTn id="114" dur="500"/>
                                        <p:tgtEl>
                                          <p:spTgt spid="64"/>
                                        </p:tgtEl>
                                      </p:cBhvr>
                                    </p:animEffect>
                                  </p:childTnLst>
                                </p:cTn>
                              </p:par>
                            </p:childTnLst>
                          </p:cTn>
                        </p:par>
                        <p:par>
                          <p:cTn id="115" fill="hold">
                            <p:stCondLst>
                              <p:cond delay="500"/>
                            </p:stCondLst>
                            <p:childTnLst>
                              <p:par>
                                <p:cTn id="116" presetID="22" presetClass="entr" presetSubtype="4" fill="hold" nodeType="afterEffect">
                                  <p:stCondLst>
                                    <p:cond delay="500"/>
                                  </p:stCondLst>
                                  <p:childTnLst>
                                    <p:set>
                                      <p:cBhvr>
                                        <p:cTn id="117" dur="1" fill="hold">
                                          <p:stCondLst>
                                            <p:cond delay="0"/>
                                          </p:stCondLst>
                                        </p:cTn>
                                        <p:tgtEl>
                                          <p:spTgt spid="65"/>
                                        </p:tgtEl>
                                        <p:attrNameLst>
                                          <p:attrName>style.visibility</p:attrName>
                                        </p:attrNameLst>
                                      </p:cBhvr>
                                      <p:to>
                                        <p:strVal val="visible"/>
                                      </p:to>
                                    </p:set>
                                    <p:animEffect transition="in" filter="wipe(down)">
                                      <p:cBhvr>
                                        <p:cTn id="118" dur="500"/>
                                        <p:tgtEl>
                                          <p:spTgt spid="65"/>
                                        </p:tgtEl>
                                      </p:cBhvr>
                                    </p:animEffect>
                                  </p:childTnLst>
                                </p:cTn>
                              </p:par>
                            </p:childTnLst>
                          </p:cTn>
                        </p:par>
                        <p:par>
                          <p:cTn id="119" fill="hold">
                            <p:stCondLst>
                              <p:cond delay="1500"/>
                            </p:stCondLst>
                            <p:childTnLst>
                              <p:par>
                                <p:cTn id="120" presetID="10" presetClass="entr" presetSubtype="0" fill="hold" grpId="3" nodeType="afterEffect">
                                  <p:stCondLst>
                                    <p:cond delay="500"/>
                                  </p:stCondLst>
                                  <p:childTnLst>
                                    <p:set>
                                      <p:cBhvr>
                                        <p:cTn id="121" dur="1" fill="hold">
                                          <p:stCondLst>
                                            <p:cond delay="0"/>
                                          </p:stCondLst>
                                        </p:cTn>
                                        <p:tgtEl>
                                          <p:spTgt spid="101"/>
                                        </p:tgtEl>
                                        <p:attrNameLst>
                                          <p:attrName>style.visibility</p:attrName>
                                        </p:attrNameLst>
                                      </p:cBhvr>
                                      <p:to>
                                        <p:strVal val="visible"/>
                                      </p:to>
                                    </p:set>
                                    <p:animEffect transition="in" filter="fade">
                                      <p:cBhvr>
                                        <p:cTn id="122" dur="500"/>
                                        <p:tgtEl>
                                          <p:spTgt spid="101"/>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82"/>
                                        </p:tgtEl>
                                        <p:attrNameLst>
                                          <p:attrName>style.visibility</p:attrName>
                                        </p:attrNameLst>
                                      </p:cBhvr>
                                      <p:to>
                                        <p:strVal val="visible"/>
                                      </p:to>
                                    </p:set>
                                    <p:animEffect transition="in" filter="fade">
                                      <p:cBhvr>
                                        <p:cTn id="127" dur="500"/>
                                        <p:tgtEl>
                                          <p:spTgt spid="82"/>
                                        </p:tgtEl>
                                      </p:cBhvr>
                                    </p:animEffect>
                                  </p:childTnLst>
                                </p:cTn>
                              </p:par>
                              <p:par>
                                <p:cTn id="128" presetID="10" presetClass="exit" presetSubtype="0" fill="hold" nodeType="withEffect">
                                  <p:stCondLst>
                                    <p:cond delay="0"/>
                                  </p:stCondLst>
                                  <p:childTnLst>
                                    <p:animEffect transition="out" filter="fade">
                                      <p:cBhvr>
                                        <p:cTn id="129" dur="500"/>
                                        <p:tgtEl>
                                          <p:spTgt spid="64"/>
                                        </p:tgtEl>
                                      </p:cBhvr>
                                    </p:animEffect>
                                    <p:set>
                                      <p:cBhvr>
                                        <p:cTn id="130" dur="1" fill="hold">
                                          <p:stCondLst>
                                            <p:cond delay="499"/>
                                          </p:stCondLst>
                                        </p:cTn>
                                        <p:tgtEl>
                                          <p:spTgt spid="64"/>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65"/>
                                        </p:tgtEl>
                                      </p:cBhvr>
                                    </p:animEffect>
                                    <p:set>
                                      <p:cBhvr>
                                        <p:cTn id="133" dur="1" fill="hold">
                                          <p:stCondLst>
                                            <p:cond delay="499"/>
                                          </p:stCondLst>
                                        </p:cTn>
                                        <p:tgtEl>
                                          <p:spTgt spid="65"/>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grpId="4" nodeType="clickEffect">
                                  <p:stCondLst>
                                    <p:cond delay="0"/>
                                  </p:stCondLst>
                                  <p:childTnLst>
                                    <p:animEffect transition="out" filter="fade">
                                      <p:cBhvr>
                                        <p:cTn id="137" dur="500"/>
                                        <p:tgtEl>
                                          <p:spTgt spid="101"/>
                                        </p:tgtEl>
                                      </p:cBhvr>
                                    </p:animEffect>
                                    <p:set>
                                      <p:cBhvr>
                                        <p:cTn id="138" dur="1" fill="hold">
                                          <p:stCondLst>
                                            <p:cond delay="499"/>
                                          </p:stCondLst>
                                        </p:cTn>
                                        <p:tgtEl>
                                          <p:spTgt spid="101"/>
                                        </p:tgtEl>
                                        <p:attrNameLst>
                                          <p:attrName>style.visibility</p:attrName>
                                        </p:attrNameLst>
                                      </p:cBhvr>
                                      <p:to>
                                        <p:strVal val="hidden"/>
                                      </p:to>
                                    </p:set>
                                  </p:childTnLst>
                                </p:cTn>
                              </p:par>
                              <p:par>
                                <p:cTn id="139" presetID="22" presetClass="entr" presetSubtype="8" fill="hold" nodeType="withEffect">
                                  <p:stCondLst>
                                    <p:cond delay="0"/>
                                  </p:stCondLst>
                                  <p:childTnLst>
                                    <p:set>
                                      <p:cBhvr>
                                        <p:cTn id="140" dur="1" fill="hold">
                                          <p:stCondLst>
                                            <p:cond delay="0"/>
                                          </p:stCondLst>
                                        </p:cTn>
                                        <p:tgtEl>
                                          <p:spTgt spid="67"/>
                                        </p:tgtEl>
                                        <p:attrNameLst>
                                          <p:attrName>style.visibility</p:attrName>
                                        </p:attrNameLst>
                                      </p:cBhvr>
                                      <p:to>
                                        <p:strVal val="visible"/>
                                      </p:to>
                                    </p:set>
                                    <p:animEffect transition="in" filter="wipe(left)">
                                      <p:cBhvr>
                                        <p:cTn id="141" dur="500"/>
                                        <p:tgtEl>
                                          <p:spTgt spid="67"/>
                                        </p:tgtEl>
                                      </p:cBhvr>
                                    </p:animEffect>
                                  </p:childTnLst>
                                </p:cTn>
                              </p:par>
                            </p:childTnLst>
                          </p:cTn>
                        </p:par>
                        <p:par>
                          <p:cTn id="142" fill="hold">
                            <p:stCondLst>
                              <p:cond delay="500"/>
                            </p:stCondLst>
                            <p:childTnLst>
                              <p:par>
                                <p:cTn id="143" presetID="22" presetClass="entr" presetSubtype="4" fill="hold" nodeType="afterEffect">
                                  <p:stCondLst>
                                    <p:cond delay="500"/>
                                  </p:stCondLst>
                                  <p:childTnLst>
                                    <p:set>
                                      <p:cBhvr>
                                        <p:cTn id="144" dur="1" fill="hold">
                                          <p:stCondLst>
                                            <p:cond delay="0"/>
                                          </p:stCondLst>
                                        </p:cTn>
                                        <p:tgtEl>
                                          <p:spTgt spid="66"/>
                                        </p:tgtEl>
                                        <p:attrNameLst>
                                          <p:attrName>style.visibility</p:attrName>
                                        </p:attrNameLst>
                                      </p:cBhvr>
                                      <p:to>
                                        <p:strVal val="visible"/>
                                      </p:to>
                                    </p:set>
                                    <p:animEffect transition="in" filter="wipe(down)">
                                      <p:cBhvr>
                                        <p:cTn id="145" dur="500"/>
                                        <p:tgtEl>
                                          <p:spTgt spid="66"/>
                                        </p:tgtEl>
                                      </p:cBhvr>
                                    </p:animEffect>
                                  </p:childTnLst>
                                </p:cTn>
                              </p:par>
                            </p:childTnLst>
                          </p:cTn>
                        </p:par>
                        <p:par>
                          <p:cTn id="146" fill="hold">
                            <p:stCondLst>
                              <p:cond delay="1500"/>
                            </p:stCondLst>
                            <p:childTnLst>
                              <p:par>
                                <p:cTn id="147" presetID="10" presetClass="entr" presetSubtype="0" fill="hold" grpId="5" nodeType="afterEffect">
                                  <p:stCondLst>
                                    <p:cond delay="500"/>
                                  </p:stCondLst>
                                  <p:childTnLst>
                                    <p:set>
                                      <p:cBhvr>
                                        <p:cTn id="148" dur="1" fill="hold">
                                          <p:stCondLst>
                                            <p:cond delay="0"/>
                                          </p:stCondLst>
                                        </p:cTn>
                                        <p:tgtEl>
                                          <p:spTgt spid="101"/>
                                        </p:tgtEl>
                                        <p:attrNameLst>
                                          <p:attrName>style.visibility</p:attrName>
                                        </p:attrNameLst>
                                      </p:cBhvr>
                                      <p:to>
                                        <p:strVal val="visible"/>
                                      </p:to>
                                    </p:set>
                                    <p:animEffect transition="in" filter="fade">
                                      <p:cBhvr>
                                        <p:cTn id="149" dur="500"/>
                                        <p:tgtEl>
                                          <p:spTgt spid="101"/>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grpId="0" nodeType="clickEffect">
                                  <p:stCondLst>
                                    <p:cond delay="0"/>
                                  </p:stCondLst>
                                  <p:childTnLst>
                                    <p:animEffect transition="out" filter="fade">
                                      <p:cBhvr>
                                        <p:cTn id="153" dur="500"/>
                                        <p:tgtEl>
                                          <p:spTgt spid="101"/>
                                        </p:tgtEl>
                                      </p:cBhvr>
                                    </p:animEffect>
                                    <p:set>
                                      <p:cBhvr>
                                        <p:cTn id="154" dur="1" fill="hold">
                                          <p:stCondLst>
                                            <p:cond delay="499"/>
                                          </p:stCondLst>
                                        </p:cTn>
                                        <p:tgtEl>
                                          <p:spTgt spid="101"/>
                                        </p:tgtEl>
                                        <p:attrNameLst>
                                          <p:attrName>style.visibility</p:attrName>
                                        </p:attrNameLst>
                                      </p:cBhvr>
                                      <p:to>
                                        <p:strVal val="hidden"/>
                                      </p:to>
                                    </p:set>
                                  </p:childTnLst>
                                </p:cTn>
                              </p:par>
                              <p:par>
                                <p:cTn id="155" presetID="22" presetClass="entr" presetSubtype="4" fill="hold" nodeType="withEffect">
                                  <p:stCondLst>
                                    <p:cond delay="0"/>
                                  </p:stCondLst>
                                  <p:childTnLst>
                                    <p:set>
                                      <p:cBhvr>
                                        <p:cTn id="156" dur="1" fill="hold">
                                          <p:stCondLst>
                                            <p:cond delay="0"/>
                                          </p:stCondLst>
                                        </p:cTn>
                                        <p:tgtEl>
                                          <p:spTgt spid="51"/>
                                        </p:tgtEl>
                                        <p:attrNameLst>
                                          <p:attrName>style.visibility</p:attrName>
                                        </p:attrNameLst>
                                      </p:cBhvr>
                                      <p:to>
                                        <p:strVal val="visible"/>
                                      </p:to>
                                    </p:set>
                                    <p:animEffect transition="in" filter="wipe(down)">
                                      <p:cBhvr>
                                        <p:cTn id="157" dur="500"/>
                                        <p:tgtEl>
                                          <p:spTgt spid="51"/>
                                        </p:tgtEl>
                                      </p:cBhvr>
                                    </p:animEffect>
                                  </p:childTnLst>
                                </p:cTn>
                              </p:par>
                            </p:childTnLst>
                          </p:cTn>
                        </p:par>
                        <p:par>
                          <p:cTn id="158" fill="hold">
                            <p:stCondLst>
                              <p:cond delay="500"/>
                            </p:stCondLst>
                            <p:childTnLst>
                              <p:par>
                                <p:cTn id="159" presetID="10" presetClass="entr" presetSubtype="0" fill="hold" grpId="2" nodeType="afterEffect">
                                  <p:stCondLst>
                                    <p:cond delay="0"/>
                                  </p:stCondLst>
                                  <p:childTnLst>
                                    <p:set>
                                      <p:cBhvr>
                                        <p:cTn id="160" dur="1" fill="hold">
                                          <p:stCondLst>
                                            <p:cond delay="0"/>
                                          </p:stCondLst>
                                        </p:cTn>
                                        <p:tgtEl>
                                          <p:spTgt spid="99"/>
                                        </p:tgtEl>
                                        <p:attrNameLst>
                                          <p:attrName>style.visibility</p:attrName>
                                        </p:attrNameLst>
                                      </p:cBhvr>
                                      <p:to>
                                        <p:strVal val="visible"/>
                                      </p:to>
                                    </p:set>
                                    <p:animEffect transition="in" filter="fade">
                                      <p:cBhvr>
                                        <p:cTn id="161" dur="500"/>
                                        <p:tgtEl>
                                          <p:spTgt spid="99"/>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xit" presetSubtype="0" fill="hold" grpId="3" nodeType="clickEffect">
                                  <p:stCondLst>
                                    <p:cond delay="0"/>
                                  </p:stCondLst>
                                  <p:childTnLst>
                                    <p:animEffect transition="out" filter="fade">
                                      <p:cBhvr>
                                        <p:cTn id="165" dur="500"/>
                                        <p:tgtEl>
                                          <p:spTgt spid="99"/>
                                        </p:tgtEl>
                                      </p:cBhvr>
                                    </p:animEffect>
                                    <p:set>
                                      <p:cBhvr>
                                        <p:cTn id="166" dur="1" fill="hold">
                                          <p:stCondLst>
                                            <p:cond delay="499"/>
                                          </p:stCondLst>
                                        </p:cTn>
                                        <p:tgtEl>
                                          <p:spTgt spid="99"/>
                                        </p:tgtEl>
                                        <p:attrNameLst>
                                          <p:attrName>style.visibility</p:attrName>
                                        </p:attrNameLst>
                                      </p:cBhvr>
                                      <p:to>
                                        <p:strVal val="hidden"/>
                                      </p:to>
                                    </p:set>
                                  </p:childTnLst>
                                </p:cTn>
                              </p:par>
                              <p:par>
                                <p:cTn id="167" presetID="22" presetClass="entr" presetSubtype="4" fill="hold" nodeType="withEffect">
                                  <p:stCondLst>
                                    <p:cond delay="0"/>
                                  </p:stCondLst>
                                  <p:childTnLst>
                                    <p:set>
                                      <p:cBhvr>
                                        <p:cTn id="168" dur="1" fill="hold">
                                          <p:stCondLst>
                                            <p:cond delay="0"/>
                                          </p:stCondLst>
                                        </p:cTn>
                                        <p:tgtEl>
                                          <p:spTgt spid="56"/>
                                        </p:tgtEl>
                                        <p:attrNameLst>
                                          <p:attrName>style.visibility</p:attrName>
                                        </p:attrNameLst>
                                      </p:cBhvr>
                                      <p:to>
                                        <p:strVal val="visible"/>
                                      </p:to>
                                    </p:set>
                                    <p:animEffect transition="in" filter="wipe(down)">
                                      <p:cBhvr>
                                        <p:cTn id="169" dur="500"/>
                                        <p:tgtEl>
                                          <p:spTgt spid="56"/>
                                        </p:tgtEl>
                                      </p:cBhvr>
                                    </p:animEffect>
                                  </p:childTnLst>
                                </p:cTn>
                              </p:par>
                            </p:childTnLst>
                          </p:cTn>
                        </p:par>
                        <p:par>
                          <p:cTn id="170" fill="hold">
                            <p:stCondLst>
                              <p:cond delay="500"/>
                            </p:stCondLst>
                            <p:childTnLst>
                              <p:par>
                                <p:cTn id="171" presetID="10" presetClass="entr" presetSubtype="0" fill="hold" grpId="0" nodeType="afterEffect">
                                  <p:stCondLst>
                                    <p:cond delay="0"/>
                                  </p:stCondLst>
                                  <p:childTnLst>
                                    <p:set>
                                      <p:cBhvr>
                                        <p:cTn id="172" dur="1" fill="hold">
                                          <p:stCondLst>
                                            <p:cond delay="0"/>
                                          </p:stCondLst>
                                        </p:cTn>
                                        <p:tgtEl>
                                          <p:spTgt spid="8"/>
                                        </p:tgtEl>
                                        <p:attrNameLst>
                                          <p:attrName>style.visibility</p:attrName>
                                        </p:attrNameLst>
                                      </p:cBhvr>
                                      <p:to>
                                        <p:strVal val="visible"/>
                                      </p:to>
                                    </p:set>
                                    <p:animEffect transition="in" filter="fade">
                                      <p:cBhvr>
                                        <p:cTn id="17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81" grpId="0" animBg="1"/>
      <p:bldP spid="82" grpId="0" animBg="1"/>
      <p:bldP spid="83" grpId="0" animBg="1"/>
      <p:bldP spid="8" grpId="0" animBg="1"/>
      <p:bldP spid="99" grpId="0" animBg="1"/>
      <p:bldP spid="99" grpId="1" animBg="1"/>
      <p:bldP spid="99" grpId="2" animBg="1"/>
      <p:bldP spid="99" grpId="3" animBg="1"/>
      <p:bldP spid="101" grpId="0" animBg="1"/>
      <p:bldP spid="101" grpId="1" animBg="1"/>
      <p:bldP spid="101" grpId="2" animBg="1"/>
      <p:bldP spid="101" grpId="3" animBg="1"/>
      <p:bldP spid="101" grpId="4" animBg="1"/>
      <p:bldP spid="101" grpId="5" animBg="1"/>
      <p:bldP spid="102" grpId="0" animBg="1"/>
      <p:bldP spid="102" grpId="1" animBg="1"/>
      <p:bldP spid="105" grpId="0" animBg="1"/>
      <p:bldP spid="105" grpId="1" animBg="1"/>
      <p:bldP spid="105" grpId="2" animBg="1"/>
      <p:bldP spid="105" grpId="3" animBg="1"/>
      <p:bldP spid="105" grpId="4"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5922" t="25767" r="44165" b="26875"/>
          <a:stretch/>
        </p:blipFill>
        <p:spPr>
          <a:xfrm>
            <a:off x="0" y="2371167"/>
            <a:ext cx="5193102" cy="3464368"/>
          </a:xfrm>
          <a:prstGeom prst="rect">
            <a:avLst/>
          </a:prstGeom>
        </p:spPr>
      </p:pic>
      <p:sp>
        <p:nvSpPr>
          <p:cNvPr id="60" name="Rectangle 59"/>
          <p:cNvSpPr/>
          <p:nvPr/>
        </p:nvSpPr>
        <p:spPr>
          <a:xfrm>
            <a:off x="7935100" y="5783422"/>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Picture 58"/>
          <p:cNvPicPr>
            <a:picLocks noChangeAspect="1"/>
          </p:cNvPicPr>
          <p:nvPr/>
        </p:nvPicPr>
        <p:blipFill rotWithShape="1">
          <a:blip r:embed="rId4"/>
          <a:srcRect l="46022" t="34263" r="35017" b="14799"/>
          <a:stretch/>
        </p:blipFill>
        <p:spPr>
          <a:xfrm>
            <a:off x="5166125" y="0"/>
            <a:ext cx="3977875" cy="6008034"/>
          </a:xfrm>
          <a:prstGeom prst="rect">
            <a:avLst/>
          </a:prstGeom>
        </p:spPr>
      </p:pic>
      <p:sp>
        <p:nvSpPr>
          <p:cNvPr id="7" name="Rectangle 6"/>
          <p:cNvSpPr/>
          <p:nvPr/>
        </p:nvSpPr>
        <p:spPr>
          <a:xfrm>
            <a:off x="5403273" y="715092"/>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54</a:t>
            </a:r>
            <a:endParaRPr lang="en-GB" sz="3600" b="1" dirty="0">
              <a:solidFill>
                <a:srgbClr val="C00000"/>
              </a:solidFill>
            </a:endParaRPr>
          </a:p>
        </p:txBody>
      </p:sp>
      <p:sp>
        <p:nvSpPr>
          <p:cNvPr id="61" name="Rectangle 60"/>
          <p:cNvSpPr/>
          <p:nvPr/>
        </p:nvSpPr>
        <p:spPr>
          <a:xfrm>
            <a:off x="5403273" y="1229713"/>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36</a:t>
            </a:r>
            <a:endParaRPr lang="en-GB" sz="3600" b="1" dirty="0">
              <a:solidFill>
                <a:srgbClr val="C00000"/>
              </a:solidFill>
            </a:endParaRPr>
          </a:p>
        </p:txBody>
      </p:sp>
      <p:sp>
        <p:nvSpPr>
          <p:cNvPr id="62" name="Rectangle 61"/>
          <p:cNvSpPr/>
          <p:nvPr/>
        </p:nvSpPr>
        <p:spPr>
          <a:xfrm>
            <a:off x="7259208" y="715092"/>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17</a:t>
            </a:r>
            <a:endParaRPr lang="en-GB" sz="3600" b="1" dirty="0">
              <a:solidFill>
                <a:srgbClr val="C00000"/>
              </a:solidFill>
            </a:endParaRPr>
          </a:p>
        </p:txBody>
      </p:sp>
      <p:sp>
        <p:nvSpPr>
          <p:cNvPr id="63" name="Rectangle 62"/>
          <p:cNvSpPr/>
          <p:nvPr/>
        </p:nvSpPr>
        <p:spPr>
          <a:xfrm>
            <a:off x="7259208" y="1229713"/>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24</a:t>
            </a:r>
            <a:endParaRPr lang="en-GB" sz="3600" b="1" dirty="0">
              <a:solidFill>
                <a:srgbClr val="C00000"/>
              </a:solidFill>
            </a:endParaRPr>
          </a:p>
        </p:txBody>
      </p:sp>
      <p:sp>
        <p:nvSpPr>
          <p:cNvPr id="76" name="Rectangle 75"/>
          <p:cNvSpPr/>
          <p:nvPr/>
        </p:nvSpPr>
        <p:spPr>
          <a:xfrm>
            <a:off x="5403273" y="1744334"/>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17</a:t>
            </a:r>
            <a:endParaRPr lang="en-GB" sz="3600" b="1" dirty="0">
              <a:solidFill>
                <a:srgbClr val="C00000"/>
              </a:solidFill>
            </a:endParaRPr>
          </a:p>
        </p:txBody>
      </p:sp>
      <p:sp>
        <p:nvSpPr>
          <p:cNvPr id="77" name="Rectangle 76"/>
          <p:cNvSpPr/>
          <p:nvPr/>
        </p:nvSpPr>
        <p:spPr>
          <a:xfrm>
            <a:off x="5403273" y="2258955"/>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24</a:t>
            </a:r>
            <a:endParaRPr lang="en-GB" sz="3600" b="1" dirty="0">
              <a:solidFill>
                <a:srgbClr val="C00000"/>
              </a:solidFill>
            </a:endParaRPr>
          </a:p>
        </p:txBody>
      </p:sp>
      <p:sp>
        <p:nvSpPr>
          <p:cNvPr id="81" name="Rectangle 80"/>
          <p:cNvSpPr/>
          <p:nvPr/>
        </p:nvSpPr>
        <p:spPr>
          <a:xfrm>
            <a:off x="7259208" y="1744334"/>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36</a:t>
            </a:r>
            <a:endParaRPr lang="en-GB" sz="3600" b="1" dirty="0">
              <a:solidFill>
                <a:srgbClr val="C00000"/>
              </a:solidFill>
            </a:endParaRPr>
          </a:p>
        </p:txBody>
      </p:sp>
      <p:sp>
        <p:nvSpPr>
          <p:cNvPr id="82" name="Rectangle 81"/>
          <p:cNvSpPr/>
          <p:nvPr/>
        </p:nvSpPr>
        <p:spPr>
          <a:xfrm>
            <a:off x="7259208" y="2258955"/>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48</a:t>
            </a:r>
            <a:endParaRPr lang="en-GB" sz="3600" b="1" dirty="0">
              <a:solidFill>
                <a:srgbClr val="C00000"/>
              </a:solidFill>
            </a:endParaRPr>
          </a:p>
        </p:txBody>
      </p:sp>
      <p:sp>
        <p:nvSpPr>
          <p:cNvPr id="83" name="Rectangle 82"/>
          <p:cNvSpPr/>
          <p:nvPr/>
        </p:nvSpPr>
        <p:spPr>
          <a:xfrm>
            <a:off x="5403273" y="2773576"/>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48</a:t>
            </a:r>
            <a:endParaRPr lang="en-GB" sz="3600" b="1" dirty="0">
              <a:solidFill>
                <a:srgbClr val="C00000"/>
              </a:solidFill>
            </a:endParaRPr>
          </a:p>
        </p:txBody>
      </p:sp>
      <p:sp>
        <p:nvSpPr>
          <p:cNvPr id="84" name="Rectangle 83"/>
          <p:cNvSpPr/>
          <p:nvPr/>
        </p:nvSpPr>
        <p:spPr>
          <a:xfrm>
            <a:off x="5403273" y="3288197"/>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75</a:t>
            </a:r>
            <a:endParaRPr lang="en-GB" sz="3600" b="1" dirty="0">
              <a:solidFill>
                <a:srgbClr val="C00000"/>
              </a:solidFill>
            </a:endParaRPr>
          </a:p>
        </p:txBody>
      </p:sp>
      <p:sp>
        <p:nvSpPr>
          <p:cNvPr id="85" name="Rectangle 84"/>
          <p:cNvSpPr/>
          <p:nvPr/>
        </p:nvSpPr>
        <p:spPr>
          <a:xfrm>
            <a:off x="7259208" y="2773576"/>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54</a:t>
            </a:r>
            <a:endParaRPr lang="en-GB" sz="3600" b="1" dirty="0">
              <a:solidFill>
                <a:srgbClr val="C00000"/>
              </a:solidFill>
            </a:endParaRPr>
          </a:p>
        </p:txBody>
      </p:sp>
      <p:sp>
        <p:nvSpPr>
          <p:cNvPr id="86" name="Rectangle 85"/>
          <p:cNvSpPr/>
          <p:nvPr/>
        </p:nvSpPr>
        <p:spPr>
          <a:xfrm>
            <a:off x="7259208" y="3288197"/>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56</a:t>
            </a:r>
            <a:endParaRPr lang="en-GB" sz="3600" b="1" dirty="0">
              <a:solidFill>
                <a:srgbClr val="C00000"/>
              </a:solidFill>
            </a:endParaRPr>
          </a:p>
        </p:txBody>
      </p:sp>
      <p:sp>
        <p:nvSpPr>
          <p:cNvPr id="87" name="Rectangle 86"/>
          <p:cNvSpPr/>
          <p:nvPr/>
        </p:nvSpPr>
        <p:spPr>
          <a:xfrm>
            <a:off x="5403273" y="3802818"/>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62</a:t>
            </a:r>
            <a:endParaRPr lang="en-GB" sz="3600" b="1" dirty="0">
              <a:solidFill>
                <a:srgbClr val="C00000"/>
              </a:solidFill>
            </a:endParaRPr>
          </a:p>
        </p:txBody>
      </p:sp>
      <p:sp>
        <p:nvSpPr>
          <p:cNvPr id="88" name="Rectangle 87"/>
          <p:cNvSpPr/>
          <p:nvPr/>
        </p:nvSpPr>
        <p:spPr>
          <a:xfrm>
            <a:off x="5403273" y="4317439"/>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56</a:t>
            </a:r>
            <a:endParaRPr lang="en-GB" sz="3600" b="1" dirty="0">
              <a:solidFill>
                <a:srgbClr val="C00000"/>
              </a:solidFill>
            </a:endParaRPr>
          </a:p>
        </p:txBody>
      </p:sp>
      <p:sp>
        <p:nvSpPr>
          <p:cNvPr id="89" name="Rectangle 88"/>
          <p:cNvSpPr/>
          <p:nvPr/>
        </p:nvSpPr>
        <p:spPr>
          <a:xfrm>
            <a:off x="7259208" y="3802818"/>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62</a:t>
            </a:r>
            <a:endParaRPr lang="en-GB" sz="3600" b="1" dirty="0">
              <a:solidFill>
                <a:srgbClr val="C00000"/>
              </a:solidFill>
            </a:endParaRPr>
          </a:p>
        </p:txBody>
      </p:sp>
      <p:sp>
        <p:nvSpPr>
          <p:cNvPr id="8" name="Oval 7"/>
          <p:cNvSpPr/>
          <p:nvPr/>
        </p:nvSpPr>
        <p:spPr>
          <a:xfrm>
            <a:off x="2220711" y="2337917"/>
            <a:ext cx="750252" cy="750252"/>
          </a:xfrm>
          <a:prstGeom prst="ellipse">
            <a:avLst/>
          </a:prstGeom>
          <a:solidFill>
            <a:srgbClr val="FFC000">
              <a:alpha val="50196"/>
            </a:srgbClr>
          </a:solidFill>
          <a:ln w="762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Oval 99"/>
          <p:cNvSpPr/>
          <p:nvPr/>
        </p:nvSpPr>
        <p:spPr>
          <a:xfrm>
            <a:off x="3544663" y="2989728"/>
            <a:ext cx="750252" cy="750252"/>
          </a:xfrm>
          <a:prstGeom prst="ellipse">
            <a:avLst/>
          </a:prstGeom>
          <a:solidFill>
            <a:srgbClr val="FFC000">
              <a:alpha val="50196"/>
            </a:srgbClr>
          </a:solidFill>
          <a:ln w="762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val 102"/>
          <p:cNvSpPr/>
          <p:nvPr/>
        </p:nvSpPr>
        <p:spPr>
          <a:xfrm>
            <a:off x="2873002" y="3735415"/>
            <a:ext cx="750252" cy="750252"/>
          </a:xfrm>
          <a:prstGeom prst="ellipse">
            <a:avLst/>
          </a:prstGeom>
          <a:solidFill>
            <a:srgbClr val="FFC000">
              <a:alpha val="50196"/>
            </a:srgbClr>
          </a:solidFill>
          <a:ln w="762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p:cNvSpPr/>
          <p:nvPr/>
        </p:nvSpPr>
        <p:spPr>
          <a:xfrm>
            <a:off x="2558374" y="4626046"/>
            <a:ext cx="750252" cy="750252"/>
          </a:xfrm>
          <a:prstGeom prst="ellipse">
            <a:avLst/>
          </a:prstGeom>
          <a:solidFill>
            <a:srgbClr val="FFC000">
              <a:alpha val="50196"/>
            </a:srgbClr>
          </a:solidFill>
          <a:ln w="762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The magic of trees!</a:t>
            </a:r>
            <a:endParaRPr lang="en-GB" sz="4400" b="1" dirty="0">
              <a:solidFill>
                <a:schemeClr val="bg1">
                  <a:lumMod val="50000"/>
                </a:schemeClr>
              </a:solidFill>
            </a:endParaRPr>
          </a:p>
        </p:txBody>
      </p:sp>
      <p:cxnSp>
        <p:nvCxnSpPr>
          <p:cNvPr id="52" name="Straight Arrow Connector 51"/>
          <p:cNvCxnSpPr/>
          <p:nvPr/>
        </p:nvCxnSpPr>
        <p:spPr>
          <a:xfrm flipH="1">
            <a:off x="3275821" y="3532384"/>
            <a:ext cx="281291" cy="298661"/>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3494481" y="3631776"/>
            <a:ext cx="281291" cy="298661"/>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2869845" y="2957829"/>
            <a:ext cx="739920" cy="304021"/>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2523147" y="5127999"/>
            <a:ext cx="159684" cy="336957"/>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2758399" y="5221863"/>
            <a:ext cx="130576" cy="275536"/>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rot="600000">
            <a:off x="2958738" y="5256014"/>
            <a:ext cx="194249" cy="276922"/>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rot="600000" flipH="1" flipV="1">
            <a:off x="3134953" y="5116870"/>
            <a:ext cx="194249" cy="276922"/>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2835840" y="4404361"/>
            <a:ext cx="161918" cy="341671"/>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3054103" y="4390057"/>
            <a:ext cx="177023" cy="373544"/>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flipV="1">
            <a:off x="3430967" y="4284341"/>
            <a:ext cx="216224" cy="456265"/>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3264274" y="4417686"/>
            <a:ext cx="216224" cy="456265"/>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9829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left)">
                                      <p:cBhvr>
                                        <p:cTn id="10" dur="500"/>
                                        <p:tgtEl>
                                          <p:spTgt spid="57"/>
                                        </p:tgtEl>
                                      </p:cBhvr>
                                    </p:animEffect>
                                  </p:childTnLst>
                                </p:cTn>
                              </p:par>
                            </p:childTnLst>
                          </p:cTn>
                        </p:par>
                        <p:par>
                          <p:cTn id="11" fill="hold">
                            <p:stCondLst>
                              <p:cond delay="500"/>
                            </p:stCondLst>
                            <p:childTnLst>
                              <p:par>
                                <p:cTn id="12" presetID="10" presetClass="entr" presetSubtype="0" fill="hold" grpId="1" nodeType="after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fade">
                                      <p:cBhvr>
                                        <p:cTn id="14" dur="500"/>
                                        <p:tgtEl>
                                          <p:spTgt spid="10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500"/>
                                        <p:tgtEl>
                                          <p:spTgt spid="84"/>
                                        </p:tgtEl>
                                      </p:cBhvr>
                                    </p:animEffect>
                                  </p:childTnLst>
                                </p:cTn>
                              </p:par>
                              <p:par>
                                <p:cTn id="20" presetID="10" presetClass="exit" presetSubtype="0" fill="hold" nodeType="withEffect">
                                  <p:stCondLst>
                                    <p:cond delay="0"/>
                                  </p:stCondLst>
                                  <p:childTnLst>
                                    <p:animEffect transition="out" filter="fade">
                                      <p:cBhvr>
                                        <p:cTn id="21" dur="500"/>
                                        <p:tgtEl>
                                          <p:spTgt spid="57"/>
                                        </p:tgtEl>
                                      </p:cBhvr>
                                    </p:animEffect>
                                    <p:set>
                                      <p:cBhvr>
                                        <p:cTn id="22" dur="1" fill="hold">
                                          <p:stCondLst>
                                            <p:cond delay="499"/>
                                          </p:stCondLst>
                                        </p:cTn>
                                        <p:tgtEl>
                                          <p:spTgt spid="5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00"/>
                                        </p:tgtEl>
                                      </p:cBhvr>
                                    </p:animEffect>
                                    <p:set>
                                      <p:cBhvr>
                                        <p:cTn id="27" dur="1" fill="hold">
                                          <p:stCondLst>
                                            <p:cond delay="499"/>
                                          </p:stCondLst>
                                        </p:cTn>
                                        <p:tgtEl>
                                          <p:spTgt spid="100"/>
                                        </p:tgtEl>
                                        <p:attrNameLst>
                                          <p:attrName>style.visibility</p:attrName>
                                        </p:attrNameLst>
                                      </p:cBhvr>
                                      <p:to>
                                        <p:strVal val="hidden"/>
                                      </p:to>
                                    </p:set>
                                  </p:childTnLst>
                                </p:cTn>
                              </p:par>
                              <p:par>
                                <p:cTn id="28" presetID="22" presetClass="entr" presetSubtype="2" fill="hold"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right)">
                                      <p:cBhvr>
                                        <p:cTn id="30" dur="500"/>
                                        <p:tgtEl>
                                          <p:spTgt spid="52"/>
                                        </p:tgtEl>
                                      </p:cBhvr>
                                    </p:animEffect>
                                  </p:childTnLst>
                                </p:cTn>
                              </p:par>
                            </p:childTnLst>
                          </p:cTn>
                        </p:par>
                        <p:par>
                          <p:cTn id="31" fill="hold">
                            <p:stCondLst>
                              <p:cond delay="500"/>
                            </p:stCondLst>
                            <p:childTnLst>
                              <p:par>
                                <p:cTn id="32" presetID="10" presetClass="entr" presetSubtype="0" fill="hold" grpId="1" nodeType="afterEffect">
                                  <p:stCondLst>
                                    <p:cond delay="0"/>
                                  </p:stCondLst>
                                  <p:childTnLst>
                                    <p:set>
                                      <p:cBhvr>
                                        <p:cTn id="33" dur="1" fill="hold">
                                          <p:stCondLst>
                                            <p:cond delay="0"/>
                                          </p:stCondLst>
                                        </p:cTn>
                                        <p:tgtEl>
                                          <p:spTgt spid="103"/>
                                        </p:tgtEl>
                                        <p:attrNameLst>
                                          <p:attrName>style.visibility</p:attrName>
                                        </p:attrNameLst>
                                      </p:cBhvr>
                                      <p:to>
                                        <p:strVal val="visible"/>
                                      </p:to>
                                    </p:set>
                                    <p:animEffect transition="in" filter="fade">
                                      <p:cBhvr>
                                        <p:cTn id="34" dur="500"/>
                                        <p:tgtEl>
                                          <p:spTgt spid="10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fade">
                                      <p:cBhvr>
                                        <p:cTn id="39" dur="500"/>
                                        <p:tgtEl>
                                          <p:spTgt spid="87"/>
                                        </p:tgtEl>
                                      </p:cBhvr>
                                    </p:animEffect>
                                  </p:childTnLst>
                                </p:cTn>
                              </p:par>
                              <p:par>
                                <p:cTn id="40" presetID="10" presetClass="exit" presetSubtype="0" fill="hold" nodeType="withEffect">
                                  <p:stCondLst>
                                    <p:cond delay="0"/>
                                  </p:stCondLst>
                                  <p:childTnLst>
                                    <p:animEffect transition="out" filter="fade">
                                      <p:cBhvr>
                                        <p:cTn id="41" dur="500"/>
                                        <p:tgtEl>
                                          <p:spTgt spid="52"/>
                                        </p:tgtEl>
                                      </p:cBhvr>
                                    </p:animEffect>
                                    <p:set>
                                      <p:cBhvr>
                                        <p:cTn id="42" dur="1" fill="hold">
                                          <p:stCondLst>
                                            <p:cond delay="499"/>
                                          </p:stCondLst>
                                        </p:cTn>
                                        <p:tgtEl>
                                          <p:spTgt spid="5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03"/>
                                        </p:tgtEl>
                                      </p:cBhvr>
                                    </p:animEffect>
                                    <p:set>
                                      <p:cBhvr>
                                        <p:cTn id="47" dur="1" fill="hold">
                                          <p:stCondLst>
                                            <p:cond delay="499"/>
                                          </p:stCondLst>
                                        </p:cTn>
                                        <p:tgtEl>
                                          <p:spTgt spid="103"/>
                                        </p:tgtEl>
                                        <p:attrNameLst>
                                          <p:attrName>style.visibility</p:attrName>
                                        </p:attrNameLst>
                                      </p:cBhvr>
                                      <p:to>
                                        <p:strVal val="hidden"/>
                                      </p:to>
                                    </p:set>
                                  </p:childTnLst>
                                </p:cTn>
                              </p:par>
                              <p:par>
                                <p:cTn id="48" presetID="22" presetClass="entr" presetSubtype="1" fill="hold" nodeType="with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wipe(up)">
                                      <p:cBhvr>
                                        <p:cTn id="50" dur="500"/>
                                        <p:tgtEl>
                                          <p:spTgt spid="72"/>
                                        </p:tgtEl>
                                      </p:cBhvr>
                                    </p:animEffect>
                                  </p:childTnLst>
                                </p:cTn>
                              </p:par>
                            </p:childTnLst>
                          </p:cTn>
                        </p:par>
                        <p:par>
                          <p:cTn id="51" fill="hold">
                            <p:stCondLst>
                              <p:cond delay="500"/>
                            </p:stCondLst>
                            <p:childTnLst>
                              <p:par>
                                <p:cTn id="52" presetID="10" presetClass="entr" presetSubtype="0" fill="hold" grpId="1" nodeType="afterEffect">
                                  <p:stCondLst>
                                    <p:cond delay="0"/>
                                  </p:stCondLst>
                                  <p:childTnLst>
                                    <p:set>
                                      <p:cBhvr>
                                        <p:cTn id="53" dur="1" fill="hold">
                                          <p:stCondLst>
                                            <p:cond delay="0"/>
                                          </p:stCondLst>
                                        </p:cTn>
                                        <p:tgtEl>
                                          <p:spTgt spid="107"/>
                                        </p:tgtEl>
                                        <p:attrNameLst>
                                          <p:attrName>style.visibility</p:attrName>
                                        </p:attrNameLst>
                                      </p:cBhvr>
                                      <p:to>
                                        <p:strVal val="visible"/>
                                      </p:to>
                                    </p:set>
                                    <p:animEffect transition="in" filter="fade">
                                      <p:cBhvr>
                                        <p:cTn id="54" dur="500"/>
                                        <p:tgtEl>
                                          <p:spTgt spid="10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88"/>
                                        </p:tgtEl>
                                        <p:attrNameLst>
                                          <p:attrName>style.visibility</p:attrName>
                                        </p:attrNameLst>
                                      </p:cBhvr>
                                      <p:to>
                                        <p:strVal val="visible"/>
                                      </p:to>
                                    </p:set>
                                    <p:animEffect transition="in" filter="fade">
                                      <p:cBhvr>
                                        <p:cTn id="59" dur="500"/>
                                        <p:tgtEl>
                                          <p:spTgt spid="88"/>
                                        </p:tgtEl>
                                      </p:cBhvr>
                                    </p:animEffect>
                                  </p:childTnLst>
                                </p:cTn>
                              </p:par>
                              <p:par>
                                <p:cTn id="60" presetID="10" presetClass="exit" presetSubtype="0" fill="hold" nodeType="withEffect">
                                  <p:stCondLst>
                                    <p:cond delay="0"/>
                                  </p:stCondLst>
                                  <p:childTnLst>
                                    <p:animEffect transition="out" filter="fade">
                                      <p:cBhvr>
                                        <p:cTn id="61" dur="500"/>
                                        <p:tgtEl>
                                          <p:spTgt spid="72"/>
                                        </p:tgtEl>
                                      </p:cBhvr>
                                    </p:animEffect>
                                    <p:set>
                                      <p:cBhvr>
                                        <p:cTn id="62" dur="1" fill="hold">
                                          <p:stCondLst>
                                            <p:cond delay="499"/>
                                          </p:stCondLst>
                                        </p:cTn>
                                        <p:tgtEl>
                                          <p:spTgt spid="7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07"/>
                                        </p:tgtEl>
                                      </p:cBhvr>
                                    </p:animEffect>
                                    <p:set>
                                      <p:cBhvr>
                                        <p:cTn id="67" dur="1" fill="hold">
                                          <p:stCondLst>
                                            <p:cond delay="499"/>
                                          </p:stCondLst>
                                        </p:cTn>
                                        <p:tgtEl>
                                          <p:spTgt spid="107"/>
                                        </p:tgtEl>
                                        <p:attrNameLst>
                                          <p:attrName>style.visibility</p:attrName>
                                        </p:attrNameLst>
                                      </p:cBhvr>
                                      <p:to>
                                        <p:strVal val="hidden"/>
                                      </p:to>
                                    </p:set>
                                  </p:childTnLst>
                                </p:cTn>
                              </p:par>
                              <p:par>
                                <p:cTn id="68" presetID="22" presetClass="entr" presetSubtype="1" fill="hold" nodeType="with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wipe(up)">
                                      <p:cBhvr>
                                        <p:cTn id="70" dur="500"/>
                                        <p:tgtEl>
                                          <p:spTgt spid="68"/>
                                        </p:tgtEl>
                                      </p:cBhvr>
                                    </p:animEffect>
                                  </p:childTnLst>
                                </p:cTn>
                              </p:par>
                            </p:childTnLst>
                          </p:cTn>
                        </p:par>
                        <p:par>
                          <p:cTn id="71" fill="hold">
                            <p:stCondLst>
                              <p:cond delay="500"/>
                            </p:stCondLst>
                            <p:childTnLst>
                              <p:par>
                                <p:cTn id="72" presetID="22" presetClass="entr" presetSubtype="4" fill="hold" nodeType="afterEffect">
                                  <p:stCondLst>
                                    <p:cond delay="500"/>
                                  </p:stCondLst>
                                  <p:childTnLst>
                                    <p:set>
                                      <p:cBhvr>
                                        <p:cTn id="73" dur="1" fill="hold">
                                          <p:stCondLst>
                                            <p:cond delay="0"/>
                                          </p:stCondLst>
                                        </p:cTn>
                                        <p:tgtEl>
                                          <p:spTgt spid="69"/>
                                        </p:tgtEl>
                                        <p:attrNameLst>
                                          <p:attrName>style.visibility</p:attrName>
                                        </p:attrNameLst>
                                      </p:cBhvr>
                                      <p:to>
                                        <p:strVal val="visible"/>
                                      </p:to>
                                    </p:set>
                                    <p:animEffect transition="in" filter="wipe(down)">
                                      <p:cBhvr>
                                        <p:cTn id="74" dur="500"/>
                                        <p:tgtEl>
                                          <p:spTgt spid="69"/>
                                        </p:tgtEl>
                                      </p:cBhvr>
                                    </p:animEffect>
                                  </p:childTnLst>
                                </p:cTn>
                              </p:par>
                            </p:childTnLst>
                          </p:cTn>
                        </p:par>
                        <p:par>
                          <p:cTn id="75" fill="hold">
                            <p:stCondLst>
                              <p:cond delay="1500"/>
                            </p:stCondLst>
                            <p:childTnLst>
                              <p:par>
                                <p:cTn id="76" presetID="10" presetClass="entr" presetSubtype="0" fill="hold" grpId="2" nodeType="afterEffect">
                                  <p:stCondLst>
                                    <p:cond delay="500"/>
                                  </p:stCondLst>
                                  <p:childTnLst>
                                    <p:set>
                                      <p:cBhvr>
                                        <p:cTn id="77" dur="1" fill="hold">
                                          <p:stCondLst>
                                            <p:cond delay="0"/>
                                          </p:stCondLst>
                                        </p:cTn>
                                        <p:tgtEl>
                                          <p:spTgt spid="107"/>
                                        </p:tgtEl>
                                        <p:attrNameLst>
                                          <p:attrName>style.visibility</p:attrName>
                                        </p:attrNameLst>
                                      </p:cBhvr>
                                      <p:to>
                                        <p:strVal val="visible"/>
                                      </p:to>
                                    </p:set>
                                    <p:animEffect transition="in" filter="fade">
                                      <p:cBhvr>
                                        <p:cTn id="78" dur="500"/>
                                        <p:tgtEl>
                                          <p:spTgt spid="10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86"/>
                                        </p:tgtEl>
                                        <p:attrNameLst>
                                          <p:attrName>style.visibility</p:attrName>
                                        </p:attrNameLst>
                                      </p:cBhvr>
                                      <p:to>
                                        <p:strVal val="visible"/>
                                      </p:to>
                                    </p:set>
                                    <p:animEffect transition="in" filter="fade">
                                      <p:cBhvr>
                                        <p:cTn id="83" dur="500"/>
                                        <p:tgtEl>
                                          <p:spTgt spid="86"/>
                                        </p:tgtEl>
                                      </p:cBhvr>
                                    </p:animEffect>
                                  </p:childTnLst>
                                </p:cTn>
                              </p:par>
                              <p:par>
                                <p:cTn id="84" presetID="10" presetClass="exit" presetSubtype="0" fill="hold" nodeType="withEffect">
                                  <p:stCondLst>
                                    <p:cond delay="0"/>
                                  </p:stCondLst>
                                  <p:childTnLst>
                                    <p:animEffect transition="out" filter="fade">
                                      <p:cBhvr>
                                        <p:cTn id="85" dur="500"/>
                                        <p:tgtEl>
                                          <p:spTgt spid="68"/>
                                        </p:tgtEl>
                                      </p:cBhvr>
                                    </p:animEffect>
                                    <p:set>
                                      <p:cBhvr>
                                        <p:cTn id="86" dur="1" fill="hold">
                                          <p:stCondLst>
                                            <p:cond delay="499"/>
                                          </p:stCondLst>
                                        </p:cTn>
                                        <p:tgtEl>
                                          <p:spTgt spid="6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69"/>
                                        </p:tgtEl>
                                      </p:cBhvr>
                                    </p:animEffect>
                                    <p:set>
                                      <p:cBhvr>
                                        <p:cTn id="89" dur="1" fill="hold">
                                          <p:stCondLst>
                                            <p:cond delay="499"/>
                                          </p:stCondLst>
                                        </p:cTn>
                                        <p:tgtEl>
                                          <p:spTgt spid="69"/>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3" nodeType="clickEffect">
                                  <p:stCondLst>
                                    <p:cond delay="0"/>
                                  </p:stCondLst>
                                  <p:childTnLst>
                                    <p:animEffect transition="out" filter="fade">
                                      <p:cBhvr>
                                        <p:cTn id="93" dur="500"/>
                                        <p:tgtEl>
                                          <p:spTgt spid="107"/>
                                        </p:tgtEl>
                                      </p:cBhvr>
                                    </p:animEffect>
                                    <p:set>
                                      <p:cBhvr>
                                        <p:cTn id="94" dur="1" fill="hold">
                                          <p:stCondLst>
                                            <p:cond delay="499"/>
                                          </p:stCondLst>
                                        </p:cTn>
                                        <p:tgtEl>
                                          <p:spTgt spid="107"/>
                                        </p:tgtEl>
                                        <p:attrNameLst>
                                          <p:attrName>style.visibility</p:attrName>
                                        </p:attrNameLst>
                                      </p:cBhvr>
                                      <p:to>
                                        <p:strVal val="hidden"/>
                                      </p:to>
                                    </p:set>
                                  </p:childTnLst>
                                </p:cTn>
                              </p:par>
                              <p:par>
                                <p:cTn id="95" presetID="22" presetClass="entr" presetSubtype="1" fill="hold" nodeType="withEffect">
                                  <p:stCondLst>
                                    <p:cond delay="0"/>
                                  </p:stCondLst>
                                  <p:childTnLst>
                                    <p:set>
                                      <p:cBhvr>
                                        <p:cTn id="96" dur="1" fill="hold">
                                          <p:stCondLst>
                                            <p:cond delay="0"/>
                                          </p:stCondLst>
                                        </p:cTn>
                                        <p:tgtEl>
                                          <p:spTgt spid="70"/>
                                        </p:tgtEl>
                                        <p:attrNameLst>
                                          <p:attrName>style.visibility</p:attrName>
                                        </p:attrNameLst>
                                      </p:cBhvr>
                                      <p:to>
                                        <p:strVal val="visible"/>
                                      </p:to>
                                    </p:set>
                                    <p:animEffect transition="in" filter="wipe(up)">
                                      <p:cBhvr>
                                        <p:cTn id="97" dur="500"/>
                                        <p:tgtEl>
                                          <p:spTgt spid="70"/>
                                        </p:tgtEl>
                                      </p:cBhvr>
                                    </p:animEffect>
                                  </p:childTnLst>
                                </p:cTn>
                              </p:par>
                            </p:childTnLst>
                          </p:cTn>
                        </p:par>
                        <p:par>
                          <p:cTn id="98" fill="hold">
                            <p:stCondLst>
                              <p:cond delay="500"/>
                            </p:stCondLst>
                            <p:childTnLst>
                              <p:par>
                                <p:cTn id="99" presetID="22" presetClass="entr" presetSubtype="4" fill="hold" nodeType="afterEffect">
                                  <p:stCondLst>
                                    <p:cond delay="500"/>
                                  </p:stCondLst>
                                  <p:childTnLst>
                                    <p:set>
                                      <p:cBhvr>
                                        <p:cTn id="100" dur="1" fill="hold">
                                          <p:stCondLst>
                                            <p:cond delay="0"/>
                                          </p:stCondLst>
                                        </p:cTn>
                                        <p:tgtEl>
                                          <p:spTgt spid="71"/>
                                        </p:tgtEl>
                                        <p:attrNameLst>
                                          <p:attrName>style.visibility</p:attrName>
                                        </p:attrNameLst>
                                      </p:cBhvr>
                                      <p:to>
                                        <p:strVal val="visible"/>
                                      </p:to>
                                    </p:set>
                                    <p:animEffect transition="in" filter="wipe(down)">
                                      <p:cBhvr>
                                        <p:cTn id="101" dur="500"/>
                                        <p:tgtEl>
                                          <p:spTgt spid="71"/>
                                        </p:tgtEl>
                                      </p:cBhvr>
                                    </p:animEffect>
                                  </p:childTnLst>
                                </p:cTn>
                              </p:par>
                            </p:childTnLst>
                          </p:cTn>
                        </p:par>
                        <p:par>
                          <p:cTn id="102" fill="hold">
                            <p:stCondLst>
                              <p:cond delay="1500"/>
                            </p:stCondLst>
                            <p:childTnLst>
                              <p:par>
                                <p:cTn id="103" presetID="10" presetClass="entr" presetSubtype="0" fill="hold" grpId="4" nodeType="afterEffect">
                                  <p:stCondLst>
                                    <p:cond delay="500"/>
                                  </p:stCondLst>
                                  <p:childTnLst>
                                    <p:set>
                                      <p:cBhvr>
                                        <p:cTn id="104" dur="1" fill="hold">
                                          <p:stCondLst>
                                            <p:cond delay="0"/>
                                          </p:stCondLst>
                                        </p:cTn>
                                        <p:tgtEl>
                                          <p:spTgt spid="107"/>
                                        </p:tgtEl>
                                        <p:attrNameLst>
                                          <p:attrName>style.visibility</p:attrName>
                                        </p:attrNameLst>
                                      </p:cBhvr>
                                      <p:to>
                                        <p:strVal val="visible"/>
                                      </p:to>
                                    </p:set>
                                    <p:animEffect transition="in" filter="fade">
                                      <p:cBhvr>
                                        <p:cTn id="105" dur="500"/>
                                        <p:tgtEl>
                                          <p:spTgt spid="107"/>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grpId="5" nodeType="clickEffect">
                                  <p:stCondLst>
                                    <p:cond delay="0"/>
                                  </p:stCondLst>
                                  <p:childTnLst>
                                    <p:animEffect transition="out" filter="fade">
                                      <p:cBhvr>
                                        <p:cTn id="109" dur="500"/>
                                        <p:tgtEl>
                                          <p:spTgt spid="107"/>
                                        </p:tgtEl>
                                      </p:cBhvr>
                                    </p:animEffect>
                                    <p:set>
                                      <p:cBhvr>
                                        <p:cTn id="110" dur="1" fill="hold">
                                          <p:stCondLst>
                                            <p:cond delay="499"/>
                                          </p:stCondLst>
                                        </p:cTn>
                                        <p:tgtEl>
                                          <p:spTgt spid="107"/>
                                        </p:tgtEl>
                                        <p:attrNameLst>
                                          <p:attrName>style.visibility</p:attrName>
                                        </p:attrNameLst>
                                      </p:cBhvr>
                                      <p:to>
                                        <p:strVal val="hidden"/>
                                      </p:to>
                                    </p:set>
                                  </p:childTnLst>
                                </p:cTn>
                              </p:par>
                              <p:par>
                                <p:cTn id="111" presetID="22" presetClass="entr" presetSubtype="4" fill="hold" nodeType="withEffect">
                                  <p:stCondLst>
                                    <p:cond delay="0"/>
                                  </p:stCondLst>
                                  <p:childTnLst>
                                    <p:set>
                                      <p:cBhvr>
                                        <p:cTn id="112" dur="1" fill="hold">
                                          <p:stCondLst>
                                            <p:cond delay="0"/>
                                          </p:stCondLst>
                                        </p:cTn>
                                        <p:tgtEl>
                                          <p:spTgt spid="73"/>
                                        </p:tgtEl>
                                        <p:attrNameLst>
                                          <p:attrName>style.visibility</p:attrName>
                                        </p:attrNameLst>
                                      </p:cBhvr>
                                      <p:to>
                                        <p:strVal val="visible"/>
                                      </p:to>
                                    </p:set>
                                    <p:animEffect transition="in" filter="wipe(down)">
                                      <p:cBhvr>
                                        <p:cTn id="113" dur="500"/>
                                        <p:tgtEl>
                                          <p:spTgt spid="73"/>
                                        </p:tgtEl>
                                      </p:cBhvr>
                                    </p:animEffect>
                                  </p:childTnLst>
                                </p:cTn>
                              </p:par>
                            </p:childTnLst>
                          </p:cTn>
                        </p:par>
                        <p:par>
                          <p:cTn id="114" fill="hold">
                            <p:stCondLst>
                              <p:cond delay="500"/>
                            </p:stCondLst>
                            <p:childTnLst>
                              <p:par>
                                <p:cTn id="115" presetID="10" presetClass="entr" presetSubtype="0" fill="hold" grpId="2" nodeType="afterEffect">
                                  <p:stCondLst>
                                    <p:cond delay="0"/>
                                  </p:stCondLst>
                                  <p:childTnLst>
                                    <p:set>
                                      <p:cBhvr>
                                        <p:cTn id="116" dur="1" fill="hold">
                                          <p:stCondLst>
                                            <p:cond delay="0"/>
                                          </p:stCondLst>
                                        </p:cTn>
                                        <p:tgtEl>
                                          <p:spTgt spid="103"/>
                                        </p:tgtEl>
                                        <p:attrNameLst>
                                          <p:attrName>style.visibility</p:attrName>
                                        </p:attrNameLst>
                                      </p:cBhvr>
                                      <p:to>
                                        <p:strVal val="visible"/>
                                      </p:to>
                                    </p:set>
                                    <p:animEffect transition="in" filter="fade">
                                      <p:cBhvr>
                                        <p:cTn id="117" dur="500"/>
                                        <p:tgtEl>
                                          <p:spTgt spid="103"/>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89"/>
                                        </p:tgtEl>
                                        <p:attrNameLst>
                                          <p:attrName>style.visibility</p:attrName>
                                        </p:attrNameLst>
                                      </p:cBhvr>
                                      <p:to>
                                        <p:strVal val="visible"/>
                                      </p:to>
                                    </p:set>
                                    <p:animEffect transition="in" filter="fade">
                                      <p:cBhvr>
                                        <p:cTn id="122" dur="500"/>
                                        <p:tgtEl>
                                          <p:spTgt spid="89"/>
                                        </p:tgtEl>
                                      </p:cBhvr>
                                    </p:animEffect>
                                  </p:childTnLst>
                                </p:cTn>
                              </p:par>
                              <p:par>
                                <p:cTn id="123" presetID="10" presetClass="exit" presetSubtype="0" fill="hold" nodeType="withEffect">
                                  <p:stCondLst>
                                    <p:cond delay="0"/>
                                  </p:stCondLst>
                                  <p:childTnLst>
                                    <p:animEffect transition="out" filter="fade">
                                      <p:cBhvr>
                                        <p:cTn id="124" dur="500"/>
                                        <p:tgtEl>
                                          <p:spTgt spid="70"/>
                                        </p:tgtEl>
                                      </p:cBhvr>
                                    </p:animEffect>
                                    <p:set>
                                      <p:cBhvr>
                                        <p:cTn id="125" dur="1" fill="hold">
                                          <p:stCondLst>
                                            <p:cond delay="499"/>
                                          </p:stCondLst>
                                        </p:cTn>
                                        <p:tgtEl>
                                          <p:spTgt spid="70"/>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71"/>
                                        </p:tgtEl>
                                      </p:cBhvr>
                                    </p:animEffect>
                                    <p:set>
                                      <p:cBhvr>
                                        <p:cTn id="128" dur="1" fill="hold">
                                          <p:stCondLst>
                                            <p:cond delay="499"/>
                                          </p:stCondLst>
                                        </p:cTn>
                                        <p:tgtEl>
                                          <p:spTgt spid="71"/>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500"/>
                                        <p:tgtEl>
                                          <p:spTgt spid="73"/>
                                        </p:tgtEl>
                                      </p:cBhvr>
                                    </p:animEffect>
                                    <p:set>
                                      <p:cBhvr>
                                        <p:cTn id="131" dur="1" fill="hold">
                                          <p:stCondLst>
                                            <p:cond delay="499"/>
                                          </p:stCondLst>
                                        </p:cTn>
                                        <p:tgtEl>
                                          <p:spTgt spid="73"/>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grpId="3" nodeType="clickEffect">
                                  <p:stCondLst>
                                    <p:cond delay="0"/>
                                  </p:stCondLst>
                                  <p:childTnLst>
                                    <p:animEffect transition="out" filter="fade">
                                      <p:cBhvr>
                                        <p:cTn id="135" dur="500"/>
                                        <p:tgtEl>
                                          <p:spTgt spid="103"/>
                                        </p:tgtEl>
                                      </p:cBhvr>
                                    </p:animEffect>
                                    <p:set>
                                      <p:cBhvr>
                                        <p:cTn id="136" dur="1" fill="hold">
                                          <p:stCondLst>
                                            <p:cond delay="499"/>
                                          </p:stCondLst>
                                        </p:cTn>
                                        <p:tgtEl>
                                          <p:spTgt spid="103"/>
                                        </p:tgtEl>
                                        <p:attrNameLst>
                                          <p:attrName>style.visibility</p:attrName>
                                        </p:attrNameLst>
                                      </p:cBhvr>
                                      <p:to>
                                        <p:strVal val="hidden"/>
                                      </p:to>
                                    </p:set>
                                  </p:childTnLst>
                                </p:cTn>
                              </p:par>
                              <p:par>
                                <p:cTn id="137" presetID="22" presetClass="entr" presetSubtype="1" fill="hold" nodeType="withEffect">
                                  <p:stCondLst>
                                    <p:cond delay="0"/>
                                  </p:stCondLst>
                                  <p:childTnLst>
                                    <p:set>
                                      <p:cBhvr>
                                        <p:cTn id="138" dur="1" fill="hold">
                                          <p:stCondLst>
                                            <p:cond delay="0"/>
                                          </p:stCondLst>
                                        </p:cTn>
                                        <p:tgtEl>
                                          <p:spTgt spid="75"/>
                                        </p:tgtEl>
                                        <p:attrNameLst>
                                          <p:attrName>style.visibility</p:attrName>
                                        </p:attrNameLst>
                                      </p:cBhvr>
                                      <p:to>
                                        <p:strVal val="visible"/>
                                      </p:to>
                                    </p:set>
                                    <p:animEffect transition="in" filter="wipe(up)">
                                      <p:cBhvr>
                                        <p:cTn id="139" dur="500"/>
                                        <p:tgtEl>
                                          <p:spTgt spid="75"/>
                                        </p:tgtEl>
                                      </p:cBhvr>
                                    </p:animEffect>
                                  </p:childTnLst>
                                </p:cTn>
                              </p:par>
                            </p:childTnLst>
                          </p:cTn>
                        </p:par>
                        <p:par>
                          <p:cTn id="140" fill="hold">
                            <p:stCondLst>
                              <p:cond delay="500"/>
                            </p:stCondLst>
                            <p:childTnLst>
                              <p:par>
                                <p:cTn id="141" presetID="22" presetClass="entr" presetSubtype="4" fill="hold" nodeType="afterEffect">
                                  <p:stCondLst>
                                    <p:cond delay="0"/>
                                  </p:stCondLst>
                                  <p:childTnLst>
                                    <p:set>
                                      <p:cBhvr>
                                        <p:cTn id="142" dur="1" fill="hold">
                                          <p:stCondLst>
                                            <p:cond delay="0"/>
                                          </p:stCondLst>
                                        </p:cTn>
                                        <p:tgtEl>
                                          <p:spTgt spid="74"/>
                                        </p:tgtEl>
                                        <p:attrNameLst>
                                          <p:attrName>style.visibility</p:attrName>
                                        </p:attrNameLst>
                                      </p:cBhvr>
                                      <p:to>
                                        <p:strVal val="visible"/>
                                      </p:to>
                                    </p:set>
                                    <p:animEffect transition="in" filter="wipe(down)">
                                      <p:cBhvr>
                                        <p:cTn id="143" dur="500"/>
                                        <p:tgtEl>
                                          <p:spTgt spid="74"/>
                                        </p:tgtEl>
                                      </p:cBhvr>
                                    </p:animEffect>
                                  </p:childTnLst>
                                </p:cTn>
                              </p:par>
                            </p:childTnLst>
                          </p:cTn>
                        </p:par>
                        <p:par>
                          <p:cTn id="144" fill="hold">
                            <p:stCondLst>
                              <p:cond delay="1000"/>
                            </p:stCondLst>
                            <p:childTnLst>
                              <p:par>
                                <p:cTn id="145" presetID="10" presetClass="entr" presetSubtype="0" fill="hold" grpId="4" nodeType="afterEffect">
                                  <p:stCondLst>
                                    <p:cond delay="0"/>
                                  </p:stCondLst>
                                  <p:childTnLst>
                                    <p:set>
                                      <p:cBhvr>
                                        <p:cTn id="146" dur="1" fill="hold">
                                          <p:stCondLst>
                                            <p:cond delay="0"/>
                                          </p:stCondLst>
                                        </p:cTn>
                                        <p:tgtEl>
                                          <p:spTgt spid="103"/>
                                        </p:tgtEl>
                                        <p:attrNameLst>
                                          <p:attrName>style.visibility</p:attrName>
                                        </p:attrNameLst>
                                      </p:cBhvr>
                                      <p:to>
                                        <p:strVal val="visible"/>
                                      </p:to>
                                    </p:set>
                                    <p:animEffect transition="in" filter="fade">
                                      <p:cBhvr>
                                        <p:cTn id="147" dur="500"/>
                                        <p:tgtEl>
                                          <p:spTgt spid="103"/>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5" nodeType="clickEffect">
                                  <p:stCondLst>
                                    <p:cond delay="0"/>
                                  </p:stCondLst>
                                  <p:childTnLst>
                                    <p:animEffect transition="out" filter="fade">
                                      <p:cBhvr>
                                        <p:cTn id="151" dur="500"/>
                                        <p:tgtEl>
                                          <p:spTgt spid="103"/>
                                        </p:tgtEl>
                                      </p:cBhvr>
                                    </p:animEffect>
                                    <p:set>
                                      <p:cBhvr>
                                        <p:cTn id="152" dur="1" fill="hold">
                                          <p:stCondLst>
                                            <p:cond delay="499"/>
                                          </p:stCondLst>
                                        </p:cTn>
                                        <p:tgtEl>
                                          <p:spTgt spid="103"/>
                                        </p:tgtEl>
                                        <p:attrNameLst>
                                          <p:attrName>style.visibility</p:attrName>
                                        </p:attrNameLst>
                                      </p:cBhvr>
                                      <p:to>
                                        <p:strVal val="hidden"/>
                                      </p:to>
                                    </p:set>
                                  </p:childTnLst>
                                </p:cTn>
                              </p:par>
                              <p:par>
                                <p:cTn id="153" presetID="22" presetClass="entr" presetSubtype="4" fill="hold" nodeType="withEffect">
                                  <p:stCondLst>
                                    <p:cond delay="0"/>
                                  </p:stCondLst>
                                  <p:childTnLst>
                                    <p:set>
                                      <p:cBhvr>
                                        <p:cTn id="154" dur="1" fill="hold">
                                          <p:stCondLst>
                                            <p:cond delay="0"/>
                                          </p:stCondLst>
                                        </p:cTn>
                                        <p:tgtEl>
                                          <p:spTgt spid="53"/>
                                        </p:tgtEl>
                                        <p:attrNameLst>
                                          <p:attrName>style.visibility</p:attrName>
                                        </p:attrNameLst>
                                      </p:cBhvr>
                                      <p:to>
                                        <p:strVal val="visible"/>
                                      </p:to>
                                    </p:set>
                                    <p:animEffect transition="in" filter="wipe(down)">
                                      <p:cBhvr>
                                        <p:cTn id="155" dur="500"/>
                                        <p:tgtEl>
                                          <p:spTgt spid="53"/>
                                        </p:tgtEl>
                                      </p:cBhvr>
                                    </p:animEffect>
                                  </p:childTnLst>
                                </p:cTn>
                              </p:par>
                            </p:childTnLst>
                          </p:cTn>
                        </p:par>
                        <p:par>
                          <p:cTn id="156" fill="hold">
                            <p:stCondLst>
                              <p:cond delay="500"/>
                            </p:stCondLst>
                            <p:childTnLst>
                              <p:par>
                                <p:cTn id="157" presetID="10" presetClass="entr" presetSubtype="0" fill="hold" grpId="2" nodeType="afterEffect">
                                  <p:stCondLst>
                                    <p:cond delay="0"/>
                                  </p:stCondLst>
                                  <p:childTnLst>
                                    <p:set>
                                      <p:cBhvr>
                                        <p:cTn id="158" dur="1" fill="hold">
                                          <p:stCondLst>
                                            <p:cond delay="0"/>
                                          </p:stCondLst>
                                        </p:cTn>
                                        <p:tgtEl>
                                          <p:spTgt spid="100"/>
                                        </p:tgtEl>
                                        <p:attrNameLst>
                                          <p:attrName>style.visibility</p:attrName>
                                        </p:attrNameLst>
                                      </p:cBhvr>
                                      <p:to>
                                        <p:strVal val="visible"/>
                                      </p:to>
                                    </p:set>
                                    <p:animEffect transition="in" filter="fade">
                                      <p:cBhvr>
                                        <p:cTn id="15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6" grpId="0" animBg="1"/>
      <p:bldP spid="87" grpId="0" animBg="1"/>
      <p:bldP spid="88" grpId="0" animBg="1"/>
      <p:bldP spid="89" grpId="0" animBg="1"/>
      <p:bldP spid="8" grpId="0" animBg="1"/>
      <p:bldP spid="100" grpId="0" animBg="1"/>
      <p:bldP spid="100" grpId="1" animBg="1"/>
      <p:bldP spid="100" grpId="2" animBg="1"/>
      <p:bldP spid="103" grpId="0" animBg="1"/>
      <p:bldP spid="103" grpId="1" animBg="1"/>
      <p:bldP spid="103" grpId="2" animBg="1"/>
      <p:bldP spid="103" grpId="3" animBg="1"/>
      <p:bldP spid="103" grpId="4" animBg="1"/>
      <p:bldP spid="103" grpId="5" animBg="1"/>
      <p:bldP spid="107" grpId="0" animBg="1"/>
      <p:bldP spid="107" grpId="1" animBg="1"/>
      <p:bldP spid="107" grpId="2" animBg="1"/>
      <p:bldP spid="107" grpId="3" animBg="1"/>
      <p:bldP spid="107" grpId="4" animBg="1"/>
      <p:bldP spid="107" grpId="5"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5922" t="25767" r="44165" b="26875"/>
          <a:stretch/>
        </p:blipFill>
        <p:spPr>
          <a:xfrm>
            <a:off x="0" y="2371167"/>
            <a:ext cx="5193102" cy="3464368"/>
          </a:xfrm>
          <a:prstGeom prst="rect">
            <a:avLst/>
          </a:prstGeom>
        </p:spPr>
      </p:pic>
      <p:sp>
        <p:nvSpPr>
          <p:cNvPr id="60" name="Rectangle 59"/>
          <p:cNvSpPr/>
          <p:nvPr/>
        </p:nvSpPr>
        <p:spPr>
          <a:xfrm>
            <a:off x="7935100" y="5783422"/>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Picture 58"/>
          <p:cNvPicPr>
            <a:picLocks noChangeAspect="1"/>
          </p:cNvPicPr>
          <p:nvPr/>
        </p:nvPicPr>
        <p:blipFill rotWithShape="1">
          <a:blip r:embed="rId4"/>
          <a:srcRect l="46022" t="34263" r="35017" b="14799"/>
          <a:stretch/>
        </p:blipFill>
        <p:spPr>
          <a:xfrm>
            <a:off x="5166125" y="0"/>
            <a:ext cx="3977875" cy="6008034"/>
          </a:xfrm>
          <a:prstGeom prst="rect">
            <a:avLst/>
          </a:prstGeom>
        </p:spPr>
      </p:pic>
      <p:sp>
        <p:nvSpPr>
          <p:cNvPr id="7" name="Rectangle 6"/>
          <p:cNvSpPr/>
          <p:nvPr/>
        </p:nvSpPr>
        <p:spPr>
          <a:xfrm>
            <a:off x="5403273" y="715092"/>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54</a:t>
            </a:r>
            <a:endParaRPr lang="en-GB" sz="3600" b="1" dirty="0">
              <a:solidFill>
                <a:srgbClr val="C00000"/>
              </a:solidFill>
            </a:endParaRPr>
          </a:p>
        </p:txBody>
      </p:sp>
      <p:sp>
        <p:nvSpPr>
          <p:cNvPr id="61" name="Rectangle 60"/>
          <p:cNvSpPr/>
          <p:nvPr/>
        </p:nvSpPr>
        <p:spPr>
          <a:xfrm>
            <a:off x="5403273" y="1229713"/>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36</a:t>
            </a:r>
            <a:endParaRPr lang="en-GB" sz="3600" b="1" dirty="0">
              <a:solidFill>
                <a:srgbClr val="C00000"/>
              </a:solidFill>
            </a:endParaRPr>
          </a:p>
        </p:txBody>
      </p:sp>
      <p:sp>
        <p:nvSpPr>
          <p:cNvPr id="62" name="Rectangle 61"/>
          <p:cNvSpPr/>
          <p:nvPr/>
        </p:nvSpPr>
        <p:spPr>
          <a:xfrm>
            <a:off x="7259208" y="715092"/>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17</a:t>
            </a:r>
            <a:endParaRPr lang="en-GB" sz="3600" b="1" dirty="0">
              <a:solidFill>
                <a:srgbClr val="C00000"/>
              </a:solidFill>
            </a:endParaRPr>
          </a:p>
        </p:txBody>
      </p:sp>
      <p:sp>
        <p:nvSpPr>
          <p:cNvPr id="63" name="Rectangle 62"/>
          <p:cNvSpPr/>
          <p:nvPr/>
        </p:nvSpPr>
        <p:spPr>
          <a:xfrm>
            <a:off x="7259208" y="1229713"/>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24</a:t>
            </a:r>
            <a:endParaRPr lang="en-GB" sz="3600" b="1" dirty="0">
              <a:solidFill>
                <a:srgbClr val="C00000"/>
              </a:solidFill>
            </a:endParaRPr>
          </a:p>
        </p:txBody>
      </p:sp>
      <p:sp>
        <p:nvSpPr>
          <p:cNvPr id="76" name="Rectangle 75"/>
          <p:cNvSpPr/>
          <p:nvPr/>
        </p:nvSpPr>
        <p:spPr>
          <a:xfrm>
            <a:off x="5403273" y="1744334"/>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17</a:t>
            </a:r>
            <a:endParaRPr lang="en-GB" sz="3600" b="1" dirty="0">
              <a:solidFill>
                <a:srgbClr val="C00000"/>
              </a:solidFill>
            </a:endParaRPr>
          </a:p>
        </p:txBody>
      </p:sp>
      <p:sp>
        <p:nvSpPr>
          <p:cNvPr id="77" name="Rectangle 76"/>
          <p:cNvSpPr/>
          <p:nvPr/>
        </p:nvSpPr>
        <p:spPr>
          <a:xfrm>
            <a:off x="5403273" y="2258955"/>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24</a:t>
            </a:r>
            <a:endParaRPr lang="en-GB" sz="3600" b="1" dirty="0">
              <a:solidFill>
                <a:srgbClr val="C00000"/>
              </a:solidFill>
            </a:endParaRPr>
          </a:p>
        </p:txBody>
      </p:sp>
      <p:sp>
        <p:nvSpPr>
          <p:cNvPr id="81" name="Rectangle 80"/>
          <p:cNvSpPr/>
          <p:nvPr/>
        </p:nvSpPr>
        <p:spPr>
          <a:xfrm>
            <a:off x="7259208" y="1744334"/>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36</a:t>
            </a:r>
            <a:endParaRPr lang="en-GB" sz="3600" b="1" dirty="0">
              <a:solidFill>
                <a:srgbClr val="C00000"/>
              </a:solidFill>
            </a:endParaRPr>
          </a:p>
        </p:txBody>
      </p:sp>
      <p:sp>
        <p:nvSpPr>
          <p:cNvPr id="82" name="Rectangle 81"/>
          <p:cNvSpPr/>
          <p:nvPr/>
        </p:nvSpPr>
        <p:spPr>
          <a:xfrm>
            <a:off x="7259208" y="2258955"/>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48</a:t>
            </a:r>
            <a:endParaRPr lang="en-GB" sz="3600" b="1" dirty="0">
              <a:solidFill>
                <a:srgbClr val="C00000"/>
              </a:solidFill>
            </a:endParaRPr>
          </a:p>
        </p:txBody>
      </p:sp>
      <p:sp>
        <p:nvSpPr>
          <p:cNvPr id="83" name="Rectangle 82"/>
          <p:cNvSpPr/>
          <p:nvPr/>
        </p:nvSpPr>
        <p:spPr>
          <a:xfrm>
            <a:off x="5403273" y="2773576"/>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48</a:t>
            </a:r>
            <a:endParaRPr lang="en-GB" sz="3600" b="1" dirty="0">
              <a:solidFill>
                <a:srgbClr val="C00000"/>
              </a:solidFill>
            </a:endParaRPr>
          </a:p>
        </p:txBody>
      </p:sp>
      <p:sp>
        <p:nvSpPr>
          <p:cNvPr id="84" name="Rectangle 83"/>
          <p:cNvSpPr/>
          <p:nvPr/>
        </p:nvSpPr>
        <p:spPr>
          <a:xfrm>
            <a:off x="5403273" y="3288197"/>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75</a:t>
            </a:r>
            <a:endParaRPr lang="en-GB" sz="3600" b="1" dirty="0">
              <a:solidFill>
                <a:srgbClr val="C00000"/>
              </a:solidFill>
            </a:endParaRPr>
          </a:p>
        </p:txBody>
      </p:sp>
      <p:sp>
        <p:nvSpPr>
          <p:cNvPr id="85" name="Rectangle 84"/>
          <p:cNvSpPr/>
          <p:nvPr/>
        </p:nvSpPr>
        <p:spPr>
          <a:xfrm>
            <a:off x="7259208" y="2773576"/>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54</a:t>
            </a:r>
            <a:endParaRPr lang="en-GB" sz="3600" b="1" dirty="0">
              <a:solidFill>
                <a:srgbClr val="C00000"/>
              </a:solidFill>
            </a:endParaRPr>
          </a:p>
        </p:txBody>
      </p:sp>
      <p:sp>
        <p:nvSpPr>
          <p:cNvPr id="86" name="Rectangle 85"/>
          <p:cNvSpPr/>
          <p:nvPr/>
        </p:nvSpPr>
        <p:spPr>
          <a:xfrm>
            <a:off x="7259208" y="3288197"/>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56</a:t>
            </a:r>
            <a:endParaRPr lang="en-GB" sz="3600" b="1" dirty="0">
              <a:solidFill>
                <a:srgbClr val="C00000"/>
              </a:solidFill>
            </a:endParaRPr>
          </a:p>
        </p:txBody>
      </p:sp>
      <p:sp>
        <p:nvSpPr>
          <p:cNvPr id="87" name="Rectangle 86"/>
          <p:cNvSpPr/>
          <p:nvPr/>
        </p:nvSpPr>
        <p:spPr>
          <a:xfrm>
            <a:off x="5403273" y="3802818"/>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62</a:t>
            </a:r>
            <a:endParaRPr lang="en-GB" sz="3600" b="1" dirty="0">
              <a:solidFill>
                <a:srgbClr val="C00000"/>
              </a:solidFill>
            </a:endParaRPr>
          </a:p>
        </p:txBody>
      </p:sp>
      <p:sp>
        <p:nvSpPr>
          <p:cNvPr id="88" name="Rectangle 87"/>
          <p:cNvSpPr/>
          <p:nvPr/>
        </p:nvSpPr>
        <p:spPr>
          <a:xfrm>
            <a:off x="5403273" y="4317439"/>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56</a:t>
            </a:r>
            <a:endParaRPr lang="en-GB" sz="3600" b="1" dirty="0">
              <a:solidFill>
                <a:srgbClr val="C00000"/>
              </a:solidFill>
            </a:endParaRPr>
          </a:p>
        </p:txBody>
      </p:sp>
      <p:sp>
        <p:nvSpPr>
          <p:cNvPr id="89" name="Rectangle 88"/>
          <p:cNvSpPr/>
          <p:nvPr/>
        </p:nvSpPr>
        <p:spPr>
          <a:xfrm>
            <a:off x="7259208" y="3802818"/>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62</a:t>
            </a:r>
            <a:endParaRPr lang="en-GB" sz="3600" b="1" dirty="0">
              <a:solidFill>
                <a:srgbClr val="C00000"/>
              </a:solidFill>
            </a:endParaRPr>
          </a:p>
        </p:txBody>
      </p:sp>
      <p:sp>
        <p:nvSpPr>
          <p:cNvPr id="91" name="Rectangle 90"/>
          <p:cNvSpPr/>
          <p:nvPr/>
        </p:nvSpPr>
        <p:spPr>
          <a:xfrm>
            <a:off x="7259208" y="4317439"/>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75</a:t>
            </a:r>
            <a:endParaRPr lang="en-GB" sz="3600" b="1" dirty="0">
              <a:solidFill>
                <a:srgbClr val="C00000"/>
              </a:solidFill>
            </a:endParaRPr>
          </a:p>
        </p:txBody>
      </p:sp>
      <p:sp>
        <p:nvSpPr>
          <p:cNvPr id="93" name="Rectangle 92"/>
          <p:cNvSpPr/>
          <p:nvPr/>
        </p:nvSpPr>
        <p:spPr>
          <a:xfrm>
            <a:off x="5403273" y="4832060"/>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88</a:t>
            </a:r>
            <a:endParaRPr lang="en-GB" sz="3600" b="1" dirty="0">
              <a:solidFill>
                <a:srgbClr val="C00000"/>
              </a:solidFill>
            </a:endParaRPr>
          </a:p>
        </p:txBody>
      </p:sp>
      <p:sp>
        <p:nvSpPr>
          <p:cNvPr id="94" name="Rectangle 93"/>
          <p:cNvSpPr/>
          <p:nvPr/>
        </p:nvSpPr>
        <p:spPr>
          <a:xfrm>
            <a:off x="5403273" y="5346683"/>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83</a:t>
            </a:r>
            <a:endParaRPr lang="en-GB" sz="3600" b="1" dirty="0">
              <a:solidFill>
                <a:srgbClr val="C00000"/>
              </a:solidFill>
            </a:endParaRPr>
          </a:p>
        </p:txBody>
      </p:sp>
      <p:sp>
        <p:nvSpPr>
          <p:cNvPr id="95" name="Rectangle 94"/>
          <p:cNvSpPr/>
          <p:nvPr/>
        </p:nvSpPr>
        <p:spPr>
          <a:xfrm>
            <a:off x="7259208" y="4832060"/>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83</a:t>
            </a:r>
            <a:endParaRPr lang="en-GB" sz="3600" b="1" dirty="0">
              <a:solidFill>
                <a:srgbClr val="C00000"/>
              </a:solidFill>
            </a:endParaRPr>
          </a:p>
        </p:txBody>
      </p:sp>
      <p:sp>
        <p:nvSpPr>
          <p:cNvPr id="97" name="Rectangle 96"/>
          <p:cNvSpPr/>
          <p:nvPr/>
        </p:nvSpPr>
        <p:spPr>
          <a:xfrm>
            <a:off x="7259208" y="5346683"/>
            <a:ext cx="1645920" cy="39901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C00000"/>
                </a:solidFill>
              </a:rPr>
              <a:t>88</a:t>
            </a:r>
            <a:endParaRPr lang="en-GB" sz="3600" b="1" dirty="0">
              <a:solidFill>
                <a:srgbClr val="C00000"/>
              </a:solidFill>
            </a:endParaRPr>
          </a:p>
        </p:txBody>
      </p:sp>
      <p:sp>
        <p:nvSpPr>
          <p:cNvPr id="100" name="Oval 99"/>
          <p:cNvSpPr/>
          <p:nvPr/>
        </p:nvSpPr>
        <p:spPr>
          <a:xfrm>
            <a:off x="3544663" y="2989728"/>
            <a:ext cx="750252" cy="750252"/>
          </a:xfrm>
          <a:prstGeom prst="ellipse">
            <a:avLst/>
          </a:prstGeom>
          <a:solidFill>
            <a:srgbClr val="FFC000">
              <a:alpha val="50196"/>
            </a:srgbClr>
          </a:solidFill>
          <a:ln w="762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p:cNvSpPr/>
          <p:nvPr/>
        </p:nvSpPr>
        <p:spPr>
          <a:xfrm>
            <a:off x="4244001" y="3735415"/>
            <a:ext cx="750252" cy="750252"/>
          </a:xfrm>
          <a:prstGeom prst="ellipse">
            <a:avLst/>
          </a:prstGeom>
          <a:solidFill>
            <a:srgbClr val="FFC000">
              <a:alpha val="50196"/>
            </a:srgbClr>
          </a:solidFill>
          <a:ln w="762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Oval 109"/>
          <p:cNvSpPr/>
          <p:nvPr/>
        </p:nvSpPr>
        <p:spPr>
          <a:xfrm>
            <a:off x="3918758" y="4626046"/>
            <a:ext cx="750252" cy="750252"/>
          </a:xfrm>
          <a:prstGeom prst="ellipse">
            <a:avLst/>
          </a:prstGeom>
          <a:solidFill>
            <a:srgbClr val="FFC000">
              <a:alpha val="50196"/>
            </a:srgbClr>
          </a:solidFill>
          <a:ln w="762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The magic of trees!</a:t>
            </a:r>
            <a:endParaRPr lang="en-GB" sz="4400" b="1" dirty="0">
              <a:solidFill>
                <a:schemeClr val="bg1">
                  <a:lumMod val="50000"/>
                </a:schemeClr>
              </a:solidFill>
            </a:endParaRPr>
          </a:p>
        </p:txBody>
      </p:sp>
      <p:sp>
        <p:nvSpPr>
          <p:cNvPr id="43" name="TextBox 42"/>
          <p:cNvSpPr txBox="1"/>
          <p:nvPr/>
        </p:nvSpPr>
        <p:spPr>
          <a:xfrm>
            <a:off x="20941" y="914597"/>
            <a:ext cx="4920655" cy="769441"/>
          </a:xfrm>
          <a:prstGeom prst="rect">
            <a:avLst/>
          </a:prstGeom>
          <a:noFill/>
        </p:spPr>
        <p:txBody>
          <a:bodyPr wrap="square" rtlCol="0">
            <a:spAutoFit/>
          </a:bodyPr>
          <a:lstStyle/>
          <a:p>
            <a:r>
              <a:rPr lang="en-GB" sz="4400" b="1" dirty="0" smtClean="0">
                <a:solidFill>
                  <a:schemeClr val="bg1">
                    <a:lumMod val="50000"/>
                  </a:schemeClr>
                </a:solidFill>
              </a:rPr>
              <a:t>A Tree Sort</a:t>
            </a:r>
            <a:endParaRPr lang="en-GB" sz="4400" b="1" dirty="0">
              <a:solidFill>
                <a:schemeClr val="bg1">
                  <a:lumMod val="50000"/>
                </a:schemeClr>
              </a:solidFill>
            </a:endParaRPr>
          </a:p>
        </p:txBody>
      </p:sp>
      <p:cxnSp>
        <p:nvCxnSpPr>
          <p:cNvPr id="54" name="Straight Arrow Connector 53"/>
          <p:cNvCxnSpPr/>
          <p:nvPr/>
        </p:nvCxnSpPr>
        <p:spPr>
          <a:xfrm>
            <a:off x="4124653" y="3664314"/>
            <a:ext cx="281291" cy="298661"/>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700000" flipH="1">
            <a:off x="4255873" y="3472961"/>
            <a:ext cx="281291" cy="298661"/>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flipV="1">
            <a:off x="2890973" y="2727366"/>
            <a:ext cx="739920" cy="304021"/>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a:off x="3890007" y="5137514"/>
            <a:ext cx="159684" cy="336957"/>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4125259" y="5231378"/>
            <a:ext cx="130576" cy="275536"/>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600000">
            <a:off x="4325598" y="5265529"/>
            <a:ext cx="194249" cy="276922"/>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rot="600000" flipH="1" flipV="1">
            <a:off x="4501813" y="5126385"/>
            <a:ext cx="194249" cy="276922"/>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a:off x="4202719" y="4385299"/>
            <a:ext cx="161918" cy="341671"/>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V="1">
            <a:off x="4420982" y="4370995"/>
            <a:ext cx="177023" cy="373544"/>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H="1" flipV="1">
            <a:off x="4797846" y="4265279"/>
            <a:ext cx="216224" cy="456265"/>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4631153" y="4398624"/>
            <a:ext cx="216224" cy="456265"/>
          </a:xfrm>
          <a:prstGeom prst="straightConnector1">
            <a:avLst/>
          </a:prstGeom>
          <a:ln w="57150">
            <a:solidFill>
              <a:srgbClr val="585858"/>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063707" y="43542"/>
            <a:ext cx="1993207" cy="5835535"/>
          </a:xfrm>
          <a:prstGeom prst="rect">
            <a:avLst/>
          </a:prstGeom>
          <a:noFill/>
          <a:ln w="762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62987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0"/>
                                        </p:tgtEl>
                                      </p:cBhvr>
                                    </p:animEffect>
                                    <p:set>
                                      <p:cBhvr>
                                        <p:cTn id="7" dur="1" fill="hold">
                                          <p:stCondLst>
                                            <p:cond delay="499"/>
                                          </p:stCondLst>
                                        </p:cTn>
                                        <p:tgtEl>
                                          <p:spTgt spid="100"/>
                                        </p:tgtEl>
                                        <p:attrNameLst>
                                          <p:attrName>style.visibility</p:attrName>
                                        </p:attrNameLst>
                                      </p:cBhvr>
                                      <p:to>
                                        <p:strVal val="hidden"/>
                                      </p:to>
                                    </p:set>
                                  </p:childTnLst>
                                </p:cTn>
                              </p:par>
                              <p:par>
                                <p:cTn id="8" presetID="22" presetClass="entr" presetSubtype="1"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ipe(up)">
                                      <p:cBhvr>
                                        <p:cTn id="10" dur="500"/>
                                        <p:tgtEl>
                                          <p:spTgt spid="54"/>
                                        </p:tgtEl>
                                      </p:cBhvr>
                                    </p:animEffect>
                                  </p:childTnLst>
                                </p:cTn>
                              </p:par>
                            </p:childTnLst>
                          </p:cTn>
                        </p:par>
                        <p:par>
                          <p:cTn id="11" fill="hold">
                            <p:stCondLst>
                              <p:cond delay="500"/>
                            </p:stCondLst>
                            <p:childTnLst>
                              <p:par>
                                <p:cTn id="12" presetID="10" presetClass="entr" presetSubtype="0" fill="hold" grpId="1" nodeType="afterEffect">
                                  <p:stCondLst>
                                    <p:cond delay="0"/>
                                  </p:stCondLst>
                                  <p:childTnLst>
                                    <p:set>
                                      <p:cBhvr>
                                        <p:cTn id="13" dur="1" fill="hold">
                                          <p:stCondLst>
                                            <p:cond delay="0"/>
                                          </p:stCondLst>
                                        </p:cTn>
                                        <p:tgtEl>
                                          <p:spTgt spid="104"/>
                                        </p:tgtEl>
                                        <p:attrNameLst>
                                          <p:attrName>style.visibility</p:attrName>
                                        </p:attrNameLst>
                                      </p:cBhvr>
                                      <p:to>
                                        <p:strVal val="visible"/>
                                      </p:to>
                                    </p:set>
                                    <p:animEffect transition="in" filter="fade">
                                      <p:cBhvr>
                                        <p:cTn id="14" dur="500"/>
                                        <p:tgtEl>
                                          <p:spTgt spid="10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3"/>
                                        </p:tgtEl>
                                        <p:attrNameLst>
                                          <p:attrName>style.visibility</p:attrName>
                                        </p:attrNameLst>
                                      </p:cBhvr>
                                      <p:to>
                                        <p:strVal val="visible"/>
                                      </p:to>
                                    </p:set>
                                    <p:animEffect transition="in" filter="fade">
                                      <p:cBhvr>
                                        <p:cTn id="19" dur="500"/>
                                        <p:tgtEl>
                                          <p:spTgt spid="93"/>
                                        </p:tgtEl>
                                      </p:cBhvr>
                                    </p:animEffect>
                                  </p:childTnLst>
                                </p:cTn>
                              </p:par>
                              <p:par>
                                <p:cTn id="20" presetID="10" presetClass="exit" presetSubtype="0" fill="hold" nodeType="withEffect">
                                  <p:stCondLst>
                                    <p:cond delay="0"/>
                                  </p:stCondLst>
                                  <p:childTnLst>
                                    <p:animEffect transition="out" filter="fade">
                                      <p:cBhvr>
                                        <p:cTn id="21" dur="500"/>
                                        <p:tgtEl>
                                          <p:spTgt spid="54"/>
                                        </p:tgtEl>
                                      </p:cBhvr>
                                    </p:animEffect>
                                    <p:set>
                                      <p:cBhvr>
                                        <p:cTn id="22" dur="1" fill="hold">
                                          <p:stCondLst>
                                            <p:cond delay="499"/>
                                          </p:stCondLst>
                                        </p:cTn>
                                        <p:tgtEl>
                                          <p:spTgt spid="5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04"/>
                                        </p:tgtEl>
                                      </p:cBhvr>
                                    </p:animEffect>
                                    <p:set>
                                      <p:cBhvr>
                                        <p:cTn id="27" dur="1" fill="hold">
                                          <p:stCondLst>
                                            <p:cond delay="499"/>
                                          </p:stCondLst>
                                        </p:cTn>
                                        <p:tgtEl>
                                          <p:spTgt spid="104"/>
                                        </p:tgtEl>
                                        <p:attrNameLst>
                                          <p:attrName>style.visibility</p:attrName>
                                        </p:attrNameLst>
                                      </p:cBhvr>
                                      <p:to>
                                        <p:strVal val="hidden"/>
                                      </p:to>
                                    </p:set>
                                  </p:childTnLst>
                                </p:cTn>
                              </p:par>
                              <p:par>
                                <p:cTn id="28" presetID="22" presetClass="entr" presetSubtype="1" fill="hold" nodeType="withEffect">
                                  <p:stCondLst>
                                    <p:cond delay="0"/>
                                  </p:stCondLst>
                                  <p:childTnLst>
                                    <p:set>
                                      <p:cBhvr>
                                        <p:cTn id="29" dur="1" fill="hold">
                                          <p:stCondLst>
                                            <p:cond delay="0"/>
                                          </p:stCondLst>
                                        </p:cTn>
                                        <p:tgtEl>
                                          <p:spTgt spid="92"/>
                                        </p:tgtEl>
                                        <p:attrNameLst>
                                          <p:attrName>style.visibility</p:attrName>
                                        </p:attrNameLst>
                                      </p:cBhvr>
                                      <p:to>
                                        <p:strVal val="visible"/>
                                      </p:to>
                                    </p:set>
                                    <p:animEffect transition="in" filter="wipe(up)">
                                      <p:cBhvr>
                                        <p:cTn id="30" dur="500"/>
                                        <p:tgtEl>
                                          <p:spTgt spid="92"/>
                                        </p:tgtEl>
                                      </p:cBhvr>
                                    </p:animEffect>
                                  </p:childTnLst>
                                </p:cTn>
                              </p:par>
                            </p:childTnLst>
                          </p:cTn>
                        </p:par>
                        <p:par>
                          <p:cTn id="31" fill="hold">
                            <p:stCondLst>
                              <p:cond delay="500"/>
                            </p:stCondLst>
                            <p:childTnLst>
                              <p:par>
                                <p:cTn id="32" presetID="10" presetClass="entr" presetSubtype="0" fill="hold" grpId="1" nodeType="afterEffect">
                                  <p:stCondLst>
                                    <p:cond delay="0"/>
                                  </p:stCondLst>
                                  <p:childTnLst>
                                    <p:set>
                                      <p:cBhvr>
                                        <p:cTn id="33" dur="1" fill="hold">
                                          <p:stCondLst>
                                            <p:cond delay="0"/>
                                          </p:stCondLst>
                                        </p:cTn>
                                        <p:tgtEl>
                                          <p:spTgt spid="110"/>
                                        </p:tgtEl>
                                        <p:attrNameLst>
                                          <p:attrName>style.visibility</p:attrName>
                                        </p:attrNameLst>
                                      </p:cBhvr>
                                      <p:to>
                                        <p:strVal val="visible"/>
                                      </p:to>
                                    </p:set>
                                    <p:animEffect transition="in" filter="fade">
                                      <p:cBhvr>
                                        <p:cTn id="34" dur="500"/>
                                        <p:tgtEl>
                                          <p:spTgt spid="1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4"/>
                                        </p:tgtEl>
                                        <p:attrNameLst>
                                          <p:attrName>style.visibility</p:attrName>
                                        </p:attrNameLst>
                                      </p:cBhvr>
                                      <p:to>
                                        <p:strVal val="visible"/>
                                      </p:to>
                                    </p:set>
                                    <p:animEffect transition="in" filter="fade">
                                      <p:cBhvr>
                                        <p:cTn id="39" dur="500"/>
                                        <p:tgtEl>
                                          <p:spTgt spid="94"/>
                                        </p:tgtEl>
                                      </p:cBhvr>
                                    </p:animEffect>
                                  </p:childTnLst>
                                </p:cTn>
                              </p:par>
                              <p:par>
                                <p:cTn id="40" presetID="10" presetClass="exit" presetSubtype="0" fill="hold" nodeType="withEffect">
                                  <p:stCondLst>
                                    <p:cond delay="0"/>
                                  </p:stCondLst>
                                  <p:childTnLst>
                                    <p:animEffect transition="out" filter="fade">
                                      <p:cBhvr>
                                        <p:cTn id="41" dur="500"/>
                                        <p:tgtEl>
                                          <p:spTgt spid="92"/>
                                        </p:tgtEl>
                                      </p:cBhvr>
                                    </p:animEffect>
                                    <p:set>
                                      <p:cBhvr>
                                        <p:cTn id="42" dur="1" fill="hold">
                                          <p:stCondLst>
                                            <p:cond delay="499"/>
                                          </p:stCondLst>
                                        </p:cTn>
                                        <p:tgtEl>
                                          <p:spTgt spid="9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2" nodeType="clickEffect">
                                  <p:stCondLst>
                                    <p:cond delay="0"/>
                                  </p:stCondLst>
                                  <p:childTnLst>
                                    <p:animEffect transition="out" filter="fade">
                                      <p:cBhvr>
                                        <p:cTn id="46" dur="500"/>
                                        <p:tgtEl>
                                          <p:spTgt spid="110"/>
                                        </p:tgtEl>
                                      </p:cBhvr>
                                    </p:animEffect>
                                    <p:set>
                                      <p:cBhvr>
                                        <p:cTn id="47" dur="1" fill="hold">
                                          <p:stCondLst>
                                            <p:cond delay="499"/>
                                          </p:stCondLst>
                                        </p:cTn>
                                        <p:tgtEl>
                                          <p:spTgt spid="110"/>
                                        </p:tgtEl>
                                        <p:attrNameLst>
                                          <p:attrName>style.visibility</p:attrName>
                                        </p:attrNameLst>
                                      </p:cBhvr>
                                      <p:to>
                                        <p:strVal val="hidden"/>
                                      </p:to>
                                    </p:set>
                                  </p:childTnLst>
                                </p:cTn>
                              </p:par>
                            </p:childTnLst>
                          </p:cTn>
                        </p:par>
                        <p:par>
                          <p:cTn id="48" fill="hold">
                            <p:stCondLst>
                              <p:cond delay="500"/>
                            </p:stCondLst>
                            <p:childTnLst>
                              <p:par>
                                <p:cTn id="49" presetID="22" presetClass="entr" presetSubtype="1" fill="hold" nodeType="afterEffect">
                                  <p:stCondLst>
                                    <p:cond delay="0"/>
                                  </p:stCondLst>
                                  <p:childTnLst>
                                    <p:set>
                                      <p:cBhvr>
                                        <p:cTn id="50" dur="1" fill="hold">
                                          <p:stCondLst>
                                            <p:cond delay="0"/>
                                          </p:stCondLst>
                                        </p:cTn>
                                        <p:tgtEl>
                                          <p:spTgt spid="78"/>
                                        </p:tgtEl>
                                        <p:attrNameLst>
                                          <p:attrName>style.visibility</p:attrName>
                                        </p:attrNameLst>
                                      </p:cBhvr>
                                      <p:to>
                                        <p:strVal val="visible"/>
                                      </p:to>
                                    </p:set>
                                    <p:animEffect transition="in" filter="wipe(up)">
                                      <p:cBhvr>
                                        <p:cTn id="51" dur="500"/>
                                        <p:tgtEl>
                                          <p:spTgt spid="78"/>
                                        </p:tgtEl>
                                      </p:cBhvr>
                                    </p:animEffect>
                                  </p:childTnLst>
                                </p:cTn>
                              </p:par>
                            </p:childTnLst>
                          </p:cTn>
                        </p:par>
                        <p:par>
                          <p:cTn id="52" fill="hold">
                            <p:stCondLst>
                              <p:cond delay="1000"/>
                            </p:stCondLst>
                            <p:childTnLst>
                              <p:par>
                                <p:cTn id="53" presetID="22" presetClass="entr" presetSubtype="4" fill="hold" nodeType="afterEffect">
                                  <p:stCondLst>
                                    <p:cond delay="0"/>
                                  </p:stCondLst>
                                  <p:childTnLst>
                                    <p:set>
                                      <p:cBhvr>
                                        <p:cTn id="54" dur="1" fill="hold">
                                          <p:stCondLst>
                                            <p:cond delay="0"/>
                                          </p:stCondLst>
                                        </p:cTn>
                                        <p:tgtEl>
                                          <p:spTgt spid="79"/>
                                        </p:tgtEl>
                                        <p:attrNameLst>
                                          <p:attrName>style.visibility</p:attrName>
                                        </p:attrNameLst>
                                      </p:cBhvr>
                                      <p:to>
                                        <p:strVal val="visible"/>
                                      </p:to>
                                    </p:set>
                                    <p:animEffect transition="in" filter="wipe(down)">
                                      <p:cBhvr>
                                        <p:cTn id="55" dur="500"/>
                                        <p:tgtEl>
                                          <p:spTgt spid="79"/>
                                        </p:tgtEl>
                                      </p:cBhvr>
                                    </p:animEffect>
                                  </p:childTnLst>
                                </p:cTn>
                              </p:par>
                            </p:childTnLst>
                          </p:cTn>
                        </p:par>
                        <p:par>
                          <p:cTn id="56" fill="hold">
                            <p:stCondLst>
                              <p:cond delay="1500"/>
                            </p:stCondLst>
                            <p:childTnLst>
                              <p:par>
                                <p:cTn id="57" presetID="10" presetClass="entr" presetSubtype="0" fill="hold" grpId="3" nodeType="afterEffect">
                                  <p:stCondLst>
                                    <p:cond delay="0"/>
                                  </p:stCondLst>
                                  <p:childTnLst>
                                    <p:set>
                                      <p:cBhvr>
                                        <p:cTn id="58" dur="1" fill="hold">
                                          <p:stCondLst>
                                            <p:cond delay="0"/>
                                          </p:stCondLst>
                                        </p:cTn>
                                        <p:tgtEl>
                                          <p:spTgt spid="110"/>
                                        </p:tgtEl>
                                        <p:attrNameLst>
                                          <p:attrName>style.visibility</p:attrName>
                                        </p:attrNameLst>
                                      </p:cBhvr>
                                      <p:to>
                                        <p:strVal val="visible"/>
                                      </p:to>
                                    </p:set>
                                    <p:animEffect transition="in" filter="fade">
                                      <p:cBhvr>
                                        <p:cTn id="59" dur="500"/>
                                        <p:tgtEl>
                                          <p:spTgt spid="11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95"/>
                                        </p:tgtEl>
                                        <p:attrNameLst>
                                          <p:attrName>style.visibility</p:attrName>
                                        </p:attrNameLst>
                                      </p:cBhvr>
                                      <p:to>
                                        <p:strVal val="visible"/>
                                      </p:to>
                                    </p:set>
                                    <p:animEffect transition="in" filter="fade">
                                      <p:cBhvr>
                                        <p:cTn id="64" dur="500"/>
                                        <p:tgtEl>
                                          <p:spTgt spid="95"/>
                                        </p:tgtEl>
                                      </p:cBhvr>
                                    </p:animEffect>
                                  </p:childTnLst>
                                </p:cTn>
                              </p:par>
                              <p:par>
                                <p:cTn id="65" presetID="10" presetClass="exit" presetSubtype="0" fill="hold" nodeType="withEffect">
                                  <p:stCondLst>
                                    <p:cond delay="0"/>
                                  </p:stCondLst>
                                  <p:childTnLst>
                                    <p:animEffect transition="out" filter="fade">
                                      <p:cBhvr>
                                        <p:cTn id="66" dur="500"/>
                                        <p:tgtEl>
                                          <p:spTgt spid="78"/>
                                        </p:tgtEl>
                                      </p:cBhvr>
                                    </p:animEffect>
                                    <p:set>
                                      <p:cBhvr>
                                        <p:cTn id="67" dur="1" fill="hold">
                                          <p:stCondLst>
                                            <p:cond delay="499"/>
                                          </p:stCondLst>
                                        </p:cTn>
                                        <p:tgtEl>
                                          <p:spTgt spid="78"/>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79"/>
                                        </p:tgtEl>
                                      </p:cBhvr>
                                    </p:animEffect>
                                    <p:set>
                                      <p:cBhvr>
                                        <p:cTn id="70" dur="1" fill="hold">
                                          <p:stCondLst>
                                            <p:cond delay="499"/>
                                          </p:stCondLst>
                                        </p:cTn>
                                        <p:tgtEl>
                                          <p:spTgt spid="7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4" nodeType="clickEffect">
                                  <p:stCondLst>
                                    <p:cond delay="0"/>
                                  </p:stCondLst>
                                  <p:childTnLst>
                                    <p:animEffect transition="out" filter="fade">
                                      <p:cBhvr>
                                        <p:cTn id="74" dur="500"/>
                                        <p:tgtEl>
                                          <p:spTgt spid="110"/>
                                        </p:tgtEl>
                                      </p:cBhvr>
                                    </p:animEffect>
                                    <p:set>
                                      <p:cBhvr>
                                        <p:cTn id="75" dur="1" fill="hold">
                                          <p:stCondLst>
                                            <p:cond delay="499"/>
                                          </p:stCondLst>
                                        </p:cTn>
                                        <p:tgtEl>
                                          <p:spTgt spid="110"/>
                                        </p:tgtEl>
                                        <p:attrNameLst>
                                          <p:attrName>style.visibility</p:attrName>
                                        </p:attrNameLst>
                                      </p:cBhvr>
                                      <p:to>
                                        <p:strVal val="hidden"/>
                                      </p:to>
                                    </p:set>
                                  </p:childTnLst>
                                </p:cTn>
                              </p:par>
                              <p:par>
                                <p:cTn id="76" presetID="22" presetClass="entr" presetSubtype="1" fill="hold" nodeType="withEffect">
                                  <p:stCondLst>
                                    <p:cond delay="0"/>
                                  </p:stCondLst>
                                  <p:childTnLst>
                                    <p:set>
                                      <p:cBhvr>
                                        <p:cTn id="77" dur="1" fill="hold">
                                          <p:stCondLst>
                                            <p:cond delay="0"/>
                                          </p:stCondLst>
                                        </p:cTn>
                                        <p:tgtEl>
                                          <p:spTgt spid="80"/>
                                        </p:tgtEl>
                                        <p:attrNameLst>
                                          <p:attrName>style.visibility</p:attrName>
                                        </p:attrNameLst>
                                      </p:cBhvr>
                                      <p:to>
                                        <p:strVal val="visible"/>
                                      </p:to>
                                    </p:set>
                                    <p:animEffect transition="in" filter="wipe(up)">
                                      <p:cBhvr>
                                        <p:cTn id="78" dur="500"/>
                                        <p:tgtEl>
                                          <p:spTgt spid="80"/>
                                        </p:tgtEl>
                                      </p:cBhvr>
                                    </p:animEffect>
                                  </p:childTnLst>
                                </p:cTn>
                              </p:par>
                            </p:childTnLst>
                          </p:cTn>
                        </p:par>
                        <p:par>
                          <p:cTn id="79" fill="hold">
                            <p:stCondLst>
                              <p:cond delay="500"/>
                            </p:stCondLst>
                            <p:childTnLst>
                              <p:par>
                                <p:cTn id="80" presetID="22" presetClass="entr" presetSubtype="4" fill="hold" nodeType="afterEffect">
                                  <p:stCondLst>
                                    <p:cond delay="500"/>
                                  </p:stCondLst>
                                  <p:childTnLst>
                                    <p:set>
                                      <p:cBhvr>
                                        <p:cTn id="81" dur="1" fill="hold">
                                          <p:stCondLst>
                                            <p:cond delay="0"/>
                                          </p:stCondLst>
                                        </p:cTn>
                                        <p:tgtEl>
                                          <p:spTgt spid="90"/>
                                        </p:tgtEl>
                                        <p:attrNameLst>
                                          <p:attrName>style.visibility</p:attrName>
                                        </p:attrNameLst>
                                      </p:cBhvr>
                                      <p:to>
                                        <p:strVal val="visible"/>
                                      </p:to>
                                    </p:set>
                                    <p:animEffect transition="in" filter="wipe(down)">
                                      <p:cBhvr>
                                        <p:cTn id="82" dur="500"/>
                                        <p:tgtEl>
                                          <p:spTgt spid="90"/>
                                        </p:tgtEl>
                                      </p:cBhvr>
                                    </p:animEffect>
                                  </p:childTnLst>
                                </p:cTn>
                              </p:par>
                            </p:childTnLst>
                          </p:cTn>
                        </p:par>
                        <p:par>
                          <p:cTn id="83" fill="hold">
                            <p:stCondLst>
                              <p:cond delay="1500"/>
                            </p:stCondLst>
                            <p:childTnLst>
                              <p:par>
                                <p:cTn id="84" presetID="10" presetClass="entr" presetSubtype="0" fill="hold" grpId="5" nodeType="afterEffect">
                                  <p:stCondLst>
                                    <p:cond delay="0"/>
                                  </p:stCondLst>
                                  <p:childTnLst>
                                    <p:set>
                                      <p:cBhvr>
                                        <p:cTn id="85" dur="1" fill="hold">
                                          <p:stCondLst>
                                            <p:cond delay="0"/>
                                          </p:stCondLst>
                                        </p:cTn>
                                        <p:tgtEl>
                                          <p:spTgt spid="110"/>
                                        </p:tgtEl>
                                        <p:attrNameLst>
                                          <p:attrName>style.visibility</p:attrName>
                                        </p:attrNameLst>
                                      </p:cBhvr>
                                      <p:to>
                                        <p:strVal val="visible"/>
                                      </p:to>
                                    </p:set>
                                    <p:animEffect transition="in" filter="fade">
                                      <p:cBhvr>
                                        <p:cTn id="86" dur="500"/>
                                        <p:tgtEl>
                                          <p:spTgt spid="11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10"/>
                                        </p:tgtEl>
                                      </p:cBhvr>
                                    </p:animEffect>
                                    <p:set>
                                      <p:cBhvr>
                                        <p:cTn id="91" dur="1" fill="hold">
                                          <p:stCondLst>
                                            <p:cond delay="499"/>
                                          </p:stCondLst>
                                        </p:cTn>
                                        <p:tgtEl>
                                          <p:spTgt spid="110"/>
                                        </p:tgtEl>
                                        <p:attrNameLst>
                                          <p:attrName>style.visibility</p:attrName>
                                        </p:attrNameLst>
                                      </p:cBhvr>
                                      <p:to>
                                        <p:strVal val="hidden"/>
                                      </p:to>
                                    </p:set>
                                  </p:childTnLst>
                                </p:cTn>
                              </p:par>
                              <p:par>
                                <p:cTn id="92" presetID="22" presetClass="entr" presetSubtype="4" fill="hold" nodeType="withEffect">
                                  <p:stCondLst>
                                    <p:cond delay="0"/>
                                  </p:stCondLst>
                                  <p:childTnLst>
                                    <p:set>
                                      <p:cBhvr>
                                        <p:cTn id="93" dur="1" fill="hold">
                                          <p:stCondLst>
                                            <p:cond delay="0"/>
                                          </p:stCondLst>
                                        </p:cTn>
                                        <p:tgtEl>
                                          <p:spTgt spid="96"/>
                                        </p:tgtEl>
                                        <p:attrNameLst>
                                          <p:attrName>style.visibility</p:attrName>
                                        </p:attrNameLst>
                                      </p:cBhvr>
                                      <p:to>
                                        <p:strVal val="visible"/>
                                      </p:to>
                                    </p:set>
                                    <p:animEffect transition="in" filter="wipe(down)">
                                      <p:cBhvr>
                                        <p:cTn id="94" dur="500"/>
                                        <p:tgtEl>
                                          <p:spTgt spid="96"/>
                                        </p:tgtEl>
                                      </p:cBhvr>
                                    </p:animEffect>
                                  </p:childTnLst>
                                </p:cTn>
                              </p:par>
                            </p:childTnLst>
                          </p:cTn>
                        </p:par>
                        <p:par>
                          <p:cTn id="95" fill="hold">
                            <p:stCondLst>
                              <p:cond delay="500"/>
                            </p:stCondLst>
                            <p:childTnLst>
                              <p:par>
                                <p:cTn id="96" presetID="10" presetClass="entr" presetSubtype="0" fill="hold" grpId="2" nodeType="afterEffect">
                                  <p:stCondLst>
                                    <p:cond delay="0"/>
                                  </p:stCondLst>
                                  <p:childTnLst>
                                    <p:set>
                                      <p:cBhvr>
                                        <p:cTn id="97" dur="1" fill="hold">
                                          <p:stCondLst>
                                            <p:cond delay="0"/>
                                          </p:stCondLst>
                                        </p:cTn>
                                        <p:tgtEl>
                                          <p:spTgt spid="104"/>
                                        </p:tgtEl>
                                        <p:attrNameLst>
                                          <p:attrName>style.visibility</p:attrName>
                                        </p:attrNameLst>
                                      </p:cBhvr>
                                      <p:to>
                                        <p:strVal val="visible"/>
                                      </p:to>
                                    </p:set>
                                    <p:animEffect transition="in" filter="fade">
                                      <p:cBhvr>
                                        <p:cTn id="98" dur="500"/>
                                        <p:tgtEl>
                                          <p:spTgt spid="104"/>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97"/>
                                        </p:tgtEl>
                                        <p:attrNameLst>
                                          <p:attrName>style.visibility</p:attrName>
                                        </p:attrNameLst>
                                      </p:cBhvr>
                                      <p:to>
                                        <p:strVal val="visible"/>
                                      </p:to>
                                    </p:set>
                                    <p:animEffect transition="in" filter="fade">
                                      <p:cBhvr>
                                        <p:cTn id="103" dur="500"/>
                                        <p:tgtEl>
                                          <p:spTgt spid="97"/>
                                        </p:tgtEl>
                                      </p:cBhvr>
                                    </p:animEffect>
                                  </p:childTnLst>
                                </p:cTn>
                              </p:par>
                              <p:par>
                                <p:cTn id="104" presetID="10" presetClass="exit" presetSubtype="0" fill="hold" nodeType="withEffect">
                                  <p:stCondLst>
                                    <p:cond delay="0"/>
                                  </p:stCondLst>
                                  <p:childTnLst>
                                    <p:animEffect transition="out" filter="fade">
                                      <p:cBhvr>
                                        <p:cTn id="105" dur="500"/>
                                        <p:tgtEl>
                                          <p:spTgt spid="80"/>
                                        </p:tgtEl>
                                      </p:cBhvr>
                                    </p:animEffect>
                                    <p:set>
                                      <p:cBhvr>
                                        <p:cTn id="106" dur="1" fill="hold">
                                          <p:stCondLst>
                                            <p:cond delay="499"/>
                                          </p:stCondLst>
                                        </p:cTn>
                                        <p:tgtEl>
                                          <p:spTgt spid="80"/>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90"/>
                                        </p:tgtEl>
                                      </p:cBhvr>
                                    </p:animEffect>
                                    <p:set>
                                      <p:cBhvr>
                                        <p:cTn id="109" dur="1" fill="hold">
                                          <p:stCondLst>
                                            <p:cond delay="499"/>
                                          </p:stCondLst>
                                        </p:cTn>
                                        <p:tgtEl>
                                          <p:spTgt spid="90"/>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96"/>
                                        </p:tgtEl>
                                      </p:cBhvr>
                                    </p:animEffect>
                                    <p:set>
                                      <p:cBhvr>
                                        <p:cTn id="112" dur="1" fill="hold">
                                          <p:stCondLst>
                                            <p:cond delay="499"/>
                                          </p:stCondLst>
                                        </p:cTn>
                                        <p:tgtEl>
                                          <p:spTgt spid="9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3" nodeType="clickEffect">
                                  <p:stCondLst>
                                    <p:cond delay="0"/>
                                  </p:stCondLst>
                                  <p:childTnLst>
                                    <p:animEffect transition="out" filter="fade">
                                      <p:cBhvr>
                                        <p:cTn id="116" dur="500"/>
                                        <p:tgtEl>
                                          <p:spTgt spid="104"/>
                                        </p:tgtEl>
                                      </p:cBhvr>
                                    </p:animEffect>
                                    <p:set>
                                      <p:cBhvr>
                                        <p:cTn id="117" dur="1" fill="hold">
                                          <p:stCondLst>
                                            <p:cond delay="499"/>
                                          </p:stCondLst>
                                        </p:cTn>
                                        <p:tgtEl>
                                          <p:spTgt spid="104"/>
                                        </p:tgtEl>
                                        <p:attrNameLst>
                                          <p:attrName>style.visibility</p:attrName>
                                        </p:attrNameLst>
                                      </p:cBhvr>
                                      <p:to>
                                        <p:strVal val="hidden"/>
                                      </p:to>
                                    </p:set>
                                  </p:childTnLst>
                                </p:cTn>
                              </p:par>
                              <p:par>
                                <p:cTn id="118" presetID="22" presetClass="entr" presetSubtype="1" fill="hold" nodeType="withEffect">
                                  <p:stCondLst>
                                    <p:cond delay="0"/>
                                  </p:stCondLst>
                                  <p:childTnLst>
                                    <p:set>
                                      <p:cBhvr>
                                        <p:cTn id="119" dur="1" fill="hold">
                                          <p:stCondLst>
                                            <p:cond delay="0"/>
                                          </p:stCondLst>
                                        </p:cTn>
                                        <p:tgtEl>
                                          <p:spTgt spid="106"/>
                                        </p:tgtEl>
                                        <p:attrNameLst>
                                          <p:attrName>style.visibility</p:attrName>
                                        </p:attrNameLst>
                                      </p:cBhvr>
                                      <p:to>
                                        <p:strVal val="visible"/>
                                      </p:to>
                                    </p:set>
                                    <p:animEffect transition="in" filter="wipe(up)">
                                      <p:cBhvr>
                                        <p:cTn id="120" dur="500"/>
                                        <p:tgtEl>
                                          <p:spTgt spid="106"/>
                                        </p:tgtEl>
                                      </p:cBhvr>
                                    </p:animEffect>
                                  </p:childTnLst>
                                </p:cTn>
                              </p:par>
                            </p:childTnLst>
                          </p:cTn>
                        </p:par>
                        <p:par>
                          <p:cTn id="121" fill="hold">
                            <p:stCondLst>
                              <p:cond delay="500"/>
                            </p:stCondLst>
                            <p:childTnLst>
                              <p:par>
                                <p:cTn id="122" presetID="22" presetClass="entr" presetSubtype="4" fill="hold" nodeType="afterEffect">
                                  <p:stCondLst>
                                    <p:cond delay="0"/>
                                  </p:stCondLst>
                                  <p:childTnLst>
                                    <p:set>
                                      <p:cBhvr>
                                        <p:cTn id="123" dur="1" fill="hold">
                                          <p:stCondLst>
                                            <p:cond delay="0"/>
                                          </p:stCondLst>
                                        </p:cTn>
                                        <p:tgtEl>
                                          <p:spTgt spid="98"/>
                                        </p:tgtEl>
                                        <p:attrNameLst>
                                          <p:attrName>style.visibility</p:attrName>
                                        </p:attrNameLst>
                                      </p:cBhvr>
                                      <p:to>
                                        <p:strVal val="visible"/>
                                      </p:to>
                                    </p:set>
                                    <p:animEffect transition="in" filter="wipe(down)">
                                      <p:cBhvr>
                                        <p:cTn id="124" dur="500"/>
                                        <p:tgtEl>
                                          <p:spTgt spid="98"/>
                                        </p:tgtEl>
                                      </p:cBhvr>
                                    </p:animEffect>
                                  </p:childTnLst>
                                </p:cTn>
                              </p:par>
                            </p:childTnLst>
                          </p:cTn>
                        </p:par>
                        <p:par>
                          <p:cTn id="125" fill="hold">
                            <p:stCondLst>
                              <p:cond delay="1000"/>
                            </p:stCondLst>
                            <p:childTnLst>
                              <p:par>
                                <p:cTn id="126" presetID="10" presetClass="entr" presetSubtype="0" fill="hold" grpId="4" nodeType="afterEffect">
                                  <p:stCondLst>
                                    <p:cond delay="0"/>
                                  </p:stCondLst>
                                  <p:childTnLst>
                                    <p:set>
                                      <p:cBhvr>
                                        <p:cTn id="127" dur="1" fill="hold">
                                          <p:stCondLst>
                                            <p:cond delay="0"/>
                                          </p:stCondLst>
                                        </p:cTn>
                                        <p:tgtEl>
                                          <p:spTgt spid="104"/>
                                        </p:tgtEl>
                                        <p:attrNameLst>
                                          <p:attrName>style.visibility</p:attrName>
                                        </p:attrNameLst>
                                      </p:cBhvr>
                                      <p:to>
                                        <p:strVal val="visible"/>
                                      </p:to>
                                    </p:set>
                                    <p:animEffect transition="in" filter="fade">
                                      <p:cBhvr>
                                        <p:cTn id="128" dur="500"/>
                                        <p:tgtEl>
                                          <p:spTgt spid="104"/>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5" nodeType="clickEffect">
                                  <p:stCondLst>
                                    <p:cond delay="0"/>
                                  </p:stCondLst>
                                  <p:childTnLst>
                                    <p:animEffect transition="out" filter="fade">
                                      <p:cBhvr>
                                        <p:cTn id="132" dur="500"/>
                                        <p:tgtEl>
                                          <p:spTgt spid="104"/>
                                        </p:tgtEl>
                                      </p:cBhvr>
                                    </p:animEffect>
                                    <p:set>
                                      <p:cBhvr>
                                        <p:cTn id="133" dur="1" fill="hold">
                                          <p:stCondLst>
                                            <p:cond delay="499"/>
                                          </p:stCondLst>
                                        </p:cTn>
                                        <p:tgtEl>
                                          <p:spTgt spid="104"/>
                                        </p:tgtEl>
                                        <p:attrNameLst>
                                          <p:attrName>style.visibility</p:attrName>
                                        </p:attrNameLst>
                                      </p:cBhvr>
                                      <p:to>
                                        <p:strVal val="hidden"/>
                                      </p:to>
                                    </p:set>
                                  </p:childTnLst>
                                </p:cTn>
                              </p:par>
                              <p:par>
                                <p:cTn id="134" presetID="22" presetClass="entr" presetSubtype="4" fill="hold" nodeType="withEffect">
                                  <p:stCondLst>
                                    <p:cond delay="0"/>
                                  </p:stCondLst>
                                  <p:childTnLst>
                                    <p:set>
                                      <p:cBhvr>
                                        <p:cTn id="135" dur="1" fill="hold">
                                          <p:stCondLst>
                                            <p:cond delay="0"/>
                                          </p:stCondLst>
                                        </p:cTn>
                                        <p:tgtEl>
                                          <p:spTgt spid="55"/>
                                        </p:tgtEl>
                                        <p:attrNameLst>
                                          <p:attrName>style.visibility</p:attrName>
                                        </p:attrNameLst>
                                      </p:cBhvr>
                                      <p:to>
                                        <p:strVal val="visible"/>
                                      </p:to>
                                    </p:set>
                                    <p:animEffect transition="in" filter="wipe(down)">
                                      <p:cBhvr>
                                        <p:cTn id="136" dur="500"/>
                                        <p:tgtEl>
                                          <p:spTgt spid="55"/>
                                        </p:tgtEl>
                                      </p:cBhvr>
                                    </p:animEffect>
                                  </p:childTnLst>
                                </p:cTn>
                              </p:par>
                            </p:childTnLst>
                          </p:cTn>
                        </p:par>
                        <p:par>
                          <p:cTn id="137" fill="hold">
                            <p:stCondLst>
                              <p:cond delay="500"/>
                            </p:stCondLst>
                            <p:childTnLst>
                              <p:par>
                                <p:cTn id="138" presetID="10" presetClass="entr" presetSubtype="0" fill="hold" grpId="1" nodeType="afterEffect">
                                  <p:stCondLst>
                                    <p:cond delay="0"/>
                                  </p:stCondLst>
                                  <p:childTnLst>
                                    <p:set>
                                      <p:cBhvr>
                                        <p:cTn id="139" dur="1" fill="hold">
                                          <p:stCondLst>
                                            <p:cond delay="0"/>
                                          </p:stCondLst>
                                        </p:cTn>
                                        <p:tgtEl>
                                          <p:spTgt spid="100"/>
                                        </p:tgtEl>
                                        <p:attrNameLst>
                                          <p:attrName>style.visibility</p:attrName>
                                        </p:attrNameLst>
                                      </p:cBhvr>
                                      <p:to>
                                        <p:strVal val="visible"/>
                                      </p:to>
                                    </p:set>
                                    <p:animEffect transition="in" filter="fade">
                                      <p:cBhvr>
                                        <p:cTn id="140" dur="500"/>
                                        <p:tgtEl>
                                          <p:spTgt spid="100"/>
                                        </p:tgtEl>
                                      </p:cBhvr>
                                    </p:animEffect>
                                  </p:childTnLst>
                                </p:cTn>
                              </p:par>
                            </p:childTnLst>
                          </p:cTn>
                        </p:par>
                        <p:par>
                          <p:cTn id="141" fill="hold">
                            <p:stCondLst>
                              <p:cond delay="1000"/>
                            </p:stCondLst>
                            <p:childTnLst>
                              <p:par>
                                <p:cTn id="142" presetID="10" presetClass="exit" presetSubtype="0" fill="hold" grpId="2" nodeType="afterEffect">
                                  <p:stCondLst>
                                    <p:cond delay="500"/>
                                  </p:stCondLst>
                                  <p:childTnLst>
                                    <p:animEffect transition="out" filter="fade">
                                      <p:cBhvr>
                                        <p:cTn id="143" dur="500"/>
                                        <p:tgtEl>
                                          <p:spTgt spid="100"/>
                                        </p:tgtEl>
                                      </p:cBhvr>
                                    </p:animEffect>
                                    <p:set>
                                      <p:cBhvr>
                                        <p:cTn id="144" dur="1" fill="hold">
                                          <p:stCondLst>
                                            <p:cond delay="499"/>
                                          </p:stCondLst>
                                        </p:cTn>
                                        <p:tgtEl>
                                          <p:spTgt spid="100"/>
                                        </p:tgtEl>
                                        <p:attrNameLst>
                                          <p:attrName>style.visibility</p:attrName>
                                        </p:attrNameLst>
                                      </p:cBhvr>
                                      <p:to>
                                        <p:strVal val="hidden"/>
                                      </p:to>
                                    </p:set>
                                  </p:childTnLst>
                                </p:cTn>
                              </p:par>
                            </p:childTnLst>
                          </p:cTn>
                        </p:par>
                        <p:par>
                          <p:cTn id="145" fill="hold">
                            <p:stCondLst>
                              <p:cond delay="2000"/>
                            </p:stCondLst>
                            <p:childTnLst>
                              <p:par>
                                <p:cTn id="146" presetID="22" presetClass="entr" presetSubtype="2" fill="hold" nodeType="afterEffect">
                                  <p:stCondLst>
                                    <p:cond delay="0"/>
                                  </p:stCondLst>
                                  <p:childTnLst>
                                    <p:set>
                                      <p:cBhvr>
                                        <p:cTn id="147" dur="1" fill="hold">
                                          <p:stCondLst>
                                            <p:cond delay="0"/>
                                          </p:stCondLst>
                                        </p:cTn>
                                        <p:tgtEl>
                                          <p:spTgt spid="58"/>
                                        </p:tgtEl>
                                        <p:attrNameLst>
                                          <p:attrName>style.visibility</p:attrName>
                                        </p:attrNameLst>
                                      </p:cBhvr>
                                      <p:to>
                                        <p:strVal val="visible"/>
                                      </p:to>
                                    </p:set>
                                    <p:animEffect transition="in" filter="wipe(right)">
                                      <p:cBhvr>
                                        <p:cTn id="148" dur="500"/>
                                        <p:tgtEl>
                                          <p:spTgt spid="58"/>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43"/>
                                        </p:tgtEl>
                                        <p:attrNameLst>
                                          <p:attrName>style.visibility</p:attrName>
                                        </p:attrNameLst>
                                      </p:cBhvr>
                                      <p:to>
                                        <p:strVal val="visible"/>
                                      </p:to>
                                    </p:set>
                                    <p:animEffect transition="in" filter="fade">
                                      <p:cBhvr>
                                        <p:cTn id="153" dur="500"/>
                                        <p:tgtEl>
                                          <p:spTgt spid="43"/>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9"/>
                                        </p:tgtEl>
                                        <p:attrNameLst>
                                          <p:attrName>style.visibility</p:attrName>
                                        </p:attrNameLst>
                                      </p:cBhvr>
                                      <p:to>
                                        <p:strVal val="visible"/>
                                      </p:to>
                                    </p:set>
                                    <p:animEffect transition="in" filter="fade">
                                      <p:cBhvr>
                                        <p:cTn id="1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4" grpId="0" animBg="1"/>
      <p:bldP spid="95" grpId="0" animBg="1"/>
      <p:bldP spid="97" grpId="0" animBg="1"/>
      <p:bldP spid="100" grpId="0" animBg="1"/>
      <p:bldP spid="100" grpId="1" animBg="1"/>
      <p:bldP spid="100" grpId="2" animBg="1"/>
      <p:bldP spid="104" grpId="0" animBg="1"/>
      <p:bldP spid="104" grpId="1" animBg="1"/>
      <p:bldP spid="104" grpId="2" animBg="1"/>
      <p:bldP spid="104" grpId="3" animBg="1"/>
      <p:bldP spid="104" grpId="4" animBg="1"/>
      <p:bldP spid="104" grpId="5" animBg="1"/>
      <p:bldP spid="110" grpId="0" animBg="1"/>
      <p:bldP spid="110" grpId="1" animBg="1"/>
      <p:bldP spid="110" grpId="2" animBg="1"/>
      <p:bldP spid="110" grpId="3" animBg="1"/>
      <p:bldP spid="110" grpId="4" animBg="1"/>
      <p:bldP spid="110" grpId="5" animBg="1"/>
      <p:bldP spid="43" grpId="0"/>
      <p:bldP spid="9"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3"/>
            <a:ext cx="9144000" cy="2387600"/>
          </a:xfrm>
        </p:spPr>
        <p:txBody>
          <a:bodyPr>
            <a:normAutofit/>
          </a:bodyPr>
          <a:lstStyle/>
          <a:p>
            <a:r>
              <a:rPr lang="en-GB" sz="8000" dirty="0" smtClean="0"/>
              <a:t>Clever Stuff For Common Problems</a:t>
            </a:r>
            <a:endParaRPr lang="en-GB" sz="8000" b="1" dirty="0">
              <a:solidFill>
                <a:srgbClr val="C00000"/>
              </a:solidFill>
              <a:latin typeface="+mn-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7513" y="64395"/>
            <a:ext cx="3769217" cy="560116"/>
          </a:xfrm>
          <a:prstGeom prst="rect">
            <a:avLst/>
          </a:prstGeom>
        </p:spPr>
      </p:pic>
      <p:sp>
        <p:nvSpPr>
          <p:cNvPr id="8" name="Rectangle 7"/>
          <p:cNvSpPr/>
          <p:nvPr/>
        </p:nvSpPr>
        <p:spPr>
          <a:xfrm>
            <a:off x="7791718" y="5834130"/>
            <a:ext cx="1352282" cy="1023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Subtitle 2"/>
          <p:cNvSpPr>
            <a:spLocks noGrp="1"/>
          </p:cNvSpPr>
          <p:nvPr>
            <p:ph type="subTitle" idx="1"/>
          </p:nvPr>
        </p:nvSpPr>
        <p:spPr/>
        <p:txBody>
          <a:bodyPr>
            <a:normAutofit/>
          </a:bodyPr>
          <a:lstStyle/>
          <a:p>
            <a:r>
              <a:rPr lang="en-GB" sz="3600" b="1" dirty="0" smtClean="0">
                <a:solidFill>
                  <a:srgbClr val="585858"/>
                </a:solidFill>
              </a:rPr>
              <a:t>Going Beyond Simple Algorithms </a:t>
            </a:r>
            <a:endParaRPr lang="en-GB" sz="3600" b="1" dirty="0">
              <a:solidFill>
                <a:srgbClr val="585858"/>
              </a:solidFill>
            </a:endParaRPr>
          </a:p>
        </p:txBody>
      </p:sp>
    </p:spTree>
    <p:extLst>
      <p:ext uri="{BB962C8B-B14F-4D97-AF65-F5344CB8AC3E}">
        <p14:creationId xmlns:p14="http://schemas.microsoft.com/office/powerpoint/2010/main" val="24205981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C00000"/>
                </a:solidFill>
                <a:latin typeface="+mn-lt"/>
              </a:rPr>
              <a:t>Computing is about </a:t>
            </a:r>
          </a:p>
          <a:p>
            <a:pPr>
              <a:lnSpc>
                <a:spcPct val="100000"/>
              </a:lnSpc>
            </a:pPr>
            <a:r>
              <a:rPr lang="en-US" b="1" dirty="0">
                <a:solidFill>
                  <a:srgbClr val="C00000"/>
                </a:solidFill>
                <a:latin typeface="+mn-lt"/>
              </a:rPr>
              <a:t>m</a:t>
            </a:r>
            <a:r>
              <a:rPr lang="en-US" b="1" dirty="0" smtClean="0">
                <a:solidFill>
                  <a:srgbClr val="C00000"/>
                </a:solidFill>
                <a:latin typeface="+mn-lt"/>
              </a:rPr>
              <a:t>uch more than</a:t>
            </a:r>
          </a:p>
          <a:p>
            <a:pPr>
              <a:lnSpc>
                <a:spcPct val="100000"/>
              </a:lnSpc>
            </a:pPr>
            <a:r>
              <a:rPr lang="en-US" b="1" dirty="0" smtClean="0">
                <a:solidFill>
                  <a:srgbClr val="C00000"/>
                </a:solidFill>
                <a:latin typeface="+mn-lt"/>
              </a:rPr>
              <a:t>programming</a:t>
            </a: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p:txBody>
      </p:sp>
      <p:sp>
        <p:nvSpPr>
          <p:cNvPr id="2" name="TextBox 1"/>
          <p:cNvSpPr txBox="1"/>
          <p:nvPr/>
        </p:nvSpPr>
        <p:spPr>
          <a:xfrm>
            <a:off x="5603119" y="-4"/>
            <a:ext cx="3541867" cy="950581"/>
          </a:xfrm>
          <a:prstGeom prst="rect">
            <a:avLst/>
          </a:prstGeom>
          <a:noFill/>
        </p:spPr>
        <p:txBody>
          <a:bodyPr wrap="none" rtlCol="0">
            <a:spAutoFit/>
          </a:bodyPr>
          <a:lstStyle/>
          <a:p>
            <a:pPr algn="r">
              <a:lnSpc>
                <a:spcPts val="6600"/>
              </a:lnSpc>
            </a:pPr>
            <a:r>
              <a:rPr lang="en-GB" sz="6600" b="1" dirty="0" smtClean="0">
                <a:solidFill>
                  <a:schemeClr val="tx1">
                    <a:lumMod val="50000"/>
                    <a:lumOff val="50000"/>
                  </a:schemeClr>
                </a:solidFill>
              </a:rPr>
              <a:t>Summary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556" y="879228"/>
            <a:ext cx="3484918" cy="3484918"/>
          </a:xfrm>
          <a:prstGeom prst="rect">
            <a:avLst/>
          </a:prstGeom>
        </p:spPr>
      </p:pic>
    </p:spTree>
    <p:extLst>
      <p:ext uri="{BB962C8B-B14F-4D97-AF65-F5344CB8AC3E}">
        <p14:creationId xmlns:p14="http://schemas.microsoft.com/office/powerpoint/2010/main" val="14994400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chemeClr val="bg1">
                    <a:lumMod val="85000"/>
                  </a:schemeClr>
                </a:solidFill>
                <a:latin typeface="+mn-lt"/>
              </a:rPr>
              <a:t>Computing is about </a:t>
            </a:r>
          </a:p>
          <a:p>
            <a:pPr>
              <a:lnSpc>
                <a:spcPct val="100000"/>
              </a:lnSpc>
            </a:pPr>
            <a:r>
              <a:rPr lang="en-US" b="1" dirty="0">
                <a:solidFill>
                  <a:schemeClr val="bg1">
                    <a:lumMod val="85000"/>
                  </a:schemeClr>
                </a:solidFill>
                <a:latin typeface="+mn-lt"/>
              </a:rPr>
              <a:t>m</a:t>
            </a:r>
            <a:r>
              <a:rPr lang="en-US" b="1" dirty="0" smtClean="0">
                <a:solidFill>
                  <a:schemeClr val="bg1">
                    <a:lumMod val="85000"/>
                  </a:schemeClr>
                </a:solidFill>
                <a:latin typeface="+mn-lt"/>
              </a:rPr>
              <a:t>uch more than</a:t>
            </a:r>
          </a:p>
          <a:p>
            <a:pPr>
              <a:lnSpc>
                <a:spcPct val="100000"/>
              </a:lnSpc>
            </a:pPr>
            <a:r>
              <a:rPr lang="en-US" b="1" dirty="0" smtClean="0">
                <a:solidFill>
                  <a:schemeClr val="bg1">
                    <a:lumMod val="85000"/>
                  </a:schemeClr>
                </a:solidFill>
                <a:latin typeface="+mn-lt"/>
              </a:rPr>
              <a:t>programming</a:t>
            </a:r>
          </a:p>
          <a:p>
            <a:pPr>
              <a:lnSpc>
                <a:spcPct val="100000"/>
              </a:lnSpc>
            </a:pPr>
            <a:endParaRPr lang="en-US" b="1" dirty="0">
              <a:solidFill>
                <a:srgbClr val="C00000"/>
              </a:solidFill>
              <a:latin typeface="+mn-lt"/>
            </a:endParaRPr>
          </a:p>
          <a:p>
            <a:pPr>
              <a:lnSpc>
                <a:spcPct val="100000"/>
              </a:lnSpc>
            </a:pPr>
            <a:r>
              <a:rPr lang="en-US" b="1" dirty="0" smtClean="0">
                <a:solidFill>
                  <a:srgbClr val="C00000"/>
                </a:solidFill>
                <a:latin typeface="+mn-lt"/>
              </a:rPr>
              <a:t>Computing is about a</a:t>
            </a:r>
          </a:p>
          <a:p>
            <a:pPr>
              <a:lnSpc>
                <a:spcPct val="100000"/>
              </a:lnSpc>
            </a:pPr>
            <a:r>
              <a:rPr lang="en-US" b="1" dirty="0" smtClean="0">
                <a:solidFill>
                  <a:srgbClr val="C00000"/>
                </a:solidFill>
                <a:latin typeface="+mn-lt"/>
              </a:rPr>
              <a:t>way of 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smtClean="0">
              <a:solidFill>
                <a:srgbClr val="C00000"/>
              </a:solidFill>
              <a:latin typeface="+mn-lt"/>
            </a:endParaRPr>
          </a:p>
        </p:txBody>
      </p:sp>
      <p:sp>
        <p:nvSpPr>
          <p:cNvPr id="5" name="TextBox 4"/>
          <p:cNvSpPr txBox="1"/>
          <p:nvPr/>
        </p:nvSpPr>
        <p:spPr>
          <a:xfrm>
            <a:off x="5603119" y="-4"/>
            <a:ext cx="3541867" cy="950581"/>
          </a:xfrm>
          <a:prstGeom prst="rect">
            <a:avLst/>
          </a:prstGeom>
          <a:noFill/>
        </p:spPr>
        <p:txBody>
          <a:bodyPr wrap="none" rtlCol="0">
            <a:spAutoFit/>
          </a:bodyPr>
          <a:lstStyle/>
          <a:p>
            <a:pPr algn="r">
              <a:lnSpc>
                <a:spcPts val="6600"/>
              </a:lnSpc>
            </a:pPr>
            <a:r>
              <a:rPr lang="en-GB" sz="6600" b="1" dirty="0" smtClean="0">
                <a:solidFill>
                  <a:schemeClr val="tx1">
                    <a:lumMod val="50000"/>
                    <a:lumOff val="50000"/>
                  </a:schemeClr>
                </a:solidFill>
              </a:rPr>
              <a:t>Summary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556" y="879228"/>
            <a:ext cx="3484918" cy="3484918"/>
          </a:xfrm>
          <a:prstGeom prst="rect">
            <a:avLst/>
          </a:prstGeom>
        </p:spPr>
      </p:pic>
    </p:spTree>
    <p:extLst>
      <p:ext uri="{BB962C8B-B14F-4D97-AF65-F5344CB8AC3E}">
        <p14:creationId xmlns:p14="http://schemas.microsoft.com/office/powerpoint/2010/main" val="488193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chemeClr val="bg1">
                    <a:lumMod val="85000"/>
                  </a:schemeClr>
                </a:solidFill>
                <a:latin typeface="+mn-lt"/>
              </a:rPr>
              <a:t>Computing is about </a:t>
            </a:r>
          </a:p>
          <a:p>
            <a:pPr>
              <a:lnSpc>
                <a:spcPct val="100000"/>
              </a:lnSpc>
            </a:pPr>
            <a:r>
              <a:rPr lang="en-US" b="1" dirty="0">
                <a:solidFill>
                  <a:schemeClr val="bg1">
                    <a:lumMod val="85000"/>
                  </a:schemeClr>
                </a:solidFill>
                <a:latin typeface="+mn-lt"/>
              </a:rPr>
              <a:t>m</a:t>
            </a:r>
            <a:r>
              <a:rPr lang="en-US" b="1" dirty="0" smtClean="0">
                <a:solidFill>
                  <a:schemeClr val="bg1">
                    <a:lumMod val="85000"/>
                  </a:schemeClr>
                </a:solidFill>
                <a:latin typeface="+mn-lt"/>
              </a:rPr>
              <a:t>uch more than</a:t>
            </a:r>
          </a:p>
          <a:p>
            <a:pPr>
              <a:lnSpc>
                <a:spcPct val="100000"/>
              </a:lnSpc>
            </a:pPr>
            <a:r>
              <a:rPr lang="en-US" b="1" dirty="0" smtClean="0">
                <a:solidFill>
                  <a:schemeClr val="bg1">
                    <a:lumMod val="85000"/>
                  </a:schemeClr>
                </a:solidFill>
                <a:latin typeface="+mn-lt"/>
              </a:rPr>
              <a:t>programming</a:t>
            </a:r>
          </a:p>
          <a:p>
            <a:pPr>
              <a:lnSpc>
                <a:spcPct val="100000"/>
              </a:lnSpc>
            </a:pPr>
            <a:endParaRPr lang="en-US" b="1" dirty="0">
              <a:solidFill>
                <a:schemeClr val="bg1">
                  <a:lumMod val="85000"/>
                </a:schemeClr>
              </a:solidFill>
              <a:latin typeface="+mn-lt"/>
            </a:endParaRPr>
          </a:p>
          <a:p>
            <a:pPr>
              <a:lnSpc>
                <a:spcPct val="100000"/>
              </a:lnSpc>
            </a:pPr>
            <a:r>
              <a:rPr lang="en-US" b="1" dirty="0" smtClean="0">
                <a:solidFill>
                  <a:schemeClr val="bg1">
                    <a:lumMod val="85000"/>
                  </a:schemeClr>
                </a:solidFill>
                <a:latin typeface="+mn-lt"/>
              </a:rPr>
              <a:t>Computing is about a</a:t>
            </a:r>
          </a:p>
          <a:p>
            <a:pPr>
              <a:lnSpc>
                <a:spcPct val="100000"/>
              </a:lnSpc>
            </a:pPr>
            <a:r>
              <a:rPr lang="en-US" b="1" dirty="0" smtClean="0">
                <a:solidFill>
                  <a:schemeClr val="bg1">
                    <a:lumMod val="85000"/>
                  </a:schemeClr>
                </a:solidFill>
                <a:latin typeface="+mn-lt"/>
              </a:rPr>
              <a:t>way of 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smtClean="0">
              <a:solidFill>
                <a:srgbClr val="C00000"/>
              </a:solidFill>
              <a:latin typeface="+mn-lt"/>
            </a:endParaRPr>
          </a:p>
        </p:txBody>
      </p:sp>
      <p:sp>
        <p:nvSpPr>
          <p:cNvPr id="2" name="Rectangle 1"/>
          <p:cNvSpPr/>
          <p:nvPr/>
        </p:nvSpPr>
        <p:spPr>
          <a:xfrm>
            <a:off x="19182" y="5390369"/>
            <a:ext cx="9124818" cy="1446550"/>
          </a:xfrm>
          <a:prstGeom prst="rect">
            <a:avLst/>
          </a:prstGeom>
        </p:spPr>
        <p:txBody>
          <a:bodyPr wrap="square">
            <a:spAutoFit/>
          </a:bodyPr>
          <a:lstStyle/>
          <a:p>
            <a:pPr>
              <a:lnSpc>
                <a:spcPct val="100000"/>
              </a:lnSpc>
            </a:pPr>
            <a:r>
              <a:rPr lang="en-US" sz="4400" b="1" dirty="0">
                <a:solidFill>
                  <a:srgbClr val="C00000"/>
                </a:solidFill>
              </a:rPr>
              <a:t>Concepts are transferable to other problem solving contexts </a:t>
            </a:r>
          </a:p>
        </p:txBody>
      </p:sp>
      <p:sp>
        <p:nvSpPr>
          <p:cNvPr id="8" name="TextBox 7"/>
          <p:cNvSpPr txBox="1"/>
          <p:nvPr/>
        </p:nvSpPr>
        <p:spPr>
          <a:xfrm>
            <a:off x="5603119" y="-4"/>
            <a:ext cx="3541867" cy="950581"/>
          </a:xfrm>
          <a:prstGeom prst="rect">
            <a:avLst/>
          </a:prstGeom>
          <a:noFill/>
        </p:spPr>
        <p:txBody>
          <a:bodyPr wrap="none" rtlCol="0">
            <a:spAutoFit/>
          </a:bodyPr>
          <a:lstStyle/>
          <a:p>
            <a:pPr algn="r">
              <a:lnSpc>
                <a:spcPts val="6600"/>
              </a:lnSpc>
            </a:pPr>
            <a:r>
              <a:rPr lang="en-GB" sz="6600" b="1" dirty="0" smtClean="0">
                <a:solidFill>
                  <a:schemeClr val="tx1">
                    <a:lumMod val="50000"/>
                    <a:lumOff val="50000"/>
                  </a:schemeClr>
                </a:solidFill>
              </a:rPr>
              <a:t>Summary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556" y="879228"/>
            <a:ext cx="3484918" cy="3484918"/>
          </a:xfrm>
          <a:prstGeom prst="rect">
            <a:avLst/>
          </a:prstGeom>
        </p:spPr>
      </p:pic>
    </p:spTree>
    <p:extLst>
      <p:ext uri="{BB962C8B-B14F-4D97-AF65-F5344CB8AC3E}">
        <p14:creationId xmlns:p14="http://schemas.microsoft.com/office/powerpoint/2010/main" val="1121647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Peg Swap Puzzles: Leapfrog</a:t>
            </a:r>
            <a:endParaRPr lang="en-US" altLang="en-US" sz="4000" dirty="0" smtClean="0">
              <a:solidFill>
                <a:srgbClr val="585858"/>
              </a:solidFill>
            </a:endParaRPr>
          </a:p>
        </p:txBody>
      </p:sp>
      <p:sp>
        <p:nvSpPr>
          <p:cNvPr id="7" name="Rectangle 5"/>
          <p:cNvSpPr>
            <a:spLocks noChangeArrowheads="1"/>
          </p:cNvSpPr>
          <p:nvPr/>
        </p:nvSpPr>
        <p:spPr bwMode="auto">
          <a:xfrm>
            <a:off x="971550" y="1574170"/>
            <a:ext cx="1008063" cy="1223963"/>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 name="Rectangle 6"/>
          <p:cNvSpPr>
            <a:spLocks noChangeArrowheads="1"/>
          </p:cNvSpPr>
          <p:nvPr/>
        </p:nvSpPr>
        <p:spPr bwMode="auto">
          <a:xfrm>
            <a:off x="7019925" y="1574170"/>
            <a:ext cx="1008063" cy="1223963"/>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 name="Rectangle 7"/>
          <p:cNvSpPr>
            <a:spLocks noChangeArrowheads="1"/>
          </p:cNvSpPr>
          <p:nvPr/>
        </p:nvSpPr>
        <p:spPr bwMode="auto">
          <a:xfrm>
            <a:off x="1979613" y="1574170"/>
            <a:ext cx="1008063" cy="1223963"/>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 name="Rectangle 8"/>
          <p:cNvSpPr>
            <a:spLocks noChangeArrowheads="1"/>
          </p:cNvSpPr>
          <p:nvPr/>
        </p:nvSpPr>
        <p:spPr bwMode="auto">
          <a:xfrm>
            <a:off x="2987675" y="1574170"/>
            <a:ext cx="1008063" cy="1223963"/>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 name="Rectangle 9"/>
          <p:cNvSpPr>
            <a:spLocks noChangeArrowheads="1"/>
          </p:cNvSpPr>
          <p:nvPr/>
        </p:nvSpPr>
        <p:spPr bwMode="auto">
          <a:xfrm>
            <a:off x="3995738" y="1574170"/>
            <a:ext cx="1008063" cy="1223963"/>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Rectangle 10"/>
          <p:cNvSpPr>
            <a:spLocks noChangeArrowheads="1"/>
          </p:cNvSpPr>
          <p:nvPr/>
        </p:nvSpPr>
        <p:spPr bwMode="auto">
          <a:xfrm>
            <a:off x="6011863" y="1575758"/>
            <a:ext cx="1008063" cy="1223963"/>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 name="Rectangle 11"/>
          <p:cNvSpPr>
            <a:spLocks noChangeArrowheads="1"/>
          </p:cNvSpPr>
          <p:nvPr/>
        </p:nvSpPr>
        <p:spPr bwMode="auto">
          <a:xfrm>
            <a:off x="5003800" y="1575758"/>
            <a:ext cx="1008063" cy="1223963"/>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 name="Oval 12"/>
          <p:cNvSpPr>
            <a:spLocks noChangeArrowheads="1"/>
          </p:cNvSpPr>
          <p:nvPr/>
        </p:nvSpPr>
        <p:spPr bwMode="auto">
          <a:xfrm>
            <a:off x="1116013" y="1861508"/>
            <a:ext cx="647700" cy="6477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 name="Oval 13"/>
          <p:cNvSpPr>
            <a:spLocks noChangeArrowheads="1"/>
          </p:cNvSpPr>
          <p:nvPr/>
        </p:nvSpPr>
        <p:spPr bwMode="auto">
          <a:xfrm>
            <a:off x="2124075" y="1861508"/>
            <a:ext cx="647700" cy="6477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 name="Oval 15"/>
          <p:cNvSpPr>
            <a:spLocks noChangeArrowheads="1"/>
          </p:cNvSpPr>
          <p:nvPr/>
        </p:nvSpPr>
        <p:spPr bwMode="auto">
          <a:xfrm>
            <a:off x="7235825" y="1861508"/>
            <a:ext cx="647700" cy="6477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8" name="Oval 16"/>
          <p:cNvSpPr>
            <a:spLocks noChangeArrowheads="1"/>
          </p:cNvSpPr>
          <p:nvPr/>
        </p:nvSpPr>
        <p:spPr bwMode="auto">
          <a:xfrm>
            <a:off x="6229350" y="1863095"/>
            <a:ext cx="647700" cy="6477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 name="TextBox 19"/>
          <p:cNvSpPr txBox="1"/>
          <p:nvPr/>
        </p:nvSpPr>
        <p:spPr>
          <a:xfrm>
            <a:off x="7659298" y="4208331"/>
            <a:ext cx="1484702" cy="3170099"/>
          </a:xfrm>
          <a:prstGeom prst="rect">
            <a:avLst/>
          </a:prstGeom>
          <a:noFill/>
        </p:spPr>
        <p:txBody>
          <a:bodyPr wrap="none" rtlCol="0">
            <a:spAutoFit/>
          </a:bodyPr>
          <a:lstStyle/>
          <a:p>
            <a:r>
              <a:rPr lang="en-GB" sz="20000" b="1" dirty="0">
                <a:solidFill>
                  <a:srgbClr val="DEDEDE"/>
                </a:solidFill>
              </a:rPr>
              <a:t>0</a:t>
            </a:r>
          </a:p>
        </p:txBody>
      </p:sp>
      <p:sp>
        <p:nvSpPr>
          <p:cNvPr id="21" name="TextBox 20"/>
          <p:cNvSpPr txBox="1"/>
          <p:nvPr/>
        </p:nvSpPr>
        <p:spPr>
          <a:xfrm>
            <a:off x="7526664" y="6009634"/>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
        <p:nvSpPr>
          <p:cNvPr id="22" name="Oval 17"/>
          <p:cNvSpPr>
            <a:spLocks noChangeArrowheads="1"/>
          </p:cNvSpPr>
          <p:nvPr/>
        </p:nvSpPr>
        <p:spPr bwMode="auto">
          <a:xfrm>
            <a:off x="4183380" y="1849316"/>
            <a:ext cx="647700" cy="6477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 name="Oval 14"/>
          <p:cNvSpPr>
            <a:spLocks noChangeArrowheads="1"/>
          </p:cNvSpPr>
          <p:nvPr/>
        </p:nvSpPr>
        <p:spPr bwMode="auto">
          <a:xfrm>
            <a:off x="3203575" y="1861508"/>
            <a:ext cx="647700" cy="6477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4220900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afterEffect">
                                  <p:stCondLst>
                                    <p:cond delay="0"/>
                                  </p:stCondLst>
                                  <p:childTnLst>
                                    <p:animMotion origin="layout" path="M -3.88889E-6 0 L 0.21632 0 " pathEditMode="relative" rAng="0" ptsTypes="AA">
                                      <p:cBhvr>
                                        <p:cTn id="6" dur="2000" fill="hold"/>
                                        <p:tgtEl>
                                          <p:spTgt spid="16"/>
                                        </p:tgtEl>
                                        <p:attrNameLst>
                                          <p:attrName>ppt_x</p:attrName>
                                          <p:attrName>ppt_y</p:attrName>
                                        </p:attrNameLst>
                                      </p:cBhvr>
                                      <p:rCtr x="1081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15868"/>
            <a:ext cx="3484918" cy="3484918"/>
          </a:xfrm>
          <a:prstGeom prst="rect">
            <a:avLst/>
          </a:prstGeom>
        </p:spPr>
      </p:pic>
      <p:sp>
        <p:nvSpPr>
          <p:cNvPr id="9" name="Rectangle 8"/>
          <p:cNvSpPr/>
          <p:nvPr/>
        </p:nvSpPr>
        <p:spPr>
          <a:xfrm>
            <a:off x="53010" y="35653"/>
            <a:ext cx="4846007" cy="1938992"/>
          </a:xfrm>
          <a:prstGeom prst="rect">
            <a:avLst/>
          </a:prstGeom>
        </p:spPr>
        <p:txBody>
          <a:bodyPr wrap="none">
            <a:spAutoFit/>
          </a:bodyPr>
          <a:lstStyle/>
          <a:p>
            <a:r>
              <a:rPr lang="en-US" sz="6000" b="1" kern="1400" spc="-150" dirty="0">
                <a:solidFill>
                  <a:srgbClr val="C00000"/>
                </a:solidFill>
              </a:rPr>
              <a:t>Computational </a:t>
            </a:r>
            <a:endParaRPr lang="en-US" sz="6000" b="1" kern="1400" spc="-150" dirty="0" smtClean="0">
              <a:solidFill>
                <a:srgbClr val="C00000"/>
              </a:solidFill>
            </a:endParaRPr>
          </a:p>
          <a:p>
            <a:r>
              <a:rPr lang="en-US" sz="6000" b="1" kern="1400" spc="-150" dirty="0" smtClean="0">
                <a:solidFill>
                  <a:srgbClr val="C00000"/>
                </a:solidFill>
              </a:rPr>
              <a:t>Thinking</a:t>
            </a:r>
            <a:endParaRPr lang="en-US" sz="6000" b="1" kern="1400" spc="-150" dirty="0">
              <a:solidFill>
                <a:srgbClr val="C00000"/>
              </a:solidFill>
            </a:endParaRPr>
          </a:p>
        </p:txBody>
      </p:sp>
      <p:sp>
        <p:nvSpPr>
          <p:cNvPr id="3" name="Rectangle 2"/>
          <p:cNvSpPr/>
          <p:nvPr/>
        </p:nvSpPr>
        <p:spPr>
          <a:xfrm>
            <a:off x="7044267" y="5774267"/>
            <a:ext cx="2099733"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1" y="0"/>
            <a:ext cx="9144000" cy="6159650"/>
            <a:chOff x="0" y="48919"/>
            <a:chExt cx="9144000" cy="615965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919"/>
              <a:ext cx="9144000" cy="6159650"/>
            </a:xfrm>
            <a:prstGeom prst="rect">
              <a:avLst/>
            </a:prstGeom>
          </p:spPr>
        </p:pic>
        <p:sp>
          <p:nvSpPr>
            <p:cNvPr id="5" name="Rectangle 4"/>
            <p:cNvSpPr/>
            <p:nvPr/>
          </p:nvSpPr>
          <p:spPr>
            <a:xfrm>
              <a:off x="7683690" y="5240740"/>
              <a:ext cx="1460310" cy="7506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p:cNvSpPr/>
          <p:nvPr/>
        </p:nvSpPr>
        <p:spPr>
          <a:xfrm>
            <a:off x="1530442" y="6194736"/>
            <a:ext cx="7613558" cy="646331"/>
          </a:xfrm>
          <a:prstGeom prst="rect">
            <a:avLst/>
          </a:prstGeom>
          <a:noFill/>
        </p:spPr>
        <p:txBody>
          <a:bodyPr wrap="square">
            <a:spAutoFit/>
          </a:bodyPr>
          <a:lstStyle/>
          <a:p>
            <a:pPr algn="r">
              <a:lnSpc>
                <a:spcPct val="90000"/>
              </a:lnSpc>
            </a:pPr>
            <a:r>
              <a:rPr lang="en-US" sz="4000" b="1" kern="1400" spc="-150" dirty="0" smtClean="0">
                <a:solidFill>
                  <a:schemeClr val="tx1">
                    <a:lumMod val="75000"/>
                    <a:lumOff val="25000"/>
                  </a:schemeClr>
                </a:solidFill>
              </a:rPr>
              <a:t>A special way of looking at the world</a:t>
            </a:r>
            <a:endParaRPr lang="en-US" sz="4000" b="1" kern="1400" spc="-150" dirty="0">
              <a:solidFill>
                <a:schemeClr val="tx1">
                  <a:lumMod val="75000"/>
                  <a:lumOff val="25000"/>
                </a:schemeClr>
              </a:solidFill>
            </a:endParaRPr>
          </a:p>
        </p:txBody>
      </p:sp>
    </p:spTree>
    <p:extLst>
      <p:ext uri="{BB962C8B-B14F-4D97-AF65-F5344CB8AC3E}">
        <p14:creationId xmlns:p14="http://schemas.microsoft.com/office/powerpoint/2010/main" val="8743889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000875" cy="2387600"/>
          </a:xfrm>
        </p:spPr>
        <p:txBody>
          <a:bodyPr>
            <a:normAutofit/>
          </a:bodyPr>
          <a:lstStyle/>
          <a:p>
            <a:r>
              <a:rPr lang="en-GB" sz="8000" b="1" dirty="0">
                <a:solidFill>
                  <a:srgbClr val="C00000"/>
                </a:solidFill>
                <a:latin typeface="+mn-lt"/>
              </a:rPr>
              <a:t>Join CAS</a:t>
            </a:r>
          </a:p>
        </p:txBody>
      </p:sp>
      <p:sp>
        <p:nvSpPr>
          <p:cNvPr id="3" name="Subtitle 2"/>
          <p:cNvSpPr>
            <a:spLocks noGrp="1"/>
          </p:cNvSpPr>
          <p:nvPr>
            <p:ph type="subTitle" idx="1"/>
          </p:nvPr>
        </p:nvSpPr>
        <p:spPr>
          <a:xfrm>
            <a:off x="25759" y="3576280"/>
            <a:ext cx="6032142" cy="1655762"/>
          </a:xfrm>
        </p:spPr>
        <p:txBody>
          <a:bodyPr>
            <a:normAutofit/>
          </a:bodyPr>
          <a:lstStyle/>
          <a:p>
            <a:pPr algn="r"/>
            <a:r>
              <a:rPr lang="en-GB" sz="4400" b="1" dirty="0">
                <a:solidFill>
                  <a:srgbClr val="C00000"/>
                </a:solidFill>
              </a:rPr>
              <a:t>Thanks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1"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7022" y="64395"/>
            <a:ext cx="3769217" cy="560116"/>
          </a:xfrm>
          <a:prstGeom prst="rect">
            <a:avLst/>
          </a:prstGeom>
        </p:spPr>
      </p:pic>
      <p:sp>
        <p:nvSpPr>
          <p:cNvPr id="9" name="Subtitle 2"/>
          <p:cNvSpPr txBox="1">
            <a:spLocks/>
          </p:cNvSpPr>
          <p:nvPr/>
        </p:nvSpPr>
        <p:spPr>
          <a:xfrm>
            <a:off x="25757" y="1665320"/>
            <a:ext cx="4474806"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4400" b="1" dirty="0">
                <a:solidFill>
                  <a:srgbClr val="C00000"/>
                </a:solidFill>
              </a:rPr>
              <a:t>Not a member?</a:t>
            </a:r>
          </a:p>
        </p:txBody>
      </p:sp>
      <p:sp>
        <p:nvSpPr>
          <p:cNvPr id="6" name="Rectangle 5"/>
          <p:cNvSpPr/>
          <p:nvPr/>
        </p:nvSpPr>
        <p:spPr>
          <a:xfrm>
            <a:off x="7686675" y="5820508"/>
            <a:ext cx="1457325" cy="1037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5"/>
          <a:srcRect l="23240" t="29086" r="6887" b="14905"/>
          <a:stretch/>
        </p:blipFill>
        <p:spPr>
          <a:xfrm>
            <a:off x="6589526" y="5658515"/>
            <a:ext cx="2474724" cy="1115301"/>
          </a:xfrm>
          <a:prstGeom prst="rect">
            <a:avLst/>
          </a:prstGeom>
          <a:ln>
            <a:solidFill>
              <a:schemeClr val="bg1">
                <a:lumMod val="50000"/>
              </a:schemeClr>
            </a:solidFill>
          </a:ln>
        </p:spPr>
      </p:pic>
    </p:spTree>
    <p:extLst>
      <p:ext uri="{BB962C8B-B14F-4D97-AF65-F5344CB8AC3E}">
        <p14:creationId xmlns:p14="http://schemas.microsoft.com/office/powerpoint/2010/main" val="1676050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Peg Swap Puzzles: Leapfrog</a:t>
            </a:r>
            <a:endParaRPr lang="en-US" altLang="en-US" sz="4000" dirty="0" smtClean="0">
              <a:solidFill>
                <a:srgbClr val="585858"/>
              </a:solidFill>
            </a:endParaRPr>
          </a:p>
        </p:txBody>
      </p:sp>
      <p:grpSp>
        <p:nvGrpSpPr>
          <p:cNvPr id="6" name="Group 4"/>
          <p:cNvGrpSpPr>
            <a:grpSpLocks/>
          </p:cNvGrpSpPr>
          <p:nvPr/>
        </p:nvGrpSpPr>
        <p:grpSpPr bwMode="auto">
          <a:xfrm>
            <a:off x="971550" y="1574172"/>
            <a:ext cx="7056438" cy="1223963"/>
            <a:chOff x="612" y="3022"/>
            <a:chExt cx="4445" cy="771"/>
          </a:xfrm>
        </p:grpSpPr>
        <p:sp>
          <p:nvSpPr>
            <p:cNvPr id="7" name="Rectangle 5"/>
            <p:cNvSpPr>
              <a:spLocks noChangeArrowheads="1"/>
            </p:cNvSpPr>
            <p:nvPr/>
          </p:nvSpPr>
          <p:spPr bwMode="auto">
            <a:xfrm>
              <a:off x="612" y="3022"/>
              <a:ext cx="635" cy="771"/>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 name="Rectangle 6"/>
            <p:cNvSpPr>
              <a:spLocks noChangeArrowheads="1"/>
            </p:cNvSpPr>
            <p:nvPr/>
          </p:nvSpPr>
          <p:spPr bwMode="auto">
            <a:xfrm>
              <a:off x="4422" y="3022"/>
              <a:ext cx="635" cy="771"/>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 name="Rectangle 7"/>
            <p:cNvSpPr>
              <a:spLocks noChangeArrowheads="1"/>
            </p:cNvSpPr>
            <p:nvPr/>
          </p:nvSpPr>
          <p:spPr bwMode="auto">
            <a:xfrm>
              <a:off x="1247" y="3022"/>
              <a:ext cx="635" cy="771"/>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 name="Rectangle 8"/>
            <p:cNvSpPr>
              <a:spLocks noChangeArrowheads="1"/>
            </p:cNvSpPr>
            <p:nvPr/>
          </p:nvSpPr>
          <p:spPr bwMode="auto">
            <a:xfrm>
              <a:off x="1882" y="3022"/>
              <a:ext cx="635" cy="771"/>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 name="Rectangle 9"/>
            <p:cNvSpPr>
              <a:spLocks noChangeArrowheads="1"/>
            </p:cNvSpPr>
            <p:nvPr/>
          </p:nvSpPr>
          <p:spPr bwMode="auto">
            <a:xfrm>
              <a:off x="2517" y="3022"/>
              <a:ext cx="635" cy="771"/>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Rectangle 10"/>
            <p:cNvSpPr>
              <a:spLocks noChangeArrowheads="1"/>
            </p:cNvSpPr>
            <p:nvPr/>
          </p:nvSpPr>
          <p:spPr bwMode="auto">
            <a:xfrm>
              <a:off x="3787" y="3022"/>
              <a:ext cx="635" cy="771"/>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 name="Rectangle 11"/>
            <p:cNvSpPr>
              <a:spLocks noChangeArrowheads="1"/>
            </p:cNvSpPr>
            <p:nvPr/>
          </p:nvSpPr>
          <p:spPr bwMode="auto">
            <a:xfrm>
              <a:off x="3152" y="3022"/>
              <a:ext cx="635" cy="771"/>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 name="Oval 12"/>
            <p:cNvSpPr>
              <a:spLocks noChangeArrowheads="1"/>
            </p:cNvSpPr>
            <p:nvPr/>
          </p:nvSpPr>
          <p:spPr bwMode="auto">
            <a:xfrm>
              <a:off x="703" y="3203"/>
              <a:ext cx="408" cy="40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 name="Oval 13"/>
            <p:cNvSpPr>
              <a:spLocks noChangeArrowheads="1"/>
            </p:cNvSpPr>
            <p:nvPr/>
          </p:nvSpPr>
          <p:spPr bwMode="auto">
            <a:xfrm>
              <a:off x="1338" y="3203"/>
              <a:ext cx="408" cy="40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 name="Oval 14"/>
            <p:cNvSpPr>
              <a:spLocks noChangeArrowheads="1"/>
            </p:cNvSpPr>
            <p:nvPr/>
          </p:nvSpPr>
          <p:spPr bwMode="auto">
            <a:xfrm>
              <a:off x="2018" y="3203"/>
              <a:ext cx="408" cy="40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 name="Oval 15"/>
            <p:cNvSpPr>
              <a:spLocks noChangeArrowheads="1"/>
            </p:cNvSpPr>
            <p:nvPr/>
          </p:nvSpPr>
          <p:spPr bwMode="auto">
            <a:xfrm>
              <a:off x="4558" y="3203"/>
              <a:ext cx="408" cy="40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8" name="Oval 16"/>
            <p:cNvSpPr>
              <a:spLocks noChangeArrowheads="1"/>
            </p:cNvSpPr>
            <p:nvPr/>
          </p:nvSpPr>
          <p:spPr bwMode="auto">
            <a:xfrm>
              <a:off x="3924" y="3204"/>
              <a:ext cx="408" cy="40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 name="Oval 17"/>
            <p:cNvSpPr>
              <a:spLocks noChangeArrowheads="1"/>
            </p:cNvSpPr>
            <p:nvPr/>
          </p:nvSpPr>
          <p:spPr bwMode="auto">
            <a:xfrm>
              <a:off x="3288" y="3203"/>
              <a:ext cx="408" cy="40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4" name="TextBox 3"/>
          <p:cNvSpPr txBox="1"/>
          <p:nvPr/>
        </p:nvSpPr>
        <p:spPr>
          <a:xfrm>
            <a:off x="283241" y="3018888"/>
            <a:ext cx="8394286" cy="2369880"/>
          </a:xfrm>
          <a:prstGeom prst="rect">
            <a:avLst/>
          </a:prstGeom>
          <a:noFill/>
        </p:spPr>
        <p:txBody>
          <a:bodyPr wrap="none" rtlCol="0">
            <a:spAutoFit/>
          </a:bodyPr>
          <a:lstStyle/>
          <a:p>
            <a:r>
              <a:rPr lang="en-GB" sz="2800" dirty="0">
                <a:solidFill>
                  <a:schemeClr val="bg1">
                    <a:lumMod val="50000"/>
                  </a:schemeClr>
                </a:solidFill>
              </a:rPr>
              <a:t>M</a:t>
            </a:r>
            <a:r>
              <a:rPr lang="en-GB" sz="2800" dirty="0" smtClean="0">
                <a:solidFill>
                  <a:schemeClr val="bg1">
                    <a:lumMod val="50000"/>
                  </a:schemeClr>
                </a:solidFill>
              </a:rPr>
              <a:t>ove either:</a:t>
            </a:r>
          </a:p>
          <a:p>
            <a:r>
              <a:rPr lang="en-GB" sz="2800" dirty="0" smtClean="0">
                <a:solidFill>
                  <a:schemeClr val="bg1">
                    <a:lumMod val="50000"/>
                  </a:schemeClr>
                </a:solidFill>
              </a:rPr>
              <a:t>Into an adjacent empty space (forward or back) or</a:t>
            </a:r>
          </a:p>
          <a:p>
            <a:r>
              <a:rPr lang="en-GB" sz="2800" dirty="0" smtClean="0">
                <a:solidFill>
                  <a:schemeClr val="bg1">
                    <a:lumMod val="50000"/>
                  </a:schemeClr>
                </a:solidFill>
              </a:rPr>
              <a:t>Jump over 1 opposing peg into a space (forward or back)</a:t>
            </a:r>
          </a:p>
          <a:p>
            <a:endParaRPr lang="en-GB" sz="2800" dirty="0" smtClean="0">
              <a:solidFill>
                <a:schemeClr val="bg1">
                  <a:lumMod val="50000"/>
                </a:schemeClr>
              </a:solidFill>
            </a:endParaRPr>
          </a:p>
          <a:p>
            <a:r>
              <a:rPr lang="en-GB" sz="3600" dirty="0" smtClean="0">
                <a:solidFill>
                  <a:srgbClr val="C00000"/>
                </a:solidFill>
              </a:rPr>
              <a:t>Can you find a way to swap the pegs?</a:t>
            </a:r>
            <a:endParaRPr lang="en-GB" sz="3600" dirty="0">
              <a:solidFill>
                <a:srgbClr val="C00000"/>
              </a:solidFill>
            </a:endParaRPr>
          </a:p>
        </p:txBody>
      </p:sp>
      <p:grpSp>
        <p:nvGrpSpPr>
          <p:cNvPr id="22" name="Group 4"/>
          <p:cNvGrpSpPr>
            <a:grpSpLocks/>
          </p:cNvGrpSpPr>
          <p:nvPr/>
        </p:nvGrpSpPr>
        <p:grpSpPr bwMode="auto">
          <a:xfrm>
            <a:off x="971550" y="5397206"/>
            <a:ext cx="7056438" cy="1225550"/>
            <a:chOff x="612" y="3022"/>
            <a:chExt cx="4445" cy="772"/>
          </a:xfrm>
        </p:grpSpPr>
        <p:sp>
          <p:nvSpPr>
            <p:cNvPr id="23" name="Rectangle 5"/>
            <p:cNvSpPr>
              <a:spLocks noChangeArrowheads="1"/>
            </p:cNvSpPr>
            <p:nvPr/>
          </p:nvSpPr>
          <p:spPr bwMode="auto">
            <a:xfrm>
              <a:off x="612" y="3022"/>
              <a:ext cx="635" cy="771"/>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 name="Rectangle 6"/>
            <p:cNvSpPr>
              <a:spLocks noChangeArrowheads="1"/>
            </p:cNvSpPr>
            <p:nvPr/>
          </p:nvSpPr>
          <p:spPr bwMode="auto">
            <a:xfrm>
              <a:off x="4422" y="3022"/>
              <a:ext cx="635" cy="771"/>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 name="Rectangle 7"/>
            <p:cNvSpPr>
              <a:spLocks noChangeArrowheads="1"/>
            </p:cNvSpPr>
            <p:nvPr/>
          </p:nvSpPr>
          <p:spPr bwMode="auto">
            <a:xfrm>
              <a:off x="1247" y="3022"/>
              <a:ext cx="635" cy="771"/>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 name="Rectangle 8"/>
            <p:cNvSpPr>
              <a:spLocks noChangeArrowheads="1"/>
            </p:cNvSpPr>
            <p:nvPr/>
          </p:nvSpPr>
          <p:spPr bwMode="auto">
            <a:xfrm>
              <a:off x="1882" y="3022"/>
              <a:ext cx="635" cy="771"/>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7" name="Rectangle 9"/>
            <p:cNvSpPr>
              <a:spLocks noChangeArrowheads="1"/>
            </p:cNvSpPr>
            <p:nvPr/>
          </p:nvSpPr>
          <p:spPr bwMode="auto">
            <a:xfrm>
              <a:off x="2517" y="3022"/>
              <a:ext cx="635" cy="771"/>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8" name="Rectangle 10"/>
            <p:cNvSpPr>
              <a:spLocks noChangeArrowheads="1"/>
            </p:cNvSpPr>
            <p:nvPr/>
          </p:nvSpPr>
          <p:spPr bwMode="auto">
            <a:xfrm>
              <a:off x="3787" y="3023"/>
              <a:ext cx="635" cy="771"/>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 name="Rectangle 11"/>
            <p:cNvSpPr>
              <a:spLocks noChangeArrowheads="1"/>
            </p:cNvSpPr>
            <p:nvPr/>
          </p:nvSpPr>
          <p:spPr bwMode="auto">
            <a:xfrm>
              <a:off x="3152" y="3023"/>
              <a:ext cx="635" cy="771"/>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 name="Oval 12"/>
            <p:cNvSpPr>
              <a:spLocks noChangeArrowheads="1"/>
            </p:cNvSpPr>
            <p:nvPr/>
          </p:nvSpPr>
          <p:spPr bwMode="auto">
            <a:xfrm>
              <a:off x="703" y="3203"/>
              <a:ext cx="408" cy="40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1" name="Oval 13"/>
            <p:cNvSpPr>
              <a:spLocks noChangeArrowheads="1"/>
            </p:cNvSpPr>
            <p:nvPr/>
          </p:nvSpPr>
          <p:spPr bwMode="auto">
            <a:xfrm>
              <a:off x="1338" y="3203"/>
              <a:ext cx="408" cy="40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2" name="Oval 14"/>
            <p:cNvSpPr>
              <a:spLocks noChangeArrowheads="1"/>
            </p:cNvSpPr>
            <p:nvPr/>
          </p:nvSpPr>
          <p:spPr bwMode="auto">
            <a:xfrm>
              <a:off x="2018" y="3203"/>
              <a:ext cx="408" cy="40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3" name="Oval 15"/>
            <p:cNvSpPr>
              <a:spLocks noChangeArrowheads="1"/>
            </p:cNvSpPr>
            <p:nvPr/>
          </p:nvSpPr>
          <p:spPr bwMode="auto">
            <a:xfrm>
              <a:off x="4558" y="3203"/>
              <a:ext cx="408" cy="40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4" name="Oval 16"/>
            <p:cNvSpPr>
              <a:spLocks noChangeArrowheads="1"/>
            </p:cNvSpPr>
            <p:nvPr/>
          </p:nvSpPr>
          <p:spPr bwMode="auto">
            <a:xfrm>
              <a:off x="3924" y="3204"/>
              <a:ext cx="408" cy="40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5" name="Oval 17"/>
            <p:cNvSpPr>
              <a:spLocks noChangeArrowheads="1"/>
            </p:cNvSpPr>
            <p:nvPr/>
          </p:nvSpPr>
          <p:spPr bwMode="auto">
            <a:xfrm>
              <a:off x="3288" y="3203"/>
              <a:ext cx="408" cy="40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Tree>
    <p:extLst>
      <p:ext uri="{BB962C8B-B14F-4D97-AF65-F5344CB8AC3E}">
        <p14:creationId xmlns:p14="http://schemas.microsoft.com/office/powerpoint/2010/main" val="35184344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Peg Swap Puzzles: Leapfrog</a:t>
            </a:r>
            <a:endParaRPr lang="en-US" altLang="en-US" sz="4000" dirty="0" smtClean="0">
              <a:solidFill>
                <a:srgbClr val="585858"/>
              </a:solidFill>
            </a:endParaRPr>
          </a:p>
        </p:txBody>
      </p:sp>
      <p:sp>
        <p:nvSpPr>
          <p:cNvPr id="9" name="Rectangle 7"/>
          <p:cNvSpPr>
            <a:spLocks noChangeArrowheads="1"/>
          </p:cNvSpPr>
          <p:nvPr/>
        </p:nvSpPr>
        <p:spPr bwMode="auto">
          <a:xfrm>
            <a:off x="1979613" y="1574170"/>
            <a:ext cx="1008063" cy="1223963"/>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 name="Rectangle 8"/>
          <p:cNvSpPr>
            <a:spLocks noChangeArrowheads="1"/>
          </p:cNvSpPr>
          <p:nvPr/>
        </p:nvSpPr>
        <p:spPr bwMode="auto">
          <a:xfrm>
            <a:off x="2987675" y="1574170"/>
            <a:ext cx="1008063" cy="1223963"/>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 name="Rectangle 9"/>
          <p:cNvSpPr>
            <a:spLocks noChangeArrowheads="1"/>
          </p:cNvSpPr>
          <p:nvPr/>
        </p:nvSpPr>
        <p:spPr bwMode="auto">
          <a:xfrm>
            <a:off x="3995738" y="1574170"/>
            <a:ext cx="1008063" cy="1223963"/>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Rectangle 10"/>
          <p:cNvSpPr>
            <a:spLocks noChangeArrowheads="1"/>
          </p:cNvSpPr>
          <p:nvPr/>
        </p:nvSpPr>
        <p:spPr bwMode="auto">
          <a:xfrm>
            <a:off x="6011863" y="1575758"/>
            <a:ext cx="1008063" cy="1223963"/>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 name="Rectangle 11"/>
          <p:cNvSpPr>
            <a:spLocks noChangeArrowheads="1"/>
          </p:cNvSpPr>
          <p:nvPr/>
        </p:nvSpPr>
        <p:spPr bwMode="auto">
          <a:xfrm>
            <a:off x="5003800" y="1575758"/>
            <a:ext cx="1008063" cy="1223963"/>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4" name="Group 23"/>
          <p:cNvGrpSpPr/>
          <p:nvPr/>
        </p:nvGrpSpPr>
        <p:grpSpPr>
          <a:xfrm>
            <a:off x="971550" y="1574170"/>
            <a:ext cx="1008063" cy="1223963"/>
            <a:chOff x="971550" y="1574170"/>
            <a:chExt cx="1008063" cy="1223963"/>
          </a:xfrm>
        </p:grpSpPr>
        <p:sp>
          <p:nvSpPr>
            <p:cNvPr id="7" name="Rectangle 5"/>
            <p:cNvSpPr>
              <a:spLocks noChangeArrowheads="1"/>
            </p:cNvSpPr>
            <p:nvPr/>
          </p:nvSpPr>
          <p:spPr bwMode="auto">
            <a:xfrm>
              <a:off x="971550" y="1574170"/>
              <a:ext cx="1008063" cy="1223963"/>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 name="Oval 12"/>
            <p:cNvSpPr>
              <a:spLocks noChangeArrowheads="1"/>
            </p:cNvSpPr>
            <p:nvPr/>
          </p:nvSpPr>
          <p:spPr bwMode="auto">
            <a:xfrm>
              <a:off x="1116013" y="1861508"/>
              <a:ext cx="647700" cy="6477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5" name="Oval 13"/>
          <p:cNvSpPr>
            <a:spLocks noChangeArrowheads="1"/>
          </p:cNvSpPr>
          <p:nvPr/>
        </p:nvSpPr>
        <p:spPr bwMode="auto">
          <a:xfrm>
            <a:off x="2124075" y="1861508"/>
            <a:ext cx="647700" cy="6477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 name="Oval 14"/>
          <p:cNvSpPr>
            <a:spLocks noChangeArrowheads="1"/>
          </p:cNvSpPr>
          <p:nvPr/>
        </p:nvSpPr>
        <p:spPr bwMode="auto">
          <a:xfrm>
            <a:off x="3203575" y="1861508"/>
            <a:ext cx="647700" cy="6477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8" name="Group 27"/>
          <p:cNvGrpSpPr/>
          <p:nvPr/>
        </p:nvGrpSpPr>
        <p:grpSpPr>
          <a:xfrm>
            <a:off x="7019925" y="1574170"/>
            <a:ext cx="1008063" cy="1223963"/>
            <a:chOff x="7019925" y="1574170"/>
            <a:chExt cx="1008063" cy="1223963"/>
          </a:xfrm>
        </p:grpSpPr>
        <p:sp>
          <p:nvSpPr>
            <p:cNvPr id="8" name="Rectangle 6"/>
            <p:cNvSpPr>
              <a:spLocks noChangeArrowheads="1"/>
            </p:cNvSpPr>
            <p:nvPr/>
          </p:nvSpPr>
          <p:spPr bwMode="auto">
            <a:xfrm>
              <a:off x="7019925" y="1574170"/>
              <a:ext cx="1008063" cy="1223963"/>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 name="Oval 15"/>
            <p:cNvSpPr>
              <a:spLocks noChangeArrowheads="1"/>
            </p:cNvSpPr>
            <p:nvPr/>
          </p:nvSpPr>
          <p:spPr bwMode="auto">
            <a:xfrm>
              <a:off x="7235825" y="1861508"/>
              <a:ext cx="647700" cy="6477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8" name="Oval 16"/>
          <p:cNvSpPr>
            <a:spLocks noChangeArrowheads="1"/>
          </p:cNvSpPr>
          <p:nvPr/>
        </p:nvSpPr>
        <p:spPr bwMode="auto">
          <a:xfrm>
            <a:off x="6229350" y="1863095"/>
            <a:ext cx="647700" cy="6477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 name="Oval 17"/>
          <p:cNvSpPr>
            <a:spLocks noChangeArrowheads="1"/>
          </p:cNvSpPr>
          <p:nvPr/>
        </p:nvSpPr>
        <p:spPr bwMode="auto">
          <a:xfrm>
            <a:off x="5219700" y="1861508"/>
            <a:ext cx="647700" cy="6477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15032"/>
            <a:ext cx="2432304" cy="1286767"/>
          </a:xfrm>
          <a:prstGeom prst="rect">
            <a:avLst/>
          </a:prstGeom>
        </p:spPr>
      </p:pic>
      <p:grpSp>
        <p:nvGrpSpPr>
          <p:cNvPr id="25" name="Group 24"/>
          <p:cNvGrpSpPr/>
          <p:nvPr/>
        </p:nvGrpSpPr>
        <p:grpSpPr>
          <a:xfrm>
            <a:off x="-46482" y="1580266"/>
            <a:ext cx="1008063" cy="1223963"/>
            <a:chOff x="971550" y="1574170"/>
            <a:chExt cx="1008063" cy="1223963"/>
          </a:xfrm>
        </p:grpSpPr>
        <p:sp>
          <p:nvSpPr>
            <p:cNvPr id="26" name="Rectangle 5"/>
            <p:cNvSpPr>
              <a:spLocks noChangeArrowheads="1"/>
            </p:cNvSpPr>
            <p:nvPr/>
          </p:nvSpPr>
          <p:spPr bwMode="auto">
            <a:xfrm>
              <a:off x="971550" y="1574170"/>
              <a:ext cx="1008063" cy="1223963"/>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7" name="Oval 12"/>
            <p:cNvSpPr>
              <a:spLocks noChangeArrowheads="1"/>
            </p:cNvSpPr>
            <p:nvPr/>
          </p:nvSpPr>
          <p:spPr bwMode="auto">
            <a:xfrm>
              <a:off x="1116013" y="1861508"/>
              <a:ext cx="647700" cy="6477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29" name="Group 28"/>
          <p:cNvGrpSpPr/>
          <p:nvPr/>
        </p:nvGrpSpPr>
        <p:grpSpPr>
          <a:xfrm>
            <a:off x="8031861" y="1580266"/>
            <a:ext cx="1008063" cy="1223963"/>
            <a:chOff x="7019925" y="1574170"/>
            <a:chExt cx="1008063" cy="1223963"/>
          </a:xfrm>
        </p:grpSpPr>
        <p:sp>
          <p:nvSpPr>
            <p:cNvPr id="30" name="Rectangle 6"/>
            <p:cNvSpPr>
              <a:spLocks noChangeArrowheads="1"/>
            </p:cNvSpPr>
            <p:nvPr/>
          </p:nvSpPr>
          <p:spPr bwMode="auto">
            <a:xfrm>
              <a:off x="7019925" y="1574170"/>
              <a:ext cx="1008063" cy="1223963"/>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1" name="Oval 15"/>
            <p:cNvSpPr>
              <a:spLocks noChangeArrowheads="1"/>
            </p:cNvSpPr>
            <p:nvPr/>
          </p:nvSpPr>
          <p:spPr bwMode="auto">
            <a:xfrm>
              <a:off x="7235825" y="1861508"/>
              <a:ext cx="647700" cy="6477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369785" y="4326270"/>
            <a:ext cx="4667041" cy="2514570"/>
          </a:xfrm>
          <a:prstGeom prst="rect">
            <a:avLst/>
          </a:prstGeom>
        </p:spPr>
      </p:pic>
    </p:spTree>
    <p:extLst>
      <p:ext uri="{BB962C8B-B14F-4D97-AF65-F5344CB8AC3E}">
        <p14:creationId xmlns:p14="http://schemas.microsoft.com/office/powerpoint/2010/main" val="203838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10"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Peg Swap Puzzle</a:t>
            </a:r>
            <a:endParaRPr lang="en-US" altLang="en-US" sz="4000" dirty="0" smtClean="0">
              <a:solidFill>
                <a:srgbClr val="585858"/>
              </a:solidFill>
            </a:endParaRPr>
          </a:p>
        </p:txBody>
      </p:sp>
      <p:pic>
        <p:nvPicPr>
          <p:cNvPr id="5" name="Picture 4"/>
          <p:cNvPicPr>
            <a:picLocks noChangeAspect="1"/>
          </p:cNvPicPr>
          <p:nvPr/>
        </p:nvPicPr>
        <p:blipFill rotWithShape="1">
          <a:blip r:embed="rId3"/>
          <a:srcRect l="31306" t="27375" r="26361" b="47875"/>
          <a:stretch/>
        </p:blipFill>
        <p:spPr>
          <a:xfrm rot="21270245">
            <a:off x="3595242" y="3930535"/>
            <a:ext cx="5507971" cy="1810512"/>
          </a:xfrm>
          <a:prstGeom prst="rect">
            <a:avLst/>
          </a:prstGeom>
        </p:spPr>
      </p:pic>
      <p:grpSp>
        <p:nvGrpSpPr>
          <p:cNvPr id="6" name="Group 4"/>
          <p:cNvGrpSpPr>
            <a:grpSpLocks/>
          </p:cNvGrpSpPr>
          <p:nvPr/>
        </p:nvGrpSpPr>
        <p:grpSpPr bwMode="auto">
          <a:xfrm>
            <a:off x="971550" y="1574170"/>
            <a:ext cx="7056438" cy="1225550"/>
            <a:chOff x="612" y="3022"/>
            <a:chExt cx="4445" cy="772"/>
          </a:xfrm>
        </p:grpSpPr>
        <p:sp>
          <p:nvSpPr>
            <p:cNvPr id="7" name="Rectangle 5"/>
            <p:cNvSpPr>
              <a:spLocks noChangeArrowheads="1"/>
            </p:cNvSpPr>
            <p:nvPr/>
          </p:nvSpPr>
          <p:spPr bwMode="auto">
            <a:xfrm>
              <a:off x="612" y="3022"/>
              <a:ext cx="635" cy="771"/>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 name="Rectangle 6"/>
            <p:cNvSpPr>
              <a:spLocks noChangeArrowheads="1"/>
            </p:cNvSpPr>
            <p:nvPr/>
          </p:nvSpPr>
          <p:spPr bwMode="auto">
            <a:xfrm>
              <a:off x="4422" y="3022"/>
              <a:ext cx="635" cy="771"/>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 name="Rectangle 7"/>
            <p:cNvSpPr>
              <a:spLocks noChangeArrowheads="1"/>
            </p:cNvSpPr>
            <p:nvPr/>
          </p:nvSpPr>
          <p:spPr bwMode="auto">
            <a:xfrm>
              <a:off x="1247" y="3022"/>
              <a:ext cx="635" cy="771"/>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 name="Rectangle 8"/>
            <p:cNvSpPr>
              <a:spLocks noChangeArrowheads="1"/>
            </p:cNvSpPr>
            <p:nvPr/>
          </p:nvSpPr>
          <p:spPr bwMode="auto">
            <a:xfrm>
              <a:off x="1882" y="3022"/>
              <a:ext cx="635" cy="771"/>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 name="Rectangle 9"/>
            <p:cNvSpPr>
              <a:spLocks noChangeArrowheads="1"/>
            </p:cNvSpPr>
            <p:nvPr/>
          </p:nvSpPr>
          <p:spPr bwMode="auto">
            <a:xfrm>
              <a:off x="2517" y="3022"/>
              <a:ext cx="635" cy="771"/>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Rectangle 10"/>
            <p:cNvSpPr>
              <a:spLocks noChangeArrowheads="1"/>
            </p:cNvSpPr>
            <p:nvPr/>
          </p:nvSpPr>
          <p:spPr bwMode="auto">
            <a:xfrm>
              <a:off x="3787" y="3023"/>
              <a:ext cx="635" cy="771"/>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 name="Rectangle 11"/>
            <p:cNvSpPr>
              <a:spLocks noChangeArrowheads="1"/>
            </p:cNvSpPr>
            <p:nvPr/>
          </p:nvSpPr>
          <p:spPr bwMode="auto">
            <a:xfrm>
              <a:off x="3152" y="3023"/>
              <a:ext cx="635" cy="771"/>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 name="Oval 12"/>
            <p:cNvSpPr>
              <a:spLocks noChangeArrowheads="1"/>
            </p:cNvSpPr>
            <p:nvPr/>
          </p:nvSpPr>
          <p:spPr bwMode="auto">
            <a:xfrm>
              <a:off x="703" y="3203"/>
              <a:ext cx="408" cy="40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 name="Oval 13"/>
            <p:cNvSpPr>
              <a:spLocks noChangeArrowheads="1"/>
            </p:cNvSpPr>
            <p:nvPr/>
          </p:nvSpPr>
          <p:spPr bwMode="auto">
            <a:xfrm>
              <a:off x="1338" y="3203"/>
              <a:ext cx="408" cy="40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 name="Oval 14"/>
            <p:cNvSpPr>
              <a:spLocks noChangeArrowheads="1"/>
            </p:cNvSpPr>
            <p:nvPr/>
          </p:nvSpPr>
          <p:spPr bwMode="auto">
            <a:xfrm>
              <a:off x="2018" y="3203"/>
              <a:ext cx="408" cy="40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 name="Oval 15"/>
            <p:cNvSpPr>
              <a:spLocks noChangeArrowheads="1"/>
            </p:cNvSpPr>
            <p:nvPr/>
          </p:nvSpPr>
          <p:spPr bwMode="auto">
            <a:xfrm>
              <a:off x="4558" y="3203"/>
              <a:ext cx="408" cy="40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8" name="Oval 16"/>
            <p:cNvSpPr>
              <a:spLocks noChangeArrowheads="1"/>
            </p:cNvSpPr>
            <p:nvPr/>
          </p:nvSpPr>
          <p:spPr bwMode="auto">
            <a:xfrm>
              <a:off x="3924" y="3204"/>
              <a:ext cx="408" cy="40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 name="Oval 17"/>
            <p:cNvSpPr>
              <a:spLocks noChangeArrowheads="1"/>
            </p:cNvSpPr>
            <p:nvPr/>
          </p:nvSpPr>
          <p:spPr bwMode="auto">
            <a:xfrm>
              <a:off x="3288" y="3203"/>
              <a:ext cx="408" cy="40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390851" y="4343334"/>
            <a:ext cx="4637234" cy="2543969"/>
          </a:xfrm>
          <a:prstGeom prst="rect">
            <a:avLst/>
          </a:prstGeom>
        </p:spPr>
      </p:pic>
      <p:sp>
        <p:nvSpPr>
          <p:cNvPr id="22" name="TextBox 21"/>
          <p:cNvSpPr txBox="1"/>
          <p:nvPr/>
        </p:nvSpPr>
        <p:spPr>
          <a:xfrm>
            <a:off x="1191006" y="2834640"/>
            <a:ext cx="6672019" cy="646331"/>
          </a:xfrm>
          <a:prstGeom prst="rect">
            <a:avLst/>
          </a:prstGeom>
          <a:noFill/>
        </p:spPr>
        <p:txBody>
          <a:bodyPr wrap="none" rtlCol="0">
            <a:spAutoFit/>
          </a:bodyPr>
          <a:lstStyle/>
          <a:p>
            <a:r>
              <a:rPr lang="en-GB" sz="3600" b="1" spc="500" dirty="0" smtClean="0">
                <a:solidFill>
                  <a:srgbClr val="C00000"/>
                </a:solidFill>
                <a:latin typeface="Courier New" panose="02070309020205020404" pitchFamily="49" charset="0"/>
                <a:cs typeface="Courier New" panose="02070309020205020404" pitchFamily="49" charset="0"/>
              </a:rPr>
              <a:t>0  1  2  3  4  5  6</a:t>
            </a:r>
            <a:endParaRPr lang="en-GB" sz="3600" b="1" spc="500" dirty="0">
              <a:solidFill>
                <a:srgbClr val="C00000"/>
              </a:solidFill>
              <a:latin typeface="Courier New" panose="02070309020205020404" pitchFamily="49" charset="0"/>
              <a:cs typeface="Courier New" panose="02070309020205020404" pitchFamily="49" charset="0"/>
            </a:endParaRPr>
          </a:p>
        </p:txBody>
      </p:sp>
      <p:pic>
        <p:nvPicPr>
          <p:cNvPr id="23" name="Picture 22"/>
          <p:cNvPicPr>
            <a:picLocks noChangeAspect="1"/>
          </p:cNvPicPr>
          <p:nvPr/>
        </p:nvPicPr>
        <p:blipFill rotWithShape="1">
          <a:blip r:embed="rId5"/>
          <a:srcRect l="42679" t="25781" r="33456" b="42598"/>
          <a:stretch/>
        </p:blipFill>
        <p:spPr>
          <a:xfrm>
            <a:off x="5853251" y="4640117"/>
            <a:ext cx="3105150" cy="2313133"/>
          </a:xfrm>
          <a:prstGeom prst="rect">
            <a:avLst/>
          </a:prstGeom>
          <a:ln>
            <a:solidFill>
              <a:srgbClr val="DEDEDE"/>
            </a:solidFill>
          </a:ln>
        </p:spPr>
      </p:pic>
    </p:spTree>
    <p:extLst>
      <p:ext uri="{BB962C8B-B14F-4D97-AF65-F5344CB8AC3E}">
        <p14:creationId xmlns:p14="http://schemas.microsoft.com/office/powerpoint/2010/main" val="1629730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Peg Swap Algorithm</a:t>
            </a:r>
            <a:endParaRPr lang="en-US" altLang="en-US" sz="4000" dirty="0" smtClean="0">
              <a:solidFill>
                <a:srgbClr val="585858"/>
              </a:solidFill>
            </a:endParaRPr>
          </a:p>
        </p:txBody>
      </p:sp>
      <p:pic>
        <p:nvPicPr>
          <p:cNvPr id="4" name="Picture 3"/>
          <p:cNvPicPr>
            <a:picLocks noChangeAspect="1"/>
          </p:cNvPicPr>
          <p:nvPr/>
        </p:nvPicPr>
        <p:blipFill rotWithShape="1">
          <a:blip r:embed="rId3"/>
          <a:srcRect t="10938" r="34710" b="16161"/>
          <a:stretch/>
        </p:blipFill>
        <p:spPr>
          <a:xfrm>
            <a:off x="0" y="1126961"/>
            <a:ext cx="9144000" cy="5740183"/>
          </a:xfrm>
          <a:prstGeom prst="rect">
            <a:avLst/>
          </a:prstGeom>
        </p:spPr>
      </p:pic>
      <p:sp>
        <p:nvSpPr>
          <p:cNvPr id="20" name="Rectangle 19"/>
          <p:cNvSpPr/>
          <p:nvPr/>
        </p:nvSpPr>
        <p:spPr>
          <a:xfrm>
            <a:off x="4576659" y="748866"/>
            <a:ext cx="4567341" cy="369332"/>
          </a:xfrm>
          <a:prstGeom prst="rect">
            <a:avLst/>
          </a:prstGeom>
        </p:spPr>
        <p:txBody>
          <a:bodyPr wrap="none">
            <a:spAutoFit/>
          </a:bodyPr>
          <a:lstStyle/>
          <a:p>
            <a:pPr algn="r"/>
            <a:r>
              <a:rPr lang="en-GB" dirty="0">
                <a:hlinkClick r:id="rId4"/>
              </a:rPr>
              <a:t>http://</a:t>
            </a:r>
            <a:r>
              <a:rPr lang="en-GB" dirty="0" smtClean="0">
                <a:hlinkClick r:id="rId4"/>
              </a:rPr>
              <a:t>www.cs4fn.org/algorithms/swappuzzle</a:t>
            </a:r>
            <a:r>
              <a:rPr lang="en-GB" dirty="0" smtClean="0"/>
              <a:t> </a:t>
            </a:r>
            <a:endParaRPr lang="en-GB" dirty="0"/>
          </a:p>
        </p:txBody>
      </p:sp>
    </p:spTree>
    <p:extLst>
      <p:ext uri="{BB962C8B-B14F-4D97-AF65-F5344CB8AC3E}">
        <p14:creationId xmlns:p14="http://schemas.microsoft.com/office/powerpoint/2010/main" val="2519312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373082"/>
            <a:ext cx="3484918" cy="3484918"/>
          </a:xfrm>
          <a:prstGeom prst="rect">
            <a:avLst/>
          </a:prstGeom>
        </p:spPr>
      </p:pic>
      <p:sp>
        <p:nvSpPr>
          <p:cNvPr id="5" name="TextBox 4"/>
          <p:cNvSpPr txBox="1"/>
          <p:nvPr/>
        </p:nvSpPr>
        <p:spPr>
          <a:xfrm>
            <a:off x="5176477" y="-767550"/>
            <a:ext cx="4257897" cy="7786747"/>
          </a:xfrm>
          <a:prstGeom prst="rect">
            <a:avLst/>
          </a:prstGeom>
          <a:noFill/>
        </p:spPr>
        <p:txBody>
          <a:bodyPr wrap="none" rtlCol="0">
            <a:spAutoFit/>
          </a:bodyPr>
          <a:lstStyle/>
          <a:p>
            <a:r>
              <a:rPr lang="en-GB" sz="50000" dirty="0">
                <a:solidFill>
                  <a:schemeClr val="tx1">
                    <a:lumMod val="50000"/>
                    <a:lumOff val="50000"/>
                  </a:schemeClr>
                </a:solidFill>
                <a:sym typeface="Wingdings" panose="05000000000000000000" pitchFamily="2" charset="2"/>
              </a:rPr>
              <a:t></a:t>
            </a:r>
            <a:endParaRPr lang="en-GB" sz="50000" dirty="0">
              <a:solidFill>
                <a:schemeClr val="tx1">
                  <a:lumMod val="50000"/>
                  <a:lumOff val="50000"/>
                </a:schemeClr>
              </a:solidFill>
            </a:endParaRPr>
          </a:p>
        </p:txBody>
      </p:sp>
      <p:pic>
        <p:nvPicPr>
          <p:cNvPr id="8" name="Picture 7"/>
          <p:cNvPicPr>
            <a:picLocks noChangeAspect="1"/>
          </p:cNvPicPr>
          <p:nvPr/>
        </p:nvPicPr>
        <p:blipFill rotWithShape="1">
          <a:blip r:embed="rId5"/>
          <a:srcRect l="45018" t="20379" r="27663" b="10783"/>
          <a:stretch/>
        </p:blipFill>
        <p:spPr>
          <a:xfrm rot="791412">
            <a:off x="5812003" y="181170"/>
            <a:ext cx="3554569" cy="5035639"/>
          </a:xfrm>
          <a:prstGeom prst="rect">
            <a:avLst/>
          </a:prstGeom>
          <a:ln>
            <a:solidFill>
              <a:schemeClr val="tx1">
                <a:lumMod val="50000"/>
                <a:lumOff val="50000"/>
              </a:schemeClr>
            </a:solidFill>
          </a:ln>
        </p:spPr>
      </p:pic>
      <p:sp>
        <p:nvSpPr>
          <p:cNvPr id="9" name="Rectangle 8"/>
          <p:cNvSpPr/>
          <p:nvPr/>
        </p:nvSpPr>
        <p:spPr>
          <a:xfrm>
            <a:off x="53010" y="35653"/>
            <a:ext cx="4846007" cy="1938992"/>
          </a:xfrm>
          <a:prstGeom prst="rect">
            <a:avLst/>
          </a:prstGeom>
        </p:spPr>
        <p:txBody>
          <a:bodyPr wrap="none">
            <a:spAutoFit/>
          </a:bodyPr>
          <a:lstStyle/>
          <a:p>
            <a:r>
              <a:rPr lang="en-US" sz="6000" b="1" kern="1400" spc="-150" dirty="0">
                <a:solidFill>
                  <a:srgbClr val="C00000"/>
                </a:solidFill>
              </a:rPr>
              <a:t>Computational </a:t>
            </a:r>
            <a:endParaRPr lang="en-US" sz="6000" b="1" kern="1400" spc="-150" dirty="0" smtClean="0">
              <a:solidFill>
                <a:srgbClr val="C00000"/>
              </a:solidFill>
            </a:endParaRPr>
          </a:p>
          <a:p>
            <a:r>
              <a:rPr lang="en-US" sz="6000" b="1" kern="1400" spc="-150" dirty="0" smtClean="0">
                <a:solidFill>
                  <a:srgbClr val="C00000"/>
                </a:solidFill>
              </a:rPr>
              <a:t>Thinking</a:t>
            </a:r>
            <a:endParaRPr lang="en-US" sz="6000" b="1" kern="1400" spc="-150" dirty="0">
              <a:solidFill>
                <a:srgbClr val="C00000"/>
              </a:solidFill>
            </a:endParaRPr>
          </a:p>
        </p:txBody>
      </p:sp>
      <p:sp>
        <p:nvSpPr>
          <p:cNvPr id="11" name="TextBox 10"/>
          <p:cNvSpPr txBox="1"/>
          <p:nvPr/>
        </p:nvSpPr>
        <p:spPr>
          <a:xfrm>
            <a:off x="5176477" y="-727793"/>
            <a:ext cx="4257897" cy="7786747"/>
          </a:xfrm>
          <a:prstGeom prst="rect">
            <a:avLst/>
          </a:prstGeom>
          <a:noFill/>
        </p:spPr>
        <p:txBody>
          <a:bodyPr wrap="none" rtlCol="0">
            <a:spAutoFit/>
          </a:bodyPr>
          <a:lstStyle/>
          <a:p>
            <a:r>
              <a:rPr lang="en-GB" sz="50000" dirty="0">
                <a:solidFill>
                  <a:schemeClr val="tx1">
                    <a:lumMod val="50000"/>
                    <a:lumOff val="50000"/>
                  </a:schemeClr>
                </a:solidFill>
                <a:sym typeface="Wingdings" panose="05000000000000000000" pitchFamily="2" charset="2"/>
              </a:rPr>
              <a:t></a:t>
            </a:r>
            <a:endParaRPr lang="en-GB" sz="50000" dirty="0">
              <a:solidFill>
                <a:schemeClr val="tx1">
                  <a:lumMod val="50000"/>
                  <a:lumOff val="50000"/>
                </a:schemeClr>
              </a:solidFill>
            </a:endParaRPr>
          </a:p>
        </p:txBody>
      </p:sp>
    </p:spTree>
    <p:extLst>
      <p:ext uri="{BB962C8B-B14F-4D97-AF65-F5344CB8AC3E}">
        <p14:creationId xmlns:p14="http://schemas.microsoft.com/office/powerpoint/2010/main" val="37327229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036169" y="5785338"/>
            <a:ext cx="1107831" cy="10726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rotWithShape="1">
          <a:blip r:embed="rId3"/>
          <a:srcRect l="26240" t="19395" r="21108" b="25645"/>
          <a:stretch/>
        </p:blipFill>
        <p:spPr>
          <a:xfrm>
            <a:off x="275772" y="418145"/>
            <a:ext cx="2749956" cy="1613852"/>
          </a:xfrm>
          <a:prstGeom prst="rect">
            <a:avLst/>
          </a:prstGeom>
          <a:ln>
            <a:solidFill>
              <a:schemeClr val="bg1">
                <a:lumMod val="50000"/>
              </a:schemeClr>
            </a:solidFill>
          </a:ln>
        </p:spPr>
      </p:pic>
      <p:sp>
        <p:nvSpPr>
          <p:cNvPr id="3" name="TextBox 2"/>
          <p:cNvSpPr txBox="1"/>
          <p:nvPr/>
        </p:nvSpPr>
        <p:spPr>
          <a:xfrm>
            <a:off x="693683" y="3846786"/>
            <a:ext cx="184731" cy="369332"/>
          </a:xfrm>
          <a:prstGeom prst="rect">
            <a:avLst/>
          </a:prstGeom>
          <a:noFill/>
        </p:spPr>
        <p:txBody>
          <a:bodyPr wrap="none" rtlCol="0">
            <a:spAutoFit/>
          </a:bodyPr>
          <a:lstStyle/>
          <a:p>
            <a:endParaRPr lang="en-GB" dirty="0"/>
          </a:p>
        </p:txBody>
      </p:sp>
      <p:sp>
        <p:nvSpPr>
          <p:cNvPr id="4" name="TextBox 3"/>
          <p:cNvSpPr txBox="1"/>
          <p:nvPr/>
        </p:nvSpPr>
        <p:spPr>
          <a:xfrm>
            <a:off x="122712" y="2031997"/>
            <a:ext cx="2082621" cy="2554545"/>
          </a:xfrm>
          <a:prstGeom prst="rect">
            <a:avLst/>
          </a:prstGeom>
          <a:noFill/>
        </p:spPr>
        <p:txBody>
          <a:bodyPr wrap="none" rtlCol="0">
            <a:spAutoFit/>
          </a:bodyPr>
          <a:lstStyle/>
          <a:p>
            <a:r>
              <a:rPr lang="en-GB" sz="8000" b="1" spc="-150" dirty="0" smtClean="0">
                <a:solidFill>
                  <a:schemeClr val="bg1">
                    <a:lumMod val="50000"/>
                  </a:schemeClr>
                </a:solidFill>
              </a:rPr>
              <a:t>Each</a:t>
            </a:r>
          </a:p>
          <a:p>
            <a:r>
              <a:rPr lang="en-GB" sz="8000" b="1" spc="-150" dirty="0" smtClean="0">
                <a:solidFill>
                  <a:schemeClr val="bg1">
                    <a:lumMod val="50000"/>
                  </a:schemeClr>
                </a:solidFill>
              </a:rPr>
              <a:t>Unit</a:t>
            </a:r>
            <a:endParaRPr lang="en-GB" sz="8000" b="1" spc="-150" dirty="0">
              <a:solidFill>
                <a:schemeClr val="bg1">
                  <a:lumMod val="50000"/>
                </a:schemeClr>
              </a:solidFill>
            </a:endParaRPr>
          </a:p>
        </p:txBody>
      </p:sp>
      <p:pic>
        <p:nvPicPr>
          <p:cNvPr id="5" name="Picture 4"/>
          <p:cNvPicPr>
            <a:picLocks noChangeAspect="1"/>
          </p:cNvPicPr>
          <p:nvPr/>
        </p:nvPicPr>
        <p:blipFill>
          <a:blip r:embed="rId4"/>
          <a:stretch>
            <a:fillRect/>
          </a:stretch>
        </p:blipFill>
        <p:spPr>
          <a:xfrm rot="753312">
            <a:off x="5197343" y="894681"/>
            <a:ext cx="3409950" cy="4829175"/>
          </a:xfrm>
          <a:prstGeom prst="rect">
            <a:avLst/>
          </a:prstGeom>
          <a:ln>
            <a:solidFill>
              <a:schemeClr val="bg1">
                <a:lumMod val="50000"/>
              </a:schemeClr>
            </a:solidFill>
          </a:ln>
        </p:spPr>
      </p:pic>
      <p:pic>
        <p:nvPicPr>
          <p:cNvPr id="6" name="Picture 5"/>
          <p:cNvPicPr>
            <a:picLocks noChangeAspect="1"/>
          </p:cNvPicPr>
          <p:nvPr/>
        </p:nvPicPr>
        <p:blipFill>
          <a:blip r:embed="rId5"/>
          <a:stretch>
            <a:fillRect/>
          </a:stretch>
        </p:blipFill>
        <p:spPr>
          <a:xfrm rot="408520">
            <a:off x="4580742" y="603249"/>
            <a:ext cx="3409950" cy="4829175"/>
          </a:xfrm>
          <a:prstGeom prst="rect">
            <a:avLst/>
          </a:prstGeom>
          <a:ln>
            <a:solidFill>
              <a:schemeClr val="bg1">
                <a:lumMod val="50000"/>
              </a:schemeClr>
            </a:solidFill>
          </a:ln>
        </p:spPr>
      </p:pic>
      <p:pic>
        <p:nvPicPr>
          <p:cNvPr id="7" name="Picture 6"/>
          <p:cNvPicPr>
            <a:picLocks noChangeAspect="1"/>
          </p:cNvPicPr>
          <p:nvPr/>
        </p:nvPicPr>
        <p:blipFill>
          <a:blip r:embed="rId6"/>
          <a:stretch>
            <a:fillRect/>
          </a:stretch>
        </p:blipFill>
        <p:spPr>
          <a:xfrm rot="202801">
            <a:off x="3922104" y="276913"/>
            <a:ext cx="3409950" cy="4829175"/>
          </a:xfrm>
          <a:prstGeom prst="rect">
            <a:avLst/>
          </a:prstGeom>
          <a:ln>
            <a:solidFill>
              <a:schemeClr val="bg1">
                <a:lumMod val="50000"/>
              </a:schemeClr>
            </a:solidFill>
          </a:ln>
        </p:spPr>
      </p:pic>
      <p:pic>
        <p:nvPicPr>
          <p:cNvPr id="2" name="Picture 1"/>
          <p:cNvPicPr>
            <a:picLocks noChangeAspect="1"/>
          </p:cNvPicPr>
          <p:nvPr/>
        </p:nvPicPr>
        <p:blipFill>
          <a:blip r:embed="rId7"/>
          <a:stretch>
            <a:fillRect/>
          </a:stretch>
        </p:blipFill>
        <p:spPr>
          <a:xfrm>
            <a:off x="3251868" y="255860"/>
            <a:ext cx="3409950" cy="4829175"/>
          </a:xfrm>
          <a:prstGeom prst="rect">
            <a:avLst/>
          </a:prstGeom>
          <a:ln>
            <a:solidFill>
              <a:schemeClr val="bg1">
                <a:lumMod val="50000"/>
              </a:schemeClr>
            </a:solidFill>
          </a:ln>
        </p:spPr>
      </p:pic>
    </p:spTree>
    <p:extLst>
      <p:ext uri="{BB962C8B-B14F-4D97-AF65-F5344CB8AC3E}">
        <p14:creationId xmlns:p14="http://schemas.microsoft.com/office/powerpoint/2010/main" val="2926263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73082"/>
            <a:ext cx="3484918" cy="3484918"/>
          </a:xfrm>
          <a:prstGeom prst="rect">
            <a:avLst/>
          </a:prstGeom>
        </p:spPr>
      </p:pic>
      <p:sp>
        <p:nvSpPr>
          <p:cNvPr id="9" name="Rectangle 8"/>
          <p:cNvSpPr/>
          <p:nvPr/>
        </p:nvSpPr>
        <p:spPr>
          <a:xfrm>
            <a:off x="53010" y="35653"/>
            <a:ext cx="4846007" cy="1938992"/>
          </a:xfrm>
          <a:prstGeom prst="rect">
            <a:avLst/>
          </a:prstGeom>
        </p:spPr>
        <p:txBody>
          <a:bodyPr wrap="none">
            <a:spAutoFit/>
          </a:bodyPr>
          <a:lstStyle/>
          <a:p>
            <a:r>
              <a:rPr lang="en-US" sz="6000" b="1" kern="1400" spc="-150" dirty="0">
                <a:solidFill>
                  <a:srgbClr val="C00000"/>
                </a:solidFill>
              </a:rPr>
              <a:t>Computational </a:t>
            </a:r>
            <a:endParaRPr lang="en-US" sz="6000" b="1" kern="1400" spc="-150" dirty="0" smtClean="0">
              <a:solidFill>
                <a:srgbClr val="C00000"/>
              </a:solidFill>
            </a:endParaRPr>
          </a:p>
          <a:p>
            <a:r>
              <a:rPr lang="en-US" sz="6000" b="1" kern="1400" spc="-150" dirty="0" smtClean="0">
                <a:solidFill>
                  <a:srgbClr val="C00000"/>
                </a:solidFill>
              </a:rPr>
              <a:t>Thinking</a:t>
            </a:r>
            <a:endParaRPr lang="en-US" sz="6000" b="1" kern="1400" spc="-150" dirty="0">
              <a:solidFill>
                <a:srgbClr val="C00000"/>
              </a:solidFill>
            </a:endParaRPr>
          </a:p>
        </p:txBody>
      </p:sp>
      <p:sp>
        <p:nvSpPr>
          <p:cNvPr id="3" name="Rectangle 2"/>
          <p:cNvSpPr/>
          <p:nvPr/>
        </p:nvSpPr>
        <p:spPr>
          <a:xfrm>
            <a:off x="7044267" y="5774267"/>
            <a:ext cx="2099733"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p:cNvSpPr/>
          <p:nvPr/>
        </p:nvSpPr>
        <p:spPr>
          <a:xfrm>
            <a:off x="1947336" y="1974645"/>
            <a:ext cx="7183480" cy="3477875"/>
          </a:xfrm>
          <a:prstGeom prst="rect">
            <a:avLst/>
          </a:prstGeom>
        </p:spPr>
        <p:txBody>
          <a:bodyPr wrap="square">
            <a:spAutoFit/>
          </a:bodyPr>
          <a:lstStyle/>
          <a:p>
            <a:pPr algn="r"/>
            <a:r>
              <a:rPr lang="en-US" sz="4400" dirty="0">
                <a:solidFill>
                  <a:schemeClr val="tx1">
                    <a:lumMod val="50000"/>
                    <a:lumOff val="50000"/>
                  </a:schemeClr>
                </a:solidFill>
              </a:rPr>
              <a:t>A high-quality computing education equips pupils to use </a:t>
            </a:r>
            <a:r>
              <a:rPr lang="en-US" sz="4400" b="1" dirty="0">
                <a:solidFill>
                  <a:srgbClr val="C00000"/>
                </a:solidFill>
              </a:rPr>
              <a:t>computational thinking </a:t>
            </a:r>
            <a:r>
              <a:rPr lang="en-US" sz="4400" dirty="0">
                <a:solidFill>
                  <a:schemeClr val="bg1">
                    <a:lumMod val="50000"/>
                  </a:schemeClr>
                </a:solidFill>
              </a:rPr>
              <a:t>and</a:t>
            </a:r>
            <a:r>
              <a:rPr lang="en-US" sz="4400" b="1" dirty="0">
                <a:solidFill>
                  <a:srgbClr val="C00000"/>
                </a:solidFill>
              </a:rPr>
              <a:t> </a:t>
            </a:r>
            <a:r>
              <a:rPr lang="en-US" sz="4400" dirty="0">
                <a:solidFill>
                  <a:schemeClr val="bg1">
                    <a:lumMod val="50000"/>
                  </a:schemeClr>
                </a:solidFill>
              </a:rPr>
              <a:t>creativity</a:t>
            </a:r>
            <a:r>
              <a:rPr lang="en-US" sz="4400" b="1" dirty="0">
                <a:solidFill>
                  <a:srgbClr val="C00000"/>
                </a:solidFill>
              </a:rPr>
              <a:t> </a:t>
            </a:r>
            <a:r>
              <a:rPr lang="en-US" sz="4400" dirty="0" smtClean="0">
                <a:solidFill>
                  <a:schemeClr val="tx1">
                    <a:lumMod val="50000"/>
                    <a:lumOff val="50000"/>
                  </a:schemeClr>
                </a:solidFill>
              </a:rPr>
              <a:t>to understand</a:t>
            </a:r>
          </a:p>
          <a:p>
            <a:pPr algn="r"/>
            <a:r>
              <a:rPr lang="en-US" sz="4400" dirty="0" smtClean="0">
                <a:solidFill>
                  <a:schemeClr val="tx1">
                    <a:lumMod val="50000"/>
                    <a:lumOff val="50000"/>
                  </a:schemeClr>
                </a:solidFill>
              </a:rPr>
              <a:t>and </a:t>
            </a:r>
            <a:r>
              <a:rPr lang="en-US" sz="4400" dirty="0">
                <a:solidFill>
                  <a:schemeClr val="tx1">
                    <a:lumMod val="50000"/>
                    <a:lumOff val="50000"/>
                  </a:schemeClr>
                </a:solidFill>
              </a:rPr>
              <a:t>change the </a:t>
            </a:r>
            <a:r>
              <a:rPr lang="en-US" sz="4400" dirty="0" smtClean="0">
                <a:solidFill>
                  <a:schemeClr val="tx1">
                    <a:lumMod val="50000"/>
                    <a:lumOff val="50000"/>
                  </a:schemeClr>
                </a:solidFill>
              </a:rPr>
              <a:t>world…</a:t>
            </a:r>
            <a:endParaRPr lang="en-GB" sz="4400" dirty="0">
              <a:solidFill>
                <a:schemeClr val="tx1">
                  <a:lumMod val="50000"/>
                  <a:lumOff val="50000"/>
                </a:schemeClr>
              </a:solidFill>
            </a:endParaRPr>
          </a:p>
        </p:txBody>
      </p:sp>
    </p:spTree>
    <p:extLst>
      <p:ext uri="{BB962C8B-B14F-4D97-AF65-F5344CB8AC3E}">
        <p14:creationId xmlns:p14="http://schemas.microsoft.com/office/powerpoint/2010/main" val="486555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73082"/>
            <a:ext cx="3484918" cy="3484918"/>
          </a:xfrm>
          <a:prstGeom prst="rect">
            <a:avLst/>
          </a:prstGeom>
        </p:spPr>
      </p:pic>
      <p:sp>
        <p:nvSpPr>
          <p:cNvPr id="9" name="Rectangle 8"/>
          <p:cNvSpPr/>
          <p:nvPr/>
        </p:nvSpPr>
        <p:spPr>
          <a:xfrm>
            <a:off x="53010" y="35653"/>
            <a:ext cx="4846007" cy="1938992"/>
          </a:xfrm>
          <a:prstGeom prst="rect">
            <a:avLst/>
          </a:prstGeom>
        </p:spPr>
        <p:txBody>
          <a:bodyPr wrap="none">
            <a:spAutoFit/>
          </a:bodyPr>
          <a:lstStyle/>
          <a:p>
            <a:r>
              <a:rPr lang="en-US" sz="6000" b="1" kern="1400" spc="-150" dirty="0">
                <a:solidFill>
                  <a:srgbClr val="C00000"/>
                </a:solidFill>
              </a:rPr>
              <a:t>Computational </a:t>
            </a:r>
            <a:endParaRPr lang="en-US" sz="6000" b="1" kern="1400" spc="-150" dirty="0" smtClean="0">
              <a:solidFill>
                <a:srgbClr val="C00000"/>
              </a:solidFill>
            </a:endParaRPr>
          </a:p>
          <a:p>
            <a:r>
              <a:rPr lang="en-US" sz="6000" b="1" kern="1400" spc="-150" dirty="0" smtClean="0">
                <a:solidFill>
                  <a:srgbClr val="C00000"/>
                </a:solidFill>
              </a:rPr>
              <a:t>Thinking</a:t>
            </a:r>
            <a:endParaRPr lang="en-US" sz="6000" b="1" kern="1400" spc="-150" dirty="0">
              <a:solidFill>
                <a:srgbClr val="C00000"/>
              </a:solidFill>
            </a:endParaRPr>
          </a:p>
        </p:txBody>
      </p:sp>
      <p:sp>
        <p:nvSpPr>
          <p:cNvPr id="3" name="Rectangle 2"/>
          <p:cNvSpPr/>
          <p:nvPr/>
        </p:nvSpPr>
        <p:spPr>
          <a:xfrm>
            <a:off x="7044267" y="5774267"/>
            <a:ext cx="2099733"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p:cNvSpPr/>
          <p:nvPr/>
        </p:nvSpPr>
        <p:spPr>
          <a:xfrm>
            <a:off x="1947336" y="1974645"/>
            <a:ext cx="7183480" cy="3477875"/>
          </a:xfrm>
          <a:prstGeom prst="rect">
            <a:avLst/>
          </a:prstGeom>
        </p:spPr>
        <p:txBody>
          <a:bodyPr wrap="square">
            <a:spAutoFit/>
          </a:bodyPr>
          <a:lstStyle/>
          <a:p>
            <a:pPr algn="r"/>
            <a:r>
              <a:rPr lang="en-US" sz="4400" dirty="0">
                <a:solidFill>
                  <a:schemeClr val="bg1">
                    <a:lumMod val="50000"/>
                  </a:schemeClr>
                </a:solidFill>
              </a:rPr>
              <a:t>The core of computing is computer science, in which pupils are taught the principles of </a:t>
            </a:r>
            <a:r>
              <a:rPr lang="en-US" sz="4400" dirty="0" smtClean="0">
                <a:solidFill>
                  <a:schemeClr val="bg1">
                    <a:lumMod val="50000"/>
                  </a:schemeClr>
                </a:solidFill>
              </a:rPr>
              <a:t>information</a:t>
            </a:r>
          </a:p>
          <a:p>
            <a:pPr algn="r"/>
            <a:r>
              <a:rPr lang="en-US" sz="4400" dirty="0" smtClean="0">
                <a:solidFill>
                  <a:schemeClr val="bg1">
                    <a:lumMod val="50000"/>
                  </a:schemeClr>
                </a:solidFill>
              </a:rPr>
              <a:t>and computation..</a:t>
            </a:r>
            <a:r>
              <a:rPr lang="en-US" sz="4400" dirty="0" smtClean="0">
                <a:solidFill>
                  <a:schemeClr val="tx1">
                    <a:lumMod val="50000"/>
                    <a:lumOff val="50000"/>
                  </a:schemeClr>
                </a:solidFill>
              </a:rPr>
              <a:t>.</a:t>
            </a:r>
            <a:endParaRPr lang="en-GB" sz="4400" dirty="0">
              <a:solidFill>
                <a:schemeClr val="tx1">
                  <a:lumMod val="50000"/>
                  <a:lumOff val="50000"/>
                </a:schemeClr>
              </a:solidFill>
            </a:endParaRPr>
          </a:p>
        </p:txBody>
      </p:sp>
    </p:spTree>
    <p:extLst>
      <p:ext uri="{BB962C8B-B14F-4D97-AF65-F5344CB8AC3E}">
        <p14:creationId xmlns:p14="http://schemas.microsoft.com/office/powerpoint/2010/main" val="2445563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C00000"/>
                </a:solidFill>
                <a:latin typeface="+mn-lt"/>
              </a:rPr>
              <a:t>Computing is about </a:t>
            </a:r>
          </a:p>
          <a:p>
            <a:pPr>
              <a:lnSpc>
                <a:spcPct val="100000"/>
              </a:lnSpc>
            </a:pPr>
            <a:r>
              <a:rPr lang="en-US" b="1" dirty="0">
                <a:solidFill>
                  <a:srgbClr val="C00000"/>
                </a:solidFill>
                <a:latin typeface="+mn-lt"/>
              </a:rPr>
              <a:t>m</a:t>
            </a:r>
            <a:r>
              <a:rPr lang="en-US" b="1" dirty="0" smtClean="0">
                <a:solidFill>
                  <a:srgbClr val="C00000"/>
                </a:solidFill>
                <a:latin typeface="+mn-lt"/>
              </a:rPr>
              <a:t>uch more than</a:t>
            </a:r>
          </a:p>
          <a:p>
            <a:pPr>
              <a:lnSpc>
                <a:spcPct val="100000"/>
              </a:lnSpc>
            </a:pPr>
            <a:r>
              <a:rPr lang="en-US" b="1" dirty="0" smtClean="0">
                <a:solidFill>
                  <a:srgbClr val="C00000"/>
                </a:solidFill>
                <a:latin typeface="+mn-lt"/>
              </a:rPr>
              <a:t>programming</a:t>
            </a: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7" name="Picture 6"/>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Tree>
    <p:extLst>
      <p:ext uri="{BB962C8B-B14F-4D97-AF65-F5344CB8AC3E}">
        <p14:creationId xmlns:p14="http://schemas.microsoft.com/office/powerpoint/2010/main" val="41324633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chemeClr val="bg1">
                    <a:lumMod val="85000"/>
                  </a:schemeClr>
                </a:solidFill>
                <a:latin typeface="+mn-lt"/>
              </a:rPr>
              <a:t>Computing is about </a:t>
            </a:r>
          </a:p>
          <a:p>
            <a:pPr>
              <a:lnSpc>
                <a:spcPct val="100000"/>
              </a:lnSpc>
            </a:pPr>
            <a:r>
              <a:rPr lang="en-US" b="1" dirty="0">
                <a:solidFill>
                  <a:schemeClr val="bg1">
                    <a:lumMod val="85000"/>
                  </a:schemeClr>
                </a:solidFill>
                <a:latin typeface="+mn-lt"/>
              </a:rPr>
              <a:t>m</a:t>
            </a:r>
            <a:r>
              <a:rPr lang="en-US" b="1" dirty="0" smtClean="0">
                <a:solidFill>
                  <a:schemeClr val="bg1">
                    <a:lumMod val="85000"/>
                  </a:schemeClr>
                </a:solidFill>
                <a:latin typeface="+mn-lt"/>
              </a:rPr>
              <a:t>uch more than</a:t>
            </a:r>
          </a:p>
          <a:p>
            <a:pPr>
              <a:lnSpc>
                <a:spcPct val="100000"/>
              </a:lnSpc>
            </a:pPr>
            <a:r>
              <a:rPr lang="en-US" b="1" dirty="0" smtClean="0">
                <a:solidFill>
                  <a:schemeClr val="bg1">
                    <a:lumMod val="85000"/>
                  </a:schemeClr>
                </a:solidFill>
                <a:latin typeface="+mn-lt"/>
              </a:rPr>
              <a:t>programming</a:t>
            </a:r>
          </a:p>
          <a:p>
            <a:pPr>
              <a:lnSpc>
                <a:spcPct val="100000"/>
              </a:lnSpc>
            </a:pPr>
            <a:endParaRPr lang="en-US" b="1" dirty="0">
              <a:solidFill>
                <a:srgbClr val="C00000"/>
              </a:solidFill>
              <a:latin typeface="+mn-lt"/>
            </a:endParaRPr>
          </a:p>
          <a:p>
            <a:pPr>
              <a:lnSpc>
                <a:spcPct val="100000"/>
              </a:lnSpc>
            </a:pPr>
            <a:r>
              <a:rPr lang="en-US" b="1" dirty="0" smtClean="0">
                <a:solidFill>
                  <a:srgbClr val="C00000"/>
                </a:solidFill>
                <a:latin typeface="+mn-lt"/>
              </a:rPr>
              <a:t>Computing is about a</a:t>
            </a:r>
          </a:p>
          <a:p>
            <a:pPr>
              <a:lnSpc>
                <a:spcPct val="100000"/>
              </a:lnSpc>
            </a:pPr>
            <a:r>
              <a:rPr lang="en-US" b="1" dirty="0" smtClean="0">
                <a:solidFill>
                  <a:srgbClr val="C00000"/>
                </a:solidFill>
                <a:latin typeface="+mn-lt"/>
              </a:rPr>
              <a:t>way of 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smtClean="0">
              <a:solidFill>
                <a:srgbClr val="C00000"/>
              </a:solidFill>
              <a:latin typeface="+mn-lt"/>
            </a:endParaRP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7" name="Picture 6"/>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Tree>
    <p:extLst>
      <p:ext uri="{BB962C8B-B14F-4D97-AF65-F5344CB8AC3E}">
        <p14:creationId xmlns:p14="http://schemas.microsoft.com/office/powerpoint/2010/main" val="4292803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chemeClr val="bg1">
                    <a:lumMod val="85000"/>
                  </a:schemeClr>
                </a:solidFill>
                <a:latin typeface="+mn-lt"/>
              </a:rPr>
              <a:t>Computing is about </a:t>
            </a:r>
          </a:p>
          <a:p>
            <a:pPr>
              <a:lnSpc>
                <a:spcPct val="100000"/>
              </a:lnSpc>
            </a:pPr>
            <a:r>
              <a:rPr lang="en-US" b="1" dirty="0">
                <a:solidFill>
                  <a:schemeClr val="bg1">
                    <a:lumMod val="85000"/>
                  </a:schemeClr>
                </a:solidFill>
                <a:latin typeface="+mn-lt"/>
              </a:rPr>
              <a:t>m</a:t>
            </a:r>
            <a:r>
              <a:rPr lang="en-US" b="1" dirty="0" smtClean="0">
                <a:solidFill>
                  <a:schemeClr val="bg1">
                    <a:lumMod val="85000"/>
                  </a:schemeClr>
                </a:solidFill>
                <a:latin typeface="+mn-lt"/>
              </a:rPr>
              <a:t>uch more than</a:t>
            </a:r>
          </a:p>
          <a:p>
            <a:pPr>
              <a:lnSpc>
                <a:spcPct val="100000"/>
              </a:lnSpc>
            </a:pPr>
            <a:r>
              <a:rPr lang="en-US" b="1" dirty="0" smtClean="0">
                <a:solidFill>
                  <a:schemeClr val="bg1">
                    <a:lumMod val="85000"/>
                  </a:schemeClr>
                </a:solidFill>
                <a:latin typeface="+mn-lt"/>
              </a:rPr>
              <a:t>programming</a:t>
            </a:r>
          </a:p>
          <a:p>
            <a:pPr>
              <a:lnSpc>
                <a:spcPct val="100000"/>
              </a:lnSpc>
            </a:pPr>
            <a:endParaRPr lang="en-US" b="1" dirty="0">
              <a:solidFill>
                <a:schemeClr val="bg1">
                  <a:lumMod val="85000"/>
                </a:schemeClr>
              </a:solidFill>
              <a:latin typeface="+mn-lt"/>
            </a:endParaRPr>
          </a:p>
          <a:p>
            <a:pPr>
              <a:lnSpc>
                <a:spcPct val="100000"/>
              </a:lnSpc>
            </a:pPr>
            <a:r>
              <a:rPr lang="en-US" b="1" dirty="0" smtClean="0">
                <a:solidFill>
                  <a:schemeClr val="bg1">
                    <a:lumMod val="85000"/>
                  </a:schemeClr>
                </a:solidFill>
                <a:latin typeface="+mn-lt"/>
              </a:rPr>
              <a:t>Computing is about a</a:t>
            </a:r>
          </a:p>
          <a:p>
            <a:pPr>
              <a:lnSpc>
                <a:spcPct val="100000"/>
              </a:lnSpc>
            </a:pPr>
            <a:r>
              <a:rPr lang="en-US" b="1" dirty="0" smtClean="0">
                <a:solidFill>
                  <a:schemeClr val="bg1">
                    <a:lumMod val="85000"/>
                  </a:schemeClr>
                </a:solidFill>
                <a:latin typeface="+mn-lt"/>
              </a:rPr>
              <a:t>way of 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smtClean="0">
              <a:solidFill>
                <a:srgbClr val="C00000"/>
              </a:solidFill>
              <a:latin typeface="+mn-lt"/>
            </a:endParaRP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7" name="Picture 6"/>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
        <p:nvSpPr>
          <p:cNvPr id="2" name="Rectangle 1"/>
          <p:cNvSpPr/>
          <p:nvPr/>
        </p:nvSpPr>
        <p:spPr>
          <a:xfrm>
            <a:off x="19182" y="5390369"/>
            <a:ext cx="9124818" cy="1446550"/>
          </a:xfrm>
          <a:prstGeom prst="rect">
            <a:avLst/>
          </a:prstGeom>
        </p:spPr>
        <p:txBody>
          <a:bodyPr wrap="square">
            <a:spAutoFit/>
          </a:bodyPr>
          <a:lstStyle/>
          <a:p>
            <a:pPr>
              <a:lnSpc>
                <a:spcPct val="100000"/>
              </a:lnSpc>
            </a:pPr>
            <a:r>
              <a:rPr lang="en-US" sz="4400" b="1" dirty="0">
                <a:solidFill>
                  <a:srgbClr val="C00000"/>
                </a:solidFill>
              </a:rPr>
              <a:t>Concepts are transferable to other problem solving contexts </a:t>
            </a:r>
          </a:p>
        </p:txBody>
      </p:sp>
    </p:spTree>
    <p:extLst>
      <p:ext uri="{BB962C8B-B14F-4D97-AF65-F5344CB8AC3E}">
        <p14:creationId xmlns:p14="http://schemas.microsoft.com/office/powerpoint/2010/main" val="3430333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531" y="0"/>
            <a:ext cx="9175531" cy="5360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84" r="3604" b="36261"/>
          <a:stretch/>
        </p:blipFill>
        <p:spPr>
          <a:xfrm>
            <a:off x="-31531" y="244667"/>
            <a:ext cx="9175531" cy="4374630"/>
          </a:xfrm>
          <a:prstGeom prst="rect">
            <a:avLst/>
          </a:prstGeom>
        </p:spPr>
      </p:pic>
      <p:sp>
        <p:nvSpPr>
          <p:cNvPr id="2" name="Rectangle 1"/>
          <p:cNvSpPr/>
          <p:nvPr/>
        </p:nvSpPr>
        <p:spPr>
          <a:xfrm>
            <a:off x="6637283" y="0"/>
            <a:ext cx="2506717" cy="1009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31531" y="2397138"/>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6826469" y="2400450"/>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1120284" y="852117"/>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a:off x="3454358" y="311822"/>
            <a:ext cx="2221230"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5714509" y="886960"/>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a:off x="19182" y="5390369"/>
            <a:ext cx="9124818" cy="1446550"/>
          </a:xfrm>
          <a:prstGeom prst="rect">
            <a:avLst/>
          </a:prstGeom>
        </p:spPr>
        <p:txBody>
          <a:bodyPr wrap="square">
            <a:spAutoFit/>
          </a:bodyPr>
          <a:lstStyle/>
          <a:p>
            <a:pPr>
              <a:lnSpc>
                <a:spcPct val="100000"/>
              </a:lnSpc>
            </a:pPr>
            <a:r>
              <a:rPr lang="en-US" sz="4400" b="1" dirty="0">
                <a:solidFill>
                  <a:srgbClr val="C00000"/>
                </a:solidFill>
              </a:rPr>
              <a:t>Concepts are transferable to other problem solving contexts </a:t>
            </a:r>
          </a:p>
        </p:txBody>
      </p:sp>
    </p:spTree>
    <p:extLst>
      <p:ext uri="{BB962C8B-B14F-4D97-AF65-F5344CB8AC3E}">
        <p14:creationId xmlns:p14="http://schemas.microsoft.com/office/powerpoint/2010/main" val="86397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32729"/>
            <a:ext cx="9128904"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C00000"/>
                </a:solidFill>
                <a:latin typeface="+mn-lt"/>
              </a:rPr>
              <a:t>A Perfect Shuffle</a:t>
            </a:r>
            <a:endParaRPr lang="en-GB" sz="6600" b="1"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Going Beyond Simple Algorithms</a:t>
            </a:r>
            <a:endParaRPr lang="en-GB" sz="4400" b="1" spc="-150" dirty="0">
              <a:solidFill>
                <a:schemeClr val="bg1">
                  <a:lumMod val="50000"/>
                </a:schemeClr>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2516"/>
          <a:stretch/>
        </p:blipFill>
        <p:spPr>
          <a:xfrm>
            <a:off x="-85" y="1514006"/>
            <a:ext cx="9155585" cy="5343993"/>
          </a:xfrm>
          <a:prstGeom prst="rect">
            <a:avLst/>
          </a:prstGeom>
        </p:spPr>
      </p:pic>
      <p:sp>
        <p:nvSpPr>
          <p:cNvPr id="7" name="Rectangle 6"/>
          <p:cNvSpPr/>
          <p:nvPr/>
        </p:nvSpPr>
        <p:spPr>
          <a:xfrm flipV="1">
            <a:off x="0" y="1469043"/>
            <a:ext cx="9144000"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869616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p:cNvSpPr txBox="1">
            <a:spLocks/>
          </p:cNvSpPr>
          <p:nvPr/>
        </p:nvSpPr>
        <p:spPr>
          <a:xfrm>
            <a:off x="-84" y="1763"/>
            <a:ext cx="9144083" cy="7234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A Shuffle Algorithm</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2516"/>
          <a:stretch/>
        </p:blipFill>
        <p:spPr>
          <a:xfrm>
            <a:off x="-85" y="1514006"/>
            <a:ext cx="9155585" cy="5343993"/>
          </a:xfrm>
          <a:prstGeom prst="rect">
            <a:avLst/>
          </a:prstGeom>
        </p:spPr>
      </p:pic>
      <p:sp>
        <p:nvSpPr>
          <p:cNvPr id="12" name="Rectangle 11"/>
          <p:cNvSpPr/>
          <p:nvPr/>
        </p:nvSpPr>
        <p:spPr>
          <a:xfrm flipV="1">
            <a:off x="0" y="1469043"/>
            <a:ext cx="9144000"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7747380" y="-666185"/>
            <a:ext cx="1484702" cy="3170099"/>
          </a:xfrm>
          <a:prstGeom prst="rect">
            <a:avLst/>
          </a:prstGeom>
          <a:noFill/>
        </p:spPr>
        <p:txBody>
          <a:bodyPr wrap="none" rtlCol="0">
            <a:spAutoFit/>
          </a:bodyPr>
          <a:lstStyle/>
          <a:p>
            <a:r>
              <a:rPr lang="en-GB" sz="20000" b="1" dirty="0">
                <a:solidFill>
                  <a:srgbClr val="DEDEDE"/>
                </a:solidFill>
              </a:rPr>
              <a:t>1</a:t>
            </a:r>
          </a:p>
        </p:txBody>
      </p:sp>
      <p:sp>
        <p:nvSpPr>
          <p:cNvPr id="7" name="TextBox 6"/>
          <p:cNvSpPr txBox="1"/>
          <p:nvPr/>
        </p:nvSpPr>
        <p:spPr>
          <a:xfrm>
            <a:off x="7614746" y="1135118"/>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Tree>
    <p:extLst>
      <p:ext uri="{BB962C8B-B14F-4D97-AF65-F5344CB8AC3E}">
        <p14:creationId xmlns:p14="http://schemas.microsoft.com/office/powerpoint/2010/main" val="4006717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A Shuffle Algorithm</a:t>
            </a:r>
            <a:endParaRPr lang="en-US" altLang="en-US" sz="4000" dirty="0" smtClean="0">
              <a:solidFill>
                <a:srgbClr val="585858"/>
              </a:solidFill>
            </a:endParaRPr>
          </a:p>
        </p:txBody>
      </p:sp>
      <p:sp>
        <p:nvSpPr>
          <p:cNvPr id="4" name="Rectangle 3"/>
          <p:cNvSpPr txBox="1">
            <a:spLocks noChangeArrowheads="1"/>
          </p:cNvSpPr>
          <p:nvPr/>
        </p:nvSpPr>
        <p:spPr>
          <a:xfrm>
            <a:off x="457200" y="944380"/>
            <a:ext cx="8686800" cy="55802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Tx/>
              <a:buNone/>
            </a:pPr>
            <a:r>
              <a:rPr lang="en-US" altLang="en-US" sz="3600" dirty="0" smtClean="0">
                <a:solidFill>
                  <a:srgbClr val="585858"/>
                </a:solidFill>
              </a:rPr>
              <a:t>Using an array as a data structure containing initially 8 (N) integers in ascending order.</a:t>
            </a:r>
          </a:p>
          <a:p>
            <a:pPr marL="0" indent="0">
              <a:spcBef>
                <a:spcPts val="0"/>
              </a:spcBef>
              <a:buFontTx/>
              <a:buNone/>
            </a:pPr>
            <a:endParaRPr lang="en-US" altLang="en-US" sz="3600" dirty="0" smtClean="0">
              <a:solidFill>
                <a:srgbClr val="585858"/>
              </a:solidFill>
            </a:endParaRPr>
          </a:p>
          <a:p>
            <a:pPr marL="0" indent="0">
              <a:spcBef>
                <a:spcPts val="0"/>
              </a:spcBef>
              <a:buFontTx/>
              <a:buNone/>
            </a:pPr>
            <a:r>
              <a:rPr lang="en-US" altLang="en-US" sz="3600" dirty="0" smtClean="0">
                <a:solidFill>
                  <a:srgbClr val="585858"/>
                </a:solidFill>
              </a:rPr>
              <a:t>Write an algorithm to shuffle the values into a random order.</a:t>
            </a:r>
          </a:p>
          <a:p>
            <a:pPr marL="0" indent="0">
              <a:spcBef>
                <a:spcPts val="0"/>
              </a:spcBef>
              <a:buFontTx/>
              <a:buNone/>
            </a:pPr>
            <a:endParaRPr lang="en-US" altLang="en-US" sz="3600" dirty="0">
              <a:solidFill>
                <a:srgbClr val="585858"/>
              </a:solidFill>
            </a:endParaRPr>
          </a:p>
          <a:p>
            <a:pPr marL="0" indent="0">
              <a:spcBef>
                <a:spcPts val="0"/>
              </a:spcBef>
              <a:buFontTx/>
              <a:buNone/>
            </a:pPr>
            <a:r>
              <a:rPr lang="en-US" altLang="en-US" sz="3600" dirty="0" smtClean="0">
                <a:solidFill>
                  <a:srgbClr val="585858"/>
                </a:solidFill>
              </a:rPr>
              <a:t>Use the printed array to test your</a:t>
            </a:r>
          </a:p>
          <a:p>
            <a:pPr marL="0" indent="0">
              <a:spcBef>
                <a:spcPts val="0"/>
              </a:spcBef>
              <a:buFontTx/>
              <a:buNone/>
            </a:pPr>
            <a:r>
              <a:rPr lang="en-US" altLang="en-US" sz="3600" dirty="0" smtClean="0">
                <a:solidFill>
                  <a:srgbClr val="585858"/>
                </a:solidFill>
              </a:rPr>
              <a:t>Shuffle.</a:t>
            </a:r>
          </a:p>
        </p:txBody>
      </p:sp>
      <p:pic>
        <p:nvPicPr>
          <p:cNvPr id="6" name="Picture 5"/>
          <p:cNvPicPr>
            <a:picLocks noChangeAspect="1"/>
          </p:cNvPicPr>
          <p:nvPr/>
        </p:nvPicPr>
        <p:blipFill rotWithShape="1">
          <a:blip r:embed="rId3"/>
          <a:srcRect l="21404" t="12177" r="2502" b="48168"/>
          <a:stretch/>
        </p:blipFill>
        <p:spPr>
          <a:xfrm rot="21000000">
            <a:off x="2120144" y="4625943"/>
            <a:ext cx="6787255" cy="1988622"/>
          </a:xfrm>
          <a:prstGeom prst="rect">
            <a:avLst/>
          </a:prstGeom>
        </p:spPr>
      </p:pic>
    </p:spTree>
    <p:extLst>
      <p:ext uri="{BB962C8B-B14F-4D97-AF65-F5344CB8AC3E}">
        <p14:creationId xmlns:p14="http://schemas.microsoft.com/office/powerpoint/2010/main" val="23992682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A Shuffle Algorithm: 3 ideas</a:t>
            </a:r>
            <a:endParaRPr lang="en-US" altLang="en-US" sz="4000" dirty="0" smtClean="0">
              <a:solidFill>
                <a:srgbClr val="585858"/>
              </a:solidFill>
            </a:endParaRPr>
          </a:p>
        </p:txBody>
      </p:sp>
      <p:sp>
        <p:nvSpPr>
          <p:cNvPr id="5" name="Rectangle 3"/>
          <p:cNvSpPr txBox="1">
            <a:spLocks noChangeArrowheads="1"/>
          </p:cNvSpPr>
          <p:nvPr/>
        </p:nvSpPr>
        <p:spPr>
          <a:xfrm>
            <a:off x="993228" y="944380"/>
            <a:ext cx="8150772" cy="55802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600" dirty="0">
                <a:solidFill>
                  <a:srgbClr val="585858"/>
                </a:solidFill>
              </a:rPr>
              <a:t>Take any two values at random, and swap them. Repeat a thousand times.</a:t>
            </a:r>
          </a:p>
          <a:p>
            <a:pPr marL="0" indent="0">
              <a:buNone/>
            </a:pPr>
            <a:endParaRPr lang="en-US" altLang="en-US" sz="3600" dirty="0" smtClean="0">
              <a:solidFill>
                <a:srgbClr val="585858"/>
              </a:solidFill>
            </a:endParaRPr>
          </a:p>
          <a:p>
            <a:pPr marL="0" indent="0">
              <a:buNone/>
            </a:pPr>
            <a:r>
              <a:rPr lang="en-US" altLang="en-US" sz="3600" dirty="0">
                <a:solidFill>
                  <a:srgbClr val="585858"/>
                </a:solidFill>
              </a:rPr>
              <a:t>T</a:t>
            </a:r>
            <a:r>
              <a:rPr lang="en-US" altLang="en-US" sz="3600" dirty="0" smtClean="0">
                <a:solidFill>
                  <a:srgbClr val="585858"/>
                </a:solidFill>
              </a:rPr>
              <a:t>he </a:t>
            </a:r>
            <a:r>
              <a:rPr lang="en-US" altLang="en-US" sz="3600" dirty="0">
                <a:solidFill>
                  <a:srgbClr val="585858"/>
                </a:solidFill>
              </a:rPr>
              <a:t>Knuth </a:t>
            </a:r>
            <a:r>
              <a:rPr lang="en-US" altLang="en-US" sz="3600" dirty="0" smtClean="0">
                <a:solidFill>
                  <a:srgbClr val="585858"/>
                </a:solidFill>
              </a:rPr>
              <a:t>Shuffle is explained </a:t>
            </a:r>
            <a:r>
              <a:rPr lang="en-US" altLang="en-US" sz="3600" dirty="0">
                <a:solidFill>
                  <a:srgbClr val="585858"/>
                </a:solidFill>
              </a:rPr>
              <a:t>here</a:t>
            </a:r>
          </a:p>
          <a:p>
            <a:pPr marL="0" indent="0">
              <a:buNone/>
            </a:pPr>
            <a:r>
              <a:rPr lang="en-US" sz="1800" u="sng" dirty="0">
                <a:solidFill>
                  <a:srgbClr val="585858"/>
                </a:solidFill>
                <a:hlinkClick r:id="rId3"/>
              </a:rPr>
              <a:t>http://en.wikipedia.org/wiki/Fisher%E2%80%93Yates_shuffle</a:t>
            </a:r>
            <a:endParaRPr lang="en-US" altLang="en-US" sz="1800" dirty="0">
              <a:solidFill>
                <a:srgbClr val="585858"/>
              </a:solidFill>
            </a:endParaRPr>
          </a:p>
          <a:p>
            <a:pPr marL="0" indent="0">
              <a:buNone/>
            </a:pPr>
            <a:endParaRPr lang="en-US" altLang="en-US" sz="3600" dirty="0">
              <a:solidFill>
                <a:srgbClr val="585858"/>
              </a:solidFill>
            </a:endParaRPr>
          </a:p>
          <a:p>
            <a:pPr marL="0" indent="0">
              <a:buNone/>
            </a:pPr>
            <a:endParaRPr lang="en-US" altLang="en-US" sz="3600" dirty="0" smtClean="0">
              <a:solidFill>
                <a:srgbClr val="585858"/>
              </a:solidFill>
            </a:endParaRPr>
          </a:p>
          <a:p>
            <a:pPr marL="0" indent="0">
              <a:buNone/>
            </a:pPr>
            <a:endParaRPr lang="en-US" altLang="en-US" sz="3600" dirty="0">
              <a:solidFill>
                <a:srgbClr val="585858"/>
              </a:solidFill>
            </a:endParaRPr>
          </a:p>
          <a:p>
            <a:pPr marL="0" indent="0">
              <a:spcBef>
                <a:spcPts val="0"/>
              </a:spcBef>
              <a:buFontTx/>
              <a:buNone/>
            </a:pPr>
            <a:endParaRPr lang="en-US" altLang="en-US" sz="3600" dirty="0" smtClean="0">
              <a:solidFill>
                <a:srgbClr val="585858"/>
              </a:solidFill>
            </a:endParaRPr>
          </a:p>
        </p:txBody>
      </p:sp>
      <p:sp>
        <p:nvSpPr>
          <p:cNvPr id="6" name="TextBox 5"/>
          <p:cNvSpPr txBox="1"/>
          <p:nvPr/>
        </p:nvSpPr>
        <p:spPr>
          <a:xfrm>
            <a:off x="204952" y="849784"/>
            <a:ext cx="614271" cy="1107996"/>
          </a:xfrm>
          <a:prstGeom prst="rect">
            <a:avLst/>
          </a:prstGeom>
          <a:noFill/>
        </p:spPr>
        <p:txBody>
          <a:bodyPr wrap="none" rtlCol="0">
            <a:spAutoFit/>
          </a:bodyPr>
          <a:lstStyle/>
          <a:p>
            <a:r>
              <a:rPr lang="en-GB" sz="6600" b="1" dirty="0">
                <a:solidFill>
                  <a:schemeClr val="bg1">
                    <a:lumMod val="50000"/>
                  </a:schemeClr>
                </a:solidFill>
              </a:rPr>
              <a:t>1</a:t>
            </a:r>
          </a:p>
        </p:txBody>
      </p:sp>
      <p:sp>
        <p:nvSpPr>
          <p:cNvPr id="7" name="TextBox 6"/>
          <p:cNvSpPr txBox="1"/>
          <p:nvPr/>
        </p:nvSpPr>
        <p:spPr>
          <a:xfrm>
            <a:off x="199692" y="2610272"/>
            <a:ext cx="614271" cy="1107996"/>
          </a:xfrm>
          <a:prstGeom prst="rect">
            <a:avLst/>
          </a:prstGeom>
          <a:noFill/>
        </p:spPr>
        <p:txBody>
          <a:bodyPr wrap="none" rtlCol="0">
            <a:spAutoFit/>
          </a:bodyPr>
          <a:lstStyle/>
          <a:p>
            <a:r>
              <a:rPr lang="en-GB" sz="6600" b="1" dirty="0" smtClean="0">
                <a:solidFill>
                  <a:schemeClr val="bg1">
                    <a:lumMod val="50000"/>
                  </a:schemeClr>
                </a:solidFill>
              </a:rPr>
              <a:t>2</a:t>
            </a:r>
            <a:endParaRPr lang="en-GB" sz="6600" b="1" dirty="0">
              <a:solidFill>
                <a:schemeClr val="bg1">
                  <a:lumMod val="50000"/>
                </a:schemeClr>
              </a:solidFill>
            </a:endParaRPr>
          </a:p>
        </p:txBody>
      </p:sp>
    </p:spTree>
    <p:extLst>
      <p:ext uri="{BB962C8B-B14F-4D97-AF65-F5344CB8AC3E}">
        <p14:creationId xmlns:p14="http://schemas.microsoft.com/office/powerpoint/2010/main" val="3282456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fade">
                                      <p:cBhvr>
                                        <p:cTn id="10" dur="500"/>
                                        <p:tgtEl>
                                          <p:spTgt spid="5">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036169" y="5785338"/>
            <a:ext cx="1107831" cy="10726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rotWithShape="1">
          <a:blip r:embed="rId3"/>
          <a:srcRect l="26240" t="19395" r="21108" b="25645"/>
          <a:stretch/>
        </p:blipFill>
        <p:spPr>
          <a:xfrm>
            <a:off x="275772" y="418145"/>
            <a:ext cx="2749956" cy="1613852"/>
          </a:xfrm>
          <a:prstGeom prst="rect">
            <a:avLst/>
          </a:prstGeom>
          <a:ln>
            <a:solidFill>
              <a:schemeClr val="bg1">
                <a:lumMod val="50000"/>
              </a:schemeClr>
            </a:solidFill>
          </a:ln>
        </p:spPr>
      </p:pic>
      <p:sp>
        <p:nvSpPr>
          <p:cNvPr id="3" name="TextBox 2"/>
          <p:cNvSpPr txBox="1"/>
          <p:nvPr/>
        </p:nvSpPr>
        <p:spPr>
          <a:xfrm>
            <a:off x="693683" y="3846786"/>
            <a:ext cx="184731" cy="369332"/>
          </a:xfrm>
          <a:prstGeom prst="rect">
            <a:avLst/>
          </a:prstGeom>
          <a:noFill/>
        </p:spPr>
        <p:txBody>
          <a:bodyPr wrap="none" rtlCol="0">
            <a:spAutoFit/>
          </a:bodyPr>
          <a:lstStyle/>
          <a:p>
            <a:endParaRPr lang="en-GB" dirty="0"/>
          </a:p>
        </p:txBody>
      </p:sp>
      <p:sp>
        <p:nvSpPr>
          <p:cNvPr id="4" name="TextBox 3"/>
          <p:cNvSpPr txBox="1"/>
          <p:nvPr/>
        </p:nvSpPr>
        <p:spPr>
          <a:xfrm>
            <a:off x="122712" y="2031997"/>
            <a:ext cx="2082621" cy="2554545"/>
          </a:xfrm>
          <a:prstGeom prst="rect">
            <a:avLst/>
          </a:prstGeom>
          <a:noFill/>
        </p:spPr>
        <p:txBody>
          <a:bodyPr wrap="none" rtlCol="0">
            <a:spAutoFit/>
          </a:bodyPr>
          <a:lstStyle/>
          <a:p>
            <a:r>
              <a:rPr lang="en-GB" sz="8000" b="1" spc="-150" dirty="0" smtClean="0">
                <a:solidFill>
                  <a:schemeClr val="bg1">
                    <a:lumMod val="50000"/>
                  </a:schemeClr>
                </a:solidFill>
              </a:rPr>
              <a:t>Each</a:t>
            </a:r>
          </a:p>
          <a:p>
            <a:r>
              <a:rPr lang="en-GB" sz="8000" b="1" spc="-150" dirty="0" smtClean="0">
                <a:solidFill>
                  <a:schemeClr val="bg1">
                    <a:lumMod val="50000"/>
                  </a:schemeClr>
                </a:solidFill>
              </a:rPr>
              <a:t>Unit</a:t>
            </a:r>
            <a:endParaRPr lang="en-GB" sz="8000" b="1" spc="-150" dirty="0">
              <a:solidFill>
                <a:schemeClr val="bg1">
                  <a:lumMod val="50000"/>
                </a:schemeClr>
              </a:solidFill>
            </a:endParaRPr>
          </a:p>
        </p:txBody>
      </p:sp>
      <p:pic>
        <p:nvPicPr>
          <p:cNvPr id="2" name="Picture 1"/>
          <p:cNvPicPr>
            <a:picLocks noChangeAspect="1"/>
          </p:cNvPicPr>
          <p:nvPr/>
        </p:nvPicPr>
        <p:blipFill rotWithShape="1">
          <a:blip r:embed="rId4"/>
          <a:srcRect l="12699" r="12563"/>
          <a:stretch/>
        </p:blipFill>
        <p:spPr>
          <a:xfrm rot="21334715">
            <a:off x="2811643" y="1646566"/>
            <a:ext cx="6086174" cy="4578388"/>
          </a:xfrm>
          <a:prstGeom prst="rect">
            <a:avLst/>
          </a:prstGeom>
          <a:ln>
            <a:solidFill>
              <a:schemeClr val="bg1">
                <a:lumMod val="65000"/>
              </a:schemeClr>
            </a:solidFill>
          </a:ln>
        </p:spPr>
      </p:pic>
    </p:spTree>
    <p:extLst>
      <p:ext uri="{BB962C8B-B14F-4D97-AF65-F5344CB8AC3E}">
        <p14:creationId xmlns:p14="http://schemas.microsoft.com/office/powerpoint/2010/main" val="18867766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Coding a Knuth Shuffle</a:t>
            </a:r>
            <a:endParaRPr lang="en-US" altLang="en-US" sz="4000" dirty="0" smtClean="0">
              <a:solidFill>
                <a:srgbClr val="585858"/>
              </a:solidFill>
            </a:endParaRPr>
          </a:p>
        </p:txBody>
      </p:sp>
      <p:sp>
        <p:nvSpPr>
          <p:cNvPr id="5" name="Rectangle 3"/>
          <p:cNvSpPr txBox="1">
            <a:spLocks noChangeArrowheads="1"/>
          </p:cNvSpPr>
          <p:nvPr/>
        </p:nvSpPr>
        <p:spPr>
          <a:xfrm>
            <a:off x="1213958" y="940633"/>
            <a:ext cx="7709333" cy="54601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altLang="en-US" sz="3600" dirty="0" smtClean="0">
                <a:solidFill>
                  <a:srgbClr val="585858"/>
                </a:solidFill>
              </a:rPr>
              <a:t>Pick one item from the array at random.  </a:t>
            </a:r>
          </a:p>
          <a:p>
            <a:pPr marL="0" indent="0">
              <a:buFontTx/>
              <a:buNone/>
            </a:pPr>
            <a:r>
              <a:rPr lang="en-US" altLang="en-US" sz="3600" dirty="0" smtClean="0">
                <a:solidFill>
                  <a:srgbClr val="585858"/>
                </a:solidFill>
              </a:rPr>
              <a:t>Swap that item with the last item. </a:t>
            </a:r>
          </a:p>
          <a:p>
            <a:pPr marL="0" indent="0">
              <a:buFontTx/>
              <a:buNone/>
            </a:pPr>
            <a:r>
              <a:rPr lang="en-US" altLang="en-US" sz="3600" dirty="0" smtClean="0">
                <a:solidFill>
                  <a:srgbClr val="585858"/>
                </a:solidFill>
              </a:rPr>
              <a:t>Randomly pick one item from the </a:t>
            </a:r>
            <a:r>
              <a:rPr lang="en-US" altLang="en-US" sz="3600" b="1" u="sng" dirty="0" smtClean="0">
                <a:solidFill>
                  <a:srgbClr val="585858"/>
                </a:solidFill>
              </a:rPr>
              <a:t>remaining list</a:t>
            </a:r>
            <a:r>
              <a:rPr lang="en-US" altLang="en-US" sz="3600" dirty="0" smtClean="0">
                <a:solidFill>
                  <a:srgbClr val="585858"/>
                </a:solidFill>
              </a:rPr>
              <a:t>.  </a:t>
            </a:r>
          </a:p>
          <a:p>
            <a:pPr marL="0" indent="0">
              <a:buFontTx/>
              <a:buNone/>
            </a:pPr>
            <a:r>
              <a:rPr lang="en-US" altLang="en-US" sz="3600" dirty="0" smtClean="0">
                <a:solidFill>
                  <a:srgbClr val="585858"/>
                </a:solidFill>
              </a:rPr>
              <a:t>Swap it with the item at the end of the </a:t>
            </a:r>
            <a:r>
              <a:rPr lang="en-US" altLang="en-US" sz="3600" b="1" u="sng" dirty="0" smtClean="0">
                <a:solidFill>
                  <a:srgbClr val="585858"/>
                </a:solidFill>
              </a:rPr>
              <a:t>remaining list</a:t>
            </a:r>
            <a:r>
              <a:rPr lang="en-US" altLang="en-US" sz="3600" dirty="0" smtClean="0">
                <a:solidFill>
                  <a:srgbClr val="585858"/>
                </a:solidFill>
              </a:rPr>
              <a:t>. </a:t>
            </a:r>
          </a:p>
          <a:p>
            <a:pPr marL="0" indent="0">
              <a:buFontTx/>
              <a:buNone/>
            </a:pPr>
            <a:r>
              <a:rPr lang="en-US" altLang="en-US" sz="3600" dirty="0" smtClean="0">
                <a:solidFill>
                  <a:srgbClr val="585858"/>
                </a:solidFill>
              </a:rPr>
              <a:t>Repeatedly remove one item from the </a:t>
            </a:r>
            <a:r>
              <a:rPr lang="en-US" altLang="en-US" sz="3600" b="1" u="sng" dirty="0" smtClean="0">
                <a:solidFill>
                  <a:srgbClr val="585858"/>
                </a:solidFill>
              </a:rPr>
              <a:t>remaining list </a:t>
            </a:r>
            <a:r>
              <a:rPr lang="en-US" altLang="en-US" sz="3600" dirty="0" smtClean="0">
                <a:solidFill>
                  <a:srgbClr val="585858"/>
                </a:solidFill>
              </a:rPr>
              <a:t>and swap it with the item on the bottom of the </a:t>
            </a:r>
            <a:r>
              <a:rPr lang="en-US" altLang="en-US" sz="3600" b="1" u="sng" dirty="0" smtClean="0">
                <a:solidFill>
                  <a:srgbClr val="585858"/>
                </a:solidFill>
              </a:rPr>
              <a:t>remaining list</a:t>
            </a:r>
            <a:r>
              <a:rPr lang="en-US" altLang="en-US" sz="3600" dirty="0" smtClean="0">
                <a:solidFill>
                  <a:srgbClr val="585858"/>
                </a:solidFill>
              </a:rPr>
              <a:t>.</a:t>
            </a:r>
          </a:p>
        </p:txBody>
      </p:sp>
      <p:sp>
        <p:nvSpPr>
          <p:cNvPr id="4" name="Arc 3"/>
          <p:cNvSpPr/>
          <p:nvPr/>
        </p:nvSpPr>
        <p:spPr>
          <a:xfrm flipH="1">
            <a:off x="126124" y="1308085"/>
            <a:ext cx="1728308" cy="4162097"/>
          </a:xfrm>
          <a:prstGeom prst="arc">
            <a:avLst>
              <a:gd name="adj1" fmla="val 16200000"/>
              <a:gd name="adj2" fmla="val 5381214"/>
            </a:avLst>
          </a:prstGeom>
          <a:ln w="762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C00000"/>
              </a:solidFill>
            </a:endParaRPr>
          </a:p>
        </p:txBody>
      </p:sp>
    </p:spTree>
    <p:extLst>
      <p:ext uri="{BB962C8B-B14F-4D97-AF65-F5344CB8AC3E}">
        <p14:creationId xmlns:p14="http://schemas.microsoft.com/office/powerpoint/2010/main" val="3896781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p:cNvSpPr>
            <a:spLocks noGrp="1" noChangeArrowheads="1"/>
          </p:cNvSpPr>
          <p:nvPr>
            <p:ph type="body" idx="1"/>
          </p:nvPr>
        </p:nvSpPr>
        <p:spPr>
          <a:xfrm>
            <a:off x="457200" y="1600200"/>
            <a:ext cx="8686800" cy="4924425"/>
          </a:xfrm>
        </p:spPr>
        <p:txBody>
          <a:bodyPr/>
          <a:lstStyle/>
          <a:p>
            <a:pPr marL="609600" indent="-609600" eaLnBrk="1" hangingPunct="1">
              <a:buFontTx/>
              <a:buNone/>
            </a:pPr>
            <a:r>
              <a:rPr lang="en-US" altLang="en-US" b="1" u="sng" dirty="0" smtClean="0">
                <a:latin typeface="Courier New" panose="02070309020205020404" pitchFamily="49" charset="0"/>
                <a:cs typeface="Courier New" panose="02070309020205020404" pitchFamily="49" charset="0"/>
              </a:rPr>
              <a:t>1   2   3   4   5</a:t>
            </a:r>
            <a:endParaRPr lang="en-US" altLang="en-US" dirty="0" smtClean="0">
              <a:latin typeface="Courier New" panose="02070309020205020404" pitchFamily="49" charset="0"/>
              <a:cs typeface="Courier New" panose="02070309020205020404" pitchFamily="49" charset="0"/>
            </a:endParaRPr>
          </a:p>
          <a:p>
            <a:pPr marL="609600" indent="-609600" eaLnBrk="1" hangingPunct="1">
              <a:buFontTx/>
              <a:buNone/>
            </a:pPr>
            <a:r>
              <a:rPr lang="en-US" altLang="en-US" sz="1800" dirty="0" smtClean="0"/>
              <a:t>Remaining list underlined</a:t>
            </a:r>
          </a:p>
          <a:p>
            <a:pPr marL="609600" indent="-609600" eaLnBrk="1" hangingPunct="1">
              <a:buFontTx/>
              <a:buNone/>
            </a:pPr>
            <a:endParaRPr lang="en-GB" altLang="en-US" sz="2400" dirty="0" smtClean="0"/>
          </a:p>
          <a:p>
            <a:pPr marL="609600" indent="-609600" eaLnBrk="1" hangingPunct="1">
              <a:buFontTx/>
              <a:buNone/>
            </a:pPr>
            <a:r>
              <a:rPr lang="en-US" altLang="en-US" b="1" u="sng" dirty="0" smtClean="0">
                <a:latin typeface="Courier New" panose="02070309020205020404" pitchFamily="49" charset="0"/>
                <a:cs typeface="Courier New" panose="02070309020205020404" pitchFamily="49" charset="0"/>
              </a:rPr>
              <a:t>1   2</a:t>
            </a:r>
            <a:r>
              <a:rPr lang="en-US" altLang="en-US" b="1" u="sng" dirty="0">
                <a:latin typeface="Courier New" panose="02070309020205020404" pitchFamily="49" charset="0"/>
                <a:cs typeface="Courier New" panose="02070309020205020404" pitchFamily="49" charset="0"/>
              </a:rPr>
              <a:t> </a:t>
            </a:r>
            <a:r>
              <a:rPr lang="en-US" altLang="en-US" b="1" u="sng" dirty="0" smtClean="0">
                <a:latin typeface="Courier New" panose="02070309020205020404" pitchFamily="49" charset="0"/>
                <a:cs typeface="Courier New" panose="02070309020205020404" pitchFamily="49" charset="0"/>
              </a:rPr>
              <a:t>  5</a:t>
            </a:r>
            <a:r>
              <a:rPr lang="en-US" altLang="en-US" b="1" u="sng" dirty="0">
                <a:latin typeface="Courier New" panose="02070309020205020404" pitchFamily="49" charset="0"/>
                <a:cs typeface="Courier New" panose="02070309020205020404" pitchFamily="49" charset="0"/>
              </a:rPr>
              <a:t> </a:t>
            </a:r>
            <a:r>
              <a:rPr lang="en-US" altLang="en-US" b="1" u="sng" dirty="0" smtClean="0">
                <a:latin typeface="Courier New" panose="02070309020205020404" pitchFamily="49" charset="0"/>
                <a:cs typeface="Courier New" panose="02070309020205020404" pitchFamily="49" charset="0"/>
              </a:rPr>
              <a:t>  4</a:t>
            </a:r>
            <a:r>
              <a:rPr lang="en-US" altLang="en-US" b="1" dirty="0">
                <a:latin typeface="Courier New" panose="02070309020205020404" pitchFamily="49" charset="0"/>
                <a:cs typeface="Courier New" panose="02070309020205020404" pitchFamily="49" charset="0"/>
              </a:rPr>
              <a:t> </a:t>
            </a:r>
            <a:r>
              <a:rPr lang="en-US" altLang="en-US" b="1" dirty="0" smtClean="0">
                <a:latin typeface="Courier New" panose="02070309020205020404" pitchFamily="49" charset="0"/>
                <a:cs typeface="Courier New" panose="02070309020205020404" pitchFamily="49" charset="0"/>
              </a:rPr>
              <a:t>  3</a:t>
            </a:r>
            <a:endParaRPr lang="en-US" altLang="en-US" dirty="0" smtClean="0">
              <a:latin typeface="Courier New" panose="02070309020205020404" pitchFamily="49" charset="0"/>
              <a:cs typeface="Courier New" panose="02070309020205020404" pitchFamily="49" charset="0"/>
            </a:endParaRPr>
          </a:p>
          <a:p>
            <a:pPr marL="609600" indent="-609600" eaLnBrk="1" hangingPunct="1">
              <a:buFontTx/>
              <a:buNone/>
            </a:pPr>
            <a:r>
              <a:rPr lang="en-US" altLang="en-US" sz="1800" dirty="0" smtClean="0"/>
              <a:t>Remaining list underlined</a:t>
            </a:r>
          </a:p>
          <a:p>
            <a:pPr marL="609600" indent="-609600" eaLnBrk="1" hangingPunct="1">
              <a:buFontTx/>
              <a:buNone/>
            </a:pPr>
            <a:endParaRPr lang="en-GB" altLang="en-US" sz="2400" dirty="0" smtClean="0"/>
          </a:p>
          <a:p>
            <a:pPr marL="609600" indent="-609600" eaLnBrk="1" hangingPunct="1">
              <a:buFontTx/>
              <a:buNone/>
            </a:pPr>
            <a:r>
              <a:rPr lang="en-US" altLang="en-US" b="1" u="sng" dirty="0" smtClean="0">
                <a:latin typeface="Courier New" panose="02070309020205020404" pitchFamily="49" charset="0"/>
                <a:cs typeface="Courier New" panose="02070309020205020404" pitchFamily="49" charset="0"/>
              </a:rPr>
              <a:t>1   4</a:t>
            </a:r>
            <a:r>
              <a:rPr lang="en-US" altLang="en-US" b="1" u="sng" dirty="0">
                <a:latin typeface="Courier New" panose="02070309020205020404" pitchFamily="49" charset="0"/>
                <a:cs typeface="Courier New" panose="02070309020205020404" pitchFamily="49" charset="0"/>
              </a:rPr>
              <a:t> </a:t>
            </a:r>
            <a:r>
              <a:rPr lang="en-US" altLang="en-US" b="1" u="sng" dirty="0" smtClean="0">
                <a:latin typeface="Courier New" panose="02070309020205020404" pitchFamily="49" charset="0"/>
                <a:cs typeface="Courier New" panose="02070309020205020404" pitchFamily="49" charset="0"/>
              </a:rPr>
              <a:t>  5</a:t>
            </a:r>
            <a:r>
              <a:rPr lang="en-US" altLang="en-US" b="1" dirty="0">
                <a:latin typeface="Courier New" panose="02070309020205020404" pitchFamily="49" charset="0"/>
                <a:cs typeface="Courier New" panose="02070309020205020404" pitchFamily="49" charset="0"/>
              </a:rPr>
              <a:t> </a:t>
            </a:r>
            <a:r>
              <a:rPr lang="en-US" altLang="en-US" b="1" dirty="0" smtClean="0">
                <a:latin typeface="Courier New" panose="02070309020205020404" pitchFamily="49" charset="0"/>
                <a:cs typeface="Courier New" panose="02070309020205020404" pitchFamily="49" charset="0"/>
              </a:rPr>
              <a:t>  2</a:t>
            </a:r>
            <a:r>
              <a:rPr lang="en-US" altLang="en-US" b="1" dirty="0">
                <a:latin typeface="Courier New" panose="02070309020205020404" pitchFamily="49" charset="0"/>
                <a:cs typeface="Courier New" panose="02070309020205020404" pitchFamily="49" charset="0"/>
              </a:rPr>
              <a:t> </a:t>
            </a:r>
            <a:r>
              <a:rPr lang="en-US" altLang="en-US" b="1" dirty="0" smtClean="0">
                <a:latin typeface="Courier New" panose="02070309020205020404" pitchFamily="49" charset="0"/>
                <a:cs typeface="Courier New" panose="02070309020205020404" pitchFamily="49" charset="0"/>
              </a:rPr>
              <a:t>  3</a:t>
            </a:r>
            <a:endParaRPr lang="en-US" altLang="en-US" dirty="0" smtClean="0">
              <a:latin typeface="Courier New" panose="02070309020205020404" pitchFamily="49" charset="0"/>
              <a:cs typeface="Courier New" panose="02070309020205020404" pitchFamily="49" charset="0"/>
            </a:endParaRPr>
          </a:p>
          <a:p>
            <a:pPr marL="609600" indent="-609600" eaLnBrk="1" hangingPunct="1">
              <a:buFontTx/>
              <a:buNone/>
            </a:pPr>
            <a:r>
              <a:rPr lang="en-US" altLang="en-US" sz="1800" dirty="0" smtClean="0"/>
              <a:t>Remaining list underlined</a:t>
            </a:r>
          </a:p>
        </p:txBody>
      </p:sp>
      <p:sp>
        <p:nvSpPr>
          <p:cNvPr id="78852" name="Text Box 4"/>
          <p:cNvSpPr txBox="1">
            <a:spLocks noChangeArrowheads="1"/>
          </p:cNvSpPr>
          <p:nvPr/>
        </p:nvSpPr>
        <p:spPr bwMode="auto">
          <a:xfrm>
            <a:off x="5364945" y="1730382"/>
            <a:ext cx="32934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800" dirty="0">
                <a:solidFill>
                  <a:srgbClr val="585858"/>
                </a:solidFill>
                <a:latin typeface="+mn-lt"/>
              </a:rPr>
              <a:t>Select one at random</a:t>
            </a:r>
            <a:endParaRPr lang="en-US" altLang="en-US" sz="2800" dirty="0">
              <a:solidFill>
                <a:srgbClr val="585858"/>
              </a:solidFill>
              <a:latin typeface="+mn-lt"/>
            </a:endParaRPr>
          </a:p>
        </p:txBody>
      </p:sp>
      <p:sp>
        <p:nvSpPr>
          <p:cNvPr id="78853" name="Rectangle 5"/>
          <p:cNvSpPr>
            <a:spLocks noChangeArrowheads="1"/>
          </p:cNvSpPr>
          <p:nvPr/>
        </p:nvSpPr>
        <p:spPr bwMode="auto">
          <a:xfrm>
            <a:off x="2063189" y="1477198"/>
            <a:ext cx="613193" cy="647700"/>
          </a:xfrm>
          <a:prstGeom prst="rect">
            <a:avLst/>
          </a:prstGeom>
          <a:noFill/>
          <a:ln w="76200">
            <a:solidFill>
              <a:srgbClr val="C00000"/>
            </a:solidFill>
            <a:miter lim="800000"/>
            <a:headEnd/>
            <a:tailEnd/>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78855" name="Text Box 7"/>
          <p:cNvSpPr txBox="1">
            <a:spLocks noChangeArrowheads="1"/>
          </p:cNvSpPr>
          <p:nvPr/>
        </p:nvSpPr>
        <p:spPr bwMode="auto">
          <a:xfrm>
            <a:off x="5364945" y="2857015"/>
            <a:ext cx="35447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800" dirty="0">
                <a:solidFill>
                  <a:srgbClr val="585858"/>
                </a:solidFill>
                <a:latin typeface="+mn-lt"/>
              </a:rPr>
              <a:t>Swap with last position</a:t>
            </a:r>
            <a:endParaRPr lang="en-US" altLang="en-US" sz="2800" dirty="0">
              <a:solidFill>
                <a:srgbClr val="585858"/>
              </a:solidFill>
              <a:latin typeface="+mn-lt"/>
            </a:endParaRPr>
          </a:p>
        </p:txBody>
      </p:sp>
      <p:sp>
        <p:nvSpPr>
          <p:cNvPr id="78856" name="Text Box 8"/>
          <p:cNvSpPr txBox="1">
            <a:spLocks noChangeArrowheads="1"/>
          </p:cNvSpPr>
          <p:nvPr/>
        </p:nvSpPr>
        <p:spPr bwMode="auto">
          <a:xfrm>
            <a:off x="5381469" y="3881438"/>
            <a:ext cx="351170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800" dirty="0">
                <a:solidFill>
                  <a:srgbClr val="585858"/>
                </a:solidFill>
                <a:latin typeface="+mn-lt"/>
              </a:rPr>
              <a:t>Now pick another from the remaining list</a:t>
            </a:r>
            <a:endParaRPr lang="en-US" altLang="en-US" sz="2800" dirty="0">
              <a:solidFill>
                <a:srgbClr val="585858"/>
              </a:solidFill>
              <a:latin typeface="+mn-lt"/>
            </a:endParaRPr>
          </a:p>
        </p:txBody>
      </p:sp>
      <p:sp>
        <p:nvSpPr>
          <p:cNvPr id="78857" name="Rectangle 9"/>
          <p:cNvSpPr>
            <a:spLocks noChangeArrowheads="1"/>
          </p:cNvSpPr>
          <p:nvPr/>
        </p:nvSpPr>
        <p:spPr bwMode="auto">
          <a:xfrm>
            <a:off x="1184606" y="2822246"/>
            <a:ext cx="647700" cy="647700"/>
          </a:xfrm>
          <a:prstGeom prst="rect">
            <a:avLst/>
          </a:prstGeom>
          <a:noFill/>
          <a:ln w="762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78858" name="Text Box 10"/>
          <p:cNvSpPr txBox="1">
            <a:spLocks noChangeArrowheads="1"/>
          </p:cNvSpPr>
          <p:nvPr/>
        </p:nvSpPr>
        <p:spPr bwMode="auto">
          <a:xfrm>
            <a:off x="5381470" y="4731425"/>
            <a:ext cx="358314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800" dirty="0">
                <a:solidFill>
                  <a:srgbClr val="585858"/>
                </a:solidFill>
                <a:latin typeface="+mn-lt"/>
              </a:rPr>
              <a:t>and swap with the last position in the remaining list</a:t>
            </a:r>
            <a:endParaRPr lang="en-US" altLang="en-US" sz="2800" dirty="0">
              <a:solidFill>
                <a:srgbClr val="585858"/>
              </a:solidFill>
              <a:latin typeface="+mn-lt"/>
            </a:endParaRPr>
          </a:p>
        </p:txBody>
      </p:sp>
      <p:sp>
        <p:nvSpPr>
          <p:cNvPr id="78859" name="Text Box 11"/>
          <p:cNvSpPr txBox="1">
            <a:spLocks noChangeArrowheads="1"/>
          </p:cNvSpPr>
          <p:nvPr/>
        </p:nvSpPr>
        <p:spPr bwMode="auto">
          <a:xfrm>
            <a:off x="397240" y="6197363"/>
            <a:ext cx="86518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800" dirty="0" smtClean="0">
                <a:solidFill>
                  <a:srgbClr val="585858"/>
                </a:solidFill>
                <a:latin typeface="+mn-lt"/>
              </a:rPr>
              <a:t>… and </a:t>
            </a:r>
            <a:r>
              <a:rPr lang="en-GB" altLang="en-US" sz="2800" dirty="0">
                <a:solidFill>
                  <a:srgbClr val="585858"/>
                </a:solidFill>
                <a:latin typeface="+mn-lt"/>
              </a:rPr>
              <a:t>so on until no items remain</a:t>
            </a:r>
            <a:endParaRPr lang="en-US" altLang="en-US" sz="2800" dirty="0">
              <a:solidFill>
                <a:srgbClr val="585858"/>
              </a:solidFill>
              <a:latin typeface="+mn-lt"/>
            </a:endParaRPr>
          </a:p>
        </p:txBody>
      </p:sp>
      <p:sp>
        <p:nvSpPr>
          <p:cNvPr id="1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Coding a Knuth Shuffle</a:t>
            </a:r>
            <a:endParaRPr lang="en-US" altLang="en-US" sz="4000" dirty="0" smtClean="0">
              <a:solidFill>
                <a:srgbClr val="585858"/>
              </a:solidFill>
            </a:endParaRPr>
          </a:p>
        </p:txBody>
      </p:sp>
      <p:sp>
        <p:nvSpPr>
          <p:cNvPr id="14" name="Rectangle 13"/>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56803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fade">
                                      <p:cBhvr>
                                        <p:cTn id="7" dur="500"/>
                                        <p:tgtEl>
                                          <p:spTgt spid="788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8853"/>
                                        </p:tgtEl>
                                        <p:attrNameLst>
                                          <p:attrName>style.visibility</p:attrName>
                                        </p:attrNameLst>
                                      </p:cBhvr>
                                      <p:to>
                                        <p:strVal val="visible"/>
                                      </p:to>
                                    </p:set>
                                    <p:animEffect transition="in" filter="fade">
                                      <p:cBhvr>
                                        <p:cTn id="10" dur="500"/>
                                        <p:tgtEl>
                                          <p:spTgt spid="7885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8851">
                                            <p:txEl>
                                              <p:pRg st="3" end="3"/>
                                            </p:txEl>
                                          </p:spTgt>
                                        </p:tgtEl>
                                        <p:attrNameLst>
                                          <p:attrName>style.visibility</p:attrName>
                                        </p:attrNameLst>
                                      </p:cBhvr>
                                      <p:to>
                                        <p:strVal val="visible"/>
                                      </p:to>
                                    </p:set>
                                    <p:animEffect transition="in" filter="fade">
                                      <p:cBhvr>
                                        <p:cTn id="15" dur="500"/>
                                        <p:tgtEl>
                                          <p:spTgt spid="78851">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8851">
                                            <p:txEl>
                                              <p:pRg st="4" end="4"/>
                                            </p:txEl>
                                          </p:spTgt>
                                        </p:tgtEl>
                                        <p:attrNameLst>
                                          <p:attrName>style.visibility</p:attrName>
                                        </p:attrNameLst>
                                      </p:cBhvr>
                                      <p:to>
                                        <p:strVal val="visible"/>
                                      </p:to>
                                    </p:set>
                                    <p:animEffect transition="in" filter="fade">
                                      <p:cBhvr>
                                        <p:cTn id="18" dur="500"/>
                                        <p:tgtEl>
                                          <p:spTgt spid="78851">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8855"/>
                                        </p:tgtEl>
                                        <p:attrNameLst>
                                          <p:attrName>style.visibility</p:attrName>
                                        </p:attrNameLst>
                                      </p:cBhvr>
                                      <p:to>
                                        <p:strVal val="visible"/>
                                      </p:to>
                                    </p:set>
                                    <p:animEffect transition="in" filter="fade">
                                      <p:cBhvr>
                                        <p:cTn id="21" dur="500"/>
                                        <p:tgtEl>
                                          <p:spTgt spid="7885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8856"/>
                                        </p:tgtEl>
                                        <p:attrNameLst>
                                          <p:attrName>style.visibility</p:attrName>
                                        </p:attrNameLst>
                                      </p:cBhvr>
                                      <p:to>
                                        <p:strVal val="visible"/>
                                      </p:to>
                                    </p:set>
                                    <p:animEffect transition="in" filter="fade">
                                      <p:cBhvr>
                                        <p:cTn id="26" dur="500"/>
                                        <p:tgtEl>
                                          <p:spTgt spid="7885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8857"/>
                                        </p:tgtEl>
                                        <p:attrNameLst>
                                          <p:attrName>style.visibility</p:attrName>
                                        </p:attrNameLst>
                                      </p:cBhvr>
                                      <p:to>
                                        <p:strVal val="visible"/>
                                      </p:to>
                                    </p:set>
                                    <p:animEffect transition="in" filter="fade">
                                      <p:cBhvr>
                                        <p:cTn id="29" dur="500"/>
                                        <p:tgtEl>
                                          <p:spTgt spid="7885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8858"/>
                                        </p:tgtEl>
                                        <p:attrNameLst>
                                          <p:attrName>style.visibility</p:attrName>
                                        </p:attrNameLst>
                                      </p:cBhvr>
                                      <p:to>
                                        <p:strVal val="visible"/>
                                      </p:to>
                                    </p:set>
                                    <p:animEffect transition="in" filter="fade">
                                      <p:cBhvr>
                                        <p:cTn id="34" dur="500"/>
                                        <p:tgtEl>
                                          <p:spTgt spid="78858"/>
                                        </p:tgtEl>
                                      </p:cBhvr>
                                    </p:animEffect>
                                  </p:childTnLst>
                                </p:cTn>
                              </p:par>
                            </p:childTnLst>
                          </p:cTn>
                        </p:par>
                        <p:par>
                          <p:cTn id="35" fill="hold" nodeType="withGroup">
                            <p:stCondLst>
                              <p:cond delay="500"/>
                            </p:stCondLst>
                            <p:childTnLst>
                              <p:par>
                                <p:cTn id="36" presetID="10" presetClass="entr" presetSubtype="0" fill="hold" nodeType="afterEffect">
                                  <p:stCondLst>
                                    <p:cond delay="0"/>
                                  </p:stCondLst>
                                  <p:childTnLst>
                                    <p:set>
                                      <p:cBhvr>
                                        <p:cTn id="37" dur="1" fill="hold">
                                          <p:stCondLst>
                                            <p:cond delay="0"/>
                                          </p:stCondLst>
                                        </p:cTn>
                                        <p:tgtEl>
                                          <p:spTgt spid="78851">
                                            <p:txEl>
                                              <p:pRg st="6" end="6"/>
                                            </p:txEl>
                                          </p:spTgt>
                                        </p:tgtEl>
                                        <p:attrNameLst>
                                          <p:attrName>style.visibility</p:attrName>
                                        </p:attrNameLst>
                                      </p:cBhvr>
                                      <p:to>
                                        <p:strVal val="visible"/>
                                      </p:to>
                                    </p:set>
                                    <p:animEffect transition="in" filter="fade">
                                      <p:cBhvr>
                                        <p:cTn id="38" dur="500"/>
                                        <p:tgtEl>
                                          <p:spTgt spid="78851">
                                            <p:txEl>
                                              <p:pRg st="6" end="6"/>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78851">
                                            <p:txEl>
                                              <p:pRg st="7" end="7"/>
                                            </p:txEl>
                                          </p:spTgt>
                                        </p:tgtEl>
                                        <p:attrNameLst>
                                          <p:attrName>style.visibility</p:attrName>
                                        </p:attrNameLst>
                                      </p:cBhvr>
                                      <p:to>
                                        <p:strVal val="visible"/>
                                      </p:to>
                                    </p:set>
                                    <p:animEffect transition="in" filter="fade">
                                      <p:cBhvr>
                                        <p:cTn id="41" dur="500"/>
                                        <p:tgtEl>
                                          <p:spTgt spid="78851">
                                            <p:txEl>
                                              <p:pRg st="7" end="7"/>
                                            </p:txEl>
                                          </p:spTgt>
                                        </p:tgtEl>
                                      </p:cBhvr>
                                    </p:animEffect>
                                  </p:childTnLst>
                                </p:cTn>
                              </p:par>
                            </p:childTnLst>
                          </p:cTn>
                        </p:par>
                        <p:par>
                          <p:cTn id="42" fill="hold" nodeType="afterGroup">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78859"/>
                                        </p:tgtEl>
                                        <p:attrNameLst>
                                          <p:attrName>style.visibility</p:attrName>
                                        </p:attrNameLst>
                                      </p:cBhvr>
                                      <p:to>
                                        <p:strVal val="visible"/>
                                      </p:to>
                                    </p:set>
                                    <p:animEffect transition="in" filter="fade">
                                      <p:cBhvr>
                                        <p:cTn id="45" dur="500"/>
                                        <p:tgtEl>
                                          <p:spTgt spid="78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p:bldP spid="78853" grpId="0" animBg="1"/>
      <p:bldP spid="78855" grpId="0"/>
      <p:bldP spid="78856" grpId="0"/>
      <p:bldP spid="78857" grpId="0" animBg="1"/>
      <p:bldP spid="78858" grpId="0"/>
      <p:bldP spid="7885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50" y="5715000"/>
            <a:ext cx="1276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4"/>
          <p:cNvSpPr txBox="1">
            <a:spLocks noChangeArrowheads="1"/>
          </p:cNvSpPr>
          <p:nvPr/>
        </p:nvSpPr>
        <p:spPr>
          <a:xfrm>
            <a:off x="0" y="0"/>
            <a:ext cx="9144000" cy="779489"/>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A Shuffle Algorithm: 3 ideas</a:t>
            </a:r>
            <a:endParaRPr lang="en-US" altLang="en-US" sz="4000" dirty="0" smtClean="0">
              <a:solidFill>
                <a:srgbClr val="585858"/>
              </a:solidFill>
            </a:endParaRPr>
          </a:p>
        </p:txBody>
      </p:sp>
      <p:pic>
        <p:nvPicPr>
          <p:cNvPr id="6" name="Picture 5" descr="http://claycon.org/ZAR/graphics/shuffle.gif"/>
          <p:cNvPicPr/>
          <p:nvPr/>
        </p:nvPicPr>
        <p:blipFill>
          <a:blip r:embed="rId3">
            <a:extLst>
              <a:ext uri="{28A0092B-C50C-407E-A947-70E740481C1C}">
                <a14:useLocalDpi xmlns:a14="http://schemas.microsoft.com/office/drawing/2010/main" val="0"/>
              </a:ext>
            </a:extLst>
          </a:blip>
          <a:srcRect/>
          <a:stretch>
            <a:fillRect/>
          </a:stretch>
        </p:blipFill>
        <p:spPr bwMode="auto">
          <a:xfrm>
            <a:off x="6677025" y="5460791"/>
            <a:ext cx="2381250" cy="1228725"/>
          </a:xfrm>
          <a:prstGeom prst="rect">
            <a:avLst/>
          </a:prstGeom>
          <a:noFill/>
          <a:ln>
            <a:noFill/>
          </a:ln>
        </p:spPr>
      </p:pic>
      <p:sp>
        <p:nvSpPr>
          <p:cNvPr id="7" name="Rectangle 3"/>
          <p:cNvSpPr txBox="1">
            <a:spLocks noChangeArrowheads="1"/>
          </p:cNvSpPr>
          <p:nvPr/>
        </p:nvSpPr>
        <p:spPr>
          <a:xfrm>
            <a:off x="993228" y="944380"/>
            <a:ext cx="8150772" cy="55802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600" dirty="0">
                <a:solidFill>
                  <a:schemeClr val="bg1">
                    <a:lumMod val="85000"/>
                  </a:schemeClr>
                </a:solidFill>
              </a:rPr>
              <a:t>Take any two values at random, and swap them. Repeat a thousand times.</a:t>
            </a:r>
          </a:p>
          <a:p>
            <a:pPr marL="0" indent="0">
              <a:buNone/>
            </a:pPr>
            <a:endParaRPr lang="en-US" altLang="en-US" sz="3600" dirty="0" smtClean="0">
              <a:solidFill>
                <a:srgbClr val="585858"/>
              </a:solidFill>
            </a:endParaRPr>
          </a:p>
          <a:p>
            <a:pPr marL="0" indent="0">
              <a:buNone/>
            </a:pPr>
            <a:r>
              <a:rPr lang="en-US" altLang="en-US" sz="3600" dirty="0">
                <a:solidFill>
                  <a:schemeClr val="bg1">
                    <a:lumMod val="85000"/>
                  </a:schemeClr>
                </a:solidFill>
              </a:rPr>
              <a:t>T</a:t>
            </a:r>
            <a:r>
              <a:rPr lang="en-US" altLang="en-US" sz="3600" dirty="0" smtClean="0">
                <a:solidFill>
                  <a:schemeClr val="bg1">
                    <a:lumMod val="85000"/>
                  </a:schemeClr>
                </a:solidFill>
              </a:rPr>
              <a:t>he </a:t>
            </a:r>
            <a:r>
              <a:rPr lang="en-US" altLang="en-US" sz="3600" dirty="0">
                <a:solidFill>
                  <a:schemeClr val="bg1">
                    <a:lumMod val="85000"/>
                  </a:schemeClr>
                </a:solidFill>
              </a:rPr>
              <a:t>Knuth </a:t>
            </a:r>
            <a:r>
              <a:rPr lang="en-US" altLang="en-US" sz="3600" dirty="0" smtClean="0">
                <a:solidFill>
                  <a:schemeClr val="bg1">
                    <a:lumMod val="85000"/>
                  </a:schemeClr>
                </a:solidFill>
              </a:rPr>
              <a:t>Shuffle is explained </a:t>
            </a:r>
            <a:r>
              <a:rPr lang="en-US" altLang="en-US" sz="3600" dirty="0">
                <a:solidFill>
                  <a:schemeClr val="bg1">
                    <a:lumMod val="85000"/>
                  </a:schemeClr>
                </a:solidFill>
              </a:rPr>
              <a:t>here</a:t>
            </a:r>
          </a:p>
          <a:p>
            <a:pPr marL="0" indent="0">
              <a:buNone/>
            </a:pPr>
            <a:r>
              <a:rPr lang="en-US" sz="1800" u="sng" dirty="0">
                <a:solidFill>
                  <a:schemeClr val="bg1">
                    <a:lumMod val="85000"/>
                  </a:schemeClr>
                </a:solidFill>
                <a:hlinkClick r:id="rId4"/>
              </a:rPr>
              <a:t>http://en.wikipedia.org/wiki/Fisher%E2%80%93Yates_shuffle</a:t>
            </a:r>
            <a:endParaRPr lang="en-US" altLang="en-US" sz="1800" dirty="0">
              <a:solidFill>
                <a:schemeClr val="bg1">
                  <a:lumMod val="85000"/>
                </a:schemeClr>
              </a:solidFill>
            </a:endParaRPr>
          </a:p>
          <a:p>
            <a:pPr marL="0" indent="0">
              <a:buNone/>
            </a:pPr>
            <a:endParaRPr lang="en-US" altLang="en-US" sz="3600" dirty="0">
              <a:solidFill>
                <a:srgbClr val="585858"/>
              </a:solidFill>
            </a:endParaRPr>
          </a:p>
          <a:p>
            <a:pPr marL="0" indent="0">
              <a:buNone/>
            </a:pPr>
            <a:r>
              <a:rPr lang="en-US" altLang="en-US" sz="3600" dirty="0">
                <a:solidFill>
                  <a:srgbClr val="585858"/>
                </a:solidFill>
              </a:rPr>
              <a:t>Riffle the ‘deck’. Split in two and interleave.</a:t>
            </a:r>
          </a:p>
          <a:p>
            <a:pPr marL="0" indent="0">
              <a:buNone/>
            </a:pPr>
            <a:endParaRPr lang="en-US" altLang="en-US" sz="3600" dirty="0" smtClean="0">
              <a:solidFill>
                <a:srgbClr val="585858"/>
              </a:solidFill>
            </a:endParaRPr>
          </a:p>
          <a:p>
            <a:pPr marL="0" indent="0">
              <a:buNone/>
            </a:pPr>
            <a:endParaRPr lang="en-US" altLang="en-US" sz="3600" dirty="0">
              <a:solidFill>
                <a:srgbClr val="585858"/>
              </a:solidFill>
            </a:endParaRPr>
          </a:p>
          <a:p>
            <a:pPr marL="0" indent="0">
              <a:spcBef>
                <a:spcPts val="0"/>
              </a:spcBef>
              <a:buFontTx/>
              <a:buNone/>
            </a:pPr>
            <a:endParaRPr lang="en-US" altLang="en-US" sz="3600" dirty="0" smtClean="0">
              <a:solidFill>
                <a:srgbClr val="585858"/>
              </a:solidFill>
            </a:endParaRPr>
          </a:p>
        </p:txBody>
      </p:sp>
      <p:sp>
        <p:nvSpPr>
          <p:cNvPr id="8" name="TextBox 7"/>
          <p:cNvSpPr txBox="1"/>
          <p:nvPr/>
        </p:nvSpPr>
        <p:spPr>
          <a:xfrm>
            <a:off x="204952" y="849784"/>
            <a:ext cx="614271" cy="1107996"/>
          </a:xfrm>
          <a:prstGeom prst="rect">
            <a:avLst/>
          </a:prstGeom>
          <a:noFill/>
        </p:spPr>
        <p:txBody>
          <a:bodyPr wrap="none" rtlCol="0">
            <a:spAutoFit/>
          </a:bodyPr>
          <a:lstStyle/>
          <a:p>
            <a:r>
              <a:rPr lang="en-GB" sz="6600" b="1" dirty="0">
                <a:solidFill>
                  <a:schemeClr val="bg1">
                    <a:lumMod val="85000"/>
                  </a:schemeClr>
                </a:solidFill>
              </a:rPr>
              <a:t>1</a:t>
            </a:r>
          </a:p>
        </p:txBody>
      </p:sp>
      <p:sp>
        <p:nvSpPr>
          <p:cNvPr id="9" name="TextBox 8"/>
          <p:cNvSpPr txBox="1"/>
          <p:nvPr/>
        </p:nvSpPr>
        <p:spPr>
          <a:xfrm>
            <a:off x="199692" y="2610272"/>
            <a:ext cx="614271" cy="1107996"/>
          </a:xfrm>
          <a:prstGeom prst="rect">
            <a:avLst/>
          </a:prstGeom>
          <a:noFill/>
        </p:spPr>
        <p:txBody>
          <a:bodyPr wrap="none" rtlCol="0">
            <a:spAutoFit/>
          </a:bodyPr>
          <a:lstStyle/>
          <a:p>
            <a:r>
              <a:rPr lang="en-GB" sz="6600" b="1" dirty="0" smtClean="0">
                <a:solidFill>
                  <a:schemeClr val="bg1">
                    <a:lumMod val="85000"/>
                  </a:schemeClr>
                </a:solidFill>
              </a:rPr>
              <a:t>2</a:t>
            </a:r>
            <a:endParaRPr lang="en-GB" sz="6600" b="1" dirty="0">
              <a:solidFill>
                <a:schemeClr val="bg1">
                  <a:lumMod val="85000"/>
                </a:schemeClr>
              </a:solidFill>
            </a:endParaRPr>
          </a:p>
        </p:txBody>
      </p:sp>
      <p:sp>
        <p:nvSpPr>
          <p:cNvPr id="10" name="TextBox 9"/>
          <p:cNvSpPr txBox="1"/>
          <p:nvPr/>
        </p:nvSpPr>
        <p:spPr>
          <a:xfrm>
            <a:off x="199692" y="4218351"/>
            <a:ext cx="614271" cy="1107996"/>
          </a:xfrm>
          <a:prstGeom prst="rect">
            <a:avLst/>
          </a:prstGeom>
          <a:noFill/>
        </p:spPr>
        <p:txBody>
          <a:bodyPr wrap="none" rtlCol="0">
            <a:spAutoFit/>
          </a:bodyPr>
          <a:lstStyle/>
          <a:p>
            <a:r>
              <a:rPr lang="en-GB" sz="6600" b="1" dirty="0" smtClean="0">
                <a:solidFill>
                  <a:schemeClr val="bg1">
                    <a:lumMod val="50000"/>
                  </a:schemeClr>
                </a:solidFill>
              </a:rPr>
              <a:t>3</a:t>
            </a:r>
            <a:endParaRPr lang="en-GB" sz="6600" b="1" dirty="0">
              <a:solidFill>
                <a:schemeClr val="bg1">
                  <a:lumMod val="50000"/>
                </a:schemeClr>
              </a:solidFill>
            </a:endParaRPr>
          </a:p>
        </p:txBody>
      </p:sp>
    </p:spTree>
    <p:extLst>
      <p:ext uri="{BB962C8B-B14F-4D97-AF65-F5344CB8AC3E}">
        <p14:creationId xmlns:p14="http://schemas.microsoft.com/office/powerpoint/2010/main" val="10129578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720"/>
            <a:ext cx="9144000" cy="769441"/>
          </a:xfrm>
          <a:prstGeom prst="rect">
            <a:avLst/>
          </a:prstGeom>
        </p:spPr>
        <p:txBody>
          <a:bodyPr wrap="square">
            <a:spAutoFit/>
          </a:bodyPr>
          <a:lstStyle/>
          <a:p>
            <a:r>
              <a:rPr lang="en-US" sz="4400" b="1" kern="1400" spc="-150" dirty="0" smtClean="0">
                <a:solidFill>
                  <a:srgbClr val="C00000"/>
                </a:solidFill>
              </a:rPr>
              <a:t>Investigating A Perfect Riffle Shuffle</a:t>
            </a:r>
          </a:p>
        </p:txBody>
      </p:sp>
      <p:sp>
        <p:nvSpPr>
          <p:cNvPr id="4" name="Rectangle 3"/>
          <p:cNvSpPr/>
          <p:nvPr/>
        </p:nvSpPr>
        <p:spPr>
          <a:xfrm>
            <a:off x="7569200" y="5571067"/>
            <a:ext cx="1574800" cy="127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3"/>
          <a:srcRect l="42638" t="18403" r="23450" b="65138"/>
          <a:stretch/>
        </p:blipFill>
        <p:spPr>
          <a:xfrm>
            <a:off x="955883" y="1034383"/>
            <a:ext cx="7232233" cy="1973402"/>
          </a:xfrm>
          <a:prstGeom prst="rect">
            <a:avLst/>
          </a:prstGeom>
        </p:spPr>
      </p:pic>
      <p:pic>
        <p:nvPicPr>
          <p:cNvPr id="7" name="Picture 6"/>
          <p:cNvPicPr>
            <a:picLocks noChangeAspect="1"/>
          </p:cNvPicPr>
          <p:nvPr/>
        </p:nvPicPr>
        <p:blipFill rotWithShape="1">
          <a:blip r:embed="rId3"/>
          <a:srcRect l="42638" t="46809" r="23450" b="23065"/>
          <a:stretch/>
        </p:blipFill>
        <p:spPr>
          <a:xfrm>
            <a:off x="1174606" y="3270940"/>
            <a:ext cx="7181994" cy="3587060"/>
          </a:xfrm>
          <a:prstGeom prst="rect">
            <a:avLst/>
          </a:prstGeom>
        </p:spPr>
      </p:pic>
      <p:sp>
        <p:nvSpPr>
          <p:cNvPr id="8" name="Text Box 7"/>
          <p:cNvSpPr txBox="1">
            <a:spLocks noChangeArrowheads="1"/>
          </p:cNvSpPr>
          <p:nvPr/>
        </p:nvSpPr>
        <p:spPr bwMode="auto">
          <a:xfrm>
            <a:off x="-2" y="2895595"/>
            <a:ext cx="91440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sz="2800" dirty="0" smtClean="0">
                <a:solidFill>
                  <a:srgbClr val="585858"/>
                </a:solidFill>
              </a:rPr>
              <a:t>Split a set of 8 ordered cards into 2 halves</a:t>
            </a:r>
            <a:endParaRPr lang="en-GB" sz="2800" dirty="0">
              <a:solidFill>
                <a:srgbClr val="585858"/>
              </a:solidFill>
            </a:endParaRPr>
          </a:p>
        </p:txBody>
      </p:sp>
      <p:sp>
        <p:nvSpPr>
          <p:cNvPr id="10" name="TextBox 9"/>
          <p:cNvSpPr txBox="1"/>
          <p:nvPr/>
        </p:nvSpPr>
        <p:spPr>
          <a:xfrm>
            <a:off x="0" y="6571325"/>
            <a:ext cx="1564018" cy="276999"/>
          </a:xfrm>
          <a:prstGeom prst="rect">
            <a:avLst/>
          </a:prstGeom>
          <a:noFill/>
        </p:spPr>
        <p:txBody>
          <a:bodyPr wrap="none" rtlCol="0">
            <a:spAutoFit/>
          </a:bodyPr>
          <a:lstStyle/>
          <a:p>
            <a:r>
              <a:rPr lang="en-GB" sz="1200" dirty="0" smtClean="0">
                <a:solidFill>
                  <a:schemeClr val="tx1">
                    <a:lumMod val="50000"/>
                    <a:lumOff val="50000"/>
                  </a:schemeClr>
                </a:solidFill>
              </a:rPr>
              <a:t>Graphics from NCETM</a:t>
            </a:r>
            <a:endParaRPr lang="en-GB" sz="1200" dirty="0">
              <a:solidFill>
                <a:schemeClr val="tx1">
                  <a:lumMod val="50000"/>
                  <a:lumOff val="50000"/>
                </a:schemeClr>
              </a:solidFill>
            </a:endParaRPr>
          </a:p>
        </p:txBody>
      </p:sp>
    </p:spTree>
    <p:extLst>
      <p:ext uri="{BB962C8B-B14F-4D97-AF65-F5344CB8AC3E}">
        <p14:creationId xmlns:p14="http://schemas.microsoft.com/office/powerpoint/2010/main" val="2752198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69200" y="5571067"/>
            <a:ext cx="1574800" cy="127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Box 7"/>
          <p:cNvSpPr txBox="1">
            <a:spLocks noChangeArrowheads="1"/>
          </p:cNvSpPr>
          <p:nvPr/>
        </p:nvSpPr>
        <p:spPr bwMode="auto">
          <a:xfrm>
            <a:off x="0" y="1034383"/>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sz="2800" dirty="0" smtClean="0">
                <a:solidFill>
                  <a:srgbClr val="585858"/>
                </a:solidFill>
              </a:rPr>
              <a:t>Interleaved with the top and bottom card remaining in place</a:t>
            </a:r>
            <a:endParaRPr lang="en-GB" sz="2800" dirty="0">
              <a:solidFill>
                <a:srgbClr val="585858"/>
              </a:solidFill>
            </a:endParaRPr>
          </a:p>
        </p:txBody>
      </p:sp>
      <p:pic>
        <p:nvPicPr>
          <p:cNvPr id="3" name="Picture 2"/>
          <p:cNvPicPr>
            <a:picLocks noChangeAspect="1"/>
          </p:cNvPicPr>
          <p:nvPr/>
        </p:nvPicPr>
        <p:blipFill rotWithShape="1">
          <a:blip r:embed="rId3"/>
          <a:srcRect l="44087" t="24752" r="23674" b="33383"/>
          <a:stretch/>
        </p:blipFill>
        <p:spPr>
          <a:xfrm>
            <a:off x="958854" y="1582057"/>
            <a:ext cx="7226291" cy="5275943"/>
          </a:xfrm>
          <a:prstGeom prst="rect">
            <a:avLst/>
          </a:prstGeom>
        </p:spPr>
      </p:pic>
      <p:sp>
        <p:nvSpPr>
          <p:cNvPr id="9" name="Text Box 7"/>
          <p:cNvSpPr txBox="1">
            <a:spLocks noChangeArrowheads="1"/>
          </p:cNvSpPr>
          <p:nvPr/>
        </p:nvSpPr>
        <p:spPr bwMode="auto">
          <a:xfrm>
            <a:off x="0" y="3053342"/>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sz="2800" b="1" dirty="0" smtClean="0">
                <a:solidFill>
                  <a:srgbClr val="C00000"/>
                </a:solidFill>
              </a:rPr>
              <a:t>Out-shuffle</a:t>
            </a:r>
            <a:endParaRPr lang="en-GB" sz="2800" b="1" dirty="0">
              <a:solidFill>
                <a:srgbClr val="C00000"/>
              </a:solidFill>
            </a:endParaRPr>
          </a:p>
        </p:txBody>
      </p:sp>
      <p:sp>
        <p:nvSpPr>
          <p:cNvPr id="10" name="Rectangle 9"/>
          <p:cNvSpPr/>
          <p:nvPr/>
        </p:nvSpPr>
        <p:spPr>
          <a:xfrm>
            <a:off x="958854" y="5196113"/>
            <a:ext cx="7082060" cy="1644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0" y="6571325"/>
            <a:ext cx="1564018" cy="276999"/>
          </a:xfrm>
          <a:prstGeom prst="rect">
            <a:avLst/>
          </a:prstGeom>
          <a:noFill/>
        </p:spPr>
        <p:txBody>
          <a:bodyPr wrap="none" rtlCol="0">
            <a:spAutoFit/>
          </a:bodyPr>
          <a:lstStyle/>
          <a:p>
            <a:r>
              <a:rPr lang="en-GB" sz="1200" dirty="0" smtClean="0">
                <a:solidFill>
                  <a:schemeClr val="tx1">
                    <a:lumMod val="50000"/>
                    <a:lumOff val="50000"/>
                  </a:schemeClr>
                </a:solidFill>
              </a:rPr>
              <a:t>Graphics from NCETM</a:t>
            </a:r>
            <a:endParaRPr lang="en-GB" sz="1200" dirty="0">
              <a:solidFill>
                <a:schemeClr val="tx1">
                  <a:lumMod val="50000"/>
                  <a:lumOff val="50000"/>
                </a:schemeClr>
              </a:solidFill>
            </a:endParaRPr>
          </a:p>
        </p:txBody>
      </p:sp>
      <p:sp>
        <p:nvSpPr>
          <p:cNvPr id="12" name="Rectangle 11"/>
          <p:cNvSpPr/>
          <p:nvPr/>
        </p:nvSpPr>
        <p:spPr>
          <a:xfrm>
            <a:off x="0" y="18720"/>
            <a:ext cx="9144000" cy="769441"/>
          </a:xfrm>
          <a:prstGeom prst="rect">
            <a:avLst/>
          </a:prstGeom>
        </p:spPr>
        <p:txBody>
          <a:bodyPr wrap="square">
            <a:spAutoFit/>
          </a:bodyPr>
          <a:lstStyle/>
          <a:p>
            <a:r>
              <a:rPr lang="en-US" sz="4400" b="1" kern="1400" spc="-150" dirty="0" smtClean="0">
                <a:solidFill>
                  <a:srgbClr val="C00000"/>
                </a:solidFill>
              </a:rPr>
              <a:t>Investigating A Perfect Riffle Shuffle</a:t>
            </a:r>
          </a:p>
        </p:txBody>
      </p:sp>
    </p:spTree>
    <p:extLst>
      <p:ext uri="{BB962C8B-B14F-4D97-AF65-F5344CB8AC3E}">
        <p14:creationId xmlns:p14="http://schemas.microsoft.com/office/powerpoint/2010/main" val="14619971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69200" y="5571067"/>
            <a:ext cx="1574800" cy="127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a:srcRect l="43307" t="13442" r="24900" b="45289"/>
          <a:stretch/>
        </p:blipFill>
        <p:spPr>
          <a:xfrm>
            <a:off x="972387" y="1557603"/>
            <a:ext cx="7199226" cy="5254172"/>
          </a:xfrm>
          <a:prstGeom prst="rect">
            <a:avLst/>
          </a:prstGeom>
        </p:spPr>
      </p:pic>
      <p:sp>
        <p:nvSpPr>
          <p:cNvPr id="8" name="Text Box 7"/>
          <p:cNvSpPr txBox="1">
            <a:spLocks noChangeArrowheads="1"/>
          </p:cNvSpPr>
          <p:nvPr/>
        </p:nvSpPr>
        <p:spPr bwMode="auto">
          <a:xfrm>
            <a:off x="0" y="1034383"/>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sz="2800" dirty="0" smtClean="0">
                <a:solidFill>
                  <a:srgbClr val="585858"/>
                </a:solidFill>
              </a:rPr>
              <a:t>Interleaved with the top and bottom card moved in</a:t>
            </a:r>
            <a:endParaRPr lang="en-GB" sz="2800" dirty="0">
              <a:solidFill>
                <a:srgbClr val="585858"/>
              </a:solidFill>
            </a:endParaRPr>
          </a:p>
        </p:txBody>
      </p:sp>
      <p:sp>
        <p:nvSpPr>
          <p:cNvPr id="9" name="Text Box 7"/>
          <p:cNvSpPr txBox="1">
            <a:spLocks noChangeArrowheads="1"/>
          </p:cNvSpPr>
          <p:nvPr/>
        </p:nvSpPr>
        <p:spPr bwMode="auto">
          <a:xfrm>
            <a:off x="0" y="3041115"/>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sz="2800" b="1" dirty="0" smtClean="0">
                <a:solidFill>
                  <a:srgbClr val="C00000"/>
                </a:solidFill>
              </a:rPr>
              <a:t>In-shuffle</a:t>
            </a:r>
            <a:endParaRPr lang="en-GB" sz="2800" b="1" dirty="0">
              <a:solidFill>
                <a:srgbClr val="C00000"/>
              </a:solidFill>
            </a:endParaRPr>
          </a:p>
        </p:txBody>
      </p:sp>
      <p:sp>
        <p:nvSpPr>
          <p:cNvPr id="10" name="Rectangle 9"/>
          <p:cNvSpPr/>
          <p:nvPr/>
        </p:nvSpPr>
        <p:spPr>
          <a:xfrm>
            <a:off x="958854" y="5196113"/>
            <a:ext cx="7082060" cy="1644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0" y="6571325"/>
            <a:ext cx="1564018" cy="276999"/>
          </a:xfrm>
          <a:prstGeom prst="rect">
            <a:avLst/>
          </a:prstGeom>
          <a:noFill/>
        </p:spPr>
        <p:txBody>
          <a:bodyPr wrap="none" rtlCol="0">
            <a:spAutoFit/>
          </a:bodyPr>
          <a:lstStyle/>
          <a:p>
            <a:r>
              <a:rPr lang="en-GB" sz="1200" dirty="0" smtClean="0">
                <a:solidFill>
                  <a:schemeClr val="tx1">
                    <a:lumMod val="50000"/>
                    <a:lumOff val="50000"/>
                  </a:schemeClr>
                </a:solidFill>
              </a:rPr>
              <a:t>Graphics from NCETM</a:t>
            </a:r>
            <a:endParaRPr lang="en-GB" sz="1200" dirty="0">
              <a:solidFill>
                <a:schemeClr val="tx1">
                  <a:lumMod val="50000"/>
                  <a:lumOff val="50000"/>
                </a:schemeClr>
              </a:solidFill>
            </a:endParaRPr>
          </a:p>
        </p:txBody>
      </p:sp>
      <p:sp>
        <p:nvSpPr>
          <p:cNvPr id="12" name="Rectangle 11"/>
          <p:cNvSpPr/>
          <p:nvPr/>
        </p:nvSpPr>
        <p:spPr>
          <a:xfrm>
            <a:off x="0" y="18720"/>
            <a:ext cx="9144000" cy="769441"/>
          </a:xfrm>
          <a:prstGeom prst="rect">
            <a:avLst/>
          </a:prstGeom>
        </p:spPr>
        <p:txBody>
          <a:bodyPr wrap="square">
            <a:spAutoFit/>
          </a:bodyPr>
          <a:lstStyle/>
          <a:p>
            <a:r>
              <a:rPr lang="en-US" sz="4400" b="1" kern="1400" spc="-150" dirty="0" smtClean="0">
                <a:solidFill>
                  <a:srgbClr val="C00000"/>
                </a:solidFill>
              </a:rPr>
              <a:t>Investigating A Perfect Riffle Shuffle</a:t>
            </a:r>
          </a:p>
        </p:txBody>
      </p:sp>
    </p:spTree>
    <p:extLst>
      <p:ext uri="{BB962C8B-B14F-4D97-AF65-F5344CB8AC3E}">
        <p14:creationId xmlns:p14="http://schemas.microsoft.com/office/powerpoint/2010/main" val="1431472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69200" y="5571067"/>
            <a:ext cx="1574800" cy="127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Box 7"/>
          <p:cNvSpPr txBox="1">
            <a:spLocks noChangeArrowheads="1"/>
          </p:cNvSpPr>
          <p:nvPr/>
        </p:nvSpPr>
        <p:spPr bwMode="auto">
          <a:xfrm>
            <a:off x="0" y="1034383"/>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2800" dirty="0" smtClean="0">
                <a:solidFill>
                  <a:srgbClr val="585858"/>
                </a:solidFill>
              </a:rPr>
              <a:t>Using 8 cards, starting in order, perform 3 out-shuffles.</a:t>
            </a:r>
          </a:p>
          <a:p>
            <a:endParaRPr lang="en-GB" sz="2800" dirty="0">
              <a:solidFill>
                <a:srgbClr val="585858"/>
              </a:solidFill>
            </a:endParaRPr>
          </a:p>
          <a:p>
            <a:r>
              <a:rPr lang="en-GB" sz="2800" dirty="0" smtClean="0">
                <a:solidFill>
                  <a:srgbClr val="585858"/>
                </a:solidFill>
              </a:rPr>
              <a:t>What do you notice?</a:t>
            </a:r>
            <a:endParaRPr lang="en-GB" sz="2800" dirty="0">
              <a:solidFill>
                <a:srgbClr val="585858"/>
              </a:solidFill>
            </a:endParaRPr>
          </a:p>
        </p:txBody>
      </p:sp>
      <p:pic>
        <p:nvPicPr>
          <p:cNvPr id="3" name="Picture 2"/>
          <p:cNvPicPr>
            <a:picLocks noChangeAspect="1"/>
          </p:cNvPicPr>
          <p:nvPr/>
        </p:nvPicPr>
        <p:blipFill rotWithShape="1">
          <a:blip r:embed="rId3"/>
          <a:srcRect l="43753" t="23760" r="24900" b="21081"/>
          <a:stretch/>
        </p:blipFill>
        <p:spPr>
          <a:xfrm>
            <a:off x="3701143" y="1512853"/>
            <a:ext cx="5196114" cy="5140639"/>
          </a:xfrm>
          <a:prstGeom prst="rect">
            <a:avLst/>
          </a:prstGeom>
        </p:spPr>
      </p:pic>
      <p:sp>
        <p:nvSpPr>
          <p:cNvPr id="6" name="Rectangle 5"/>
          <p:cNvSpPr/>
          <p:nvPr/>
        </p:nvSpPr>
        <p:spPr>
          <a:xfrm>
            <a:off x="3599543" y="4016550"/>
            <a:ext cx="5297714" cy="132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3599543" y="5468168"/>
            <a:ext cx="5297714" cy="132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0" y="3158943"/>
            <a:ext cx="3120572" cy="523220"/>
          </a:xfrm>
          <a:prstGeom prst="rect">
            <a:avLst/>
          </a:prstGeom>
          <a:noFill/>
        </p:spPr>
        <p:txBody>
          <a:bodyPr wrap="square" rtlCol="0">
            <a:spAutoFit/>
          </a:bodyPr>
          <a:lstStyle/>
          <a:p>
            <a:r>
              <a:rPr lang="en-GB" sz="2800" dirty="0" smtClean="0">
                <a:solidFill>
                  <a:srgbClr val="585858"/>
                </a:solidFill>
              </a:rPr>
              <a:t>After 1</a:t>
            </a:r>
            <a:r>
              <a:rPr lang="en-GB" sz="2800" baseline="30000" dirty="0" smtClean="0">
                <a:solidFill>
                  <a:srgbClr val="585858"/>
                </a:solidFill>
              </a:rPr>
              <a:t>st</a:t>
            </a:r>
            <a:r>
              <a:rPr lang="en-GB" sz="2800" dirty="0" smtClean="0">
                <a:solidFill>
                  <a:srgbClr val="585858"/>
                </a:solidFill>
              </a:rPr>
              <a:t> out-shuffle</a:t>
            </a:r>
            <a:endParaRPr lang="en-GB" sz="2800" dirty="0">
              <a:solidFill>
                <a:srgbClr val="585858"/>
              </a:solidFill>
            </a:endParaRPr>
          </a:p>
        </p:txBody>
      </p:sp>
      <p:sp>
        <p:nvSpPr>
          <p:cNvPr id="11" name="TextBox 10"/>
          <p:cNvSpPr txBox="1"/>
          <p:nvPr/>
        </p:nvSpPr>
        <p:spPr>
          <a:xfrm>
            <a:off x="0" y="4415340"/>
            <a:ext cx="3120572" cy="523220"/>
          </a:xfrm>
          <a:prstGeom prst="rect">
            <a:avLst/>
          </a:prstGeom>
          <a:noFill/>
        </p:spPr>
        <p:txBody>
          <a:bodyPr wrap="square" rtlCol="0">
            <a:spAutoFit/>
          </a:bodyPr>
          <a:lstStyle/>
          <a:p>
            <a:r>
              <a:rPr lang="en-GB" sz="2800" dirty="0" smtClean="0">
                <a:solidFill>
                  <a:srgbClr val="585858"/>
                </a:solidFill>
              </a:rPr>
              <a:t>After 2</a:t>
            </a:r>
            <a:r>
              <a:rPr lang="en-GB" sz="2800" baseline="30000" dirty="0" smtClean="0">
                <a:solidFill>
                  <a:srgbClr val="585858"/>
                </a:solidFill>
              </a:rPr>
              <a:t>nd</a:t>
            </a:r>
            <a:r>
              <a:rPr lang="en-GB" sz="2800" dirty="0" smtClean="0">
                <a:solidFill>
                  <a:srgbClr val="585858"/>
                </a:solidFill>
              </a:rPr>
              <a:t> out-shuffle</a:t>
            </a:r>
            <a:endParaRPr lang="en-GB" sz="2800" dirty="0">
              <a:solidFill>
                <a:srgbClr val="585858"/>
              </a:solidFill>
            </a:endParaRPr>
          </a:p>
        </p:txBody>
      </p:sp>
      <p:sp>
        <p:nvSpPr>
          <p:cNvPr id="12" name="TextBox 11"/>
          <p:cNvSpPr txBox="1"/>
          <p:nvPr/>
        </p:nvSpPr>
        <p:spPr>
          <a:xfrm>
            <a:off x="-14514" y="5866958"/>
            <a:ext cx="3120572" cy="523220"/>
          </a:xfrm>
          <a:prstGeom prst="rect">
            <a:avLst/>
          </a:prstGeom>
          <a:noFill/>
        </p:spPr>
        <p:txBody>
          <a:bodyPr wrap="square" rtlCol="0">
            <a:spAutoFit/>
          </a:bodyPr>
          <a:lstStyle/>
          <a:p>
            <a:r>
              <a:rPr lang="en-GB" sz="2800" dirty="0" smtClean="0">
                <a:solidFill>
                  <a:srgbClr val="585858"/>
                </a:solidFill>
              </a:rPr>
              <a:t>After 3</a:t>
            </a:r>
            <a:r>
              <a:rPr lang="en-GB" sz="2800" baseline="30000" dirty="0" smtClean="0">
                <a:solidFill>
                  <a:srgbClr val="585858"/>
                </a:solidFill>
              </a:rPr>
              <a:t>rd</a:t>
            </a:r>
            <a:r>
              <a:rPr lang="en-GB" sz="2800" dirty="0" smtClean="0">
                <a:solidFill>
                  <a:srgbClr val="585858"/>
                </a:solidFill>
              </a:rPr>
              <a:t> out-shuffle</a:t>
            </a:r>
            <a:endParaRPr lang="en-GB" sz="2800" dirty="0">
              <a:solidFill>
                <a:srgbClr val="585858"/>
              </a:solidFill>
            </a:endParaRPr>
          </a:p>
        </p:txBody>
      </p:sp>
      <p:sp>
        <p:nvSpPr>
          <p:cNvPr id="14" name="TextBox 13"/>
          <p:cNvSpPr txBox="1"/>
          <p:nvPr/>
        </p:nvSpPr>
        <p:spPr>
          <a:xfrm>
            <a:off x="0" y="6571325"/>
            <a:ext cx="1564018" cy="276999"/>
          </a:xfrm>
          <a:prstGeom prst="rect">
            <a:avLst/>
          </a:prstGeom>
          <a:noFill/>
        </p:spPr>
        <p:txBody>
          <a:bodyPr wrap="none" rtlCol="0">
            <a:spAutoFit/>
          </a:bodyPr>
          <a:lstStyle/>
          <a:p>
            <a:r>
              <a:rPr lang="en-GB" sz="1200" dirty="0" smtClean="0">
                <a:solidFill>
                  <a:schemeClr val="tx1">
                    <a:lumMod val="50000"/>
                    <a:lumOff val="50000"/>
                  </a:schemeClr>
                </a:solidFill>
              </a:rPr>
              <a:t>Graphics from NCETM</a:t>
            </a:r>
            <a:endParaRPr lang="en-GB" sz="1200" dirty="0">
              <a:solidFill>
                <a:schemeClr val="tx1">
                  <a:lumMod val="50000"/>
                  <a:lumOff val="50000"/>
                </a:schemeClr>
              </a:solidFill>
            </a:endParaRPr>
          </a:p>
        </p:txBody>
      </p:sp>
      <p:sp>
        <p:nvSpPr>
          <p:cNvPr id="13" name="Rectangle 12"/>
          <p:cNvSpPr/>
          <p:nvPr/>
        </p:nvSpPr>
        <p:spPr>
          <a:xfrm>
            <a:off x="0" y="18720"/>
            <a:ext cx="9144000" cy="769441"/>
          </a:xfrm>
          <a:prstGeom prst="rect">
            <a:avLst/>
          </a:prstGeom>
        </p:spPr>
        <p:txBody>
          <a:bodyPr wrap="square">
            <a:spAutoFit/>
          </a:bodyPr>
          <a:lstStyle/>
          <a:p>
            <a:r>
              <a:rPr lang="en-US" sz="4400" b="1" kern="1400" spc="-150" dirty="0" smtClean="0">
                <a:solidFill>
                  <a:srgbClr val="C00000"/>
                </a:solidFill>
              </a:rPr>
              <a:t>Investigating A Perfect Riffle Shuffle</a:t>
            </a:r>
          </a:p>
        </p:txBody>
      </p:sp>
    </p:spTree>
    <p:extLst>
      <p:ext uri="{BB962C8B-B14F-4D97-AF65-F5344CB8AC3E}">
        <p14:creationId xmlns:p14="http://schemas.microsoft.com/office/powerpoint/2010/main" val="37129232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69200" y="5571067"/>
            <a:ext cx="1574800" cy="127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a:srcRect l="43530" t="23165" r="24566" b="21280"/>
          <a:stretch/>
        </p:blipFill>
        <p:spPr>
          <a:xfrm>
            <a:off x="3788226" y="1562236"/>
            <a:ext cx="5152572" cy="5044476"/>
          </a:xfrm>
          <a:prstGeom prst="rect">
            <a:avLst/>
          </a:prstGeom>
        </p:spPr>
      </p:pic>
      <p:sp>
        <p:nvSpPr>
          <p:cNvPr id="8" name="Text Box 7"/>
          <p:cNvSpPr txBox="1">
            <a:spLocks noChangeArrowheads="1"/>
          </p:cNvSpPr>
          <p:nvPr/>
        </p:nvSpPr>
        <p:spPr bwMode="auto">
          <a:xfrm>
            <a:off x="0" y="1034383"/>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2800" dirty="0" smtClean="0">
                <a:solidFill>
                  <a:srgbClr val="585858"/>
                </a:solidFill>
              </a:rPr>
              <a:t>Using 8 cards, now start performing consecutive in-shuffles.</a:t>
            </a:r>
          </a:p>
          <a:p>
            <a:endParaRPr lang="en-GB" sz="2800" dirty="0">
              <a:solidFill>
                <a:srgbClr val="585858"/>
              </a:solidFill>
            </a:endParaRPr>
          </a:p>
          <a:p>
            <a:r>
              <a:rPr lang="en-GB" sz="2800" dirty="0" smtClean="0">
                <a:solidFill>
                  <a:srgbClr val="585858"/>
                </a:solidFill>
              </a:rPr>
              <a:t>What do you notice?</a:t>
            </a:r>
            <a:endParaRPr lang="en-GB" sz="2800" dirty="0">
              <a:solidFill>
                <a:srgbClr val="585858"/>
              </a:solidFill>
            </a:endParaRPr>
          </a:p>
        </p:txBody>
      </p:sp>
      <p:sp>
        <p:nvSpPr>
          <p:cNvPr id="6" name="Rectangle 5"/>
          <p:cNvSpPr/>
          <p:nvPr/>
        </p:nvSpPr>
        <p:spPr>
          <a:xfrm>
            <a:off x="3599543" y="4016550"/>
            <a:ext cx="5297714" cy="132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3599543" y="5468168"/>
            <a:ext cx="5297714" cy="132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3158943"/>
            <a:ext cx="3120572" cy="523220"/>
          </a:xfrm>
          <a:prstGeom prst="rect">
            <a:avLst/>
          </a:prstGeom>
          <a:noFill/>
        </p:spPr>
        <p:txBody>
          <a:bodyPr wrap="square" rtlCol="0">
            <a:spAutoFit/>
          </a:bodyPr>
          <a:lstStyle/>
          <a:p>
            <a:r>
              <a:rPr lang="en-GB" sz="2800" dirty="0" smtClean="0">
                <a:solidFill>
                  <a:srgbClr val="585858"/>
                </a:solidFill>
              </a:rPr>
              <a:t>After 1</a:t>
            </a:r>
            <a:r>
              <a:rPr lang="en-GB" sz="2800" baseline="30000" dirty="0" smtClean="0">
                <a:solidFill>
                  <a:srgbClr val="585858"/>
                </a:solidFill>
              </a:rPr>
              <a:t>st</a:t>
            </a:r>
            <a:r>
              <a:rPr lang="en-GB" sz="2800" dirty="0" smtClean="0">
                <a:solidFill>
                  <a:srgbClr val="585858"/>
                </a:solidFill>
              </a:rPr>
              <a:t> in-shuffle</a:t>
            </a:r>
            <a:endParaRPr lang="en-GB" sz="2800" dirty="0">
              <a:solidFill>
                <a:srgbClr val="585858"/>
              </a:solidFill>
            </a:endParaRPr>
          </a:p>
        </p:txBody>
      </p:sp>
      <p:sp>
        <p:nvSpPr>
          <p:cNvPr id="11" name="TextBox 10"/>
          <p:cNvSpPr txBox="1"/>
          <p:nvPr/>
        </p:nvSpPr>
        <p:spPr>
          <a:xfrm>
            <a:off x="0" y="4415340"/>
            <a:ext cx="3120572" cy="523220"/>
          </a:xfrm>
          <a:prstGeom prst="rect">
            <a:avLst/>
          </a:prstGeom>
          <a:noFill/>
        </p:spPr>
        <p:txBody>
          <a:bodyPr wrap="square" rtlCol="0">
            <a:spAutoFit/>
          </a:bodyPr>
          <a:lstStyle/>
          <a:p>
            <a:r>
              <a:rPr lang="en-GB" sz="2800" dirty="0" smtClean="0">
                <a:solidFill>
                  <a:srgbClr val="585858"/>
                </a:solidFill>
              </a:rPr>
              <a:t>After 2</a:t>
            </a:r>
            <a:r>
              <a:rPr lang="en-GB" sz="2800" baseline="30000" dirty="0" smtClean="0">
                <a:solidFill>
                  <a:srgbClr val="585858"/>
                </a:solidFill>
              </a:rPr>
              <a:t>nd</a:t>
            </a:r>
            <a:r>
              <a:rPr lang="en-GB" sz="2800" dirty="0" smtClean="0">
                <a:solidFill>
                  <a:srgbClr val="585858"/>
                </a:solidFill>
              </a:rPr>
              <a:t> in-shuffle</a:t>
            </a:r>
            <a:endParaRPr lang="en-GB" sz="2800" dirty="0">
              <a:solidFill>
                <a:srgbClr val="585858"/>
              </a:solidFill>
            </a:endParaRPr>
          </a:p>
        </p:txBody>
      </p:sp>
      <p:sp>
        <p:nvSpPr>
          <p:cNvPr id="12" name="TextBox 11"/>
          <p:cNvSpPr txBox="1"/>
          <p:nvPr/>
        </p:nvSpPr>
        <p:spPr>
          <a:xfrm>
            <a:off x="-14514" y="5866958"/>
            <a:ext cx="3120572" cy="523220"/>
          </a:xfrm>
          <a:prstGeom prst="rect">
            <a:avLst/>
          </a:prstGeom>
          <a:noFill/>
        </p:spPr>
        <p:txBody>
          <a:bodyPr wrap="square" rtlCol="0">
            <a:spAutoFit/>
          </a:bodyPr>
          <a:lstStyle/>
          <a:p>
            <a:r>
              <a:rPr lang="en-GB" sz="2800" dirty="0" smtClean="0">
                <a:solidFill>
                  <a:srgbClr val="585858"/>
                </a:solidFill>
              </a:rPr>
              <a:t>After 3</a:t>
            </a:r>
            <a:r>
              <a:rPr lang="en-GB" sz="2800" baseline="30000" dirty="0" smtClean="0">
                <a:solidFill>
                  <a:srgbClr val="585858"/>
                </a:solidFill>
              </a:rPr>
              <a:t>rd</a:t>
            </a:r>
            <a:r>
              <a:rPr lang="en-GB" sz="2800" dirty="0" smtClean="0">
                <a:solidFill>
                  <a:srgbClr val="585858"/>
                </a:solidFill>
              </a:rPr>
              <a:t> in-shuffle</a:t>
            </a:r>
            <a:endParaRPr lang="en-GB" sz="2800" dirty="0">
              <a:solidFill>
                <a:srgbClr val="585858"/>
              </a:solidFill>
            </a:endParaRPr>
          </a:p>
        </p:txBody>
      </p:sp>
      <p:sp>
        <p:nvSpPr>
          <p:cNvPr id="13" name="TextBox 12"/>
          <p:cNvSpPr txBox="1"/>
          <p:nvPr/>
        </p:nvSpPr>
        <p:spPr>
          <a:xfrm>
            <a:off x="-21893" y="198993"/>
            <a:ext cx="9144000" cy="646331"/>
          </a:xfrm>
          <a:prstGeom prst="rect">
            <a:avLst/>
          </a:prstGeom>
          <a:noFill/>
        </p:spPr>
        <p:txBody>
          <a:bodyPr wrap="square" rtlCol="0">
            <a:spAutoFit/>
          </a:bodyPr>
          <a:lstStyle/>
          <a:p>
            <a:pPr algn="ctr"/>
            <a:r>
              <a:rPr lang="en-GB" sz="3600" dirty="0" smtClean="0">
                <a:solidFill>
                  <a:srgbClr val="C00000"/>
                </a:solidFill>
              </a:rPr>
              <a:t>Will they ever return to the starting position?</a:t>
            </a:r>
            <a:endParaRPr lang="en-GB" sz="3600" dirty="0">
              <a:solidFill>
                <a:srgbClr val="C00000"/>
              </a:solidFill>
            </a:endParaRPr>
          </a:p>
        </p:txBody>
      </p:sp>
      <p:sp>
        <p:nvSpPr>
          <p:cNvPr id="14" name="TextBox 13"/>
          <p:cNvSpPr txBox="1"/>
          <p:nvPr/>
        </p:nvSpPr>
        <p:spPr>
          <a:xfrm>
            <a:off x="0" y="6571325"/>
            <a:ext cx="1564018" cy="276999"/>
          </a:xfrm>
          <a:prstGeom prst="rect">
            <a:avLst/>
          </a:prstGeom>
          <a:noFill/>
        </p:spPr>
        <p:txBody>
          <a:bodyPr wrap="none" rtlCol="0">
            <a:spAutoFit/>
          </a:bodyPr>
          <a:lstStyle/>
          <a:p>
            <a:r>
              <a:rPr lang="en-GB" sz="1200" dirty="0" smtClean="0">
                <a:solidFill>
                  <a:schemeClr val="tx1">
                    <a:lumMod val="50000"/>
                    <a:lumOff val="50000"/>
                  </a:schemeClr>
                </a:solidFill>
              </a:rPr>
              <a:t>Graphics from NCETM</a:t>
            </a:r>
            <a:endParaRPr lang="en-GB" sz="1200" dirty="0">
              <a:solidFill>
                <a:schemeClr val="tx1">
                  <a:lumMod val="50000"/>
                  <a:lumOff val="50000"/>
                </a:schemeClr>
              </a:solidFill>
            </a:endParaRPr>
          </a:p>
        </p:txBody>
      </p:sp>
      <p:sp>
        <p:nvSpPr>
          <p:cNvPr id="15" name="Rectangle 14"/>
          <p:cNvSpPr/>
          <p:nvPr/>
        </p:nvSpPr>
        <p:spPr>
          <a:xfrm>
            <a:off x="0" y="18720"/>
            <a:ext cx="9144000" cy="769441"/>
          </a:xfrm>
          <a:prstGeom prst="rect">
            <a:avLst/>
          </a:prstGeom>
        </p:spPr>
        <p:txBody>
          <a:bodyPr wrap="square">
            <a:spAutoFit/>
          </a:bodyPr>
          <a:lstStyle/>
          <a:p>
            <a:r>
              <a:rPr lang="en-US" sz="4400" b="1" kern="1400" spc="-150" dirty="0" smtClean="0">
                <a:solidFill>
                  <a:srgbClr val="C00000"/>
                </a:solidFill>
              </a:rPr>
              <a:t>Investigating A Perfect Riffle Shuffle</a:t>
            </a:r>
          </a:p>
        </p:txBody>
      </p:sp>
    </p:spTree>
    <p:extLst>
      <p:ext uri="{BB962C8B-B14F-4D97-AF65-F5344CB8AC3E}">
        <p14:creationId xmlns:p14="http://schemas.microsoft.com/office/powerpoint/2010/main" val="28667430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xit" presetSubtype="0" fill="hold" grpId="0" nodeType="with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3"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69200" y="5571067"/>
            <a:ext cx="1574800" cy="127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Box 7"/>
          <p:cNvSpPr txBox="1">
            <a:spLocks noChangeArrowheads="1"/>
          </p:cNvSpPr>
          <p:nvPr/>
        </p:nvSpPr>
        <p:spPr bwMode="auto">
          <a:xfrm>
            <a:off x="0" y="1034383"/>
            <a:ext cx="9144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2800" dirty="0" smtClean="0">
                <a:solidFill>
                  <a:srgbClr val="585858"/>
                </a:solidFill>
              </a:rPr>
              <a:t>Can you move the top card to each possible position</a:t>
            </a:r>
            <a:r>
              <a:rPr lang="en-GB" sz="2800" dirty="0">
                <a:solidFill>
                  <a:srgbClr val="585858"/>
                </a:solidFill>
              </a:rPr>
              <a:t>?</a:t>
            </a:r>
            <a:endParaRPr lang="en-GB" sz="2800" dirty="0" smtClean="0">
              <a:solidFill>
                <a:srgbClr val="585858"/>
              </a:solidFill>
            </a:endParaRPr>
          </a:p>
          <a:p>
            <a:endParaRPr lang="en-GB" sz="2800" dirty="0">
              <a:solidFill>
                <a:srgbClr val="585858"/>
              </a:solidFill>
            </a:endParaRPr>
          </a:p>
          <a:p>
            <a:r>
              <a:rPr lang="en-GB" sz="2800" dirty="0" smtClean="0">
                <a:solidFill>
                  <a:srgbClr val="585858"/>
                </a:solidFill>
              </a:rPr>
              <a:t>Here, one in-shuffle, </a:t>
            </a:r>
          </a:p>
          <a:p>
            <a:r>
              <a:rPr lang="en-GB" sz="2800" dirty="0" smtClean="0">
                <a:solidFill>
                  <a:srgbClr val="585858"/>
                </a:solidFill>
              </a:rPr>
              <a:t>gets it to position 1</a:t>
            </a:r>
            <a:endParaRPr lang="en-GB" sz="2800" dirty="0">
              <a:solidFill>
                <a:srgbClr val="585858"/>
              </a:solidFill>
            </a:endParaRPr>
          </a:p>
        </p:txBody>
      </p:sp>
      <p:sp>
        <p:nvSpPr>
          <p:cNvPr id="7" name="TextBox 6"/>
          <p:cNvSpPr txBox="1"/>
          <p:nvPr/>
        </p:nvSpPr>
        <p:spPr>
          <a:xfrm>
            <a:off x="0" y="3158943"/>
            <a:ext cx="3120572" cy="523220"/>
          </a:xfrm>
          <a:prstGeom prst="rect">
            <a:avLst/>
          </a:prstGeom>
          <a:noFill/>
        </p:spPr>
        <p:txBody>
          <a:bodyPr wrap="square" rtlCol="0">
            <a:spAutoFit/>
          </a:bodyPr>
          <a:lstStyle/>
          <a:p>
            <a:r>
              <a:rPr lang="en-GB" sz="2800" dirty="0" smtClean="0">
                <a:solidFill>
                  <a:srgbClr val="585858"/>
                </a:solidFill>
              </a:rPr>
              <a:t>After 1</a:t>
            </a:r>
            <a:r>
              <a:rPr lang="en-GB" sz="2800" baseline="30000" dirty="0" smtClean="0">
                <a:solidFill>
                  <a:srgbClr val="585858"/>
                </a:solidFill>
              </a:rPr>
              <a:t>st</a:t>
            </a:r>
            <a:r>
              <a:rPr lang="en-GB" sz="2800" dirty="0" smtClean="0">
                <a:solidFill>
                  <a:srgbClr val="585858"/>
                </a:solidFill>
              </a:rPr>
              <a:t> in-shuffle</a:t>
            </a:r>
            <a:endParaRPr lang="en-GB" sz="2800" dirty="0">
              <a:solidFill>
                <a:srgbClr val="585858"/>
              </a:solidFill>
            </a:endParaRPr>
          </a:p>
        </p:txBody>
      </p:sp>
      <p:sp>
        <p:nvSpPr>
          <p:cNvPr id="11" name="TextBox 10"/>
          <p:cNvSpPr txBox="1"/>
          <p:nvPr/>
        </p:nvSpPr>
        <p:spPr>
          <a:xfrm>
            <a:off x="0" y="4836255"/>
            <a:ext cx="8940798" cy="1384995"/>
          </a:xfrm>
          <a:prstGeom prst="rect">
            <a:avLst/>
          </a:prstGeom>
          <a:noFill/>
        </p:spPr>
        <p:txBody>
          <a:bodyPr wrap="square" rtlCol="0">
            <a:spAutoFit/>
          </a:bodyPr>
          <a:lstStyle/>
          <a:p>
            <a:r>
              <a:rPr lang="en-GB" sz="2800" dirty="0" smtClean="0">
                <a:solidFill>
                  <a:srgbClr val="585858"/>
                </a:solidFill>
              </a:rPr>
              <a:t>Positions are numbered from 0</a:t>
            </a:r>
          </a:p>
          <a:p>
            <a:endParaRPr lang="en-GB" sz="2800" dirty="0">
              <a:solidFill>
                <a:srgbClr val="585858"/>
              </a:solidFill>
            </a:endParaRPr>
          </a:p>
          <a:p>
            <a:r>
              <a:rPr lang="en-GB" sz="2800" dirty="0" smtClean="0">
                <a:solidFill>
                  <a:srgbClr val="585858"/>
                </a:solidFill>
              </a:rPr>
              <a:t>What moves are required to move it to position 2?</a:t>
            </a:r>
            <a:endParaRPr lang="en-GB" sz="2800" dirty="0">
              <a:solidFill>
                <a:srgbClr val="585858"/>
              </a:solidFill>
            </a:endParaRPr>
          </a:p>
        </p:txBody>
      </p:sp>
      <p:pic>
        <p:nvPicPr>
          <p:cNvPr id="13" name="Picture 12"/>
          <p:cNvPicPr>
            <a:picLocks noChangeAspect="1"/>
          </p:cNvPicPr>
          <p:nvPr/>
        </p:nvPicPr>
        <p:blipFill rotWithShape="1">
          <a:blip r:embed="rId3"/>
          <a:srcRect l="43530" t="23166" r="24566" b="48483"/>
          <a:stretch/>
        </p:blipFill>
        <p:spPr>
          <a:xfrm>
            <a:off x="3788226" y="1562236"/>
            <a:ext cx="5152572" cy="2574335"/>
          </a:xfrm>
          <a:prstGeom prst="rect">
            <a:avLst/>
          </a:prstGeom>
        </p:spPr>
      </p:pic>
      <p:sp>
        <p:nvSpPr>
          <p:cNvPr id="14" name="TextBox 13"/>
          <p:cNvSpPr txBox="1"/>
          <p:nvPr/>
        </p:nvSpPr>
        <p:spPr>
          <a:xfrm>
            <a:off x="3991428" y="4141204"/>
            <a:ext cx="5152572" cy="523220"/>
          </a:xfrm>
          <a:prstGeom prst="rect">
            <a:avLst/>
          </a:prstGeom>
          <a:noFill/>
        </p:spPr>
        <p:txBody>
          <a:bodyPr wrap="square" rtlCol="0">
            <a:spAutoFit/>
          </a:bodyPr>
          <a:lstStyle/>
          <a:p>
            <a:r>
              <a:rPr lang="en-GB" sz="2800" b="1" spc="-60" dirty="0" smtClean="0">
                <a:solidFill>
                  <a:srgbClr val="C00000"/>
                </a:solidFill>
                <a:latin typeface="Courier New" panose="02070309020205020404" pitchFamily="49" charset="0"/>
                <a:cs typeface="Courier New" panose="02070309020205020404" pitchFamily="49" charset="0"/>
              </a:rPr>
              <a:t>0  1  2  3  4  5  6  7</a:t>
            </a:r>
            <a:endParaRPr lang="en-GB" sz="2800" b="1" spc="-60" dirty="0">
              <a:solidFill>
                <a:srgbClr val="C00000"/>
              </a:solidFill>
              <a:latin typeface="Courier New" panose="02070309020205020404" pitchFamily="49" charset="0"/>
              <a:cs typeface="Courier New" panose="02070309020205020404" pitchFamily="49" charset="0"/>
            </a:endParaRPr>
          </a:p>
        </p:txBody>
      </p:sp>
      <p:cxnSp>
        <p:nvCxnSpPr>
          <p:cNvPr id="9" name="Straight Arrow Connector 8"/>
          <p:cNvCxnSpPr/>
          <p:nvPr/>
        </p:nvCxnSpPr>
        <p:spPr>
          <a:xfrm>
            <a:off x="4339771" y="2728686"/>
            <a:ext cx="275772" cy="27577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0" y="6571325"/>
            <a:ext cx="1564018" cy="276999"/>
          </a:xfrm>
          <a:prstGeom prst="rect">
            <a:avLst/>
          </a:prstGeom>
          <a:noFill/>
        </p:spPr>
        <p:txBody>
          <a:bodyPr wrap="none" rtlCol="0">
            <a:spAutoFit/>
          </a:bodyPr>
          <a:lstStyle/>
          <a:p>
            <a:r>
              <a:rPr lang="en-GB" sz="1200" dirty="0" smtClean="0">
                <a:solidFill>
                  <a:schemeClr val="tx1">
                    <a:lumMod val="50000"/>
                    <a:lumOff val="50000"/>
                  </a:schemeClr>
                </a:solidFill>
              </a:rPr>
              <a:t>Graphics from NCETM</a:t>
            </a:r>
            <a:endParaRPr lang="en-GB" sz="1200" dirty="0">
              <a:solidFill>
                <a:schemeClr val="tx1">
                  <a:lumMod val="50000"/>
                  <a:lumOff val="50000"/>
                </a:schemeClr>
              </a:solidFill>
            </a:endParaRPr>
          </a:p>
        </p:txBody>
      </p:sp>
      <p:sp>
        <p:nvSpPr>
          <p:cNvPr id="12" name="Rectangle 11"/>
          <p:cNvSpPr/>
          <p:nvPr/>
        </p:nvSpPr>
        <p:spPr>
          <a:xfrm>
            <a:off x="0" y="18720"/>
            <a:ext cx="9144000" cy="769441"/>
          </a:xfrm>
          <a:prstGeom prst="rect">
            <a:avLst/>
          </a:prstGeom>
        </p:spPr>
        <p:txBody>
          <a:bodyPr wrap="square">
            <a:spAutoFit/>
          </a:bodyPr>
          <a:lstStyle/>
          <a:p>
            <a:r>
              <a:rPr lang="en-US" sz="4400" b="1" kern="1400" spc="-150" dirty="0" smtClean="0">
                <a:solidFill>
                  <a:srgbClr val="C00000"/>
                </a:solidFill>
              </a:rPr>
              <a:t>Investigating A Perfect Riffle Shuffle</a:t>
            </a:r>
          </a:p>
        </p:txBody>
      </p:sp>
    </p:spTree>
    <p:extLst>
      <p:ext uri="{BB962C8B-B14F-4D97-AF65-F5344CB8AC3E}">
        <p14:creationId xmlns:p14="http://schemas.microsoft.com/office/powerpoint/2010/main" val="35044261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69200" y="5571067"/>
            <a:ext cx="1574800" cy="127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0" y="18720"/>
            <a:ext cx="9144000" cy="769441"/>
          </a:xfrm>
          <a:prstGeom prst="rect">
            <a:avLst/>
          </a:prstGeom>
        </p:spPr>
        <p:txBody>
          <a:bodyPr wrap="square">
            <a:spAutoFit/>
          </a:bodyPr>
          <a:lstStyle/>
          <a:p>
            <a:r>
              <a:rPr lang="en-US" sz="4400" b="1" kern="1400" spc="-150" dirty="0" smtClean="0">
                <a:solidFill>
                  <a:srgbClr val="C00000"/>
                </a:solidFill>
              </a:rPr>
              <a:t>Thinking About Two Shuffles</a:t>
            </a:r>
          </a:p>
        </p:txBody>
      </p:sp>
      <p:sp>
        <p:nvSpPr>
          <p:cNvPr id="8" name="Text Box 7"/>
          <p:cNvSpPr txBox="1">
            <a:spLocks noChangeArrowheads="1"/>
          </p:cNvSpPr>
          <p:nvPr/>
        </p:nvSpPr>
        <p:spPr bwMode="auto">
          <a:xfrm>
            <a:off x="0" y="1034383"/>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2800" dirty="0" smtClean="0">
                <a:solidFill>
                  <a:srgbClr val="585858"/>
                </a:solidFill>
              </a:rPr>
              <a:t>Can you complete a table for each possible combination of in/out-shuffles? Here’s the first for out - out</a:t>
            </a:r>
          </a:p>
        </p:txBody>
      </p:sp>
      <p:pic>
        <p:nvPicPr>
          <p:cNvPr id="3" name="Picture 2"/>
          <p:cNvPicPr>
            <a:picLocks noChangeAspect="1"/>
          </p:cNvPicPr>
          <p:nvPr/>
        </p:nvPicPr>
        <p:blipFill rotWithShape="1">
          <a:blip r:embed="rId3"/>
          <a:srcRect l="40629" t="45585" r="42526" b="20883"/>
          <a:stretch/>
        </p:blipFill>
        <p:spPr>
          <a:xfrm>
            <a:off x="275770" y="2111875"/>
            <a:ext cx="3819147" cy="4274411"/>
          </a:xfrm>
          <a:prstGeom prst="rect">
            <a:avLst/>
          </a:prstGeom>
        </p:spPr>
      </p:pic>
      <p:sp>
        <p:nvSpPr>
          <p:cNvPr id="5" name="TextBox 4"/>
          <p:cNvSpPr txBox="1"/>
          <p:nvPr/>
        </p:nvSpPr>
        <p:spPr>
          <a:xfrm>
            <a:off x="2032000" y="2197539"/>
            <a:ext cx="508000" cy="4196020"/>
          </a:xfrm>
          <a:prstGeom prst="rect">
            <a:avLst/>
          </a:prstGeom>
          <a:noFill/>
        </p:spPr>
        <p:txBody>
          <a:bodyPr wrap="square" rtlCol="0">
            <a:spAutoFit/>
          </a:bodyPr>
          <a:lstStyle/>
          <a:p>
            <a:pPr>
              <a:lnSpc>
                <a:spcPts val="4000"/>
              </a:lnSpc>
            </a:pPr>
            <a:r>
              <a:rPr lang="en-GB" sz="2800" b="1" dirty="0" smtClean="0">
                <a:solidFill>
                  <a:srgbClr val="C00000"/>
                </a:solidFill>
                <a:latin typeface="Arial Black" panose="020B0A04020102020204" pitchFamily="34" charset="0"/>
              </a:rPr>
              <a:t>A</a:t>
            </a:r>
          </a:p>
          <a:p>
            <a:pPr>
              <a:lnSpc>
                <a:spcPts val="4000"/>
              </a:lnSpc>
            </a:pPr>
            <a:r>
              <a:rPr lang="en-GB" sz="2800" b="1" dirty="0">
                <a:solidFill>
                  <a:srgbClr val="C00000"/>
                </a:solidFill>
                <a:latin typeface="Arial Black" panose="020B0A04020102020204" pitchFamily="34" charset="0"/>
              </a:rPr>
              <a:t>E</a:t>
            </a:r>
            <a:endParaRPr lang="en-GB" sz="2800" b="1" dirty="0" smtClean="0">
              <a:solidFill>
                <a:srgbClr val="C00000"/>
              </a:solidFill>
              <a:latin typeface="Arial Black" panose="020B0A04020102020204" pitchFamily="34" charset="0"/>
            </a:endParaRPr>
          </a:p>
          <a:p>
            <a:pPr>
              <a:lnSpc>
                <a:spcPts val="4000"/>
              </a:lnSpc>
            </a:pPr>
            <a:r>
              <a:rPr lang="en-GB" sz="2800" b="1" dirty="0">
                <a:solidFill>
                  <a:srgbClr val="C00000"/>
                </a:solidFill>
                <a:latin typeface="Arial Black" panose="020B0A04020102020204" pitchFamily="34" charset="0"/>
              </a:rPr>
              <a:t>B</a:t>
            </a:r>
            <a:endParaRPr lang="en-GB" sz="2800" b="1" dirty="0" smtClean="0">
              <a:solidFill>
                <a:srgbClr val="C00000"/>
              </a:solidFill>
              <a:latin typeface="Arial Black" panose="020B0A04020102020204" pitchFamily="34" charset="0"/>
            </a:endParaRPr>
          </a:p>
          <a:p>
            <a:pPr>
              <a:lnSpc>
                <a:spcPts val="4000"/>
              </a:lnSpc>
            </a:pPr>
            <a:r>
              <a:rPr lang="en-GB" sz="2800" b="1" dirty="0">
                <a:solidFill>
                  <a:srgbClr val="C00000"/>
                </a:solidFill>
                <a:latin typeface="Arial Black" panose="020B0A04020102020204" pitchFamily="34" charset="0"/>
              </a:rPr>
              <a:t>F</a:t>
            </a:r>
            <a:endParaRPr lang="en-GB" sz="2800" b="1" dirty="0" smtClean="0">
              <a:solidFill>
                <a:srgbClr val="C00000"/>
              </a:solidFill>
              <a:latin typeface="Arial Black" panose="020B0A04020102020204" pitchFamily="34" charset="0"/>
            </a:endParaRPr>
          </a:p>
          <a:p>
            <a:pPr>
              <a:lnSpc>
                <a:spcPts val="4000"/>
              </a:lnSpc>
            </a:pPr>
            <a:r>
              <a:rPr lang="en-GB" sz="2800" b="1" dirty="0">
                <a:solidFill>
                  <a:srgbClr val="C00000"/>
                </a:solidFill>
                <a:latin typeface="Arial Black" panose="020B0A04020102020204" pitchFamily="34" charset="0"/>
              </a:rPr>
              <a:t>C</a:t>
            </a:r>
            <a:endParaRPr lang="en-GB" sz="2800" b="1" dirty="0" smtClean="0">
              <a:solidFill>
                <a:srgbClr val="C00000"/>
              </a:solidFill>
              <a:latin typeface="Arial Black" panose="020B0A04020102020204" pitchFamily="34" charset="0"/>
            </a:endParaRPr>
          </a:p>
          <a:p>
            <a:pPr>
              <a:lnSpc>
                <a:spcPts val="4000"/>
              </a:lnSpc>
            </a:pPr>
            <a:r>
              <a:rPr lang="en-GB" sz="2800" b="1" dirty="0">
                <a:solidFill>
                  <a:srgbClr val="C00000"/>
                </a:solidFill>
                <a:latin typeface="Arial Black" panose="020B0A04020102020204" pitchFamily="34" charset="0"/>
              </a:rPr>
              <a:t>G</a:t>
            </a:r>
            <a:endParaRPr lang="en-GB" sz="2800" b="1" dirty="0" smtClean="0">
              <a:solidFill>
                <a:srgbClr val="C00000"/>
              </a:solidFill>
              <a:latin typeface="Arial Black" panose="020B0A04020102020204" pitchFamily="34" charset="0"/>
            </a:endParaRPr>
          </a:p>
          <a:p>
            <a:pPr>
              <a:lnSpc>
                <a:spcPts val="4000"/>
              </a:lnSpc>
            </a:pPr>
            <a:r>
              <a:rPr lang="en-GB" sz="2800" b="1" dirty="0">
                <a:solidFill>
                  <a:srgbClr val="C00000"/>
                </a:solidFill>
                <a:latin typeface="Arial Black" panose="020B0A04020102020204" pitchFamily="34" charset="0"/>
              </a:rPr>
              <a:t>D</a:t>
            </a:r>
            <a:endParaRPr lang="en-GB" sz="2800" b="1" dirty="0" smtClean="0">
              <a:solidFill>
                <a:srgbClr val="C00000"/>
              </a:solidFill>
              <a:latin typeface="Arial Black" panose="020B0A04020102020204" pitchFamily="34" charset="0"/>
            </a:endParaRPr>
          </a:p>
          <a:p>
            <a:pPr>
              <a:lnSpc>
                <a:spcPts val="4000"/>
              </a:lnSpc>
            </a:pPr>
            <a:r>
              <a:rPr lang="en-GB" sz="2800" b="1" dirty="0">
                <a:solidFill>
                  <a:srgbClr val="C00000"/>
                </a:solidFill>
                <a:latin typeface="Arial Black" panose="020B0A04020102020204" pitchFamily="34" charset="0"/>
              </a:rPr>
              <a:t>H</a:t>
            </a:r>
          </a:p>
        </p:txBody>
      </p:sp>
      <p:sp>
        <p:nvSpPr>
          <p:cNvPr id="12" name="TextBox 11"/>
          <p:cNvSpPr txBox="1"/>
          <p:nvPr/>
        </p:nvSpPr>
        <p:spPr>
          <a:xfrm>
            <a:off x="3418113" y="2197539"/>
            <a:ext cx="508000" cy="4196020"/>
          </a:xfrm>
          <a:prstGeom prst="rect">
            <a:avLst/>
          </a:prstGeom>
          <a:noFill/>
        </p:spPr>
        <p:txBody>
          <a:bodyPr wrap="square" rtlCol="0">
            <a:spAutoFit/>
          </a:bodyPr>
          <a:lstStyle/>
          <a:p>
            <a:pPr>
              <a:lnSpc>
                <a:spcPts val="4000"/>
              </a:lnSpc>
            </a:pPr>
            <a:r>
              <a:rPr lang="en-GB" sz="2800" b="1" dirty="0" smtClean="0">
                <a:solidFill>
                  <a:srgbClr val="C00000"/>
                </a:solidFill>
                <a:latin typeface="Arial Black" panose="020B0A04020102020204" pitchFamily="34" charset="0"/>
              </a:rPr>
              <a:t>A</a:t>
            </a:r>
          </a:p>
          <a:p>
            <a:pPr>
              <a:lnSpc>
                <a:spcPts val="4000"/>
              </a:lnSpc>
            </a:pPr>
            <a:r>
              <a:rPr lang="en-GB" sz="2800" b="1" dirty="0">
                <a:solidFill>
                  <a:srgbClr val="C00000"/>
                </a:solidFill>
                <a:latin typeface="Arial Black" panose="020B0A04020102020204" pitchFamily="34" charset="0"/>
              </a:rPr>
              <a:t>C</a:t>
            </a:r>
            <a:endParaRPr lang="en-GB" sz="2800" b="1" dirty="0" smtClean="0">
              <a:solidFill>
                <a:srgbClr val="C00000"/>
              </a:solidFill>
              <a:latin typeface="Arial Black" panose="020B0A04020102020204" pitchFamily="34" charset="0"/>
            </a:endParaRPr>
          </a:p>
          <a:p>
            <a:pPr>
              <a:lnSpc>
                <a:spcPts val="4000"/>
              </a:lnSpc>
            </a:pPr>
            <a:r>
              <a:rPr lang="en-GB" sz="2800" b="1" dirty="0">
                <a:solidFill>
                  <a:srgbClr val="C00000"/>
                </a:solidFill>
                <a:latin typeface="Arial Black" panose="020B0A04020102020204" pitchFamily="34" charset="0"/>
              </a:rPr>
              <a:t>E</a:t>
            </a:r>
            <a:endParaRPr lang="en-GB" sz="2800" b="1" dirty="0" smtClean="0">
              <a:solidFill>
                <a:srgbClr val="C00000"/>
              </a:solidFill>
              <a:latin typeface="Arial Black" panose="020B0A04020102020204" pitchFamily="34" charset="0"/>
            </a:endParaRPr>
          </a:p>
          <a:p>
            <a:pPr>
              <a:lnSpc>
                <a:spcPts val="4000"/>
              </a:lnSpc>
            </a:pPr>
            <a:r>
              <a:rPr lang="en-GB" sz="2800" b="1" dirty="0">
                <a:solidFill>
                  <a:srgbClr val="C00000"/>
                </a:solidFill>
                <a:latin typeface="Arial Black" panose="020B0A04020102020204" pitchFamily="34" charset="0"/>
              </a:rPr>
              <a:t>G</a:t>
            </a:r>
            <a:endParaRPr lang="en-GB" sz="2800" b="1" dirty="0" smtClean="0">
              <a:solidFill>
                <a:srgbClr val="C00000"/>
              </a:solidFill>
              <a:latin typeface="Arial Black" panose="020B0A04020102020204" pitchFamily="34" charset="0"/>
            </a:endParaRPr>
          </a:p>
          <a:p>
            <a:pPr>
              <a:lnSpc>
                <a:spcPts val="4000"/>
              </a:lnSpc>
            </a:pPr>
            <a:r>
              <a:rPr lang="en-GB" sz="2800" b="1" dirty="0">
                <a:solidFill>
                  <a:srgbClr val="C00000"/>
                </a:solidFill>
                <a:latin typeface="Arial Black" panose="020B0A04020102020204" pitchFamily="34" charset="0"/>
              </a:rPr>
              <a:t>B</a:t>
            </a:r>
            <a:endParaRPr lang="en-GB" sz="2800" b="1" dirty="0" smtClean="0">
              <a:solidFill>
                <a:srgbClr val="C00000"/>
              </a:solidFill>
              <a:latin typeface="Arial Black" panose="020B0A04020102020204" pitchFamily="34" charset="0"/>
            </a:endParaRPr>
          </a:p>
          <a:p>
            <a:pPr>
              <a:lnSpc>
                <a:spcPts val="4000"/>
              </a:lnSpc>
            </a:pPr>
            <a:r>
              <a:rPr lang="en-GB" sz="2800" b="1" dirty="0">
                <a:solidFill>
                  <a:srgbClr val="C00000"/>
                </a:solidFill>
                <a:latin typeface="Arial Black" panose="020B0A04020102020204" pitchFamily="34" charset="0"/>
              </a:rPr>
              <a:t>D</a:t>
            </a:r>
            <a:endParaRPr lang="en-GB" sz="2800" b="1" dirty="0" smtClean="0">
              <a:solidFill>
                <a:srgbClr val="C00000"/>
              </a:solidFill>
              <a:latin typeface="Arial Black" panose="020B0A04020102020204" pitchFamily="34" charset="0"/>
            </a:endParaRPr>
          </a:p>
          <a:p>
            <a:pPr>
              <a:lnSpc>
                <a:spcPts val="4000"/>
              </a:lnSpc>
            </a:pPr>
            <a:r>
              <a:rPr lang="en-GB" sz="2800" b="1" dirty="0">
                <a:solidFill>
                  <a:srgbClr val="C00000"/>
                </a:solidFill>
                <a:latin typeface="Arial Black" panose="020B0A04020102020204" pitchFamily="34" charset="0"/>
              </a:rPr>
              <a:t>F</a:t>
            </a:r>
            <a:endParaRPr lang="en-GB" sz="2800" b="1" dirty="0" smtClean="0">
              <a:solidFill>
                <a:srgbClr val="C00000"/>
              </a:solidFill>
              <a:latin typeface="Arial Black" panose="020B0A04020102020204" pitchFamily="34" charset="0"/>
            </a:endParaRPr>
          </a:p>
          <a:p>
            <a:pPr>
              <a:lnSpc>
                <a:spcPts val="4000"/>
              </a:lnSpc>
            </a:pPr>
            <a:r>
              <a:rPr lang="en-GB" sz="2800" b="1" dirty="0">
                <a:solidFill>
                  <a:srgbClr val="C00000"/>
                </a:solidFill>
                <a:latin typeface="Arial Black" panose="020B0A04020102020204" pitchFamily="34" charset="0"/>
              </a:rPr>
              <a:t>H</a:t>
            </a:r>
          </a:p>
        </p:txBody>
      </p:sp>
      <p:graphicFrame>
        <p:nvGraphicFramePr>
          <p:cNvPr id="6" name="Table 5"/>
          <p:cNvGraphicFramePr>
            <a:graphicFrameLocks noGrp="1"/>
          </p:cNvGraphicFramePr>
          <p:nvPr>
            <p:extLst/>
          </p:nvPr>
        </p:nvGraphicFramePr>
        <p:xfrm>
          <a:off x="4094917" y="2332027"/>
          <a:ext cx="4729770" cy="2590800"/>
        </p:xfrm>
        <a:graphic>
          <a:graphicData uri="http://schemas.openxmlformats.org/drawingml/2006/table">
            <a:tbl>
              <a:tblPr firstRow="1" bandRow="1">
                <a:tableStyleId>{5C22544A-7EE6-4342-B048-85BDC9FD1C3A}</a:tableStyleId>
              </a:tblPr>
              <a:tblGrid>
                <a:gridCol w="2364885"/>
                <a:gridCol w="2364885"/>
              </a:tblGrid>
              <a:tr h="370840">
                <a:tc>
                  <a:txBody>
                    <a:bodyPr/>
                    <a:lstStyle/>
                    <a:p>
                      <a:pPr algn="ctr"/>
                      <a:r>
                        <a:rPr lang="en-GB" sz="2800" dirty="0" smtClean="0">
                          <a:solidFill>
                            <a:srgbClr val="C00000"/>
                          </a:solidFill>
                        </a:rPr>
                        <a:t>Shuffles</a:t>
                      </a:r>
                      <a:endParaRPr lang="en-GB" sz="2800" dirty="0">
                        <a:solidFill>
                          <a:srgbClr val="C00000"/>
                        </a:solidFill>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c>
                  <a:txBody>
                    <a:bodyPr/>
                    <a:lstStyle/>
                    <a:p>
                      <a:pPr algn="ctr"/>
                      <a:r>
                        <a:rPr lang="en-GB" sz="2800" dirty="0" smtClean="0">
                          <a:solidFill>
                            <a:srgbClr val="C00000"/>
                          </a:solidFill>
                        </a:rPr>
                        <a:t>Position of A</a:t>
                      </a:r>
                      <a:endParaRPr lang="en-GB" sz="2800" dirty="0">
                        <a:solidFill>
                          <a:srgbClr val="C00000"/>
                        </a:solidFill>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r>
              <a:tr h="370840">
                <a:tc>
                  <a:txBody>
                    <a:bodyPr/>
                    <a:lstStyle/>
                    <a:p>
                      <a:pPr algn="ctr"/>
                      <a:r>
                        <a:rPr lang="en-GB" sz="2800" b="1" dirty="0" smtClean="0">
                          <a:solidFill>
                            <a:srgbClr val="C00000"/>
                          </a:solidFill>
                          <a:latin typeface="Courier New" panose="02070309020205020404" pitchFamily="49" charset="0"/>
                          <a:cs typeface="Courier New" panose="02070309020205020404" pitchFamily="49" charset="0"/>
                        </a:rPr>
                        <a:t>O </a:t>
                      </a:r>
                      <a:r>
                        <a:rPr lang="en-GB" sz="2800" b="1" dirty="0" err="1" smtClean="0">
                          <a:solidFill>
                            <a:srgbClr val="C00000"/>
                          </a:solidFill>
                          <a:latin typeface="Courier New" panose="02070309020205020404" pitchFamily="49" charset="0"/>
                          <a:cs typeface="Courier New" panose="02070309020205020404" pitchFamily="49" charset="0"/>
                        </a:rPr>
                        <a:t>O</a:t>
                      </a:r>
                      <a:endParaRPr lang="en-GB" sz="2800" b="1" dirty="0">
                        <a:solidFill>
                          <a:srgbClr val="C00000"/>
                        </a:solidFill>
                        <a:latin typeface="Courier New" panose="02070309020205020404" pitchFamily="49" charset="0"/>
                        <a:cs typeface="Courier New" panose="02070309020205020404" pitchFamily="49"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c>
                  <a:txBody>
                    <a:bodyPr/>
                    <a:lstStyle/>
                    <a:p>
                      <a:pPr algn="ctr"/>
                      <a:r>
                        <a:rPr lang="en-GB" sz="2800" b="1" dirty="0" smtClean="0">
                          <a:solidFill>
                            <a:srgbClr val="C00000"/>
                          </a:solidFill>
                          <a:latin typeface="Courier New" panose="02070309020205020404" pitchFamily="49" charset="0"/>
                          <a:cs typeface="Courier New" panose="02070309020205020404" pitchFamily="49" charset="0"/>
                        </a:rPr>
                        <a:t>O</a:t>
                      </a:r>
                      <a:endParaRPr lang="en-GB" sz="2800" b="1" dirty="0">
                        <a:solidFill>
                          <a:srgbClr val="C00000"/>
                        </a:solidFill>
                        <a:latin typeface="Courier New" panose="02070309020205020404" pitchFamily="49" charset="0"/>
                        <a:cs typeface="Courier New" panose="02070309020205020404" pitchFamily="49"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r>
              <a:tr h="370840">
                <a:tc>
                  <a:txBody>
                    <a:bodyPr/>
                    <a:lstStyle/>
                    <a:p>
                      <a:pPr algn="ctr"/>
                      <a:r>
                        <a:rPr lang="en-GB" sz="2800" b="1" dirty="0" smtClean="0">
                          <a:solidFill>
                            <a:srgbClr val="C00000"/>
                          </a:solidFill>
                          <a:latin typeface="Courier New" panose="02070309020205020404" pitchFamily="49" charset="0"/>
                          <a:cs typeface="Courier New" panose="02070309020205020404" pitchFamily="49" charset="0"/>
                        </a:rPr>
                        <a:t>O I</a:t>
                      </a:r>
                      <a:endParaRPr lang="en-GB" sz="2800" b="1" dirty="0">
                        <a:solidFill>
                          <a:srgbClr val="C00000"/>
                        </a:solidFill>
                        <a:latin typeface="Courier New" panose="02070309020205020404" pitchFamily="49" charset="0"/>
                        <a:cs typeface="Courier New" panose="02070309020205020404" pitchFamily="49"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c>
                  <a:txBody>
                    <a:bodyPr/>
                    <a:lstStyle/>
                    <a:p>
                      <a:pPr algn="ctr"/>
                      <a:r>
                        <a:rPr lang="en-GB" sz="2800" b="1" dirty="0" smtClean="0">
                          <a:solidFill>
                            <a:srgbClr val="C00000"/>
                          </a:solidFill>
                          <a:latin typeface="Courier New" panose="02070309020205020404" pitchFamily="49" charset="0"/>
                          <a:cs typeface="Courier New" panose="02070309020205020404" pitchFamily="49" charset="0"/>
                        </a:rPr>
                        <a:t>1</a:t>
                      </a:r>
                      <a:endParaRPr lang="en-GB" sz="2800" b="1" dirty="0">
                        <a:solidFill>
                          <a:srgbClr val="C00000"/>
                        </a:solidFill>
                        <a:latin typeface="Courier New" panose="02070309020205020404" pitchFamily="49" charset="0"/>
                        <a:cs typeface="Courier New" panose="02070309020205020404" pitchFamily="49"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r>
              <a:tr h="370840">
                <a:tc>
                  <a:txBody>
                    <a:bodyPr/>
                    <a:lstStyle/>
                    <a:p>
                      <a:pPr algn="ctr"/>
                      <a:r>
                        <a:rPr lang="en-GB" sz="2800" b="1" dirty="0" smtClean="0">
                          <a:solidFill>
                            <a:srgbClr val="C00000"/>
                          </a:solidFill>
                          <a:latin typeface="Courier New" panose="02070309020205020404" pitchFamily="49" charset="0"/>
                          <a:cs typeface="Courier New" panose="02070309020205020404" pitchFamily="49" charset="0"/>
                        </a:rPr>
                        <a:t>I O</a:t>
                      </a:r>
                      <a:endParaRPr lang="en-GB" sz="2800" b="1" dirty="0">
                        <a:solidFill>
                          <a:srgbClr val="C00000"/>
                        </a:solidFill>
                        <a:latin typeface="Courier New" panose="02070309020205020404" pitchFamily="49" charset="0"/>
                        <a:cs typeface="Courier New" panose="02070309020205020404" pitchFamily="49"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c>
                  <a:txBody>
                    <a:bodyPr/>
                    <a:lstStyle/>
                    <a:p>
                      <a:pPr algn="ctr"/>
                      <a:r>
                        <a:rPr lang="en-GB" sz="2800" b="1" dirty="0" smtClean="0">
                          <a:solidFill>
                            <a:srgbClr val="C00000"/>
                          </a:solidFill>
                          <a:latin typeface="Courier New" panose="02070309020205020404" pitchFamily="49" charset="0"/>
                          <a:cs typeface="Courier New" panose="02070309020205020404" pitchFamily="49" charset="0"/>
                        </a:rPr>
                        <a:t>2</a:t>
                      </a:r>
                      <a:endParaRPr lang="en-GB" sz="2800" b="1" dirty="0">
                        <a:solidFill>
                          <a:srgbClr val="C00000"/>
                        </a:solidFill>
                        <a:latin typeface="Courier New" panose="02070309020205020404" pitchFamily="49" charset="0"/>
                        <a:cs typeface="Courier New" panose="02070309020205020404" pitchFamily="49"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r>
              <a:tr h="370840">
                <a:tc>
                  <a:txBody>
                    <a:bodyPr/>
                    <a:lstStyle/>
                    <a:p>
                      <a:pPr algn="ctr"/>
                      <a:r>
                        <a:rPr lang="en-GB" sz="2800" b="1" dirty="0" smtClean="0">
                          <a:solidFill>
                            <a:srgbClr val="C00000"/>
                          </a:solidFill>
                          <a:latin typeface="Courier New" panose="02070309020205020404" pitchFamily="49" charset="0"/>
                          <a:cs typeface="Courier New" panose="02070309020205020404" pitchFamily="49" charset="0"/>
                        </a:rPr>
                        <a:t>I </a:t>
                      </a:r>
                      <a:r>
                        <a:rPr lang="en-GB" sz="2800" b="1" dirty="0" err="1" smtClean="0">
                          <a:solidFill>
                            <a:srgbClr val="C00000"/>
                          </a:solidFill>
                          <a:latin typeface="Courier New" panose="02070309020205020404" pitchFamily="49" charset="0"/>
                          <a:cs typeface="Courier New" panose="02070309020205020404" pitchFamily="49" charset="0"/>
                        </a:rPr>
                        <a:t>I</a:t>
                      </a:r>
                      <a:endParaRPr lang="en-GB" sz="2800" b="1" dirty="0">
                        <a:solidFill>
                          <a:srgbClr val="C00000"/>
                        </a:solidFill>
                        <a:latin typeface="Courier New" panose="02070309020205020404" pitchFamily="49" charset="0"/>
                        <a:cs typeface="Courier New" panose="02070309020205020404" pitchFamily="49"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c>
                  <a:txBody>
                    <a:bodyPr/>
                    <a:lstStyle/>
                    <a:p>
                      <a:pPr algn="ctr"/>
                      <a:r>
                        <a:rPr lang="en-GB" sz="2800" b="1" dirty="0" smtClean="0">
                          <a:solidFill>
                            <a:srgbClr val="C00000"/>
                          </a:solidFill>
                          <a:latin typeface="Courier New" panose="02070309020205020404" pitchFamily="49" charset="0"/>
                          <a:cs typeface="Courier New" panose="02070309020205020404" pitchFamily="49" charset="0"/>
                        </a:rPr>
                        <a:t>3</a:t>
                      </a:r>
                      <a:endParaRPr lang="en-GB" sz="2800" b="1" dirty="0">
                        <a:solidFill>
                          <a:srgbClr val="C00000"/>
                        </a:solidFill>
                        <a:latin typeface="Courier New" panose="02070309020205020404" pitchFamily="49" charset="0"/>
                        <a:cs typeface="Courier New" panose="02070309020205020404" pitchFamily="49"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r>
            </a:tbl>
          </a:graphicData>
        </a:graphic>
      </p:graphicFrame>
      <p:sp>
        <p:nvSpPr>
          <p:cNvPr id="10" name="Rectangle 9"/>
          <p:cNvSpPr/>
          <p:nvPr/>
        </p:nvSpPr>
        <p:spPr>
          <a:xfrm>
            <a:off x="4123946" y="2900700"/>
            <a:ext cx="2291369"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6489771" y="3412185"/>
            <a:ext cx="2291369"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6489770" y="3938184"/>
            <a:ext cx="2291369"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6489770" y="4453153"/>
            <a:ext cx="2291369"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489770" y="2900700"/>
            <a:ext cx="2291369"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123946" y="3419665"/>
            <a:ext cx="2291369"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4123945" y="3945664"/>
            <a:ext cx="2291369"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4123945" y="4460633"/>
            <a:ext cx="2291369"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0" y="6581001"/>
            <a:ext cx="3716595" cy="276999"/>
          </a:xfrm>
          <a:prstGeom prst="rect">
            <a:avLst/>
          </a:prstGeom>
          <a:noFill/>
        </p:spPr>
        <p:txBody>
          <a:bodyPr wrap="none" rtlCol="0">
            <a:spAutoFit/>
          </a:bodyPr>
          <a:lstStyle/>
          <a:p>
            <a:r>
              <a:rPr lang="en-GB" sz="1200" dirty="0" smtClean="0">
                <a:solidFill>
                  <a:schemeClr val="tx1">
                    <a:lumMod val="50000"/>
                    <a:lumOff val="50000"/>
                  </a:schemeClr>
                </a:solidFill>
              </a:rPr>
              <a:t>Ideas and worksheets from Gary </a:t>
            </a:r>
            <a:r>
              <a:rPr lang="en-GB" sz="1200" dirty="0" err="1" smtClean="0">
                <a:solidFill>
                  <a:schemeClr val="tx1">
                    <a:lumMod val="50000"/>
                    <a:lumOff val="50000"/>
                  </a:schemeClr>
                </a:solidFill>
              </a:rPr>
              <a:t>Kacmarcik</a:t>
            </a:r>
            <a:r>
              <a:rPr lang="en-GB" sz="1200" dirty="0" smtClean="0">
                <a:solidFill>
                  <a:schemeClr val="tx1">
                    <a:lumMod val="50000"/>
                    <a:lumOff val="50000"/>
                  </a:schemeClr>
                </a:solidFill>
              </a:rPr>
              <a:t>: cse4K12.org</a:t>
            </a:r>
            <a:endParaRPr lang="en-GB" sz="1200" dirty="0">
              <a:solidFill>
                <a:schemeClr val="tx1">
                  <a:lumMod val="50000"/>
                  <a:lumOff val="50000"/>
                </a:schemeClr>
              </a:solidFill>
            </a:endParaRPr>
          </a:p>
        </p:txBody>
      </p:sp>
      <p:grpSp>
        <p:nvGrpSpPr>
          <p:cNvPr id="9" name="Group 8"/>
          <p:cNvGrpSpPr/>
          <p:nvPr/>
        </p:nvGrpSpPr>
        <p:grpSpPr>
          <a:xfrm>
            <a:off x="4052989" y="4798530"/>
            <a:ext cx="4831909" cy="2424837"/>
            <a:chOff x="4052989" y="4798530"/>
            <a:chExt cx="4831909" cy="2424837"/>
          </a:xfrm>
        </p:grpSpPr>
        <p:sp>
          <p:nvSpPr>
            <p:cNvPr id="24" name="TextBox 23"/>
            <p:cNvSpPr txBox="1"/>
            <p:nvPr/>
          </p:nvSpPr>
          <p:spPr>
            <a:xfrm>
              <a:off x="4052989" y="5157361"/>
              <a:ext cx="1926102" cy="1384995"/>
            </a:xfrm>
            <a:prstGeom prst="rect">
              <a:avLst/>
            </a:prstGeom>
            <a:noFill/>
          </p:spPr>
          <p:txBody>
            <a:bodyPr wrap="square" rtlCol="0">
              <a:spAutoFit/>
            </a:bodyPr>
            <a:lstStyle/>
            <a:p>
              <a:r>
                <a:rPr lang="en-GB" sz="2800" dirty="0" smtClean="0">
                  <a:solidFill>
                    <a:srgbClr val="C00000"/>
                  </a:solidFill>
                </a:rPr>
                <a:t>Need help?</a:t>
              </a:r>
            </a:p>
            <a:p>
              <a:r>
                <a:rPr lang="en-GB" sz="2800" dirty="0" smtClean="0">
                  <a:solidFill>
                    <a:srgbClr val="C00000"/>
                  </a:solidFill>
                </a:rPr>
                <a:t>Use the sheet</a:t>
              </a:r>
              <a:endParaRPr lang="en-GB" sz="2800" dirty="0">
                <a:solidFill>
                  <a:srgbClr val="C00000"/>
                </a:solidFill>
              </a:endParaRPr>
            </a:p>
          </p:txBody>
        </p:sp>
        <p:cxnSp>
          <p:nvCxnSpPr>
            <p:cNvPr id="26" name="Straight Arrow Connector 25"/>
            <p:cNvCxnSpPr/>
            <p:nvPr/>
          </p:nvCxnSpPr>
          <p:spPr>
            <a:xfrm>
              <a:off x="5016040" y="6280210"/>
              <a:ext cx="835107"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4"/>
            <a:srcRect b="40227"/>
            <a:stretch/>
          </p:blipFill>
          <p:spPr>
            <a:xfrm rot="600000">
              <a:off x="6020926" y="4798530"/>
              <a:ext cx="2863972" cy="2424837"/>
            </a:xfrm>
            <a:prstGeom prst="rect">
              <a:avLst/>
            </a:prstGeom>
            <a:ln>
              <a:solidFill>
                <a:schemeClr val="bg1">
                  <a:lumMod val="50000"/>
                </a:schemeClr>
              </a:solidFill>
            </a:ln>
          </p:spPr>
        </p:pic>
      </p:grpSp>
    </p:spTree>
    <p:extLst>
      <p:ext uri="{BB962C8B-B14F-4D97-AF65-F5344CB8AC3E}">
        <p14:creationId xmlns:p14="http://schemas.microsoft.com/office/powerpoint/2010/main" val="4276586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21"/>
                                        </p:tgtEl>
                                      </p:cBhvr>
                                    </p:animEffect>
                                    <p:set>
                                      <p:cBhvr>
                                        <p:cTn id="50" dur="1" fill="hold">
                                          <p:stCondLst>
                                            <p:cond delay="499"/>
                                          </p:stCondLst>
                                        </p:cTn>
                                        <p:tgtEl>
                                          <p:spTgt spid="2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0" grpId="0" animBg="1"/>
      <p:bldP spid="15" grpId="0" animBg="1"/>
      <p:bldP spid="16" grpId="0" animBg="1"/>
      <p:bldP spid="17" grpId="0" animBg="1"/>
      <p:bldP spid="18" grpId="0" animBg="1"/>
      <p:bldP spid="19"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36169" y="5785338"/>
            <a:ext cx="1107831" cy="10726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a:srcRect t="20151" r="14320" b="4097"/>
          <a:stretch/>
        </p:blipFill>
        <p:spPr>
          <a:xfrm>
            <a:off x="275772" y="2430605"/>
            <a:ext cx="8604459" cy="4098924"/>
          </a:xfrm>
          <a:prstGeom prst="rect">
            <a:avLst/>
          </a:prstGeom>
          <a:ln>
            <a:solidFill>
              <a:schemeClr val="bg1">
                <a:lumMod val="65000"/>
              </a:schemeClr>
            </a:solidFill>
          </a:ln>
        </p:spPr>
      </p:pic>
      <p:pic>
        <p:nvPicPr>
          <p:cNvPr id="18" name="Picture 17"/>
          <p:cNvPicPr>
            <a:picLocks noChangeAspect="1"/>
          </p:cNvPicPr>
          <p:nvPr/>
        </p:nvPicPr>
        <p:blipFill rotWithShape="1">
          <a:blip r:embed="rId4"/>
          <a:srcRect l="26240" t="19395" r="21108" b="25645"/>
          <a:stretch/>
        </p:blipFill>
        <p:spPr>
          <a:xfrm>
            <a:off x="275772" y="418145"/>
            <a:ext cx="2749956" cy="1613852"/>
          </a:xfrm>
          <a:prstGeom prst="rect">
            <a:avLst/>
          </a:prstGeom>
          <a:ln>
            <a:solidFill>
              <a:schemeClr val="bg1">
                <a:lumMod val="50000"/>
              </a:schemeClr>
            </a:solidFill>
          </a:ln>
        </p:spPr>
      </p:pic>
      <p:sp>
        <p:nvSpPr>
          <p:cNvPr id="3" name="TextBox 2"/>
          <p:cNvSpPr txBox="1"/>
          <p:nvPr/>
        </p:nvSpPr>
        <p:spPr>
          <a:xfrm>
            <a:off x="693683" y="3846786"/>
            <a:ext cx="184731" cy="369332"/>
          </a:xfrm>
          <a:prstGeom prst="rect">
            <a:avLst/>
          </a:prstGeom>
          <a:noFill/>
        </p:spPr>
        <p:txBody>
          <a:bodyPr wrap="none" rtlCol="0">
            <a:spAutoFit/>
          </a:bodyPr>
          <a:lstStyle/>
          <a:p>
            <a:endParaRPr lang="en-GB" dirty="0"/>
          </a:p>
        </p:txBody>
      </p:sp>
      <p:sp>
        <p:nvSpPr>
          <p:cNvPr id="6" name="Rectangle 5"/>
          <p:cNvSpPr/>
          <p:nvPr/>
        </p:nvSpPr>
        <p:spPr>
          <a:xfrm>
            <a:off x="1213338" y="5345730"/>
            <a:ext cx="7797927" cy="1336424"/>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39705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69200" y="5600091"/>
            <a:ext cx="1574800" cy="127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0" y="18720"/>
            <a:ext cx="9144000" cy="769441"/>
          </a:xfrm>
          <a:prstGeom prst="rect">
            <a:avLst/>
          </a:prstGeom>
        </p:spPr>
        <p:txBody>
          <a:bodyPr wrap="square">
            <a:spAutoFit/>
          </a:bodyPr>
          <a:lstStyle/>
          <a:p>
            <a:r>
              <a:rPr lang="en-US" sz="4400" b="1" kern="1400" spc="-150" dirty="0" smtClean="0">
                <a:solidFill>
                  <a:srgbClr val="C00000"/>
                </a:solidFill>
              </a:rPr>
              <a:t>Investigating Three Shuffles</a:t>
            </a:r>
          </a:p>
        </p:txBody>
      </p:sp>
      <p:sp>
        <p:nvSpPr>
          <p:cNvPr id="8" name="Text Box 7"/>
          <p:cNvSpPr txBox="1">
            <a:spLocks noChangeArrowheads="1"/>
          </p:cNvSpPr>
          <p:nvPr/>
        </p:nvSpPr>
        <p:spPr bwMode="auto">
          <a:xfrm>
            <a:off x="0" y="1034383"/>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2800" dirty="0" smtClean="0">
                <a:solidFill>
                  <a:srgbClr val="585858"/>
                </a:solidFill>
              </a:rPr>
              <a:t>To finish can you complete a table for each of these possible combinations of 3 in/out-shuffles?</a:t>
            </a:r>
          </a:p>
        </p:txBody>
      </p:sp>
      <p:graphicFrame>
        <p:nvGraphicFramePr>
          <p:cNvPr id="6" name="Table 5"/>
          <p:cNvGraphicFramePr>
            <a:graphicFrameLocks noGrp="1"/>
          </p:cNvGraphicFramePr>
          <p:nvPr>
            <p:extLst/>
          </p:nvPr>
        </p:nvGraphicFramePr>
        <p:xfrm>
          <a:off x="4094917" y="1940143"/>
          <a:ext cx="4729770" cy="4663440"/>
        </p:xfrm>
        <a:graphic>
          <a:graphicData uri="http://schemas.openxmlformats.org/drawingml/2006/table">
            <a:tbl>
              <a:tblPr firstRow="1" bandRow="1">
                <a:tableStyleId>{5C22544A-7EE6-4342-B048-85BDC9FD1C3A}</a:tableStyleId>
              </a:tblPr>
              <a:tblGrid>
                <a:gridCol w="2364885"/>
                <a:gridCol w="2364885"/>
              </a:tblGrid>
              <a:tr h="370840">
                <a:tc>
                  <a:txBody>
                    <a:bodyPr/>
                    <a:lstStyle/>
                    <a:p>
                      <a:pPr algn="ctr"/>
                      <a:r>
                        <a:rPr lang="en-GB" sz="2800" dirty="0" smtClean="0">
                          <a:solidFill>
                            <a:srgbClr val="C00000"/>
                          </a:solidFill>
                        </a:rPr>
                        <a:t>Shuffles</a:t>
                      </a:r>
                      <a:endParaRPr lang="en-GB" sz="2800" dirty="0">
                        <a:solidFill>
                          <a:srgbClr val="C00000"/>
                        </a:solidFill>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c>
                  <a:txBody>
                    <a:bodyPr/>
                    <a:lstStyle/>
                    <a:p>
                      <a:pPr algn="ctr"/>
                      <a:r>
                        <a:rPr lang="en-GB" sz="2800" dirty="0" smtClean="0">
                          <a:solidFill>
                            <a:srgbClr val="C00000"/>
                          </a:solidFill>
                        </a:rPr>
                        <a:t>Position of A</a:t>
                      </a:r>
                      <a:endParaRPr lang="en-GB" sz="2800" dirty="0">
                        <a:solidFill>
                          <a:srgbClr val="C00000"/>
                        </a:solidFill>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r>
              <a:tr h="370840">
                <a:tc>
                  <a:txBody>
                    <a:bodyPr/>
                    <a:lstStyle/>
                    <a:p>
                      <a:pPr algn="ctr"/>
                      <a:r>
                        <a:rPr lang="en-GB" sz="2800" b="1" dirty="0" smtClean="0">
                          <a:solidFill>
                            <a:srgbClr val="C00000"/>
                          </a:solidFill>
                          <a:latin typeface="Courier New" panose="02070309020205020404" pitchFamily="49" charset="0"/>
                          <a:cs typeface="Courier New" panose="02070309020205020404" pitchFamily="49" charset="0"/>
                        </a:rPr>
                        <a:t>I O </a:t>
                      </a:r>
                      <a:r>
                        <a:rPr lang="en-GB" sz="2800" b="1" dirty="0" err="1" smtClean="0">
                          <a:solidFill>
                            <a:srgbClr val="C00000"/>
                          </a:solidFill>
                          <a:latin typeface="Courier New" panose="02070309020205020404" pitchFamily="49" charset="0"/>
                          <a:cs typeface="Courier New" panose="02070309020205020404" pitchFamily="49" charset="0"/>
                        </a:rPr>
                        <a:t>O</a:t>
                      </a:r>
                      <a:endParaRPr lang="en-GB" sz="2800" b="1" dirty="0">
                        <a:solidFill>
                          <a:srgbClr val="C00000"/>
                        </a:solidFill>
                        <a:latin typeface="Courier New" panose="02070309020205020404" pitchFamily="49" charset="0"/>
                        <a:cs typeface="Courier New" panose="02070309020205020404" pitchFamily="49"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c>
                  <a:txBody>
                    <a:bodyPr/>
                    <a:lstStyle/>
                    <a:p>
                      <a:pPr algn="ctr"/>
                      <a:r>
                        <a:rPr lang="en-GB" sz="2800" b="1" dirty="0" smtClean="0">
                          <a:solidFill>
                            <a:srgbClr val="C00000"/>
                          </a:solidFill>
                          <a:latin typeface="Courier New" panose="02070309020205020404" pitchFamily="49" charset="0"/>
                          <a:cs typeface="Courier New" panose="02070309020205020404" pitchFamily="49" charset="0"/>
                        </a:rPr>
                        <a:t>4</a:t>
                      </a:r>
                      <a:endParaRPr lang="en-GB" sz="2800" b="1" dirty="0">
                        <a:solidFill>
                          <a:srgbClr val="C00000"/>
                        </a:solidFill>
                        <a:latin typeface="Courier New" panose="02070309020205020404" pitchFamily="49" charset="0"/>
                        <a:cs typeface="Courier New" panose="02070309020205020404" pitchFamily="49"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r>
              <a:tr h="370840">
                <a:tc>
                  <a:txBody>
                    <a:bodyPr/>
                    <a:lstStyle/>
                    <a:p>
                      <a:pPr algn="ctr"/>
                      <a:r>
                        <a:rPr lang="en-GB" sz="2800" b="1" dirty="0" smtClean="0">
                          <a:solidFill>
                            <a:srgbClr val="C00000"/>
                          </a:solidFill>
                          <a:latin typeface="Courier New" panose="02070309020205020404" pitchFamily="49" charset="0"/>
                          <a:cs typeface="Courier New" panose="02070309020205020404" pitchFamily="49" charset="0"/>
                        </a:rPr>
                        <a:t>I O I</a:t>
                      </a:r>
                      <a:endParaRPr lang="en-GB" sz="2800" b="1" dirty="0">
                        <a:solidFill>
                          <a:srgbClr val="C00000"/>
                        </a:solidFill>
                        <a:latin typeface="Courier New" panose="02070309020205020404" pitchFamily="49" charset="0"/>
                        <a:cs typeface="Courier New" panose="02070309020205020404" pitchFamily="49"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c>
                  <a:txBody>
                    <a:bodyPr/>
                    <a:lstStyle/>
                    <a:p>
                      <a:pPr algn="ctr"/>
                      <a:r>
                        <a:rPr lang="en-GB" sz="2800" b="1" dirty="0" smtClean="0">
                          <a:solidFill>
                            <a:srgbClr val="C00000"/>
                          </a:solidFill>
                          <a:latin typeface="Courier New" panose="02070309020205020404" pitchFamily="49" charset="0"/>
                          <a:cs typeface="Courier New" panose="02070309020205020404" pitchFamily="49" charset="0"/>
                        </a:rPr>
                        <a:t>5</a:t>
                      </a:r>
                      <a:endParaRPr lang="en-GB" sz="2800" b="1" dirty="0">
                        <a:solidFill>
                          <a:srgbClr val="C00000"/>
                        </a:solidFill>
                        <a:latin typeface="Courier New" panose="02070309020205020404" pitchFamily="49" charset="0"/>
                        <a:cs typeface="Courier New" panose="02070309020205020404" pitchFamily="49"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r>
              <a:tr h="370840">
                <a:tc>
                  <a:txBody>
                    <a:bodyPr/>
                    <a:lstStyle/>
                    <a:p>
                      <a:pPr algn="ctr"/>
                      <a:r>
                        <a:rPr lang="en-GB" sz="2800" b="1" dirty="0" smtClean="0">
                          <a:solidFill>
                            <a:srgbClr val="C00000"/>
                          </a:solidFill>
                          <a:latin typeface="Courier New" panose="02070309020205020404" pitchFamily="49" charset="0"/>
                          <a:cs typeface="Courier New" panose="02070309020205020404" pitchFamily="49" charset="0"/>
                        </a:rPr>
                        <a:t>I </a:t>
                      </a:r>
                      <a:r>
                        <a:rPr lang="en-GB" sz="2800" b="1" dirty="0" err="1" smtClean="0">
                          <a:solidFill>
                            <a:srgbClr val="C00000"/>
                          </a:solidFill>
                          <a:latin typeface="Courier New" panose="02070309020205020404" pitchFamily="49" charset="0"/>
                          <a:cs typeface="Courier New" panose="02070309020205020404" pitchFamily="49" charset="0"/>
                        </a:rPr>
                        <a:t>I</a:t>
                      </a:r>
                      <a:r>
                        <a:rPr lang="en-GB" sz="2800" b="1" dirty="0" smtClean="0">
                          <a:solidFill>
                            <a:srgbClr val="C00000"/>
                          </a:solidFill>
                          <a:latin typeface="Courier New" panose="02070309020205020404" pitchFamily="49" charset="0"/>
                          <a:cs typeface="Courier New" panose="02070309020205020404" pitchFamily="49" charset="0"/>
                        </a:rPr>
                        <a:t> O</a:t>
                      </a:r>
                      <a:endParaRPr lang="en-GB" sz="2800" b="1" dirty="0">
                        <a:solidFill>
                          <a:srgbClr val="C00000"/>
                        </a:solidFill>
                        <a:latin typeface="Courier New" panose="02070309020205020404" pitchFamily="49" charset="0"/>
                        <a:cs typeface="Courier New" panose="02070309020205020404" pitchFamily="49"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c>
                  <a:txBody>
                    <a:bodyPr/>
                    <a:lstStyle/>
                    <a:p>
                      <a:pPr algn="ctr"/>
                      <a:r>
                        <a:rPr lang="en-GB" sz="2800" b="1" dirty="0" smtClean="0">
                          <a:solidFill>
                            <a:srgbClr val="C00000"/>
                          </a:solidFill>
                          <a:latin typeface="Courier New" panose="02070309020205020404" pitchFamily="49" charset="0"/>
                          <a:cs typeface="Courier New" panose="02070309020205020404" pitchFamily="49" charset="0"/>
                        </a:rPr>
                        <a:t>6</a:t>
                      </a:r>
                      <a:endParaRPr lang="en-GB" sz="2800" b="1" dirty="0">
                        <a:solidFill>
                          <a:srgbClr val="C00000"/>
                        </a:solidFill>
                        <a:latin typeface="Courier New" panose="02070309020205020404" pitchFamily="49" charset="0"/>
                        <a:cs typeface="Courier New" panose="02070309020205020404" pitchFamily="49"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r>
              <a:tr h="370840">
                <a:tc>
                  <a:txBody>
                    <a:bodyPr/>
                    <a:lstStyle/>
                    <a:p>
                      <a:pPr algn="ctr"/>
                      <a:r>
                        <a:rPr lang="en-GB" sz="2800" b="1" dirty="0" smtClean="0">
                          <a:solidFill>
                            <a:srgbClr val="C00000"/>
                          </a:solidFill>
                          <a:latin typeface="Courier New" panose="02070309020205020404" pitchFamily="49" charset="0"/>
                          <a:cs typeface="Courier New" panose="02070309020205020404" pitchFamily="49" charset="0"/>
                        </a:rPr>
                        <a:t>I </a:t>
                      </a:r>
                      <a:r>
                        <a:rPr lang="en-GB" sz="2800" b="1" dirty="0" err="1" smtClean="0">
                          <a:solidFill>
                            <a:srgbClr val="C00000"/>
                          </a:solidFill>
                          <a:latin typeface="Courier New" panose="02070309020205020404" pitchFamily="49" charset="0"/>
                          <a:cs typeface="Courier New" panose="02070309020205020404" pitchFamily="49" charset="0"/>
                        </a:rPr>
                        <a:t>I</a:t>
                      </a:r>
                      <a:r>
                        <a:rPr lang="en-GB" sz="2800" b="1" dirty="0" smtClean="0">
                          <a:solidFill>
                            <a:srgbClr val="C00000"/>
                          </a:solidFill>
                          <a:latin typeface="Courier New" panose="02070309020205020404" pitchFamily="49" charset="0"/>
                          <a:cs typeface="Courier New" panose="02070309020205020404" pitchFamily="49" charset="0"/>
                        </a:rPr>
                        <a:t> </a:t>
                      </a:r>
                      <a:r>
                        <a:rPr lang="en-GB" sz="2800" b="1" dirty="0" err="1" smtClean="0">
                          <a:solidFill>
                            <a:srgbClr val="C00000"/>
                          </a:solidFill>
                          <a:latin typeface="Courier New" panose="02070309020205020404" pitchFamily="49" charset="0"/>
                          <a:cs typeface="Courier New" panose="02070309020205020404" pitchFamily="49" charset="0"/>
                        </a:rPr>
                        <a:t>I</a:t>
                      </a:r>
                      <a:endParaRPr lang="en-GB" sz="2800" b="1" dirty="0">
                        <a:solidFill>
                          <a:srgbClr val="C00000"/>
                        </a:solidFill>
                        <a:latin typeface="Courier New" panose="02070309020205020404" pitchFamily="49" charset="0"/>
                        <a:cs typeface="Courier New" panose="02070309020205020404" pitchFamily="49"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c>
                  <a:txBody>
                    <a:bodyPr/>
                    <a:lstStyle/>
                    <a:p>
                      <a:pPr algn="ctr"/>
                      <a:r>
                        <a:rPr lang="en-GB" sz="2800" b="1" dirty="0" smtClean="0">
                          <a:solidFill>
                            <a:srgbClr val="C00000"/>
                          </a:solidFill>
                          <a:latin typeface="Courier New" panose="02070309020205020404" pitchFamily="49" charset="0"/>
                          <a:cs typeface="Courier New" panose="02070309020205020404" pitchFamily="49" charset="0"/>
                        </a:rPr>
                        <a:t>7</a:t>
                      </a:r>
                      <a:endParaRPr lang="en-GB" sz="2800" b="1" dirty="0">
                        <a:solidFill>
                          <a:srgbClr val="C00000"/>
                        </a:solidFill>
                        <a:latin typeface="Courier New" panose="02070309020205020404" pitchFamily="49" charset="0"/>
                        <a:cs typeface="Courier New" panose="02070309020205020404" pitchFamily="49"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r>
              <a:tr h="370840">
                <a:tc>
                  <a:txBody>
                    <a:bodyPr/>
                    <a:lstStyle/>
                    <a:p>
                      <a:pPr algn="ctr"/>
                      <a:r>
                        <a:rPr lang="en-GB" sz="2800" b="1" dirty="0" smtClean="0">
                          <a:solidFill>
                            <a:srgbClr val="C00000"/>
                          </a:solidFill>
                          <a:latin typeface="Courier New" panose="02070309020205020404" pitchFamily="49" charset="0"/>
                          <a:cs typeface="Courier New" panose="02070309020205020404" pitchFamily="49" charset="0"/>
                        </a:rPr>
                        <a:t>O</a:t>
                      </a:r>
                      <a:r>
                        <a:rPr lang="en-GB" sz="2800" b="1" baseline="0" dirty="0" smtClean="0">
                          <a:solidFill>
                            <a:srgbClr val="C00000"/>
                          </a:solidFill>
                          <a:latin typeface="Courier New" panose="02070309020205020404" pitchFamily="49" charset="0"/>
                          <a:cs typeface="Courier New" panose="02070309020205020404" pitchFamily="49" charset="0"/>
                        </a:rPr>
                        <a:t> </a:t>
                      </a:r>
                      <a:r>
                        <a:rPr lang="en-GB" sz="2800" b="1" baseline="0" dirty="0" err="1" smtClean="0">
                          <a:solidFill>
                            <a:srgbClr val="C00000"/>
                          </a:solidFill>
                          <a:latin typeface="Courier New" panose="02070309020205020404" pitchFamily="49" charset="0"/>
                          <a:cs typeface="Courier New" panose="02070309020205020404" pitchFamily="49" charset="0"/>
                        </a:rPr>
                        <a:t>O</a:t>
                      </a:r>
                      <a:r>
                        <a:rPr lang="en-GB" sz="2800" b="1" baseline="0" dirty="0" smtClean="0">
                          <a:solidFill>
                            <a:srgbClr val="C00000"/>
                          </a:solidFill>
                          <a:latin typeface="Courier New" panose="02070309020205020404" pitchFamily="49" charset="0"/>
                          <a:cs typeface="Courier New" panose="02070309020205020404" pitchFamily="49" charset="0"/>
                        </a:rPr>
                        <a:t> </a:t>
                      </a:r>
                      <a:r>
                        <a:rPr lang="en-GB" sz="2800" b="1" baseline="0" dirty="0" err="1" smtClean="0">
                          <a:solidFill>
                            <a:srgbClr val="C00000"/>
                          </a:solidFill>
                          <a:latin typeface="Courier New" panose="02070309020205020404" pitchFamily="49" charset="0"/>
                          <a:cs typeface="Courier New" panose="02070309020205020404" pitchFamily="49" charset="0"/>
                        </a:rPr>
                        <a:t>O</a:t>
                      </a:r>
                      <a:endParaRPr lang="en-GB" sz="2800" b="1" dirty="0">
                        <a:solidFill>
                          <a:srgbClr val="C00000"/>
                        </a:solidFill>
                        <a:latin typeface="Courier New" panose="02070309020205020404" pitchFamily="49" charset="0"/>
                        <a:cs typeface="Courier New" panose="02070309020205020404" pitchFamily="49"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c>
                  <a:txBody>
                    <a:bodyPr/>
                    <a:lstStyle/>
                    <a:p>
                      <a:pPr algn="ctr"/>
                      <a:endParaRPr lang="en-GB" sz="2800" b="1" dirty="0">
                        <a:solidFill>
                          <a:srgbClr val="C00000"/>
                        </a:solidFill>
                        <a:latin typeface="Courier New" panose="02070309020205020404" pitchFamily="49" charset="0"/>
                        <a:cs typeface="Courier New" panose="02070309020205020404" pitchFamily="49"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r>
              <a:tr h="370840">
                <a:tc>
                  <a:txBody>
                    <a:bodyPr/>
                    <a:lstStyle/>
                    <a:p>
                      <a:pPr algn="ctr"/>
                      <a:r>
                        <a:rPr lang="en-GB" sz="2800" b="1" dirty="0" smtClean="0">
                          <a:solidFill>
                            <a:srgbClr val="C00000"/>
                          </a:solidFill>
                          <a:latin typeface="Courier New" panose="02070309020205020404" pitchFamily="49" charset="0"/>
                          <a:cs typeface="Courier New" panose="02070309020205020404" pitchFamily="49" charset="0"/>
                        </a:rPr>
                        <a:t>O</a:t>
                      </a:r>
                      <a:r>
                        <a:rPr lang="en-GB" sz="2800" b="1" baseline="0" dirty="0" smtClean="0">
                          <a:solidFill>
                            <a:srgbClr val="C00000"/>
                          </a:solidFill>
                          <a:latin typeface="Courier New" panose="02070309020205020404" pitchFamily="49" charset="0"/>
                          <a:cs typeface="Courier New" panose="02070309020205020404" pitchFamily="49" charset="0"/>
                        </a:rPr>
                        <a:t> </a:t>
                      </a:r>
                      <a:r>
                        <a:rPr lang="en-GB" sz="2800" b="1" baseline="0" dirty="0" err="1" smtClean="0">
                          <a:solidFill>
                            <a:srgbClr val="C00000"/>
                          </a:solidFill>
                          <a:latin typeface="Courier New" panose="02070309020205020404" pitchFamily="49" charset="0"/>
                          <a:cs typeface="Courier New" panose="02070309020205020404" pitchFamily="49" charset="0"/>
                        </a:rPr>
                        <a:t>O</a:t>
                      </a:r>
                      <a:r>
                        <a:rPr lang="en-GB" sz="2800" b="1" baseline="0" dirty="0" smtClean="0">
                          <a:solidFill>
                            <a:srgbClr val="C00000"/>
                          </a:solidFill>
                          <a:latin typeface="Courier New" panose="02070309020205020404" pitchFamily="49" charset="0"/>
                          <a:cs typeface="Courier New" panose="02070309020205020404" pitchFamily="49" charset="0"/>
                        </a:rPr>
                        <a:t> I</a:t>
                      </a:r>
                      <a:endParaRPr lang="en-GB" sz="2800" b="1" dirty="0">
                        <a:solidFill>
                          <a:srgbClr val="C00000"/>
                        </a:solidFill>
                        <a:latin typeface="Courier New" panose="02070309020205020404" pitchFamily="49" charset="0"/>
                        <a:cs typeface="Courier New" panose="02070309020205020404" pitchFamily="49"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c>
                  <a:txBody>
                    <a:bodyPr/>
                    <a:lstStyle/>
                    <a:p>
                      <a:pPr algn="ctr"/>
                      <a:endParaRPr lang="en-GB" sz="2800" b="1" dirty="0">
                        <a:solidFill>
                          <a:srgbClr val="C00000"/>
                        </a:solidFill>
                        <a:latin typeface="Courier New" panose="02070309020205020404" pitchFamily="49" charset="0"/>
                        <a:cs typeface="Courier New" panose="02070309020205020404" pitchFamily="49"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r>
              <a:tr h="370840">
                <a:tc>
                  <a:txBody>
                    <a:bodyPr/>
                    <a:lstStyle/>
                    <a:p>
                      <a:pPr algn="ctr"/>
                      <a:r>
                        <a:rPr lang="en-GB" sz="2800" b="1" dirty="0" smtClean="0">
                          <a:solidFill>
                            <a:srgbClr val="C00000"/>
                          </a:solidFill>
                          <a:latin typeface="Courier New" panose="02070309020205020404" pitchFamily="49" charset="0"/>
                          <a:cs typeface="Courier New" panose="02070309020205020404" pitchFamily="49" charset="0"/>
                        </a:rPr>
                        <a:t>O I O</a:t>
                      </a:r>
                      <a:endParaRPr lang="en-GB" sz="2800" b="1" dirty="0">
                        <a:solidFill>
                          <a:srgbClr val="C00000"/>
                        </a:solidFill>
                        <a:latin typeface="Courier New" panose="02070309020205020404" pitchFamily="49" charset="0"/>
                        <a:cs typeface="Courier New" panose="02070309020205020404" pitchFamily="49"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c>
                  <a:txBody>
                    <a:bodyPr/>
                    <a:lstStyle/>
                    <a:p>
                      <a:pPr algn="ctr"/>
                      <a:endParaRPr lang="en-GB" sz="2800" b="1" dirty="0">
                        <a:solidFill>
                          <a:srgbClr val="C00000"/>
                        </a:solidFill>
                        <a:latin typeface="Courier New" panose="02070309020205020404" pitchFamily="49" charset="0"/>
                        <a:cs typeface="Courier New" panose="02070309020205020404" pitchFamily="49"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r>
              <a:tr h="370840">
                <a:tc>
                  <a:txBody>
                    <a:bodyPr/>
                    <a:lstStyle/>
                    <a:p>
                      <a:pPr algn="ctr"/>
                      <a:r>
                        <a:rPr lang="en-GB" sz="2800" b="1" dirty="0" smtClean="0">
                          <a:solidFill>
                            <a:srgbClr val="C00000"/>
                          </a:solidFill>
                          <a:latin typeface="Courier New" panose="02070309020205020404" pitchFamily="49" charset="0"/>
                          <a:cs typeface="Courier New" panose="02070309020205020404" pitchFamily="49" charset="0"/>
                        </a:rPr>
                        <a:t>0 I </a:t>
                      </a:r>
                      <a:r>
                        <a:rPr lang="en-GB" sz="2800" b="1" dirty="0" err="1" smtClean="0">
                          <a:solidFill>
                            <a:srgbClr val="C00000"/>
                          </a:solidFill>
                          <a:latin typeface="Courier New" panose="02070309020205020404" pitchFamily="49" charset="0"/>
                          <a:cs typeface="Courier New" panose="02070309020205020404" pitchFamily="49" charset="0"/>
                        </a:rPr>
                        <a:t>I</a:t>
                      </a:r>
                      <a:endParaRPr lang="en-GB" sz="2800" b="1" dirty="0">
                        <a:solidFill>
                          <a:srgbClr val="C00000"/>
                        </a:solidFill>
                        <a:latin typeface="Courier New" panose="02070309020205020404" pitchFamily="49" charset="0"/>
                        <a:cs typeface="Courier New" panose="02070309020205020404" pitchFamily="49"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c>
                  <a:txBody>
                    <a:bodyPr/>
                    <a:lstStyle/>
                    <a:p>
                      <a:pPr algn="ctr"/>
                      <a:endParaRPr lang="en-GB" sz="2800" b="1" dirty="0">
                        <a:solidFill>
                          <a:srgbClr val="C00000"/>
                        </a:solidFill>
                        <a:latin typeface="Courier New" panose="02070309020205020404" pitchFamily="49" charset="0"/>
                        <a:cs typeface="Courier New" panose="02070309020205020404" pitchFamily="49" charset="0"/>
                      </a:endParaRPr>
                    </a:p>
                  </a:txBody>
                  <a:tcP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bg1"/>
                    </a:solidFill>
                  </a:tcPr>
                </a:tc>
              </a:tr>
            </a:tbl>
          </a:graphicData>
        </a:graphic>
      </p:graphicFrame>
      <p:sp>
        <p:nvSpPr>
          <p:cNvPr id="15" name="Rectangle 14"/>
          <p:cNvSpPr/>
          <p:nvPr/>
        </p:nvSpPr>
        <p:spPr>
          <a:xfrm>
            <a:off x="6489772" y="3024450"/>
            <a:ext cx="2291369"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6489771" y="3550449"/>
            <a:ext cx="2291369"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6489771" y="4065418"/>
            <a:ext cx="2291369"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489771" y="2512965"/>
            <a:ext cx="2291369"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5427405" y="6617589"/>
            <a:ext cx="3716595" cy="276999"/>
          </a:xfrm>
          <a:prstGeom prst="rect">
            <a:avLst/>
          </a:prstGeom>
          <a:noFill/>
        </p:spPr>
        <p:txBody>
          <a:bodyPr wrap="none" rtlCol="0">
            <a:spAutoFit/>
          </a:bodyPr>
          <a:lstStyle/>
          <a:p>
            <a:pPr algn="r"/>
            <a:r>
              <a:rPr lang="en-GB" sz="1200" dirty="0" smtClean="0">
                <a:solidFill>
                  <a:schemeClr val="tx1">
                    <a:lumMod val="50000"/>
                    <a:lumOff val="50000"/>
                  </a:schemeClr>
                </a:solidFill>
              </a:rPr>
              <a:t>Ideas and worksheets from Gary </a:t>
            </a:r>
            <a:r>
              <a:rPr lang="en-GB" sz="1200" dirty="0" err="1" smtClean="0">
                <a:solidFill>
                  <a:schemeClr val="tx1">
                    <a:lumMod val="50000"/>
                    <a:lumOff val="50000"/>
                  </a:schemeClr>
                </a:solidFill>
              </a:rPr>
              <a:t>Kacmarcik</a:t>
            </a:r>
            <a:r>
              <a:rPr lang="en-GB" sz="1200" dirty="0" smtClean="0">
                <a:solidFill>
                  <a:schemeClr val="tx1">
                    <a:lumMod val="50000"/>
                    <a:lumOff val="50000"/>
                  </a:schemeClr>
                </a:solidFill>
              </a:rPr>
              <a:t>: cse4K12.org</a:t>
            </a:r>
            <a:endParaRPr lang="en-GB" sz="1200" dirty="0">
              <a:solidFill>
                <a:schemeClr val="tx1">
                  <a:lumMod val="50000"/>
                  <a:lumOff val="50000"/>
                </a:schemeClr>
              </a:solidFill>
            </a:endParaRPr>
          </a:p>
        </p:txBody>
      </p:sp>
      <p:sp>
        <p:nvSpPr>
          <p:cNvPr id="25" name="Rectangle 24"/>
          <p:cNvSpPr/>
          <p:nvPr/>
        </p:nvSpPr>
        <p:spPr>
          <a:xfrm>
            <a:off x="4140346" y="4587933"/>
            <a:ext cx="4640794"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Now try to predict the following</a:t>
            </a:r>
            <a:endParaRPr lang="en-GB" dirty="0">
              <a:solidFill>
                <a:srgbClr val="C00000"/>
              </a:solidFill>
            </a:endParaRPr>
          </a:p>
        </p:txBody>
      </p:sp>
      <p:sp>
        <p:nvSpPr>
          <p:cNvPr id="27" name="Rectangle 26"/>
          <p:cNvSpPr/>
          <p:nvPr/>
        </p:nvSpPr>
        <p:spPr>
          <a:xfrm>
            <a:off x="4364006" y="5108924"/>
            <a:ext cx="2056170"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4364005" y="5634923"/>
            <a:ext cx="2056170"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4364005" y="6149892"/>
            <a:ext cx="2056170"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b="9735"/>
          <a:stretch/>
        </p:blipFill>
        <p:spPr>
          <a:xfrm rot="21286789">
            <a:off x="207917" y="2102125"/>
            <a:ext cx="3905440" cy="4993413"/>
          </a:xfrm>
          <a:prstGeom prst="rect">
            <a:avLst/>
          </a:prstGeom>
          <a:ln>
            <a:solidFill>
              <a:schemeClr val="bg1">
                <a:lumMod val="50000"/>
              </a:schemeClr>
            </a:solidFill>
          </a:ln>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490" y="4236806"/>
            <a:ext cx="2132303" cy="1128057"/>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110740" y="4647145"/>
            <a:ext cx="4091408" cy="2204423"/>
          </a:xfrm>
          <a:prstGeom prst="rect">
            <a:avLst/>
          </a:prstGeom>
        </p:spPr>
      </p:pic>
    </p:spTree>
    <p:extLst>
      <p:ext uri="{BB962C8B-B14F-4D97-AF65-F5344CB8AC3E}">
        <p14:creationId xmlns:p14="http://schemas.microsoft.com/office/powerpoint/2010/main" val="3342426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7"/>
                                        </p:tgtEl>
                                      </p:cBhvr>
                                    </p:animEffect>
                                    <p:set>
                                      <p:cBhvr>
                                        <p:cTn id="28" dur="1" fill="hold">
                                          <p:stCondLst>
                                            <p:cond delay="499"/>
                                          </p:stCondLst>
                                        </p:cTn>
                                        <p:tgtEl>
                                          <p:spTgt spid="27"/>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31"/>
                                        </p:tgtEl>
                                      </p:cBhvr>
                                    </p:animEffect>
                                    <p:set>
                                      <p:cBhvr>
                                        <p:cTn id="34" dur="1" fill="hold">
                                          <p:stCondLst>
                                            <p:cond delay="499"/>
                                          </p:stCondLst>
                                        </p:cTn>
                                        <p:tgtEl>
                                          <p:spTgt spid="31"/>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5" grpId="0" animBg="1"/>
      <p:bldP spid="27" grpId="0" animBg="1"/>
      <p:bldP spid="30" grpId="0" animBg="1"/>
      <p:bldP spid="3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43600" t="10268" r="26281" b="13039"/>
          <a:stretch/>
        </p:blipFill>
        <p:spPr>
          <a:xfrm rot="600000">
            <a:off x="243830" y="938562"/>
            <a:ext cx="3324733" cy="4759718"/>
          </a:xfrm>
          <a:prstGeom prst="rect">
            <a:avLst/>
          </a:prstGeom>
        </p:spPr>
      </p:pic>
      <p:sp>
        <p:nvSpPr>
          <p:cNvPr id="2" name="Rectangle 1"/>
          <p:cNvSpPr/>
          <p:nvPr/>
        </p:nvSpPr>
        <p:spPr>
          <a:xfrm>
            <a:off x="0" y="18720"/>
            <a:ext cx="9144000" cy="769441"/>
          </a:xfrm>
          <a:prstGeom prst="rect">
            <a:avLst/>
          </a:prstGeom>
        </p:spPr>
        <p:txBody>
          <a:bodyPr wrap="square">
            <a:spAutoFit/>
          </a:bodyPr>
          <a:lstStyle/>
          <a:p>
            <a:r>
              <a:rPr lang="en-US" sz="4400" b="1" kern="1400" spc="-150" dirty="0" smtClean="0">
                <a:solidFill>
                  <a:srgbClr val="C00000"/>
                </a:solidFill>
              </a:rPr>
              <a:t>The Magic Of Perfect Shuffles</a:t>
            </a:r>
          </a:p>
        </p:txBody>
      </p:sp>
      <p:grpSp>
        <p:nvGrpSpPr>
          <p:cNvPr id="21" name="Group 20"/>
          <p:cNvGrpSpPr/>
          <p:nvPr/>
        </p:nvGrpSpPr>
        <p:grpSpPr>
          <a:xfrm>
            <a:off x="-236490" y="4236806"/>
            <a:ext cx="4438638" cy="2614762"/>
            <a:chOff x="-236490" y="4236806"/>
            <a:chExt cx="4438638" cy="2614762"/>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490" y="4236806"/>
              <a:ext cx="2132303" cy="1128057"/>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110740" y="4647145"/>
              <a:ext cx="4091408" cy="2204423"/>
            </a:xfrm>
            <a:prstGeom prst="rect">
              <a:avLst/>
            </a:prstGeom>
          </p:spPr>
        </p:pic>
      </p:grpSp>
      <p:sp>
        <p:nvSpPr>
          <p:cNvPr id="7" name="Rectangle 6"/>
          <p:cNvSpPr/>
          <p:nvPr/>
        </p:nvSpPr>
        <p:spPr>
          <a:xfrm>
            <a:off x="8056180" y="5749356"/>
            <a:ext cx="1103586" cy="11086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6"/>
          <a:stretch>
            <a:fillRect/>
          </a:stretch>
        </p:blipFill>
        <p:spPr>
          <a:xfrm rot="600000">
            <a:off x="5003259" y="4761989"/>
            <a:ext cx="3029009" cy="2139913"/>
          </a:xfrm>
          <a:prstGeom prst="rect">
            <a:avLst/>
          </a:prstGeom>
          <a:ln>
            <a:solidFill>
              <a:schemeClr val="bg1">
                <a:lumMod val="65000"/>
              </a:schemeClr>
            </a:solidFill>
          </a:ln>
        </p:spPr>
      </p:pic>
      <p:pic>
        <p:nvPicPr>
          <p:cNvPr id="10" name="Picture 9"/>
          <p:cNvPicPr>
            <a:picLocks noChangeAspect="1"/>
          </p:cNvPicPr>
          <p:nvPr/>
        </p:nvPicPr>
        <p:blipFill>
          <a:blip r:embed="rId7"/>
          <a:stretch>
            <a:fillRect/>
          </a:stretch>
        </p:blipFill>
        <p:spPr>
          <a:xfrm rot="300000">
            <a:off x="4566577" y="4282336"/>
            <a:ext cx="3029009" cy="2139913"/>
          </a:xfrm>
          <a:prstGeom prst="rect">
            <a:avLst/>
          </a:prstGeom>
          <a:ln>
            <a:solidFill>
              <a:schemeClr val="bg1">
                <a:lumMod val="65000"/>
              </a:schemeClr>
            </a:solidFill>
          </a:ln>
        </p:spPr>
      </p:pic>
      <p:pic>
        <p:nvPicPr>
          <p:cNvPr id="11" name="Picture 10"/>
          <p:cNvPicPr>
            <a:picLocks noChangeAspect="1"/>
          </p:cNvPicPr>
          <p:nvPr/>
        </p:nvPicPr>
        <p:blipFill>
          <a:blip r:embed="rId8"/>
          <a:stretch>
            <a:fillRect/>
          </a:stretch>
        </p:blipFill>
        <p:spPr>
          <a:xfrm>
            <a:off x="4147986" y="3766422"/>
            <a:ext cx="3029009" cy="2139913"/>
          </a:xfrm>
          <a:prstGeom prst="rect">
            <a:avLst/>
          </a:prstGeom>
          <a:ln>
            <a:solidFill>
              <a:schemeClr val="bg1">
                <a:lumMod val="65000"/>
              </a:schemeClr>
            </a:solidFill>
          </a:ln>
        </p:spPr>
      </p:pic>
      <p:pic>
        <p:nvPicPr>
          <p:cNvPr id="12" name="Picture 11"/>
          <p:cNvPicPr>
            <a:picLocks noChangeAspect="1"/>
          </p:cNvPicPr>
          <p:nvPr/>
        </p:nvPicPr>
        <p:blipFill>
          <a:blip r:embed="rId9"/>
          <a:stretch>
            <a:fillRect/>
          </a:stretch>
        </p:blipFill>
        <p:spPr>
          <a:xfrm rot="-300000">
            <a:off x="3645683" y="3357609"/>
            <a:ext cx="3029009" cy="2139913"/>
          </a:xfrm>
          <a:prstGeom prst="rect">
            <a:avLst/>
          </a:prstGeom>
          <a:ln>
            <a:solidFill>
              <a:schemeClr val="bg1">
                <a:lumMod val="65000"/>
              </a:schemeClr>
            </a:solidFill>
          </a:ln>
        </p:spPr>
      </p:pic>
      <p:pic>
        <p:nvPicPr>
          <p:cNvPr id="13" name="Picture 12"/>
          <p:cNvPicPr>
            <a:picLocks noChangeAspect="1"/>
          </p:cNvPicPr>
          <p:nvPr/>
        </p:nvPicPr>
        <p:blipFill>
          <a:blip r:embed="rId10"/>
          <a:stretch>
            <a:fillRect/>
          </a:stretch>
        </p:blipFill>
        <p:spPr>
          <a:xfrm rot="-600000">
            <a:off x="3090700" y="2988982"/>
            <a:ext cx="3029009" cy="2139913"/>
          </a:xfrm>
          <a:prstGeom prst="rect">
            <a:avLst/>
          </a:prstGeom>
          <a:ln>
            <a:solidFill>
              <a:schemeClr val="bg1">
                <a:lumMod val="65000"/>
              </a:schemeClr>
            </a:solidFill>
          </a:ln>
        </p:spPr>
      </p:pic>
      <p:pic>
        <p:nvPicPr>
          <p:cNvPr id="14" name="Picture 13"/>
          <p:cNvPicPr>
            <a:picLocks noChangeAspect="1"/>
          </p:cNvPicPr>
          <p:nvPr/>
        </p:nvPicPr>
        <p:blipFill>
          <a:blip r:embed="rId11"/>
          <a:stretch>
            <a:fillRect/>
          </a:stretch>
        </p:blipFill>
        <p:spPr>
          <a:xfrm rot="-900000">
            <a:off x="2569809" y="2641456"/>
            <a:ext cx="3029009" cy="2139913"/>
          </a:xfrm>
          <a:prstGeom prst="rect">
            <a:avLst/>
          </a:prstGeom>
          <a:ln>
            <a:solidFill>
              <a:schemeClr val="bg1">
                <a:lumMod val="65000"/>
              </a:schemeClr>
            </a:solidFill>
          </a:ln>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69216" y="81745"/>
            <a:ext cx="2382187" cy="3339158"/>
          </a:xfrm>
          <a:prstGeom prst="rect">
            <a:avLst/>
          </a:prstGeom>
        </p:spPr>
      </p:pic>
      <p:sp>
        <p:nvSpPr>
          <p:cNvPr id="23" name="Rectangle 22"/>
          <p:cNvSpPr/>
          <p:nvPr/>
        </p:nvSpPr>
        <p:spPr>
          <a:xfrm>
            <a:off x="6683704" y="3356705"/>
            <a:ext cx="2476062" cy="369332"/>
          </a:xfrm>
          <a:prstGeom prst="rect">
            <a:avLst/>
          </a:prstGeom>
        </p:spPr>
        <p:txBody>
          <a:bodyPr wrap="none">
            <a:spAutoFit/>
          </a:bodyPr>
          <a:lstStyle/>
          <a:p>
            <a:r>
              <a:rPr lang="en-GB" dirty="0" smtClean="0">
                <a:hlinkClick r:id="rId13"/>
              </a:rPr>
              <a:t>youtu.be/GV9W-vvhh-0</a:t>
            </a:r>
            <a:r>
              <a:rPr lang="en-GB" dirty="0" smtClean="0"/>
              <a:t> </a:t>
            </a:r>
            <a:endParaRPr lang="en-GB" dirty="0"/>
          </a:p>
        </p:txBody>
      </p:sp>
    </p:spTree>
    <p:extLst>
      <p:ext uri="{BB962C8B-B14F-4D97-AF65-F5344CB8AC3E}">
        <p14:creationId xmlns:p14="http://schemas.microsoft.com/office/powerpoint/2010/main" val="3499245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77898" y="2213523"/>
            <a:ext cx="8182778" cy="1631216"/>
          </a:xfrm>
          <a:prstGeom prst="rect">
            <a:avLst/>
          </a:prstGeom>
          <a:noFill/>
        </p:spPr>
        <p:txBody>
          <a:bodyPr wrap="square" rtlCol="0">
            <a:spAutoFit/>
          </a:bodyPr>
          <a:lstStyle/>
          <a:p>
            <a:pPr lvl="0" eaLnBrk="0" fontAlgn="base" hangingPunct="0">
              <a:spcBef>
                <a:spcPct val="0"/>
              </a:spcBef>
              <a:spcAft>
                <a:spcPct val="0"/>
              </a:spcAft>
              <a:tabLst>
                <a:tab pos="457200" algn="l"/>
              </a:tabLst>
            </a:pPr>
            <a:r>
              <a:rPr kumimoji="0" lang="en-GB" altLang="ja-JP" sz="3600" b="0" i="0" u="none" strike="noStrike" cap="none" normalizeH="0" baseline="0" dirty="0" smtClean="0">
                <a:ln>
                  <a:noFill/>
                </a:ln>
                <a:solidFill>
                  <a:schemeClr val="tx1">
                    <a:lumMod val="65000"/>
                    <a:lumOff val="35000"/>
                  </a:schemeClr>
                </a:solidFill>
                <a:effectLst/>
                <a:ea typeface="Calibri" panose="020F0502020204030204" pitchFamily="34" charset="0"/>
                <a:cs typeface="Times New Roman" panose="02020603050405020304" pitchFamily="18" charset="0"/>
              </a:rPr>
              <a:t>What are the affordances of kinaesthetic activities?</a:t>
            </a:r>
            <a:endParaRPr kumimoji="0" lang="en-GB" altLang="ja-JP" sz="3600" b="0" i="0" u="none" strike="noStrike" cap="none" normalizeH="0" baseline="0" dirty="0" smtClean="0">
              <a:ln>
                <a:noFill/>
              </a:ln>
              <a:solidFill>
                <a:schemeClr val="tx1">
                  <a:lumMod val="65000"/>
                  <a:lumOff val="35000"/>
                </a:schemeClr>
              </a:solidFill>
              <a:effectLst/>
            </a:endParaRPr>
          </a:p>
          <a:p>
            <a:pPr lvl="0" eaLnBrk="0" fontAlgn="base" hangingPunct="0">
              <a:spcBef>
                <a:spcPct val="0"/>
              </a:spcBef>
              <a:spcAft>
                <a:spcPct val="0"/>
              </a:spcAft>
              <a:tabLst>
                <a:tab pos="457200" algn="l"/>
              </a:tabLst>
            </a:pPr>
            <a:endParaRPr kumimoji="0" lang="en-GB" altLang="ja-JP" sz="2800" b="0" i="0" u="none" strike="noStrike" cap="none" normalizeH="0" baseline="0" dirty="0" smtClean="0">
              <a:ln>
                <a:noFill/>
              </a:ln>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39606" b="4646"/>
          <a:stretch/>
        </p:blipFill>
        <p:spPr>
          <a:xfrm>
            <a:off x="-85" y="3468414"/>
            <a:ext cx="9155585" cy="3405361"/>
          </a:xfrm>
          <a:prstGeom prst="rect">
            <a:avLst/>
          </a:prstGeom>
        </p:spPr>
      </p:pic>
      <p:sp>
        <p:nvSpPr>
          <p:cNvPr id="7" name="Rectangle 6"/>
          <p:cNvSpPr/>
          <p:nvPr/>
        </p:nvSpPr>
        <p:spPr>
          <a:xfrm flipV="1">
            <a:off x="0" y="3376676"/>
            <a:ext cx="9144000" cy="903603"/>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7774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32729"/>
            <a:ext cx="9128904"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C00000"/>
                </a:solidFill>
                <a:latin typeface="+mn-lt"/>
              </a:rPr>
              <a:t>Data Structures Matter</a:t>
            </a:r>
            <a:endParaRPr lang="en-GB" sz="6600" b="1"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Going Beyond Simple Algorithms</a:t>
            </a:r>
            <a:endParaRPr lang="en-GB" sz="4400" b="1" spc="-150" dirty="0">
              <a:solidFill>
                <a:schemeClr val="bg1">
                  <a:lumMod val="50000"/>
                </a:schemeClr>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6258" b="20626"/>
          <a:stretch/>
        </p:blipFill>
        <p:spPr>
          <a:xfrm>
            <a:off x="0" y="3214688"/>
            <a:ext cx="9144000" cy="3714751"/>
          </a:xfrm>
          <a:prstGeom prst="rect">
            <a:avLst/>
          </a:prstGeom>
        </p:spPr>
      </p:pic>
      <p:sp>
        <p:nvSpPr>
          <p:cNvPr id="7" name="Rectangle 6"/>
          <p:cNvSpPr/>
          <p:nvPr/>
        </p:nvSpPr>
        <p:spPr>
          <a:xfrm>
            <a:off x="0" y="3057527"/>
            <a:ext cx="9144000" cy="1085850"/>
          </a:xfrm>
          <a:prstGeom prst="rect">
            <a:avLst/>
          </a:prstGeom>
          <a:gradFill flip="none" rotWithShape="1">
            <a:gsLst>
              <a:gs pos="0">
                <a:schemeClr val="bg1">
                  <a:alpha val="0"/>
                </a:schemeClr>
              </a:gs>
              <a:gs pos="85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1658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3632">
            <a:off x="5525037" y="151662"/>
            <a:ext cx="3451538" cy="4603635"/>
          </a:xfrm>
          <a:prstGeom prst="rect">
            <a:avLst/>
          </a:prstGeom>
          <a:ln>
            <a:solidFill>
              <a:schemeClr val="bg1">
                <a:lumMod val="50000"/>
              </a:schemeClr>
            </a:solidFill>
          </a:ln>
        </p:spPr>
      </p:pic>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9138" r="19138"/>
          <a:stretch/>
        </p:blipFill>
        <p:spPr>
          <a:xfrm>
            <a:off x="0" y="0"/>
            <a:ext cx="4729655" cy="6858000"/>
          </a:xfrm>
          <a:prstGeom prst="rect">
            <a:avLst/>
          </a:prstGeom>
        </p:spPr>
      </p:pic>
      <p:sp>
        <p:nvSpPr>
          <p:cNvPr id="7" name="Rectangle 6"/>
          <p:cNvSpPr/>
          <p:nvPr/>
        </p:nvSpPr>
        <p:spPr>
          <a:xfrm flipH="1">
            <a:off x="3355450" y="-15766"/>
            <a:ext cx="1408908" cy="6877182"/>
          </a:xfrm>
          <a:prstGeom prst="rect">
            <a:avLst/>
          </a:prstGeom>
          <a:gradFill flip="none" rotWithShape="1">
            <a:gsLst>
              <a:gs pos="15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8" name="TextBox 7"/>
          <p:cNvSpPr txBox="1"/>
          <p:nvPr/>
        </p:nvSpPr>
        <p:spPr>
          <a:xfrm>
            <a:off x="0" y="0"/>
            <a:ext cx="1455848" cy="369332"/>
          </a:xfrm>
          <a:prstGeom prst="rect">
            <a:avLst/>
          </a:prstGeom>
          <a:noFill/>
        </p:spPr>
        <p:txBody>
          <a:bodyPr wrap="none" rtlCol="0">
            <a:spAutoFit/>
          </a:bodyPr>
          <a:lstStyle/>
          <a:p>
            <a:r>
              <a:rPr lang="en-GB" dirty="0" err="1" smtClean="0">
                <a:solidFill>
                  <a:srgbClr val="C00000"/>
                </a:solidFill>
              </a:rPr>
              <a:t>Niklaus</a:t>
            </a:r>
            <a:r>
              <a:rPr lang="en-GB" dirty="0" smtClean="0">
                <a:solidFill>
                  <a:srgbClr val="C00000"/>
                </a:solidFill>
              </a:rPr>
              <a:t> Wirth</a:t>
            </a:r>
            <a:endParaRPr lang="en-GB" dirty="0">
              <a:solidFill>
                <a:srgbClr val="C00000"/>
              </a:solidFill>
            </a:endParaRPr>
          </a:p>
        </p:txBody>
      </p:sp>
    </p:spTree>
    <p:extLst>
      <p:ext uri="{BB962C8B-B14F-4D97-AF65-F5344CB8AC3E}">
        <p14:creationId xmlns:p14="http://schemas.microsoft.com/office/powerpoint/2010/main" val="1424758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3632">
            <a:off x="5525037" y="151662"/>
            <a:ext cx="3451538" cy="4603635"/>
          </a:xfrm>
          <a:prstGeom prst="rect">
            <a:avLst/>
          </a:prstGeom>
          <a:ln>
            <a:solidFill>
              <a:schemeClr val="bg1">
                <a:lumMod val="50000"/>
              </a:schemeClr>
            </a:solidFill>
          </a:ln>
        </p:spPr>
      </p:pic>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279755" y="-253015"/>
            <a:ext cx="5065049" cy="277866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4623" y="1579167"/>
            <a:ext cx="3725370" cy="205410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86671" y="3068210"/>
            <a:ext cx="3725371" cy="1973121"/>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00000">
            <a:off x="1109263" y="4572650"/>
            <a:ext cx="3732732" cy="1973121"/>
          </a:xfrm>
          <a:prstGeom prst="rect">
            <a:avLst/>
          </a:prstGeom>
        </p:spPr>
      </p:pic>
    </p:spTree>
    <p:extLst>
      <p:ext uri="{BB962C8B-B14F-4D97-AF65-F5344CB8AC3E}">
        <p14:creationId xmlns:p14="http://schemas.microsoft.com/office/powerpoint/2010/main" val="3504962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279755" y="-253015"/>
            <a:ext cx="5065049" cy="277866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623" y="1579167"/>
            <a:ext cx="3725370" cy="205410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86671" y="3068210"/>
            <a:ext cx="3725371" cy="197312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1109263" y="4572650"/>
            <a:ext cx="3732732" cy="1973121"/>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11789" y="126128"/>
            <a:ext cx="3328386" cy="3328386"/>
          </a:xfrm>
          <a:prstGeom prst="rect">
            <a:avLst/>
          </a:prstGeom>
        </p:spPr>
      </p:pic>
    </p:spTree>
    <p:extLst>
      <p:ext uri="{BB962C8B-B14F-4D97-AF65-F5344CB8AC3E}">
        <p14:creationId xmlns:p14="http://schemas.microsoft.com/office/powerpoint/2010/main" val="9147471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8070"/>
          <a:stretch/>
        </p:blipFill>
        <p:spPr>
          <a:xfrm>
            <a:off x="5027296" y="117685"/>
            <a:ext cx="3999366" cy="2357342"/>
          </a:xfrm>
          <a:prstGeom prst="rect">
            <a:avLst/>
          </a:prstGeom>
          <a:ln>
            <a:solidFill>
              <a:schemeClr val="bg1">
                <a:lumMod val="85000"/>
              </a:schemeClr>
            </a:solidFill>
          </a:ln>
        </p:spPr>
      </p:pic>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279755" y="-253015"/>
            <a:ext cx="5065049" cy="277866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4623" y="1579167"/>
            <a:ext cx="3725370" cy="205410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86671" y="3068210"/>
            <a:ext cx="3725371" cy="1973121"/>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00000">
            <a:off x="1109263" y="4572650"/>
            <a:ext cx="3732732" cy="1973121"/>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7296" y="4364761"/>
            <a:ext cx="4002407" cy="2360965"/>
          </a:xfrm>
          <a:prstGeom prst="rect">
            <a:avLst/>
          </a:prstGeom>
          <a:ln>
            <a:solidFill>
              <a:schemeClr val="bg1">
                <a:lumMod val="85000"/>
              </a:schemeClr>
            </a:solidFill>
          </a:ln>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4177" y="2580447"/>
            <a:ext cx="4002407" cy="1678894"/>
          </a:xfrm>
          <a:prstGeom prst="rect">
            <a:avLst/>
          </a:prstGeom>
          <a:ln>
            <a:solidFill>
              <a:schemeClr val="bg1">
                <a:lumMod val="85000"/>
              </a:schemeClr>
            </a:solidFill>
          </a:ln>
        </p:spPr>
      </p:pic>
    </p:spTree>
    <p:extLst>
      <p:ext uri="{BB962C8B-B14F-4D97-AF65-F5344CB8AC3E}">
        <p14:creationId xmlns:p14="http://schemas.microsoft.com/office/powerpoint/2010/main" val="3379164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0000">
            <a:off x="5091542" y="2065325"/>
            <a:ext cx="3981023" cy="2472918"/>
          </a:xfrm>
          <a:prstGeom prst="rect">
            <a:avLst/>
          </a:prstGeom>
        </p:spPr>
      </p:pic>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279755" y="-253015"/>
            <a:ext cx="5065049" cy="277866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4623" y="1579167"/>
            <a:ext cx="3725370" cy="205410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86671" y="3068210"/>
            <a:ext cx="3725371" cy="1973121"/>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00000">
            <a:off x="1109263" y="4572650"/>
            <a:ext cx="3732732" cy="1973121"/>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t="4332" b="6778"/>
          <a:stretch/>
        </p:blipFill>
        <p:spPr>
          <a:xfrm>
            <a:off x="5034391" y="4364760"/>
            <a:ext cx="3981023" cy="2360965"/>
          </a:xfrm>
          <a:prstGeom prst="rect">
            <a:avLst/>
          </a:prstGeom>
        </p:spPr>
      </p:pic>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r="8070"/>
          <a:stretch/>
        </p:blipFill>
        <p:spPr>
          <a:xfrm>
            <a:off x="5027296" y="117685"/>
            <a:ext cx="3999366" cy="2357342"/>
          </a:xfrm>
          <a:prstGeom prst="rect">
            <a:avLst/>
          </a:prstGeom>
          <a:ln>
            <a:solidFill>
              <a:schemeClr val="bg1">
                <a:lumMod val="85000"/>
              </a:schemeClr>
            </a:solidFill>
          </a:ln>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24177" y="2580447"/>
            <a:ext cx="4002407" cy="1678894"/>
          </a:xfrm>
          <a:prstGeom prst="rect">
            <a:avLst/>
          </a:prstGeom>
          <a:ln>
            <a:solidFill>
              <a:schemeClr val="bg1">
                <a:lumMod val="85000"/>
              </a:schemeClr>
            </a:solidFill>
          </a:ln>
        </p:spPr>
      </p:pic>
    </p:spTree>
    <p:extLst>
      <p:ext uri="{BB962C8B-B14F-4D97-AF65-F5344CB8AC3E}">
        <p14:creationId xmlns:p14="http://schemas.microsoft.com/office/powerpoint/2010/main" val="3504497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279755" y="-253015"/>
            <a:ext cx="5065049" cy="277866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623" y="1579167"/>
            <a:ext cx="3725370" cy="205410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86671" y="3068210"/>
            <a:ext cx="3725371" cy="197312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1109263" y="4572650"/>
            <a:ext cx="3732732" cy="1973121"/>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00000">
            <a:off x="4186273" y="-69693"/>
            <a:ext cx="5658938" cy="2997223"/>
          </a:xfrm>
          <a:prstGeom prst="rect">
            <a:avLst/>
          </a:prstGeom>
        </p:spPr>
      </p:pic>
    </p:spTree>
    <p:extLst>
      <p:ext uri="{BB962C8B-B14F-4D97-AF65-F5344CB8AC3E}">
        <p14:creationId xmlns:p14="http://schemas.microsoft.com/office/powerpoint/2010/main" val="38026996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26240" t="19395" r="21108" b="25645"/>
          <a:stretch/>
        </p:blipFill>
        <p:spPr>
          <a:xfrm>
            <a:off x="275772" y="418145"/>
            <a:ext cx="2749956" cy="1613852"/>
          </a:xfrm>
          <a:prstGeom prst="rect">
            <a:avLst/>
          </a:prstGeom>
          <a:ln>
            <a:solidFill>
              <a:schemeClr val="bg1">
                <a:lumMod val="50000"/>
              </a:schemeClr>
            </a:solidFill>
          </a:ln>
        </p:spPr>
      </p:pic>
      <p:pic>
        <p:nvPicPr>
          <p:cNvPr id="14" name="Picture 13"/>
          <p:cNvPicPr>
            <a:picLocks noChangeAspect="1"/>
          </p:cNvPicPr>
          <p:nvPr/>
        </p:nvPicPr>
        <p:blipFill>
          <a:blip r:embed="rId4"/>
          <a:stretch>
            <a:fillRect/>
          </a:stretch>
        </p:blipFill>
        <p:spPr>
          <a:xfrm rot="720000">
            <a:off x="3885456" y="1033611"/>
            <a:ext cx="4257675" cy="6029325"/>
          </a:xfrm>
          <a:prstGeom prst="rect">
            <a:avLst/>
          </a:prstGeom>
          <a:ln>
            <a:solidFill>
              <a:schemeClr val="bg1">
                <a:lumMod val="50000"/>
              </a:schemeClr>
            </a:solidFill>
          </a:ln>
        </p:spPr>
      </p:pic>
      <p:pic>
        <p:nvPicPr>
          <p:cNvPr id="13" name="Picture 12"/>
          <p:cNvPicPr>
            <a:picLocks noChangeAspect="1"/>
          </p:cNvPicPr>
          <p:nvPr/>
        </p:nvPicPr>
        <p:blipFill>
          <a:blip r:embed="rId4"/>
          <a:stretch>
            <a:fillRect/>
          </a:stretch>
        </p:blipFill>
        <p:spPr>
          <a:xfrm rot="540000">
            <a:off x="3733056" y="881211"/>
            <a:ext cx="4257675" cy="6029325"/>
          </a:xfrm>
          <a:prstGeom prst="rect">
            <a:avLst/>
          </a:prstGeom>
          <a:ln>
            <a:solidFill>
              <a:schemeClr val="bg1">
                <a:lumMod val="50000"/>
              </a:schemeClr>
            </a:solidFill>
          </a:ln>
        </p:spPr>
      </p:pic>
      <p:pic>
        <p:nvPicPr>
          <p:cNvPr id="12" name="Picture 11"/>
          <p:cNvPicPr>
            <a:picLocks noChangeAspect="1"/>
          </p:cNvPicPr>
          <p:nvPr/>
        </p:nvPicPr>
        <p:blipFill>
          <a:blip r:embed="rId4"/>
          <a:stretch>
            <a:fillRect/>
          </a:stretch>
        </p:blipFill>
        <p:spPr>
          <a:xfrm rot="360000">
            <a:off x="3580656" y="728811"/>
            <a:ext cx="4257675" cy="6029325"/>
          </a:xfrm>
          <a:prstGeom prst="rect">
            <a:avLst/>
          </a:prstGeom>
          <a:ln>
            <a:solidFill>
              <a:schemeClr val="bg1">
                <a:lumMod val="50000"/>
              </a:schemeClr>
            </a:solidFill>
          </a:ln>
        </p:spPr>
      </p:pic>
      <p:pic>
        <p:nvPicPr>
          <p:cNvPr id="11" name="Picture 10"/>
          <p:cNvPicPr>
            <a:picLocks noChangeAspect="1"/>
          </p:cNvPicPr>
          <p:nvPr/>
        </p:nvPicPr>
        <p:blipFill>
          <a:blip r:embed="rId4"/>
          <a:stretch>
            <a:fillRect/>
          </a:stretch>
        </p:blipFill>
        <p:spPr>
          <a:xfrm rot="180000">
            <a:off x="3428256" y="576411"/>
            <a:ext cx="4257675" cy="6029325"/>
          </a:xfrm>
          <a:prstGeom prst="rect">
            <a:avLst/>
          </a:prstGeom>
          <a:ln>
            <a:solidFill>
              <a:schemeClr val="bg1">
                <a:lumMod val="50000"/>
              </a:schemeClr>
            </a:solidFill>
          </a:ln>
        </p:spPr>
      </p:pic>
      <p:sp>
        <p:nvSpPr>
          <p:cNvPr id="3" name="TextBox 2"/>
          <p:cNvSpPr txBox="1"/>
          <p:nvPr/>
        </p:nvSpPr>
        <p:spPr>
          <a:xfrm>
            <a:off x="693683" y="3846786"/>
            <a:ext cx="184731" cy="369332"/>
          </a:xfrm>
          <a:prstGeom prst="rect">
            <a:avLst/>
          </a:prstGeom>
          <a:noFill/>
        </p:spPr>
        <p:txBody>
          <a:bodyPr wrap="none" rtlCol="0">
            <a:spAutoFit/>
          </a:bodyPr>
          <a:lstStyle/>
          <a:p>
            <a:endParaRPr lang="en-GB" dirty="0"/>
          </a:p>
        </p:txBody>
      </p:sp>
      <p:sp>
        <p:nvSpPr>
          <p:cNvPr id="4" name="TextBox 3"/>
          <p:cNvSpPr txBox="1"/>
          <p:nvPr/>
        </p:nvSpPr>
        <p:spPr>
          <a:xfrm>
            <a:off x="122712" y="2031997"/>
            <a:ext cx="2082621" cy="2554545"/>
          </a:xfrm>
          <a:prstGeom prst="rect">
            <a:avLst/>
          </a:prstGeom>
          <a:noFill/>
        </p:spPr>
        <p:txBody>
          <a:bodyPr wrap="none" rtlCol="0">
            <a:spAutoFit/>
          </a:bodyPr>
          <a:lstStyle/>
          <a:p>
            <a:r>
              <a:rPr lang="en-GB" sz="8000" b="1" spc="-150" dirty="0" smtClean="0">
                <a:solidFill>
                  <a:schemeClr val="bg1">
                    <a:lumMod val="50000"/>
                  </a:schemeClr>
                </a:solidFill>
              </a:rPr>
              <a:t>Each</a:t>
            </a:r>
          </a:p>
          <a:p>
            <a:r>
              <a:rPr lang="en-GB" sz="8000" b="1" spc="-150" dirty="0" smtClean="0">
                <a:solidFill>
                  <a:schemeClr val="bg1">
                    <a:lumMod val="50000"/>
                  </a:schemeClr>
                </a:solidFill>
              </a:rPr>
              <a:t>Unit</a:t>
            </a:r>
            <a:endParaRPr lang="en-GB" sz="8000" b="1" spc="-150" dirty="0">
              <a:solidFill>
                <a:schemeClr val="bg1">
                  <a:lumMod val="50000"/>
                </a:schemeClr>
              </a:solidFill>
            </a:endParaRPr>
          </a:p>
        </p:txBody>
      </p:sp>
      <p:pic>
        <p:nvPicPr>
          <p:cNvPr id="5" name="Picture 4"/>
          <p:cNvPicPr>
            <a:picLocks noChangeAspect="1"/>
          </p:cNvPicPr>
          <p:nvPr/>
        </p:nvPicPr>
        <p:blipFill>
          <a:blip r:embed="rId5"/>
          <a:stretch>
            <a:fillRect/>
          </a:stretch>
        </p:blipFill>
        <p:spPr>
          <a:xfrm>
            <a:off x="3221297" y="416371"/>
            <a:ext cx="4226919" cy="5984427"/>
          </a:xfrm>
          <a:prstGeom prst="rect">
            <a:avLst/>
          </a:prstGeom>
          <a:ln>
            <a:solidFill>
              <a:schemeClr val="bg1">
                <a:lumMod val="65000"/>
              </a:schemeClr>
            </a:solidFill>
          </a:ln>
        </p:spPr>
      </p:pic>
    </p:spTree>
    <p:extLst>
      <p:ext uri="{BB962C8B-B14F-4D97-AF65-F5344CB8AC3E}">
        <p14:creationId xmlns:p14="http://schemas.microsoft.com/office/powerpoint/2010/main" val="25355053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279755" y="-253015"/>
            <a:ext cx="5065049" cy="277866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4186273" y="-69693"/>
            <a:ext cx="5658938" cy="2997223"/>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22420" b="23205"/>
          <a:stretch/>
        </p:blipFill>
        <p:spPr>
          <a:xfrm>
            <a:off x="1742" y="3114688"/>
            <a:ext cx="9142258" cy="3729037"/>
          </a:xfrm>
          <a:prstGeom prst="rect">
            <a:avLst/>
          </a:prstGeom>
        </p:spPr>
      </p:pic>
      <p:sp>
        <p:nvSpPr>
          <p:cNvPr id="7" name="Rectangle 6"/>
          <p:cNvSpPr/>
          <p:nvPr/>
        </p:nvSpPr>
        <p:spPr>
          <a:xfrm>
            <a:off x="0" y="3057527"/>
            <a:ext cx="9144000" cy="1085850"/>
          </a:xfrm>
          <a:prstGeom prst="rect">
            <a:avLst/>
          </a:prstGeom>
          <a:gradFill flip="none" rotWithShape="1">
            <a:gsLst>
              <a:gs pos="0">
                <a:schemeClr val="bg1">
                  <a:alpha val="0"/>
                </a:schemeClr>
              </a:gs>
              <a:gs pos="85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515891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279755" y="-253015"/>
            <a:ext cx="5065049" cy="277866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4186273" y="-69693"/>
            <a:ext cx="5658938" cy="2997223"/>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26258" b="20626"/>
          <a:stretch/>
        </p:blipFill>
        <p:spPr>
          <a:xfrm>
            <a:off x="0" y="3214688"/>
            <a:ext cx="9144000" cy="3714751"/>
          </a:xfrm>
          <a:prstGeom prst="rect">
            <a:avLst/>
          </a:prstGeom>
        </p:spPr>
      </p:pic>
      <p:sp>
        <p:nvSpPr>
          <p:cNvPr id="8" name="Rectangle 7"/>
          <p:cNvSpPr/>
          <p:nvPr/>
        </p:nvSpPr>
        <p:spPr>
          <a:xfrm>
            <a:off x="0" y="3057527"/>
            <a:ext cx="9144000" cy="1085850"/>
          </a:xfrm>
          <a:prstGeom prst="rect">
            <a:avLst/>
          </a:prstGeom>
          <a:gradFill flip="none" rotWithShape="1">
            <a:gsLst>
              <a:gs pos="0">
                <a:schemeClr val="bg1">
                  <a:alpha val="0"/>
                </a:schemeClr>
              </a:gs>
              <a:gs pos="85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64977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279755" y="-253015"/>
            <a:ext cx="5065049" cy="277866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4186273" y="-69693"/>
            <a:ext cx="5658938" cy="2997223"/>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27594" b="31156"/>
          <a:stretch/>
        </p:blipFill>
        <p:spPr>
          <a:xfrm>
            <a:off x="0" y="3128963"/>
            <a:ext cx="9144000" cy="3771903"/>
          </a:xfrm>
          <a:prstGeom prst="rect">
            <a:avLst/>
          </a:prstGeom>
        </p:spPr>
      </p:pic>
      <p:sp>
        <p:nvSpPr>
          <p:cNvPr id="8" name="Rectangle 7"/>
          <p:cNvSpPr/>
          <p:nvPr/>
        </p:nvSpPr>
        <p:spPr>
          <a:xfrm>
            <a:off x="0" y="3057527"/>
            <a:ext cx="9144000" cy="1085850"/>
          </a:xfrm>
          <a:prstGeom prst="rect">
            <a:avLst/>
          </a:prstGeom>
          <a:gradFill flip="none" rotWithShape="1">
            <a:gsLst>
              <a:gs pos="0">
                <a:schemeClr val="bg1">
                  <a:alpha val="0"/>
                </a:schemeClr>
              </a:gs>
              <a:gs pos="85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2979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279755" y="-253015"/>
            <a:ext cx="5065049" cy="277866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4186273" y="-69693"/>
            <a:ext cx="5658938" cy="2997223"/>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24687" b="25769"/>
          <a:stretch/>
        </p:blipFill>
        <p:spPr>
          <a:xfrm>
            <a:off x="0" y="3185712"/>
            <a:ext cx="9144000" cy="3686578"/>
          </a:xfrm>
          <a:prstGeom prst="rect">
            <a:avLst/>
          </a:prstGeom>
        </p:spPr>
      </p:pic>
      <p:sp>
        <p:nvSpPr>
          <p:cNvPr id="8" name="Rectangle 7"/>
          <p:cNvSpPr/>
          <p:nvPr/>
        </p:nvSpPr>
        <p:spPr>
          <a:xfrm>
            <a:off x="0" y="3057527"/>
            <a:ext cx="9144000" cy="1085850"/>
          </a:xfrm>
          <a:prstGeom prst="rect">
            <a:avLst/>
          </a:prstGeom>
          <a:gradFill flip="none" rotWithShape="1">
            <a:gsLst>
              <a:gs pos="0">
                <a:schemeClr val="bg1">
                  <a:alpha val="0"/>
                </a:schemeClr>
              </a:gs>
              <a:gs pos="85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14895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279755" y="-253015"/>
            <a:ext cx="5065049" cy="277866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4186273" y="-69693"/>
            <a:ext cx="5658938" cy="2997223"/>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50189"/>
          <a:stretch/>
        </p:blipFill>
        <p:spPr>
          <a:xfrm>
            <a:off x="0" y="3186952"/>
            <a:ext cx="9144000" cy="3675715"/>
          </a:xfrm>
          <a:prstGeom prst="rect">
            <a:avLst/>
          </a:prstGeom>
        </p:spPr>
      </p:pic>
      <p:sp>
        <p:nvSpPr>
          <p:cNvPr id="8" name="Rectangle 7"/>
          <p:cNvSpPr/>
          <p:nvPr/>
        </p:nvSpPr>
        <p:spPr>
          <a:xfrm>
            <a:off x="0" y="3057527"/>
            <a:ext cx="9144000" cy="1085850"/>
          </a:xfrm>
          <a:prstGeom prst="rect">
            <a:avLst/>
          </a:prstGeom>
          <a:gradFill flip="none" rotWithShape="1">
            <a:gsLst>
              <a:gs pos="0">
                <a:schemeClr val="bg1">
                  <a:alpha val="0"/>
                </a:schemeClr>
              </a:gs>
              <a:gs pos="85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252854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279755" y="-253015"/>
            <a:ext cx="5065049" cy="277866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4186273" y="-69693"/>
            <a:ext cx="5658938" cy="2997223"/>
          </a:xfrm>
          <a:prstGeom prst="rect">
            <a:avLst/>
          </a:prstGeom>
        </p:spPr>
      </p:pic>
      <p:sp>
        <p:nvSpPr>
          <p:cNvPr id="7" name="Text Box 5"/>
          <p:cNvSpPr txBox="1">
            <a:spLocks noChangeArrowheads="1"/>
          </p:cNvSpPr>
          <p:nvPr/>
        </p:nvSpPr>
        <p:spPr bwMode="auto">
          <a:xfrm>
            <a:off x="4076603" y="2952344"/>
            <a:ext cx="505320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GB" altLang="en-US" sz="4800" b="1" dirty="0">
                <a:solidFill>
                  <a:schemeClr val="bg1">
                    <a:lumMod val="50000"/>
                  </a:schemeClr>
                </a:solidFill>
                <a:latin typeface="+mn-lt"/>
              </a:rPr>
              <a:t>Doing things </a:t>
            </a:r>
            <a:r>
              <a:rPr lang="en-GB" altLang="en-US" sz="4800" b="1" dirty="0" smtClean="0">
                <a:solidFill>
                  <a:schemeClr val="bg1">
                    <a:lumMod val="50000"/>
                  </a:schemeClr>
                </a:solidFill>
                <a:latin typeface="+mn-lt"/>
              </a:rPr>
              <a:t>well depends on the way we order information not just the algorithm</a:t>
            </a:r>
            <a:endParaRPr lang="en-GB" altLang="en-US" sz="4800" b="1" dirty="0">
              <a:solidFill>
                <a:schemeClr val="bg1">
                  <a:lumMod val="50000"/>
                </a:schemeClr>
              </a:solidFill>
              <a:latin typeface="+mn-lt"/>
            </a:endParaRPr>
          </a:p>
        </p:txBody>
      </p:sp>
      <p:grpSp>
        <p:nvGrpSpPr>
          <p:cNvPr id="10" name="Group 9"/>
          <p:cNvGrpSpPr/>
          <p:nvPr/>
        </p:nvGrpSpPr>
        <p:grpSpPr>
          <a:xfrm>
            <a:off x="0" y="0"/>
            <a:ext cx="3819512" cy="6858000"/>
            <a:chOff x="0" y="0"/>
            <a:chExt cx="3819512" cy="6858000"/>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9203" r="31030"/>
            <a:stretch/>
          </p:blipFill>
          <p:spPr>
            <a:xfrm>
              <a:off x="0" y="0"/>
              <a:ext cx="3636357" cy="6858000"/>
            </a:xfrm>
            <a:prstGeom prst="rect">
              <a:avLst/>
            </a:prstGeom>
          </p:spPr>
        </p:pic>
        <p:sp>
          <p:nvSpPr>
            <p:cNvPr id="6" name="Rectangle 5"/>
            <p:cNvSpPr/>
            <p:nvPr/>
          </p:nvSpPr>
          <p:spPr>
            <a:xfrm>
              <a:off x="2915250" y="0"/>
              <a:ext cx="904262" cy="6858000"/>
            </a:xfrm>
            <a:prstGeom prst="rect">
              <a:avLst/>
            </a:prstGeom>
            <a:gradFill flip="none" rotWithShape="1">
              <a:gsLst>
                <a:gs pos="23000">
                  <a:schemeClr val="bg1"/>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172623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4186273" y="-69693"/>
            <a:ext cx="5658938" cy="2997223"/>
          </a:xfrm>
          <a:prstGeom prst="rect">
            <a:avLst/>
          </a:prstGeom>
        </p:spPr>
      </p:pic>
      <p:sp>
        <p:nvSpPr>
          <p:cNvPr id="7" name="Text Box 5"/>
          <p:cNvSpPr txBox="1">
            <a:spLocks noChangeArrowheads="1"/>
          </p:cNvSpPr>
          <p:nvPr/>
        </p:nvSpPr>
        <p:spPr bwMode="auto">
          <a:xfrm>
            <a:off x="4076603" y="2952344"/>
            <a:ext cx="505320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GB" altLang="en-US" sz="4800" b="1" dirty="0" smtClean="0">
                <a:solidFill>
                  <a:schemeClr val="bg1">
                    <a:lumMod val="50000"/>
                  </a:schemeClr>
                </a:solidFill>
                <a:latin typeface="+mn-lt"/>
              </a:rPr>
              <a:t>What sort of order depends on the task</a:t>
            </a:r>
            <a:endParaRPr lang="en-GB" altLang="en-US" sz="4800" b="1" dirty="0">
              <a:solidFill>
                <a:schemeClr val="bg1">
                  <a:lumMod val="50000"/>
                </a:schemeClr>
              </a:solidFill>
              <a:latin typeface="+mn-lt"/>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1250" t="3333" r="29054" b="625"/>
          <a:stretch/>
        </p:blipFill>
        <p:spPr>
          <a:xfrm>
            <a:off x="6788" y="0"/>
            <a:ext cx="3779399" cy="6858000"/>
          </a:xfrm>
          <a:prstGeom prst="rect">
            <a:avLst/>
          </a:prstGeom>
        </p:spPr>
      </p:pic>
      <p:sp>
        <p:nvSpPr>
          <p:cNvPr id="13" name="Rectangle 12"/>
          <p:cNvSpPr/>
          <p:nvPr/>
        </p:nvSpPr>
        <p:spPr>
          <a:xfrm>
            <a:off x="2915250" y="0"/>
            <a:ext cx="904262" cy="6858000"/>
          </a:xfrm>
          <a:prstGeom prst="rect">
            <a:avLst/>
          </a:prstGeom>
          <a:gradFill flip="none" rotWithShape="1">
            <a:gsLst>
              <a:gs pos="23000">
                <a:schemeClr val="bg1"/>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Box 5"/>
          <p:cNvSpPr txBox="1">
            <a:spLocks noChangeArrowheads="1"/>
          </p:cNvSpPr>
          <p:nvPr/>
        </p:nvSpPr>
        <p:spPr bwMode="auto">
          <a:xfrm>
            <a:off x="4076603" y="2952344"/>
            <a:ext cx="5053202" cy="3785652"/>
          </a:xfrm>
          <a:prstGeom prst="rect">
            <a:avLst/>
          </a:prstGeom>
          <a:solidFill>
            <a:schemeClr val="bg1"/>
          </a:solidFill>
          <a:ln>
            <a:noFill/>
          </a:ln>
          <a:effec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GB" altLang="en-US" sz="4800" b="1" dirty="0">
                <a:solidFill>
                  <a:schemeClr val="bg1">
                    <a:lumMod val="50000"/>
                  </a:schemeClr>
                </a:solidFill>
                <a:latin typeface="+mn-lt"/>
              </a:rPr>
              <a:t>Doing things </a:t>
            </a:r>
            <a:r>
              <a:rPr lang="en-GB" altLang="en-US" sz="4800" b="1" dirty="0" smtClean="0">
                <a:solidFill>
                  <a:schemeClr val="bg1">
                    <a:lumMod val="50000"/>
                  </a:schemeClr>
                </a:solidFill>
                <a:latin typeface="+mn-lt"/>
              </a:rPr>
              <a:t>well depends on the way we order information not just the algorithm</a:t>
            </a:r>
            <a:endParaRPr lang="en-GB" altLang="en-US" sz="4800" b="1" dirty="0">
              <a:solidFill>
                <a:schemeClr val="bg1">
                  <a:lumMod val="50000"/>
                </a:schemeClr>
              </a:solidFill>
              <a:latin typeface="+mn-lt"/>
            </a:endParaRPr>
          </a:p>
        </p:txBody>
      </p:sp>
    </p:spTree>
    <p:extLst>
      <p:ext uri="{BB962C8B-B14F-4D97-AF65-F5344CB8AC3E}">
        <p14:creationId xmlns:p14="http://schemas.microsoft.com/office/powerpoint/2010/main" val="300830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4186273" y="-69693"/>
            <a:ext cx="5658938" cy="2997223"/>
          </a:xfrm>
          <a:prstGeom prst="rect">
            <a:avLst/>
          </a:prstGeom>
        </p:spPr>
      </p:pic>
      <p:sp>
        <p:nvSpPr>
          <p:cNvPr id="3" name="TextBox 2"/>
          <p:cNvSpPr txBox="1"/>
          <p:nvPr/>
        </p:nvSpPr>
        <p:spPr>
          <a:xfrm>
            <a:off x="174812" y="3221284"/>
            <a:ext cx="8673353" cy="1200329"/>
          </a:xfrm>
          <a:prstGeom prst="rect">
            <a:avLst/>
          </a:prstGeom>
          <a:noFill/>
        </p:spPr>
        <p:txBody>
          <a:bodyPr wrap="square" rtlCol="0">
            <a:spAutoFit/>
          </a:bodyPr>
          <a:lstStyle/>
          <a:p>
            <a:r>
              <a:rPr lang="en-GB" sz="7200" b="1" dirty="0" smtClean="0">
                <a:solidFill>
                  <a:schemeClr val="bg1">
                    <a:lumMod val="50000"/>
                  </a:schemeClr>
                </a:solidFill>
              </a:rPr>
              <a:t>Let’s play Spit Not So!</a:t>
            </a:r>
            <a:endParaRPr lang="en-GB" sz="7200" b="1" dirty="0">
              <a:solidFill>
                <a:schemeClr val="bg1">
                  <a:lumMod val="50000"/>
                </a:schemeClr>
              </a:solidFill>
            </a:endParaRPr>
          </a:p>
        </p:txBody>
      </p:sp>
      <p:sp>
        <p:nvSpPr>
          <p:cNvPr id="10" name="TextBox 9"/>
          <p:cNvSpPr txBox="1"/>
          <p:nvPr/>
        </p:nvSpPr>
        <p:spPr>
          <a:xfrm>
            <a:off x="7659298" y="4208331"/>
            <a:ext cx="1484702" cy="3170099"/>
          </a:xfrm>
          <a:prstGeom prst="rect">
            <a:avLst/>
          </a:prstGeom>
          <a:noFill/>
        </p:spPr>
        <p:txBody>
          <a:bodyPr wrap="none" rtlCol="0">
            <a:spAutoFit/>
          </a:bodyPr>
          <a:lstStyle/>
          <a:p>
            <a:r>
              <a:rPr lang="en-GB" sz="20000" b="1" dirty="0">
                <a:solidFill>
                  <a:srgbClr val="DEDEDE"/>
                </a:solidFill>
              </a:rPr>
              <a:t>2</a:t>
            </a:r>
          </a:p>
        </p:txBody>
      </p:sp>
      <p:sp>
        <p:nvSpPr>
          <p:cNvPr id="11" name="TextBox 10"/>
          <p:cNvSpPr txBox="1"/>
          <p:nvPr/>
        </p:nvSpPr>
        <p:spPr>
          <a:xfrm>
            <a:off x="7526664" y="6009634"/>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8075"/>
          <a:stretch/>
        </p:blipFill>
        <p:spPr>
          <a:xfrm>
            <a:off x="336574" y="4312525"/>
            <a:ext cx="1791873" cy="2300605"/>
          </a:xfrm>
          <a:prstGeom prst="rect">
            <a:avLst/>
          </a:prstGeom>
        </p:spPr>
      </p:pic>
    </p:spTree>
    <p:extLst>
      <p:ext uri="{BB962C8B-B14F-4D97-AF65-F5344CB8AC3E}">
        <p14:creationId xmlns:p14="http://schemas.microsoft.com/office/powerpoint/2010/main" val="41782336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74812" y="3221284"/>
            <a:ext cx="8673353" cy="1200329"/>
          </a:xfrm>
          <a:prstGeom prst="rect">
            <a:avLst/>
          </a:prstGeom>
          <a:noFill/>
        </p:spPr>
        <p:txBody>
          <a:bodyPr wrap="square" rtlCol="0">
            <a:spAutoFit/>
          </a:bodyPr>
          <a:lstStyle/>
          <a:p>
            <a:r>
              <a:rPr lang="en-GB" sz="7200" b="1" dirty="0" smtClean="0">
                <a:solidFill>
                  <a:schemeClr val="bg1">
                    <a:lumMod val="50000"/>
                  </a:schemeClr>
                </a:solidFill>
              </a:rPr>
              <a:t>Let’s play Spit Not So!</a:t>
            </a:r>
            <a:endParaRPr lang="en-GB" sz="7200" b="1" dirty="0">
              <a:solidFill>
                <a:schemeClr val="bg1">
                  <a:lumMod val="50000"/>
                </a:schemeClr>
              </a:solidFill>
            </a:endParaRPr>
          </a:p>
        </p:txBody>
      </p:sp>
      <p:sp>
        <p:nvSpPr>
          <p:cNvPr id="10" name="TextBox 9"/>
          <p:cNvSpPr txBox="1"/>
          <p:nvPr/>
        </p:nvSpPr>
        <p:spPr>
          <a:xfrm>
            <a:off x="7659298" y="4208331"/>
            <a:ext cx="1484702" cy="3170099"/>
          </a:xfrm>
          <a:prstGeom prst="rect">
            <a:avLst/>
          </a:prstGeom>
          <a:noFill/>
        </p:spPr>
        <p:txBody>
          <a:bodyPr wrap="none" rtlCol="0">
            <a:spAutoFit/>
          </a:bodyPr>
          <a:lstStyle/>
          <a:p>
            <a:r>
              <a:rPr lang="en-GB" sz="20000" b="1" dirty="0">
                <a:solidFill>
                  <a:srgbClr val="DEDEDE"/>
                </a:solidFill>
              </a:rPr>
              <a:t>2</a:t>
            </a:r>
          </a:p>
        </p:txBody>
      </p:sp>
      <p:sp>
        <p:nvSpPr>
          <p:cNvPr id="11" name="TextBox 10"/>
          <p:cNvSpPr txBox="1"/>
          <p:nvPr/>
        </p:nvSpPr>
        <p:spPr>
          <a:xfrm>
            <a:off x="7526664" y="6009634"/>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8075"/>
          <a:stretch/>
        </p:blipFill>
        <p:spPr>
          <a:xfrm>
            <a:off x="336574" y="4312525"/>
            <a:ext cx="1791873" cy="2300605"/>
          </a:xfrm>
          <a:prstGeom prst="rect">
            <a:avLst/>
          </a:prstGeom>
        </p:spPr>
      </p:pic>
      <p:sp>
        <p:nvSpPr>
          <p:cNvPr id="12" name="Text Box 6"/>
          <p:cNvSpPr txBox="1">
            <a:spLocks noChangeArrowheads="1"/>
          </p:cNvSpPr>
          <p:nvPr/>
        </p:nvSpPr>
        <p:spPr bwMode="auto">
          <a:xfrm rot="21325357">
            <a:off x="-67666" y="348148"/>
            <a:ext cx="1944688" cy="1800225"/>
          </a:xfrm>
          <a:prstGeom prst="rect">
            <a:avLst/>
          </a:prstGeom>
          <a:solidFill>
            <a:srgbClr val="FFC000"/>
          </a:solidFill>
          <a:ln w="28575" algn="in">
            <a:solidFill>
              <a:schemeClr val="bg1"/>
            </a:solidFill>
            <a:miter lim="800000"/>
            <a:headEnd/>
            <a:tailEnd/>
          </a:ln>
          <a:effectLst/>
        </p:spPr>
        <p:txBody>
          <a:bodyPr lIns="36576" tIns="36576" rIns="36576" bIns="36576"/>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2800" dirty="0">
              <a:solidFill>
                <a:srgbClr val="C00000"/>
              </a:solidFill>
              <a:latin typeface="Arial Rounded MT Bold" panose="020F0704030504030204" pitchFamily="34" charset="0"/>
            </a:endParaRPr>
          </a:p>
          <a:p>
            <a:pPr algn="ctr" eaLnBrk="1" hangingPunct="1"/>
            <a:r>
              <a:rPr lang="en-GB" altLang="en-US" sz="4800" dirty="0" smtClean="0">
                <a:solidFill>
                  <a:srgbClr val="C00000"/>
                </a:solidFill>
                <a:latin typeface="Arial Rounded MT Bold" panose="020F0704030504030204" pitchFamily="34" charset="0"/>
              </a:rPr>
              <a:t>SPIT</a:t>
            </a:r>
            <a:endParaRPr lang="en-GB" altLang="en-US" dirty="0">
              <a:solidFill>
                <a:srgbClr val="C00000"/>
              </a:solidFill>
            </a:endParaRPr>
          </a:p>
        </p:txBody>
      </p:sp>
      <p:sp>
        <p:nvSpPr>
          <p:cNvPr id="13" name="Text Box 7"/>
          <p:cNvSpPr txBox="1">
            <a:spLocks noChangeArrowheads="1"/>
          </p:cNvSpPr>
          <p:nvPr/>
        </p:nvSpPr>
        <p:spPr bwMode="auto">
          <a:xfrm>
            <a:off x="1763712" y="32392"/>
            <a:ext cx="1944688" cy="1800225"/>
          </a:xfrm>
          <a:prstGeom prst="rect">
            <a:avLst/>
          </a:prstGeom>
          <a:solidFill>
            <a:srgbClr val="FFC000"/>
          </a:solidFill>
          <a:ln w="28575" algn="in">
            <a:solidFill>
              <a:schemeClr val="bg1"/>
            </a:solidFill>
            <a:miter lim="800000"/>
            <a:headEnd/>
            <a:tailEnd/>
          </a:ln>
          <a:effectLst/>
        </p:spPr>
        <p:txBody>
          <a:bodyPr lIns="36576" tIns="36576" rIns="36576" bIns="36576"/>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2800" dirty="0">
              <a:solidFill>
                <a:srgbClr val="C00000"/>
              </a:solidFill>
              <a:latin typeface="Arial Rounded MT Bold" panose="020F0704030504030204" pitchFamily="34" charset="0"/>
            </a:endParaRPr>
          </a:p>
          <a:p>
            <a:pPr algn="ctr" eaLnBrk="1" hangingPunct="1"/>
            <a:r>
              <a:rPr lang="en-GB" altLang="en-US" sz="4800" dirty="0">
                <a:solidFill>
                  <a:srgbClr val="C00000"/>
                </a:solidFill>
                <a:latin typeface="Arial Rounded MT Bold" panose="020F0704030504030204" pitchFamily="34" charset="0"/>
              </a:rPr>
              <a:t>NOT</a:t>
            </a:r>
            <a:endParaRPr lang="en-GB" altLang="en-US" dirty="0">
              <a:solidFill>
                <a:srgbClr val="C00000"/>
              </a:solidFill>
            </a:endParaRPr>
          </a:p>
        </p:txBody>
      </p:sp>
      <p:sp>
        <p:nvSpPr>
          <p:cNvPr id="14" name="Text Box 8"/>
          <p:cNvSpPr txBox="1">
            <a:spLocks noChangeArrowheads="1"/>
          </p:cNvSpPr>
          <p:nvPr/>
        </p:nvSpPr>
        <p:spPr bwMode="auto">
          <a:xfrm rot="21136224">
            <a:off x="3596172" y="348148"/>
            <a:ext cx="1944687" cy="1800225"/>
          </a:xfrm>
          <a:prstGeom prst="rect">
            <a:avLst/>
          </a:prstGeom>
          <a:solidFill>
            <a:srgbClr val="FFC000"/>
          </a:solidFill>
          <a:ln w="28575" algn="in">
            <a:solidFill>
              <a:schemeClr val="bg1"/>
            </a:solidFill>
            <a:miter lim="800000"/>
            <a:headEnd/>
            <a:tailEnd/>
          </a:ln>
          <a:effectLst/>
        </p:spPr>
        <p:txBody>
          <a:bodyPr lIns="36576" tIns="36576" rIns="36576" bIns="36576"/>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2800" dirty="0">
              <a:solidFill>
                <a:srgbClr val="C00000"/>
              </a:solidFill>
              <a:latin typeface="Arial Rounded MT Bold" panose="020F0704030504030204" pitchFamily="34" charset="0"/>
            </a:endParaRPr>
          </a:p>
          <a:p>
            <a:pPr algn="ctr" eaLnBrk="1" hangingPunct="1"/>
            <a:r>
              <a:rPr lang="en-GB" altLang="en-US" sz="4800" dirty="0">
                <a:solidFill>
                  <a:srgbClr val="C00000"/>
                </a:solidFill>
                <a:latin typeface="Arial Rounded MT Bold" panose="020F0704030504030204" pitchFamily="34" charset="0"/>
              </a:rPr>
              <a:t>SO</a:t>
            </a:r>
            <a:endParaRPr lang="en-GB" altLang="en-US" dirty="0">
              <a:solidFill>
                <a:srgbClr val="C00000"/>
              </a:solidFill>
            </a:endParaRPr>
          </a:p>
        </p:txBody>
      </p:sp>
      <p:sp>
        <p:nvSpPr>
          <p:cNvPr id="15" name="Text Box 9"/>
          <p:cNvSpPr txBox="1">
            <a:spLocks noChangeArrowheads="1"/>
          </p:cNvSpPr>
          <p:nvPr/>
        </p:nvSpPr>
        <p:spPr bwMode="auto">
          <a:xfrm rot="170520">
            <a:off x="5386784" y="121023"/>
            <a:ext cx="1943100" cy="1800225"/>
          </a:xfrm>
          <a:prstGeom prst="rect">
            <a:avLst/>
          </a:prstGeom>
          <a:solidFill>
            <a:srgbClr val="FFC000"/>
          </a:solidFill>
          <a:ln w="28575" algn="in">
            <a:solidFill>
              <a:schemeClr val="bg1"/>
            </a:solidFill>
            <a:miter lim="800000"/>
            <a:headEnd/>
            <a:tailEnd/>
          </a:ln>
          <a:effectLst/>
        </p:spPr>
        <p:txBody>
          <a:bodyPr lIns="36576" tIns="36576" rIns="36576" bIns="36576"/>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2800" dirty="0">
              <a:solidFill>
                <a:srgbClr val="C00000"/>
              </a:solidFill>
              <a:latin typeface="Arial Rounded MT Bold" panose="020F0704030504030204" pitchFamily="34" charset="0"/>
            </a:endParaRPr>
          </a:p>
          <a:p>
            <a:pPr algn="ctr" eaLnBrk="1" hangingPunct="1"/>
            <a:r>
              <a:rPr lang="en-GB" altLang="en-US" sz="4800" dirty="0">
                <a:solidFill>
                  <a:srgbClr val="C00000"/>
                </a:solidFill>
                <a:latin typeface="Arial Rounded MT Bold" panose="020F0704030504030204" pitchFamily="34" charset="0"/>
              </a:rPr>
              <a:t>FAT</a:t>
            </a:r>
            <a:endParaRPr lang="en-GB" altLang="en-US" dirty="0">
              <a:solidFill>
                <a:srgbClr val="C00000"/>
              </a:solidFill>
            </a:endParaRPr>
          </a:p>
        </p:txBody>
      </p:sp>
      <p:sp>
        <p:nvSpPr>
          <p:cNvPr id="16" name="Text Box 10"/>
          <p:cNvSpPr txBox="1">
            <a:spLocks noChangeArrowheads="1"/>
          </p:cNvSpPr>
          <p:nvPr/>
        </p:nvSpPr>
        <p:spPr bwMode="auto">
          <a:xfrm rot="20751891">
            <a:off x="7124065" y="291287"/>
            <a:ext cx="1943100" cy="1800225"/>
          </a:xfrm>
          <a:prstGeom prst="rect">
            <a:avLst/>
          </a:prstGeom>
          <a:solidFill>
            <a:srgbClr val="FFC000"/>
          </a:solidFill>
          <a:ln w="28575" algn="in">
            <a:solidFill>
              <a:schemeClr val="bg1"/>
            </a:solidFill>
            <a:miter lim="800000"/>
            <a:headEnd/>
            <a:tailEnd/>
          </a:ln>
          <a:effectLst/>
        </p:spPr>
        <p:txBody>
          <a:bodyPr lIns="36576" tIns="36576" rIns="36576" bIns="36576"/>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2800">
              <a:solidFill>
                <a:srgbClr val="C00000"/>
              </a:solidFill>
              <a:latin typeface="Arial Rounded MT Bold" panose="020F0704030504030204" pitchFamily="34" charset="0"/>
            </a:endParaRPr>
          </a:p>
          <a:p>
            <a:pPr algn="ctr" eaLnBrk="1" hangingPunct="1"/>
            <a:r>
              <a:rPr lang="en-GB" altLang="en-US" sz="4800">
                <a:solidFill>
                  <a:srgbClr val="C00000"/>
                </a:solidFill>
                <a:latin typeface="Arial Rounded MT Bold" panose="020F0704030504030204" pitchFamily="34" charset="0"/>
              </a:rPr>
              <a:t>FOP</a:t>
            </a:r>
            <a:endParaRPr lang="en-GB" altLang="en-US">
              <a:solidFill>
                <a:srgbClr val="C00000"/>
              </a:solidFill>
            </a:endParaRPr>
          </a:p>
        </p:txBody>
      </p:sp>
      <p:sp>
        <p:nvSpPr>
          <p:cNvPr id="17" name="Text Box 11"/>
          <p:cNvSpPr txBox="1">
            <a:spLocks noChangeArrowheads="1"/>
          </p:cNvSpPr>
          <p:nvPr/>
        </p:nvSpPr>
        <p:spPr bwMode="auto">
          <a:xfrm rot="439869">
            <a:off x="6902252" y="1602552"/>
            <a:ext cx="1944687" cy="1800225"/>
          </a:xfrm>
          <a:prstGeom prst="rect">
            <a:avLst/>
          </a:prstGeom>
          <a:solidFill>
            <a:srgbClr val="FFC000"/>
          </a:solidFill>
          <a:ln w="28575" algn="in">
            <a:solidFill>
              <a:schemeClr val="bg1"/>
            </a:solidFill>
            <a:miter lim="800000"/>
            <a:headEnd/>
            <a:tailEnd/>
          </a:ln>
          <a:effectLst/>
        </p:spPr>
        <p:txBody>
          <a:bodyPr lIns="36576" tIns="36576" rIns="36576" bIns="36576"/>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2800" dirty="0">
              <a:solidFill>
                <a:srgbClr val="C00000"/>
              </a:solidFill>
              <a:latin typeface="Arial Rounded MT Bold" panose="020F0704030504030204" pitchFamily="34" charset="0"/>
            </a:endParaRPr>
          </a:p>
          <a:p>
            <a:pPr algn="ctr" eaLnBrk="1" hangingPunct="1"/>
            <a:r>
              <a:rPr lang="en-GB" altLang="en-US" sz="4800" dirty="0">
                <a:solidFill>
                  <a:srgbClr val="C00000"/>
                </a:solidFill>
                <a:latin typeface="Arial Rounded MT Bold" panose="020F0704030504030204" pitchFamily="34" charset="0"/>
              </a:rPr>
              <a:t>AS</a:t>
            </a:r>
            <a:endParaRPr lang="en-GB" altLang="en-US" dirty="0">
              <a:solidFill>
                <a:srgbClr val="C00000"/>
              </a:solidFill>
            </a:endParaRPr>
          </a:p>
        </p:txBody>
      </p:sp>
      <p:sp>
        <p:nvSpPr>
          <p:cNvPr id="18" name="Text Box 12"/>
          <p:cNvSpPr txBox="1">
            <a:spLocks noChangeArrowheads="1"/>
          </p:cNvSpPr>
          <p:nvPr/>
        </p:nvSpPr>
        <p:spPr bwMode="auto">
          <a:xfrm rot="21380637">
            <a:off x="2348582" y="1619697"/>
            <a:ext cx="1944688" cy="1800225"/>
          </a:xfrm>
          <a:prstGeom prst="rect">
            <a:avLst/>
          </a:prstGeom>
          <a:solidFill>
            <a:srgbClr val="FFC000"/>
          </a:solidFill>
          <a:ln w="28575" algn="in">
            <a:solidFill>
              <a:schemeClr val="bg1"/>
            </a:solidFill>
            <a:miter lim="800000"/>
            <a:headEnd/>
            <a:tailEnd/>
          </a:ln>
          <a:effectLst/>
        </p:spPr>
        <p:txBody>
          <a:bodyPr lIns="36576" tIns="36576" rIns="36576" bIns="36576"/>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2800">
              <a:solidFill>
                <a:srgbClr val="C00000"/>
              </a:solidFill>
              <a:latin typeface="Arial Rounded MT Bold" panose="020F0704030504030204" pitchFamily="34" charset="0"/>
            </a:endParaRPr>
          </a:p>
          <a:p>
            <a:pPr algn="ctr" eaLnBrk="1" hangingPunct="1"/>
            <a:r>
              <a:rPr lang="en-GB" altLang="en-US" sz="4800">
                <a:solidFill>
                  <a:srgbClr val="C00000"/>
                </a:solidFill>
                <a:latin typeface="Arial Rounded MT Bold" panose="020F0704030504030204" pitchFamily="34" charset="0"/>
              </a:rPr>
              <a:t>IF</a:t>
            </a:r>
            <a:endParaRPr lang="en-GB" altLang="en-US">
              <a:solidFill>
                <a:srgbClr val="C00000"/>
              </a:solidFill>
            </a:endParaRPr>
          </a:p>
        </p:txBody>
      </p:sp>
      <p:sp>
        <p:nvSpPr>
          <p:cNvPr id="19" name="Text Box 13"/>
          <p:cNvSpPr txBox="1">
            <a:spLocks noChangeArrowheads="1"/>
          </p:cNvSpPr>
          <p:nvPr/>
        </p:nvSpPr>
        <p:spPr bwMode="auto">
          <a:xfrm>
            <a:off x="246768" y="1675847"/>
            <a:ext cx="1944688" cy="1800225"/>
          </a:xfrm>
          <a:prstGeom prst="rect">
            <a:avLst/>
          </a:prstGeom>
          <a:solidFill>
            <a:srgbClr val="FFC000"/>
          </a:solidFill>
          <a:ln w="28575" algn="in">
            <a:solidFill>
              <a:schemeClr val="bg1"/>
            </a:solidFill>
            <a:miter lim="800000"/>
            <a:headEnd/>
            <a:tailEnd/>
          </a:ln>
          <a:effectLst/>
        </p:spPr>
        <p:txBody>
          <a:bodyPr lIns="36576" tIns="36576" rIns="36576" bIns="36576"/>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2800" dirty="0">
              <a:solidFill>
                <a:srgbClr val="C00000"/>
              </a:solidFill>
              <a:latin typeface="Arial Rounded MT Bold" panose="020F0704030504030204" pitchFamily="34" charset="0"/>
            </a:endParaRPr>
          </a:p>
          <a:p>
            <a:pPr algn="ctr" eaLnBrk="1" hangingPunct="1"/>
            <a:r>
              <a:rPr lang="en-GB" altLang="en-US" sz="4800" dirty="0">
                <a:solidFill>
                  <a:srgbClr val="C00000"/>
                </a:solidFill>
                <a:latin typeface="Arial Rounded MT Bold" panose="020F0704030504030204" pitchFamily="34" charset="0"/>
              </a:rPr>
              <a:t>IN</a:t>
            </a:r>
            <a:endParaRPr lang="en-GB" altLang="en-US" dirty="0">
              <a:solidFill>
                <a:srgbClr val="C00000"/>
              </a:solidFill>
            </a:endParaRPr>
          </a:p>
        </p:txBody>
      </p:sp>
      <p:sp>
        <p:nvSpPr>
          <p:cNvPr id="20" name="Text Box 14"/>
          <p:cNvSpPr txBox="1">
            <a:spLocks noChangeArrowheads="1"/>
          </p:cNvSpPr>
          <p:nvPr/>
        </p:nvSpPr>
        <p:spPr bwMode="auto">
          <a:xfrm rot="263372">
            <a:off x="4694088" y="1694685"/>
            <a:ext cx="1944687" cy="1800225"/>
          </a:xfrm>
          <a:prstGeom prst="rect">
            <a:avLst/>
          </a:prstGeom>
          <a:solidFill>
            <a:srgbClr val="FFC000"/>
          </a:solidFill>
          <a:ln w="28575" algn="in">
            <a:solidFill>
              <a:schemeClr val="bg1"/>
            </a:solidFill>
            <a:miter lim="800000"/>
            <a:headEnd/>
            <a:tailEnd/>
          </a:ln>
          <a:effectLst/>
        </p:spPr>
        <p:txBody>
          <a:bodyPr lIns="36576" tIns="36576" rIns="36576" bIns="36576"/>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2800" dirty="0">
              <a:solidFill>
                <a:srgbClr val="C00000"/>
              </a:solidFill>
              <a:latin typeface="Arial Rounded MT Bold" panose="020F0704030504030204" pitchFamily="34" charset="0"/>
            </a:endParaRPr>
          </a:p>
          <a:p>
            <a:pPr algn="ctr" eaLnBrk="1" hangingPunct="1"/>
            <a:r>
              <a:rPr lang="en-GB" altLang="en-US" sz="4800" dirty="0">
                <a:solidFill>
                  <a:srgbClr val="C00000"/>
                </a:solidFill>
                <a:latin typeface="Arial Rounded MT Bold" panose="020F0704030504030204" pitchFamily="34" charset="0"/>
              </a:rPr>
              <a:t>PAN</a:t>
            </a:r>
            <a:endParaRPr lang="en-GB" altLang="en-US" dirty="0">
              <a:solidFill>
                <a:srgbClr val="C00000"/>
              </a:solidFill>
            </a:endParaRPr>
          </a:p>
        </p:txBody>
      </p:sp>
      <p:sp>
        <p:nvSpPr>
          <p:cNvPr id="5" name="TextBox 4"/>
          <p:cNvSpPr txBox="1"/>
          <p:nvPr/>
        </p:nvSpPr>
        <p:spPr>
          <a:xfrm>
            <a:off x="2352960" y="4399857"/>
            <a:ext cx="4768678" cy="2185214"/>
          </a:xfrm>
          <a:prstGeom prst="rect">
            <a:avLst/>
          </a:prstGeom>
          <a:noFill/>
        </p:spPr>
        <p:txBody>
          <a:bodyPr wrap="none" rtlCol="0">
            <a:spAutoFit/>
          </a:bodyPr>
          <a:lstStyle/>
          <a:p>
            <a:r>
              <a:rPr lang="en-GB" sz="2800" dirty="0" smtClean="0">
                <a:solidFill>
                  <a:srgbClr val="C00000"/>
                </a:solidFill>
              </a:rPr>
              <a:t>Split into pairs</a:t>
            </a:r>
          </a:p>
          <a:p>
            <a:endParaRPr lang="en-GB" sz="1200" dirty="0" smtClean="0">
              <a:solidFill>
                <a:srgbClr val="C00000"/>
              </a:solidFill>
            </a:endParaRPr>
          </a:p>
          <a:p>
            <a:r>
              <a:rPr lang="en-GB" sz="2800" dirty="0" smtClean="0">
                <a:solidFill>
                  <a:srgbClr val="C00000"/>
                </a:solidFill>
              </a:rPr>
              <a:t>Take turns to pick up a word</a:t>
            </a:r>
          </a:p>
          <a:p>
            <a:endParaRPr lang="en-GB" sz="1200" dirty="0">
              <a:solidFill>
                <a:srgbClr val="C00000"/>
              </a:solidFill>
            </a:endParaRPr>
          </a:p>
          <a:p>
            <a:r>
              <a:rPr lang="en-GB" sz="2800" dirty="0" smtClean="0">
                <a:solidFill>
                  <a:srgbClr val="C00000"/>
                </a:solidFill>
              </a:rPr>
              <a:t>First to hold 3 words containing</a:t>
            </a:r>
          </a:p>
          <a:p>
            <a:r>
              <a:rPr lang="en-GB" sz="2800" dirty="0" smtClean="0">
                <a:solidFill>
                  <a:srgbClr val="C00000"/>
                </a:solidFill>
              </a:rPr>
              <a:t>the same letter wins</a:t>
            </a:r>
            <a:endParaRPr lang="en-GB" sz="2800" dirty="0">
              <a:solidFill>
                <a:srgbClr val="C00000"/>
              </a:solidFill>
            </a:endParaRPr>
          </a:p>
        </p:txBody>
      </p:sp>
    </p:spTree>
    <p:extLst>
      <p:ext uri="{BB962C8B-B14F-4D97-AF65-F5344CB8AC3E}">
        <p14:creationId xmlns:p14="http://schemas.microsoft.com/office/powerpoint/2010/main" val="518287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animEffect transition="in" filter="fade">
                                      <p:cBhvr>
                                        <p:cTn id="44" dur="500"/>
                                        <p:tgtEl>
                                          <p:spTgt spid="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animEffect transition="in" filter="fade">
                                      <p:cBhvr>
                                        <p:cTn id="49" dur="500"/>
                                        <p:tgtEl>
                                          <p:spTgt spid="5">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
                                            <p:txEl>
                                              <p:pRg st="4" end="4"/>
                                            </p:txEl>
                                          </p:spTgt>
                                        </p:tgtEl>
                                        <p:attrNameLst>
                                          <p:attrName>style.visibility</p:attrName>
                                        </p:attrNameLst>
                                      </p:cBhvr>
                                      <p:to>
                                        <p:strVal val="visible"/>
                                      </p:to>
                                    </p:set>
                                    <p:animEffect transition="in" filter="fade">
                                      <p:cBhvr>
                                        <p:cTn id="54" dur="500"/>
                                        <p:tgtEl>
                                          <p:spTgt spid="5">
                                            <p:txEl>
                                              <p:pRg st="4" end="4"/>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5">
                                            <p:txEl>
                                              <p:pRg st="5" end="5"/>
                                            </p:txEl>
                                          </p:spTgt>
                                        </p:tgtEl>
                                        <p:attrNameLst>
                                          <p:attrName>style.visibility</p:attrName>
                                        </p:attrNameLst>
                                      </p:cBhvr>
                                      <p:to>
                                        <p:strVal val="visible"/>
                                      </p:to>
                                    </p:set>
                                    <p:animEffect transition="in" filter="fade">
                                      <p:cBhvr>
                                        <p:cTn id="5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74812" y="3221284"/>
            <a:ext cx="8673353" cy="1200329"/>
          </a:xfrm>
          <a:prstGeom prst="rect">
            <a:avLst/>
          </a:prstGeom>
          <a:noFill/>
        </p:spPr>
        <p:txBody>
          <a:bodyPr wrap="square" rtlCol="0">
            <a:spAutoFit/>
          </a:bodyPr>
          <a:lstStyle/>
          <a:p>
            <a:r>
              <a:rPr lang="en-GB" sz="7200" b="1" dirty="0" smtClean="0">
                <a:solidFill>
                  <a:schemeClr val="bg1">
                    <a:lumMod val="50000"/>
                  </a:schemeClr>
                </a:solidFill>
              </a:rPr>
              <a:t>Let’s play Spit Not So!</a:t>
            </a:r>
            <a:endParaRPr lang="en-GB" sz="7200" b="1" dirty="0">
              <a:solidFill>
                <a:schemeClr val="bg1">
                  <a:lumMod val="50000"/>
                </a:schemeClr>
              </a:solidFill>
            </a:endParaRPr>
          </a:p>
        </p:txBody>
      </p:sp>
      <p:sp>
        <p:nvSpPr>
          <p:cNvPr id="10" name="TextBox 9"/>
          <p:cNvSpPr txBox="1"/>
          <p:nvPr/>
        </p:nvSpPr>
        <p:spPr>
          <a:xfrm>
            <a:off x="7659298" y="4208331"/>
            <a:ext cx="1484702" cy="3170099"/>
          </a:xfrm>
          <a:prstGeom prst="rect">
            <a:avLst/>
          </a:prstGeom>
          <a:noFill/>
        </p:spPr>
        <p:txBody>
          <a:bodyPr wrap="none" rtlCol="0">
            <a:spAutoFit/>
          </a:bodyPr>
          <a:lstStyle/>
          <a:p>
            <a:r>
              <a:rPr lang="en-GB" sz="20000" b="1" dirty="0">
                <a:solidFill>
                  <a:srgbClr val="DEDEDE"/>
                </a:solidFill>
              </a:rPr>
              <a:t>2</a:t>
            </a:r>
          </a:p>
        </p:txBody>
      </p:sp>
      <p:sp>
        <p:nvSpPr>
          <p:cNvPr id="11" name="TextBox 10"/>
          <p:cNvSpPr txBox="1"/>
          <p:nvPr/>
        </p:nvSpPr>
        <p:spPr>
          <a:xfrm>
            <a:off x="7526664" y="6009634"/>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
        <p:nvSpPr>
          <p:cNvPr id="12" name="Text Box 6"/>
          <p:cNvSpPr txBox="1">
            <a:spLocks noChangeArrowheads="1"/>
          </p:cNvSpPr>
          <p:nvPr/>
        </p:nvSpPr>
        <p:spPr bwMode="auto">
          <a:xfrm rot="21325357">
            <a:off x="-67666" y="348148"/>
            <a:ext cx="1944688" cy="1800225"/>
          </a:xfrm>
          <a:prstGeom prst="rect">
            <a:avLst/>
          </a:prstGeom>
          <a:solidFill>
            <a:srgbClr val="FFC000"/>
          </a:solidFill>
          <a:ln w="28575" algn="in">
            <a:solidFill>
              <a:schemeClr val="bg1"/>
            </a:solidFill>
            <a:miter lim="800000"/>
            <a:headEnd/>
            <a:tailEnd/>
          </a:ln>
          <a:effectLst/>
        </p:spPr>
        <p:txBody>
          <a:bodyPr lIns="36576" tIns="36576" rIns="36576" bIns="36576"/>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2800" dirty="0">
              <a:solidFill>
                <a:srgbClr val="C00000"/>
              </a:solidFill>
              <a:latin typeface="Arial Rounded MT Bold" panose="020F0704030504030204" pitchFamily="34" charset="0"/>
            </a:endParaRPr>
          </a:p>
          <a:p>
            <a:pPr algn="ctr" eaLnBrk="1" hangingPunct="1"/>
            <a:r>
              <a:rPr lang="en-GB" altLang="en-US" sz="4800" dirty="0" smtClean="0">
                <a:solidFill>
                  <a:srgbClr val="C00000"/>
                </a:solidFill>
                <a:latin typeface="Arial Rounded MT Bold" panose="020F0704030504030204" pitchFamily="34" charset="0"/>
              </a:rPr>
              <a:t>SPIT</a:t>
            </a:r>
            <a:endParaRPr lang="en-GB" altLang="en-US" dirty="0">
              <a:solidFill>
                <a:srgbClr val="C00000"/>
              </a:solidFill>
            </a:endParaRPr>
          </a:p>
        </p:txBody>
      </p:sp>
      <p:sp>
        <p:nvSpPr>
          <p:cNvPr id="13" name="Text Box 7"/>
          <p:cNvSpPr txBox="1">
            <a:spLocks noChangeArrowheads="1"/>
          </p:cNvSpPr>
          <p:nvPr/>
        </p:nvSpPr>
        <p:spPr bwMode="auto">
          <a:xfrm>
            <a:off x="1763712" y="32392"/>
            <a:ext cx="1944688" cy="1800225"/>
          </a:xfrm>
          <a:prstGeom prst="rect">
            <a:avLst/>
          </a:prstGeom>
          <a:solidFill>
            <a:srgbClr val="FFC000"/>
          </a:solidFill>
          <a:ln w="28575" algn="in">
            <a:solidFill>
              <a:schemeClr val="bg1"/>
            </a:solidFill>
            <a:miter lim="800000"/>
            <a:headEnd/>
            <a:tailEnd/>
          </a:ln>
          <a:effectLst/>
        </p:spPr>
        <p:txBody>
          <a:bodyPr lIns="36576" tIns="36576" rIns="36576" bIns="36576"/>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2800" dirty="0">
              <a:solidFill>
                <a:srgbClr val="C00000"/>
              </a:solidFill>
              <a:latin typeface="Arial Rounded MT Bold" panose="020F0704030504030204" pitchFamily="34" charset="0"/>
            </a:endParaRPr>
          </a:p>
          <a:p>
            <a:pPr algn="ctr" eaLnBrk="1" hangingPunct="1"/>
            <a:r>
              <a:rPr lang="en-GB" altLang="en-US" sz="4800" dirty="0">
                <a:solidFill>
                  <a:srgbClr val="C00000"/>
                </a:solidFill>
                <a:latin typeface="Arial Rounded MT Bold" panose="020F0704030504030204" pitchFamily="34" charset="0"/>
              </a:rPr>
              <a:t>NOT</a:t>
            </a:r>
            <a:endParaRPr lang="en-GB" altLang="en-US" dirty="0">
              <a:solidFill>
                <a:srgbClr val="C00000"/>
              </a:solidFill>
            </a:endParaRPr>
          </a:p>
        </p:txBody>
      </p:sp>
      <p:sp>
        <p:nvSpPr>
          <p:cNvPr id="14" name="Text Box 8"/>
          <p:cNvSpPr txBox="1">
            <a:spLocks noChangeArrowheads="1"/>
          </p:cNvSpPr>
          <p:nvPr/>
        </p:nvSpPr>
        <p:spPr bwMode="auto">
          <a:xfrm rot="21136224">
            <a:off x="3596172" y="348148"/>
            <a:ext cx="1944687" cy="1800225"/>
          </a:xfrm>
          <a:prstGeom prst="rect">
            <a:avLst/>
          </a:prstGeom>
          <a:solidFill>
            <a:srgbClr val="FFC000"/>
          </a:solidFill>
          <a:ln w="28575" algn="in">
            <a:solidFill>
              <a:schemeClr val="bg1"/>
            </a:solidFill>
            <a:miter lim="800000"/>
            <a:headEnd/>
            <a:tailEnd/>
          </a:ln>
          <a:effectLst/>
        </p:spPr>
        <p:txBody>
          <a:bodyPr lIns="36576" tIns="36576" rIns="36576" bIns="36576"/>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2800" dirty="0">
              <a:solidFill>
                <a:srgbClr val="C00000"/>
              </a:solidFill>
              <a:latin typeface="Arial Rounded MT Bold" panose="020F0704030504030204" pitchFamily="34" charset="0"/>
            </a:endParaRPr>
          </a:p>
          <a:p>
            <a:pPr algn="ctr" eaLnBrk="1" hangingPunct="1"/>
            <a:r>
              <a:rPr lang="en-GB" altLang="en-US" sz="4800" dirty="0">
                <a:solidFill>
                  <a:srgbClr val="C00000"/>
                </a:solidFill>
                <a:latin typeface="Arial Rounded MT Bold" panose="020F0704030504030204" pitchFamily="34" charset="0"/>
              </a:rPr>
              <a:t>SO</a:t>
            </a:r>
            <a:endParaRPr lang="en-GB" altLang="en-US" dirty="0">
              <a:solidFill>
                <a:srgbClr val="C00000"/>
              </a:solidFill>
            </a:endParaRPr>
          </a:p>
        </p:txBody>
      </p:sp>
      <p:sp>
        <p:nvSpPr>
          <p:cNvPr id="15" name="Text Box 9"/>
          <p:cNvSpPr txBox="1">
            <a:spLocks noChangeArrowheads="1"/>
          </p:cNvSpPr>
          <p:nvPr/>
        </p:nvSpPr>
        <p:spPr bwMode="auto">
          <a:xfrm rot="170520">
            <a:off x="5386784" y="121023"/>
            <a:ext cx="1943100" cy="1800225"/>
          </a:xfrm>
          <a:prstGeom prst="rect">
            <a:avLst/>
          </a:prstGeom>
          <a:solidFill>
            <a:srgbClr val="FFC000"/>
          </a:solidFill>
          <a:ln w="28575" algn="in">
            <a:solidFill>
              <a:schemeClr val="bg1"/>
            </a:solidFill>
            <a:miter lim="800000"/>
            <a:headEnd/>
            <a:tailEnd/>
          </a:ln>
          <a:effectLst/>
        </p:spPr>
        <p:txBody>
          <a:bodyPr lIns="36576" tIns="36576" rIns="36576" bIns="36576"/>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2800" dirty="0">
              <a:solidFill>
                <a:srgbClr val="C00000"/>
              </a:solidFill>
              <a:latin typeface="Arial Rounded MT Bold" panose="020F0704030504030204" pitchFamily="34" charset="0"/>
            </a:endParaRPr>
          </a:p>
          <a:p>
            <a:pPr algn="ctr" eaLnBrk="1" hangingPunct="1"/>
            <a:r>
              <a:rPr lang="en-GB" altLang="en-US" sz="4800" dirty="0">
                <a:solidFill>
                  <a:srgbClr val="C00000"/>
                </a:solidFill>
                <a:latin typeface="Arial Rounded MT Bold" panose="020F0704030504030204" pitchFamily="34" charset="0"/>
              </a:rPr>
              <a:t>FAT</a:t>
            </a:r>
            <a:endParaRPr lang="en-GB" altLang="en-US" dirty="0">
              <a:solidFill>
                <a:srgbClr val="C00000"/>
              </a:solidFill>
            </a:endParaRPr>
          </a:p>
        </p:txBody>
      </p:sp>
      <p:sp>
        <p:nvSpPr>
          <p:cNvPr id="16" name="Text Box 10"/>
          <p:cNvSpPr txBox="1">
            <a:spLocks noChangeArrowheads="1"/>
          </p:cNvSpPr>
          <p:nvPr/>
        </p:nvSpPr>
        <p:spPr bwMode="auto">
          <a:xfrm rot="20751891">
            <a:off x="7124065" y="291287"/>
            <a:ext cx="1943100" cy="1800225"/>
          </a:xfrm>
          <a:prstGeom prst="rect">
            <a:avLst/>
          </a:prstGeom>
          <a:solidFill>
            <a:srgbClr val="FFC000"/>
          </a:solidFill>
          <a:ln w="28575" algn="in">
            <a:solidFill>
              <a:schemeClr val="bg1"/>
            </a:solidFill>
            <a:miter lim="800000"/>
            <a:headEnd/>
            <a:tailEnd/>
          </a:ln>
          <a:effectLst/>
        </p:spPr>
        <p:txBody>
          <a:bodyPr lIns="36576" tIns="36576" rIns="36576" bIns="36576"/>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2800">
              <a:solidFill>
                <a:srgbClr val="C00000"/>
              </a:solidFill>
              <a:latin typeface="Arial Rounded MT Bold" panose="020F0704030504030204" pitchFamily="34" charset="0"/>
            </a:endParaRPr>
          </a:p>
          <a:p>
            <a:pPr algn="ctr" eaLnBrk="1" hangingPunct="1"/>
            <a:r>
              <a:rPr lang="en-GB" altLang="en-US" sz="4800">
                <a:solidFill>
                  <a:srgbClr val="C00000"/>
                </a:solidFill>
                <a:latin typeface="Arial Rounded MT Bold" panose="020F0704030504030204" pitchFamily="34" charset="0"/>
              </a:rPr>
              <a:t>FOP</a:t>
            </a:r>
            <a:endParaRPr lang="en-GB" altLang="en-US">
              <a:solidFill>
                <a:srgbClr val="C00000"/>
              </a:solidFill>
            </a:endParaRPr>
          </a:p>
        </p:txBody>
      </p:sp>
      <p:sp>
        <p:nvSpPr>
          <p:cNvPr id="17" name="Text Box 11"/>
          <p:cNvSpPr txBox="1">
            <a:spLocks noChangeArrowheads="1"/>
          </p:cNvSpPr>
          <p:nvPr/>
        </p:nvSpPr>
        <p:spPr bwMode="auto">
          <a:xfrm rot="439869">
            <a:off x="6902252" y="1602552"/>
            <a:ext cx="1944687" cy="1800225"/>
          </a:xfrm>
          <a:prstGeom prst="rect">
            <a:avLst/>
          </a:prstGeom>
          <a:solidFill>
            <a:srgbClr val="FFC000"/>
          </a:solidFill>
          <a:ln w="28575" algn="in">
            <a:solidFill>
              <a:schemeClr val="bg1"/>
            </a:solidFill>
            <a:miter lim="800000"/>
            <a:headEnd/>
            <a:tailEnd/>
          </a:ln>
          <a:effectLst/>
        </p:spPr>
        <p:txBody>
          <a:bodyPr lIns="36576" tIns="36576" rIns="36576" bIns="36576"/>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2800" dirty="0">
              <a:solidFill>
                <a:srgbClr val="C00000"/>
              </a:solidFill>
              <a:latin typeface="Arial Rounded MT Bold" panose="020F0704030504030204" pitchFamily="34" charset="0"/>
            </a:endParaRPr>
          </a:p>
          <a:p>
            <a:pPr algn="ctr" eaLnBrk="1" hangingPunct="1"/>
            <a:r>
              <a:rPr lang="en-GB" altLang="en-US" sz="4800" dirty="0">
                <a:solidFill>
                  <a:srgbClr val="C00000"/>
                </a:solidFill>
                <a:latin typeface="Arial Rounded MT Bold" panose="020F0704030504030204" pitchFamily="34" charset="0"/>
              </a:rPr>
              <a:t>AS</a:t>
            </a:r>
            <a:endParaRPr lang="en-GB" altLang="en-US" dirty="0">
              <a:solidFill>
                <a:srgbClr val="C00000"/>
              </a:solidFill>
            </a:endParaRPr>
          </a:p>
        </p:txBody>
      </p:sp>
      <p:sp>
        <p:nvSpPr>
          <p:cNvPr id="18" name="Text Box 12"/>
          <p:cNvSpPr txBox="1">
            <a:spLocks noChangeArrowheads="1"/>
          </p:cNvSpPr>
          <p:nvPr/>
        </p:nvSpPr>
        <p:spPr bwMode="auto">
          <a:xfrm rot="21380637">
            <a:off x="2348582" y="1619697"/>
            <a:ext cx="1944688" cy="1800225"/>
          </a:xfrm>
          <a:prstGeom prst="rect">
            <a:avLst/>
          </a:prstGeom>
          <a:solidFill>
            <a:srgbClr val="FFC000"/>
          </a:solidFill>
          <a:ln w="28575" algn="in">
            <a:solidFill>
              <a:schemeClr val="bg1"/>
            </a:solidFill>
            <a:miter lim="800000"/>
            <a:headEnd/>
            <a:tailEnd/>
          </a:ln>
          <a:effectLst/>
        </p:spPr>
        <p:txBody>
          <a:bodyPr lIns="36576" tIns="36576" rIns="36576" bIns="36576"/>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2800">
              <a:solidFill>
                <a:srgbClr val="C00000"/>
              </a:solidFill>
              <a:latin typeface="Arial Rounded MT Bold" panose="020F0704030504030204" pitchFamily="34" charset="0"/>
            </a:endParaRPr>
          </a:p>
          <a:p>
            <a:pPr algn="ctr" eaLnBrk="1" hangingPunct="1"/>
            <a:r>
              <a:rPr lang="en-GB" altLang="en-US" sz="4800">
                <a:solidFill>
                  <a:srgbClr val="C00000"/>
                </a:solidFill>
                <a:latin typeface="Arial Rounded MT Bold" panose="020F0704030504030204" pitchFamily="34" charset="0"/>
              </a:rPr>
              <a:t>IF</a:t>
            </a:r>
            <a:endParaRPr lang="en-GB" altLang="en-US">
              <a:solidFill>
                <a:srgbClr val="C00000"/>
              </a:solidFill>
            </a:endParaRPr>
          </a:p>
        </p:txBody>
      </p:sp>
      <p:sp>
        <p:nvSpPr>
          <p:cNvPr id="19" name="Text Box 13"/>
          <p:cNvSpPr txBox="1">
            <a:spLocks noChangeArrowheads="1"/>
          </p:cNvSpPr>
          <p:nvPr/>
        </p:nvSpPr>
        <p:spPr bwMode="auto">
          <a:xfrm>
            <a:off x="246768" y="1675847"/>
            <a:ext cx="1944688" cy="1800225"/>
          </a:xfrm>
          <a:prstGeom prst="rect">
            <a:avLst/>
          </a:prstGeom>
          <a:solidFill>
            <a:srgbClr val="FFC000"/>
          </a:solidFill>
          <a:ln w="28575" algn="in">
            <a:solidFill>
              <a:schemeClr val="bg1"/>
            </a:solidFill>
            <a:miter lim="800000"/>
            <a:headEnd/>
            <a:tailEnd/>
          </a:ln>
          <a:effectLst/>
        </p:spPr>
        <p:txBody>
          <a:bodyPr lIns="36576" tIns="36576" rIns="36576" bIns="36576"/>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2800" dirty="0">
              <a:solidFill>
                <a:srgbClr val="C00000"/>
              </a:solidFill>
              <a:latin typeface="Arial Rounded MT Bold" panose="020F0704030504030204" pitchFamily="34" charset="0"/>
            </a:endParaRPr>
          </a:p>
          <a:p>
            <a:pPr algn="ctr" eaLnBrk="1" hangingPunct="1"/>
            <a:r>
              <a:rPr lang="en-GB" altLang="en-US" sz="4800" dirty="0">
                <a:solidFill>
                  <a:srgbClr val="C00000"/>
                </a:solidFill>
                <a:latin typeface="Arial Rounded MT Bold" panose="020F0704030504030204" pitchFamily="34" charset="0"/>
              </a:rPr>
              <a:t>IN</a:t>
            </a:r>
            <a:endParaRPr lang="en-GB" altLang="en-US" dirty="0">
              <a:solidFill>
                <a:srgbClr val="C00000"/>
              </a:solidFill>
            </a:endParaRPr>
          </a:p>
        </p:txBody>
      </p:sp>
      <p:sp>
        <p:nvSpPr>
          <p:cNvPr id="20" name="Text Box 14"/>
          <p:cNvSpPr txBox="1">
            <a:spLocks noChangeArrowheads="1"/>
          </p:cNvSpPr>
          <p:nvPr/>
        </p:nvSpPr>
        <p:spPr bwMode="auto">
          <a:xfrm rot="263372">
            <a:off x="4694088" y="1694685"/>
            <a:ext cx="1944687" cy="1800225"/>
          </a:xfrm>
          <a:prstGeom prst="rect">
            <a:avLst/>
          </a:prstGeom>
          <a:solidFill>
            <a:srgbClr val="FFC000"/>
          </a:solidFill>
          <a:ln w="28575" algn="in">
            <a:solidFill>
              <a:schemeClr val="bg1"/>
            </a:solidFill>
            <a:miter lim="800000"/>
            <a:headEnd/>
            <a:tailEnd/>
          </a:ln>
          <a:effectLst/>
        </p:spPr>
        <p:txBody>
          <a:bodyPr lIns="36576" tIns="36576" rIns="36576" bIns="36576"/>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2800" dirty="0">
              <a:solidFill>
                <a:srgbClr val="C00000"/>
              </a:solidFill>
              <a:latin typeface="Arial Rounded MT Bold" panose="020F0704030504030204" pitchFamily="34" charset="0"/>
            </a:endParaRPr>
          </a:p>
          <a:p>
            <a:pPr algn="ctr" eaLnBrk="1" hangingPunct="1"/>
            <a:r>
              <a:rPr lang="en-GB" altLang="en-US" sz="4800" dirty="0">
                <a:solidFill>
                  <a:srgbClr val="C00000"/>
                </a:solidFill>
                <a:latin typeface="Arial Rounded MT Bold" panose="020F0704030504030204" pitchFamily="34" charset="0"/>
              </a:rPr>
              <a:t>PAN</a:t>
            </a:r>
            <a:endParaRPr lang="en-GB" altLang="en-US" dirty="0">
              <a:solidFill>
                <a:srgbClr val="C00000"/>
              </a:solidFill>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48" y="4238325"/>
            <a:ext cx="2535190" cy="2535190"/>
          </a:xfrm>
          <a:prstGeom prst="rect">
            <a:avLst/>
          </a:prstGeom>
        </p:spPr>
      </p:pic>
      <p:sp>
        <p:nvSpPr>
          <p:cNvPr id="2" name="Explosion 1 1"/>
          <p:cNvSpPr/>
          <p:nvPr/>
        </p:nvSpPr>
        <p:spPr>
          <a:xfrm rot="20918023">
            <a:off x="2663851" y="4404735"/>
            <a:ext cx="2299447" cy="2118818"/>
          </a:xfrm>
          <a:prstGeom prst="irregularSeal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Top Secret!</a:t>
            </a:r>
            <a:endParaRPr lang="en-GB" sz="2800" dirty="0"/>
          </a:p>
        </p:txBody>
      </p:sp>
    </p:spTree>
    <p:extLst>
      <p:ext uri="{BB962C8B-B14F-4D97-AF65-F5344CB8AC3E}">
        <p14:creationId xmlns:p14="http://schemas.microsoft.com/office/powerpoint/2010/main" val="678741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66650" y="414335"/>
            <a:ext cx="4257675" cy="6029724"/>
          </a:xfrm>
          <a:prstGeom prst="rect">
            <a:avLst/>
          </a:prstGeom>
          <a:ln>
            <a:solidFill>
              <a:schemeClr val="bg1">
                <a:lumMod val="65000"/>
              </a:schemeClr>
            </a:solidFill>
          </a:ln>
        </p:spPr>
      </p:pic>
      <p:pic>
        <p:nvPicPr>
          <p:cNvPr id="8" name="Picture 7"/>
          <p:cNvPicPr>
            <a:picLocks noChangeAspect="1"/>
          </p:cNvPicPr>
          <p:nvPr/>
        </p:nvPicPr>
        <p:blipFill rotWithShape="1">
          <a:blip r:embed="rId4"/>
          <a:srcRect l="26240" t="19395" r="21108" b="25645"/>
          <a:stretch/>
        </p:blipFill>
        <p:spPr>
          <a:xfrm>
            <a:off x="275772" y="418145"/>
            <a:ext cx="2749956" cy="1613852"/>
          </a:xfrm>
          <a:prstGeom prst="rect">
            <a:avLst/>
          </a:prstGeom>
          <a:ln>
            <a:solidFill>
              <a:schemeClr val="bg1">
                <a:lumMod val="50000"/>
              </a:schemeClr>
            </a:solidFill>
          </a:ln>
        </p:spPr>
      </p:pic>
    </p:spTree>
    <p:extLst>
      <p:ext uri="{BB962C8B-B14F-4D97-AF65-F5344CB8AC3E}">
        <p14:creationId xmlns:p14="http://schemas.microsoft.com/office/powerpoint/2010/main" val="2897490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0" y="3057527"/>
            <a:ext cx="9144000" cy="1085850"/>
          </a:xfrm>
          <a:prstGeom prst="rect">
            <a:avLst/>
          </a:prstGeom>
          <a:gradFill flip="none" rotWithShape="1">
            <a:gsLst>
              <a:gs pos="0">
                <a:schemeClr val="bg1">
                  <a:alpha val="0"/>
                </a:schemeClr>
              </a:gs>
              <a:gs pos="85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3632">
            <a:off x="6640313" y="3492900"/>
            <a:ext cx="2408843" cy="3212896"/>
          </a:xfrm>
          <a:prstGeom prst="rect">
            <a:avLst/>
          </a:prstGeom>
          <a:ln>
            <a:solidFill>
              <a:schemeClr val="bg1">
                <a:lumMod val="50000"/>
              </a:schemeClr>
            </a:solidFill>
          </a:ln>
        </p:spPr>
      </p:pic>
      <p:sp>
        <p:nvSpPr>
          <p:cNvPr id="10" name="Rectangle 9"/>
          <p:cNvSpPr/>
          <p:nvPr/>
        </p:nvSpPr>
        <p:spPr>
          <a:xfrm>
            <a:off x="204064" y="3381770"/>
            <a:ext cx="5979842" cy="3416320"/>
          </a:xfrm>
          <a:prstGeom prst="rect">
            <a:avLst/>
          </a:prstGeom>
        </p:spPr>
        <p:txBody>
          <a:bodyPr wrap="none">
            <a:spAutoFit/>
          </a:bodyPr>
          <a:lstStyle/>
          <a:p>
            <a:r>
              <a:rPr lang="en-GB" sz="7200" b="1" dirty="0" smtClean="0">
                <a:solidFill>
                  <a:schemeClr val="bg1">
                    <a:lumMod val="50000"/>
                  </a:schemeClr>
                </a:solidFill>
              </a:rPr>
              <a:t>computation + </a:t>
            </a:r>
          </a:p>
          <a:p>
            <a:r>
              <a:rPr lang="en-GB" sz="7200" b="1" dirty="0" smtClean="0">
                <a:solidFill>
                  <a:schemeClr val="bg1">
                    <a:lumMod val="50000"/>
                  </a:schemeClr>
                </a:solidFill>
              </a:rPr>
              <a:t>information = </a:t>
            </a:r>
          </a:p>
          <a:p>
            <a:r>
              <a:rPr lang="en-GB" sz="7200" b="1" dirty="0" smtClean="0">
                <a:solidFill>
                  <a:schemeClr val="bg1">
                    <a:lumMod val="50000"/>
                  </a:schemeClr>
                </a:solidFill>
              </a:rPr>
              <a:t>solutions</a:t>
            </a:r>
            <a:endParaRPr lang="en-GB" sz="7200" b="1" dirty="0">
              <a:solidFill>
                <a:schemeClr val="bg1">
                  <a:lumMod val="50000"/>
                </a:schemeClr>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4186273" y="-69693"/>
            <a:ext cx="5658938" cy="299722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4064" y="0"/>
            <a:ext cx="2299447" cy="2299447"/>
          </a:xfrm>
          <a:prstGeom prst="rect">
            <a:avLst/>
          </a:prstGeom>
        </p:spPr>
      </p:pic>
    </p:spTree>
    <p:extLst>
      <p:ext uri="{BB962C8B-B14F-4D97-AF65-F5344CB8AC3E}">
        <p14:creationId xmlns:p14="http://schemas.microsoft.com/office/powerpoint/2010/main" val="3794692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74812" y="3221284"/>
            <a:ext cx="8673353" cy="1200329"/>
          </a:xfrm>
          <a:prstGeom prst="rect">
            <a:avLst/>
          </a:prstGeom>
          <a:noFill/>
        </p:spPr>
        <p:txBody>
          <a:bodyPr wrap="square" rtlCol="0">
            <a:spAutoFit/>
          </a:bodyPr>
          <a:lstStyle/>
          <a:p>
            <a:r>
              <a:rPr lang="en-GB" sz="7200" b="1" dirty="0" smtClean="0">
                <a:solidFill>
                  <a:schemeClr val="bg1">
                    <a:lumMod val="50000"/>
                  </a:schemeClr>
                </a:solidFill>
              </a:rPr>
              <a:t>The Knights Tour</a:t>
            </a:r>
            <a:endParaRPr lang="en-GB" sz="7200" b="1" dirty="0">
              <a:solidFill>
                <a:schemeClr val="bg1">
                  <a:lumMod val="50000"/>
                </a:schemeClr>
              </a:solidFill>
            </a:endParaRPr>
          </a:p>
        </p:txBody>
      </p:sp>
      <p:sp>
        <p:nvSpPr>
          <p:cNvPr id="10" name="TextBox 9"/>
          <p:cNvSpPr txBox="1"/>
          <p:nvPr/>
        </p:nvSpPr>
        <p:spPr>
          <a:xfrm>
            <a:off x="7659298" y="4208331"/>
            <a:ext cx="1484702" cy="3170099"/>
          </a:xfrm>
          <a:prstGeom prst="rect">
            <a:avLst/>
          </a:prstGeom>
          <a:noFill/>
        </p:spPr>
        <p:txBody>
          <a:bodyPr wrap="none" rtlCol="0">
            <a:spAutoFit/>
          </a:bodyPr>
          <a:lstStyle/>
          <a:p>
            <a:r>
              <a:rPr lang="en-GB" sz="20000" b="1" dirty="0">
                <a:solidFill>
                  <a:srgbClr val="DEDEDE"/>
                </a:solidFill>
              </a:rPr>
              <a:t>3</a:t>
            </a:r>
          </a:p>
        </p:txBody>
      </p:sp>
      <p:sp>
        <p:nvSpPr>
          <p:cNvPr id="11" name="TextBox 10"/>
          <p:cNvSpPr txBox="1"/>
          <p:nvPr/>
        </p:nvSpPr>
        <p:spPr>
          <a:xfrm>
            <a:off x="7526664" y="6009634"/>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pic>
        <p:nvPicPr>
          <p:cNvPr id="14" name="Picture 13"/>
          <p:cNvPicPr>
            <a:picLocks noChangeAspect="1"/>
          </p:cNvPicPr>
          <p:nvPr/>
        </p:nvPicPr>
        <p:blipFill rotWithShape="1">
          <a:blip r:embed="rId3"/>
          <a:srcRect t="20956" r="1322" b="28676"/>
          <a:stretch/>
        </p:blipFill>
        <p:spPr>
          <a:xfrm>
            <a:off x="5220924" y="84762"/>
            <a:ext cx="3875007" cy="1112025"/>
          </a:xfrm>
          <a:prstGeom prst="rect">
            <a:avLst/>
          </a:prstGeom>
        </p:spPr>
      </p:pic>
      <p:sp>
        <p:nvSpPr>
          <p:cNvPr id="15" name="Rectangle 14"/>
          <p:cNvSpPr/>
          <p:nvPr/>
        </p:nvSpPr>
        <p:spPr>
          <a:xfrm>
            <a:off x="0" y="6486451"/>
            <a:ext cx="3709542" cy="369332"/>
          </a:xfrm>
          <a:prstGeom prst="rect">
            <a:avLst/>
          </a:prstGeom>
        </p:spPr>
        <p:txBody>
          <a:bodyPr wrap="none">
            <a:spAutoFit/>
          </a:bodyPr>
          <a:lstStyle/>
          <a:p>
            <a:r>
              <a:rPr lang="en-GB" dirty="0">
                <a:hlinkClick r:id="rId4"/>
              </a:rPr>
              <a:t>http://</a:t>
            </a:r>
            <a:r>
              <a:rPr lang="en-GB" dirty="0" smtClean="0">
                <a:hlinkClick r:id="rId4"/>
              </a:rPr>
              <a:t>teachinglondoncomputing.org</a:t>
            </a:r>
            <a:r>
              <a:rPr lang="en-GB" dirty="0" smtClean="0"/>
              <a:t> </a:t>
            </a:r>
            <a:endParaRPr lang="en-GB" dirty="0"/>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4064" y="0"/>
            <a:ext cx="2299447" cy="2299447"/>
          </a:xfrm>
          <a:prstGeom prst="rect">
            <a:avLst/>
          </a:prstGeom>
        </p:spPr>
      </p:pic>
      <p:pic>
        <p:nvPicPr>
          <p:cNvPr id="2" name="Picture 1"/>
          <p:cNvPicPr>
            <a:picLocks noChangeAspect="1"/>
          </p:cNvPicPr>
          <p:nvPr/>
        </p:nvPicPr>
        <p:blipFill rotWithShape="1">
          <a:blip r:embed="rId6"/>
          <a:srcRect l="37156" t="16918" r="35339" b="13470"/>
          <a:stretch/>
        </p:blipFill>
        <p:spPr>
          <a:xfrm rot="600000">
            <a:off x="6871097" y="1110198"/>
            <a:ext cx="1983570" cy="2822436"/>
          </a:xfrm>
          <a:prstGeom prst="rect">
            <a:avLst/>
          </a:prstGeom>
          <a:ln>
            <a:solidFill>
              <a:schemeClr val="bg1"/>
            </a:solidFill>
          </a:ln>
        </p:spPr>
      </p:pic>
    </p:spTree>
    <p:extLst>
      <p:ext uri="{BB962C8B-B14F-4D97-AF65-F5344CB8AC3E}">
        <p14:creationId xmlns:p14="http://schemas.microsoft.com/office/powerpoint/2010/main" val="3620089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2433270" y="60981"/>
            <a:ext cx="6562813" cy="6366713"/>
          </a:xfrm>
          <a:prstGeom prst="rect">
            <a:avLst/>
          </a:prstGeom>
        </p:spPr>
      </p:pic>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Knights Tour</a:t>
            </a:r>
            <a:endParaRPr lang="en-GB" sz="4400" b="1" dirty="0">
              <a:solidFill>
                <a:schemeClr val="bg1">
                  <a:lumMod val="50000"/>
                </a:schemeClr>
              </a:solidFill>
            </a:endParaRPr>
          </a:p>
        </p:txBody>
      </p:sp>
      <p:pic>
        <p:nvPicPr>
          <p:cNvPr id="2050" name="Picture 2" descr="Knight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2494" y="425061"/>
            <a:ext cx="1255821" cy="12558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6" name="Straight Connector 5"/>
          <p:cNvCxnSpPr/>
          <p:nvPr/>
        </p:nvCxnSpPr>
        <p:spPr>
          <a:xfrm>
            <a:off x="5050404" y="1788459"/>
            <a:ext cx="0" cy="2232212"/>
          </a:xfrm>
          <a:prstGeom prst="line">
            <a:avLst/>
          </a:prstGeom>
          <a:ln w="762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875464" y="3978650"/>
            <a:ext cx="1206119" cy="12330"/>
          </a:xfrm>
          <a:prstGeom prst="line">
            <a:avLst/>
          </a:prstGeom>
          <a:ln w="76200">
            <a:solidFill>
              <a:srgbClr val="C00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052555" y="3980834"/>
            <a:ext cx="1206119" cy="12330"/>
          </a:xfrm>
          <a:prstGeom prst="line">
            <a:avLst/>
          </a:prstGeom>
          <a:ln w="76200">
            <a:solidFill>
              <a:srgbClr val="C00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557700" y="1030322"/>
            <a:ext cx="0" cy="2714364"/>
          </a:xfrm>
          <a:prstGeom prst="line">
            <a:avLst/>
          </a:prstGeom>
          <a:ln w="76200">
            <a:solidFill>
              <a:srgbClr val="C0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366095" y="1053185"/>
            <a:ext cx="1206119" cy="12330"/>
          </a:xfrm>
          <a:prstGeom prst="line">
            <a:avLst/>
          </a:prstGeom>
          <a:ln w="76200">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041101" y="1028588"/>
            <a:ext cx="0" cy="1461069"/>
          </a:xfrm>
          <a:prstGeom prst="line">
            <a:avLst/>
          </a:prstGeom>
          <a:ln w="76200">
            <a:solidFill>
              <a:srgbClr val="C0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366088" y="1053175"/>
            <a:ext cx="2701587" cy="11267"/>
          </a:xfrm>
          <a:prstGeom prst="line">
            <a:avLst/>
          </a:prstGeom>
          <a:ln w="76200">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676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righ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par>
                          <p:cTn id="28" fill="hold">
                            <p:stCondLst>
                              <p:cond delay="1500"/>
                            </p:stCondLst>
                            <p:childTnLst>
                              <p:par>
                                <p:cTn id="29" presetID="10" presetClass="exit" presetSubtype="0" fill="hold" nodeType="after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childTnLst>
                          </p:cTn>
                        </p:par>
                        <p:par>
                          <p:cTn id="35" fill="hold">
                            <p:stCondLst>
                              <p:cond delay="2000"/>
                            </p:stCondLst>
                            <p:childTnLst>
                              <p:par>
                                <p:cTn id="36" presetID="22" presetClass="entr" presetSubtype="8"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par>
                          <p:cTn id="39" fill="hold">
                            <p:stCondLst>
                              <p:cond delay="2500"/>
                            </p:stCondLst>
                            <p:childTnLst>
                              <p:par>
                                <p:cTn id="40" presetID="22" presetClass="entr" presetSubtype="1"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up)">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left)">
                                      <p:cBhvr>
                                        <p:cTn id="54" dur="500"/>
                                        <p:tgtEl>
                                          <p:spTgt spid="31"/>
                                        </p:tgtEl>
                                      </p:cBhvr>
                                    </p:animEffect>
                                  </p:childTnLst>
                                </p:cTn>
                              </p:par>
                            </p:childTnLst>
                          </p:cTn>
                        </p:par>
                        <p:par>
                          <p:cTn id="55" fill="hold">
                            <p:stCondLst>
                              <p:cond delay="1000"/>
                            </p:stCondLst>
                            <p:childTnLst>
                              <p:par>
                                <p:cTn id="56" presetID="22" presetClass="entr" presetSubtype="1" fill="hold" nodeType="after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2433270" y="60981"/>
            <a:ext cx="6562813" cy="6366713"/>
          </a:xfrm>
          <a:prstGeom prst="rect">
            <a:avLst/>
          </a:prstGeom>
        </p:spPr>
      </p:pic>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Knights Tour</a:t>
            </a:r>
            <a:endParaRPr lang="en-GB" sz="4400" b="1" dirty="0">
              <a:solidFill>
                <a:schemeClr val="bg1">
                  <a:lumMod val="50000"/>
                </a:schemeClr>
              </a:solidFill>
            </a:endParaRPr>
          </a:p>
        </p:txBody>
      </p:sp>
      <p:pic>
        <p:nvPicPr>
          <p:cNvPr id="2050" name="Picture 2" descr="Knight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2494" y="425061"/>
            <a:ext cx="1255821" cy="12558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4"/>
          <p:cNvSpPr/>
          <p:nvPr/>
        </p:nvSpPr>
        <p:spPr>
          <a:xfrm>
            <a:off x="0" y="975562"/>
            <a:ext cx="4542971" cy="2862322"/>
          </a:xfrm>
          <a:prstGeom prst="rect">
            <a:avLst/>
          </a:prstGeom>
        </p:spPr>
        <p:txBody>
          <a:bodyPr wrap="square">
            <a:spAutoFit/>
          </a:bodyPr>
          <a:lstStyle/>
          <a:p>
            <a:r>
              <a:rPr lang="en-US" sz="3600" dirty="0" smtClean="0">
                <a:solidFill>
                  <a:srgbClr val="C00000"/>
                </a:solidFill>
              </a:rPr>
              <a:t>Find a </a:t>
            </a:r>
            <a:r>
              <a:rPr lang="en-US" sz="3600" dirty="0">
                <a:solidFill>
                  <a:srgbClr val="C00000"/>
                </a:solidFill>
              </a:rPr>
              <a:t>series of moves </a:t>
            </a:r>
            <a:r>
              <a:rPr lang="en-US" sz="3600" dirty="0" smtClean="0">
                <a:solidFill>
                  <a:srgbClr val="C00000"/>
                </a:solidFill>
              </a:rPr>
              <a:t>to visit every</a:t>
            </a:r>
          </a:p>
          <a:p>
            <a:r>
              <a:rPr lang="en-US" sz="3600" dirty="0" smtClean="0">
                <a:solidFill>
                  <a:srgbClr val="C00000"/>
                </a:solidFill>
              </a:rPr>
              <a:t>square once,</a:t>
            </a:r>
          </a:p>
          <a:p>
            <a:r>
              <a:rPr lang="en-US" sz="3600" dirty="0">
                <a:solidFill>
                  <a:srgbClr val="C00000"/>
                </a:solidFill>
              </a:rPr>
              <a:t>e</a:t>
            </a:r>
            <a:r>
              <a:rPr lang="en-US" sz="3600" dirty="0" smtClean="0">
                <a:solidFill>
                  <a:srgbClr val="C00000"/>
                </a:solidFill>
              </a:rPr>
              <a:t>nding at the</a:t>
            </a:r>
          </a:p>
          <a:p>
            <a:r>
              <a:rPr lang="en-US" sz="3600" dirty="0">
                <a:solidFill>
                  <a:srgbClr val="C00000"/>
                </a:solidFill>
              </a:rPr>
              <a:t>s</a:t>
            </a:r>
            <a:r>
              <a:rPr lang="en-US" sz="3600" dirty="0" smtClean="0">
                <a:solidFill>
                  <a:srgbClr val="C00000"/>
                </a:solidFill>
              </a:rPr>
              <a:t>tart position</a:t>
            </a:r>
            <a:endParaRPr lang="en-GB" sz="3600" dirty="0">
              <a:solidFill>
                <a:srgbClr val="C00000"/>
              </a:solidFill>
            </a:endParaRPr>
          </a:p>
        </p:txBody>
      </p:sp>
      <p:pic>
        <p:nvPicPr>
          <p:cNvPr id="7" name="Picture 6"/>
          <p:cNvPicPr>
            <a:picLocks noChangeAspect="1"/>
          </p:cNvPicPr>
          <p:nvPr/>
        </p:nvPicPr>
        <p:blipFill rotWithShape="1">
          <a:blip r:embed="rId5"/>
          <a:srcRect b="31503"/>
          <a:stretch/>
        </p:blipFill>
        <p:spPr>
          <a:xfrm rot="21060380">
            <a:off x="5141128" y="3524986"/>
            <a:ext cx="3980459" cy="3708414"/>
          </a:xfrm>
          <a:prstGeom prst="rect">
            <a:avLst/>
          </a:prstGeom>
          <a:ln>
            <a:solidFill>
              <a:schemeClr val="bg1">
                <a:lumMod val="50000"/>
              </a:schemeClr>
            </a:solidFill>
          </a:ln>
        </p:spPr>
      </p:pic>
    </p:spTree>
    <p:extLst>
      <p:ext uri="{BB962C8B-B14F-4D97-AF65-F5344CB8AC3E}">
        <p14:creationId xmlns:p14="http://schemas.microsoft.com/office/powerpoint/2010/main" val="3430213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Tour Guide</a:t>
            </a:r>
            <a:endParaRPr lang="en-GB" sz="4400" b="1" dirty="0">
              <a:solidFill>
                <a:schemeClr val="bg1">
                  <a:lumMod val="50000"/>
                </a:schemeClr>
              </a:solidFill>
            </a:endParaRPr>
          </a:p>
        </p:txBody>
      </p:sp>
      <p:sp>
        <p:nvSpPr>
          <p:cNvPr id="5" name="Rectangle 4"/>
          <p:cNvSpPr/>
          <p:nvPr/>
        </p:nvSpPr>
        <p:spPr>
          <a:xfrm>
            <a:off x="0" y="975562"/>
            <a:ext cx="6299200" cy="5078313"/>
          </a:xfrm>
          <a:prstGeom prst="rect">
            <a:avLst/>
          </a:prstGeom>
        </p:spPr>
        <p:txBody>
          <a:bodyPr wrap="square">
            <a:spAutoFit/>
          </a:bodyPr>
          <a:lstStyle/>
          <a:p>
            <a:r>
              <a:rPr lang="en-US" sz="3600" dirty="0" smtClean="0">
                <a:solidFill>
                  <a:srgbClr val="C00000"/>
                </a:solidFill>
              </a:rPr>
              <a:t>A hotel guide wishes to arrange a tour of various London attractions for guests. They have a bus map showing the services that connect different places.</a:t>
            </a:r>
          </a:p>
          <a:p>
            <a:endParaRPr lang="en-US" sz="3600" dirty="0">
              <a:solidFill>
                <a:srgbClr val="C00000"/>
              </a:solidFill>
            </a:endParaRPr>
          </a:p>
          <a:p>
            <a:r>
              <a:rPr lang="en-US" sz="3600" dirty="0" smtClean="0">
                <a:solidFill>
                  <a:srgbClr val="C00000"/>
                </a:solidFill>
              </a:rPr>
              <a:t>Can you plan a route that visits each attractions and returns them to the hotel?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34212">
            <a:off x="6303619" y="249848"/>
            <a:ext cx="2529798" cy="5882438"/>
          </a:xfrm>
          <a:prstGeom prst="rect">
            <a:avLst/>
          </a:prstGeom>
        </p:spPr>
      </p:pic>
    </p:spTree>
    <p:extLst>
      <p:ext uri="{BB962C8B-B14F-4D97-AF65-F5344CB8AC3E}">
        <p14:creationId xmlns:p14="http://schemas.microsoft.com/office/powerpoint/2010/main" val="3149413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1257" y="448732"/>
            <a:ext cx="8781143" cy="5854095"/>
          </a:xfrm>
          <a:prstGeom prst="rect">
            <a:avLst/>
          </a:prstGeom>
        </p:spPr>
      </p:pic>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Tour Guide</a:t>
            </a:r>
            <a:endParaRPr lang="en-GB" sz="4400" b="1" dirty="0">
              <a:solidFill>
                <a:schemeClr val="bg1">
                  <a:lumMod val="50000"/>
                </a:schemeClr>
              </a:solidFill>
            </a:endParaRPr>
          </a:p>
        </p:txBody>
      </p:sp>
      <p:cxnSp>
        <p:nvCxnSpPr>
          <p:cNvPr id="7" name="Straight Connector 6"/>
          <p:cNvCxnSpPr/>
          <p:nvPr/>
        </p:nvCxnSpPr>
        <p:spPr>
          <a:xfrm>
            <a:off x="3556000" y="1378857"/>
            <a:ext cx="2090057" cy="0"/>
          </a:xfrm>
          <a:prstGeom prst="line">
            <a:avLst/>
          </a:prstGeom>
          <a:ln w="762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892800" y="1509486"/>
            <a:ext cx="1741714" cy="2002971"/>
          </a:xfrm>
          <a:prstGeom prst="line">
            <a:avLst/>
          </a:prstGeom>
          <a:ln w="762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994400" y="3621316"/>
            <a:ext cx="1640114" cy="1966684"/>
          </a:xfrm>
          <a:prstGeom prst="line">
            <a:avLst/>
          </a:prstGeom>
          <a:ln w="762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556000" y="5704112"/>
            <a:ext cx="2198914" cy="0"/>
          </a:xfrm>
          <a:prstGeom prst="line">
            <a:avLst/>
          </a:prstGeom>
          <a:ln w="762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719942" y="3657602"/>
            <a:ext cx="573315" cy="0"/>
          </a:xfrm>
          <a:prstGeom prst="line">
            <a:avLst/>
          </a:prstGeom>
          <a:ln w="762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432629" y="4826000"/>
            <a:ext cx="2322285" cy="0"/>
          </a:xfrm>
          <a:prstGeom prst="line">
            <a:avLst/>
          </a:prstGeom>
          <a:ln w="762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556000" y="2286000"/>
            <a:ext cx="2090057" cy="0"/>
          </a:xfrm>
          <a:prstGeom prst="line">
            <a:avLst/>
          </a:prstGeom>
          <a:ln w="762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727200" y="3657600"/>
            <a:ext cx="1553028" cy="1930400"/>
          </a:xfrm>
          <a:prstGeom prst="line">
            <a:avLst/>
          </a:prstGeom>
          <a:ln w="762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438401" y="3701144"/>
            <a:ext cx="725713" cy="928913"/>
          </a:xfrm>
          <a:prstGeom prst="line">
            <a:avLst/>
          </a:prstGeom>
          <a:ln w="762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096000" y="3701144"/>
            <a:ext cx="754743" cy="928913"/>
          </a:xfrm>
          <a:prstGeom prst="line">
            <a:avLst/>
          </a:prstGeom>
          <a:ln w="762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37944" y="2438401"/>
            <a:ext cx="754743" cy="899886"/>
          </a:xfrm>
          <a:prstGeom prst="line">
            <a:avLst/>
          </a:prstGeom>
          <a:ln w="762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490685" y="1436920"/>
            <a:ext cx="0" cy="769251"/>
          </a:xfrm>
          <a:prstGeom prst="line">
            <a:avLst/>
          </a:prstGeom>
          <a:ln w="76200">
            <a:solidFill>
              <a:srgbClr val="C0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0168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right)">
                                      <p:cBhvr>
                                        <p:cTn id="19" dur="500"/>
                                        <p:tgtEl>
                                          <p:spTgt spid="16"/>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500"/>
                                        <p:tgtEl>
                                          <p:spTgt spid="27"/>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down)">
                                      <p:cBhvr>
                                        <p:cTn id="43" dur="500"/>
                                        <p:tgtEl>
                                          <p:spTgt spid="35"/>
                                        </p:tgtEl>
                                      </p:cBhvr>
                                    </p:animEffect>
                                  </p:childTnLst>
                                </p:cTn>
                              </p:par>
                            </p:childTnLst>
                          </p:cTn>
                        </p:par>
                        <p:par>
                          <p:cTn id="44" fill="hold">
                            <p:stCondLst>
                              <p:cond delay="5000"/>
                            </p:stCondLst>
                            <p:childTnLst>
                              <p:par>
                                <p:cTn id="45" presetID="22" presetClass="entr" presetSubtype="2"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right)">
                                      <p:cBhvr>
                                        <p:cTn id="47" dur="500"/>
                                        <p:tgtEl>
                                          <p:spTgt spid="22"/>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down)">
                                      <p:cBhvr>
                                        <p:cTn id="5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1257" y="448732"/>
            <a:ext cx="8781143" cy="5854095"/>
          </a:xfrm>
          <a:prstGeom prst="rect">
            <a:avLst/>
          </a:prstGeom>
        </p:spPr>
      </p:pic>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Tour Graph</a:t>
            </a:r>
            <a:endParaRPr lang="en-GB" sz="4400" b="1" dirty="0">
              <a:solidFill>
                <a:schemeClr val="bg1">
                  <a:lumMod val="50000"/>
                </a:schemeClr>
              </a:solidFill>
            </a:endParaRPr>
          </a:p>
        </p:txBody>
      </p:sp>
      <p:sp>
        <p:nvSpPr>
          <p:cNvPr id="5" name="Oval 4"/>
          <p:cNvSpPr/>
          <p:nvPr/>
        </p:nvSpPr>
        <p:spPr>
          <a:xfrm>
            <a:off x="1248229" y="3317723"/>
            <a:ext cx="464457" cy="464457"/>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2184399" y="3299672"/>
            <a:ext cx="464457" cy="464457"/>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3098801" y="2149323"/>
            <a:ext cx="464457" cy="464457"/>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3105496" y="1044000"/>
            <a:ext cx="464457" cy="464457"/>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p:cNvCxnSpPr/>
          <p:nvPr/>
        </p:nvCxnSpPr>
        <p:spPr>
          <a:xfrm flipV="1">
            <a:off x="1988459" y="1334627"/>
            <a:ext cx="1081314" cy="55935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017487" y="2319510"/>
            <a:ext cx="1023258" cy="1047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96211" y="2251014"/>
            <a:ext cx="300448" cy="103280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1506105" y="2299302"/>
            <a:ext cx="263272" cy="98451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48901" y="1826210"/>
            <a:ext cx="1114408" cy="523220"/>
          </a:xfrm>
          <a:prstGeom prst="rect">
            <a:avLst/>
          </a:prstGeom>
          <a:solidFill>
            <a:schemeClr val="bg1"/>
          </a:solidFill>
          <a:ln>
            <a:solidFill>
              <a:srgbClr val="C00000"/>
            </a:solidFill>
          </a:ln>
        </p:spPr>
        <p:txBody>
          <a:bodyPr wrap="none" rtlCol="0">
            <a:spAutoFit/>
          </a:bodyPr>
          <a:lstStyle/>
          <a:p>
            <a:r>
              <a:rPr lang="en-GB" sz="2800" dirty="0" smtClean="0">
                <a:solidFill>
                  <a:srgbClr val="C00000"/>
                </a:solidFill>
              </a:rPr>
              <a:t>Nodes</a:t>
            </a:r>
            <a:endParaRPr lang="en-GB" sz="2800" dirty="0">
              <a:solidFill>
                <a:srgbClr val="C00000"/>
              </a:solidFill>
            </a:endParaRPr>
          </a:p>
        </p:txBody>
      </p:sp>
      <p:cxnSp>
        <p:nvCxnSpPr>
          <p:cNvPr id="36" name="Straight Arrow Connector 35"/>
          <p:cNvCxnSpPr/>
          <p:nvPr/>
        </p:nvCxnSpPr>
        <p:spPr>
          <a:xfrm flipV="1">
            <a:off x="5510204" y="2310980"/>
            <a:ext cx="1195396" cy="59748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539232" y="3344467"/>
            <a:ext cx="1746939" cy="76307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517956" y="3265493"/>
            <a:ext cx="592558" cy="101622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4963887" y="3313781"/>
            <a:ext cx="327235" cy="134530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470646" y="2840689"/>
            <a:ext cx="1114408" cy="523220"/>
          </a:xfrm>
          <a:prstGeom prst="rect">
            <a:avLst/>
          </a:prstGeom>
          <a:solidFill>
            <a:schemeClr val="bg1"/>
          </a:solidFill>
          <a:ln>
            <a:solidFill>
              <a:srgbClr val="C00000"/>
            </a:solidFill>
          </a:ln>
        </p:spPr>
        <p:txBody>
          <a:bodyPr wrap="square" rtlCol="0">
            <a:spAutoFit/>
          </a:bodyPr>
          <a:lstStyle/>
          <a:p>
            <a:r>
              <a:rPr lang="en-GB" sz="2800" dirty="0" smtClean="0">
                <a:solidFill>
                  <a:srgbClr val="C00000"/>
                </a:solidFill>
              </a:rPr>
              <a:t>Edges</a:t>
            </a:r>
            <a:endParaRPr lang="en-GB" sz="2800" dirty="0">
              <a:solidFill>
                <a:srgbClr val="C00000"/>
              </a:solidFill>
            </a:endParaRPr>
          </a:p>
        </p:txBody>
      </p:sp>
      <p:cxnSp>
        <p:nvCxnSpPr>
          <p:cNvPr id="57" name="Straight Arrow Connector 56"/>
          <p:cNvCxnSpPr/>
          <p:nvPr/>
        </p:nvCxnSpPr>
        <p:spPr>
          <a:xfrm flipV="1">
            <a:off x="5568756" y="3071565"/>
            <a:ext cx="768592" cy="1381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241756" y="4802654"/>
            <a:ext cx="3719019" cy="2003782"/>
          </a:xfrm>
          <a:prstGeom prst="rect">
            <a:avLst/>
          </a:prstGeom>
        </p:spPr>
      </p:pic>
    </p:spTree>
    <p:extLst>
      <p:ext uri="{BB962C8B-B14F-4D97-AF65-F5344CB8AC3E}">
        <p14:creationId xmlns:p14="http://schemas.microsoft.com/office/powerpoint/2010/main" val="1676089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22" presetClass="entr" presetSubtype="8"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500"/>
                                        <p:tgtEl>
                                          <p:spTgt spid="25"/>
                                        </p:tgtEl>
                                      </p:cBhvr>
                                    </p:animEffect>
                                  </p:childTnLst>
                                </p:cTn>
                              </p:par>
                              <p:par>
                                <p:cTn id="15" presetID="22" presetClass="entr" presetSubtype="1"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22" presetClass="entr" presetSubtype="1"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up)">
                                      <p:cBhvr>
                                        <p:cTn id="20" dur="500"/>
                                        <p:tgtEl>
                                          <p:spTgt spid="3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par>
                          <p:cTn id="38" fill="hold">
                            <p:stCondLst>
                              <p:cond delay="2000"/>
                            </p:stCondLst>
                            <p:childTnLst>
                              <p:par>
                                <p:cTn id="39" presetID="22" presetClass="entr" presetSubtype="4" fill="hold"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down)">
                                      <p:cBhvr>
                                        <p:cTn id="41" dur="500"/>
                                        <p:tgtEl>
                                          <p:spTgt spid="36"/>
                                        </p:tgtEl>
                                      </p:cBhvr>
                                    </p:animEffect>
                                  </p:childTnLst>
                                </p:cTn>
                              </p:par>
                              <p:par>
                                <p:cTn id="42" presetID="22" presetClass="entr" presetSubtype="8"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left)">
                                      <p:cBhvr>
                                        <p:cTn id="44" dur="500"/>
                                        <p:tgtEl>
                                          <p:spTgt spid="37"/>
                                        </p:tgtEl>
                                      </p:cBhvr>
                                    </p:animEffect>
                                  </p:childTnLst>
                                </p:cTn>
                              </p:par>
                              <p:par>
                                <p:cTn id="45" presetID="22" presetClass="entr" presetSubtype="1"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up)">
                                      <p:cBhvr>
                                        <p:cTn id="47" dur="500"/>
                                        <p:tgtEl>
                                          <p:spTgt spid="39"/>
                                        </p:tgtEl>
                                      </p:cBhvr>
                                    </p:animEffect>
                                  </p:childTnLst>
                                </p:cTn>
                              </p:par>
                              <p:par>
                                <p:cTn id="48" presetID="22" presetClass="entr" presetSubtype="1" fill="hold"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up)">
                                      <p:cBhvr>
                                        <p:cTn id="50" dur="500"/>
                                        <p:tgtEl>
                                          <p:spTgt spid="40"/>
                                        </p:tgtEl>
                                      </p:cBhvr>
                                    </p:animEffect>
                                  </p:childTnLst>
                                </p:cTn>
                              </p:par>
                              <p:par>
                                <p:cTn id="51" presetID="22" presetClass="entr" presetSubtype="8" fill="hold" nodeType="with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wipe(left)">
                                      <p:cBhvr>
                                        <p:cTn id="53" dur="500"/>
                                        <p:tgtEl>
                                          <p:spTgt spid="5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fade">
                                      <p:cBhvr>
                                        <p:cTn id="5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1" grpId="0" animBg="1"/>
      <p:bldP spid="24" grpId="0" animBg="1"/>
      <p:bldP spid="6" grpId="0" animBg="1"/>
      <p:bldP spid="4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3"/>
          <a:stretch>
            <a:fillRect/>
          </a:stretch>
        </p:blipFill>
        <p:spPr>
          <a:xfrm>
            <a:off x="2433270" y="60981"/>
            <a:ext cx="6562813" cy="6366713"/>
          </a:xfrm>
          <a:prstGeom prst="rect">
            <a:avLst/>
          </a:prstGeom>
        </p:spPr>
      </p:pic>
      <p:pic>
        <p:nvPicPr>
          <p:cNvPr id="15" name="Picture 2" descr="Knight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2494" y="425061"/>
            <a:ext cx="1255821" cy="12558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5241756" y="4802654"/>
            <a:ext cx="3719019" cy="2003782"/>
          </a:xfrm>
          <a:prstGeom prst="rect">
            <a:avLst/>
          </a:prstGeom>
        </p:spPr>
      </p:pic>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Knights Tour</a:t>
            </a:r>
            <a:endParaRPr lang="en-GB" sz="4400" b="1" dirty="0">
              <a:solidFill>
                <a:schemeClr val="bg1">
                  <a:lumMod val="50000"/>
                </a:schemeClr>
              </a:solidFill>
            </a:endParaRPr>
          </a:p>
        </p:txBody>
      </p:sp>
      <p:sp>
        <p:nvSpPr>
          <p:cNvPr id="16" name="Rectangle 15"/>
          <p:cNvSpPr/>
          <p:nvPr/>
        </p:nvSpPr>
        <p:spPr>
          <a:xfrm>
            <a:off x="0" y="975562"/>
            <a:ext cx="4542971" cy="4524315"/>
          </a:xfrm>
          <a:prstGeom prst="rect">
            <a:avLst/>
          </a:prstGeom>
        </p:spPr>
        <p:txBody>
          <a:bodyPr wrap="square">
            <a:spAutoFit/>
          </a:bodyPr>
          <a:lstStyle/>
          <a:p>
            <a:r>
              <a:rPr lang="en-US" sz="3600" dirty="0">
                <a:solidFill>
                  <a:srgbClr val="C00000"/>
                </a:solidFill>
              </a:rPr>
              <a:t>C</a:t>
            </a:r>
            <a:r>
              <a:rPr lang="en-US" sz="3600" dirty="0" smtClean="0">
                <a:solidFill>
                  <a:srgbClr val="C00000"/>
                </a:solidFill>
              </a:rPr>
              <a:t>ould a graph help to represent the</a:t>
            </a:r>
          </a:p>
          <a:p>
            <a:r>
              <a:rPr lang="en-US" sz="3600" dirty="0" smtClean="0">
                <a:solidFill>
                  <a:srgbClr val="C00000"/>
                </a:solidFill>
              </a:rPr>
              <a:t>Knights Tour</a:t>
            </a:r>
          </a:p>
          <a:p>
            <a:r>
              <a:rPr lang="en-US" sz="3600" dirty="0">
                <a:solidFill>
                  <a:srgbClr val="C00000"/>
                </a:solidFill>
              </a:rPr>
              <a:t>p</a:t>
            </a:r>
            <a:r>
              <a:rPr lang="en-US" sz="3600" dirty="0" smtClean="0">
                <a:solidFill>
                  <a:srgbClr val="C00000"/>
                </a:solidFill>
              </a:rPr>
              <a:t>roblem?</a:t>
            </a:r>
          </a:p>
          <a:p>
            <a:endParaRPr lang="en-US" sz="3600" dirty="0" smtClean="0">
              <a:solidFill>
                <a:srgbClr val="C00000"/>
              </a:solidFill>
            </a:endParaRPr>
          </a:p>
          <a:p>
            <a:endParaRPr lang="en-US" sz="3600" dirty="0">
              <a:solidFill>
                <a:srgbClr val="C00000"/>
              </a:solidFill>
            </a:endParaRPr>
          </a:p>
          <a:p>
            <a:r>
              <a:rPr lang="en-US" sz="3600" dirty="0" smtClean="0">
                <a:solidFill>
                  <a:srgbClr val="C00000"/>
                </a:solidFill>
              </a:rPr>
              <a:t>What details</a:t>
            </a:r>
          </a:p>
          <a:p>
            <a:r>
              <a:rPr lang="en-US" sz="3600" dirty="0" smtClean="0">
                <a:solidFill>
                  <a:srgbClr val="C00000"/>
                </a:solidFill>
              </a:rPr>
              <a:t>can we abstract away?</a:t>
            </a:r>
          </a:p>
        </p:txBody>
      </p:sp>
    </p:spTree>
    <p:extLst>
      <p:ext uri="{BB962C8B-B14F-4D97-AF65-F5344CB8AC3E}">
        <p14:creationId xmlns:p14="http://schemas.microsoft.com/office/powerpoint/2010/main" val="3351007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xEl>
                                              <p:pRg st="5" end="5"/>
                                            </p:txEl>
                                          </p:spTgt>
                                        </p:tgtEl>
                                        <p:attrNameLst>
                                          <p:attrName>style.visibility</p:attrName>
                                        </p:attrNameLst>
                                      </p:cBhvr>
                                      <p:to>
                                        <p:strVal val="visible"/>
                                      </p:to>
                                    </p:set>
                                    <p:animEffect transition="in" filter="fade">
                                      <p:cBhvr>
                                        <p:cTn id="7" dur="500"/>
                                        <p:tgtEl>
                                          <p:spTgt spid="16">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xEl>
                                              <p:pRg st="6" end="6"/>
                                            </p:txEl>
                                          </p:spTgt>
                                        </p:tgtEl>
                                        <p:attrNameLst>
                                          <p:attrName>style.visibility</p:attrName>
                                        </p:attrNameLst>
                                      </p:cBhvr>
                                      <p:to>
                                        <p:strVal val="visible"/>
                                      </p:to>
                                    </p:set>
                                    <p:animEffect transition="in" filter="fade">
                                      <p:cBhvr>
                                        <p:cTn id="10"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2433270" y="60981"/>
            <a:ext cx="6562813" cy="6366713"/>
          </a:xfrm>
          <a:prstGeom prst="rect">
            <a:avLst/>
          </a:prstGeom>
        </p:spPr>
      </p:pic>
      <p:cxnSp>
        <p:nvCxnSpPr>
          <p:cNvPr id="31" name="Straight Connector 30"/>
          <p:cNvCxnSpPr/>
          <p:nvPr/>
        </p:nvCxnSpPr>
        <p:spPr>
          <a:xfrm>
            <a:off x="5366088" y="1053175"/>
            <a:ext cx="2701587" cy="11267"/>
          </a:xfrm>
          <a:prstGeom prst="line">
            <a:avLst/>
          </a:prstGeom>
          <a:ln w="76200">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Knights Tour</a:t>
            </a:r>
            <a:endParaRPr lang="en-GB" sz="4400" b="1" dirty="0">
              <a:solidFill>
                <a:schemeClr val="bg1">
                  <a:lumMod val="50000"/>
                </a:schemeClr>
              </a:solidFill>
            </a:endParaRPr>
          </a:p>
        </p:txBody>
      </p:sp>
      <p:pic>
        <p:nvPicPr>
          <p:cNvPr id="2050" name="Picture 2" descr="Knight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2494" y="425061"/>
            <a:ext cx="1255821" cy="12558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6" name="Straight Connector 5"/>
          <p:cNvCxnSpPr/>
          <p:nvPr/>
        </p:nvCxnSpPr>
        <p:spPr>
          <a:xfrm>
            <a:off x="5050404" y="1788459"/>
            <a:ext cx="0" cy="2232212"/>
          </a:xfrm>
          <a:prstGeom prst="line">
            <a:avLst/>
          </a:prstGeom>
          <a:ln w="762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875464" y="3978650"/>
            <a:ext cx="1206119" cy="12330"/>
          </a:xfrm>
          <a:prstGeom prst="line">
            <a:avLst/>
          </a:prstGeom>
          <a:ln w="76200">
            <a:solidFill>
              <a:srgbClr val="C00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052555" y="3980834"/>
            <a:ext cx="1206119" cy="12330"/>
          </a:xfrm>
          <a:prstGeom prst="line">
            <a:avLst/>
          </a:prstGeom>
          <a:ln w="76200">
            <a:solidFill>
              <a:srgbClr val="C00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041101" y="1028588"/>
            <a:ext cx="0" cy="1461069"/>
          </a:xfrm>
          <a:prstGeom prst="line">
            <a:avLst/>
          </a:prstGeom>
          <a:ln w="76200">
            <a:solidFill>
              <a:srgbClr val="C0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387750" y="1654629"/>
            <a:ext cx="541164" cy="1524000"/>
          </a:xfrm>
          <a:custGeom>
            <a:avLst/>
            <a:gdLst>
              <a:gd name="connsiteX0" fmla="*/ 91221 w 541164"/>
              <a:gd name="connsiteY0" fmla="*/ 0 h 1524000"/>
              <a:gd name="connsiteX1" fmla="*/ 33164 w 541164"/>
              <a:gd name="connsiteY1" fmla="*/ 740228 h 1524000"/>
              <a:gd name="connsiteX2" fmla="*/ 541164 w 541164"/>
              <a:gd name="connsiteY2" fmla="*/ 1524000 h 1524000"/>
            </a:gdLst>
            <a:ahLst/>
            <a:cxnLst>
              <a:cxn ang="0">
                <a:pos x="connsiteX0" y="connsiteY0"/>
              </a:cxn>
              <a:cxn ang="0">
                <a:pos x="connsiteX1" y="connsiteY1"/>
              </a:cxn>
              <a:cxn ang="0">
                <a:pos x="connsiteX2" y="connsiteY2"/>
              </a:cxn>
            </a:cxnLst>
            <a:rect l="l" t="t" r="r" b="b"/>
            <a:pathLst>
              <a:path w="541164" h="1524000">
                <a:moveTo>
                  <a:pt x="91221" y="0"/>
                </a:moveTo>
                <a:cubicBezTo>
                  <a:pt x="24697" y="243114"/>
                  <a:pt x="-41827" y="486228"/>
                  <a:pt x="33164" y="740228"/>
                </a:cubicBezTo>
                <a:cubicBezTo>
                  <a:pt x="108155" y="994228"/>
                  <a:pt x="324659" y="1259114"/>
                  <a:pt x="541164" y="1524000"/>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1538514" y="1944914"/>
            <a:ext cx="856343" cy="1103086"/>
          </a:xfrm>
          <a:custGeom>
            <a:avLst/>
            <a:gdLst>
              <a:gd name="connsiteX0" fmla="*/ 0 w 856343"/>
              <a:gd name="connsiteY0" fmla="*/ 1103086 h 1103086"/>
              <a:gd name="connsiteX1" fmla="*/ 493486 w 856343"/>
              <a:gd name="connsiteY1" fmla="*/ 725715 h 1103086"/>
              <a:gd name="connsiteX2" fmla="*/ 856343 w 856343"/>
              <a:gd name="connsiteY2" fmla="*/ 0 h 1103086"/>
            </a:gdLst>
            <a:ahLst/>
            <a:cxnLst>
              <a:cxn ang="0">
                <a:pos x="connsiteX0" y="connsiteY0"/>
              </a:cxn>
              <a:cxn ang="0">
                <a:pos x="connsiteX1" y="connsiteY1"/>
              </a:cxn>
              <a:cxn ang="0">
                <a:pos x="connsiteX2" y="connsiteY2"/>
              </a:cxn>
            </a:cxnLst>
            <a:rect l="l" t="t" r="r" b="b"/>
            <a:pathLst>
              <a:path w="856343" h="1103086">
                <a:moveTo>
                  <a:pt x="0" y="1103086"/>
                </a:moveTo>
                <a:cubicBezTo>
                  <a:pt x="175381" y="1006324"/>
                  <a:pt x="350762" y="909563"/>
                  <a:pt x="493486" y="725715"/>
                </a:cubicBezTo>
                <a:cubicBezTo>
                  <a:pt x="636210" y="541867"/>
                  <a:pt x="746276" y="270933"/>
                  <a:pt x="856343" y="0"/>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1278052" y="3715657"/>
            <a:ext cx="652348" cy="1698172"/>
          </a:xfrm>
          <a:custGeom>
            <a:avLst/>
            <a:gdLst>
              <a:gd name="connsiteX0" fmla="*/ 57262 w 652348"/>
              <a:gd name="connsiteY0" fmla="*/ 0 h 1698172"/>
              <a:gd name="connsiteX1" fmla="*/ 57262 w 652348"/>
              <a:gd name="connsiteY1" fmla="*/ 609600 h 1698172"/>
              <a:gd name="connsiteX2" fmla="*/ 652348 w 652348"/>
              <a:gd name="connsiteY2" fmla="*/ 1698172 h 1698172"/>
            </a:gdLst>
            <a:ahLst/>
            <a:cxnLst>
              <a:cxn ang="0">
                <a:pos x="connsiteX0" y="connsiteY0"/>
              </a:cxn>
              <a:cxn ang="0">
                <a:pos x="connsiteX1" y="connsiteY1"/>
              </a:cxn>
              <a:cxn ang="0">
                <a:pos x="connsiteX2" y="connsiteY2"/>
              </a:cxn>
            </a:cxnLst>
            <a:rect l="l" t="t" r="r" b="b"/>
            <a:pathLst>
              <a:path w="652348" h="1698172">
                <a:moveTo>
                  <a:pt x="57262" y="0"/>
                </a:moveTo>
                <a:cubicBezTo>
                  <a:pt x="7671" y="163285"/>
                  <a:pt x="-41919" y="326571"/>
                  <a:pt x="57262" y="609600"/>
                </a:cubicBezTo>
                <a:cubicBezTo>
                  <a:pt x="156443" y="892629"/>
                  <a:pt x="404395" y="1295400"/>
                  <a:pt x="652348" y="1698172"/>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881337" y="2946400"/>
            <a:ext cx="798286" cy="798286"/>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solidFill>
                  <a:srgbClr val="C00000"/>
                </a:solidFill>
              </a:rPr>
              <a:t>1</a:t>
            </a:r>
            <a:endParaRPr lang="en-GB" sz="4400" dirty="0">
              <a:solidFill>
                <a:srgbClr val="C00000"/>
              </a:solidFill>
            </a:endParaRPr>
          </a:p>
        </p:txBody>
      </p:sp>
      <p:sp>
        <p:nvSpPr>
          <p:cNvPr id="14" name="Oval 13"/>
          <p:cNvSpPr/>
          <p:nvPr/>
        </p:nvSpPr>
        <p:spPr>
          <a:xfrm>
            <a:off x="151584" y="882596"/>
            <a:ext cx="798286" cy="798286"/>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rgbClr val="C00000"/>
                </a:solidFill>
              </a:rPr>
              <a:t>7</a:t>
            </a:r>
          </a:p>
        </p:txBody>
      </p:sp>
      <p:sp>
        <p:nvSpPr>
          <p:cNvPr id="15" name="Oval 14"/>
          <p:cNvSpPr/>
          <p:nvPr/>
        </p:nvSpPr>
        <p:spPr>
          <a:xfrm>
            <a:off x="1961136" y="1169359"/>
            <a:ext cx="798286" cy="798286"/>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rgbClr val="C00000"/>
                </a:solidFill>
              </a:rPr>
              <a:t>9</a:t>
            </a:r>
          </a:p>
        </p:txBody>
      </p:sp>
      <p:sp>
        <p:nvSpPr>
          <p:cNvPr id="16" name="Oval 15"/>
          <p:cNvSpPr/>
          <p:nvPr/>
        </p:nvSpPr>
        <p:spPr>
          <a:xfrm>
            <a:off x="1886210" y="5077731"/>
            <a:ext cx="798286" cy="798286"/>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rgbClr val="C00000"/>
                </a:solidFill>
              </a:rPr>
              <a:t>6</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5241756" y="4802654"/>
            <a:ext cx="3719019" cy="2003782"/>
          </a:xfrm>
          <a:prstGeom prst="rect">
            <a:avLst/>
          </a:prstGeom>
        </p:spPr>
      </p:pic>
    </p:spTree>
    <p:extLst>
      <p:ext uri="{BB962C8B-B14F-4D97-AF65-F5344CB8AC3E}">
        <p14:creationId xmlns:p14="http://schemas.microsoft.com/office/powerpoint/2010/main" val="3035247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right)">
                                      <p:cBhvr>
                                        <p:cTn id="15" dur="500"/>
                                        <p:tgtEl>
                                          <p:spTgt spid="1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childTnLst>
                          </p:cTn>
                        </p:par>
                        <p:par>
                          <p:cTn id="32" fill="hold">
                            <p:stCondLst>
                              <p:cond delay="500"/>
                            </p:stCondLst>
                            <p:childTnLst>
                              <p:par>
                                <p:cTn id="33" presetID="22" presetClass="entr" presetSubtype="1"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par>
                          <p:cTn id="40" fill="hold">
                            <p:stCondLst>
                              <p:cond delay="1500"/>
                            </p:stCondLst>
                            <p:childTnLst>
                              <p:par>
                                <p:cTn id="41" presetID="22" presetClass="entr" presetSubtype="4"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par>
                          <p:cTn id="48" fill="hold">
                            <p:stCondLst>
                              <p:cond delay="2500"/>
                            </p:stCondLst>
                            <p:childTnLst>
                              <p:par>
                                <p:cTn id="49" presetID="10" presetClass="exit" presetSubtype="0" fill="hold" nodeType="after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par>
                          <p:cTn id="55" fill="hold">
                            <p:stCondLst>
                              <p:cond delay="3000"/>
                            </p:stCondLst>
                            <p:childTnLst>
                              <p:par>
                                <p:cTn id="56" presetID="22" presetClass="entr" presetSubtype="8" fill="hold" nodeType="after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left)">
                                      <p:cBhvr>
                                        <p:cTn id="58" dur="500"/>
                                        <p:tgtEl>
                                          <p:spTgt spid="31"/>
                                        </p:tgtEl>
                                      </p:cBhvr>
                                    </p:animEffect>
                                  </p:childTnLst>
                                </p:cTn>
                              </p:par>
                            </p:childTnLst>
                          </p:cTn>
                        </p:par>
                        <p:par>
                          <p:cTn id="59" fill="hold">
                            <p:stCondLst>
                              <p:cond delay="3500"/>
                            </p:stCondLst>
                            <p:childTnLst>
                              <p:par>
                                <p:cTn id="60" presetID="22" presetClass="entr" presetSubtype="1" fill="hold" nodeType="after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up)">
                                      <p:cBhvr>
                                        <p:cTn id="62" dur="500"/>
                                        <p:tgtEl>
                                          <p:spTgt spid="24"/>
                                        </p:tgtEl>
                                      </p:cBhvr>
                                    </p:animEffect>
                                  </p:childTnLst>
                                </p:cTn>
                              </p:par>
                            </p:childTnLst>
                          </p:cTn>
                        </p:par>
                        <p:par>
                          <p:cTn id="63" fill="hold">
                            <p:stCondLst>
                              <p:cond delay="4000"/>
                            </p:stCondLst>
                            <p:childTnLst>
                              <p:par>
                                <p:cTn id="64" presetID="22" presetClass="entr" presetSubtype="1" fill="hold" grpId="0" nodeType="after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wipe(up)">
                                      <p:cBhvr>
                                        <p:cTn id="66" dur="500"/>
                                        <p:tgtEl>
                                          <p:spTgt spid="10"/>
                                        </p:tgtEl>
                                      </p:cBhvr>
                                    </p:animEffect>
                                  </p:childTnLst>
                                </p:cTn>
                              </p:par>
                            </p:childTnLst>
                          </p:cTn>
                        </p:par>
                        <p:par>
                          <p:cTn id="67" fill="hold">
                            <p:stCondLst>
                              <p:cond delay="4500"/>
                            </p:stCondLst>
                            <p:childTnLst>
                              <p:par>
                                <p:cTn id="68" presetID="10" presetClass="entr" presetSubtype="0" fill="hold" grpId="0" nodeType="after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5" grpId="0" animBg="1"/>
      <p:bldP spid="14" grpId="0" animBg="1"/>
      <p:bldP spid="15" grpId="0" animBg="1"/>
      <p:bldP spid="1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5583"/>
          <a:stretch/>
        </p:blipFill>
        <p:spPr>
          <a:xfrm>
            <a:off x="-3475" y="1001487"/>
            <a:ext cx="6976000" cy="5384119"/>
          </a:xfrm>
          <a:prstGeom prst="rect">
            <a:avLst/>
          </a:prstGeom>
        </p:spPr>
      </p:pic>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4"/>
          <a:stretch>
            <a:fillRect/>
          </a:stretch>
        </p:blipFill>
        <p:spPr>
          <a:xfrm>
            <a:off x="6201327" y="60982"/>
            <a:ext cx="2794756" cy="2711247"/>
          </a:xfrm>
          <a:prstGeom prst="rect">
            <a:avLst/>
          </a:prstGeom>
        </p:spPr>
      </p:pic>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Knights Tour Graph</a:t>
            </a:r>
            <a:endParaRPr lang="en-GB" sz="4400" b="1" dirty="0">
              <a:solidFill>
                <a:schemeClr val="bg1">
                  <a:lumMod val="50000"/>
                </a:schemeClr>
              </a:solidFill>
            </a:endParaRPr>
          </a:p>
        </p:txBody>
      </p:sp>
      <p:pic>
        <p:nvPicPr>
          <p:cNvPr id="2050" name="Picture 2" descr="Knight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4657" y="265408"/>
            <a:ext cx="431464" cy="43146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5241756" y="4802654"/>
            <a:ext cx="3719019" cy="2003782"/>
          </a:xfrm>
          <a:prstGeom prst="rect">
            <a:avLst/>
          </a:prstGeom>
        </p:spPr>
      </p:pic>
      <p:sp>
        <p:nvSpPr>
          <p:cNvPr id="6" name="TextBox 5"/>
          <p:cNvSpPr txBox="1"/>
          <p:nvPr/>
        </p:nvSpPr>
        <p:spPr>
          <a:xfrm>
            <a:off x="1915883" y="1088571"/>
            <a:ext cx="852221" cy="369332"/>
          </a:xfrm>
          <a:prstGeom prst="rect">
            <a:avLst/>
          </a:prstGeom>
          <a:noFill/>
          <a:ln>
            <a:solidFill>
              <a:srgbClr val="C00000"/>
            </a:solidFill>
          </a:ln>
        </p:spPr>
        <p:txBody>
          <a:bodyPr wrap="none" rtlCol="0">
            <a:spAutoFit/>
          </a:bodyPr>
          <a:lstStyle/>
          <a:p>
            <a:r>
              <a:rPr lang="en-GB" dirty="0" smtClean="0">
                <a:solidFill>
                  <a:srgbClr val="C00000"/>
                </a:solidFill>
              </a:rPr>
              <a:t>   Hotel</a:t>
            </a:r>
            <a:endParaRPr lang="en-GB" dirty="0">
              <a:solidFill>
                <a:srgbClr val="C00000"/>
              </a:solidFill>
            </a:endParaRPr>
          </a:p>
        </p:txBody>
      </p:sp>
      <p:sp>
        <p:nvSpPr>
          <p:cNvPr id="9" name="TextBox 8"/>
          <p:cNvSpPr txBox="1"/>
          <p:nvPr/>
        </p:nvSpPr>
        <p:spPr>
          <a:xfrm>
            <a:off x="3018099" y="1125967"/>
            <a:ext cx="1880643" cy="369332"/>
          </a:xfrm>
          <a:prstGeom prst="rect">
            <a:avLst/>
          </a:prstGeom>
          <a:noFill/>
          <a:ln>
            <a:solidFill>
              <a:srgbClr val="C00000"/>
            </a:solidFill>
          </a:ln>
        </p:spPr>
        <p:txBody>
          <a:bodyPr wrap="none" rtlCol="0">
            <a:spAutoFit/>
          </a:bodyPr>
          <a:lstStyle/>
          <a:p>
            <a:r>
              <a:rPr lang="en-GB" dirty="0" smtClean="0">
                <a:solidFill>
                  <a:srgbClr val="C00000"/>
                </a:solidFill>
              </a:rPr>
              <a:t>Science Museum  </a:t>
            </a:r>
            <a:endParaRPr lang="en-GB" dirty="0">
              <a:solidFill>
                <a:srgbClr val="C00000"/>
              </a:solidFill>
            </a:endParaRPr>
          </a:p>
        </p:txBody>
      </p:sp>
      <p:sp>
        <p:nvSpPr>
          <p:cNvPr id="10" name="TextBox 9"/>
          <p:cNvSpPr txBox="1"/>
          <p:nvPr/>
        </p:nvSpPr>
        <p:spPr>
          <a:xfrm>
            <a:off x="2198913" y="2821810"/>
            <a:ext cx="1303114" cy="369332"/>
          </a:xfrm>
          <a:prstGeom prst="rect">
            <a:avLst/>
          </a:prstGeom>
          <a:noFill/>
          <a:ln>
            <a:solidFill>
              <a:srgbClr val="C00000"/>
            </a:solidFill>
          </a:ln>
        </p:spPr>
        <p:txBody>
          <a:bodyPr wrap="none" rtlCol="0">
            <a:spAutoFit/>
          </a:bodyPr>
          <a:lstStyle/>
          <a:p>
            <a:r>
              <a:rPr lang="en-GB" dirty="0" smtClean="0">
                <a:solidFill>
                  <a:srgbClr val="C00000"/>
                </a:solidFill>
              </a:rPr>
              <a:t>    Cathedral</a:t>
            </a:r>
            <a:endParaRPr lang="en-GB" dirty="0">
              <a:solidFill>
                <a:srgbClr val="C00000"/>
              </a:solidFill>
            </a:endParaRPr>
          </a:p>
        </p:txBody>
      </p:sp>
      <p:sp>
        <p:nvSpPr>
          <p:cNvPr id="11" name="TextBox 10"/>
          <p:cNvSpPr txBox="1"/>
          <p:nvPr/>
        </p:nvSpPr>
        <p:spPr>
          <a:xfrm>
            <a:off x="3973647" y="2894983"/>
            <a:ext cx="909864" cy="369332"/>
          </a:xfrm>
          <a:prstGeom prst="rect">
            <a:avLst/>
          </a:prstGeom>
          <a:noFill/>
          <a:ln>
            <a:solidFill>
              <a:srgbClr val="C00000"/>
            </a:solidFill>
          </a:ln>
        </p:spPr>
        <p:txBody>
          <a:bodyPr wrap="none" rtlCol="0">
            <a:spAutoFit/>
          </a:bodyPr>
          <a:lstStyle/>
          <a:p>
            <a:r>
              <a:rPr lang="en-GB" dirty="0" smtClean="0">
                <a:solidFill>
                  <a:srgbClr val="C00000"/>
                </a:solidFill>
              </a:rPr>
              <a:t>   Castle</a:t>
            </a:r>
            <a:endParaRPr lang="en-GB" dirty="0">
              <a:solidFill>
                <a:srgbClr val="C00000"/>
              </a:solidFill>
            </a:endParaRPr>
          </a:p>
        </p:txBody>
      </p:sp>
      <p:sp>
        <p:nvSpPr>
          <p:cNvPr id="12" name="TextBox 11"/>
          <p:cNvSpPr txBox="1"/>
          <p:nvPr/>
        </p:nvSpPr>
        <p:spPr>
          <a:xfrm>
            <a:off x="3897733" y="3537177"/>
            <a:ext cx="1060740" cy="369332"/>
          </a:xfrm>
          <a:prstGeom prst="rect">
            <a:avLst/>
          </a:prstGeom>
          <a:noFill/>
          <a:ln>
            <a:solidFill>
              <a:srgbClr val="C00000"/>
            </a:solidFill>
          </a:ln>
        </p:spPr>
        <p:txBody>
          <a:bodyPr wrap="none" rtlCol="0">
            <a:spAutoFit/>
          </a:bodyPr>
          <a:lstStyle/>
          <a:p>
            <a:r>
              <a:rPr lang="en-GB" dirty="0" smtClean="0">
                <a:solidFill>
                  <a:srgbClr val="C00000"/>
                </a:solidFill>
              </a:rPr>
              <a:t>Warship  </a:t>
            </a:r>
            <a:endParaRPr lang="en-GB" dirty="0">
              <a:solidFill>
                <a:srgbClr val="C00000"/>
              </a:solidFill>
            </a:endParaRPr>
          </a:p>
        </p:txBody>
      </p:sp>
      <p:sp>
        <p:nvSpPr>
          <p:cNvPr id="14" name="TextBox 13"/>
          <p:cNvSpPr txBox="1"/>
          <p:nvPr/>
        </p:nvSpPr>
        <p:spPr>
          <a:xfrm>
            <a:off x="6370826" y="3135551"/>
            <a:ext cx="1184042" cy="369332"/>
          </a:xfrm>
          <a:prstGeom prst="rect">
            <a:avLst/>
          </a:prstGeom>
          <a:noFill/>
          <a:ln>
            <a:solidFill>
              <a:srgbClr val="C00000"/>
            </a:solidFill>
          </a:ln>
        </p:spPr>
        <p:txBody>
          <a:bodyPr wrap="none" rtlCol="0">
            <a:spAutoFit/>
          </a:bodyPr>
          <a:lstStyle/>
          <a:p>
            <a:r>
              <a:rPr lang="en-GB" dirty="0" smtClean="0">
                <a:solidFill>
                  <a:srgbClr val="C00000"/>
                </a:solidFill>
              </a:rPr>
              <a:t>   Toy Shop</a:t>
            </a:r>
            <a:endParaRPr lang="en-GB" dirty="0">
              <a:solidFill>
                <a:srgbClr val="C00000"/>
              </a:solidFill>
            </a:endParaRPr>
          </a:p>
        </p:txBody>
      </p:sp>
      <p:sp>
        <p:nvSpPr>
          <p:cNvPr id="15" name="TextBox 14"/>
          <p:cNvSpPr txBox="1"/>
          <p:nvPr/>
        </p:nvSpPr>
        <p:spPr>
          <a:xfrm>
            <a:off x="4173605" y="4264895"/>
            <a:ext cx="1443537" cy="369332"/>
          </a:xfrm>
          <a:prstGeom prst="rect">
            <a:avLst/>
          </a:prstGeom>
          <a:noFill/>
          <a:ln>
            <a:solidFill>
              <a:srgbClr val="C00000"/>
            </a:solidFill>
          </a:ln>
        </p:spPr>
        <p:txBody>
          <a:bodyPr wrap="none" rtlCol="0">
            <a:spAutoFit/>
          </a:bodyPr>
          <a:lstStyle/>
          <a:p>
            <a:r>
              <a:rPr lang="en-GB" dirty="0" smtClean="0">
                <a:solidFill>
                  <a:srgbClr val="C00000"/>
                </a:solidFill>
              </a:rPr>
              <a:t>    Wax Works</a:t>
            </a:r>
            <a:endParaRPr lang="en-GB" dirty="0">
              <a:solidFill>
                <a:srgbClr val="C00000"/>
              </a:solidFill>
            </a:endParaRPr>
          </a:p>
        </p:txBody>
      </p:sp>
      <p:sp>
        <p:nvSpPr>
          <p:cNvPr id="16" name="TextBox 15"/>
          <p:cNvSpPr txBox="1"/>
          <p:nvPr/>
        </p:nvSpPr>
        <p:spPr>
          <a:xfrm>
            <a:off x="2160152" y="4320448"/>
            <a:ext cx="1402500" cy="369332"/>
          </a:xfrm>
          <a:prstGeom prst="rect">
            <a:avLst/>
          </a:prstGeom>
          <a:noFill/>
          <a:ln>
            <a:solidFill>
              <a:srgbClr val="C00000"/>
            </a:solidFill>
          </a:ln>
        </p:spPr>
        <p:txBody>
          <a:bodyPr wrap="none" rtlCol="0">
            <a:spAutoFit/>
          </a:bodyPr>
          <a:lstStyle/>
          <a:p>
            <a:r>
              <a:rPr lang="en-GB" dirty="0" smtClean="0">
                <a:solidFill>
                  <a:srgbClr val="C00000"/>
                </a:solidFill>
              </a:rPr>
              <a:t>    Art Gallery</a:t>
            </a:r>
            <a:endParaRPr lang="en-GB" dirty="0">
              <a:solidFill>
                <a:srgbClr val="C00000"/>
              </a:solidFill>
            </a:endParaRPr>
          </a:p>
        </p:txBody>
      </p:sp>
      <p:sp>
        <p:nvSpPr>
          <p:cNvPr id="17" name="TextBox 16"/>
          <p:cNvSpPr txBox="1"/>
          <p:nvPr/>
        </p:nvSpPr>
        <p:spPr>
          <a:xfrm>
            <a:off x="1551651" y="3562939"/>
            <a:ext cx="1375698" cy="369332"/>
          </a:xfrm>
          <a:prstGeom prst="rect">
            <a:avLst/>
          </a:prstGeom>
          <a:noFill/>
          <a:ln>
            <a:solidFill>
              <a:srgbClr val="C00000"/>
            </a:solidFill>
          </a:ln>
        </p:spPr>
        <p:txBody>
          <a:bodyPr wrap="none" rtlCol="0">
            <a:spAutoFit/>
          </a:bodyPr>
          <a:lstStyle/>
          <a:p>
            <a:r>
              <a:rPr lang="en-GB" dirty="0" smtClean="0">
                <a:solidFill>
                  <a:srgbClr val="C00000"/>
                </a:solidFill>
              </a:rPr>
              <a:t>     Aquarium</a:t>
            </a:r>
            <a:endParaRPr lang="en-GB" dirty="0">
              <a:solidFill>
                <a:srgbClr val="C00000"/>
              </a:solidFill>
            </a:endParaRPr>
          </a:p>
        </p:txBody>
      </p:sp>
      <p:sp>
        <p:nvSpPr>
          <p:cNvPr id="18" name="TextBox 17"/>
          <p:cNvSpPr txBox="1"/>
          <p:nvPr/>
        </p:nvSpPr>
        <p:spPr>
          <a:xfrm>
            <a:off x="68230" y="4148514"/>
            <a:ext cx="744050" cy="369332"/>
          </a:xfrm>
          <a:prstGeom prst="rect">
            <a:avLst/>
          </a:prstGeom>
          <a:noFill/>
          <a:ln>
            <a:solidFill>
              <a:srgbClr val="C00000"/>
            </a:solidFill>
          </a:ln>
        </p:spPr>
        <p:txBody>
          <a:bodyPr wrap="none" rtlCol="0">
            <a:spAutoFit/>
          </a:bodyPr>
          <a:lstStyle/>
          <a:p>
            <a:r>
              <a:rPr lang="en-GB" dirty="0" smtClean="0">
                <a:solidFill>
                  <a:srgbClr val="C00000"/>
                </a:solidFill>
              </a:rPr>
              <a:t>    Zoo</a:t>
            </a:r>
            <a:endParaRPr lang="en-GB" dirty="0">
              <a:solidFill>
                <a:srgbClr val="C00000"/>
              </a:solidFill>
            </a:endParaRPr>
          </a:p>
        </p:txBody>
      </p:sp>
      <p:sp>
        <p:nvSpPr>
          <p:cNvPr id="19" name="TextBox 18"/>
          <p:cNvSpPr txBox="1"/>
          <p:nvPr/>
        </p:nvSpPr>
        <p:spPr>
          <a:xfrm>
            <a:off x="1380354" y="6000812"/>
            <a:ext cx="752001" cy="369332"/>
          </a:xfrm>
          <a:prstGeom prst="rect">
            <a:avLst/>
          </a:prstGeom>
          <a:noFill/>
          <a:ln>
            <a:solidFill>
              <a:srgbClr val="C00000"/>
            </a:solidFill>
          </a:ln>
        </p:spPr>
        <p:txBody>
          <a:bodyPr wrap="none" rtlCol="0">
            <a:spAutoFit/>
          </a:bodyPr>
          <a:lstStyle/>
          <a:p>
            <a:r>
              <a:rPr lang="en-GB" dirty="0" smtClean="0">
                <a:solidFill>
                  <a:srgbClr val="C00000"/>
                </a:solidFill>
              </a:rPr>
              <a:t>   Park</a:t>
            </a:r>
            <a:endParaRPr lang="en-GB" dirty="0">
              <a:solidFill>
                <a:srgbClr val="C00000"/>
              </a:solidFill>
            </a:endParaRPr>
          </a:p>
        </p:txBody>
      </p:sp>
      <p:sp>
        <p:nvSpPr>
          <p:cNvPr id="20" name="TextBox 19"/>
          <p:cNvSpPr txBox="1"/>
          <p:nvPr/>
        </p:nvSpPr>
        <p:spPr>
          <a:xfrm>
            <a:off x="3818772" y="5963984"/>
            <a:ext cx="1346844" cy="369332"/>
          </a:xfrm>
          <a:prstGeom prst="rect">
            <a:avLst/>
          </a:prstGeom>
          <a:noFill/>
          <a:ln>
            <a:solidFill>
              <a:srgbClr val="C00000"/>
            </a:solidFill>
          </a:ln>
        </p:spPr>
        <p:txBody>
          <a:bodyPr wrap="none" rtlCol="0">
            <a:spAutoFit/>
          </a:bodyPr>
          <a:lstStyle/>
          <a:p>
            <a:r>
              <a:rPr lang="en-GB" dirty="0" smtClean="0">
                <a:solidFill>
                  <a:srgbClr val="C00000"/>
                </a:solidFill>
              </a:rPr>
              <a:t>Big Wheel    </a:t>
            </a:r>
            <a:endParaRPr lang="en-GB" dirty="0">
              <a:solidFill>
                <a:srgbClr val="C00000"/>
              </a:solidFill>
            </a:endParaRPr>
          </a:p>
        </p:txBody>
      </p:sp>
    </p:spTree>
    <p:extLst>
      <p:ext uri="{BB962C8B-B14F-4D97-AF65-F5344CB8AC3E}">
        <p14:creationId xmlns:p14="http://schemas.microsoft.com/office/powerpoint/2010/main" val="5563768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720000">
            <a:off x="3909507" y="1034706"/>
            <a:ext cx="4270242" cy="6048672"/>
          </a:xfrm>
          <a:prstGeom prst="rect">
            <a:avLst/>
          </a:prstGeom>
          <a:ln>
            <a:solidFill>
              <a:schemeClr val="bg1">
                <a:lumMod val="50000"/>
              </a:schemeClr>
            </a:solidFill>
          </a:ln>
        </p:spPr>
      </p:pic>
      <p:pic>
        <p:nvPicPr>
          <p:cNvPr id="2" name="Picture 1"/>
          <p:cNvPicPr>
            <a:picLocks noChangeAspect="1"/>
          </p:cNvPicPr>
          <p:nvPr/>
        </p:nvPicPr>
        <p:blipFill>
          <a:blip r:embed="rId4"/>
          <a:stretch>
            <a:fillRect/>
          </a:stretch>
        </p:blipFill>
        <p:spPr>
          <a:xfrm>
            <a:off x="3254086" y="418145"/>
            <a:ext cx="4272296" cy="6050430"/>
          </a:xfrm>
          <a:prstGeom prst="rect">
            <a:avLst/>
          </a:prstGeom>
          <a:ln>
            <a:solidFill>
              <a:schemeClr val="bg1">
                <a:lumMod val="65000"/>
              </a:schemeClr>
            </a:solidFill>
          </a:ln>
        </p:spPr>
      </p:pic>
      <p:pic>
        <p:nvPicPr>
          <p:cNvPr id="8" name="Picture 7"/>
          <p:cNvPicPr>
            <a:picLocks noChangeAspect="1"/>
          </p:cNvPicPr>
          <p:nvPr/>
        </p:nvPicPr>
        <p:blipFill rotWithShape="1">
          <a:blip r:embed="rId5"/>
          <a:srcRect l="26240" t="19395" r="21108" b="25645"/>
          <a:stretch/>
        </p:blipFill>
        <p:spPr>
          <a:xfrm>
            <a:off x="275772" y="418145"/>
            <a:ext cx="2749956" cy="1613852"/>
          </a:xfrm>
          <a:prstGeom prst="rect">
            <a:avLst/>
          </a:prstGeom>
          <a:ln>
            <a:solidFill>
              <a:schemeClr val="bg1">
                <a:lumMod val="50000"/>
              </a:schemeClr>
            </a:solidFill>
          </a:ln>
        </p:spPr>
      </p:pic>
    </p:spTree>
    <p:extLst>
      <p:ext uri="{BB962C8B-B14F-4D97-AF65-F5344CB8AC3E}">
        <p14:creationId xmlns:p14="http://schemas.microsoft.com/office/powerpoint/2010/main" val="335261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5583"/>
          <a:stretch/>
        </p:blipFill>
        <p:spPr>
          <a:xfrm>
            <a:off x="-3475" y="1001487"/>
            <a:ext cx="6976000" cy="5384119"/>
          </a:xfrm>
          <a:prstGeom prst="rect">
            <a:avLst/>
          </a:prstGeom>
        </p:spPr>
      </p:pic>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Knights Tour Graph</a:t>
            </a:r>
            <a:endParaRPr lang="en-GB" sz="4400" b="1" dirty="0">
              <a:solidFill>
                <a:schemeClr val="bg1">
                  <a:lumMod val="50000"/>
                </a:schemeClr>
              </a:solidFill>
            </a:endParaRPr>
          </a:p>
        </p:txBody>
      </p:sp>
      <p:sp>
        <p:nvSpPr>
          <p:cNvPr id="6" name="TextBox 5"/>
          <p:cNvSpPr txBox="1"/>
          <p:nvPr/>
        </p:nvSpPr>
        <p:spPr>
          <a:xfrm>
            <a:off x="1915883" y="1088571"/>
            <a:ext cx="852221" cy="369332"/>
          </a:xfrm>
          <a:prstGeom prst="rect">
            <a:avLst/>
          </a:prstGeom>
          <a:noFill/>
          <a:ln>
            <a:solidFill>
              <a:srgbClr val="C00000"/>
            </a:solidFill>
          </a:ln>
        </p:spPr>
        <p:txBody>
          <a:bodyPr wrap="none" rtlCol="0">
            <a:spAutoFit/>
          </a:bodyPr>
          <a:lstStyle/>
          <a:p>
            <a:r>
              <a:rPr lang="en-GB" dirty="0" smtClean="0">
                <a:solidFill>
                  <a:srgbClr val="C00000"/>
                </a:solidFill>
              </a:rPr>
              <a:t>   Hotel</a:t>
            </a:r>
            <a:endParaRPr lang="en-GB" dirty="0">
              <a:solidFill>
                <a:srgbClr val="C00000"/>
              </a:solidFill>
            </a:endParaRPr>
          </a:p>
        </p:txBody>
      </p:sp>
      <p:sp>
        <p:nvSpPr>
          <p:cNvPr id="9" name="TextBox 8"/>
          <p:cNvSpPr txBox="1"/>
          <p:nvPr/>
        </p:nvSpPr>
        <p:spPr>
          <a:xfrm>
            <a:off x="3018099" y="1125967"/>
            <a:ext cx="1880643" cy="369332"/>
          </a:xfrm>
          <a:prstGeom prst="rect">
            <a:avLst/>
          </a:prstGeom>
          <a:noFill/>
          <a:ln>
            <a:solidFill>
              <a:srgbClr val="C00000"/>
            </a:solidFill>
          </a:ln>
        </p:spPr>
        <p:txBody>
          <a:bodyPr wrap="none" rtlCol="0">
            <a:spAutoFit/>
          </a:bodyPr>
          <a:lstStyle/>
          <a:p>
            <a:r>
              <a:rPr lang="en-GB" dirty="0" smtClean="0">
                <a:solidFill>
                  <a:srgbClr val="C00000"/>
                </a:solidFill>
              </a:rPr>
              <a:t>Science Museum  </a:t>
            </a:r>
            <a:endParaRPr lang="en-GB" dirty="0">
              <a:solidFill>
                <a:srgbClr val="C00000"/>
              </a:solidFill>
            </a:endParaRPr>
          </a:p>
        </p:txBody>
      </p:sp>
      <p:sp>
        <p:nvSpPr>
          <p:cNvPr id="10" name="TextBox 9"/>
          <p:cNvSpPr txBox="1"/>
          <p:nvPr/>
        </p:nvSpPr>
        <p:spPr>
          <a:xfrm>
            <a:off x="2198913" y="2821810"/>
            <a:ext cx="1303114" cy="369332"/>
          </a:xfrm>
          <a:prstGeom prst="rect">
            <a:avLst/>
          </a:prstGeom>
          <a:noFill/>
          <a:ln>
            <a:solidFill>
              <a:srgbClr val="C00000"/>
            </a:solidFill>
          </a:ln>
        </p:spPr>
        <p:txBody>
          <a:bodyPr wrap="none" rtlCol="0">
            <a:spAutoFit/>
          </a:bodyPr>
          <a:lstStyle/>
          <a:p>
            <a:r>
              <a:rPr lang="en-GB" dirty="0" smtClean="0">
                <a:solidFill>
                  <a:srgbClr val="C00000"/>
                </a:solidFill>
              </a:rPr>
              <a:t>    Cathedral</a:t>
            </a:r>
            <a:endParaRPr lang="en-GB" dirty="0">
              <a:solidFill>
                <a:srgbClr val="C00000"/>
              </a:solidFill>
            </a:endParaRPr>
          </a:p>
        </p:txBody>
      </p:sp>
      <p:sp>
        <p:nvSpPr>
          <p:cNvPr id="11" name="TextBox 10"/>
          <p:cNvSpPr txBox="1"/>
          <p:nvPr/>
        </p:nvSpPr>
        <p:spPr>
          <a:xfrm>
            <a:off x="3973647" y="2894983"/>
            <a:ext cx="909864" cy="369332"/>
          </a:xfrm>
          <a:prstGeom prst="rect">
            <a:avLst/>
          </a:prstGeom>
          <a:noFill/>
          <a:ln>
            <a:solidFill>
              <a:srgbClr val="C00000"/>
            </a:solidFill>
          </a:ln>
        </p:spPr>
        <p:txBody>
          <a:bodyPr wrap="none" rtlCol="0">
            <a:spAutoFit/>
          </a:bodyPr>
          <a:lstStyle/>
          <a:p>
            <a:r>
              <a:rPr lang="en-GB" dirty="0" smtClean="0">
                <a:solidFill>
                  <a:srgbClr val="C00000"/>
                </a:solidFill>
              </a:rPr>
              <a:t>   Castle</a:t>
            </a:r>
            <a:endParaRPr lang="en-GB" dirty="0">
              <a:solidFill>
                <a:srgbClr val="C00000"/>
              </a:solidFill>
            </a:endParaRPr>
          </a:p>
        </p:txBody>
      </p:sp>
      <p:sp>
        <p:nvSpPr>
          <p:cNvPr id="12" name="TextBox 11"/>
          <p:cNvSpPr txBox="1"/>
          <p:nvPr/>
        </p:nvSpPr>
        <p:spPr>
          <a:xfrm>
            <a:off x="3897733" y="3537177"/>
            <a:ext cx="1060740" cy="369332"/>
          </a:xfrm>
          <a:prstGeom prst="rect">
            <a:avLst/>
          </a:prstGeom>
          <a:noFill/>
          <a:ln>
            <a:solidFill>
              <a:srgbClr val="C00000"/>
            </a:solidFill>
          </a:ln>
        </p:spPr>
        <p:txBody>
          <a:bodyPr wrap="none" rtlCol="0">
            <a:spAutoFit/>
          </a:bodyPr>
          <a:lstStyle/>
          <a:p>
            <a:r>
              <a:rPr lang="en-GB" dirty="0" smtClean="0">
                <a:solidFill>
                  <a:srgbClr val="C00000"/>
                </a:solidFill>
              </a:rPr>
              <a:t>Warship  </a:t>
            </a:r>
            <a:endParaRPr lang="en-GB" dirty="0">
              <a:solidFill>
                <a:srgbClr val="C00000"/>
              </a:solidFill>
            </a:endParaRPr>
          </a:p>
        </p:txBody>
      </p:sp>
      <p:sp>
        <p:nvSpPr>
          <p:cNvPr id="14" name="TextBox 13"/>
          <p:cNvSpPr txBox="1"/>
          <p:nvPr/>
        </p:nvSpPr>
        <p:spPr>
          <a:xfrm>
            <a:off x="6370826" y="3135551"/>
            <a:ext cx="1184042" cy="369332"/>
          </a:xfrm>
          <a:prstGeom prst="rect">
            <a:avLst/>
          </a:prstGeom>
          <a:noFill/>
          <a:ln>
            <a:solidFill>
              <a:srgbClr val="C00000"/>
            </a:solidFill>
          </a:ln>
        </p:spPr>
        <p:txBody>
          <a:bodyPr wrap="none" rtlCol="0">
            <a:spAutoFit/>
          </a:bodyPr>
          <a:lstStyle/>
          <a:p>
            <a:r>
              <a:rPr lang="en-GB" dirty="0" smtClean="0">
                <a:solidFill>
                  <a:srgbClr val="C00000"/>
                </a:solidFill>
              </a:rPr>
              <a:t>   Toy Shop</a:t>
            </a:r>
            <a:endParaRPr lang="en-GB" dirty="0">
              <a:solidFill>
                <a:srgbClr val="C00000"/>
              </a:solidFill>
            </a:endParaRPr>
          </a:p>
        </p:txBody>
      </p:sp>
      <p:sp>
        <p:nvSpPr>
          <p:cNvPr id="15" name="TextBox 14"/>
          <p:cNvSpPr txBox="1"/>
          <p:nvPr/>
        </p:nvSpPr>
        <p:spPr>
          <a:xfrm>
            <a:off x="4173605" y="4264895"/>
            <a:ext cx="1443537" cy="369332"/>
          </a:xfrm>
          <a:prstGeom prst="rect">
            <a:avLst/>
          </a:prstGeom>
          <a:noFill/>
          <a:ln>
            <a:solidFill>
              <a:srgbClr val="C00000"/>
            </a:solidFill>
          </a:ln>
        </p:spPr>
        <p:txBody>
          <a:bodyPr wrap="none" rtlCol="0">
            <a:spAutoFit/>
          </a:bodyPr>
          <a:lstStyle/>
          <a:p>
            <a:r>
              <a:rPr lang="en-GB" dirty="0" smtClean="0">
                <a:solidFill>
                  <a:srgbClr val="C00000"/>
                </a:solidFill>
              </a:rPr>
              <a:t>    Wax Works</a:t>
            </a:r>
            <a:endParaRPr lang="en-GB" dirty="0">
              <a:solidFill>
                <a:srgbClr val="C00000"/>
              </a:solidFill>
            </a:endParaRPr>
          </a:p>
        </p:txBody>
      </p:sp>
      <p:grpSp>
        <p:nvGrpSpPr>
          <p:cNvPr id="21" name="Group 20"/>
          <p:cNvGrpSpPr/>
          <p:nvPr/>
        </p:nvGrpSpPr>
        <p:grpSpPr>
          <a:xfrm>
            <a:off x="5661580" y="2596579"/>
            <a:ext cx="3649839" cy="2517228"/>
            <a:chOff x="5661580" y="2596579"/>
            <a:chExt cx="3649839" cy="2517228"/>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6970" y="2596579"/>
              <a:ext cx="1805282" cy="955053"/>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5661580" y="3147299"/>
              <a:ext cx="3649839" cy="1966508"/>
            </a:xfrm>
            <a:prstGeom prst="rect">
              <a:avLst/>
            </a:prstGeom>
          </p:spPr>
        </p:pic>
      </p:grpSp>
      <p:sp>
        <p:nvSpPr>
          <p:cNvPr id="16" name="TextBox 15"/>
          <p:cNvSpPr txBox="1"/>
          <p:nvPr/>
        </p:nvSpPr>
        <p:spPr>
          <a:xfrm>
            <a:off x="2160152" y="4320448"/>
            <a:ext cx="1402500" cy="369332"/>
          </a:xfrm>
          <a:prstGeom prst="rect">
            <a:avLst/>
          </a:prstGeom>
          <a:noFill/>
          <a:ln>
            <a:solidFill>
              <a:srgbClr val="C00000"/>
            </a:solidFill>
          </a:ln>
        </p:spPr>
        <p:txBody>
          <a:bodyPr wrap="none" rtlCol="0">
            <a:spAutoFit/>
          </a:bodyPr>
          <a:lstStyle/>
          <a:p>
            <a:r>
              <a:rPr lang="en-GB" dirty="0" smtClean="0">
                <a:solidFill>
                  <a:srgbClr val="C00000"/>
                </a:solidFill>
              </a:rPr>
              <a:t>    Art Gallery</a:t>
            </a:r>
            <a:endParaRPr lang="en-GB" dirty="0">
              <a:solidFill>
                <a:srgbClr val="C00000"/>
              </a:solidFill>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5241756" y="4802654"/>
            <a:ext cx="3719019" cy="2003782"/>
          </a:xfrm>
          <a:prstGeom prst="rect">
            <a:avLst/>
          </a:prstGeom>
        </p:spPr>
      </p:pic>
      <p:sp>
        <p:nvSpPr>
          <p:cNvPr id="17" name="TextBox 16"/>
          <p:cNvSpPr txBox="1"/>
          <p:nvPr/>
        </p:nvSpPr>
        <p:spPr>
          <a:xfrm>
            <a:off x="1551651" y="3562939"/>
            <a:ext cx="1375698" cy="369332"/>
          </a:xfrm>
          <a:prstGeom prst="rect">
            <a:avLst/>
          </a:prstGeom>
          <a:noFill/>
          <a:ln>
            <a:solidFill>
              <a:srgbClr val="C00000"/>
            </a:solidFill>
          </a:ln>
        </p:spPr>
        <p:txBody>
          <a:bodyPr wrap="none" rtlCol="0">
            <a:spAutoFit/>
          </a:bodyPr>
          <a:lstStyle/>
          <a:p>
            <a:r>
              <a:rPr lang="en-GB" dirty="0" smtClean="0">
                <a:solidFill>
                  <a:srgbClr val="C00000"/>
                </a:solidFill>
              </a:rPr>
              <a:t>     Aquarium</a:t>
            </a:r>
            <a:endParaRPr lang="en-GB" dirty="0">
              <a:solidFill>
                <a:srgbClr val="C00000"/>
              </a:solidFill>
            </a:endParaRPr>
          </a:p>
        </p:txBody>
      </p:sp>
      <p:sp>
        <p:nvSpPr>
          <p:cNvPr id="18" name="TextBox 17"/>
          <p:cNvSpPr txBox="1"/>
          <p:nvPr/>
        </p:nvSpPr>
        <p:spPr>
          <a:xfrm>
            <a:off x="68230" y="4148514"/>
            <a:ext cx="744050" cy="369332"/>
          </a:xfrm>
          <a:prstGeom prst="rect">
            <a:avLst/>
          </a:prstGeom>
          <a:noFill/>
          <a:ln>
            <a:solidFill>
              <a:srgbClr val="C00000"/>
            </a:solidFill>
          </a:ln>
        </p:spPr>
        <p:txBody>
          <a:bodyPr wrap="none" rtlCol="0">
            <a:spAutoFit/>
          </a:bodyPr>
          <a:lstStyle/>
          <a:p>
            <a:r>
              <a:rPr lang="en-GB" dirty="0" smtClean="0">
                <a:solidFill>
                  <a:srgbClr val="C00000"/>
                </a:solidFill>
              </a:rPr>
              <a:t>    Zoo</a:t>
            </a:r>
            <a:endParaRPr lang="en-GB" dirty="0">
              <a:solidFill>
                <a:srgbClr val="C00000"/>
              </a:solidFill>
            </a:endParaRPr>
          </a:p>
        </p:txBody>
      </p:sp>
      <p:sp>
        <p:nvSpPr>
          <p:cNvPr id="19" name="TextBox 18"/>
          <p:cNvSpPr txBox="1"/>
          <p:nvPr/>
        </p:nvSpPr>
        <p:spPr>
          <a:xfrm>
            <a:off x="1380354" y="6000812"/>
            <a:ext cx="752001" cy="369332"/>
          </a:xfrm>
          <a:prstGeom prst="rect">
            <a:avLst/>
          </a:prstGeom>
          <a:noFill/>
          <a:ln>
            <a:solidFill>
              <a:srgbClr val="C00000"/>
            </a:solidFill>
          </a:ln>
        </p:spPr>
        <p:txBody>
          <a:bodyPr wrap="none" rtlCol="0">
            <a:spAutoFit/>
          </a:bodyPr>
          <a:lstStyle/>
          <a:p>
            <a:r>
              <a:rPr lang="en-GB" dirty="0" smtClean="0">
                <a:solidFill>
                  <a:srgbClr val="C00000"/>
                </a:solidFill>
              </a:rPr>
              <a:t>   Park</a:t>
            </a:r>
            <a:endParaRPr lang="en-GB" dirty="0">
              <a:solidFill>
                <a:srgbClr val="C00000"/>
              </a:solidFill>
            </a:endParaRPr>
          </a:p>
        </p:txBody>
      </p:sp>
      <p:sp>
        <p:nvSpPr>
          <p:cNvPr id="20" name="TextBox 19"/>
          <p:cNvSpPr txBox="1"/>
          <p:nvPr/>
        </p:nvSpPr>
        <p:spPr>
          <a:xfrm>
            <a:off x="3818772" y="5963984"/>
            <a:ext cx="1346844" cy="369332"/>
          </a:xfrm>
          <a:prstGeom prst="rect">
            <a:avLst/>
          </a:prstGeom>
          <a:noFill/>
          <a:ln>
            <a:solidFill>
              <a:srgbClr val="C00000"/>
            </a:solidFill>
          </a:ln>
        </p:spPr>
        <p:txBody>
          <a:bodyPr wrap="none" rtlCol="0">
            <a:spAutoFit/>
          </a:bodyPr>
          <a:lstStyle/>
          <a:p>
            <a:r>
              <a:rPr lang="en-GB" dirty="0" smtClean="0">
                <a:solidFill>
                  <a:srgbClr val="C00000"/>
                </a:solidFill>
              </a:rPr>
              <a:t>Big Wheel    </a:t>
            </a:r>
            <a:endParaRPr lang="en-GB" dirty="0">
              <a:solidFill>
                <a:srgbClr val="C00000"/>
              </a:solidFill>
            </a:endParaRPr>
          </a:p>
        </p:txBody>
      </p:sp>
      <p:sp>
        <p:nvSpPr>
          <p:cNvPr id="7" name="TextBox 6"/>
          <p:cNvSpPr txBox="1"/>
          <p:nvPr/>
        </p:nvSpPr>
        <p:spPr>
          <a:xfrm>
            <a:off x="5727152" y="134069"/>
            <a:ext cx="3279934" cy="1646605"/>
          </a:xfrm>
          <a:prstGeom prst="rect">
            <a:avLst/>
          </a:prstGeom>
          <a:noFill/>
          <a:ln>
            <a:solidFill>
              <a:srgbClr val="C00000"/>
            </a:solidFill>
          </a:ln>
        </p:spPr>
        <p:txBody>
          <a:bodyPr wrap="square" rtlCol="0">
            <a:spAutoFit/>
          </a:bodyPr>
          <a:lstStyle/>
          <a:p>
            <a:r>
              <a:rPr lang="en-GB" sz="2400" dirty="0" smtClean="0">
                <a:solidFill>
                  <a:srgbClr val="C00000"/>
                </a:solidFill>
              </a:rPr>
              <a:t>Problem Specification:</a:t>
            </a:r>
          </a:p>
          <a:p>
            <a:pPr>
              <a:spcBef>
                <a:spcPts val="600"/>
              </a:spcBef>
            </a:pPr>
            <a:r>
              <a:rPr lang="en-GB" sz="2400" dirty="0" smtClean="0">
                <a:solidFill>
                  <a:srgbClr val="C00000"/>
                </a:solidFill>
              </a:rPr>
              <a:t>From start point</a:t>
            </a:r>
          </a:p>
          <a:p>
            <a:r>
              <a:rPr lang="en-GB" sz="2400" dirty="0" smtClean="0">
                <a:solidFill>
                  <a:srgbClr val="C00000"/>
                </a:solidFill>
              </a:rPr>
              <a:t>Visit each location once</a:t>
            </a:r>
          </a:p>
          <a:p>
            <a:r>
              <a:rPr lang="en-GB" sz="2400" dirty="0" smtClean="0">
                <a:solidFill>
                  <a:srgbClr val="C00000"/>
                </a:solidFill>
              </a:rPr>
              <a:t>Return to start</a:t>
            </a:r>
          </a:p>
        </p:txBody>
      </p:sp>
    </p:spTree>
    <p:extLst>
      <p:ext uri="{BB962C8B-B14F-4D97-AF65-F5344CB8AC3E}">
        <p14:creationId xmlns:p14="http://schemas.microsoft.com/office/powerpoint/2010/main" val="1209290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srcRect l="22995" t="14086" r="15076" b="7259"/>
          <a:stretch/>
        </p:blipFill>
        <p:spPr>
          <a:xfrm>
            <a:off x="140677" y="1307262"/>
            <a:ext cx="7149144" cy="5104968"/>
          </a:xfrm>
          <a:prstGeom prst="rect">
            <a:avLst/>
          </a:prstGeom>
        </p:spPr>
      </p:pic>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Graph Traversal</a:t>
            </a:r>
            <a:endParaRPr lang="en-GB" sz="4400" b="1" dirty="0">
              <a:solidFill>
                <a:schemeClr val="bg1">
                  <a:lumMod val="50000"/>
                </a:schemeClr>
              </a:solidFill>
            </a:endParaRPr>
          </a:p>
        </p:txBody>
      </p:sp>
      <p:sp>
        <p:nvSpPr>
          <p:cNvPr id="14" name="TextBox 13"/>
          <p:cNvSpPr txBox="1"/>
          <p:nvPr/>
        </p:nvSpPr>
        <p:spPr>
          <a:xfrm>
            <a:off x="6370826" y="3135551"/>
            <a:ext cx="1184042" cy="369332"/>
          </a:xfrm>
          <a:prstGeom prst="rect">
            <a:avLst/>
          </a:prstGeom>
          <a:noFill/>
          <a:ln>
            <a:solidFill>
              <a:srgbClr val="C00000"/>
            </a:solidFill>
          </a:ln>
        </p:spPr>
        <p:txBody>
          <a:bodyPr wrap="none" rtlCol="0">
            <a:spAutoFit/>
          </a:bodyPr>
          <a:lstStyle/>
          <a:p>
            <a:r>
              <a:rPr lang="en-GB" dirty="0" smtClean="0">
                <a:solidFill>
                  <a:srgbClr val="C00000"/>
                </a:solidFill>
              </a:rPr>
              <a:t>   Toy Shop</a:t>
            </a:r>
            <a:endParaRPr lang="en-GB" dirty="0">
              <a:solidFill>
                <a:srgbClr val="C00000"/>
              </a:solidFill>
            </a:endParaRPr>
          </a:p>
        </p:txBody>
      </p:sp>
      <p:grpSp>
        <p:nvGrpSpPr>
          <p:cNvPr id="21" name="Group 20"/>
          <p:cNvGrpSpPr/>
          <p:nvPr/>
        </p:nvGrpSpPr>
        <p:grpSpPr>
          <a:xfrm>
            <a:off x="5661580" y="2596579"/>
            <a:ext cx="3649839" cy="2517228"/>
            <a:chOff x="5661580" y="2596579"/>
            <a:chExt cx="3649839" cy="2517228"/>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6970" y="2596579"/>
              <a:ext cx="1805282" cy="955053"/>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5661580" y="3147299"/>
              <a:ext cx="3649839" cy="1966508"/>
            </a:xfrm>
            <a:prstGeom prst="rect">
              <a:avLst/>
            </a:prstGeom>
          </p:spPr>
        </p:pic>
      </p:gr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5241756" y="4802654"/>
            <a:ext cx="3719019" cy="2003782"/>
          </a:xfrm>
          <a:prstGeom prst="rect">
            <a:avLst/>
          </a:prstGeom>
        </p:spPr>
      </p:pic>
      <p:sp>
        <p:nvSpPr>
          <p:cNvPr id="25" name="Rectangle 24"/>
          <p:cNvSpPr/>
          <p:nvPr/>
        </p:nvSpPr>
        <p:spPr>
          <a:xfrm>
            <a:off x="4600136" y="1266092"/>
            <a:ext cx="1413404" cy="309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5727152" y="134069"/>
            <a:ext cx="3279934" cy="1646605"/>
          </a:xfrm>
          <a:prstGeom prst="rect">
            <a:avLst/>
          </a:prstGeom>
          <a:solidFill>
            <a:schemeClr val="bg1"/>
          </a:solidFill>
          <a:ln>
            <a:solidFill>
              <a:srgbClr val="C00000"/>
            </a:solidFill>
          </a:ln>
        </p:spPr>
        <p:txBody>
          <a:bodyPr wrap="square" rtlCol="0">
            <a:spAutoFit/>
          </a:bodyPr>
          <a:lstStyle/>
          <a:p>
            <a:r>
              <a:rPr lang="en-GB" sz="2400" dirty="0" smtClean="0">
                <a:solidFill>
                  <a:srgbClr val="C00000"/>
                </a:solidFill>
              </a:rPr>
              <a:t>Problem Specification:</a:t>
            </a:r>
          </a:p>
          <a:p>
            <a:pPr>
              <a:spcBef>
                <a:spcPts val="600"/>
              </a:spcBef>
            </a:pPr>
            <a:r>
              <a:rPr lang="en-GB" sz="2400" dirty="0" smtClean="0">
                <a:solidFill>
                  <a:srgbClr val="C00000"/>
                </a:solidFill>
              </a:rPr>
              <a:t>From start point</a:t>
            </a:r>
          </a:p>
          <a:p>
            <a:r>
              <a:rPr lang="en-GB" sz="2400" dirty="0" smtClean="0">
                <a:solidFill>
                  <a:srgbClr val="C00000"/>
                </a:solidFill>
              </a:rPr>
              <a:t>Visit each location once</a:t>
            </a:r>
          </a:p>
          <a:p>
            <a:r>
              <a:rPr lang="en-GB" sz="2400" dirty="0" smtClean="0">
                <a:solidFill>
                  <a:srgbClr val="C00000"/>
                </a:solidFill>
              </a:rPr>
              <a:t>Return to start</a:t>
            </a:r>
          </a:p>
        </p:txBody>
      </p:sp>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677" y="605376"/>
            <a:ext cx="2239966" cy="2239966"/>
          </a:xfrm>
          <a:prstGeom prst="rect">
            <a:avLst/>
          </a:prstGeom>
        </p:spPr>
      </p:pic>
    </p:spTree>
    <p:extLst>
      <p:ext uri="{BB962C8B-B14F-4D97-AF65-F5344CB8AC3E}">
        <p14:creationId xmlns:p14="http://schemas.microsoft.com/office/powerpoint/2010/main" val="10268501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Graph Traversal</a:t>
            </a:r>
            <a:endParaRPr lang="en-GB" sz="4400" b="1" dirty="0">
              <a:solidFill>
                <a:schemeClr val="bg1">
                  <a:lumMod val="50000"/>
                </a:schemeClr>
              </a:solidFill>
            </a:endParaRPr>
          </a:p>
        </p:txBody>
      </p:sp>
      <p:sp>
        <p:nvSpPr>
          <p:cNvPr id="14" name="TextBox 13"/>
          <p:cNvSpPr txBox="1"/>
          <p:nvPr/>
        </p:nvSpPr>
        <p:spPr>
          <a:xfrm>
            <a:off x="6370826" y="3135551"/>
            <a:ext cx="1184042" cy="369332"/>
          </a:xfrm>
          <a:prstGeom prst="rect">
            <a:avLst/>
          </a:prstGeom>
          <a:noFill/>
          <a:ln>
            <a:solidFill>
              <a:srgbClr val="C00000"/>
            </a:solidFill>
          </a:ln>
        </p:spPr>
        <p:txBody>
          <a:bodyPr wrap="none" rtlCol="0">
            <a:spAutoFit/>
          </a:bodyPr>
          <a:lstStyle/>
          <a:p>
            <a:r>
              <a:rPr lang="en-GB" dirty="0" smtClean="0">
                <a:solidFill>
                  <a:srgbClr val="C00000"/>
                </a:solidFill>
              </a:rPr>
              <a:t>   Toy Shop</a:t>
            </a:r>
            <a:endParaRPr lang="en-GB" dirty="0">
              <a:solidFill>
                <a:srgbClr val="C00000"/>
              </a:solidFill>
            </a:endParaRPr>
          </a:p>
        </p:txBody>
      </p:sp>
      <p:grpSp>
        <p:nvGrpSpPr>
          <p:cNvPr id="21" name="Group 20"/>
          <p:cNvGrpSpPr/>
          <p:nvPr/>
        </p:nvGrpSpPr>
        <p:grpSpPr>
          <a:xfrm>
            <a:off x="5661580" y="2596579"/>
            <a:ext cx="3649839" cy="2517228"/>
            <a:chOff x="5661580" y="2596579"/>
            <a:chExt cx="3649839" cy="2517228"/>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6970" y="2596579"/>
              <a:ext cx="1805282" cy="95505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661580" y="3147299"/>
              <a:ext cx="3649839" cy="1966508"/>
            </a:xfrm>
            <a:prstGeom prst="rect">
              <a:avLst/>
            </a:prstGeom>
          </p:spPr>
        </p:pic>
      </p:gr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5241756" y="4802654"/>
            <a:ext cx="3719019" cy="2003782"/>
          </a:xfrm>
          <a:prstGeom prst="rect">
            <a:avLst/>
          </a:prstGeom>
        </p:spPr>
      </p:pic>
      <p:sp>
        <p:nvSpPr>
          <p:cNvPr id="25" name="Rectangle 24"/>
          <p:cNvSpPr/>
          <p:nvPr/>
        </p:nvSpPr>
        <p:spPr>
          <a:xfrm>
            <a:off x="4600136" y="1266092"/>
            <a:ext cx="1413404" cy="309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5727152" y="134069"/>
            <a:ext cx="3279934" cy="1646605"/>
          </a:xfrm>
          <a:prstGeom prst="rect">
            <a:avLst/>
          </a:prstGeom>
          <a:solidFill>
            <a:schemeClr val="bg1"/>
          </a:solidFill>
          <a:ln>
            <a:solidFill>
              <a:srgbClr val="C00000"/>
            </a:solidFill>
          </a:ln>
        </p:spPr>
        <p:txBody>
          <a:bodyPr wrap="square" rtlCol="0">
            <a:spAutoFit/>
          </a:bodyPr>
          <a:lstStyle/>
          <a:p>
            <a:r>
              <a:rPr lang="en-GB" sz="2400" dirty="0" smtClean="0">
                <a:solidFill>
                  <a:srgbClr val="C00000"/>
                </a:solidFill>
              </a:rPr>
              <a:t>Problem Specification:</a:t>
            </a:r>
          </a:p>
          <a:p>
            <a:pPr>
              <a:spcBef>
                <a:spcPts val="600"/>
              </a:spcBef>
            </a:pPr>
            <a:r>
              <a:rPr lang="en-GB" sz="2400" dirty="0" smtClean="0">
                <a:solidFill>
                  <a:srgbClr val="C00000"/>
                </a:solidFill>
              </a:rPr>
              <a:t>From start point</a:t>
            </a:r>
          </a:p>
          <a:p>
            <a:r>
              <a:rPr lang="en-GB" sz="2400" dirty="0" smtClean="0">
                <a:solidFill>
                  <a:srgbClr val="C00000"/>
                </a:solidFill>
              </a:rPr>
              <a:t>Visit each location once</a:t>
            </a:r>
          </a:p>
          <a:p>
            <a:r>
              <a:rPr lang="en-GB" sz="2400" dirty="0" smtClean="0">
                <a:solidFill>
                  <a:srgbClr val="C00000"/>
                </a:solidFill>
              </a:rPr>
              <a:t>Return to start</a:t>
            </a:r>
          </a:p>
        </p:txBody>
      </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77" y="605376"/>
            <a:ext cx="2239966" cy="2239966"/>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894" y="1883031"/>
            <a:ext cx="4938952" cy="4728783"/>
          </a:xfrm>
          <a:prstGeom prst="rect">
            <a:avLst/>
          </a:prstGeom>
        </p:spPr>
      </p:pic>
    </p:spTree>
    <p:extLst>
      <p:ext uri="{BB962C8B-B14F-4D97-AF65-F5344CB8AC3E}">
        <p14:creationId xmlns:p14="http://schemas.microsoft.com/office/powerpoint/2010/main" val="30268208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77898" y="2213523"/>
            <a:ext cx="8182778" cy="4401205"/>
          </a:xfrm>
          <a:prstGeom prst="rect">
            <a:avLst/>
          </a:prstGeom>
          <a:noFill/>
        </p:spPr>
        <p:txBody>
          <a:bodyPr wrap="square" rtlCol="0">
            <a:spAutoFit/>
          </a:bodyPr>
          <a:lstStyle/>
          <a:p>
            <a:pPr lvl="0" eaLnBrk="0" fontAlgn="base" hangingPunct="0">
              <a:spcBef>
                <a:spcPct val="0"/>
              </a:spcBef>
              <a:spcAft>
                <a:spcPct val="0"/>
              </a:spcAft>
              <a:tabLst>
                <a:tab pos="457200" algn="l"/>
              </a:tabLst>
            </a:pPr>
            <a:r>
              <a:rPr lang="en-GB" altLang="ja-JP" sz="3600" dirty="0" smtClean="0">
                <a:solidFill>
                  <a:schemeClr val="tx1">
                    <a:lumMod val="65000"/>
                    <a:lumOff val="35000"/>
                  </a:schemeClr>
                </a:solidFill>
                <a:ea typeface="Calibri" panose="020F0502020204030204" pitchFamily="34" charset="0"/>
                <a:cs typeface="Times New Roman" panose="02020603050405020304" pitchFamily="18" charset="0"/>
              </a:rPr>
              <a:t>There are many ways to illustrate abstraction…</a:t>
            </a:r>
          </a:p>
          <a:p>
            <a:pPr lvl="0" eaLnBrk="0" fontAlgn="base" hangingPunct="0">
              <a:spcBef>
                <a:spcPct val="0"/>
              </a:spcBef>
              <a:spcAft>
                <a:spcPct val="0"/>
              </a:spcAft>
              <a:tabLst>
                <a:tab pos="457200" algn="l"/>
              </a:tabLst>
            </a:pPr>
            <a:r>
              <a:rPr lang="en-GB" altLang="ja-JP" sz="3600" dirty="0" smtClean="0">
                <a:solidFill>
                  <a:schemeClr val="tx1">
                    <a:lumMod val="65000"/>
                    <a:lumOff val="35000"/>
                  </a:schemeClr>
                </a:solidFill>
                <a:ea typeface="Calibri" panose="020F0502020204030204" pitchFamily="34" charset="0"/>
                <a:cs typeface="Times New Roman" panose="02020603050405020304" pitchFamily="18" charset="0"/>
              </a:rPr>
              <a:t>… and many types.</a:t>
            </a:r>
          </a:p>
          <a:p>
            <a:pPr lvl="0" eaLnBrk="0" fontAlgn="base" hangingPunct="0">
              <a:spcBef>
                <a:spcPct val="0"/>
              </a:spcBef>
              <a:spcAft>
                <a:spcPct val="0"/>
              </a:spcAft>
              <a:tabLst>
                <a:tab pos="457200" algn="l"/>
              </a:tabLst>
            </a:pPr>
            <a:endParaRPr kumimoji="0" lang="en-GB" altLang="ja-JP" sz="3600" b="0" i="0" u="none" strike="noStrike" cap="none" normalizeH="0" baseline="0" dirty="0">
              <a:ln>
                <a:noFill/>
              </a:ln>
              <a:solidFill>
                <a:schemeClr val="tx1">
                  <a:lumMod val="65000"/>
                  <a:lumOff val="35000"/>
                </a:schemeClr>
              </a:solidFill>
              <a:effectLst/>
              <a:ea typeface="Calibri" panose="020F0502020204030204" pitchFamily="34" charset="0"/>
              <a:cs typeface="Times New Roman" panose="02020603050405020304" pitchFamily="18" charset="0"/>
            </a:endParaRPr>
          </a:p>
          <a:p>
            <a:pPr lvl="0" eaLnBrk="0" fontAlgn="base" hangingPunct="0">
              <a:spcBef>
                <a:spcPct val="0"/>
              </a:spcBef>
              <a:spcAft>
                <a:spcPct val="0"/>
              </a:spcAft>
              <a:tabLst>
                <a:tab pos="457200" algn="l"/>
              </a:tabLst>
            </a:pPr>
            <a:r>
              <a:rPr lang="en-GB" altLang="ja-JP" sz="3600" dirty="0" smtClean="0">
                <a:solidFill>
                  <a:schemeClr val="tx1">
                    <a:lumMod val="65000"/>
                    <a:lumOff val="35000"/>
                  </a:schemeClr>
                </a:solidFill>
                <a:cs typeface="Times New Roman" panose="02020603050405020304" pitchFamily="18" charset="0"/>
              </a:rPr>
              <a:t>How can we move from</a:t>
            </a:r>
          </a:p>
          <a:p>
            <a:pPr lvl="0" eaLnBrk="0" fontAlgn="base" hangingPunct="0">
              <a:spcBef>
                <a:spcPct val="0"/>
              </a:spcBef>
              <a:spcAft>
                <a:spcPct val="0"/>
              </a:spcAft>
              <a:tabLst>
                <a:tab pos="457200" algn="l"/>
              </a:tabLst>
            </a:pPr>
            <a:r>
              <a:rPr lang="en-GB" altLang="ja-JP" sz="3600" dirty="0">
                <a:solidFill>
                  <a:schemeClr val="tx1">
                    <a:lumMod val="65000"/>
                    <a:lumOff val="35000"/>
                  </a:schemeClr>
                </a:solidFill>
                <a:cs typeface="Times New Roman" panose="02020603050405020304" pitchFamily="18" charset="0"/>
              </a:rPr>
              <a:t>e</a:t>
            </a:r>
            <a:r>
              <a:rPr lang="en-GB" altLang="ja-JP" sz="3600" dirty="0" smtClean="0">
                <a:solidFill>
                  <a:schemeClr val="tx1">
                    <a:lumMod val="65000"/>
                    <a:lumOff val="35000"/>
                  </a:schemeClr>
                </a:solidFill>
                <a:cs typeface="Times New Roman" panose="02020603050405020304" pitchFamily="18" charset="0"/>
              </a:rPr>
              <a:t>xamples to applying it as a </a:t>
            </a:r>
          </a:p>
          <a:p>
            <a:pPr lvl="0" eaLnBrk="0" fontAlgn="base" hangingPunct="0">
              <a:spcBef>
                <a:spcPct val="0"/>
              </a:spcBef>
              <a:spcAft>
                <a:spcPct val="0"/>
              </a:spcAft>
              <a:tabLst>
                <a:tab pos="457200" algn="l"/>
              </a:tabLst>
            </a:pPr>
            <a:r>
              <a:rPr lang="en-GB" altLang="ja-JP" sz="3600" dirty="0" smtClean="0">
                <a:solidFill>
                  <a:schemeClr val="tx1">
                    <a:lumMod val="65000"/>
                    <a:lumOff val="35000"/>
                  </a:schemeClr>
                </a:solidFill>
                <a:cs typeface="Times New Roman" panose="02020603050405020304" pitchFamily="18" charset="0"/>
              </a:rPr>
              <a:t>computational technique?</a:t>
            </a:r>
            <a:endParaRPr kumimoji="0" lang="en-GB" altLang="ja-JP" sz="3600" b="0" i="0" u="none" strike="noStrike" cap="none" normalizeH="0" baseline="0" dirty="0" smtClean="0">
              <a:ln>
                <a:noFill/>
              </a:ln>
              <a:solidFill>
                <a:schemeClr val="tx1">
                  <a:lumMod val="65000"/>
                  <a:lumOff val="35000"/>
                </a:schemeClr>
              </a:solidFill>
              <a:effectLst/>
            </a:endParaRPr>
          </a:p>
          <a:p>
            <a:pPr lvl="0" eaLnBrk="0" fontAlgn="base" hangingPunct="0">
              <a:spcBef>
                <a:spcPct val="0"/>
              </a:spcBef>
              <a:spcAft>
                <a:spcPct val="0"/>
              </a:spcAft>
              <a:tabLst>
                <a:tab pos="457200" algn="l"/>
              </a:tabLst>
            </a:pPr>
            <a:endParaRPr kumimoji="0" lang="en-GB" altLang="ja-JP" sz="2800" b="0" i="0" u="none" strike="noStrike" cap="none" normalizeH="0" baseline="0" dirty="0" smtClean="0">
              <a:ln>
                <a:noFill/>
              </a:ln>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6370826" y="3135551"/>
            <a:ext cx="1184042" cy="369332"/>
          </a:xfrm>
          <a:prstGeom prst="rect">
            <a:avLst/>
          </a:prstGeom>
          <a:noFill/>
          <a:ln>
            <a:solidFill>
              <a:srgbClr val="C00000"/>
            </a:solidFill>
          </a:ln>
        </p:spPr>
        <p:txBody>
          <a:bodyPr wrap="none" rtlCol="0">
            <a:spAutoFit/>
          </a:bodyPr>
          <a:lstStyle/>
          <a:p>
            <a:r>
              <a:rPr lang="en-GB" dirty="0" smtClean="0">
                <a:solidFill>
                  <a:srgbClr val="C00000"/>
                </a:solidFill>
              </a:rPr>
              <a:t>   Toy Shop</a:t>
            </a:r>
            <a:endParaRPr lang="en-GB" dirty="0">
              <a:solidFill>
                <a:srgbClr val="C00000"/>
              </a:solidFill>
            </a:endParaRPr>
          </a:p>
        </p:txBody>
      </p:sp>
      <p:grpSp>
        <p:nvGrpSpPr>
          <p:cNvPr id="9" name="Group 8"/>
          <p:cNvGrpSpPr/>
          <p:nvPr/>
        </p:nvGrpSpPr>
        <p:grpSpPr>
          <a:xfrm>
            <a:off x="5661580" y="2596579"/>
            <a:ext cx="3649839" cy="2517228"/>
            <a:chOff x="5661580" y="2596579"/>
            <a:chExt cx="3649839" cy="2517228"/>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6970" y="2596579"/>
              <a:ext cx="1805282" cy="95505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5661580" y="3147299"/>
              <a:ext cx="3649839" cy="1966508"/>
            </a:xfrm>
            <a:prstGeom prst="rect">
              <a:avLst/>
            </a:prstGeom>
          </p:spPr>
        </p:pic>
      </p:gr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00000">
            <a:off x="5241756" y="4802654"/>
            <a:ext cx="3719019" cy="2003782"/>
          </a:xfrm>
          <a:prstGeom prst="rect">
            <a:avLst/>
          </a:prstGeom>
        </p:spPr>
      </p:pic>
    </p:spTree>
    <p:extLst>
      <p:ext uri="{BB962C8B-B14F-4D97-AF65-F5344CB8AC3E}">
        <p14:creationId xmlns:p14="http://schemas.microsoft.com/office/powerpoint/2010/main" val="24734423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612565"/>
            <a:ext cx="9128904" cy="18211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C00000"/>
                </a:solidFill>
                <a:latin typeface="+mn-lt"/>
              </a:rPr>
              <a:t>Many Problems</a:t>
            </a:r>
          </a:p>
          <a:p>
            <a:pPr algn="r"/>
            <a:r>
              <a:rPr lang="en-GB" sz="6600" b="1" dirty="0" smtClean="0">
                <a:solidFill>
                  <a:srgbClr val="C00000"/>
                </a:solidFill>
                <a:latin typeface="+mn-lt"/>
              </a:rPr>
              <a:t>One Solution </a:t>
            </a:r>
            <a:endParaRPr lang="en-GB" sz="6600" b="1"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Going Beyond Simple Algorithms</a:t>
            </a:r>
            <a:endParaRPr lang="en-GB" sz="4400" b="1" spc="-150" dirty="0">
              <a:solidFill>
                <a:schemeClr val="bg1">
                  <a:lumMod val="50000"/>
                </a:schemeClr>
              </a:solidFill>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420" t="11603" r="67867" b="8763"/>
          <a:stretch>
            <a:fillRect/>
          </a:stretch>
        </p:blipFill>
        <p:spPr bwMode="auto">
          <a:xfrm>
            <a:off x="2041028" y="4455110"/>
            <a:ext cx="1163042" cy="164229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336" t="11401" r="54861" b="8963"/>
          <a:stretch>
            <a:fillRect/>
          </a:stretch>
        </p:blipFill>
        <p:spPr bwMode="auto">
          <a:xfrm>
            <a:off x="393903" y="3989230"/>
            <a:ext cx="1638959" cy="163810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t="11205" r="71255" b="9460"/>
          <a:stretch>
            <a:fillRect/>
          </a:stretch>
        </p:blipFill>
        <p:spPr bwMode="auto">
          <a:xfrm>
            <a:off x="3244071" y="4905452"/>
            <a:ext cx="1151338" cy="17868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l="279" t="11452" r="56276" b="8714"/>
          <a:stretch>
            <a:fillRect/>
          </a:stretch>
        </p:blipFill>
        <p:spPr bwMode="auto">
          <a:xfrm>
            <a:off x="4359735" y="4114800"/>
            <a:ext cx="1708488" cy="176445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639109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420" t="11603" r="67867" b="8763"/>
          <a:stretch>
            <a:fillRect/>
          </a:stretch>
        </p:blipFill>
        <p:spPr bwMode="auto">
          <a:xfrm>
            <a:off x="2813538" y="562430"/>
            <a:ext cx="1697950" cy="23976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Box 2"/>
          <p:cNvSpPr txBox="1"/>
          <p:nvPr/>
        </p:nvSpPr>
        <p:spPr>
          <a:xfrm>
            <a:off x="174812" y="2250609"/>
            <a:ext cx="8673353" cy="3416320"/>
          </a:xfrm>
          <a:prstGeom prst="rect">
            <a:avLst/>
          </a:prstGeom>
          <a:noFill/>
        </p:spPr>
        <p:txBody>
          <a:bodyPr wrap="square" rtlCol="0">
            <a:spAutoFit/>
          </a:bodyPr>
          <a:lstStyle/>
          <a:p>
            <a:r>
              <a:rPr lang="en-GB" sz="7200" b="1" dirty="0" smtClean="0">
                <a:solidFill>
                  <a:schemeClr val="bg1">
                    <a:lumMod val="50000"/>
                  </a:schemeClr>
                </a:solidFill>
              </a:rPr>
              <a:t>Quibble,</a:t>
            </a:r>
          </a:p>
          <a:p>
            <a:r>
              <a:rPr lang="en-GB" sz="7200" b="1" dirty="0" smtClean="0">
                <a:solidFill>
                  <a:schemeClr val="bg1">
                    <a:lumMod val="50000"/>
                  </a:schemeClr>
                </a:solidFill>
              </a:rPr>
              <a:t>Crouch, Cornerstone and </a:t>
            </a:r>
            <a:r>
              <a:rPr lang="en-GB" sz="7200" b="1" dirty="0" err="1" smtClean="0">
                <a:solidFill>
                  <a:schemeClr val="bg1">
                    <a:lumMod val="50000"/>
                  </a:schemeClr>
                </a:solidFill>
              </a:rPr>
              <a:t>Quoink</a:t>
            </a:r>
            <a:r>
              <a:rPr lang="en-GB" sz="7200" b="1" dirty="0" smtClean="0">
                <a:solidFill>
                  <a:schemeClr val="bg1">
                    <a:lumMod val="50000"/>
                  </a:schemeClr>
                </a:solidFill>
              </a:rPr>
              <a:t>!</a:t>
            </a:r>
            <a:endParaRPr lang="en-GB" sz="7200" b="1" dirty="0">
              <a:solidFill>
                <a:schemeClr val="bg1">
                  <a:lumMod val="50000"/>
                </a:schemeClr>
              </a:solidFill>
            </a:endParaRPr>
          </a:p>
        </p:txBody>
      </p:sp>
      <p:sp>
        <p:nvSpPr>
          <p:cNvPr id="10" name="TextBox 9"/>
          <p:cNvSpPr txBox="1"/>
          <p:nvPr/>
        </p:nvSpPr>
        <p:spPr>
          <a:xfrm>
            <a:off x="7659298" y="4208331"/>
            <a:ext cx="1484702" cy="3170099"/>
          </a:xfrm>
          <a:prstGeom prst="rect">
            <a:avLst/>
          </a:prstGeom>
          <a:noFill/>
        </p:spPr>
        <p:txBody>
          <a:bodyPr wrap="none" rtlCol="0">
            <a:spAutoFit/>
          </a:bodyPr>
          <a:lstStyle/>
          <a:p>
            <a:r>
              <a:rPr lang="en-GB" sz="20000" b="1" dirty="0">
                <a:solidFill>
                  <a:srgbClr val="DEDEDE"/>
                </a:solidFill>
              </a:rPr>
              <a:t>4</a:t>
            </a:r>
          </a:p>
        </p:txBody>
      </p:sp>
      <p:sp>
        <p:nvSpPr>
          <p:cNvPr id="11" name="TextBox 10"/>
          <p:cNvSpPr txBox="1"/>
          <p:nvPr/>
        </p:nvSpPr>
        <p:spPr>
          <a:xfrm>
            <a:off x="7526664" y="6009634"/>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336" t="11401" r="54861" b="8963"/>
          <a:stretch>
            <a:fillRect/>
          </a:stretch>
        </p:blipFill>
        <p:spPr bwMode="auto">
          <a:xfrm>
            <a:off x="393903" y="98476"/>
            <a:ext cx="2392751" cy="239150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t="11205" r="71255" b="9460"/>
          <a:stretch>
            <a:fillRect/>
          </a:stretch>
        </p:blipFill>
        <p:spPr bwMode="auto">
          <a:xfrm>
            <a:off x="4694516" y="946304"/>
            <a:ext cx="1680862" cy="260860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l="279" t="11452" r="56276" b="8714"/>
          <a:stretch>
            <a:fillRect/>
          </a:stretch>
        </p:blipFill>
        <p:spPr bwMode="auto">
          <a:xfrm>
            <a:off x="6361978" y="165934"/>
            <a:ext cx="2494258" cy="257597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607180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621" y="2790221"/>
            <a:ext cx="7192379" cy="4077269"/>
          </a:xfrm>
          <a:prstGeom prst="rect">
            <a:avLst/>
          </a:prstGeom>
        </p:spPr>
      </p:pic>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1621" y="2780731"/>
            <a:ext cx="7192379" cy="407726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1621" y="2771241"/>
            <a:ext cx="7192379" cy="407726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1621" y="2767492"/>
            <a:ext cx="7192379" cy="407726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1621" y="2767492"/>
            <a:ext cx="7192379" cy="4077269"/>
          </a:xfrm>
          <a:prstGeom prst="rect">
            <a:avLst/>
          </a:prstGeom>
        </p:spPr>
      </p:pic>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l="420" t="11603" r="67867" b="8763"/>
          <a:stretch>
            <a:fillRect/>
          </a:stretch>
        </p:blipFill>
        <p:spPr bwMode="auto">
          <a:xfrm>
            <a:off x="2813538" y="562430"/>
            <a:ext cx="1697950" cy="23976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l="336" t="11401" r="54861" b="8963"/>
          <a:stretch>
            <a:fillRect/>
          </a:stretch>
        </p:blipFill>
        <p:spPr bwMode="auto">
          <a:xfrm>
            <a:off x="393903" y="98476"/>
            <a:ext cx="2392751" cy="239150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8" name="Picture 4"/>
          <p:cNvPicPr>
            <a:picLocks noChangeAspect="1" noChangeArrowheads="1"/>
          </p:cNvPicPr>
          <p:nvPr/>
        </p:nvPicPr>
        <p:blipFill>
          <a:blip r:embed="rId10">
            <a:extLst>
              <a:ext uri="{28A0092B-C50C-407E-A947-70E740481C1C}">
                <a14:useLocalDpi xmlns:a14="http://schemas.microsoft.com/office/drawing/2010/main" val="0"/>
              </a:ext>
            </a:extLst>
          </a:blip>
          <a:srcRect t="11205" r="71255" b="9460"/>
          <a:stretch>
            <a:fillRect/>
          </a:stretch>
        </p:blipFill>
        <p:spPr bwMode="auto">
          <a:xfrm>
            <a:off x="4694516" y="946304"/>
            <a:ext cx="1680862" cy="260860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0" name="Picture 6"/>
          <p:cNvPicPr>
            <a:picLocks noChangeAspect="1" noChangeArrowheads="1"/>
          </p:cNvPicPr>
          <p:nvPr/>
        </p:nvPicPr>
        <p:blipFill>
          <a:blip r:embed="rId11">
            <a:extLst>
              <a:ext uri="{28A0092B-C50C-407E-A947-70E740481C1C}">
                <a14:useLocalDpi xmlns:a14="http://schemas.microsoft.com/office/drawing/2010/main" val="0"/>
              </a:ext>
            </a:extLst>
          </a:blip>
          <a:srcRect l="279" t="11452" r="56276" b="8714"/>
          <a:stretch>
            <a:fillRect/>
          </a:stretch>
        </p:blipFill>
        <p:spPr bwMode="auto">
          <a:xfrm>
            <a:off x="6361978" y="165934"/>
            <a:ext cx="2494258" cy="257597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3" name="Group 12"/>
          <p:cNvGrpSpPr/>
          <p:nvPr/>
        </p:nvGrpSpPr>
        <p:grpSpPr>
          <a:xfrm>
            <a:off x="240304" y="3785616"/>
            <a:ext cx="2261110" cy="3150809"/>
            <a:chOff x="240304" y="3785616"/>
            <a:chExt cx="2261110" cy="3150809"/>
          </a:xfrm>
        </p:grpSpPr>
        <p:pic>
          <p:nvPicPr>
            <p:cNvPr id="2050" name="Picture 2"/>
            <p:cNvPicPr>
              <a:picLocks noChangeAspect="1" noChangeArrowheads="1"/>
            </p:cNvPicPr>
            <p:nvPr/>
          </p:nvPicPr>
          <p:blipFill>
            <a:blip r:embed="rId12">
              <a:extLst>
                <a:ext uri="{28A0092B-C50C-407E-A947-70E740481C1C}">
                  <a14:useLocalDpi xmlns:a14="http://schemas.microsoft.com/office/drawing/2010/main" val="0"/>
                </a:ext>
              </a:extLst>
            </a:blip>
            <a:srcRect t="11205" r="62575" b="8714"/>
            <a:stretch>
              <a:fillRect/>
            </a:stretch>
          </p:blipFill>
          <p:spPr bwMode="auto">
            <a:xfrm>
              <a:off x="240304" y="3785616"/>
              <a:ext cx="2261110" cy="271925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TextBox 11"/>
            <p:cNvSpPr txBox="1"/>
            <p:nvPr/>
          </p:nvSpPr>
          <p:spPr>
            <a:xfrm>
              <a:off x="591895" y="6413205"/>
              <a:ext cx="1557927" cy="523220"/>
            </a:xfrm>
            <a:prstGeom prst="rect">
              <a:avLst/>
            </a:prstGeom>
            <a:noFill/>
          </p:spPr>
          <p:txBody>
            <a:bodyPr wrap="none" rtlCol="0">
              <a:spAutoFit/>
            </a:bodyPr>
            <a:lstStyle/>
            <a:p>
              <a:r>
                <a:rPr lang="en-GB" sz="2800" dirty="0" smtClean="0">
                  <a:solidFill>
                    <a:srgbClr val="C00000"/>
                  </a:solidFill>
                </a:rPr>
                <a:t>Confused</a:t>
              </a:r>
              <a:endParaRPr lang="en-GB" sz="2800" dirty="0">
                <a:solidFill>
                  <a:srgbClr val="C00000"/>
                </a:solidFill>
              </a:endParaRPr>
            </a:p>
          </p:txBody>
        </p:sp>
      </p:grpSp>
      <p:sp>
        <p:nvSpPr>
          <p:cNvPr id="19" name="TextBox 18"/>
          <p:cNvSpPr txBox="1"/>
          <p:nvPr/>
        </p:nvSpPr>
        <p:spPr>
          <a:xfrm>
            <a:off x="192735" y="2175866"/>
            <a:ext cx="1335622" cy="523220"/>
          </a:xfrm>
          <a:prstGeom prst="rect">
            <a:avLst/>
          </a:prstGeom>
          <a:noFill/>
        </p:spPr>
        <p:txBody>
          <a:bodyPr wrap="none" rtlCol="0">
            <a:spAutoFit/>
          </a:bodyPr>
          <a:lstStyle/>
          <a:p>
            <a:r>
              <a:rPr lang="en-GB" sz="2800" dirty="0" smtClean="0">
                <a:solidFill>
                  <a:srgbClr val="C00000"/>
                </a:solidFill>
              </a:rPr>
              <a:t>Quibble</a:t>
            </a:r>
            <a:endParaRPr lang="en-GB" sz="2800" dirty="0">
              <a:solidFill>
                <a:srgbClr val="C00000"/>
              </a:solidFill>
            </a:endParaRPr>
          </a:p>
        </p:txBody>
      </p:sp>
      <p:sp>
        <p:nvSpPr>
          <p:cNvPr id="20" name="TextBox 19"/>
          <p:cNvSpPr txBox="1"/>
          <p:nvPr/>
        </p:nvSpPr>
        <p:spPr>
          <a:xfrm>
            <a:off x="3081577" y="2867863"/>
            <a:ext cx="1214435" cy="523220"/>
          </a:xfrm>
          <a:prstGeom prst="rect">
            <a:avLst/>
          </a:prstGeom>
          <a:noFill/>
        </p:spPr>
        <p:txBody>
          <a:bodyPr wrap="none" rtlCol="0">
            <a:spAutoFit/>
          </a:bodyPr>
          <a:lstStyle/>
          <a:p>
            <a:r>
              <a:rPr lang="en-GB" sz="2800" dirty="0" smtClean="0">
                <a:solidFill>
                  <a:srgbClr val="C00000"/>
                </a:solidFill>
              </a:rPr>
              <a:t>Crouch</a:t>
            </a:r>
            <a:endParaRPr lang="en-GB" sz="2800" dirty="0">
              <a:solidFill>
                <a:srgbClr val="C00000"/>
              </a:solidFill>
            </a:endParaRPr>
          </a:p>
        </p:txBody>
      </p:sp>
      <p:sp>
        <p:nvSpPr>
          <p:cNvPr id="21" name="TextBox 20"/>
          <p:cNvSpPr txBox="1"/>
          <p:nvPr/>
        </p:nvSpPr>
        <p:spPr>
          <a:xfrm>
            <a:off x="4610479" y="3489060"/>
            <a:ext cx="1985544" cy="523220"/>
          </a:xfrm>
          <a:prstGeom prst="rect">
            <a:avLst/>
          </a:prstGeom>
          <a:noFill/>
        </p:spPr>
        <p:txBody>
          <a:bodyPr wrap="none" rtlCol="0">
            <a:spAutoFit/>
          </a:bodyPr>
          <a:lstStyle/>
          <a:p>
            <a:r>
              <a:rPr lang="en-GB" sz="2800" dirty="0" smtClean="0">
                <a:solidFill>
                  <a:srgbClr val="C00000"/>
                </a:solidFill>
              </a:rPr>
              <a:t>Cornerstone</a:t>
            </a:r>
            <a:endParaRPr lang="en-GB" sz="2800" dirty="0">
              <a:solidFill>
                <a:srgbClr val="C00000"/>
              </a:solidFill>
            </a:endParaRPr>
          </a:p>
        </p:txBody>
      </p:sp>
      <p:sp>
        <p:nvSpPr>
          <p:cNvPr id="22" name="TextBox 21"/>
          <p:cNvSpPr txBox="1"/>
          <p:nvPr/>
        </p:nvSpPr>
        <p:spPr>
          <a:xfrm>
            <a:off x="7550971" y="2300662"/>
            <a:ext cx="1239442" cy="523220"/>
          </a:xfrm>
          <a:prstGeom prst="rect">
            <a:avLst/>
          </a:prstGeom>
          <a:noFill/>
        </p:spPr>
        <p:txBody>
          <a:bodyPr wrap="none" rtlCol="0">
            <a:spAutoFit/>
          </a:bodyPr>
          <a:lstStyle/>
          <a:p>
            <a:r>
              <a:rPr lang="en-GB" sz="2800" dirty="0" err="1" smtClean="0">
                <a:solidFill>
                  <a:srgbClr val="C00000"/>
                </a:solidFill>
              </a:rPr>
              <a:t>Quoink</a:t>
            </a:r>
            <a:endParaRPr lang="en-GB" sz="2800" dirty="0">
              <a:solidFill>
                <a:srgbClr val="C00000"/>
              </a:solidFill>
            </a:endParaRPr>
          </a:p>
        </p:txBody>
      </p:sp>
    </p:spTree>
    <p:extLst>
      <p:ext uri="{BB962C8B-B14F-4D97-AF65-F5344CB8AC3E}">
        <p14:creationId xmlns:p14="http://schemas.microsoft.com/office/powerpoint/2010/main" val="27594580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0000" t="19275"/>
          <a:stretch/>
        </p:blipFill>
        <p:spPr>
          <a:xfrm>
            <a:off x="3386516" y="338724"/>
            <a:ext cx="5516952" cy="5614481"/>
          </a:xfrm>
          <a:prstGeom prst="rect">
            <a:avLst/>
          </a:prstGeom>
        </p:spPr>
      </p:pic>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Quibble, Crouch</a:t>
            </a:r>
            <a:r>
              <a:rPr lang="en-GB" sz="4400" b="1" dirty="0">
                <a:solidFill>
                  <a:schemeClr val="bg1">
                    <a:lumMod val="50000"/>
                  </a:schemeClr>
                </a:solidFill>
              </a:rPr>
              <a:t> </a:t>
            </a:r>
            <a:r>
              <a:rPr lang="en-GB" sz="4400" b="1" dirty="0" smtClean="0">
                <a:solidFill>
                  <a:schemeClr val="bg1">
                    <a:lumMod val="50000"/>
                  </a:schemeClr>
                </a:solidFill>
              </a:rPr>
              <a:t>and Cornerstone Only</a:t>
            </a:r>
            <a:endParaRPr lang="en-GB" sz="4400" b="1" dirty="0">
              <a:solidFill>
                <a:schemeClr val="bg1">
                  <a:lumMod val="50000"/>
                </a:schemeClr>
              </a:solidFill>
            </a:endParaRPr>
          </a:p>
        </p:txBody>
      </p:sp>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420" t="11603" r="67867" b="8763"/>
          <a:stretch>
            <a:fillRect/>
          </a:stretch>
        </p:blipFill>
        <p:spPr bwMode="auto">
          <a:xfrm>
            <a:off x="2212817" y="1094050"/>
            <a:ext cx="1265139" cy="17864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336" t="11401" r="54861" b="8963"/>
          <a:stretch>
            <a:fillRect/>
          </a:stretch>
        </p:blipFill>
        <p:spPr bwMode="auto">
          <a:xfrm>
            <a:off x="265888" y="884860"/>
            <a:ext cx="1782834" cy="178190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t="11205" r="71255" b="9460"/>
          <a:stretch>
            <a:fillRect/>
          </a:stretch>
        </p:blipFill>
        <p:spPr bwMode="auto">
          <a:xfrm>
            <a:off x="868770" y="3182979"/>
            <a:ext cx="1252407" cy="194366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TextBox 8"/>
          <p:cNvSpPr txBox="1"/>
          <p:nvPr/>
        </p:nvSpPr>
        <p:spPr>
          <a:xfrm>
            <a:off x="60975" y="2625408"/>
            <a:ext cx="1508049" cy="523220"/>
          </a:xfrm>
          <a:prstGeom prst="rect">
            <a:avLst/>
          </a:prstGeom>
          <a:noFill/>
        </p:spPr>
        <p:txBody>
          <a:bodyPr wrap="square" rtlCol="0">
            <a:spAutoFit/>
          </a:bodyPr>
          <a:lstStyle/>
          <a:p>
            <a:r>
              <a:rPr lang="en-GB" sz="2800" dirty="0" smtClean="0">
                <a:solidFill>
                  <a:srgbClr val="C00000"/>
                </a:solidFill>
              </a:rPr>
              <a:t>Quibble</a:t>
            </a:r>
            <a:endParaRPr lang="en-GB" sz="2800" dirty="0">
              <a:solidFill>
                <a:srgbClr val="C00000"/>
              </a:solidFill>
            </a:endParaRPr>
          </a:p>
        </p:txBody>
      </p:sp>
      <p:sp>
        <p:nvSpPr>
          <p:cNvPr id="10" name="TextBox 9"/>
          <p:cNvSpPr txBox="1"/>
          <p:nvPr/>
        </p:nvSpPr>
        <p:spPr>
          <a:xfrm>
            <a:off x="2257785" y="2842227"/>
            <a:ext cx="1379810" cy="523220"/>
          </a:xfrm>
          <a:prstGeom prst="rect">
            <a:avLst/>
          </a:prstGeom>
          <a:noFill/>
        </p:spPr>
        <p:txBody>
          <a:bodyPr wrap="square" rtlCol="0">
            <a:spAutoFit/>
          </a:bodyPr>
          <a:lstStyle/>
          <a:p>
            <a:r>
              <a:rPr lang="en-GB" sz="2800" dirty="0" smtClean="0">
                <a:solidFill>
                  <a:srgbClr val="C00000"/>
                </a:solidFill>
              </a:rPr>
              <a:t>Crouch</a:t>
            </a:r>
            <a:endParaRPr lang="en-GB" sz="2800" dirty="0">
              <a:solidFill>
                <a:srgbClr val="C00000"/>
              </a:solidFill>
            </a:endParaRPr>
          </a:p>
        </p:txBody>
      </p:sp>
      <p:sp>
        <p:nvSpPr>
          <p:cNvPr id="11" name="TextBox 10"/>
          <p:cNvSpPr txBox="1"/>
          <p:nvPr/>
        </p:nvSpPr>
        <p:spPr>
          <a:xfrm>
            <a:off x="1785633" y="4285935"/>
            <a:ext cx="2119505" cy="523220"/>
          </a:xfrm>
          <a:prstGeom prst="rect">
            <a:avLst/>
          </a:prstGeom>
          <a:noFill/>
        </p:spPr>
        <p:txBody>
          <a:bodyPr wrap="square" rtlCol="0">
            <a:spAutoFit/>
          </a:bodyPr>
          <a:lstStyle/>
          <a:p>
            <a:r>
              <a:rPr lang="en-GB" sz="2800" dirty="0" smtClean="0">
                <a:solidFill>
                  <a:srgbClr val="C00000"/>
                </a:solidFill>
              </a:rPr>
              <a:t>Cornerstone</a:t>
            </a:r>
            <a:endParaRPr lang="en-GB" sz="2800" dirty="0">
              <a:solidFill>
                <a:srgbClr val="C00000"/>
              </a:solidFill>
            </a:endParaRPr>
          </a:p>
        </p:txBody>
      </p:sp>
      <p:sp>
        <p:nvSpPr>
          <p:cNvPr id="5" name="Rectangle 4"/>
          <p:cNvSpPr/>
          <p:nvPr/>
        </p:nvSpPr>
        <p:spPr>
          <a:xfrm>
            <a:off x="42687" y="5656538"/>
            <a:ext cx="9101313" cy="1200329"/>
          </a:xfrm>
          <a:prstGeom prst="rect">
            <a:avLst/>
          </a:prstGeom>
        </p:spPr>
        <p:txBody>
          <a:bodyPr wrap="square">
            <a:spAutoFit/>
          </a:bodyPr>
          <a:lstStyle/>
          <a:p>
            <a:r>
              <a:rPr lang="en-US" sz="3600" dirty="0" smtClean="0">
                <a:solidFill>
                  <a:srgbClr val="585858"/>
                </a:solidFill>
              </a:rPr>
              <a:t>Back in the classroom you can discuss the success, or otherwise and approaches taken.</a:t>
            </a:r>
          </a:p>
        </p:txBody>
      </p:sp>
    </p:spTree>
    <p:extLst>
      <p:ext uri="{BB962C8B-B14F-4D97-AF65-F5344CB8AC3E}">
        <p14:creationId xmlns:p14="http://schemas.microsoft.com/office/powerpoint/2010/main" val="3070983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132"/>
            <a:ext cx="5449824" cy="6015868"/>
          </a:xfrm>
          <a:prstGeom prst="rect">
            <a:avLst/>
          </a:prstGeom>
        </p:spPr>
      </p:pic>
      <p:sp>
        <p:nvSpPr>
          <p:cNvPr id="7" name="Rectangle 6"/>
          <p:cNvSpPr/>
          <p:nvPr/>
        </p:nvSpPr>
        <p:spPr>
          <a:xfrm>
            <a:off x="-1121" y="842132"/>
            <a:ext cx="1500737" cy="456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51279" y="994532"/>
            <a:ext cx="1500737" cy="456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77824" y="1828800"/>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3037787" y="6583680"/>
            <a:ext cx="1500737" cy="268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rotWithShape="1">
          <a:blip r:embed="rId4"/>
          <a:srcRect l="14861" t="20125" r="50562" b="37125"/>
          <a:stretch/>
        </p:blipFill>
        <p:spPr>
          <a:xfrm>
            <a:off x="5320418" y="2462724"/>
            <a:ext cx="3823582" cy="2657856"/>
          </a:xfrm>
          <a:prstGeom prst="rect">
            <a:avLst/>
          </a:prstGeom>
        </p:spPr>
      </p:pic>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538524" y="5747409"/>
            <a:ext cx="4605476" cy="1104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schemeClr val="bg1">
                    <a:lumMod val="75000"/>
                  </a:schemeClr>
                </a:solidFill>
              </a:rPr>
              <a:t>Ideas and materials </a:t>
            </a:r>
            <a:r>
              <a:rPr lang="en-GB" dirty="0">
                <a:solidFill>
                  <a:schemeClr val="bg1">
                    <a:lumMod val="75000"/>
                  </a:schemeClr>
                </a:solidFill>
              </a:rPr>
              <a:t>from CS Unplugged: </a:t>
            </a:r>
            <a:r>
              <a:rPr lang="en-GB" dirty="0">
                <a:solidFill>
                  <a:schemeClr val="bg1">
                    <a:lumMod val="75000"/>
                  </a:schemeClr>
                </a:solidFill>
                <a:hlinkClick r:id="rId5"/>
              </a:rPr>
              <a:t>http://</a:t>
            </a:r>
            <a:r>
              <a:rPr lang="en-GB" dirty="0" smtClean="0">
                <a:solidFill>
                  <a:schemeClr val="bg1">
                    <a:lumMod val="75000"/>
                  </a:schemeClr>
                </a:solidFill>
                <a:hlinkClick r:id="rId5"/>
              </a:rPr>
              <a:t>csunplugged.org/graph-colouring/</a:t>
            </a:r>
            <a:endParaRPr lang="en-GB" dirty="0">
              <a:solidFill>
                <a:schemeClr val="bg1">
                  <a:lumMod val="75000"/>
                </a:schemeClr>
              </a:solidFill>
            </a:endParaRPr>
          </a:p>
          <a:p>
            <a:pPr algn="r"/>
            <a:r>
              <a:rPr lang="en-GB" dirty="0" smtClean="0">
                <a:solidFill>
                  <a:schemeClr val="bg1">
                    <a:lumMod val="75000"/>
                  </a:schemeClr>
                </a:solidFill>
              </a:rPr>
              <a:t>and </a:t>
            </a:r>
            <a:r>
              <a:rPr lang="en-GB" dirty="0">
                <a:solidFill>
                  <a:schemeClr val="bg1">
                    <a:lumMod val="75000"/>
                  </a:schemeClr>
                </a:solidFill>
              </a:rPr>
              <a:t>CS Inside: </a:t>
            </a:r>
            <a:r>
              <a:rPr lang="en-GB" dirty="0">
                <a:solidFill>
                  <a:schemeClr val="bg1">
                    <a:lumMod val="75000"/>
                  </a:schemeClr>
                </a:solidFill>
                <a:hlinkClick r:id="rId6"/>
              </a:rPr>
              <a:t>http://csi.dcs.gla.ac.uk</a:t>
            </a:r>
            <a:r>
              <a:rPr lang="en-GB" dirty="0" smtClean="0">
                <a:solidFill>
                  <a:schemeClr val="bg1">
                    <a:lumMod val="75000"/>
                  </a:schemeClr>
                </a:solidFill>
                <a:hlinkClick r:id="rId6"/>
              </a:rPr>
              <a:t>/</a:t>
            </a:r>
            <a:r>
              <a:rPr lang="en-GB" dirty="0" smtClean="0">
                <a:solidFill>
                  <a:schemeClr val="bg1">
                    <a:lumMod val="75000"/>
                  </a:schemeClr>
                </a:solidFill>
              </a:rPr>
              <a:t> </a:t>
            </a:r>
            <a:endParaRPr lang="en-GB" dirty="0">
              <a:solidFill>
                <a:schemeClr val="bg1">
                  <a:lumMod val="75000"/>
                </a:schemeClr>
              </a:solidFill>
            </a:endParaRPr>
          </a:p>
        </p:txBody>
      </p:sp>
      <p:sp>
        <p:nvSpPr>
          <p:cNvPr id="3" name="TextBox 2"/>
          <p:cNvSpPr txBox="1"/>
          <p:nvPr/>
        </p:nvSpPr>
        <p:spPr>
          <a:xfrm>
            <a:off x="-1121" y="0"/>
            <a:ext cx="9145121" cy="2308324"/>
          </a:xfrm>
          <a:prstGeom prst="rect">
            <a:avLst/>
          </a:prstGeom>
          <a:noFill/>
        </p:spPr>
        <p:txBody>
          <a:bodyPr wrap="square" rtlCol="0">
            <a:spAutoFit/>
          </a:bodyPr>
          <a:lstStyle/>
          <a:p>
            <a:pPr algn="r"/>
            <a:r>
              <a:rPr lang="en-GB" sz="7200" b="1" spc="-150" dirty="0" smtClean="0">
                <a:solidFill>
                  <a:schemeClr val="bg1">
                    <a:lumMod val="50000"/>
                  </a:schemeClr>
                </a:solidFill>
              </a:rPr>
              <a:t>The Poor Cartographers </a:t>
            </a:r>
            <a:r>
              <a:rPr lang="en-GB" sz="7200" b="1" dirty="0" smtClean="0">
                <a:solidFill>
                  <a:schemeClr val="bg1">
                    <a:lumMod val="50000"/>
                  </a:schemeClr>
                </a:solidFill>
              </a:rPr>
              <a:t>Problem</a:t>
            </a:r>
            <a:endParaRPr lang="en-GB" sz="7200" b="1" dirty="0">
              <a:solidFill>
                <a:schemeClr val="bg1">
                  <a:lumMod val="50000"/>
                </a:schemeClr>
              </a:solidFill>
            </a:endParaRPr>
          </a:p>
        </p:txBody>
      </p:sp>
    </p:spTree>
    <p:extLst>
      <p:ext uri="{BB962C8B-B14F-4D97-AF65-F5344CB8AC3E}">
        <p14:creationId xmlns:p14="http://schemas.microsoft.com/office/powerpoint/2010/main" val="2765036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132"/>
            <a:ext cx="5449824" cy="6015868"/>
          </a:xfrm>
          <a:prstGeom prst="rect">
            <a:avLst/>
          </a:prstGeom>
        </p:spPr>
      </p:pic>
      <p:sp>
        <p:nvSpPr>
          <p:cNvPr id="7" name="Rectangle 6"/>
          <p:cNvSpPr/>
          <p:nvPr/>
        </p:nvSpPr>
        <p:spPr>
          <a:xfrm>
            <a:off x="-1121" y="842132"/>
            <a:ext cx="1500737" cy="456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51279" y="994532"/>
            <a:ext cx="1500737" cy="456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77824" y="1828800"/>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3037787" y="6583680"/>
            <a:ext cx="1500737" cy="268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538524" y="5747409"/>
            <a:ext cx="4605476" cy="1104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schemeClr val="bg1">
                    <a:lumMod val="75000"/>
                  </a:schemeClr>
                </a:solidFill>
              </a:rPr>
              <a:t>Ideas and materials </a:t>
            </a:r>
            <a:r>
              <a:rPr lang="en-GB" dirty="0">
                <a:solidFill>
                  <a:schemeClr val="bg1">
                    <a:lumMod val="75000"/>
                  </a:schemeClr>
                </a:solidFill>
              </a:rPr>
              <a:t>from CS Unplugged: </a:t>
            </a:r>
            <a:r>
              <a:rPr lang="en-GB" dirty="0">
                <a:solidFill>
                  <a:schemeClr val="bg1">
                    <a:lumMod val="75000"/>
                  </a:schemeClr>
                </a:solidFill>
                <a:hlinkClick r:id="rId4"/>
              </a:rPr>
              <a:t>http://</a:t>
            </a:r>
            <a:r>
              <a:rPr lang="en-GB" dirty="0" smtClean="0">
                <a:solidFill>
                  <a:schemeClr val="bg1">
                    <a:lumMod val="75000"/>
                  </a:schemeClr>
                </a:solidFill>
                <a:hlinkClick r:id="rId4"/>
              </a:rPr>
              <a:t>csunplugged.org/graph-colouring/</a:t>
            </a:r>
            <a:endParaRPr lang="en-GB" dirty="0">
              <a:solidFill>
                <a:schemeClr val="bg1">
                  <a:lumMod val="75000"/>
                </a:schemeClr>
              </a:solidFill>
            </a:endParaRPr>
          </a:p>
          <a:p>
            <a:pPr algn="r"/>
            <a:r>
              <a:rPr lang="en-GB" dirty="0" smtClean="0">
                <a:solidFill>
                  <a:schemeClr val="bg1">
                    <a:lumMod val="75000"/>
                  </a:schemeClr>
                </a:solidFill>
              </a:rPr>
              <a:t>and </a:t>
            </a:r>
            <a:r>
              <a:rPr lang="en-GB" dirty="0">
                <a:solidFill>
                  <a:schemeClr val="bg1">
                    <a:lumMod val="75000"/>
                  </a:schemeClr>
                </a:solidFill>
              </a:rPr>
              <a:t>CS Inside: </a:t>
            </a:r>
            <a:r>
              <a:rPr lang="en-GB" dirty="0">
                <a:solidFill>
                  <a:schemeClr val="bg1">
                    <a:lumMod val="75000"/>
                  </a:schemeClr>
                </a:solidFill>
                <a:hlinkClick r:id="rId5"/>
              </a:rPr>
              <a:t>http://csi.dcs.gla.ac.uk</a:t>
            </a:r>
            <a:r>
              <a:rPr lang="en-GB" dirty="0" smtClean="0">
                <a:solidFill>
                  <a:schemeClr val="bg1">
                    <a:lumMod val="75000"/>
                  </a:schemeClr>
                </a:solidFill>
                <a:hlinkClick r:id="rId5"/>
              </a:rPr>
              <a:t>/</a:t>
            </a:r>
            <a:r>
              <a:rPr lang="en-GB" dirty="0" smtClean="0">
                <a:solidFill>
                  <a:schemeClr val="bg1">
                    <a:lumMod val="75000"/>
                  </a:schemeClr>
                </a:solidFill>
              </a:rPr>
              <a:t> </a:t>
            </a:r>
            <a:endParaRPr lang="en-GB" dirty="0">
              <a:solidFill>
                <a:schemeClr val="bg1">
                  <a:lumMod val="75000"/>
                </a:schemeClr>
              </a:solidFill>
            </a:endParaRP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91169">
            <a:off x="5393599" y="726392"/>
            <a:ext cx="3378176" cy="513493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6850" y="416251"/>
            <a:ext cx="3378176" cy="513493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693662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73395" y="418145"/>
            <a:ext cx="4278019" cy="6058535"/>
          </a:xfrm>
          <a:prstGeom prst="rect">
            <a:avLst/>
          </a:prstGeom>
          <a:ln>
            <a:solidFill>
              <a:schemeClr val="bg1">
                <a:lumMod val="65000"/>
              </a:schemeClr>
            </a:solidFill>
          </a:ln>
        </p:spPr>
      </p:pic>
      <p:pic>
        <p:nvPicPr>
          <p:cNvPr id="8" name="Picture 7"/>
          <p:cNvPicPr>
            <a:picLocks noChangeAspect="1"/>
          </p:cNvPicPr>
          <p:nvPr/>
        </p:nvPicPr>
        <p:blipFill rotWithShape="1">
          <a:blip r:embed="rId4"/>
          <a:srcRect l="26240" t="19395" r="21108" b="25645"/>
          <a:stretch/>
        </p:blipFill>
        <p:spPr>
          <a:xfrm>
            <a:off x="275772" y="418145"/>
            <a:ext cx="2749956" cy="1613852"/>
          </a:xfrm>
          <a:prstGeom prst="rect">
            <a:avLst/>
          </a:prstGeom>
          <a:ln>
            <a:solidFill>
              <a:schemeClr val="bg1">
                <a:lumMod val="50000"/>
              </a:schemeClr>
            </a:solidFill>
          </a:ln>
        </p:spPr>
      </p:pic>
    </p:spTree>
    <p:extLst>
      <p:ext uri="{BB962C8B-B14F-4D97-AF65-F5344CB8AC3E}">
        <p14:creationId xmlns:p14="http://schemas.microsoft.com/office/powerpoint/2010/main" val="1074121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pic>
        <p:nvPicPr>
          <p:cNvPr id="2" name="Picture 1"/>
          <p:cNvPicPr>
            <a:picLocks noChangeAspect="1"/>
          </p:cNvPicPr>
          <p:nvPr/>
        </p:nvPicPr>
        <p:blipFill rotWithShape="1">
          <a:blip r:embed="rId3"/>
          <a:srcRect l="11092"/>
          <a:stretch/>
        </p:blipFill>
        <p:spPr>
          <a:xfrm>
            <a:off x="201168" y="769441"/>
            <a:ext cx="4382580" cy="6088559"/>
          </a:xfrm>
          <a:prstGeom prst="rect">
            <a:avLst/>
          </a:prstGeom>
        </p:spPr>
      </p:pic>
      <p:pic>
        <p:nvPicPr>
          <p:cNvPr id="5" name="Picture 4"/>
          <p:cNvPicPr>
            <a:picLocks noChangeAspect="1"/>
          </p:cNvPicPr>
          <p:nvPr/>
        </p:nvPicPr>
        <p:blipFill rotWithShape="1">
          <a:blip r:embed="rId4"/>
          <a:srcRect l="16199"/>
          <a:stretch/>
        </p:blipFill>
        <p:spPr>
          <a:xfrm>
            <a:off x="4882896" y="763939"/>
            <a:ext cx="3972216" cy="6099563"/>
          </a:xfrm>
          <a:prstGeom prst="rect">
            <a:avLst/>
          </a:prstGeom>
        </p:spPr>
      </p:pic>
      <p:sp>
        <p:nvSpPr>
          <p:cNvPr id="8" name="Rectangle 7"/>
          <p:cNvSpPr/>
          <p:nvPr/>
        </p:nvSpPr>
        <p:spPr>
          <a:xfrm>
            <a:off x="4641882" y="3035808"/>
            <a:ext cx="1118838" cy="2980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940586" y="3188208"/>
            <a:ext cx="1118838" cy="652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75526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8" name="Rectangle 7"/>
          <p:cNvSpPr/>
          <p:nvPr/>
        </p:nvSpPr>
        <p:spPr>
          <a:xfrm>
            <a:off x="4641882" y="3035808"/>
            <a:ext cx="1118838" cy="2980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940586" y="3188208"/>
            <a:ext cx="1118838" cy="652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629" b="52368"/>
          <a:stretch/>
        </p:blipFill>
        <p:spPr bwMode="auto">
          <a:xfrm rot="21236720">
            <a:off x="120204" y="953740"/>
            <a:ext cx="5932443" cy="37705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428" t="50599"/>
          <a:stretch/>
        </p:blipFill>
        <p:spPr bwMode="auto">
          <a:xfrm rot="189539">
            <a:off x="3328416" y="3170875"/>
            <a:ext cx="5821680" cy="391064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p:cNvSpPr txBox="1"/>
          <p:nvPr/>
        </p:nvSpPr>
        <p:spPr>
          <a:xfrm>
            <a:off x="5954013" y="879884"/>
            <a:ext cx="2956561" cy="2308324"/>
          </a:xfrm>
          <a:prstGeom prst="rect">
            <a:avLst/>
          </a:prstGeom>
          <a:noFill/>
        </p:spPr>
        <p:txBody>
          <a:bodyPr wrap="square" rtlCol="0">
            <a:spAutoFit/>
          </a:bodyPr>
          <a:lstStyle/>
          <a:p>
            <a:pPr algn="r"/>
            <a:r>
              <a:rPr lang="en-GB" sz="3600" dirty="0" smtClean="0">
                <a:solidFill>
                  <a:srgbClr val="C00000"/>
                </a:solidFill>
              </a:rPr>
              <a:t>Can you design a map that requires five colours?</a:t>
            </a:r>
            <a:endParaRPr lang="en-GB" sz="3600" dirty="0">
              <a:solidFill>
                <a:srgbClr val="C00000"/>
              </a:solidFill>
            </a:endParaRPr>
          </a:p>
        </p:txBody>
      </p:sp>
    </p:spTree>
    <p:extLst>
      <p:ext uri="{BB962C8B-B14F-4D97-AF65-F5344CB8AC3E}">
        <p14:creationId xmlns:p14="http://schemas.microsoft.com/office/powerpoint/2010/main" val="1173592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132"/>
            <a:ext cx="5449824" cy="6015868"/>
          </a:xfrm>
          <a:prstGeom prst="rect">
            <a:avLst/>
          </a:prstGeom>
        </p:spPr>
      </p:pic>
      <p:sp>
        <p:nvSpPr>
          <p:cNvPr id="7" name="Rectangle 6"/>
          <p:cNvSpPr/>
          <p:nvPr/>
        </p:nvSpPr>
        <p:spPr>
          <a:xfrm>
            <a:off x="-1121" y="842132"/>
            <a:ext cx="1500737" cy="456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51279" y="994532"/>
            <a:ext cx="1500737" cy="456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77824" y="1828800"/>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3037787" y="6583680"/>
            <a:ext cx="1500737" cy="268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21517">
            <a:off x="4955723" y="2674410"/>
            <a:ext cx="3920635" cy="211241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5527397" y="4618843"/>
            <a:ext cx="3930195" cy="2156090"/>
          </a:xfrm>
          <a:prstGeom prst="rect">
            <a:avLst/>
          </a:prstGeom>
        </p:spPr>
      </p:pic>
    </p:spTree>
    <p:extLst>
      <p:ext uri="{BB962C8B-B14F-4D97-AF65-F5344CB8AC3E}">
        <p14:creationId xmlns:p14="http://schemas.microsoft.com/office/powerpoint/2010/main" val="1892123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2" descr="graph"/>
          <p:cNvPicPr>
            <a:picLocks noChangeAspect="1" noChangeArrowheads="1"/>
          </p:cNvPicPr>
          <p:nvPr/>
        </p:nvPicPr>
        <p:blipFill rotWithShape="1">
          <a:blip r:embed="rId3">
            <a:extLst>
              <a:ext uri="{28A0092B-C50C-407E-A947-70E740481C1C}">
                <a14:useLocalDpi xmlns:a14="http://schemas.microsoft.com/office/drawing/2010/main" val="0"/>
              </a:ext>
            </a:extLst>
          </a:blip>
          <a:srcRect l="9304" t="4830" r="10768" b="16586"/>
          <a:stretch/>
        </p:blipFill>
        <p:spPr bwMode="auto">
          <a:xfrm>
            <a:off x="6291072" y="685925"/>
            <a:ext cx="2852928" cy="2679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21517">
            <a:off x="4955723" y="2674410"/>
            <a:ext cx="3920635" cy="2112411"/>
          </a:xfrm>
          <a:prstGeom prst="rect">
            <a:avLst/>
          </a:prstGeom>
        </p:spPr>
      </p:pic>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Tree>
    <p:extLst>
      <p:ext uri="{BB962C8B-B14F-4D97-AF65-F5344CB8AC3E}">
        <p14:creationId xmlns:p14="http://schemas.microsoft.com/office/powerpoint/2010/main" val="33919240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up)">
                                      <p:cBhvr>
                                        <p:cTn id="32" dur="500"/>
                                        <p:tgtEl>
                                          <p:spTgt spid="8"/>
                                        </p:tgtEl>
                                      </p:cBhvr>
                                    </p:animEffec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par>
                                <p:cTn id="42" presetID="22" presetClass="entr" presetSubtype="1"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up)">
                                      <p:cBhvr>
                                        <p:cTn id="44" dur="500"/>
                                        <p:tgtEl>
                                          <p:spTgt spid="24"/>
                                        </p:tgtEl>
                                      </p:cBhvr>
                                    </p:animEffect>
                                  </p:childTnLst>
                                </p:cTn>
                              </p:par>
                              <p:par>
                                <p:cTn id="45" presetID="22" presetClass="entr" presetSubtype="1"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up)">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par>
                                <p:cTn id="53" presetID="22" presetClass="entr" presetSubtype="1"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up)">
                                      <p:cBhvr>
                                        <p:cTn id="55" dur="500"/>
                                        <p:tgtEl>
                                          <p:spTgt spid="33"/>
                                        </p:tgtEl>
                                      </p:cBhvr>
                                    </p:animEffect>
                                  </p:childTnLst>
                                </p:cTn>
                              </p:par>
                              <p:par>
                                <p:cTn id="56" presetID="22" presetClass="entr" presetSubtype="1"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up)">
                                      <p:cBhvr>
                                        <p:cTn id="58" dur="500"/>
                                        <p:tgtEl>
                                          <p:spTgt spid="36"/>
                                        </p:tgtEl>
                                      </p:cBhvr>
                                    </p:animEffect>
                                  </p:childTnLst>
                                </p:cTn>
                              </p:par>
                              <p:par>
                                <p:cTn id="59" presetID="22" presetClass="entr" presetSubtype="8"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left)">
                                      <p:cBhvr>
                                        <p:cTn id="61" dur="500"/>
                                        <p:tgtEl>
                                          <p:spTgt spid="39"/>
                                        </p:tgtEl>
                                      </p:cBhvr>
                                    </p:animEffect>
                                  </p:childTnLst>
                                </p:cTn>
                              </p:par>
                              <p:par>
                                <p:cTn id="62" presetID="22" presetClass="entr" presetSubtype="8" fill="hold"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wipe(left)">
                                      <p:cBhvr>
                                        <p:cTn id="6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graph"/>
          <p:cNvPicPr>
            <a:picLocks noChangeAspect="1" noChangeArrowheads="1"/>
          </p:cNvPicPr>
          <p:nvPr/>
        </p:nvPicPr>
        <p:blipFill rotWithShape="1">
          <a:blip r:embed="rId3">
            <a:extLst>
              <a:ext uri="{28A0092B-C50C-407E-A947-70E740481C1C}">
                <a14:useLocalDpi xmlns:a14="http://schemas.microsoft.com/office/drawing/2010/main" val="0"/>
              </a:ext>
            </a:extLst>
          </a:blip>
          <a:srcRect l="9304" t="4830" r="10768" b="16586"/>
          <a:stretch/>
        </p:blipFill>
        <p:spPr bwMode="auto">
          <a:xfrm>
            <a:off x="6291072" y="685925"/>
            <a:ext cx="2852928" cy="2679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279150" y="2741837"/>
            <a:ext cx="4353536" cy="2305824"/>
          </a:xfrm>
          <a:prstGeom prst="rect">
            <a:avLst/>
          </a:prstGeom>
        </p:spPr>
      </p:pic>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5527397" y="4618843"/>
            <a:ext cx="3930195" cy="2156090"/>
          </a:xfrm>
          <a:prstGeom prst="rect">
            <a:avLst/>
          </a:prstGeom>
        </p:spPr>
      </p:pic>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a:solidFill>
                  <a:srgbClr val="C00000"/>
                </a:solidFill>
                <a:latin typeface="Courier New" panose="02070309020205020404" pitchFamily="49" charset="0"/>
                <a:cs typeface="Courier New" panose="02070309020205020404" pitchFamily="49" charset="0"/>
              </a:rPr>
              <a:t>1 – 2,3</a:t>
            </a:r>
          </a:p>
          <a:p>
            <a:r>
              <a:rPr lang="en-GB" altLang="en-US" sz="3600" b="1" dirty="0">
                <a:solidFill>
                  <a:srgbClr val="C00000"/>
                </a:solidFill>
                <a:latin typeface="Courier New" panose="02070309020205020404" pitchFamily="49" charset="0"/>
                <a:cs typeface="Courier New" panose="02070309020205020404" pitchFamily="49" charset="0"/>
              </a:rPr>
              <a:t>2 – 1,3,4,5</a:t>
            </a:r>
          </a:p>
          <a:p>
            <a:r>
              <a:rPr lang="en-GB" altLang="en-US" sz="3600" b="1" dirty="0">
                <a:solidFill>
                  <a:srgbClr val="C00000"/>
                </a:solidFill>
                <a:latin typeface="Courier New" panose="02070309020205020404" pitchFamily="49" charset="0"/>
                <a:cs typeface="Courier New" panose="02070309020205020404" pitchFamily="49" charset="0"/>
              </a:rPr>
              <a:t>3 – 1,2,4,6</a:t>
            </a:r>
          </a:p>
          <a:p>
            <a:r>
              <a:rPr lang="en-GB" altLang="en-US" sz="3600" b="1" dirty="0">
                <a:solidFill>
                  <a:srgbClr val="C00000"/>
                </a:solidFill>
                <a:latin typeface="Courier New" panose="02070309020205020404" pitchFamily="49" charset="0"/>
                <a:cs typeface="Courier New" panose="02070309020205020404" pitchFamily="49" charset="0"/>
              </a:rPr>
              <a:t>4 – 2,3,5,6</a:t>
            </a:r>
          </a:p>
          <a:p>
            <a:r>
              <a:rPr lang="en-GB" altLang="en-US" sz="3600" b="1" dirty="0">
                <a:solidFill>
                  <a:srgbClr val="C00000"/>
                </a:solidFill>
                <a:latin typeface="Courier New" panose="02070309020205020404" pitchFamily="49" charset="0"/>
                <a:cs typeface="Courier New" panose="02070309020205020404" pitchFamily="49" charset="0"/>
              </a:rPr>
              <a:t>5 – 2,4,6</a:t>
            </a:r>
          </a:p>
          <a:p>
            <a:r>
              <a:rPr lang="en-GB" altLang="en-US" sz="3600" b="1" dirty="0">
                <a:solidFill>
                  <a:srgbClr val="C00000"/>
                </a:solidFill>
                <a:latin typeface="Courier New" panose="02070309020205020404" pitchFamily="49" charset="0"/>
                <a:cs typeface="Courier New" panose="02070309020205020404" pitchFamily="49" charset="0"/>
              </a:rPr>
              <a:t>6 – 3,4,5</a:t>
            </a:r>
          </a:p>
        </p:txBody>
      </p:sp>
      <p:sp>
        <p:nvSpPr>
          <p:cNvPr id="5" name="Rectangle 4"/>
          <p:cNvSpPr/>
          <p:nvPr/>
        </p:nvSpPr>
        <p:spPr>
          <a:xfrm>
            <a:off x="549203" y="3438750"/>
            <a:ext cx="3020552" cy="3416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5604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975300" y="892220"/>
            <a:ext cx="3999549" cy="4832092"/>
          </a:xfrm>
          <a:prstGeom prst="rect">
            <a:avLst/>
          </a:prstGeom>
          <a:noFill/>
          <a:ln>
            <a:solidFill>
              <a:schemeClr val="bg1">
                <a:lumMod val="50000"/>
              </a:schemeClr>
            </a:solidFill>
          </a:ln>
        </p:spPr>
        <p:txBody>
          <a:bodyPr wrap="square" rtlCol="0">
            <a:spAutoFit/>
          </a:bodyPr>
          <a:lstStyle/>
          <a:p>
            <a:r>
              <a:rPr lang="en-GB" sz="4400" dirty="0" smtClean="0">
                <a:solidFill>
                  <a:srgbClr val="585858"/>
                </a:solidFill>
              </a:rPr>
              <a:t>Stage 1</a:t>
            </a:r>
          </a:p>
          <a:p>
            <a:r>
              <a:rPr lang="en-GB" sz="4400" dirty="0" smtClean="0">
                <a:solidFill>
                  <a:srgbClr val="585858"/>
                </a:solidFill>
              </a:rPr>
              <a:t>Determine the best order to colour</a:t>
            </a:r>
          </a:p>
          <a:p>
            <a:endParaRPr lang="en-GB" sz="4400" dirty="0" smtClean="0">
              <a:solidFill>
                <a:srgbClr val="585858"/>
              </a:solidFill>
            </a:endParaRPr>
          </a:p>
          <a:p>
            <a:r>
              <a:rPr lang="en-GB" sz="4400" dirty="0" smtClean="0">
                <a:solidFill>
                  <a:srgbClr val="585858"/>
                </a:solidFill>
              </a:rPr>
              <a:t>Stage 2</a:t>
            </a:r>
          </a:p>
          <a:p>
            <a:r>
              <a:rPr lang="en-GB" sz="4400" dirty="0" smtClean="0">
                <a:solidFill>
                  <a:srgbClr val="585858"/>
                </a:solidFill>
              </a:rPr>
              <a:t>Assign colours</a:t>
            </a:r>
            <a:endParaRPr lang="en-GB" sz="4400" dirty="0">
              <a:solidFill>
                <a:srgbClr val="585858"/>
              </a:solidFill>
            </a:endParaRPr>
          </a:p>
        </p:txBody>
      </p:sp>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a:solidFill>
                  <a:srgbClr val="C00000"/>
                </a:solidFill>
                <a:latin typeface="Courier New" panose="02070309020205020404" pitchFamily="49" charset="0"/>
                <a:cs typeface="Courier New" panose="02070309020205020404" pitchFamily="49" charset="0"/>
              </a:rPr>
              <a:t>1 – 2,3</a:t>
            </a:r>
          </a:p>
          <a:p>
            <a:r>
              <a:rPr lang="en-GB" altLang="en-US" sz="3600" b="1" dirty="0">
                <a:solidFill>
                  <a:srgbClr val="C00000"/>
                </a:solidFill>
                <a:latin typeface="Courier New" panose="02070309020205020404" pitchFamily="49" charset="0"/>
                <a:cs typeface="Courier New" panose="02070309020205020404" pitchFamily="49" charset="0"/>
              </a:rPr>
              <a:t>2 – 1,3,4,5</a:t>
            </a:r>
          </a:p>
          <a:p>
            <a:r>
              <a:rPr lang="en-GB" altLang="en-US" sz="3600" b="1" dirty="0">
                <a:solidFill>
                  <a:srgbClr val="C00000"/>
                </a:solidFill>
                <a:latin typeface="Courier New" panose="02070309020205020404" pitchFamily="49" charset="0"/>
                <a:cs typeface="Courier New" panose="02070309020205020404" pitchFamily="49" charset="0"/>
              </a:rPr>
              <a:t>3 – 1,2,4,6</a:t>
            </a:r>
          </a:p>
          <a:p>
            <a:r>
              <a:rPr lang="en-GB" altLang="en-US" sz="3600" b="1" dirty="0">
                <a:solidFill>
                  <a:srgbClr val="C00000"/>
                </a:solidFill>
                <a:latin typeface="Courier New" panose="02070309020205020404" pitchFamily="49" charset="0"/>
                <a:cs typeface="Courier New" panose="02070309020205020404" pitchFamily="49" charset="0"/>
              </a:rPr>
              <a:t>4 – 2,3,5,6</a:t>
            </a:r>
          </a:p>
          <a:p>
            <a:r>
              <a:rPr lang="en-GB" altLang="en-US" sz="3600" b="1" dirty="0">
                <a:solidFill>
                  <a:srgbClr val="C00000"/>
                </a:solidFill>
                <a:latin typeface="Courier New" panose="02070309020205020404" pitchFamily="49" charset="0"/>
                <a:cs typeface="Courier New" panose="02070309020205020404" pitchFamily="49" charset="0"/>
              </a:rPr>
              <a:t>5 – 2,4,6</a:t>
            </a:r>
          </a:p>
          <a:p>
            <a:r>
              <a:rPr lang="en-GB" altLang="en-US" sz="3600" b="1" dirty="0">
                <a:solidFill>
                  <a:srgbClr val="C00000"/>
                </a:solidFill>
                <a:latin typeface="Courier New" panose="02070309020205020404" pitchFamily="49" charset="0"/>
                <a:cs typeface="Courier New" panose="02070309020205020404" pitchFamily="49" charset="0"/>
              </a:rPr>
              <a:t>6 – 3,4,5</a:t>
            </a:r>
          </a:p>
        </p:txBody>
      </p:sp>
    </p:spTree>
    <p:extLst>
      <p:ext uri="{BB962C8B-B14F-4D97-AF65-F5344CB8AC3E}">
        <p14:creationId xmlns:p14="http://schemas.microsoft.com/office/powerpoint/2010/main" val="777281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fade">
                                      <p:cBhvr>
                                        <p:cTn id="1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a:solidFill>
                  <a:srgbClr val="C00000"/>
                </a:solidFill>
                <a:latin typeface="Courier New" panose="02070309020205020404" pitchFamily="49" charset="0"/>
                <a:cs typeface="Courier New" panose="02070309020205020404" pitchFamily="49" charset="0"/>
              </a:rPr>
              <a:t>1 – 2,3</a:t>
            </a:r>
          </a:p>
          <a:p>
            <a:r>
              <a:rPr lang="en-GB" altLang="en-US" sz="3600" b="1" dirty="0">
                <a:solidFill>
                  <a:srgbClr val="C00000"/>
                </a:solidFill>
                <a:latin typeface="Courier New" panose="02070309020205020404" pitchFamily="49" charset="0"/>
                <a:cs typeface="Courier New" panose="02070309020205020404" pitchFamily="49" charset="0"/>
              </a:rPr>
              <a:t>2 – 1,3,4,5</a:t>
            </a:r>
          </a:p>
          <a:p>
            <a:r>
              <a:rPr lang="en-GB" altLang="en-US" sz="3600" b="1" dirty="0">
                <a:solidFill>
                  <a:srgbClr val="C00000"/>
                </a:solidFill>
                <a:latin typeface="Courier New" panose="02070309020205020404" pitchFamily="49" charset="0"/>
                <a:cs typeface="Courier New" panose="02070309020205020404" pitchFamily="49" charset="0"/>
              </a:rPr>
              <a:t>3 – 1,2,4,6</a:t>
            </a:r>
          </a:p>
          <a:p>
            <a:r>
              <a:rPr lang="en-GB" altLang="en-US" sz="3600" b="1" dirty="0">
                <a:solidFill>
                  <a:srgbClr val="C00000"/>
                </a:solidFill>
                <a:latin typeface="Courier New" panose="02070309020205020404" pitchFamily="49" charset="0"/>
                <a:cs typeface="Courier New" panose="02070309020205020404" pitchFamily="49" charset="0"/>
              </a:rPr>
              <a:t>4 – 2,3,5,6</a:t>
            </a:r>
          </a:p>
          <a:p>
            <a:r>
              <a:rPr lang="en-GB" altLang="en-US" sz="3600" b="1" dirty="0">
                <a:solidFill>
                  <a:srgbClr val="C00000"/>
                </a:solidFill>
                <a:latin typeface="Courier New" panose="02070309020205020404" pitchFamily="49" charset="0"/>
                <a:cs typeface="Courier New" panose="02070309020205020404" pitchFamily="49" charset="0"/>
              </a:rPr>
              <a:t>5 – 2,4,6</a:t>
            </a:r>
          </a:p>
          <a:p>
            <a:r>
              <a:rPr lang="en-GB" altLang="en-US" sz="3600" b="1" dirty="0">
                <a:solidFill>
                  <a:srgbClr val="C00000"/>
                </a:solidFill>
                <a:latin typeface="Courier New" panose="02070309020205020404" pitchFamily="49" charset="0"/>
                <a:cs typeface="Courier New" panose="02070309020205020404" pitchFamily="49" charset="0"/>
              </a:rPr>
              <a:t>6 – 3,4,5</a:t>
            </a:r>
          </a:p>
        </p:txBody>
      </p:sp>
      <p:sp>
        <p:nvSpPr>
          <p:cNvPr id="6" name="TextBox 5"/>
          <p:cNvSpPr txBox="1"/>
          <p:nvPr/>
        </p:nvSpPr>
        <p:spPr>
          <a:xfrm>
            <a:off x="5478109" y="831038"/>
            <a:ext cx="3533403" cy="2677656"/>
          </a:xfrm>
          <a:prstGeom prst="rect">
            <a:avLst/>
          </a:prstGeom>
          <a:noFill/>
          <a:ln>
            <a:solidFill>
              <a:srgbClr val="C00000"/>
            </a:solidFill>
          </a:ln>
        </p:spPr>
        <p:txBody>
          <a:bodyPr wrap="none" rtlCol="0">
            <a:spAutoFit/>
          </a:bodyPr>
          <a:lstStyle/>
          <a:p>
            <a:r>
              <a:rPr lang="en-GB" sz="2800" dirty="0" smtClean="0">
                <a:solidFill>
                  <a:srgbClr val="585858"/>
                </a:solidFill>
              </a:rPr>
              <a:t>Repeatedly:</a:t>
            </a:r>
          </a:p>
          <a:p>
            <a:pPr marL="457200" indent="-457200">
              <a:buFont typeface="Arial" panose="020B0604020202020204" pitchFamily="34" charset="0"/>
              <a:buChar char="•"/>
            </a:pPr>
            <a:r>
              <a:rPr lang="en-GB" sz="2800" dirty="0" smtClean="0">
                <a:solidFill>
                  <a:srgbClr val="C00000"/>
                </a:solidFill>
              </a:rPr>
              <a:t>Remove node with</a:t>
            </a:r>
          </a:p>
          <a:p>
            <a:r>
              <a:rPr lang="en-GB" sz="2800" dirty="0" smtClean="0">
                <a:solidFill>
                  <a:srgbClr val="C00000"/>
                </a:solidFill>
              </a:rPr>
              <a:t>least connections</a:t>
            </a:r>
          </a:p>
          <a:p>
            <a:pPr marL="457200" indent="-457200">
              <a:buFont typeface="Arial" panose="020B0604020202020204" pitchFamily="34" charset="0"/>
              <a:buChar char="•"/>
            </a:pPr>
            <a:r>
              <a:rPr lang="en-GB" sz="2800" dirty="0" smtClean="0">
                <a:solidFill>
                  <a:srgbClr val="585858"/>
                </a:solidFill>
              </a:rPr>
              <a:t>Store in a list</a:t>
            </a:r>
          </a:p>
          <a:p>
            <a:pPr marL="457200" indent="-457200">
              <a:buFont typeface="Arial" panose="020B0604020202020204" pitchFamily="34" charset="0"/>
              <a:buChar char="•"/>
            </a:pPr>
            <a:r>
              <a:rPr lang="en-GB" sz="2800" dirty="0" smtClean="0">
                <a:solidFill>
                  <a:srgbClr val="585858"/>
                </a:solidFill>
              </a:rPr>
              <a:t>Remove connection</a:t>
            </a:r>
          </a:p>
          <a:p>
            <a:r>
              <a:rPr lang="en-GB" sz="2800" dirty="0" smtClean="0">
                <a:solidFill>
                  <a:srgbClr val="585858"/>
                </a:solidFill>
              </a:rPr>
              <a:t>from other nodes</a:t>
            </a:r>
            <a:endParaRPr lang="en-GB" sz="2800" dirty="0">
              <a:solidFill>
                <a:srgbClr val="585858"/>
              </a:solidFill>
            </a:endParaRPr>
          </a:p>
        </p:txBody>
      </p:sp>
      <p:sp>
        <p:nvSpPr>
          <p:cNvPr id="7" name="TextBox 6"/>
          <p:cNvSpPr txBox="1"/>
          <p:nvPr/>
        </p:nvSpPr>
        <p:spPr>
          <a:xfrm rot="5400000">
            <a:off x="3902076" y="2182913"/>
            <a:ext cx="1538883" cy="1677767"/>
          </a:xfrm>
          <a:prstGeom prst="rect">
            <a:avLst/>
          </a:prstGeom>
          <a:noFill/>
        </p:spPr>
        <p:txBody>
          <a:bodyPr vert="vert270" wrap="square" rtlCol="0">
            <a:spAutoFit/>
          </a:bodyPr>
          <a:lstStyle/>
          <a:p>
            <a:pPr algn="r"/>
            <a:r>
              <a:rPr lang="en-GB" sz="4400" b="1" dirty="0" smtClean="0">
                <a:solidFill>
                  <a:srgbClr val="585858"/>
                </a:solidFill>
              </a:rPr>
              <a:t>Stage</a:t>
            </a:r>
          </a:p>
          <a:p>
            <a:pPr algn="r"/>
            <a:r>
              <a:rPr lang="en-GB" sz="4400" b="1" dirty="0" smtClean="0">
                <a:solidFill>
                  <a:srgbClr val="585858"/>
                </a:solidFill>
              </a:rPr>
              <a:t>1</a:t>
            </a:r>
          </a:p>
        </p:txBody>
      </p:sp>
      <p:sp>
        <p:nvSpPr>
          <p:cNvPr id="5" name="Rectangle 4"/>
          <p:cNvSpPr/>
          <p:nvPr/>
        </p:nvSpPr>
        <p:spPr>
          <a:xfrm>
            <a:off x="53743" y="3438750"/>
            <a:ext cx="3146097" cy="621186"/>
          </a:xfrm>
          <a:prstGeom prst="rect">
            <a:avLst/>
          </a:prstGeom>
          <a:noFill/>
          <a:ln w="5715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Arrow 12"/>
          <p:cNvSpPr/>
          <p:nvPr/>
        </p:nvSpPr>
        <p:spPr>
          <a:xfrm>
            <a:off x="4705379" y="740475"/>
            <a:ext cx="707869" cy="159694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83376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a:solidFill>
                  <a:srgbClr val="C00000"/>
                </a:solidFill>
                <a:latin typeface="Courier New" panose="02070309020205020404" pitchFamily="49" charset="0"/>
                <a:cs typeface="Courier New" panose="02070309020205020404" pitchFamily="49" charset="0"/>
              </a:rPr>
              <a:t>1 – 2,3</a:t>
            </a:r>
          </a:p>
          <a:p>
            <a:r>
              <a:rPr lang="en-GB" altLang="en-US" sz="3600" b="1" dirty="0">
                <a:solidFill>
                  <a:srgbClr val="C00000"/>
                </a:solidFill>
                <a:latin typeface="Courier New" panose="02070309020205020404" pitchFamily="49" charset="0"/>
                <a:cs typeface="Courier New" panose="02070309020205020404" pitchFamily="49" charset="0"/>
              </a:rPr>
              <a:t>2 – 1,3,4,5</a:t>
            </a:r>
          </a:p>
          <a:p>
            <a:r>
              <a:rPr lang="en-GB" altLang="en-US" sz="3600" b="1" dirty="0">
                <a:solidFill>
                  <a:srgbClr val="C00000"/>
                </a:solidFill>
                <a:latin typeface="Courier New" panose="02070309020205020404" pitchFamily="49" charset="0"/>
                <a:cs typeface="Courier New" panose="02070309020205020404" pitchFamily="49" charset="0"/>
              </a:rPr>
              <a:t>3 – 1,2,4,6</a:t>
            </a:r>
          </a:p>
          <a:p>
            <a:r>
              <a:rPr lang="en-GB" altLang="en-US" sz="3600" b="1" dirty="0">
                <a:solidFill>
                  <a:srgbClr val="C00000"/>
                </a:solidFill>
                <a:latin typeface="Courier New" panose="02070309020205020404" pitchFamily="49" charset="0"/>
                <a:cs typeface="Courier New" panose="02070309020205020404" pitchFamily="49" charset="0"/>
              </a:rPr>
              <a:t>4 – 2,3,5,6</a:t>
            </a:r>
          </a:p>
          <a:p>
            <a:r>
              <a:rPr lang="en-GB" altLang="en-US" sz="3600" b="1" dirty="0">
                <a:solidFill>
                  <a:srgbClr val="C00000"/>
                </a:solidFill>
                <a:latin typeface="Courier New" panose="02070309020205020404" pitchFamily="49" charset="0"/>
                <a:cs typeface="Courier New" panose="02070309020205020404" pitchFamily="49" charset="0"/>
              </a:rPr>
              <a:t>5 – 2,4,6</a:t>
            </a:r>
          </a:p>
          <a:p>
            <a:r>
              <a:rPr lang="en-GB" altLang="en-US" sz="3600" b="1" dirty="0">
                <a:solidFill>
                  <a:srgbClr val="C00000"/>
                </a:solidFill>
                <a:latin typeface="Courier New" panose="02070309020205020404" pitchFamily="49" charset="0"/>
                <a:cs typeface="Courier New" panose="02070309020205020404" pitchFamily="49" charset="0"/>
              </a:rPr>
              <a:t>6 – 3,4,5</a:t>
            </a:r>
          </a:p>
        </p:txBody>
      </p:sp>
      <p:sp>
        <p:nvSpPr>
          <p:cNvPr id="6" name="TextBox 5"/>
          <p:cNvSpPr txBox="1"/>
          <p:nvPr/>
        </p:nvSpPr>
        <p:spPr>
          <a:xfrm>
            <a:off x="5478109" y="831038"/>
            <a:ext cx="3533403" cy="2677656"/>
          </a:xfrm>
          <a:prstGeom prst="rect">
            <a:avLst/>
          </a:prstGeom>
          <a:noFill/>
          <a:ln>
            <a:solidFill>
              <a:srgbClr val="C00000"/>
            </a:solidFill>
          </a:ln>
        </p:spPr>
        <p:txBody>
          <a:bodyPr wrap="none" rtlCol="0">
            <a:spAutoFit/>
          </a:bodyPr>
          <a:lstStyle/>
          <a:p>
            <a:r>
              <a:rPr lang="en-GB" sz="2800" dirty="0" smtClean="0">
                <a:solidFill>
                  <a:srgbClr val="585858"/>
                </a:solidFill>
              </a:rPr>
              <a:t>Repeatedly:</a:t>
            </a:r>
          </a:p>
          <a:p>
            <a:pPr marL="457200" indent="-457200">
              <a:buFont typeface="Arial" panose="020B0604020202020204" pitchFamily="34" charset="0"/>
              <a:buChar char="•"/>
            </a:pPr>
            <a:r>
              <a:rPr lang="en-GB" sz="2800" dirty="0" smtClean="0">
                <a:solidFill>
                  <a:srgbClr val="585858"/>
                </a:solidFill>
              </a:rPr>
              <a:t>Remove node with</a:t>
            </a:r>
          </a:p>
          <a:p>
            <a:r>
              <a:rPr lang="en-GB" sz="2800" dirty="0" smtClean="0">
                <a:solidFill>
                  <a:srgbClr val="585858"/>
                </a:solidFill>
              </a:rPr>
              <a:t>least connections</a:t>
            </a:r>
          </a:p>
          <a:p>
            <a:pPr marL="457200" indent="-457200">
              <a:buFont typeface="Arial" panose="020B0604020202020204" pitchFamily="34" charset="0"/>
              <a:buChar char="•"/>
            </a:pPr>
            <a:r>
              <a:rPr lang="en-GB" sz="2800" dirty="0" smtClean="0">
                <a:solidFill>
                  <a:srgbClr val="C00000"/>
                </a:solidFill>
              </a:rPr>
              <a:t>Store in a list</a:t>
            </a:r>
          </a:p>
          <a:p>
            <a:pPr marL="457200" indent="-457200">
              <a:buFont typeface="Arial" panose="020B0604020202020204" pitchFamily="34" charset="0"/>
              <a:buChar char="•"/>
            </a:pPr>
            <a:r>
              <a:rPr lang="en-GB" sz="2800" dirty="0" smtClean="0">
                <a:solidFill>
                  <a:srgbClr val="585858"/>
                </a:solidFill>
              </a:rPr>
              <a:t>Remove connection</a:t>
            </a:r>
          </a:p>
          <a:p>
            <a:r>
              <a:rPr lang="en-GB" sz="2800" dirty="0" smtClean="0">
                <a:solidFill>
                  <a:srgbClr val="585858"/>
                </a:solidFill>
              </a:rPr>
              <a:t>from other nodes</a:t>
            </a:r>
            <a:endParaRPr lang="en-GB" sz="2800" dirty="0">
              <a:solidFill>
                <a:srgbClr val="585858"/>
              </a:solidFill>
            </a:endParaRPr>
          </a:p>
        </p:txBody>
      </p:sp>
      <p:sp>
        <p:nvSpPr>
          <p:cNvPr id="25" name="Rectangle 24"/>
          <p:cNvSpPr/>
          <p:nvPr/>
        </p:nvSpPr>
        <p:spPr>
          <a:xfrm>
            <a:off x="53743" y="3438750"/>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33"/>
          <p:cNvSpPr>
            <a:spLocks noChangeArrowheads="1"/>
          </p:cNvSpPr>
          <p:nvPr/>
        </p:nvSpPr>
        <p:spPr bwMode="auto">
          <a:xfrm>
            <a:off x="5478109" y="3508694"/>
            <a:ext cx="36658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a:solidFill>
                  <a:srgbClr val="C00000"/>
                </a:solidFill>
                <a:latin typeface="Courier New" panose="02070309020205020404" pitchFamily="49" charset="0"/>
                <a:cs typeface="Courier New" panose="02070309020205020404" pitchFamily="49" charset="0"/>
              </a:rPr>
              <a:t>1 – </a:t>
            </a:r>
            <a:r>
              <a:rPr lang="en-GB" altLang="en-US" sz="3600" b="1" dirty="0" smtClean="0">
                <a:solidFill>
                  <a:srgbClr val="C00000"/>
                </a:solidFill>
                <a:latin typeface="Courier New" panose="02070309020205020404" pitchFamily="49" charset="0"/>
                <a:cs typeface="Courier New" panose="02070309020205020404" pitchFamily="49" charset="0"/>
              </a:rPr>
              <a:t>2,3</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13" name="Freeform 12"/>
          <p:cNvSpPr/>
          <p:nvPr/>
        </p:nvSpPr>
        <p:spPr>
          <a:xfrm>
            <a:off x="2688336" y="3529276"/>
            <a:ext cx="2505456" cy="201476"/>
          </a:xfrm>
          <a:custGeom>
            <a:avLst/>
            <a:gdLst>
              <a:gd name="connsiteX0" fmla="*/ 0 w 2505456"/>
              <a:gd name="connsiteY0" fmla="*/ 201476 h 201476"/>
              <a:gd name="connsiteX1" fmla="*/ 1188720 w 2505456"/>
              <a:gd name="connsiteY1" fmla="*/ 308 h 201476"/>
              <a:gd name="connsiteX2" fmla="*/ 2505456 w 2505456"/>
              <a:gd name="connsiteY2" fmla="*/ 164900 h 201476"/>
            </a:gdLst>
            <a:ahLst/>
            <a:cxnLst>
              <a:cxn ang="0">
                <a:pos x="connsiteX0" y="connsiteY0"/>
              </a:cxn>
              <a:cxn ang="0">
                <a:pos x="connsiteX1" y="connsiteY1"/>
              </a:cxn>
              <a:cxn ang="0">
                <a:pos x="connsiteX2" y="connsiteY2"/>
              </a:cxn>
            </a:cxnLst>
            <a:rect l="l" t="t" r="r" b="b"/>
            <a:pathLst>
              <a:path w="2505456" h="201476">
                <a:moveTo>
                  <a:pt x="0" y="201476"/>
                </a:moveTo>
                <a:cubicBezTo>
                  <a:pt x="385572" y="103940"/>
                  <a:pt x="771144" y="6404"/>
                  <a:pt x="1188720" y="308"/>
                </a:cubicBezTo>
                <a:cubicBezTo>
                  <a:pt x="1606296" y="-5788"/>
                  <a:pt x="2055876" y="79556"/>
                  <a:pt x="2505456" y="16490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ight Arrow 28"/>
          <p:cNvSpPr/>
          <p:nvPr/>
        </p:nvSpPr>
        <p:spPr>
          <a:xfrm>
            <a:off x="4705379" y="1600011"/>
            <a:ext cx="707869" cy="159694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93881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xit" presetSubtype="0" fill="hold" grpId="1" nodeType="after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p:bldP spid="13" grpId="0" animBg="1"/>
      <p:bldP spid="13" grpId="1"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a:solidFill>
                  <a:srgbClr val="C00000"/>
                </a:solidFill>
                <a:latin typeface="Courier New" panose="02070309020205020404" pitchFamily="49" charset="0"/>
                <a:cs typeface="Courier New" panose="02070309020205020404" pitchFamily="49" charset="0"/>
              </a:rPr>
              <a:t>1 – 2,3</a:t>
            </a:r>
          </a:p>
          <a:p>
            <a:r>
              <a:rPr lang="en-GB" altLang="en-US" sz="3600" b="1" dirty="0">
                <a:solidFill>
                  <a:srgbClr val="C00000"/>
                </a:solidFill>
                <a:latin typeface="Courier New" panose="02070309020205020404" pitchFamily="49" charset="0"/>
                <a:cs typeface="Courier New" panose="02070309020205020404" pitchFamily="49" charset="0"/>
              </a:rPr>
              <a:t>2 – 1,3,4,5</a:t>
            </a:r>
          </a:p>
          <a:p>
            <a:r>
              <a:rPr lang="en-GB" altLang="en-US" sz="3600" b="1" dirty="0">
                <a:solidFill>
                  <a:srgbClr val="C00000"/>
                </a:solidFill>
                <a:latin typeface="Courier New" panose="02070309020205020404" pitchFamily="49" charset="0"/>
                <a:cs typeface="Courier New" panose="02070309020205020404" pitchFamily="49" charset="0"/>
              </a:rPr>
              <a:t>3 – 1,2,4,6</a:t>
            </a:r>
          </a:p>
          <a:p>
            <a:r>
              <a:rPr lang="en-GB" altLang="en-US" sz="3600" b="1" dirty="0">
                <a:solidFill>
                  <a:srgbClr val="C00000"/>
                </a:solidFill>
                <a:latin typeface="Courier New" panose="02070309020205020404" pitchFamily="49" charset="0"/>
                <a:cs typeface="Courier New" panose="02070309020205020404" pitchFamily="49" charset="0"/>
              </a:rPr>
              <a:t>4 – 2,3,5,6</a:t>
            </a:r>
          </a:p>
          <a:p>
            <a:r>
              <a:rPr lang="en-GB" altLang="en-US" sz="3600" b="1" dirty="0">
                <a:solidFill>
                  <a:srgbClr val="C00000"/>
                </a:solidFill>
                <a:latin typeface="Courier New" panose="02070309020205020404" pitchFamily="49" charset="0"/>
                <a:cs typeface="Courier New" panose="02070309020205020404" pitchFamily="49" charset="0"/>
              </a:rPr>
              <a:t>5 – 2,4,6</a:t>
            </a:r>
          </a:p>
          <a:p>
            <a:r>
              <a:rPr lang="en-GB" altLang="en-US" sz="3600" b="1" dirty="0">
                <a:solidFill>
                  <a:srgbClr val="C00000"/>
                </a:solidFill>
                <a:latin typeface="Courier New" panose="02070309020205020404" pitchFamily="49" charset="0"/>
                <a:cs typeface="Courier New" panose="02070309020205020404" pitchFamily="49" charset="0"/>
              </a:rPr>
              <a:t>6 – 3,4,5</a:t>
            </a:r>
          </a:p>
        </p:txBody>
      </p:sp>
      <p:sp>
        <p:nvSpPr>
          <p:cNvPr id="6" name="TextBox 5"/>
          <p:cNvSpPr txBox="1"/>
          <p:nvPr/>
        </p:nvSpPr>
        <p:spPr>
          <a:xfrm>
            <a:off x="5478109" y="831038"/>
            <a:ext cx="3533403" cy="2677656"/>
          </a:xfrm>
          <a:prstGeom prst="rect">
            <a:avLst/>
          </a:prstGeom>
          <a:noFill/>
          <a:ln>
            <a:solidFill>
              <a:srgbClr val="C00000"/>
            </a:solidFill>
          </a:ln>
        </p:spPr>
        <p:txBody>
          <a:bodyPr wrap="none" rtlCol="0">
            <a:spAutoFit/>
          </a:bodyPr>
          <a:lstStyle/>
          <a:p>
            <a:r>
              <a:rPr lang="en-GB" sz="2800" dirty="0" smtClean="0">
                <a:solidFill>
                  <a:srgbClr val="585858"/>
                </a:solidFill>
              </a:rPr>
              <a:t>Repeatedly:</a:t>
            </a:r>
          </a:p>
          <a:p>
            <a:pPr marL="457200" indent="-457200">
              <a:buFont typeface="Arial" panose="020B0604020202020204" pitchFamily="34" charset="0"/>
              <a:buChar char="•"/>
            </a:pPr>
            <a:r>
              <a:rPr lang="en-GB" sz="2800" dirty="0" smtClean="0">
                <a:solidFill>
                  <a:srgbClr val="585858"/>
                </a:solidFill>
              </a:rPr>
              <a:t>Remove node with</a:t>
            </a:r>
          </a:p>
          <a:p>
            <a:r>
              <a:rPr lang="en-GB" sz="2800" dirty="0" smtClean="0">
                <a:solidFill>
                  <a:srgbClr val="585858"/>
                </a:solidFill>
              </a:rPr>
              <a:t>least connections</a:t>
            </a:r>
          </a:p>
          <a:p>
            <a:pPr marL="457200" indent="-457200">
              <a:buFont typeface="Arial" panose="020B0604020202020204" pitchFamily="34" charset="0"/>
              <a:buChar char="•"/>
            </a:pPr>
            <a:r>
              <a:rPr lang="en-GB" sz="2800" dirty="0" smtClean="0">
                <a:solidFill>
                  <a:srgbClr val="585858"/>
                </a:solidFill>
              </a:rPr>
              <a:t>Store in a list</a:t>
            </a:r>
          </a:p>
          <a:p>
            <a:pPr marL="457200" indent="-457200">
              <a:buFont typeface="Arial" panose="020B0604020202020204" pitchFamily="34" charset="0"/>
              <a:buChar char="•"/>
            </a:pPr>
            <a:r>
              <a:rPr lang="en-GB" sz="2800" dirty="0" smtClean="0">
                <a:solidFill>
                  <a:srgbClr val="C00000"/>
                </a:solidFill>
              </a:rPr>
              <a:t>Remove connection</a:t>
            </a:r>
          </a:p>
          <a:p>
            <a:r>
              <a:rPr lang="en-GB" sz="2800" dirty="0" smtClean="0">
                <a:solidFill>
                  <a:srgbClr val="C00000"/>
                </a:solidFill>
              </a:rPr>
              <a:t>from other nodes</a:t>
            </a:r>
            <a:endParaRPr lang="en-GB" sz="2800" dirty="0">
              <a:solidFill>
                <a:srgbClr val="C00000"/>
              </a:solidFill>
            </a:endParaRPr>
          </a:p>
        </p:txBody>
      </p:sp>
      <p:sp>
        <p:nvSpPr>
          <p:cNvPr id="25" name="Rectangle 24"/>
          <p:cNvSpPr/>
          <p:nvPr/>
        </p:nvSpPr>
        <p:spPr>
          <a:xfrm>
            <a:off x="53743" y="3438750"/>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33"/>
          <p:cNvSpPr>
            <a:spLocks noChangeArrowheads="1"/>
          </p:cNvSpPr>
          <p:nvPr/>
        </p:nvSpPr>
        <p:spPr bwMode="auto">
          <a:xfrm>
            <a:off x="5478109" y="3508694"/>
            <a:ext cx="36658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a:solidFill>
                  <a:srgbClr val="C00000"/>
                </a:solidFill>
                <a:latin typeface="Courier New" panose="02070309020205020404" pitchFamily="49" charset="0"/>
                <a:cs typeface="Courier New" panose="02070309020205020404" pitchFamily="49" charset="0"/>
              </a:rPr>
              <a:t>1 – </a:t>
            </a:r>
            <a:r>
              <a:rPr lang="en-GB" altLang="en-US" sz="3600" b="1" dirty="0" smtClean="0">
                <a:solidFill>
                  <a:srgbClr val="C00000"/>
                </a:solidFill>
                <a:latin typeface="Courier New" panose="02070309020205020404" pitchFamily="49" charset="0"/>
                <a:cs typeface="Courier New" panose="02070309020205020404" pitchFamily="49" charset="0"/>
              </a:rPr>
              <a:t>2,3</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5" name="Rectangle 4"/>
          <p:cNvSpPr/>
          <p:nvPr/>
        </p:nvSpPr>
        <p:spPr>
          <a:xfrm>
            <a:off x="53743" y="3900966"/>
            <a:ext cx="1552554" cy="1329402"/>
          </a:xfrm>
          <a:prstGeom prst="rect">
            <a:avLst/>
          </a:prstGeom>
          <a:noFill/>
          <a:ln w="762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731520" y="3265003"/>
            <a:ext cx="6126480" cy="1254345"/>
          </a:xfrm>
          <a:custGeom>
            <a:avLst/>
            <a:gdLst>
              <a:gd name="connsiteX0" fmla="*/ 6126480 w 6126480"/>
              <a:gd name="connsiteY0" fmla="*/ 849797 h 1254345"/>
              <a:gd name="connsiteX1" fmla="*/ 5010912 w 6126480"/>
              <a:gd name="connsiteY1" fmla="*/ 1215557 h 1254345"/>
              <a:gd name="connsiteX2" fmla="*/ 1719072 w 6126480"/>
              <a:gd name="connsiteY2" fmla="*/ 26837 h 1254345"/>
              <a:gd name="connsiteX3" fmla="*/ 0 w 6126480"/>
              <a:gd name="connsiteY3" fmla="*/ 502325 h 1254345"/>
            </a:gdLst>
            <a:ahLst/>
            <a:cxnLst>
              <a:cxn ang="0">
                <a:pos x="connsiteX0" y="connsiteY0"/>
              </a:cxn>
              <a:cxn ang="0">
                <a:pos x="connsiteX1" y="connsiteY1"/>
              </a:cxn>
              <a:cxn ang="0">
                <a:pos x="connsiteX2" y="connsiteY2"/>
              </a:cxn>
              <a:cxn ang="0">
                <a:pos x="connsiteX3" y="connsiteY3"/>
              </a:cxn>
            </a:cxnLst>
            <a:rect l="l" t="t" r="r" b="b"/>
            <a:pathLst>
              <a:path w="6126480" h="1254345">
                <a:moveTo>
                  <a:pt x="6126480" y="849797"/>
                </a:moveTo>
                <a:cubicBezTo>
                  <a:pt x="5935980" y="1101257"/>
                  <a:pt x="5745480" y="1352717"/>
                  <a:pt x="5010912" y="1215557"/>
                </a:cubicBezTo>
                <a:cubicBezTo>
                  <a:pt x="4276344" y="1078397"/>
                  <a:pt x="2554224" y="145709"/>
                  <a:pt x="1719072" y="26837"/>
                </a:cubicBezTo>
                <a:cubicBezTo>
                  <a:pt x="883920" y="-92035"/>
                  <a:pt x="441960" y="205145"/>
                  <a:pt x="0" y="502325"/>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ight Arrow 28"/>
          <p:cNvSpPr/>
          <p:nvPr/>
        </p:nvSpPr>
        <p:spPr>
          <a:xfrm>
            <a:off x="4705379" y="2020635"/>
            <a:ext cx="707869" cy="159694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593948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1348103" y="2025761"/>
            <a:ext cx="1599316" cy="7852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37420" y="2811024"/>
            <a:ext cx="2533367" cy="12296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40789" y="1031708"/>
            <a:ext cx="507521" cy="18682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47419" y="2025761"/>
            <a:ext cx="910613" cy="89859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47419" y="1031708"/>
            <a:ext cx="1388136" cy="99405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9760" y="1087542"/>
            <a:ext cx="1044904" cy="93821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4665" y="1080282"/>
            <a:ext cx="577850" cy="17234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902515" y="1036413"/>
            <a:ext cx="2433040" cy="4642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1230" y="1082837"/>
            <a:ext cx="1278530" cy="63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4668" y="1718883"/>
            <a:ext cx="689997" cy="10848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21" y="0"/>
            <a:ext cx="8673353" cy="769441"/>
          </a:xfrm>
          <a:prstGeom prst="rect">
            <a:avLst/>
          </a:prstGeom>
          <a:noFill/>
        </p:spPr>
        <p:txBody>
          <a:bodyPr wrap="square" rtlCol="0">
            <a:spAutoFit/>
          </a:bodyPr>
          <a:lstStyle/>
          <a:p>
            <a:r>
              <a:rPr lang="en-GB" sz="4400" b="1" dirty="0" smtClean="0">
                <a:solidFill>
                  <a:schemeClr val="bg1">
                    <a:lumMod val="50000"/>
                  </a:schemeClr>
                </a:solidFill>
              </a:rPr>
              <a:t>The Poor Cartographers Problem</a:t>
            </a:r>
            <a:endParaRPr lang="en-GB" sz="4400" b="1" dirty="0">
              <a:solidFill>
                <a:schemeClr val="bg1">
                  <a:lumMod val="50000"/>
                </a:schemeClr>
              </a:solidFill>
            </a:endParaRPr>
          </a:p>
        </p:txBody>
      </p:sp>
      <p:sp>
        <p:nvSpPr>
          <p:cNvPr id="14" name="Rectangle 13"/>
          <p:cNvSpPr/>
          <p:nvPr/>
        </p:nvSpPr>
        <p:spPr>
          <a:xfrm>
            <a:off x="4538524" y="6144209"/>
            <a:ext cx="1444752" cy="31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4356" y="150857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1</a:t>
            </a:r>
            <a:endParaRPr lang="en-GB" dirty="0">
              <a:solidFill>
                <a:srgbClr val="C00000"/>
              </a:solidFill>
            </a:endParaRPr>
          </a:p>
        </p:txBody>
      </p:sp>
      <p:sp>
        <p:nvSpPr>
          <p:cNvPr id="9" name="Oval 8"/>
          <p:cNvSpPr/>
          <p:nvPr/>
        </p:nvSpPr>
        <p:spPr>
          <a:xfrm>
            <a:off x="2724352" y="1815449"/>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0" name="Oval 9"/>
          <p:cNvSpPr/>
          <p:nvPr/>
        </p:nvSpPr>
        <p:spPr>
          <a:xfrm>
            <a:off x="1114353" y="2593452"/>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1" name="Oval 10"/>
          <p:cNvSpPr/>
          <p:nvPr/>
        </p:nvSpPr>
        <p:spPr>
          <a:xfrm>
            <a:off x="1679448" y="872525"/>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2" name="Oval 11"/>
          <p:cNvSpPr/>
          <p:nvPr/>
        </p:nvSpPr>
        <p:spPr>
          <a:xfrm>
            <a:off x="4125243" y="826101"/>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
        <p:nvSpPr>
          <p:cNvPr id="17" name="Oval 16"/>
          <p:cNvSpPr/>
          <p:nvPr/>
        </p:nvSpPr>
        <p:spPr>
          <a:xfrm>
            <a:off x="3630477" y="2714046"/>
            <a:ext cx="420624" cy="42062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6</a:t>
            </a:r>
          </a:p>
        </p:txBody>
      </p:sp>
      <p:sp>
        <p:nvSpPr>
          <p:cNvPr id="26" name="Rectangle 33"/>
          <p:cNvSpPr>
            <a:spLocks noChangeArrowheads="1"/>
          </p:cNvSpPr>
          <p:nvPr/>
        </p:nvSpPr>
        <p:spPr bwMode="auto">
          <a:xfrm>
            <a:off x="18289" y="3438750"/>
            <a:ext cx="490477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a:solidFill>
                  <a:srgbClr val="C00000"/>
                </a:solidFill>
                <a:latin typeface="Courier New" panose="02070309020205020404" pitchFamily="49" charset="0"/>
                <a:cs typeface="Courier New" panose="02070309020205020404" pitchFamily="49" charset="0"/>
              </a:rPr>
              <a:t>1 – 2,3</a:t>
            </a:r>
          </a:p>
          <a:p>
            <a:r>
              <a:rPr lang="en-GB" altLang="en-US" sz="3600" b="1" dirty="0">
                <a:solidFill>
                  <a:srgbClr val="C00000"/>
                </a:solidFill>
                <a:latin typeface="Courier New" panose="02070309020205020404" pitchFamily="49" charset="0"/>
                <a:cs typeface="Courier New" panose="02070309020205020404" pitchFamily="49" charset="0"/>
              </a:rPr>
              <a:t>2 –  </a:t>
            </a:r>
            <a:r>
              <a:rPr lang="en-GB" altLang="en-US" sz="3600" b="1" dirty="0" smtClean="0">
                <a:solidFill>
                  <a:srgbClr val="C00000"/>
                </a:solidFill>
                <a:latin typeface="Courier New" panose="02070309020205020404" pitchFamily="49" charset="0"/>
                <a:cs typeface="Courier New" panose="02070309020205020404" pitchFamily="49" charset="0"/>
              </a:rPr>
              <a:t> 3,4,5</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3 –  </a:t>
            </a:r>
            <a:r>
              <a:rPr lang="en-GB" altLang="en-US" sz="3600" b="1" dirty="0" smtClean="0">
                <a:solidFill>
                  <a:srgbClr val="C00000"/>
                </a:solidFill>
                <a:latin typeface="Courier New" panose="02070309020205020404" pitchFamily="49" charset="0"/>
                <a:cs typeface="Courier New" panose="02070309020205020404" pitchFamily="49" charset="0"/>
              </a:rPr>
              <a:t> 2,4,6</a:t>
            </a:r>
            <a:endParaRPr lang="en-GB" altLang="en-US" sz="3600" b="1" dirty="0">
              <a:solidFill>
                <a:srgbClr val="C00000"/>
              </a:solidFill>
              <a:latin typeface="Courier New" panose="02070309020205020404" pitchFamily="49" charset="0"/>
              <a:cs typeface="Courier New" panose="02070309020205020404" pitchFamily="49" charset="0"/>
            </a:endParaRPr>
          </a:p>
          <a:p>
            <a:r>
              <a:rPr lang="en-GB" altLang="en-US" sz="3600" b="1" dirty="0">
                <a:solidFill>
                  <a:srgbClr val="C00000"/>
                </a:solidFill>
                <a:latin typeface="Courier New" panose="02070309020205020404" pitchFamily="49" charset="0"/>
                <a:cs typeface="Courier New" panose="02070309020205020404" pitchFamily="49" charset="0"/>
              </a:rPr>
              <a:t>4 – 2,3,5,6</a:t>
            </a:r>
          </a:p>
          <a:p>
            <a:r>
              <a:rPr lang="en-GB" altLang="en-US" sz="3600" b="1" dirty="0">
                <a:solidFill>
                  <a:srgbClr val="C00000"/>
                </a:solidFill>
                <a:latin typeface="Courier New" panose="02070309020205020404" pitchFamily="49" charset="0"/>
                <a:cs typeface="Courier New" panose="02070309020205020404" pitchFamily="49" charset="0"/>
              </a:rPr>
              <a:t>5 – 2,4,6</a:t>
            </a:r>
          </a:p>
          <a:p>
            <a:r>
              <a:rPr lang="en-GB" altLang="en-US" sz="3600" b="1" dirty="0">
                <a:solidFill>
                  <a:srgbClr val="C00000"/>
                </a:solidFill>
                <a:latin typeface="Courier New" panose="02070309020205020404" pitchFamily="49" charset="0"/>
                <a:cs typeface="Courier New" panose="02070309020205020404" pitchFamily="49" charset="0"/>
              </a:rPr>
              <a:t>6 – 3,4,5</a:t>
            </a:r>
          </a:p>
        </p:txBody>
      </p:sp>
      <p:sp>
        <p:nvSpPr>
          <p:cNvPr id="6" name="TextBox 5"/>
          <p:cNvSpPr txBox="1"/>
          <p:nvPr/>
        </p:nvSpPr>
        <p:spPr>
          <a:xfrm>
            <a:off x="5478109" y="831038"/>
            <a:ext cx="3533403" cy="2677656"/>
          </a:xfrm>
          <a:prstGeom prst="rect">
            <a:avLst/>
          </a:prstGeom>
          <a:noFill/>
          <a:ln>
            <a:solidFill>
              <a:srgbClr val="C00000"/>
            </a:solidFill>
          </a:ln>
        </p:spPr>
        <p:txBody>
          <a:bodyPr wrap="none" rtlCol="0">
            <a:spAutoFit/>
          </a:bodyPr>
          <a:lstStyle/>
          <a:p>
            <a:r>
              <a:rPr lang="en-GB" sz="2800" dirty="0" smtClean="0">
                <a:solidFill>
                  <a:srgbClr val="585858"/>
                </a:solidFill>
              </a:rPr>
              <a:t>Repeatedly:</a:t>
            </a:r>
          </a:p>
          <a:p>
            <a:pPr marL="457200" indent="-457200">
              <a:buFont typeface="Arial" panose="020B0604020202020204" pitchFamily="34" charset="0"/>
              <a:buChar char="•"/>
            </a:pPr>
            <a:r>
              <a:rPr lang="en-GB" sz="2800" dirty="0" smtClean="0">
                <a:solidFill>
                  <a:srgbClr val="C00000"/>
                </a:solidFill>
              </a:rPr>
              <a:t>Remove node with</a:t>
            </a:r>
          </a:p>
          <a:p>
            <a:r>
              <a:rPr lang="en-GB" sz="2800" dirty="0" smtClean="0">
                <a:solidFill>
                  <a:srgbClr val="C00000"/>
                </a:solidFill>
              </a:rPr>
              <a:t>least connections</a:t>
            </a:r>
          </a:p>
          <a:p>
            <a:pPr marL="457200" indent="-457200">
              <a:buFont typeface="Arial" panose="020B0604020202020204" pitchFamily="34" charset="0"/>
              <a:buChar char="•"/>
            </a:pPr>
            <a:r>
              <a:rPr lang="en-GB" sz="2800" dirty="0" smtClean="0">
                <a:solidFill>
                  <a:srgbClr val="585858"/>
                </a:solidFill>
              </a:rPr>
              <a:t>Store in a list</a:t>
            </a:r>
          </a:p>
          <a:p>
            <a:pPr marL="457200" indent="-457200">
              <a:buFont typeface="Arial" panose="020B0604020202020204" pitchFamily="34" charset="0"/>
              <a:buChar char="•"/>
            </a:pPr>
            <a:r>
              <a:rPr lang="en-GB" sz="2800" dirty="0" smtClean="0">
                <a:solidFill>
                  <a:srgbClr val="585858"/>
                </a:solidFill>
              </a:rPr>
              <a:t>Remove connection</a:t>
            </a:r>
          </a:p>
          <a:p>
            <a:r>
              <a:rPr lang="en-GB" sz="2800" dirty="0" smtClean="0">
                <a:solidFill>
                  <a:srgbClr val="585858"/>
                </a:solidFill>
              </a:rPr>
              <a:t>from other nodes</a:t>
            </a:r>
            <a:endParaRPr lang="en-GB" sz="2800" dirty="0">
              <a:solidFill>
                <a:srgbClr val="585858"/>
              </a:solidFill>
            </a:endParaRPr>
          </a:p>
        </p:txBody>
      </p:sp>
      <p:sp>
        <p:nvSpPr>
          <p:cNvPr id="25" name="Rectangle 24"/>
          <p:cNvSpPr/>
          <p:nvPr/>
        </p:nvSpPr>
        <p:spPr>
          <a:xfrm>
            <a:off x="53743" y="3438750"/>
            <a:ext cx="3146097" cy="62118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33"/>
          <p:cNvSpPr>
            <a:spLocks noChangeArrowheads="1"/>
          </p:cNvSpPr>
          <p:nvPr/>
        </p:nvSpPr>
        <p:spPr bwMode="auto">
          <a:xfrm>
            <a:off x="5478109" y="3508694"/>
            <a:ext cx="36658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600" b="1" dirty="0" smtClean="0">
                <a:solidFill>
                  <a:srgbClr val="C00000"/>
                </a:solidFill>
                <a:latin typeface="Courier New" panose="02070309020205020404" pitchFamily="49" charset="0"/>
                <a:cs typeface="Courier New" panose="02070309020205020404" pitchFamily="49" charset="0"/>
              </a:rPr>
              <a:t>1</a:t>
            </a:r>
            <a:endParaRPr lang="en-GB" altLang="en-US" sz="3600" b="1" dirty="0">
              <a:solidFill>
                <a:srgbClr val="C00000"/>
              </a:solidFill>
              <a:latin typeface="Courier New" panose="02070309020205020404" pitchFamily="49" charset="0"/>
              <a:cs typeface="Courier New" panose="02070309020205020404" pitchFamily="49" charset="0"/>
            </a:endParaRPr>
          </a:p>
        </p:txBody>
      </p:sp>
      <p:sp>
        <p:nvSpPr>
          <p:cNvPr id="29" name="Rectangle 28"/>
          <p:cNvSpPr/>
          <p:nvPr/>
        </p:nvSpPr>
        <p:spPr>
          <a:xfrm>
            <a:off x="53368" y="5639166"/>
            <a:ext cx="3146097" cy="621186"/>
          </a:xfrm>
          <a:prstGeom prst="rect">
            <a:avLst/>
          </a:prstGeom>
          <a:noFill/>
          <a:ln w="5715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ight Arrow 30"/>
          <p:cNvSpPr/>
          <p:nvPr/>
        </p:nvSpPr>
        <p:spPr>
          <a:xfrm>
            <a:off x="4705379" y="740475"/>
            <a:ext cx="707869" cy="159694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2151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BFBFBF"/>
      </a:hlink>
      <a:folHlink>
        <a:srgbClr val="FFFFF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21812</TotalTime>
  <Words>18727</Words>
  <Application>Microsoft Office PowerPoint</Application>
  <PresentationFormat>On-screen Show (4:3)</PresentationFormat>
  <Paragraphs>3452</Paragraphs>
  <Slides>241</Slides>
  <Notes>241</Notes>
  <HiddenSlides>11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241</vt:i4>
      </vt:variant>
    </vt:vector>
  </HeadingPairs>
  <TitlesOfParts>
    <vt:vector size="252" baseType="lpstr">
      <vt:lpstr>ＭＳ Ｐゴシック</vt:lpstr>
      <vt:lpstr>SimSun</vt:lpstr>
      <vt:lpstr>Arial</vt:lpstr>
      <vt:lpstr>Arial Black</vt:lpstr>
      <vt:lpstr>Arial Rounded MT Bold</vt:lpstr>
      <vt:lpstr>Calibri</vt:lpstr>
      <vt:lpstr>Calibri Light</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Clever Stuff For Common Problems</vt:lpstr>
      <vt:lpstr>Clever Stuff For Common Problems</vt:lpstr>
      <vt:lpstr>PowerPoint Presentation</vt:lpstr>
      <vt:lpstr>The Big Picture / Peg Swap Puzzle</vt:lpstr>
      <vt:lpstr>The Big Picture</vt:lpstr>
      <vt:lpstr>PowerPoint Presentation</vt:lpstr>
      <vt:lpstr>The Big Picture</vt:lpstr>
      <vt:lpstr>The Big Picture</vt:lpstr>
      <vt:lpstr>The Big 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Clever Stuff For Common Problems</vt:lpstr>
      <vt:lpstr>PowerPoint Presentation</vt:lpstr>
      <vt:lpstr>PowerPoint Presentation</vt:lpstr>
      <vt:lpstr>PowerPoint Presentation</vt:lpstr>
      <vt:lpstr>PowerPoint Presentation</vt:lpstr>
      <vt:lpstr>Join CAS</vt:lpstr>
    </vt:vector>
  </TitlesOfParts>
  <Company>SCCM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Bits AND Chips</dc:title>
  <dc:creator>R Davies</dc:creator>
  <cp:lastModifiedBy>R Davies</cp:lastModifiedBy>
  <cp:revision>962</cp:revision>
  <dcterms:created xsi:type="dcterms:W3CDTF">2013-10-17T07:30:44Z</dcterms:created>
  <dcterms:modified xsi:type="dcterms:W3CDTF">2017-02-15T08:36:20Z</dcterms:modified>
</cp:coreProperties>
</file>