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80" y="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 Jones 2014  mpjones@cstalk.org.uk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01349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 Jones 2014  mpjones@cstalk.org.uk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374216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 Jones 2014  mpjones@cstalk.org.uk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728279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 Jones 2014  mpjones@cstalk.org.uk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515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M Jones 2014  mpjones@cstalk.org.uk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92214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 Jones 2014  mpjones@cstalk.org.uk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68022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 Jones 2014  mpjones@cstalk.org.uk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620252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 Jones 2014  mpjones@cstalk.org.uk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468557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 Jones 2014  mpjones@cstalk.org.uk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533702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 Jones 2014  mpjones@cstalk.org.uk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766637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 Jones 2014  mpjones@cstalk.org.uk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216855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M Jones 2014  mpjones@cstalk.org.uk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6153878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GB" smtClean="0"/>
              <a:t>30/09/2014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GB" dirty="0" smtClean="0"/>
              <a:t>M Jones 2014  mpjones@cstalk.org.uk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9FC545F-C6E2-4AF1-BAAA-7AD8A485674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" y="5693754"/>
            <a:ext cx="2699792" cy="1164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2131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hyperlink" Target="mailto:mpjones@cstalk.org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encilcode.net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v.uk/government/publications/subject-knowledge-enhancement-course-directory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33522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Computer Science </a:t>
            </a:r>
            <a:r>
              <a:rPr lang="en-GB" b="1" dirty="0" smtClean="0"/>
              <a:t>PGCE:</a:t>
            </a:r>
            <a:br>
              <a:rPr lang="en-GB" b="1" dirty="0" smtClean="0"/>
            </a:br>
            <a:r>
              <a:rPr lang="en-GB" b="1" dirty="0" smtClean="0"/>
              <a:t>Preparing </a:t>
            </a:r>
            <a:r>
              <a:rPr lang="en-GB" b="1" dirty="0"/>
              <a:t>for the Future</a:t>
            </a:r>
            <a:br>
              <a:rPr lang="en-GB" b="1" dirty="0"/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5693754"/>
            <a:ext cx="2699792" cy="1164246"/>
          </a:xfrm>
          <a:prstGeom prst="rect">
            <a:avLst/>
          </a:prstGeom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768096" y="1670394"/>
            <a:ext cx="8024473" cy="4023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None/>
              <a:defRPr sz="16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 smtClean="0">
                <a:solidFill>
                  <a:schemeClr val="bg1"/>
                </a:solidFill>
              </a:rPr>
              <a:t>Michael Jones</a:t>
            </a:r>
          </a:p>
          <a:p>
            <a:r>
              <a:rPr lang="en-GB" sz="2800" dirty="0" smtClean="0">
                <a:solidFill>
                  <a:schemeClr val="bg1"/>
                </a:solidFill>
                <a:hlinkClick r:id="rId3"/>
              </a:rPr>
              <a:t>mpjones@cstalk.org.uk</a:t>
            </a:r>
            <a:endParaRPr lang="en-GB" sz="2800" dirty="0" smtClean="0">
              <a:solidFill>
                <a:schemeClr val="bg1"/>
              </a:solidFill>
            </a:endParaRPr>
          </a:p>
          <a:p>
            <a:endParaRPr lang="en-GB" sz="2800" dirty="0">
              <a:solidFill>
                <a:schemeClr val="bg1"/>
              </a:solidFill>
            </a:endParaRPr>
          </a:p>
          <a:p>
            <a:r>
              <a:rPr lang="en-GB" sz="2800" dirty="0" smtClean="0">
                <a:solidFill>
                  <a:schemeClr val="bg1"/>
                </a:solidFill>
              </a:rPr>
              <a:t>Director Computing </a:t>
            </a:r>
            <a:r>
              <a:rPr lang="en-GB" sz="2800" dirty="0" err="1" smtClean="0">
                <a:solidFill>
                  <a:schemeClr val="bg1"/>
                </a:solidFill>
              </a:rPr>
              <a:t>Northfleet</a:t>
            </a:r>
            <a:r>
              <a:rPr lang="en-GB" sz="2800" dirty="0" smtClean="0">
                <a:solidFill>
                  <a:schemeClr val="bg1"/>
                </a:solidFill>
              </a:rPr>
              <a:t> Technology College</a:t>
            </a:r>
          </a:p>
          <a:p>
            <a:r>
              <a:rPr lang="en-GB" sz="2800" dirty="0" smtClean="0">
                <a:solidFill>
                  <a:schemeClr val="bg1"/>
                </a:solidFill>
              </a:rPr>
              <a:t>Subject Lead CS PGCE University of Greenwich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798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Assignment 3</a:t>
            </a:r>
            <a:endParaRPr lang="en-GB" b="1" dirty="0"/>
          </a:p>
          <a:p>
            <a:pPr marL="0" indent="0">
              <a:buNone/>
            </a:pPr>
            <a:r>
              <a:rPr lang="en-GB" dirty="0" smtClean="0"/>
              <a:t>In </a:t>
            </a:r>
            <a:r>
              <a:rPr lang="en-GB" dirty="0"/>
              <a:t>your learning resource, create a separate area for non-specialist staff. In this area create two separate learning activities designed to enable a non-specialist teacher to teach an ICT activity based on modelling with </a:t>
            </a:r>
            <a:r>
              <a:rPr lang="en-GB" dirty="0" err="1"/>
              <a:t>spreadsheets</a:t>
            </a:r>
            <a:r>
              <a:rPr lang="en-GB" dirty="0"/>
              <a:t> and a computer science activity that includes selection and iteration in a programming environment. </a:t>
            </a:r>
          </a:p>
        </p:txBody>
      </p:sp>
    </p:spTree>
    <p:extLst>
      <p:ext uri="{BB962C8B-B14F-4D97-AF65-F5344CB8AC3E}">
        <p14:creationId xmlns:p14="http://schemas.microsoft.com/office/powerpoint/2010/main" val="2940424065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992900"/>
            <a:ext cx="729005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Three major components of the mandatory curriculum:</a:t>
            </a:r>
          </a:p>
          <a:p>
            <a:pPr marL="0" indent="0">
              <a:buNone/>
            </a:pPr>
            <a:r>
              <a:rPr lang="en-GB" dirty="0" smtClean="0"/>
              <a:t>Digital Literacy</a:t>
            </a:r>
          </a:p>
          <a:p>
            <a:pPr marL="0" indent="0">
              <a:buNone/>
            </a:pPr>
            <a:r>
              <a:rPr lang="en-GB" dirty="0" smtClean="0"/>
              <a:t>Information Communication Technology</a:t>
            </a:r>
          </a:p>
          <a:p>
            <a:pPr marL="0" indent="0">
              <a:buNone/>
            </a:pPr>
            <a:r>
              <a:rPr lang="en-GB" dirty="0" smtClean="0"/>
              <a:t>Computer Science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Much of the National Strategy content is still valuable. Find it here:</a:t>
            </a:r>
          </a:p>
          <a:p>
            <a:pPr marL="0" indent="0">
              <a:buNone/>
            </a:pPr>
            <a:r>
              <a:rPr lang="en-GB" dirty="0"/>
              <a:t>http://</a:t>
            </a:r>
            <a:r>
              <a:rPr lang="en-GB" dirty="0" err="1"/>
              <a:t>webarchive.nationalarchives.gov.uk</a:t>
            </a:r>
            <a:r>
              <a:rPr lang="en-GB" dirty="0"/>
              <a:t>/20110113104120/http://</a:t>
            </a:r>
            <a:r>
              <a:rPr lang="en-GB" dirty="0" err="1"/>
              <a:t>nationalstrategies.standards.dcsf.gov.uk</a:t>
            </a:r>
            <a:r>
              <a:rPr lang="en-GB" dirty="0"/>
              <a:t>/secondary/</a:t>
            </a:r>
            <a:r>
              <a:rPr lang="en-GB" dirty="0" err="1"/>
              <a:t>ict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3838116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286000"/>
            <a:ext cx="7290055" cy="33371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Any recent graduate from </a:t>
            </a:r>
            <a:r>
              <a:rPr lang="en-GB" dirty="0" err="1" smtClean="0"/>
              <a:t>UoG</a:t>
            </a:r>
            <a:r>
              <a:rPr lang="en-GB" dirty="0" smtClean="0"/>
              <a:t> will have developed the VLE skills.</a:t>
            </a:r>
          </a:p>
          <a:p>
            <a:pPr marL="0" indent="0">
              <a:buNone/>
            </a:pPr>
            <a:r>
              <a:rPr lang="en-GB" dirty="0" smtClean="0"/>
              <a:t>The pedagogy behind this is develop not only the curriculum area skills but, perhaps more importantly, the resource planning and application skills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So, what of core content? Hitting the KS3 statement straight on (two languages at least one being text based) consider </a:t>
            </a:r>
            <a:r>
              <a:rPr lang="en-GB" dirty="0" err="1" smtClean="0"/>
              <a:t>Pencilcode</a:t>
            </a:r>
            <a:r>
              <a:rPr lang="en-GB" dirty="0" smtClean="0"/>
              <a:t> as a way of traversing that </a:t>
            </a:r>
            <a:r>
              <a:rPr lang="en-GB" dirty="0"/>
              <a:t>statement </a:t>
            </a:r>
            <a:endParaRPr lang="en-GB" dirty="0">
              <a:hlinkClick r:id="rId2"/>
            </a:endParaRP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://pencilcode.net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Your trainees are unlikely to have experience of Scratch – using a hybrid may help you and them</a:t>
            </a:r>
          </a:p>
          <a:p>
            <a:pPr marL="0" indent="0">
              <a:buNone/>
            </a:pPr>
            <a:r>
              <a:rPr lang="en-GB" dirty="0" smtClean="0"/>
              <a:t>This provides a lead into KS4 and beyond – </a:t>
            </a:r>
          </a:p>
          <a:p>
            <a:pPr marL="0" indent="0" algn="ctr">
              <a:buNone/>
            </a:pPr>
            <a:r>
              <a:rPr lang="en-GB" b="1" dirty="0" smtClean="0"/>
              <a:t>DON’T FORGET THE KS4 REQUIREMENT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7169562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862628"/>
            <a:ext cx="7290055" cy="402336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 smtClean="0"/>
              <a:t>Computational Thinking</a:t>
            </a:r>
          </a:p>
          <a:p>
            <a:pPr marL="0" indent="0">
              <a:buNone/>
            </a:pPr>
            <a:r>
              <a:rPr lang="en-GB" dirty="0" smtClean="0"/>
              <a:t>Blocks </a:t>
            </a:r>
            <a:r>
              <a:rPr lang="en-GB" dirty="0"/>
              <a:t>programing (also referred to as VPL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/>
              <a:t>Programming and GCSE – early attempt at GCSE controlled assessments</a:t>
            </a:r>
          </a:p>
          <a:p>
            <a:pPr marL="0" indent="0">
              <a:buNone/>
            </a:pPr>
            <a:r>
              <a:rPr lang="en-GB" dirty="0" smtClean="0"/>
              <a:t>Robotics – CS </a:t>
            </a:r>
            <a:r>
              <a:rPr lang="en-GB" dirty="0" err="1" smtClean="0"/>
              <a:t>Vs</a:t>
            </a:r>
            <a:r>
              <a:rPr lang="en-GB" dirty="0" smtClean="0"/>
              <a:t> Software Engineering – </a:t>
            </a:r>
            <a:r>
              <a:rPr lang="en-GB" dirty="0"/>
              <a:t>o</a:t>
            </a:r>
            <a:r>
              <a:rPr lang="en-GB" dirty="0" smtClean="0"/>
              <a:t>ld control units</a:t>
            </a:r>
          </a:p>
          <a:p>
            <a:pPr marL="0" indent="0">
              <a:buNone/>
            </a:pPr>
            <a:r>
              <a:rPr lang="en-GB" dirty="0" smtClean="0"/>
              <a:t>Database and </a:t>
            </a:r>
            <a:r>
              <a:rPr lang="en-GB" dirty="0" err="1" smtClean="0"/>
              <a:t>spreadsheet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Open source: Arduino, </a:t>
            </a:r>
            <a:r>
              <a:rPr lang="en-GB" dirty="0" err="1" smtClean="0"/>
              <a:t>RPi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Website design</a:t>
            </a:r>
          </a:p>
          <a:p>
            <a:pPr marL="0" indent="0">
              <a:buNone/>
            </a:pPr>
            <a:r>
              <a:rPr lang="en-GB" dirty="0" smtClean="0"/>
              <a:t>Literacy and numeracy</a:t>
            </a:r>
          </a:p>
          <a:p>
            <a:pPr marL="0" indent="0">
              <a:buNone/>
            </a:pPr>
            <a:r>
              <a:rPr lang="en-GB" dirty="0" smtClean="0"/>
              <a:t>Examination technique</a:t>
            </a:r>
          </a:p>
          <a:p>
            <a:pPr marL="0" indent="0">
              <a:buNone/>
            </a:pPr>
            <a:r>
              <a:rPr lang="en-GB" dirty="0" smtClean="0"/>
              <a:t>Off-site trips</a:t>
            </a:r>
          </a:p>
          <a:p>
            <a:pPr marL="0" indent="0">
              <a:buNone/>
            </a:pPr>
            <a:r>
              <a:rPr lang="en-GB" dirty="0" smtClean="0"/>
              <a:t>Use of VLEs</a:t>
            </a:r>
          </a:p>
          <a:p>
            <a:pPr marL="0" indent="0">
              <a:buNone/>
            </a:pPr>
            <a:r>
              <a:rPr lang="en-GB" dirty="0" smtClean="0"/>
              <a:t>Safeguarding </a:t>
            </a:r>
            <a:r>
              <a:rPr lang="en-GB" dirty="0"/>
              <a:t>and </a:t>
            </a:r>
            <a:r>
              <a:rPr lang="en-GB" dirty="0" err="1"/>
              <a:t>Esafety</a:t>
            </a:r>
            <a:r>
              <a:rPr lang="en-GB" dirty="0"/>
              <a:t> (consider CEOP)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77686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003744"/>
            <a:ext cx="729005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As the old ICT curriculum dissolved a new one was born into the shape of </a:t>
            </a:r>
            <a:r>
              <a:rPr lang="en-GB" dirty="0" smtClean="0"/>
              <a:t>CS</a:t>
            </a:r>
          </a:p>
          <a:p>
            <a:pPr marL="0" indent="0">
              <a:buNone/>
            </a:pPr>
            <a:r>
              <a:rPr lang="en-GB" dirty="0" smtClean="0"/>
              <a:t>Preparing </a:t>
            </a:r>
            <a:r>
              <a:rPr lang="en-GB" dirty="0"/>
              <a:t>the subject content for new PGCE in CS has provided opportunities to combine existing curricula, computer science concepts  and, not so, new </a:t>
            </a:r>
            <a:r>
              <a:rPr lang="en-GB" dirty="0" smtClean="0"/>
              <a:t>ideas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session will provide an opportunity for the audience to develop awareness of what NQTs in CS should be entering schools with as departments mature to fit the new Curriculum </a:t>
            </a:r>
            <a:r>
              <a:rPr lang="en-GB" dirty="0" smtClean="0"/>
              <a:t>Orders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topics covered will allow attendees to take away content ideas which they can incorporate into their schools.</a:t>
            </a:r>
            <a:r>
              <a:rPr lang="en-GB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45461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8375904" cy="1499616"/>
          </a:xfrm>
        </p:spPr>
        <p:txBody>
          <a:bodyPr/>
          <a:lstStyle/>
          <a:p>
            <a:r>
              <a:rPr lang="en-US" dirty="0" smtClean="0"/>
              <a:t>PGCE &amp; SUBJECT</a:t>
            </a:r>
            <a:br>
              <a:rPr lang="en-US" dirty="0" smtClean="0"/>
            </a:br>
            <a:r>
              <a:rPr lang="en-US" dirty="0" smtClean="0"/>
              <a:t>SPECIALIST?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286000"/>
            <a:ext cx="7290055" cy="3174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We will shortly be in our second year of a compulsory curriculum and third year of PGCE programmes to support this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Numbers are growing – slowly. </a:t>
            </a:r>
            <a:r>
              <a:rPr lang="en-GB" dirty="0" err="1" smtClean="0"/>
              <a:t>UoG</a:t>
            </a:r>
            <a:r>
              <a:rPr lang="en-GB" dirty="0" smtClean="0"/>
              <a:t> and CCCU 15 2014, 25 2015</a:t>
            </a:r>
          </a:p>
          <a:p>
            <a:pPr marL="0" indent="0">
              <a:buNone/>
            </a:pPr>
            <a:r>
              <a:rPr lang="en-GB" dirty="0" smtClean="0"/>
              <a:t>£25,000 scholarship available</a:t>
            </a:r>
          </a:p>
          <a:p>
            <a:pPr marL="0" indent="0">
              <a:buNone/>
            </a:pPr>
            <a:r>
              <a:rPr lang="en-GB" dirty="0" smtClean="0"/>
              <a:t>Average age is higher than you might expect – unlikely that young CS graduates will be there</a:t>
            </a:r>
          </a:p>
          <a:p>
            <a:pPr marL="0" indent="0">
              <a:buNone/>
            </a:pPr>
            <a:r>
              <a:rPr lang="en-GB" dirty="0" smtClean="0"/>
              <a:t>Gender mix is the reverse of females into computing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302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PGCE &amp; SUBJECT SPECIALIST?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199152"/>
            <a:ext cx="8089603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Wide range of backgrounds with mostly career changers and returning mothers/fathers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This carries with it a range of ‘bad habits’ and often narrow specialisms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Many have some initial difficulty in balancing home and the demands of school and training programme needs</a:t>
            </a:r>
          </a:p>
          <a:p>
            <a:pPr marL="0" indent="0">
              <a:buNone/>
            </a:pPr>
            <a:r>
              <a:rPr lang="en-GB" dirty="0" smtClean="0"/>
              <a:t>MESSAGE 1 – don</a:t>
            </a:r>
            <a:r>
              <a:rPr lang="fr-FR" dirty="0" smtClean="0"/>
              <a:t>’</a:t>
            </a:r>
            <a:r>
              <a:rPr lang="en-GB" dirty="0" smtClean="0"/>
              <a:t>t cut them any slack but do be aware that there may not be as much freedom. They are not as skilled as us at doing the juggling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Unlike younger graduates they are unlikely to be able to do a last minute act. Keep deadlines and monitor them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85439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PGCE &amp; SUBJECT SPECIALIST?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Consider SKE (Subject Knowledge Enhancement) prior to training year, if you can, or during training year 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https://www.gov.uk/government/publications/subject-knowledge-enhancement-course-</a:t>
            </a:r>
            <a:r>
              <a:rPr lang="en-GB" dirty="0" smtClean="0">
                <a:hlinkClick r:id="rId2"/>
              </a:rPr>
              <a:t>directory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MESSAGE 2 – ensure that your trainees know the school curriculum and identify where the gaps are in advance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698143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PGCE &amp; SUBJECT SPECIALIST?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286000"/>
            <a:ext cx="7290055" cy="2946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Many have been in positions where they direct operations</a:t>
            </a:r>
          </a:p>
          <a:p>
            <a:pPr marL="0" indent="0">
              <a:buNone/>
            </a:pPr>
            <a:r>
              <a:rPr lang="en-GB" dirty="0" smtClean="0"/>
              <a:t>It comes as a shock that they are now being directed.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Work with them to extract the best of the skillset they have and consider getting them to build resources and apply ideas early on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30589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PGCE/SD/SCITT </a:t>
            </a:r>
            <a:r>
              <a:rPr lang="en-US" dirty="0" err="1" smtClean="0"/>
              <a:t>programme</a:t>
            </a:r>
            <a:r>
              <a:rPr lang="en-US" dirty="0" smtClean="0"/>
              <a:t> being followed will have been approved by OFQUAL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There should be a handbook that trainees follow – ensure you have a copy of this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Consider suggesting to the provider content and assignments that will benefit your school </a:t>
            </a:r>
            <a:r>
              <a:rPr lang="en-US" dirty="0" err="1" smtClean="0"/>
              <a:t>eg</a:t>
            </a:r>
            <a:r>
              <a:rPr lang="en-US" dirty="0" smtClean="0"/>
              <a:t> if you have a VLE get your trainees working on this early 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760372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084832"/>
            <a:ext cx="7290055" cy="4023360"/>
          </a:xfrm>
        </p:spPr>
        <p:txBody>
          <a:bodyPr>
            <a:normAutofit/>
          </a:bodyPr>
          <a:lstStyle/>
          <a:p>
            <a:r>
              <a:rPr lang="en-GB" b="1" dirty="0" smtClean="0"/>
              <a:t>Assignment 1</a:t>
            </a:r>
          </a:p>
          <a:p>
            <a:r>
              <a:rPr lang="en-GB" dirty="0" smtClean="0"/>
              <a:t>Using </a:t>
            </a:r>
            <a:r>
              <a:rPr lang="en-GB" dirty="0"/>
              <a:t>Key Stage 3 as your focus area, create a learning resource using the </a:t>
            </a:r>
            <a:r>
              <a:rPr lang="en-GB" dirty="0" smtClean="0"/>
              <a:t>Moodle </a:t>
            </a:r>
            <a:r>
              <a:rPr lang="en-GB" dirty="0"/>
              <a:t>open source application. Your resource must include a lesson activity that provides opportunity for pupils to develop one each of a digital literacy skill, ICT competency and a technical computer science understanding displayed through a programming </a:t>
            </a:r>
            <a:r>
              <a:rPr lang="en-GB" dirty="0" smtClean="0"/>
              <a:t>task.</a:t>
            </a:r>
          </a:p>
          <a:p>
            <a:r>
              <a:rPr lang="en-GB" dirty="0" smtClean="0"/>
              <a:t>You </a:t>
            </a:r>
            <a:r>
              <a:rPr lang="en-GB" dirty="0"/>
              <a:t>will need to </a:t>
            </a:r>
            <a:r>
              <a:rPr lang="en-GB" dirty="0" smtClean="0"/>
              <a:t>explain what the </a:t>
            </a:r>
            <a:r>
              <a:rPr lang="en-GB" dirty="0"/>
              <a:t>learning </a:t>
            </a:r>
            <a:r>
              <a:rPr lang="en-GB" dirty="0" smtClean="0"/>
              <a:t>outcomes are and  </a:t>
            </a:r>
            <a:r>
              <a:rPr lang="en-GB" dirty="0"/>
              <a:t>research current thinking on </a:t>
            </a:r>
            <a:r>
              <a:rPr lang="en-GB" dirty="0" smtClean="0"/>
              <a:t>pedagogy </a:t>
            </a:r>
            <a:r>
              <a:rPr lang="en-GB" dirty="0"/>
              <a:t>and activities that motivate and encourage </a:t>
            </a:r>
            <a:r>
              <a:rPr lang="en-GB" dirty="0" smtClean="0"/>
              <a:t>learning </a:t>
            </a:r>
            <a:r>
              <a:rPr lang="en-GB" dirty="0"/>
              <a:t>and use this to support your choice of lesson activity.</a:t>
            </a:r>
          </a:p>
        </p:txBody>
      </p:sp>
    </p:spTree>
    <p:extLst>
      <p:ext uri="{BB962C8B-B14F-4D97-AF65-F5344CB8AC3E}">
        <p14:creationId xmlns:p14="http://schemas.microsoft.com/office/powerpoint/2010/main" val="2213334448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Assignment 2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Develop </a:t>
            </a:r>
            <a:r>
              <a:rPr lang="en-GB" dirty="0"/>
              <a:t>your learning resource to include a series of lessons which are aimed at developing an understanding of control technology using robotic techniques.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lessons must include clearly differentiated outcomes and a means of assessing pupil capability. </a:t>
            </a:r>
          </a:p>
        </p:txBody>
      </p:sp>
    </p:spTree>
    <p:extLst>
      <p:ext uri="{BB962C8B-B14F-4D97-AF65-F5344CB8AC3E}">
        <p14:creationId xmlns:p14="http://schemas.microsoft.com/office/powerpoint/2010/main" val="3232413523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Custom 3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FFFFFF"/>
      </a:hlink>
      <a:folHlink>
        <a:srgbClr val="FFFFFF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868</Words>
  <Application>Microsoft Macintosh PowerPoint</Application>
  <PresentationFormat>On-screen Show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Integral</vt:lpstr>
      <vt:lpstr>Computer Science PGCE: Preparing for the Future </vt:lpstr>
      <vt:lpstr>BRIEF</vt:lpstr>
      <vt:lpstr>PGCE &amp; SUBJECT SPECIALIST?</vt:lpstr>
      <vt:lpstr>PGCE &amp; SUBJECT SPECIALIST?</vt:lpstr>
      <vt:lpstr>PGCE &amp; SUBJECT SPECIALIST?</vt:lpstr>
      <vt:lpstr>PGCE &amp; SUBJECT SPECIALIST?</vt:lpstr>
      <vt:lpstr>CURRICULUM</vt:lpstr>
      <vt:lpstr>CURRICULUM</vt:lpstr>
      <vt:lpstr>CURRICULUM</vt:lpstr>
      <vt:lpstr>CURRICULUM</vt:lpstr>
      <vt:lpstr>CURRICULUM</vt:lpstr>
      <vt:lpstr>CURRICULUM</vt:lpstr>
      <vt:lpstr>CURRICULUM</vt:lpstr>
    </vt:vector>
  </TitlesOfParts>
  <Company>South East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Science PGCE Preparing for the Future </dc:title>
  <dc:creator>Michael Jones</dc:creator>
  <cp:lastModifiedBy>Michael Jones</cp:lastModifiedBy>
  <cp:revision>13</cp:revision>
  <dcterms:created xsi:type="dcterms:W3CDTF">2015-06-18T13:56:12Z</dcterms:created>
  <dcterms:modified xsi:type="dcterms:W3CDTF">2015-06-20T13:32:04Z</dcterms:modified>
</cp:coreProperties>
</file>