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61"/>
  </p:notesMasterIdLst>
  <p:sldIdLst>
    <p:sldId id="777" r:id="rId2"/>
    <p:sldId id="778" r:id="rId3"/>
    <p:sldId id="779" r:id="rId4"/>
    <p:sldId id="780" r:id="rId5"/>
    <p:sldId id="781" r:id="rId6"/>
    <p:sldId id="782" r:id="rId7"/>
    <p:sldId id="783" r:id="rId8"/>
    <p:sldId id="784" r:id="rId9"/>
    <p:sldId id="785" r:id="rId10"/>
    <p:sldId id="786" r:id="rId11"/>
    <p:sldId id="787" r:id="rId12"/>
    <p:sldId id="788" r:id="rId13"/>
    <p:sldId id="789" r:id="rId14"/>
    <p:sldId id="790" r:id="rId15"/>
    <p:sldId id="679" r:id="rId16"/>
    <p:sldId id="258" r:id="rId17"/>
    <p:sldId id="481" r:id="rId18"/>
    <p:sldId id="462" r:id="rId19"/>
    <p:sldId id="482" r:id="rId20"/>
    <p:sldId id="464" r:id="rId21"/>
    <p:sldId id="483" r:id="rId22"/>
    <p:sldId id="680" r:id="rId23"/>
    <p:sldId id="486" r:id="rId24"/>
    <p:sldId id="689" r:id="rId25"/>
    <p:sldId id="459" r:id="rId26"/>
    <p:sldId id="488" r:id="rId27"/>
    <p:sldId id="489" r:id="rId28"/>
    <p:sldId id="492" r:id="rId29"/>
    <p:sldId id="683" r:id="rId30"/>
    <p:sldId id="493" r:id="rId31"/>
    <p:sldId id="494" r:id="rId32"/>
    <p:sldId id="495" r:id="rId33"/>
    <p:sldId id="496" r:id="rId34"/>
    <p:sldId id="497" r:id="rId35"/>
    <p:sldId id="498" r:id="rId36"/>
    <p:sldId id="499" r:id="rId37"/>
    <p:sldId id="500" r:id="rId38"/>
    <p:sldId id="501" r:id="rId39"/>
    <p:sldId id="502" r:id="rId40"/>
    <p:sldId id="503" r:id="rId41"/>
    <p:sldId id="504" r:id="rId42"/>
    <p:sldId id="531" r:id="rId43"/>
    <p:sldId id="532" r:id="rId44"/>
    <p:sldId id="533" r:id="rId45"/>
    <p:sldId id="534" r:id="rId46"/>
    <p:sldId id="535" r:id="rId47"/>
    <p:sldId id="514" r:id="rId48"/>
    <p:sldId id="516" r:id="rId49"/>
    <p:sldId id="690" r:id="rId50"/>
    <p:sldId id="694" r:id="rId51"/>
    <p:sldId id="696" r:id="rId52"/>
    <p:sldId id="697" r:id="rId53"/>
    <p:sldId id="698" r:id="rId54"/>
    <p:sldId id="699" r:id="rId55"/>
    <p:sldId id="700" r:id="rId56"/>
    <p:sldId id="701" r:id="rId57"/>
    <p:sldId id="702" r:id="rId58"/>
    <p:sldId id="703" r:id="rId59"/>
    <p:sldId id="704" r:id="rId60"/>
    <p:sldId id="705" r:id="rId61"/>
    <p:sldId id="706" r:id="rId62"/>
    <p:sldId id="707" r:id="rId63"/>
    <p:sldId id="708" r:id="rId64"/>
    <p:sldId id="709" r:id="rId65"/>
    <p:sldId id="710" r:id="rId66"/>
    <p:sldId id="711" r:id="rId67"/>
    <p:sldId id="712" r:id="rId68"/>
    <p:sldId id="713" r:id="rId69"/>
    <p:sldId id="714" r:id="rId70"/>
    <p:sldId id="715" r:id="rId71"/>
    <p:sldId id="515" r:id="rId72"/>
    <p:sldId id="716" r:id="rId73"/>
    <p:sldId id="718" r:id="rId74"/>
    <p:sldId id="530" r:id="rId75"/>
    <p:sldId id="519" r:id="rId76"/>
    <p:sldId id="536" r:id="rId77"/>
    <p:sldId id="537" r:id="rId78"/>
    <p:sldId id="719" r:id="rId79"/>
    <p:sldId id="675" r:id="rId80"/>
    <p:sldId id="720" r:id="rId81"/>
    <p:sldId id="540" r:id="rId82"/>
    <p:sldId id="541" r:id="rId83"/>
    <p:sldId id="542" r:id="rId84"/>
    <p:sldId id="544" r:id="rId85"/>
    <p:sldId id="545" r:id="rId86"/>
    <p:sldId id="546" r:id="rId87"/>
    <p:sldId id="547" r:id="rId88"/>
    <p:sldId id="548" r:id="rId89"/>
    <p:sldId id="549" r:id="rId90"/>
    <p:sldId id="550" r:id="rId91"/>
    <p:sldId id="552" r:id="rId92"/>
    <p:sldId id="553" r:id="rId93"/>
    <p:sldId id="554" r:id="rId94"/>
    <p:sldId id="555" r:id="rId95"/>
    <p:sldId id="556" r:id="rId96"/>
    <p:sldId id="557" r:id="rId97"/>
    <p:sldId id="558" r:id="rId98"/>
    <p:sldId id="576" r:id="rId99"/>
    <p:sldId id="578" r:id="rId100"/>
    <p:sldId id="579" r:id="rId101"/>
    <p:sldId id="580" r:id="rId102"/>
    <p:sldId id="581" r:id="rId103"/>
    <p:sldId id="582" r:id="rId104"/>
    <p:sldId id="583" r:id="rId105"/>
    <p:sldId id="584" r:id="rId106"/>
    <p:sldId id="585" r:id="rId107"/>
    <p:sldId id="586" r:id="rId108"/>
    <p:sldId id="589" r:id="rId109"/>
    <p:sldId id="598" r:id="rId110"/>
    <p:sldId id="600" r:id="rId111"/>
    <p:sldId id="599" r:id="rId112"/>
    <p:sldId id="601" r:id="rId113"/>
    <p:sldId id="591" r:id="rId114"/>
    <p:sldId id="594" r:id="rId115"/>
    <p:sldId id="595" r:id="rId116"/>
    <p:sldId id="596" r:id="rId117"/>
    <p:sldId id="593" r:id="rId118"/>
    <p:sldId id="602" r:id="rId119"/>
    <p:sldId id="590" r:id="rId120"/>
    <p:sldId id="577" r:id="rId121"/>
    <p:sldId id="604" r:id="rId122"/>
    <p:sldId id="724" r:id="rId123"/>
    <p:sldId id="563" r:id="rId124"/>
    <p:sldId id="564" r:id="rId125"/>
    <p:sldId id="565" r:id="rId126"/>
    <p:sldId id="566" r:id="rId127"/>
    <p:sldId id="567" r:id="rId128"/>
    <p:sldId id="568" r:id="rId129"/>
    <p:sldId id="569" r:id="rId130"/>
    <p:sldId id="570" r:id="rId131"/>
    <p:sldId id="571" r:id="rId132"/>
    <p:sldId id="572" r:id="rId133"/>
    <p:sldId id="573" r:id="rId134"/>
    <p:sldId id="574" r:id="rId135"/>
    <p:sldId id="575" r:id="rId136"/>
    <p:sldId id="641" r:id="rId137"/>
    <p:sldId id="642" r:id="rId138"/>
    <p:sldId id="643" r:id="rId139"/>
    <p:sldId id="644" r:id="rId140"/>
    <p:sldId id="559" r:id="rId141"/>
    <p:sldId id="560" r:id="rId142"/>
    <p:sldId id="561" r:id="rId143"/>
    <p:sldId id="562" r:id="rId144"/>
    <p:sldId id="721" r:id="rId145"/>
    <p:sldId id="725" r:id="rId146"/>
    <p:sldId id="617" r:id="rId147"/>
    <p:sldId id="618" r:id="rId148"/>
    <p:sldId id="619" r:id="rId149"/>
    <p:sldId id="607" r:id="rId150"/>
    <p:sldId id="610" r:id="rId151"/>
    <p:sldId id="609" r:id="rId152"/>
    <p:sldId id="608" r:id="rId153"/>
    <p:sldId id="611" r:id="rId154"/>
    <p:sldId id="726" r:id="rId155"/>
    <p:sldId id="727" r:id="rId156"/>
    <p:sldId id="729" r:id="rId157"/>
    <p:sldId id="612" r:id="rId158"/>
    <p:sldId id="614" r:id="rId159"/>
    <p:sldId id="615" r:id="rId160"/>
    <p:sldId id="616" r:id="rId161"/>
    <p:sldId id="613" r:id="rId162"/>
    <p:sldId id="621" r:id="rId163"/>
    <p:sldId id="622" r:id="rId164"/>
    <p:sldId id="623" r:id="rId165"/>
    <p:sldId id="798" r:id="rId166"/>
    <p:sldId id="728" r:id="rId167"/>
    <p:sldId id="624" r:id="rId168"/>
    <p:sldId id="625" r:id="rId169"/>
    <p:sldId id="627" r:id="rId170"/>
    <p:sldId id="628" r:id="rId171"/>
    <p:sldId id="629" r:id="rId172"/>
    <p:sldId id="630" r:id="rId173"/>
    <p:sldId id="631" r:id="rId174"/>
    <p:sldId id="632" r:id="rId175"/>
    <p:sldId id="633" r:id="rId176"/>
    <p:sldId id="634" r:id="rId177"/>
    <p:sldId id="635" r:id="rId178"/>
    <p:sldId id="626" r:id="rId179"/>
    <p:sldId id="636" r:id="rId180"/>
    <p:sldId id="637" r:id="rId181"/>
    <p:sldId id="638" r:id="rId182"/>
    <p:sldId id="639" r:id="rId183"/>
    <p:sldId id="799" r:id="rId184"/>
    <p:sldId id="722" r:id="rId185"/>
    <p:sldId id="731" r:id="rId186"/>
    <p:sldId id="654" r:id="rId187"/>
    <p:sldId id="648" r:id="rId188"/>
    <p:sldId id="650" r:id="rId189"/>
    <p:sldId id="649" r:id="rId190"/>
    <p:sldId id="651" r:id="rId191"/>
    <p:sldId id="653" r:id="rId192"/>
    <p:sldId id="647" r:id="rId193"/>
    <p:sldId id="732" r:id="rId194"/>
    <p:sldId id="640" r:id="rId195"/>
    <p:sldId id="655" r:id="rId196"/>
    <p:sldId id="656" r:id="rId197"/>
    <p:sldId id="657" r:id="rId198"/>
    <p:sldId id="735" r:id="rId199"/>
    <p:sldId id="734" r:id="rId200"/>
    <p:sldId id="658" r:id="rId201"/>
    <p:sldId id="659" r:id="rId202"/>
    <p:sldId id="660" r:id="rId203"/>
    <p:sldId id="661" r:id="rId204"/>
    <p:sldId id="662" r:id="rId205"/>
    <p:sldId id="663" r:id="rId206"/>
    <p:sldId id="664" r:id="rId207"/>
    <p:sldId id="666" r:id="rId208"/>
    <p:sldId id="668" r:id="rId209"/>
    <p:sldId id="669" r:id="rId210"/>
    <p:sldId id="670" r:id="rId211"/>
    <p:sldId id="671" r:id="rId212"/>
    <p:sldId id="672" r:id="rId213"/>
    <p:sldId id="673" r:id="rId214"/>
    <p:sldId id="674" r:id="rId215"/>
    <p:sldId id="733" r:id="rId216"/>
    <p:sldId id="774" r:id="rId217"/>
    <p:sldId id="737" r:id="rId218"/>
    <p:sldId id="738" r:id="rId219"/>
    <p:sldId id="739" r:id="rId220"/>
    <p:sldId id="740" r:id="rId221"/>
    <p:sldId id="741" r:id="rId222"/>
    <p:sldId id="742" r:id="rId223"/>
    <p:sldId id="743" r:id="rId224"/>
    <p:sldId id="744" r:id="rId225"/>
    <p:sldId id="745" r:id="rId226"/>
    <p:sldId id="746" r:id="rId227"/>
    <p:sldId id="747" r:id="rId228"/>
    <p:sldId id="748" r:id="rId229"/>
    <p:sldId id="749" r:id="rId230"/>
    <p:sldId id="750" r:id="rId231"/>
    <p:sldId id="751" r:id="rId232"/>
    <p:sldId id="752" r:id="rId233"/>
    <p:sldId id="753" r:id="rId234"/>
    <p:sldId id="754" r:id="rId235"/>
    <p:sldId id="755" r:id="rId236"/>
    <p:sldId id="756" r:id="rId237"/>
    <p:sldId id="757" r:id="rId238"/>
    <p:sldId id="758" r:id="rId239"/>
    <p:sldId id="759" r:id="rId240"/>
    <p:sldId id="760" r:id="rId241"/>
    <p:sldId id="761" r:id="rId242"/>
    <p:sldId id="762" r:id="rId243"/>
    <p:sldId id="775" r:id="rId244"/>
    <p:sldId id="764" r:id="rId245"/>
    <p:sldId id="765" r:id="rId246"/>
    <p:sldId id="766" r:id="rId247"/>
    <p:sldId id="767" r:id="rId248"/>
    <p:sldId id="768" r:id="rId249"/>
    <p:sldId id="769" r:id="rId250"/>
    <p:sldId id="770" r:id="rId251"/>
    <p:sldId id="771" r:id="rId252"/>
    <p:sldId id="772" r:id="rId253"/>
    <p:sldId id="773" r:id="rId254"/>
    <p:sldId id="797" r:id="rId255"/>
    <p:sldId id="776" r:id="rId256"/>
    <p:sldId id="793" r:id="rId257"/>
    <p:sldId id="794" r:id="rId258"/>
    <p:sldId id="795" r:id="rId259"/>
    <p:sldId id="796" r:id="rId2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000"/>
    <a:srgbClr val="FFFFFF"/>
    <a:srgbClr val="458B00"/>
    <a:srgbClr val="585858"/>
    <a:srgbClr val="E9E2D0"/>
    <a:srgbClr val="4A9898"/>
    <a:srgbClr val="DEDE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76" autoAdjust="0"/>
    <p:restoredTop sz="78456" autoAdjust="0"/>
  </p:normalViewPr>
  <p:slideViewPr>
    <p:cSldViewPr snapToGrid="0">
      <p:cViewPr varScale="1">
        <p:scale>
          <a:sx n="58" d="100"/>
          <a:sy n="58" d="100"/>
        </p:scale>
        <p:origin x="1926" y="72"/>
      </p:cViewPr>
      <p:guideLst/>
    </p:cSldViewPr>
  </p:slideViewPr>
  <p:notesTextViewPr>
    <p:cViewPr>
      <p:scale>
        <a:sx n="1" d="1"/>
        <a:sy n="1" d="1"/>
      </p:scale>
      <p:origin x="0" y="0"/>
    </p:cViewPr>
  </p:notesTextViewPr>
  <p:notesViewPr>
    <p:cSldViewPr snapToGrid="0">
      <p:cViewPr varScale="1">
        <p:scale>
          <a:sx n="57" d="100"/>
          <a:sy n="57" d="100"/>
        </p:scale>
        <p:origin x="2832" y="72"/>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slide" Target="slides/slide24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260" Type="http://schemas.openxmlformats.org/officeDocument/2006/relationships/slide" Target="slides/slide259.xml"/><Relationship Id="rId265"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notesMaster" Target="notesMasters/notesMaster1.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viewProps" Target="viewProp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theme" Target="theme/theme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AB4E03-DB6C-4210-AA1B-167BB1F46911}" type="datetimeFigureOut">
              <a:rPr lang="en-GB" smtClean="0"/>
              <a:t>05/04/2017</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26D3B5-75D9-4B81-9605-012F6554737F}" type="slidenum">
              <a:rPr lang="en-GB" smtClean="0"/>
              <a:t>‹#›</a:t>
            </a:fld>
            <a:endParaRPr lang="en-GB"/>
          </a:p>
        </p:txBody>
      </p:sp>
    </p:spTree>
    <p:extLst>
      <p:ext uri="{BB962C8B-B14F-4D97-AF65-F5344CB8AC3E}">
        <p14:creationId xmlns:p14="http://schemas.microsoft.com/office/powerpoint/2010/main" val="2875170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3" Type="http://schemas.openxmlformats.org/officeDocument/2006/relationships/hyperlink" Target="http://goo.gl/Q92bnR" TargetMode="External"/><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3" Type="http://schemas.openxmlformats.org/officeDocument/2006/relationships/hyperlink" Target="https://goo.gl/ewGO4a" TargetMode="External"/><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3" Type="http://schemas.openxmlformats.org/officeDocument/2006/relationships/hyperlink" Target="http://goo.gl/h4ZlYo" TargetMode="External"/><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3" Type="http://schemas.openxmlformats.org/officeDocument/2006/relationships/hyperlink" Target="http://people.sc.fsu.edu/~jburkardt/data/pbma/pbma.html" TargetMode="External"/><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3" Type="http://schemas.openxmlformats.org/officeDocument/2006/relationships/hyperlink" Target="http://goo.gl/GtNW1r" TargetMode="External"/><Relationship Id="rId2" Type="http://schemas.openxmlformats.org/officeDocument/2006/relationships/slide" Target="../slides/slide217.xml"/><Relationship Id="rId1" Type="http://schemas.openxmlformats.org/officeDocument/2006/relationships/notesMaster" Target="../notesMasters/notesMaster1.xml"/><Relationship Id="rId4" Type="http://schemas.openxmlformats.org/officeDocument/2006/relationships/hyperlink" Target="https://goo.gl/hWaWrD" TargetMode="Externa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3" Type="http://schemas.openxmlformats.org/officeDocument/2006/relationships/hyperlink" Target="http://goo.gl/4QsS9T" TargetMode="External"/><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goo.gl/Q92bnR"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A brief introduction outlining the purpose</a:t>
            </a:r>
            <a:r>
              <a:rPr lang="en-US" altLang="en-US" baseline="0" dirty="0" smtClean="0"/>
              <a:t> of the Tenderfoot project.</a:t>
            </a:r>
            <a:endParaRPr lang="en-US" altLang="en-US" dirty="0" smtClean="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E6BDF44-BAC6-4B3F-A27F-92D10597B52D}" type="slidenum">
              <a:rPr lang="en-US" altLang="en-US"/>
              <a:pPr/>
              <a:t>1</a:t>
            </a:fld>
            <a:endParaRPr lang="en-US" altLang="en-US"/>
          </a:p>
        </p:txBody>
      </p:sp>
    </p:spTree>
    <p:extLst>
      <p:ext uri="{BB962C8B-B14F-4D97-AF65-F5344CB8AC3E}">
        <p14:creationId xmlns:p14="http://schemas.microsoft.com/office/powerpoint/2010/main" val="26540381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The</a:t>
            </a:r>
            <a:r>
              <a:rPr lang="en-US" altLang="en-US" baseline="0" dirty="0" smtClean="0"/>
              <a:t> Unit is subdivided into sessions. This allows you to take the material and offer shorter sessions to fit local circumstances.</a:t>
            </a:r>
          </a:p>
          <a:p>
            <a:pPr>
              <a:spcBef>
                <a:spcPct val="0"/>
              </a:spcBef>
            </a:pPr>
            <a:endParaRPr lang="en-US" altLang="en-US" baseline="0" dirty="0" smtClean="0"/>
          </a:p>
          <a:p>
            <a:pPr>
              <a:spcBef>
                <a:spcPct val="0"/>
              </a:spcBef>
            </a:pPr>
            <a:r>
              <a:rPr lang="en-US" altLang="en-US" baseline="0" dirty="0" smtClean="0"/>
              <a:t>A summary of the sessions and indicative timings is included to facilitate planning.</a:t>
            </a:r>
            <a:endParaRPr lang="en-US" altLang="en-US" dirty="0"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CFFFAD-EED5-4D9D-A7AF-46B816AF3AF6}" type="slidenum">
              <a:rPr lang="en-US" altLang="en-US"/>
              <a:pPr/>
              <a:t>10</a:t>
            </a:fld>
            <a:endParaRPr lang="en-US" altLang="en-US"/>
          </a:p>
        </p:txBody>
      </p:sp>
    </p:spTree>
    <p:extLst>
      <p:ext uri="{BB962C8B-B14F-4D97-AF65-F5344CB8AC3E}">
        <p14:creationId xmlns:p14="http://schemas.microsoft.com/office/powerpoint/2010/main" val="36136665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106</a:t>
            </a:fld>
            <a:endParaRPr lang="en-GB"/>
          </a:p>
        </p:txBody>
      </p:sp>
    </p:spTree>
    <p:extLst>
      <p:ext uri="{BB962C8B-B14F-4D97-AF65-F5344CB8AC3E}">
        <p14:creationId xmlns:p14="http://schemas.microsoft.com/office/powerpoint/2010/main" val="344204081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Each hexadecimal digit equates to 4 binary digits – try to encourage children to spot</a:t>
            </a:r>
            <a:r>
              <a:rPr lang="en-GB" baseline="0" dirty="0" smtClean="0"/>
              <a:t> this. The next few slides should make it clear.</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107</a:t>
            </a:fld>
            <a:endParaRPr lang="en-GB"/>
          </a:p>
        </p:txBody>
      </p:sp>
    </p:spTree>
    <p:extLst>
      <p:ext uri="{BB962C8B-B14F-4D97-AF65-F5344CB8AC3E}">
        <p14:creationId xmlns:p14="http://schemas.microsoft.com/office/powerpoint/2010/main" val="33742926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First some practice converting to binary and hexadecimal.</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108</a:t>
            </a:fld>
            <a:endParaRPr lang="en-GB"/>
          </a:p>
        </p:txBody>
      </p:sp>
    </p:spTree>
    <p:extLst>
      <p:ext uri="{BB962C8B-B14F-4D97-AF65-F5344CB8AC3E}">
        <p14:creationId xmlns:p14="http://schemas.microsoft.com/office/powerpoint/2010/main" val="295635004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zero in hex equates to the zero in the first 4 bits of the binary number</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109</a:t>
            </a:fld>
            <a:endParaRPr lang="en-GB"/>
          </a:p>
        </p:txBody>
      </p:sp>
    </p:spTree>
    <p:extLst>
      <p:ext uri="{BB962C8B-B14F-4D97-AF65-F5344CB8AC3E}">
        <p14:creationId xmlns:p14="http://schemas.microsoft.com/office/powerpoint/2010/main" val="286677481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It</a:t>
            </a:r>
            <a:r>
              <a:rPr lang="en-GB" baseline="0" dirty="0" smtClean="0"/>
              <a:t> is the same every time it occurs.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110</a:t>
            </a:fld>
            <a:endParaRPr lang="en-GB"/>
          </a:p>
        </p:txBody>
      </p:sp>
    </p:spTree>
    <p:extLst>
      <p:ext uri="{BB962C8B-B14F-4D97-AF65-F5344CB8AC3E}">
        <p14:creationId xmlns:p14="http://schemas.microsoft.com/office/powerpoint/2010/main" val="406683612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 the F</a:t>
            </a:r>
            <a:r>
              <a:rPr lang="en-GB" baseline="0" dirty="0" smtClean="0"/>
              <a:t> digit</a:t>
            </a:r>
            <a:r>
              <a:rPr lang="en-GB" dirty="0" smtClean="0"/>
              <a:t> in hex equates to 15</a:t>
            </a:r>
            <a:r>
              <a:rPr lang="en-GB" baseline="0" dirty="0" smtClean="0"/>
              <a:t> in binary</a:t>
            </a:r>
            <a:r>
              <a:rPr lang="en-GB" dirty="0" smtClean="0"/>
              <a:t>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111</a:t>
            </a:fld>
            <a:endParaRPr lang="en-GB"/>
          </a:p>
        </p:txBody>
      </p:sp>
    </p:spTree>
    <p:extLst>
      <p:ext uri="{BB962C8B-B14F-4D97-AF65-F5344CB8AC3E}">
        <p14:creationId xmlns:p14="http://schemas.microsoft.com/office/powerpoint/2010/main" val="243702809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And</a:t>
            </a:r>
            <a:r>
              <a:rPr lang="en-GB" baseline="0" dirty="0" smtClean="0"/>
              <a:t> it is the same every time.</a:t>
            </a:r>
            <a:r>
              <a:rPr lang="en-GB" dirty="0" smtClean="0"/>
              <a:t>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112</a:t>
            </a:fld>
            <a:endParaRPr lang="en-GB"/>
          </a:p>
        </p:txBody>
      </p:sp>
    </p:spTree>
    <p:extLst>
      <p:ext uri="{BB962C8B-B14F-4D97-AF65-F5344CB8AC3E}">
        <p14:creationId xmlns:p14="http://schemas.microsoft.com/office/powerpoint/2010/main" val="187704235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Now consider what happens when we get to bigger</a:t>
            </a:r>
            <a:r>
              <a:rPr lang="en-GB" baseline="0" dirty="0" smtClean="0"/>
              <a:t> numbers. No</a:t>
            </a:r>
            <a:r>
              <a:rPr lang="en-GB" dirty="0" smtClean="0"/>
              <a:t>tice that each 1 in the binary ‘16’ column signifies 1 lot of 16 in hex.</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113</a:t>
            </a:fld>
            <a:endParaRPr lang="en-GB"/>
          </a:p>
        </p:txBody>
      </p:sp>
    </p:spTree>
    <p:extLst>
      <p:ext uri="{BB962C8B-B14F-4D97-AF65-F5344CB8AC3E}">
        <p14:creationId xmlns:p14="http://schemas.microsoft.com/office/powerpoint/2010/main" val="202141146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It</a:t>
            </a:r>
            <a:r>
              <a:rPr lang="en-GB" baseline="0" dirty="0" smtClean="0"/>
              <a:t> is the same here.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114</a:t>
            </a:fld>
            <a:endParaRPr lang="en-GB"/>
          </a:p>
        </p:txBody>
      </p:sp>
    </p:spTree>
    <p:extLst>
      <p:ext uri="{BB962C8B-B14F-4D97-AF65-F5344CB8AC3E}">
        <p14:creationId xmlns:p14="http://schemas.microsoft.com/office/powerpoint/2010/main" val="251570418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a:t>
            </a:r>
            <a:r>
              <a:rPr lang="en-GB" baseline="0" dirty="0" smtClean="0"/>
              <a:t> 10 in binary, is 2 in hex.</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115</a:t>
            </a:fld>
            <a:endParaRPr lang="en-GB"/>
          </a:p>
        </p:txBody>
      </p:sp>
    </p:spTree>
    <p:extLst>
      <p:ext uri="{BB962C8B-B14F-4D97-AF65-F5344CB8AC3E}">
        <p14:creationId xmlns:p14="http://schemas.microsoft.com/office/powerpoint/2010/main" val="3070818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Finally, there is a</a:t>
            </a:r>
            <a:r>
              <a:rPr lang="en-US" altLang="en-US" baseline="0" dirty="0" smtClean="0"/>
              <a:t> summary of the key points in the presentation where we hope Trainers will facilitate discussion and debate.</a:t>
            </a:r>
          </a:p>
          <a:p>
            <a:pPr>
              <a:spcBef>
                <a:spcPct val="0"/>
              </a:spcBef>
            </a:pPr>
            <a:endParaRPr lang="en-US" altLang="en-US" baseline="0" dirty="0" smtClean="0"/>
          </a:p>
          <a:p>
            <a:pPr>
              <a:spcBef>
                <a:spcPct val="0"/>
              </a:spcBef>
            </a:pPr>
            <a:r>
              <a:rPr lang="en-US" altLang="en-US" baseline="0" dirty="0" smtClean="0"/>
              <a:t>A key element in the CPD is to encourage reflective practice, promote action research and encourage teachers to consider the BCS Certificate in CS Teaching.</a:t>
            </a:r>
            <a:endParaRPr lang="en-US" altLang="en-US" dirty="0"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CFFFAD-EED5-4D9D-A7AF-46B816AF3AF6}" type="slidenum">
              <a:rPr lang="en-US" altLang="en-US"/>
              <a:pPr/>
              <a:t>11</a:t>
            </a:fld>
            <a:endParaRPr lang="en-US" altLang="en-US"/>
          </a:p>
        </p:txBody>
      </p:sp>
    </p:spTree>
    <p:extLst>
      <p:ext uri="{BB962C8B-B14F-4D97-AF65-F5344CB8AC3E}">
        <p14:creationId xmlns:p14="http://schemas.microsoft.com/office/powerpoint/2010/main" val="159214539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And</a:t>
            </a:r>
            <a:r>
              <a:rPr lang="en-GB" baseline="0" dirty="0" smtClean="0"/>
              <a:t> 100 is 4 in hex. Regardless of the column headings, by treating each nibble as a binary number, we can easily convert it to the hexadecimal equivalent.</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116</a:t>
            </a:fld>
            <a:endParaRPr lang="en-GB"/>
          </a:p>
        </p:txBody>
      </p:sp>
    </p:spTree>
    <p:extLst>
      <p:ext uri="{BB962C8B-B14F-4D97-AF65-F5344CB8AC3E}">
        <p14:creationId xmlns:p14="http://schemas.microsoft.com/office/powerpoint/2010/main" val="206090776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a:t>
            </a:r>
            <a:r>
              <a:rPr lang="en-GB" baseline="0" dirty="0" smtClean="0"/>
              <a:t> the final number 1111 is 15 in binary, which equates to F in hex.</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117</a:t>
            </a:fld>
            <a:endParaRPr lang="en-GB"/>
          </a:p>
        </p:txBody>
      </p:sp>
    </p:spTree>
    <p:extLst>
      <p:ext uri="{BB962C8B-B14F-4D97-AF65-F5344CB8AC3E}">
        <p14:creationId xmlns:p14="http://schemas.microsoft.com/office/powerpoint/2010/main" val="260615450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Our blue binary pixel value is very long and not easy to remember. Hexadecimal provides a convenient shorthand for long binary numbers. Lets convert it nibble by nibble. See the next slide.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118</a:t>
            </a:fld>
            <a:endParaRPr lang="en-GB"/>
          </a:p>
        </p:txBody>
      </p:sp>
    </p:spTree>
    <p:extLst>
      <p:ext uri="{BB962C8B-B14F-4D97-AF65-F5344CB8AC3E}">
        <p14:creationId xmlns:p14="http://schemas.microsoft.com/office/powerpoint/2010/main" val="390002926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Notice</a:t>
            </a:r>
            <a:r>
              <a:rPr lang="en-GB" baseline="0" dirty="0" smtClean="0"/>
              <a:t> how the column values have been changed to make it easy to convert each nibble. 336666 is the hexadecimal equivalent of 001100110110011010010110.</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119</a:t>
            </a:fld>
            <a:endParaRPr lang="en-GB"/>
          </a:p>
        </p:txBody>
      </p:sp>
    </p:spTree>
    <p:extLst>
      <p:ext uri="{BB962C8B-B14F-4D97-AF65-F5344CB8AC3E}">
        <p14:creationId xmlns:p14="http://schemas.microsoft.com/office/powerpoint/2010/main" val="50646223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Using an online colour picker, we can easily find the RGB value. Once the students have converted it, reveal the value in</a:t>
            </a:r>
            <a:r>
              <a:rPr lang="en-GB" baseline="0" dirty="0" smtClean="0"/>
              <a:t> the box – this is the hex equivalent, which is also the html colour code.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120</a:t>
            </a:fld>
            <a:endParaRPr lang="en-GB"/>
          </a:p>
        </p:txBody>
      </p:sp>
    </p:spTree>
    <p:extLst>
      <p:ext uri="{BB962C8B-B14F-4D97-AF65-F5344CB8AC3E}">
        <p14:creationId xmlns:p14="http://schemas.microsoft.com/office/powerpoint/2010/main" val="317240499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Two</a:t>
            </a:r>
            <a:r>
              <a:rPr lang="en-GB" baseline="0" dirty="0" smtClean="0"/>
              <a:t> good homework exercises from Gary </a:t>
            </a:r>
            <a:r>
              <a:rPr lang="en-GB" baseline="0" dirty="0" err="1" smtClean="0"/>
              <a:t>Kacmarcik</a:t>
            </a:r>
            <a:r>
              <a:rPr lang="en-GB" baseline="0" dirty="0" smtClean="0"/>
              <a:t> to practice hex / binary conversion.</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121</a:t>
            </a:fld>
            <a:endParaRPr lang="en-GB"/>
          </a:p>
        </p:txBody>
      </p:sp>
    </p:spTree>
    <p:extLst>
      <p:ext uri="{BB962C8B-B14F-4D97-AF65-F5344CB8AC3E}">
        <p14:creationId xmlns:p14="http://schemas.microsoft.com/office/powerpoint/2010/main" val="342579428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Repeated exposure to simple</a:t>
            </a:r>
            <a:r>
              <a:rPr lang="en-GB" sz="1200" kern="1200" baseline="0" dirty="0" smtClean="0">
                <a:solidFill>
                  <a:schemeClr val="tx1"/>
                </a:solidFill>
                <a:effectLst/>
                <a:latin typeface="+mn-lt"/>
                <a:ea typeface="+mn-ea"/>
                <a:cs typeface="+mn-cs"/>
              </a:rPr>
              <a:t> binary representation and conversion is important for laying a solid foundation. </a:t>
            </a:r>
            <a:r>
              <a:rPr lang="en-GB" sz="1200" kern="1200" baseline="0" dirty="0" err="1" smtClean="0">
                <a:solidFill>
                  <a:schemeClr val="tx1"/>
                </a:solidFill>
                <a:effectLst/>
                <a:latin typeface="+mn-lt"/>
                <a:ea typeface="+mn-ea"/>
                <a:cs typeface="+mn-cs"/>
              </a:rPr>
              <a:t>Tarzia</a:t>
            </a:r>
            <a:r>
              <a:rPr lang="en-GB" sz="1200" kern="1200" baseline="0" dirty="0" smtClean="0">
                <a:solidFill>
                  <a:schemeClr val="tx1"/>
                </a:solidFill>
                <a:effectLst/>
                <a:latin typeface="+mn-lt"/>
                <a:ea typeface="+mn-ea"/>
                <a:cs typeface="+mn-cs"/>
              </a:rPr>
              <a:t> is free software from </a:t>
            </a:r>
            <a:r>
              <a:rPr lang="en-GB" sz="1200" kern="1200" baseline="0" dirty="0" err="1" smtClean="0">
                <a:solidFill>
                  <a:schemeClr val="tx1"/>
                </a:solidFill>
                <a:effectLst/>
                <a:latin typeface="+mn-lt"/>
                <a:ea typeface="+mn-ea"/>
                <a:cs typeface="+mn-cs"/>
              </a:rPr>
              <a:t>Hermitech</a:t>
            </a:r>
            <a:r>
              <a:rPr lang="en-GB" sz="1200" kern="1200" baseline="0" dirty="0" smtClean="0">
                <a:solidFill>
                  <a:schemeClr val="tx1"/>
                </a:solidFill>
                <a:effectLst/>
                <a:latin typeface="+mn-lt"/>
                <a:ea typeface="+mn-ea"/>
                <a:cs typeface="+mn-cs"/>
              </a:rPr>
              <a:t> Laboratory (http://goo.gl/Q5OzeV). It </a:t>
            </a:r>
            <a:r>
              <a:rPr lang="en-GB" sz="1200" kern="1200" dirty="0" smtClean="0">
                <a:solidFill>
                  <a:schemeClr val="tx1"/>
                </a:solidFill>
                <a:effectLst/>
                <a:latin typeface="+mn-lt"/>
                <a:ea typeface="+mn-ea"/>
                <a:cs typeface="+mn-cs"/>
              </a:rPr>
              <a:t>is good for making matching games that pairs or tables of students can complete. </a:t>
            </a:r>
            <a:r>
              <a:rPr lang="en-GB" sz="1200" kern="1200" baseline="0" dirty="0" smtClean="0">
                <a:solidFill>
                  <a:schemeClr val="tx1"/>
                </a:solidFill>
                <a:effectLst/>
                <a:latin typeface="+mn-lt"/>
                <a:ea typeface="+mn-ea"/>
                <a:cs typeface="+mn-cs"/>
              </a:rPr>
              <a:t>CAS Master Teacher, Tim Eaglestone has shared </a:t>
            </a:r>
            <a:r>
              <a:rPr lang="en-GB" sz="1200" kern="1200" dirty="0" smtClean="0">
                <a:solidFill>
                  <a:schemeClr val="tx1"/>
                </a:solidFill>
                <a:effectLst/>
                <a:latin typeface="+mn-lt"/>
                <a:ea typeface="+mn-ea"/>
                <a:cs typeface="+mn-cs"/>
              </a:rPr>
              <a:t>examples of two formats, a domino type game and a jigsaw/shape type pattern for matching. They are included in the resources. They include binary and hexadecimal</a:t>
            </a:r>
            <a:r>
              <a:rPr lang="en-GB" sz="1200" kern="1200" baseline="0" dirty="0" smtClean="0">
                <a:solidFill>
                  <a:schemeClr val="tx1"/>
                </a:solidFill>
                <a:effectLst/>
                <a:latin typeface="+mn-lt"/>
                <a:ea typeface="+mn-ea"/>
                <a:cs typeface="+mn-cs"/>
              </a:rPr>
              <a:t> conversion</a:t>
            </a:r>
            <a:r>
              <a:rPr lang="en-GB" sz="1200" kern="1200" dirty="0" smtClean="0">
                <a:solidFill>
                  <a:schemeClr val="tx1"/>
                </a:solidFill>
                <a:effectLst/>
                <a:latin typeface="+mn-lt"/>
                <a:ea typeface="+mn-ea"/>
                <a:cs typeface="+mn-cs"/>
              </a:rPr>
              <a:t>. Why not download the</a:t>
            </a:r>
            <a:r>
              <a:rPr lang="en-GB" sz="1200" kern="1200" baseline="0" dirty="0" smtClean="0">
                <a:solidFill>
                  <a:schemeClr val="tx1"/>
                </a:solidFill>
                <a:effectLst/>
                <a:latin typeface="+mn-lt"/>
                <a:ea typeface="+mn-ea"/>
                <a:cs typeface="+mn-cs"/>
              </a:rPr>
              <a:t> software and </a:t>
            </a:r>
            <a:r>
              <a:rPr lang="en-GB" sz="1200" kern="1200" dirty="0" smtClean="0">
                <a:solidFill>
                  <a:schemeClr val="tx1"/>
                </a:solidFill>
                <a:effectLst/>
                <a:latin typeface="+mn-lt"/>
                <a:ea typeface="+mn-ea"/>
                <a:cs typeface="+mn-cs"/>
              </a:rPr>
              <a:t>have a go preparing some of your own? </a:t>
            </a:r>
          </a:p>
        </p:txBody>
      </p:sp>
      <p:sp>
        <p:nvSpPr>
          <p:cNvPr id="4" name="Slide Number Placeholder 3"/>
          <p:cNvSpPr>
            <a:spLocks noGrp="1"/>
          </p:cNvSpPr>
          <p:nvPr>
            <p:ph type="sldNum" sz="quarter" idx="10"/>
          </p:nvPr>
        </p:nvSpPr>
        <p:spPr/>
        <p:txBody>
          <a:bodyPr/>
          <a:lstStyle/>
          <a:p>
            <a:fld id="{D426D3B5-75D9-4B81-9605-012F6554737F}" type="slidenum">
              <a:rPr lang="en-GB" smtClean="0"/>
              <a:t>122</a:t>
            </a:fld>
            <a:endParaRPr lang="en-GB"/>
          </a:p>
        </p:txBody>
      </p:sp>
    </p:spTree>
    <p:extLst>
      <p:ext uri="{BB962C8B-B14F-4D97-AF65-F5344CB8AC3E}">
        <p14:creationId xmlns:p14="http://schemas.microsoft.com/office/powerpoint/2010/main" val="184916607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Pixel spreadsheet is a utility developed by Mark </a:t>
            </a:r>
            <a:r>
              <a:rPr lang="en-GB" dirty="0" err="1" smtClean="0"/>
              <a:t>Guzdial</a:t>
            </a:r>
            <a:r>
              <a:rPr lang="en-GB" dirty="0" smtClean="0"/>
              <a:t> at Georgia Tech, which extracts the</a:t>
            </a:r>
            <a:r>
              <a:rPr lang="en-GB" baseline="0" dirty="0" smtClean="0"/>
              <a:t> RGB pixel values from an image file and converts them into a spreadsheet. We can use the spreadsheet’s functionality to alter the values, before saving as an image file.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123</a:t>
            </a:fld>
            <a:endParaRPr lang="en-GB"/>
          </a:p>
        </p:txBody>
      </p:sp>
    </p:spTree>
    <p:extLst>
      <p:ext uri="{BB962C8B-B14F-4D97-AF65-F5344CB8AC3E}">
        <p14:creationId xmlns:p14="http://schemas.microsoft.com/office/powerpoint/2010/main" val="162746882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We load an image using a standard file browser interface. </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124</a:t>
            </a:fld>
            <a:endParaRPr lang="en-GB"/>
          </a:p>
        </p:txBody>
      </p:sp>
    </p:spTree>
    <p:extLst>
      <p:ext uri="{BB962C8B-B14F-4D97-AF65-F5344CB8AC3E}">
        <p14:creationId xmlns:p14="http://schemas.microsoft.com/office/powerpoint/2010/main" val="130552312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Note the image file details – it is only a small image 100 pixels by 100, but that is</a:t>
            </a:r>
            <a:r>
              <a:rPr lang="en-GB" baseline="0" dirty="0" smtClean="0"/>
              <a:t> still 10,000 pixels, whose RGB values are output on a separate row for each pixel. Encourage the children to use small image files supplied.</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125</a:t>
            </a:fld>
            <a:endParaRPr lang="en-GB"/>
          </a:p>
        </p:txBody>
      </p:sp>
    </p:spTree>
    <p:extLst>
      <p:ext uri="{BB962C8B-B14F-4D97-AF65-F5344CB8AC3E}">
        <p14:creationId xmlns:p14="http://schemas.microsoft.com/office/powerpoint/2010/main" val="580766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CFFFAD-EED5-4D9D-A7AF-46B816AF3AF6}" type="slidenum">
              <a:rPr lang="en-US" altLang="en-US"/>
              <a:pPr/>
              <a:t>12</a:t>
            </a:fld>
            <a:endParaRPr lang="en-US" altLang="en-US"/>
          </a:p>
        </p:txBody>
      </p:sp>
    </p:spTree>
    <p:extLst>
      <p:ext uri="{BB962C8B-B14F-4D97-AF65-F5344CB8AC3E}">
        <p14:creationId xmlns:p14="http://schemas.microsoft.com/office/powerpoint/2010/main" val="39603417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button converts the image</a:t>
            </a:r>
            <a:r>
              <a:rPr lang="en-GB" baseline="0" dirty="0" smtClean="0"/>
              <a:t> file to a spreadsheet…</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126</a:t>
            </a:fld>
            <a:endParaRPr lang="en-GB"/>
          </a:p>
        </p:txBody>
      </p:sp>
    </p:spTree>
    <p:extLst>
      <p:ext uri="{BB962C8B-B14F-4D97-AF65-F5344CB8AC3E}">
        <p14:creationId xmlns:p14="http://schemas.microsoft.com/office/powerpoint/2010/main" val="295630446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 which should be saved</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127</a:t>
            </a:fld>
            <a:endParaRPr lang="en-GB"/>
          </a:p>
        </p:txBody>
      </p:sp>
    </p:spTree>
    <p:extLst>
      <p:ext uri="{BB962C8B-B14F-4D97-AF65-F5344CB8AC3E}">
        <p14:creationId xmlns:p14="http://schemas.microsoft.com/office/powerpoint/2010/main" val="228344066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Note the column values, the first two indicating the x and y co-ordinates of the pixel, followed by the RGB values. The grid allows</a:t>
            </a:r>
            <a:r>
              <a:rPr lang="en-GB" baseline="0" dirty="0" smtClean="0"/>
              <a:t> you to explain how co-ordinates are numbered from the top left corner.</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128</a:t>
            </a:fld>
            <a:endParaRPr lang="en-GB"/>
          </a:p>
        </p:txBody>
      </p:sp>
    </p:spTree>
    <p:extLst>
      <p:ext uri="{BB962C8B-B14F-4D97-AF65-F5344CB8AC3E}">
        <p14:creationId xmlns:p14="http://schemas.microsoft.com/office/powerpoint/2010/main" val="74194174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 we are setting</a:t>
            </a:r>
            <a:r>
              <a:rPr lang="en-GB" baseline="0" dirty="0" smtClean="0"/>
              <a:t> </a:t>
            </a:r>
            <a:r>
              <a:rPr lang="en-GB" dirty="0" smtClean="0"/>
              <a:t>the green value to zero. As there</a:t>
            </a:r>
            <a:r>
              <a:rPr lang="en-GB" baseline="0" dirty="0" smtClean="0"/>
              <a:t> are 10000 rows, using fill down is the easiest way to copy the value.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129</a:t>
            </a:fld>
            <a:endParaRPr lang="en-GB"/>
          </a:p>
        </p:txBody>
      </p:sp>
    </p:spTree>
    <p:extLst>
      <p:ext uri="{BB962C8B-B14F-4D97-AF65-F5344CB8AC3E}">
        <p14:creationId xmlns:p14="http://schemas.microsoft.com/office/powerpoint/2010/main" val="305346030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can</a:t>
            </a:r>
            <a:r>
              <a:rPr lang="en-GB" baseline="0" dirty="0" smtClean="0"/>
              <a:t> now load the saved spreadsheet and convert to an image…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130</a:t>
            </a:fld>
            <a:endParaRPr lang="en-GB"/>
          </a:p>
        </p:txBody>
      </p:sp>
    </p:spTree>
    <p:extLst>
      <p:ext uri="{BB962C8B-B14F-4D97-AF65-F5344CB8AC3E}">
        <p14:creationId xmlns:p14="http://schemas.microsoft.com/office/powerpoint/2010/main" val="314416182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 which can then be saved. The thumbnail shows the changed image.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131</a:t>
            </a:fld>
            <a:endParaRPr lang="en-GB"/>
          </a:p>
        </p:txBody>
      </p:sp>
    </p:spTree>
    <p:extLst>
      <p:ext uri="{BB962C8B-B14F-4D97-AF65-F5344CB8AC3E}">
        <p14:creationId xmlns:p14="http://schemas.microsoft.com/office/powerpoint/2010/main" val="211790233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Notice</a:t>
            </a:r>
            <a:r>
              <a:rPr lang="en-GB" baseline="0" dirty="0" smtClean="0"/>
              <a:t> we can swap colour channels simply by renaming them. The order they appear doesn’t matter, it is the name of the column that is important.</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132</a:t>
            </a:fld>
            <a:endParaRPr lang="en-GB"/>
          </a:p>
        </p:txBody>
      </p:sp>
    </p:spTree>
    <p:extLst>
      <p:ext uri="{BB962C8B-B14F-4D97-AF65-F5344CB8AC3E}">
        <p14:creationId xmlns:p14="http://schemas.microsoft.com/office/powerpoint/2010/main" val="327367181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When it loads, the colour</a:t>
            </a:r>
            <a:r>
              <a:rPr lang="en-GB" baseline="0" dirty="0" smtClean="0"/>
              <a:t> values</a:t>
            </a:r>
            <a:r>
              <a:rPr lang="en-GB" dirty="0" smtClean="0"/>
              <a:t> will still be listed in the correct</a:t>
            </a:r>
            <a:r>
              <a:rPr lang="en-GB" baseline="0" dirty="0" smtClean="0"/>
              <a:t> order. Try to get children to predict what the result of the change will be.</a:t>
            </a:r>
            <a:r>
              <a:rPr lang="en-GB" dirty="0" smtClean="0"/>
              <a:t>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133</a:t>
            </a:fld>
            <a:endParaRPr lang="en-GB"/>
          </a:p>
        </p:txBody>
      </p:sp>
    </p:spTree>
    <p:extLst>
      <p:ext uri="{BB962C8B-B14F-4D97-AF65-F5344CB8AC3E}">
        <p14:creationId xmlns:p14="http://schemas.microsoft.com/office/powerpoint/2010/main" val="23114382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There are 5 short supporting videos.  These take you through the basic operations. Three challenges are given on</a:t>
            </a:r>
            <a:r>
              <a:rPr lang="en-GB" baseline="0" dirty="0" smtClean="0"/>
              <a:t> the next slide, which are quite challenging. The videos will provide answers if students are stuck. </a:t>
            </a:r>
            <a:r>
              <a:rPr lang="en-GB" dirty="0" smtClean="0"/>
              <a:t>The first is linked in the slide, but</a:t>
            </a:r>
            <a:r>
              <a:rPr lang="en-GB" baseline="0" dirty="0" smtClean="0"/>
              <a:t> all are available from https://goo.gl/B7iWP9 .</a:t>
            </a:r>
            <a:endParaRPr lang="en-GB" sz="1200"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134</a:t>
            </a:fld>
            <a:endParaRPr lang="en-GB"/>
          </a:p>
        </p:txBody>
      </p:sp>
    </p:spTree>
    <p:extLst>
      <p:ext uri="{BB962C8B-B14F-4D97-AF65-F5344CB8AC3E}">
        <p14:creationId xmlns:p14="http://schemas.microsoft.com/office/powerpoint/2010/main" val="326487419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We’ve established that bitmap pictures are stored as a list of numbers,</a:t>
            </a:r>
            <a:r>
              <a:rPr lang="en-GB" baseline="0" dirty="0" smtClean="0"/>
              <a:t> representing the RGB values of each pixel – but how do screens render these as images? And how do cameras digitize the image as a series of numbers in the first place? A quick look at the technologies we take for granted.</a:t>
            </a:r>
            <a:endParaRPr lang="en-GB" dirty="0" smtClean="0"/>
          </a:p>
          <a:p>
            <a:r>
              <a:rPr lang="en-GB" dirty="0" smtClean="0"/>
              <a:t>Image source: https://www.flickr.com/photos/intelfreepress/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136</a:t>
            </a:fld>
            <a:endParaRPr lang="en-GB"/>
          </a:p>
        </p:txBody>
      </p:sp>
    </p:spTree>
    <p:extLst>
      <p:ext uri="{BB962C8B-B14F-4D97-AF65-F5344CB8AC3E}">
        <p14:creationId xmlns:p14="http://schemas.microsoft.com/office/powerpoint/2010/main" val="3032849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Introductory slides that establish a common format to the start of a Master Teacher session. Please</a:t>
            </a:r>
            <a:r>
              <a:rPr lang="en-GB" baseline="0" dirty="0" smtClean="0"/>
              <a:t> do </a:t>
            </a:r>
            <a:r>
              <a:rPr lang="en-GB" dirty="0" smtClean="0"/>
              <a:t>stress the ethos at the start: there is no them – only us! If our subject is to develop all practising teachers</a:t>
            </a:r>
            <a:r>
              <a:rPr lang="en-GB" baseline="0" dirty="0" smtClean="0"/>
              <a:t> have valuable contributions to make, regardless of prior experience. The CAS model recognises that good pedagogy is a process of discussion and development, facilitated through our Community of Practice. </a:t>
            </a:r>
            <a:endParaRPr lang="en-GB"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13</a:t>
            </a:fld>
            <a:endParaRPr lang="en-GB" dirty="0"/>
          </a:p>
        </p:txBody>
      </p:sp>
    </p:spTree>
    <p:extLst>
      <p:ext uri="{BB962C8B-B14F-4D97-AF65-F5344CB8AC3E}">
        <p14:creationId xmlns:p14="http://schemas.microsoft.com/office/powerpoint/2010/main" val="265040366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image is hyperlinked to an</a:t>
            </a:r>
            <a:r>
              <a:rPr lang="en-GB" baseline="0" dirty="0" smtClean="0"/>
              <a:t> excellent 2 minute video explaining how LCD screens work.</a:t>
            </a:r>
          </a:p>
          <a:p>
            <a:r>
              <a:rPr lang="en-GB" dirty="0" smtClean="0"/>
              <a:t>https://www.youtube.com/watch?v=0B79dGR19Tg </a:t>
            </a:r>
          </a:p>
          <a:p>
            <a:r>
              <a:rPr lang="en-GB" dirty="0" smtClean="0"/>
              <a:t>Another</a:t>
            </a:r>
            <a:r>
              <a:rPr lang="en-GB" baseline="0" dirty="0" smtClean="0"/>
              <a:t> good video for classroom use (4 minutes) can be found at https://www.youtube.com/watch?v=8ZIq5jpiY4M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137</a:t>
            </a:fld>
            <a:endParaRPr lang="en-GB"/>
          </a:p>
        </p:txBody>
      </p:sp>
    </p:spTree>
    <p:extLst>
      <p:ext uri="{BB962C8B-B14F-4D97-AF65-F5344CB8AC3E}">
        <p14:creationId xmlns:p14="http://schemas.microsoft.com/office/powerpoint/2010/main" val="62529352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a:t>
            </a:r>
            <a:r>
              <a:rPr lang="en-GB" baseline="0" dirty="0" smtClean="0"/>
              <a:t> Think Maths website, initiated by Matt Parker,</a:t>
            </a:r>
            <a:r>
              <a:rPr lang="en-GB" dirty="0" smtClean="0"/>
              <a:t> has a wonderful utility, whereby you upload an image and download a spreadsheet with RGB values in</a:t>
            </a:r>
            <a:r>
              <a:rPr lang="en-GB" baseline="0" dirty="0" smtClean="0"/>
              <a:t> each cell. See next slide.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138</a:t>
            </a:fld>
            <a:endParaRPr lang="en-GB"/>
          </a:p>
        </p:txBody>
      </p:sp>
    </p:spTree>
    <p:extLst>
      <p:ext uri="{BB962C8B-B14F-4D97-AF65-F5344CB8AC3E}">
        <p14:creationId xmlns:p14="http://schemas.microsoft.com/office/powerpoint/2010/main" val="216343561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One issue is that the</a:t>
            </a:r>
            <a:r>
              <a:rPr lang="en-GB" baseline="0" dirty="0" smtClean="0"/>
              <a:t> site doesn’t acknowledge your photo has uploaded. Simply select the download option to retrieve the spreadsheet. Zooming out will reveal the image. The ‘greyscale’ is due to the limits of conditional formatting in the spreadsheet. Children may want to investigate how this works: Select a cell, from the Home tab, select Conditional Formatting – Manage Rules.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139</a:t>
            </a:fld>
            <a:endParaRPr lang="en-GB"/>
          </a:p>
        </p:txBody>
      </p:sp>
    </p:spTree>
    <p:extLst>
      <p:ext uri="{BB962C8B-B14F-4D97-AF65-F5344CB8AC3E}">
        <p14:creationId xmlns:p14="http://schemas.microsoft.com/office/powerpoint/2010/main" val="91813995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It’s one thing demonstrating</a:t>
            </a:r>
            <a:r>
              <a:rPr lang="en-GB" baseline="0" dirty="0" smtClean="0"/>
              <a:t> that a picture can be rendered from a series of numbers, but inquisitive children will want to know how the image is digitised in the first place.</a:t>
            </a:r>
            <a:endParaRPr lang="en-GB" dirty="0" smtClean="0"/>
          </a:p>
          <a:p>
            <a:r>
              <a:rPr lang="en-GB" dirty="0" smtClean="0"/>
              <a:t>Photo from https://www.flickr.com/photos/fun3/ Sebastian </a:t>
            </a:r>
            <a:r>
              <a:rPr lang="en-GB" dirty="0" err="1" smtClean="0"/>
              <a:t>Vandray</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140</a:t>
            </a:fld>
            <a:endParaRPr lang="en-GB"/>
          </a:p>
        </p:txBody>
      </p:sp>
    </p:spTree>
    <p:extLst>
      <p:ext uri="{BB962C8B-B14F-4D97-AF65-F5344CB8AC3E}">
        <p14:creationId xmlns:p14="http://schemas.microsoft.com/office/powerpoint/2010/main" val="275905499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technology is essentially the same as that used in solar panels. When sunlight</a:t>
            </a:r>
            <a:r>
              <a:rPr lang="en-GB" baseline="0" dirty="0" smtClean="0"/>
              <a:t> falls on a panel it is converted into an electrical current.</a:t>
            </a:r>
          </a:p>
          <a:p>
            <a:endParaRPr lang="en-GB" baseline="0" dirty="0" smtClean="0"/>
          </a:p>
          <a:p>
            <a:r>
              <a:rPr lang="en-GB" baseline="0" dirty="0" smtClean="0"/>
              <a:t>Image from https://www.flickr.com/photos/marufish/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141</a:t>
            </a:fld>
            <a:endParaRPr lang="en-GB"/>
          </a:p>
        </p:txBody>
      </p:sp>
    </p:spTree>
    <p:extLst>
      <p:ext uri="{BB962C8B-B14F-4D97-AF65-F5344CB8AC3E}">
        <p14:creationId xmlns:p14="http://schemas.microsoft.com/office/powerpoint/2010/main" val="407436771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Inside a camera is an</a:t>
            </a:r>
            <a:r>
              <a:rPr lang="en-GB" baseline="0" dirty="0" smtClean="0"/>
              <a:t> array of charged Coupled Devices. As light hits each of them, they generate a small voltage that can be measured. The number can then be stored. The analogue image is converted to a set of digital data.</a:t>
            </a:r>
            <a:endParaRPr lang="en-GB" dirty="0" smtClean="0"/>
          </a:p>
          <a:p>
            <a:r>
              <a:rPr lang="en-GB" dirty="0" smtClean="0"/>
              <a:t>Image attribution:</a:t>
            </a:r>
            <a:r>
              <a:rPr lang="en-GB" baseline="0" dirty="0" smtClean="0"/>
              <a:t> Michael Miller https://www.flickr.com/photos/12150723@N06/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142</a:t>
            </a:fld>
            <a:endParaRPr lang="en-GB"/>
          </a:p>
        </p:txBody>
      </p:sp>
    </p:spTree>
    <p:extLst>
      <p:ext uri="{BB962C8B-B14F-4D97-AF65-F5344CB8AC3E}">
        <p14:creationId xmlns:p14="http://schemas.microsoft.com/office/powerpoint/2010/main" val="238426219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Each CCD has a filter to collect</a:t>
            </a:r>
            <a:r>
              <a:rPr lang="en-GB" baseline="0" dirty="0" smtClean="0"/>
              <a:t> only one</a:t>
            </a:r>
            <a:r>
              <a:rPr lang="en-GB" dirty="0" smtClean="0"/>
              <a:t> particular colour, R, G or B. A Bayer Filter has twice as many green filters as red and blue. Each pixel has only one colour measurement, but the camera computer</a:t>
            </a:r>
            <a:r>
              <a:rPr lang="en-GB" baseline="0" dirty="0" smtClean="0"/>
              <a:t> runs a </a:t>
            </a:r>
            <a:r>
              <a:rPr lang="en-GB" dirty="0" err="1" smtClean="0"/>
              <a:t>demosaicing</a:t>
            </a:r>
            <a:r>
              <a:rPr lang="en-GB" dirty="0" smtClean="0"/>
              <a:t> algorithm</a:t>
            </a:r>
            <a:r>
              <a:rPr lang="en-GB" baseline="0" dirty="0" smtClean="0"/>
              <a:t> to</a:t>
            </a:r>
            <a:r>
              <a:rPr lang="en-GB" dirty="0" smtClean="0"/>
              <a:t> average the values around that pixel to create</a:t>
            </a:r>
            <a:r>
              <a:rPr lang="en-GB" baseline="0" dirty="0" smtClean="0"/>
              <a:t> a full colour value for each pixel.</a:t>
            </a:r>
            <a:r>
              <a:rPr lang="en-GB" dirty="0" smtClean="0"/>
              <a:t>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143</a:t>
            </a:fld>
            <a:endParaRPr lang="en-GB"/>
          </a:p>
        </p:txBody>
      </p:sp>
    </p:spTree>
    <p:extLst>
      <p:ext uri="{BB962C8B-B14F-4D97-AF65-F5344CB8AC3E}">
        <p14:creationId xmlns:p14="http://schemas.microsoft.com/office/powerpoint/2010/main" val="305272521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A brief pause to encourage a short discussion whilst props are tidied up and the presenter gets ready for the next session.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Use this slide to prompt a discussion about the</a:t>
            </a:r>
            <a:r>
              <a:rPr lang="en-GB" baseline="0" dirty="0" smtClean="0"/>
              <a:t> value or otherwise of exploring ‘techie stuff’</a:t>
            </a:r>
            <a:r>
              <a:rPr lang="en-GB" dirty="0" smtClean="0"/>
              <a:t>. </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144</a:t>
            </a:fld>
            <a:endParaRPr lang="en-GB"/>
          </a:p>
        </p:txBody>
      </p:sp>
    </p:spTree>
    <p:extLst>
      <p:ext uri="{BB962C8B-B14F-4D97-AF65-F5344CB8AC3E}">
        <p14:creationId xmlns:p14="http://schemas.microsoft.com/office/powerpoint/2010/main" val="183973473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Graphic design can be stunning</a:t>
            </a:r>
            <a:r>
              <a:rPr lang="en-GB" baseline="0" dirty="0" smtClean="0"/>
              <a:t> and provoke a lot of interest from children into just ‘how do they do that?’ An interesting article with links to good galleries of examples can be found at </a:t>
            </a:r>
            <a:r>
              <a:rPr lang="en-GB" sz="1200" dirty="0" smtClean="0">
                <a:solidFill>
                  <a:schemeClr val="bg1"/>
                </a:solidFill>
                <a:hlinkClick r:id="rId3"/>
              </a:rPr>
              <a:t>goo.gl/Q92bnR</a:t>
            </a:r>
            <a:r>
              <a:rPr lang="en-GB" sz="1200" dirty="0" smtClean="0">
                <a:solidFill>
                  <a:schemeClr val="bg1"/>
                </a:solidFill>
              </a:rPr>
              <a:t> </a:t>
            </a:r>
            <a:r>
              <a:rPr lang="en-GB" sz="1200" dirty="0">
                <a:solidFill>
                  <a:schemeClr val="tx1"/>
                </a:solidFill>
              </a:rPr>
              <a:t>.</a:t>
            </a:r>
            <a:endParaRPr lang="en-GB" sz="1200" dirty="0" smtClean="0">
              <a:solidFill>
                <a:schemeClr val="bg1"/>
              </a:solidFill>
            </a:endParaRPr>
          </a:p>
        </p:txBody>
      </p:sp>
      <p:sp>
        <p:nvSpPr>
          <p:cNvPr id="4" name="Slide Number Placeholder 3"/>
          <p:cNvSpPr>
            <a:spLocks noGrp="1"/>
          </p:cNvSpPr>
          <p:nvPr>
            <p:ph type="sldNum" sz="quarter" idx="10"/>
          </p:nvPr>
        </p:nvSpPr>
        <p:spPr/>
        <p:txBody>
          <a:bodyPr/>
          <a:lstStyle/>
          <a:p>
            <a:fld id="{D426D3B5-75D9-4B81-9605-012F6554737F}" type="slidenum">
              <a:rPr lang="en-GB" smtClean="0"/>
              <a:t>145</a:t>
            </a:fld>
            <a:endParaRPr lang="en-GB" dirty="0"/>
          </a:p>
        </p:txBody>
      </p:sp>
    </p:spTree>
    <p:extLst>
      <p:ext uri="{BB962C8B-B14F-4D97-AF65-F5344CB8AC3E}">
        <p14:creationId xmlns:p14="http://schemas.microsoft.com/office/powerpoint/2010/main" val="407707756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rather silly story as an introduction.</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146</a:t>
            </a:fld>
            <a:endParaRPr lang="en-GB"/>
          </a:p>
        </p:txBody>
      </p:sp>
    </p:spTree>
    <p:extLst>
      <p:ext uri="{BB962C8B-B14F-4D97-AF65-F5344CB8AC3E}">
        <p14:creationId xmlns:p14="http://schemas.microsoft.com/office/powerpoint/2010/main" val="11200120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Reminder</a:t>
            </a:r>
            <a:r>
              <a:rPr lang="en-GB" baseline="0" dirty="0" smtClean="0"/>
              <a:t> to go through formalities at start. Placeholders for specific details</a:t>
            </a:r>
            <a:endParaRPr lang="en-GB"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14</a:t>
            </a:fld>
            <a:endParaRPr lang="en-GB" dirty="0"/>
          </a:p>
        </p:txBody>
      </p:sp>
    </p:spTree>
    <p:extLst>
      <p:ext uri="{BB962C8B-B14F-4D97-AF65-F5344CB8AC3E}">
        <p14:creationId xmlns:p14="http://schemas.microsoft.com/office/powerpoint/2010/main" val="273822035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147</a:t>
            </a:fld>
            <a:endParaRPr lang="en-GB"/>
          </a:p>
        </p:txBody>
      </p:sp>
    </p:spTree>
    <p:extLst>
      <p:ext uri="{BB962C8B-B14F-4D97-AF65-F5344CB8AC3E}">
        <p14:creationId xmlns:p14="http://schemas.microsoft.com/office/powerpoint/2010/main" val="174592956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help </a:t>
            </a:r>
            <a:r>
              <a:rPr lang="en-GB" dirty="0" err="1" smtClean="0"/>
              <a:t>im</a:t>
            </a:r>
            <a:r>
              <a:rPr lang="en-GB" dirty="0" smtClean="0"/>
              <a:t> trapped</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148</a:t>
            </a:fld>
            <a:endParaRPr lang="en-GB"/>
          </a:p>
        </p:txBody>
      </p:sp>
    </p:spTree>
    <p:extLst>
      <p:ext uri="{BB962C8B-B14F-4D97-AF65-F5344CB8AC3E}">
        <p14:creationId xmlns:p14="http://schemas.microsoft.com/office/powerpoint/2010/main" val="306811196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a good source of discussion for students. They could be challenged to come up with their own character</a:t>
            </a:r>
            <a:r>
              <a:rPr lang="en-GB" baseline="0" dirty="0" smtClean="0"/>
              <a:t> coding scheme in small groups. The prompts on the next slide help steer the discussion if they are struggling.</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149</a:t>
            </a:fld>
            <a:endParaRPr lang="en-GB"/>
          </a:p>
        </p:txBody>
      </p:sp>
    </p:spTree>
    <p:extLst>
      <p:ext uri="{BB962C8B-B14F-4D97-AF65-F5344CB8AC3E}">
        <p14:creationId xmlns:p14="http://schemas.microsoft.com/office/powerpoint/2010/main" val="219328636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Morse</a:t>
            </a:r>
            <a:r>
              <a:rPr lang="en-GB" baseline="0" dirty="0" smtClean="0"/>
              <a:t> Code is an obvious example of a character code that could translate directly to 1/0 representation. However, students should note that also requires spaces between letters and words to be translated. Without the ‘pause’ there is a problem with codes of different lengths. A fixed number of bits per character would solve this. A second point students might raise is the limited character set. Upper case letters and digits only.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150</a:t>
            </a:fld>
            <a:endParaRPr lang="en-GB"/>
          </a:p>
        </p:txBody>
      </p:sp>
    </p:spTree>
    <p:extLst>
      <p:ext uri="{BB962C8B-B14F-4D97-AF65-F5344CB8AC3E}">
        <p14:creationId xmlns:p14="http://schemas.microsoft.com/office/powerpoint/2010/main" val="52666824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a:t>
            </a:r>
            <a:r>
              <a:rPr lang="en-GB" baseline="0" dirty="0" smtClean="0"/>
              <a:t> should generate a variety of suggestions. Build an ad-hoc list on the board. Ask if there is a more systematic way to think about this. A study of a computer keyboard might provide a good approach to ensure all punctuation symbols are accounted for.</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151</a:t>
            </a:fld>
            <a:endParaRPr lang="en-GB"/>
          </a:p>
        </p:txBody>
      </p:sp>
    </p:spTree>
    <p:extLst>
      <p:ext uri="{BB962C8B-B14F-4D97-AF65-F5344CB8AC3E}">
        <p14:creationId xmlns:p14="http://schemas.microsoft.com/office/powerpoint/2010/main" val="364809251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Depending</a:t>
            </a:r>
            <a:r>
              <a:rPr lang="en-GB" baseline="0" dirty="0" smtClean="0"/>
              <a:t> on the investigation so far, students should have around 100 symbols to encode. The largest 7 bit binary number is 127, so a standard English alphabet character set should be able to be encoded in 7 bits. But what about supporting other alphabets? </a:t>
            </a:r>
            <a:r>
              <a:rPr lang="en-GB" baseline="0" dirty="0" err="1" smtClean="0"/>
              <a:t>Ascii</a:t>
            </a:r>
            <a:r>
              <a:rPr lang="en-GB" baseline="0" dirty="0" smtClean="0"/>
              <a:t> originated as the standard character set for those using the English alphabet using 7 bits, but as other character sets needed to be encoded, Unicode (using 16 bits) was developed. Use the image for children to spot characters not in the English character set.</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152</a:t>
            </a:fld>
            <a:endParaRPr lang="en-GB"/>
          </a:p>
        </p:txBody>
      </p:sp>
    </p:spTree>
    <p:extLst>
      <p:ext uri="{BB962C8B-B14F-4D97-AF65-F5344CB8AC3E}">
        <p14:creationId xmlns:p14="http://schemas.microsoft.com/office/powerpoint/2010/main" val="388006756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Through discussion children should be aware of the need for a common standard. This simple decoding activity introduces standard </a:t>
            </a:r>
            <a:r>
              <a:rPr lang="en-GB" dirty="0" err="1" smtClean="0"/>
              <a:t>ascii</a:t>
            </a:r>
            <a:r>
              <a:rPr lang="en-GB" baseline="0" dirty="0" smtClean="0"/>
              <a:t> code, with each character taking 1 byte. The decoder wheel comes from DJ Dates (http://goo.gl/2r3QYe). </a:t>
            </a:r>
            <a:r>
              <a:rPr lang="en-GB" dirty="0" smtClean="0"/>
              <a:t>Print</a:t>
            </a:r>
            <a:r>
              <a:rPr lang="en-GB" baseline="0" dirty="0" smtClean="0"/>
              <a:t> the templates onto card and children can cut out and make their own decoding wheel. For ease of translation, and as an extra challenge, each byte on the slide is expressed in hexadecimal, so each two hex digits are the equivalent of a binary byte. </a:t>
            </a:r>
          </a:p>
        </p:txBody>
      </p:sp>
      <p:sp>
        <p:nvSpPr>
          <p:cNvPr id="4" name="Slide Number Placeholder 3"/>
          <p:cNvSpPr>
            <a:spLocks noGrp="1"/>
          </p:cNvSpPr>
          <p:nvPr>
            <p:ph type="sldNum" sz="quarter" idx="10"/>
          </p:nvPr>
        </p:nvSpPr>
        <p:spPr/>
        <p:txBody>
          <a:bodyPr/>
          <a:lstStyle/>
          <a:p>
            <a:fld id="{D426D3B5-75D9-4B81-9605-012F6554737F}" type="slidenum">
              <a:rPr lang="en-GB" smtClean="0"/>
              <a:t>153</a:t>
            </a:fld>
            <a:endParaRPr lang="en-GB"/>
          </a:p>
        </p:txBody>
      </p:sp>
    </p:spTree>
    <p:extLst>
      <p:ext uri="{BB962C8B-B14F-4D97-AF65-F5344CB8AC3E}">
        <p14:creationId xmlns:p14="http://schemas.microsoft.com/office/powerpoint/2010/main" val="3940688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An alternative approach might be to look the values up using a standard decimal </a:t>
            </a:r>
            <a:r>
              <a:rPr lang="en-GB" baseline="0" dirty="0" err="1" smtClean="0"/>
              <a:t>ascii</a:t>
            </a:r>
            <a:r>
              <a:rPr lang="en-GB" baseline="0" dirty="0" smtClean="0"/>
              <a:t> table, having decoded the values to decimal using the simple technique shown. Thanks to </a:t>
            </a:r>
            <a:r>
              <a:rPr lang="en-GB" sz="1200" dirty="0" smtClean="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rPr>
              <a:t>@frostini2010: </a:t>
            </a:r>
            <a:r>
              <a:rPr lang="en-GB" sz="1200" dirty="0" smtClean="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hlinkClick r:id="rId3"/>
              </a:rPr>
              <a:t>goo.gl/ewGO4a</a:t>
            </a:r>
            <a:r>
              <a:rPr lang="en-GB" sz="1200" dirty="0" smtClean="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rPr>
              <a:t> for the idea.</a:t>
            </a:r>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154</a:t>
            </a:fld>
            <a:endParaRPr lang="en-GB"/>
          </a:p>
        </p:txBody>
      </p:sp>
    </p:spTree>
    <p:extLst>
      <p:ext uri="{BB962C8B-B14F-4D97-AF65-F5344CB8AC3E}">
        <p14:creationId xmlns:p14="http://schemas.microsoft.com/office/powerpoint/2010/main" val="143118098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Or use an </a:t>
            </a:r>
            <a:r>
              <a:rPr lang="en-GB" baseline="0" dirty="0" err="1" smtClean="0"/>
              <a:t>ascii</a:t>
            </a:r>
            <a:r>
              <a:rPr lang="en-GB" baseline="0" dirty="0" smtClean="0"/>
              <a:t> table with the binary values to lookup directly. Both tables, to print out are included in the resources. </a:t>
            </a:r>
          </a:p>
          <a:p>
            <a:r>
              <a:rPr lang="en-GB" sz="1200" kern="1200" dirty="0" smtClean="0">
                <a:solidFill>
                  <a:schemeClr val="tx1"/>
                </a:solidFill>
                <a:effectLst/>
                <a:latin typeface="+mn-lt"/>
                <a:ea typeface="+mn-ea"/>
                <a:cs typeface="+mn-cs"/>
              </a:rPr>
              <a:t>The easiest alternative for less able pupils would be to use an online hex to </a:t>
            </a:r>
            <a:r>
              <a:rPr lang="en-GB" sz="1200" kern="1200" dirty="0" err="1" smtClean="0">
                <a:solidFill>
                  <a:schemeClr val="tx1"/>
                </a:solidFill>
                <a:effectLst/>
                <a:latin typeface="+mn-lt"/>
                <a:ea typeface="+mn-ea"/>
                <a:cs typeface="+mn-cs"/>
              </a:rPr>
              <a:t>ascii</a:t>
            </a:r>
            <a:r>
              <a:rPr lang="en-GB" sz="1200" kern="1200" dirty="0" smtClean="0">
                <a:solidFill>
                  <a:schemeClr val="tx1"/>
                </a:solidFill>
                <a:effectLst/>
                <a:latin typeface="+mn-lt"/>
                <a:ea typeface="+mn-ea"/>
                <a:cs typeface="+mn-cs"/>
              </a:rPr>
              <a:t> convertor, such as that at </a:t>
            </a:r>
            <a:r>
              <a:rPr lang="en-GB" sz="1200" u="sng" kern="1200" dirty="0" smtClean="0">
                <a:solidFill>
                  <a:schemeClr val="tx1"/>
                </a:solidFill>
                <a:effectLst/>
                <a:latin typeface="+mn-lt"/>
                <a:ea typeface="+mn-ea"/>
                <a:cs typeface="+mn-cs"/>
                <a:hlinkClick r:id="rId3"/>
              </a:rPr>
              <a:t>goo.gl/h4ZlYo</a:t>
            </a:r>
            <a:r>
              <a:rPr lang="en-GB" sz="1200" kern="1200" dirty="0" smtClean="0">
                <a:solidFill>
                  <a:schemeClr val="tx1"/>
                </a:solidFill>
                <a:effectLst/>
                <a:latin typeface="+mn-lt"/>
                <a:ea typeface="+mn-ea"/>
                <a:cs typeface="+mn-cs"/>
              </a:rPr>
              <a:t>. The message is Hello World! </a:t>
            </a:r>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155</a:t>
            </a:fld>
            <a:endParaRPr lang="en-GB"/>
          </a:p>
        </p:txBody>
      </p:sp>
    </p:spTree>
    <p:extLst>
      <p:ext uri="{BB962C8B-B14F-4D97-AF65-F5344CB8AC3E}">
        <p14:creationId xmlns:p14="http://schemas.microsoft.com/office/powerpoint/2010/main" val="226338455"/>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Once students have been introduced to </a:t>
            </a:r>
            <a:r>
              <a:rPr lang="en-GB" baseline="0" dirty="0" err="1" smtClean="0"/>
              <a:t>ascii</a:t>
            </a:r>
            <a:r>
              <a:rPr lang="en-GB" baseline="0" dirty="0" smtClean="0"/>
              <a:t> tables and their limited character set highlighted, they can be compared to Unicode.</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online tables can be quite confusing (hence the limited version supplied for the last exercise). As noted earlier, Unicode (using 16 bits) allows for a far greater range of characters. </a:t>
            </a:r>
            <a:r>
              <a:rPr lang="en-GB" sz="1200" kern="1200" dirty="0" smtClean="0">
                <a:solidFill>
                  <a:schemeClr val="tx1"/>
                </a:solidFill>
                <a:effectLst/>
                <a:latin typeface="+mn-lt"/>
                <a:ea typeface="+mn-ea"/>
                <a:cs typeface="+mn-cs"/>
              </a:rPr>
              <a:t>A</a:t>
            </a:r>
            <a:r>
              <a:rPr lang="en-GB" sz="1200" kern="1200" baseline="0" dirty="0" smtClean="0">
                <a:solidFill>
                  <a:schemeClr val="tx1"/>
                </a:solidFill>
                <a:effectLst/>
                <a:latin typeface="+mn-lt"/>
                <a:ea typeface="+mn-ea"/>
                <a:cs typeface="+mn-cs"/>
              </a:rPr>
              <a:t> quick</a:t>
            </a:r>
            <a:r>
              <a:rPr lang="en-GB" sz="1200" kern="1200" dirty="0" smtClean="0">
                <a:solidFill>
                  <a:schemeClr val="tx1"/>
                </a:solidFill>
                <a:effectLst/>
                <a:latin typeface="+mn-lt"/>
                <a:ea typeface="+mn-ea"/>
                <a:cs typeface="+mn-cs"/>
              </a:rPr>
              <a:t> activity to highlight this on Windows machines is to hold the left Alt key and tap Unicode numbers on the number pad before releasing the Alt key (ensure that </a:t>
            </a:r>
            <a:r>
              <a:rPr lang="en-GB" sz="1200" kern="1200" dirty="0" err="1" smtClean="0">
                <a:solidFill>
                  <a:schemeClr val="tx1"/>
                </a:solidFill>
                <a:effectLst/>
                <a:latin typeface="+mn-lt"/>
                <a:ea typeface="+mn-ea"/>
                <a:cs typeface="+mn-cs"/>
              </a:rPr>
              <a:t>Num</a:t>
            </a:r>
            <a:r>
              <a:rPr lang="en-GB" sz="1200" kern="1200" dirty="0" smtClean="0">
                <a:solidFill>
                  <a:schemeClr val="tx1"/>
                </a:solidFill>
                <a:effectLst/>
                <a:latin typeface="+mn-lt"/>
                <a:ea typeface="+mn-ea"/>
                <a:cs typeface="+mn-cs"/>
              </a:rPr>
              <a:t> Lock is on). This sends the relevant character to the screen—try it in Word. </a:t>
            </a:r>
            <a:r>
              <a:rPr lang="en-GB" sz="1200" kern="1200" dirty="0" err="1" smtClean="0">
                <a:solidFill>
                  <a:schemeClr val="tx1"/>
                </a:solidFill>
                <a:effectLst/>
                <a:latin typeface="+mn-lt"/>
                <a:ea typeface="+mn-ea"/>
                <a:cs typeface="+mn-cs"/>
              </a:rPr>
              <a:t>E.g</a:t>
            </a:r>
            <a:r>
              <a:rPr lang="en-GB" sz="1200" kern="1200" dirty="0" smtClean="0">
                <a:solidFill>
                  <a:schemeClr val="tx1"/>
                </a:solidFill>
                <a:effectLst/>
                <a:latin typeface="+mn-lt"/>
                <a:ea typeface="+mn-ea"/>
                <a:cs typeface="+mn-cs"/>
              </a:rPr>
              <a:t> Alt + 065 gives A and Alt+14789 gives </a:t>
            </a:r>
            <a:r>
              <a:rPr lang="en-US" sz="1200" kern="1200" dirty="0" smtClean="0">
                <a:solidFill>
                  <a:schemeClr val="tx1"/>
                </a:solidFill>
                <a:effectLst/>
                <a:latin typeface="+mn-lt"/>
                <a:ea typeface="+mn-ea"/>
                <a:cs typeface="+mn-cs"/>
              </a:rPr>
              <a:t>㧅. The</a:t>
            </a:r>
            <a:r>
              <a:rPr lang="en-US" sz="1200" kern="1200" baseline="0" dirty="0" smtClean="0">
                <a:solidFill>
                  <a:schemeClr val="tx1"/>
                </a:solidFill>
                <a:effectLst/>
                <a:latin typeface="+mn-lt"/>
                <a:ea typeface="+mn-ea"/>
                <a:cs typeface="+mn-cs"/>
              </a:rPr>
              <a:t> link gives examples of other widely used Alt – codes: http://goo.gl/viOId4.</a:t>
            </a:r>
            <a:endParaRPr lang="en-GB" sz="1200" kern="1200" dirty="0" smtClean="0">
              <a:solidFill>
                <a:schemeClr val="tx1"/>
              </a:solidFill>
              <a:effectLst/>
              <a:latin typeface="+mn-lt"/>
              <a:ea typeface="+mn-ea"/>
              <a:cs typeface="+mn-cs"/>
            </a:endParaRP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156</a:t>
            </a:fld>
            <a:endParaRPr lang="en-GB"/>
          </a:p>
        </p:txBody>
      </p:sp>
    </p:spTree>
    <p:extLst>
      <p:ext uri="{BB962C8B-B14F-4D97-AF65-F5344CB8AC3E}">
        <p14:creationId xmlns:p14="http://schemas.microsoft.com/office/powerpoint/2010/main" val="2652127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It is important to be explicit about the intended outcomes of the day for attendees.</a:t>
            </a:r>
          </a:p>
          <a:p>
            <a:r>
              <a:rPr lang="en-GB" sz="1200" kern="1200" dirty="0" smtClean="0">
                <a:solidFill>
                  <a:schemeClr val="tx1"/>
                </a:solidFill>
                <a:effectLst/>
                <a:latin typeface="+mn-lt"/>
                <a:ea typeface="+mn-ea"/>
                <a:cs typeface="+mn-cs"/>
              </a:rPr>
              <a:t>Do not assume they will be aware of the purpose or target audience of the materials.</a:t>
            </a:r>
          </a:p>
          <a:p>
            <a:r>
              <a:rPr lang="en-GB" sz="1200" kern="1200" dirty="0" smtClean="0">
                <a:solidFill>
                  <a:schemeClr val="tx1"/>
                </a:solidFill>
                <a:effectLst/>
                <a:latin typeface="+mn-lt"/>
                <a:ea typeface="+mn-ea"/>
                <a:cs typeface="+mn-cs"/>
              </a:rPr>
              <a:t>By stating the intentions, it helps avoid getting </a:t>
            </a:r>
            <a:r>
              <a:rPr lang="en-GB" sz="1200" kern="1200" dirty="0" err="1" smtClean="0">
                <a:solidFill>
                  <a:schemeClr val="tx1"/>
                </a:solidFill>
                <a:effectLst/>
                <a:latin typeface="+mn-lt"/>
                <a:ea typeface="+mn-ea"/>
                <a:cs typeface="+mn-cs"/>
              </a:rPr>
              <a:t>sidetracked</a:t>
            </a:r>
            <a:r>
              <a:rPr lang="en-GB" sz="1200" kern="1200" dirty="0" smtClean="0">
                <a:solidFill>
                  <a:schemeClr val="tx1"/>
                </a:solidFill>
                <a:effectLst/>
                <a:latin typeface="+mn-lt"/>
                <a:ea typeface="+mn-ea"/>
                <a:cs typeface="+mn-cs"/>
              </a:rPr>
              <a:t> into discussing the detail of individual classroom activities.</a:t>
            </a:r>
          </a:p>
          <a:p>
            <a:r>
              <a:rPr lang="en-GB" sz="1200" kern="1200" dirty="0" smtClean="0">
                <a:solidFill>
                  <a:schemeClr val="tx1"/>
                </a:solidFill>
                <a:effectLst/>
                <a:latin typeface="+mn-lt"/>
                <a:ea typeface="+mn-ea"/>
                <a:cs typeface="+mn-cs"/>
              </a:rPr>
              <a:t>The primary aim is to </a:t>
            </a:r>
            <a:r>
              <a:rPr lang="en-GB" sz="1200" b="1" i="1" kern="1200" dirty="0" smtClean="0">
                <a:solidFill>
                  <a:schemeClr val="tx1"/>
                </a:solidFill>
                <a:effectLst/>
                <a:latin typeface="+mn-lt"/>
                <a:ea typeface="+mn-ea"/>
                <a:cs typeface="+mn-cs"/>
              </a:rPr>
              <a:t>educate teachers </a:t>
            </a:r>
            <a:r>
              <a:rPr lang="en-GB" sz="1200" kern="1200" dirty="0" smtClean="0">
                <a:solidFill>
                  <a:schemeClr val="tx1"/>
                </a:solidFill>
                <a:effectLst/>
                <a:latin typeface="+mn-lt"/>
                <a:ea typeface="+mn-ea"/>
                <a:cs typeface="+mn-cs"/>
              </a:rPr>
              <a:t>and illustrate the breadth and depth of Computer Science. The specific outcomes </a:t>
            </a:r>
            <a:r>
              <a:rPr lang="en-GB" sz="1200" b="1" i="1" kern="1200" dirty="0" smtClean="0">
                <a:solidFill>
                  <a:schemeClr val="tx1"/>
                </a:solidFill>
                <a:effectLst/>
                <a:latin typeface="+mn-lt"/>
                <a:ea typeface="+mn-ea"/>
                <a:cs typeface="+mn-cs"/>
              </a:rPr>
              <a:t>for teachers </a:t>
            </a:r>
            <a:r>
              <a:rPr lang="en-GB" sz="1200" kern="1200" dirty="0" smtClean="0">
                <a:solidFill>
                  <a:schemeClr val="tx1"/>
                </a:solidFill>
                <a:effectLst/>
                <a:latin typeface="+mn-lt"/>
                <a:ea typeface="+mn-ea"/>
                <a:cs typeface="+mn-cs"/>
              </a:rPr>
              <a:t>from this unit, are</a:t>
            </a:r>
          </a:p>
          <a:p>
            <a:endParaRPr lang="en-GB" sz="1200" kern="1200" dirty="0" smtClean="0">
              <a:solidFill>
                <a:schemeClr val="tx1"/>
              </a:solidFill>
              <a:effectLst/>
              <a:latin typeface="+mn-lt"/>
              <a:ea typeface="+mn-ea"/>
              <a:cs typeface="+mn-cs"/>
            </a:endParaRPr>
          </a:p>
          <a:p>
            <a:pPr>
              <a:lnSpc>
                <a:spcPct val="100000"/>
              </a:lnSpc>
            </a:pPr>
            <a:r>
              <a:rPr lang="en-US" sz="1200" dirty="0" smtClean="0">
                <a:solidFill>
                  <a:schemeClr val="bg1">
                    <a:lumMod val="50000"/>
                  </a:schemeClr>
                </a:solidFill>
                <a:latin typeface="+mn-lt"/>
              </a:rPr>
              <a:t>Be able to convey a variety of ways to introduce decimal, binary and hexadecimal conversion.</a:t>
            </a:r>
          </a:p>
          <a:p>
            <a:pPr>
              <a:lnSpc>
                <a:spcPct val="100000"/>
              </a:lnSpc>
            </a:pPr>
            <a:r>
              <a:rPr lang="en-US" sz="1200" dirty="0" smtClean="0">
                <a:solidFill>
                  <a:schemeClr val="bg1">
                    <a:lumMod val="50000"/>
                  </a:schemeClr>
                </a:solidFill>
                <a:latin typeface="+mn-lt"/>
              </a:rPr>
              <a:t>Make connections with </a:t>
            </a:r>
            <a:r>
              <a:rPr lang="en-US" sz="1200" dirty="0" err="1" smtClean="0">
                <a:solidFill>
                  <a:schemeClr val="bg1">
                    <a:lumMod val="50000"/>
                  </a:schemeClr>
                </a:solidFill>
                <a:latin typeface="+mn-lt"/>
              </a:rPr>
              <a:t>colour</a:t>
            </a:r>
            <a:r>
              <a:rPr lang="en-US" sz="1200" dirty="0" smtClean="0">
                <a:solidFill>
                  <a:schemeClr val="bg1">
                    <a:lumMod val="50000"/>
                  </a:schemeClr>
                </a:solidFill>
                <a:latin typeface="+mn-lt"/>
              </a:rPr>
              <a:t> and character coding schemes.</a:t>
            </a:r>
          </a:p>
          <a:p>
            <a:pPr>
              <a:lnSpc>
                <a:spcPct val="100000"/>
              </a:lnSpc>
            </a:pPr>
            <a:r>
              <a:rPr lang="en-US" sz="1200" dirty="0" smtClean="0">
                <a:solidFill>
                  <a:schemeClr val="bg1">
                    <a:lumMod val="50000"/>
                  </a:schemeClr>
                </a:solidFill>
                <a:latin typeface="+mn-lt"/>
              </a:rPr>
              <a:t>Investigate exercises introducing compression techniques.</a:t>
            </a:r>
          </a:p>
          <a:p>
            <a:pPr>
              <a:lnSpc>
                <a:spcPct val="100000"/>
              </a:lnSpc>
            </a:pPr>
            <a:r>
              <a:rPr lang="en-US" sz="1200" dirty="0" smtClean="0">
                <a:solidFill>
                  <a:schemeClr val="bg1">
                    <a:lumMod val="50000"/>
                  </a:schemeClr>
                </a:solidFill>
                <a:latin typeface="+mn-lt"/>
              </a:rPr>
              <a:t>Become familiar with some lesser known algorithms.</a:t>
            </a:r>
          </a:p>
          <a:p>
            <a:pPr>
              <a:lnSpc>
                <a:spcPct val="100000"/>
              </a:lnSpc>
              <a:spcBef>
                <a:spcPts val="0"/>
              </a:spcBef>
              <a:defRPr/>
            </a:pPr>
            <a:r>
              <a:rPr lang="en-GB" sz="1200" dirty="0" smtClean="0">
                <a:solidFill>
                  <a:schemeClr val="bg1">
                    <a:lumMod val="50000"/>
                  </a:schemeClr>
                </a:solidFill>
                <a:latin typeface="+mn-lt"/>
              </a:rPr>
              <a:t>Be able to code some graphic effects using Python.</a:t>
            </a:r>
          </a:p>
          <a:p>
            <a:pPr>
              <a:lnSpc>
                <a:spcPct val="100000"/>
              </a:lnSpc>
              <a:spcBef>
                <a:spcPts val="0"/>
              </a:spcBef>
              <a:defRPr/>
            </a:pPr>
            <a:r>
              <a:rPr lang="en-GB" sz="1200" dirty="0" smtClean="0">
                <a:solidFill>
                  <a:schemeClr val="bg1">
                    <a:lumMod val="50000"/>
                  </a:schemeClr>
                </a:solidFill>
                <a:latin typeface="+mn-lt"/>
              </a:rPr>
              <a:t> </a:t>
            </a:r>
          </a:p>
          <a:p>
            <a:pPr>
              <a:lnSpc>
                <a:spcPct val="100000"/>
              </a:lnSpc>
            </a:pPr>
            <a:r>
              <a:rPr lang="en-US" sz="1200" dirty="0" smtClean="0">
                <a:solidFill>
                  <a:schemeClr val="bg1">
                    <a:lumMod val="50000"/>
                  </a:schemeClr>
                </a:solidFill>
                <a:latin typeface="+mn-lt"/>
              </a:rPr>
              <a:t>And</a:t>
            </a:r>
            <a:r>
              <a:rPr lang="en-US" sz="1200" baseline="0" dirty="0" smtClean="0">
                <a:solidFill>
                  <a:schemeClr val="bg1">
                    <a:lumMod val="50000"/>
                  </a:schemeClr>
                </a:solidFill>
                <a:latin typeface="+mn-lt"/>
              </a:rPr>
              <a:t> leave with</a:t>
            </a:r>
            <a:r>
              <a:rPr lang="en-US" sz="1200" dirty="0" smtClean="0">
                <a:solidFill>
                  <a:schemeClr val="bg1">
                    <a:lumMod val="50000"/>
                  </a:schemeClr>
                </a:solidFill>
                <a:latin typeface="+mn-lt"/>
              </a:rPr>
              <a:t> a range of ideas for introducing key ideas behind digital representation at KS3</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purpose of Tenderfoot is to equip</a:t>
            </a:r>
            <a:r>
              <a:rPr lang="en-GB" sz="1200" b="1" i="1" kern="1200" dirty="0" smtClean="0">
                <a:solidFill>
                  <a:schemeClr val="tx1"/>
                </a:solidFill>
                <a:effectLst/>
                <a:latin typeface="+mn-lt"/>
                <a:ea typeface="+mn-ea"/>
                <a:cs typeface="+mn-cs"/>
              </a:rPr>
              <a:t> trainers </a:t>
            </a:r>
            <a:r>
              <a:rPr lang="en-GB" sz="1200" kern="1200" dirty="0" smtClean="0">
                <a:solidFill>
                  <a:schemeClr val="tx1"/>
                </a:solidFill>
                <a:effectLst/>
                <a:latin typeface="+mn-lt"/>
                <a:ea typeface="+mn-ea"/>
                <a:cs typeface="+mn-cs"/>
              </a:rPr>
              <a:t>with material and ideas to meet these outcomes and broaden the outlook of teachers new to Computing.</a:t>
            </a:r>
          </a:p>
          <a:p>
            <a:r>
              <a:rPr lang="en-GB" sz="1200" kern="1200" dirty="0" smtClean="0">
                <a:solidFill>
                  <a:schemeClr val="tx1"/>
                </a:solidFill>
                <a:effectLst/>
                <a:latin typeface="+mn-lt"/>
                <a:ea typeface="+mn-ea"/>
                <a:cs typeface="+mn-cs"/>
              </a:rPr>
              <a:t>It hopes to provide a buffet of resources on which teachers can draw, to enrich their Key Stage 3 lessons, at the same time as meeting the key aim: providing greater depth of knowledge for </a:t>
            </a:r>
            <a:r>
              <a:rPr lang="en-GB" sz="1200" b="1" i="1" kern="1200" dirty="0" smtClean="0">
                <a:solidFill>
                  <a:schemeClr val="tx1"/>
                </a:solidFill>
                <a:effectLst/>
                <a:latin typeface="+mn-lt"/>
                <a:ea typeface="+mn-ea"/>
                <a:cs typeface="+mn-cs"/>
              </a:rPr>
              <a:t>teachers</a:t>
            </a:r>
            <a:r>
              <a:rPr lang="en-GB" sz="1200" kern="1200" dirty="0" smtClean="0">
                <a:solidFill>
                  <a:schemeClr val="tx1"/>
                </a:solidFill>
                <a:effectLst/>
                <a:latin typeface="+mn-lt"/>
                <a:ea typeface="+mn-ea"/>
                <a:cs typeface="+mn-cs"/>
              </a:rPr>
              <a:t> themselves. </a:t>
            </a:r>
          </a:p>
          <a:p>
            <a:r>
              <a:rPr lang="en-GB" sz="1200" kern="1200" dirty="0" smtClean="0">
                <a:solidFill>
                  <a:schemeClr val="tx1"/>
                </a:solidFill>
                <a:effectLst/>
                <a:latin typeface="+mn-lt"/>
                <a:ea typeface="+mn-ea"/>
                <a:cs typeface="+mn-cs"/>
              </a:rPr>
              <a:t>Developing </a:t>
            </a:r>
            <a:r>
              <a:rPr lang="en-GB" sz="1200" b="1" i="1" kern="1200" dirty="0" smtClean="0">
                <a:solidFill>
                  <a:schemeClr val="tx1"/>
                </a:solidFill>
                <a:effectLst/>
                <a:latin typeface="+mn-lt"/>
                <a:ea typeface="+mn-ea"/>
                <a:cs typeface="+mn-cs"/>
              </a:rPr>
              <a:t>teachers</a:t>
            </a:r>
            <a:r>
              <a:rPr lang="en-GB" sz="1200" kern="1200" dirty="0" smtClean="0">
                <a:solidFill>
                  <a:schemeClr val="tx1"/>
                </a:solidFill>
                <a:effectLst/>
                <a:latin typeface="+mn-lt"/>
                <a:ea typeface="+mn-ea"/>
                <a:cs typeface="+mn-cs"/>
              </a:rPr>
              <a:t> is the focus, not providing activities for pupils.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15</a:t>
            </a:fld>
            <a:endParaRPr lang="en-GB" dirty="0"/>
          </a:p>
        </p:txBody>
      </p:sp>
    </p:spTree>
    <p:extLst>
      <p:ext uri="{BB962C8B-B14F-4D97-AF65-F5344CB8AC3E}">
        <p14:creationId xmlns:p14="http://schemas.microsoft.com/office/powerpoint/2010/main" val="273137877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If children think it is 11 (or 10) bytes check they include a byte for both the space and exclamation mark. </a:t>
            </a:r>
            <a:r>
              <a:rPr lang="en-GB" dirty="0" smtClean="0"/>
              <a:t>Once translated, type the message into Notepad and save the file. Look at the file properties to confirm</a:t>
            </a:r>
            <a:r>
              <a:rPr lang="en-GB" baseline="0" dirty="0" smtClean="0"/>
              <a:t> the size of the message as 12 bytes.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157</a:t>
            </a:fld>
            <a:endParaRPr lang="en-GB"/>
          </a:p>
        </p:txBody>
      </p:sp>
    </p:spTree>
    <p:extLst>
      <p:ext uri="{BB962C8B-B14F-4D97-AF65-F5344CB8AC3E}">
        <p14:creationId xmlns:p14="http://schemas.microsoft.com/office/powerpoint/2010/main" val="49734131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Hex Editors allow you to see the binary (expressed in hexadecimal) contents of a file.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158</a:t>
            </a:fld>
            <a:endParaRPr lang="en-GB"/>
          </a:p>
        </p:txBody>
      </p:sp>
    </p:spTree>
    <p:extLst>
      <p:ext uri="{BB962C8B-B14F-4D97-AF65-F5344CB8AC3E}">
        <p14:creationId xmlns:p14="http://schemas.microsoft.com/office/powerpoint/2010/main" val="1913428114"/>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Spend a little time explaining what the Hex Editor is displaying. Point out the contents of the file are displayed on the right…</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159</a:t>
            </a:fld>
            <a:endParaRPr lang="en-GB"/>
          </a:p>
        </p:txBody>
      </p:sp>
    </p:spTree>
    <p:extLst>
      <p:ext uri="{BB962C8B-B14F-4D97-AF65-F5344CB8AC3E}">
        <p14:creationId xmlns:p14="http://schemas.microsoft.com/office/powerpoint/2010/main" val="391895343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 and the</a:t>
            </a:r>
            <a:r>
              <a:rPr lang="en-GB" baseline="0" dirty="0" smtClean="0"/>
              <a:t> Hex value for each character in sequence. Tools such as these allow us to look ‘under the hood’, rather like the Pixel Spreadsheet used earlier. We’ll investigate files a bit more later.</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160</a:t>
            </a:fld>
            <a:endParaRPr lang="en-GB"/>
          </a:p>
        </p:txBody>
      </p:sp>
    </p:spTree>
    <p:extLst>
      <p:ext uri="{BB962C8B-B14F-4D97-AF65-F5344CB8AC3E}">
        <p14:creationId xmlns:p14="http://schemas.microsoft.com/office/powerpoint/2010/main" val="844853650"/>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a:t>
            </a:r>
            <a:r>
              <a:rPr lang="en-GB" baseline="0" dirty="0" smtClean="0"/>
              <a:t> can use the test file provided for a bit more analysis.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161</a:t>
            </a:fld>
            <a:endParaRPr lang="en-GB"/>
          </a:p>
        </p:txBody>
      </p:sp>
    </p:spTree>
    <p:extLst>
      <p:ext uri="{BB962C8B-B14F-4D97-AF65-F5344CB8AC3E}">
        <p14:creationId xmlns:p14="http://schemas.microsoft.com/office/powerpoint/2010/main" val="335311324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162</a:t>
            </a:fld>
            <a:endParaRPr lang="en-GB"/>
          </a:p>
        </p:txBody>
      </p:sp>
    </p:spTree>
    <p:extLst>
      <p:ext uri="{BB962C8B-B14F-4D97-AF65-F5344CB8AC3E}">
        <p14:creationId xmlns:p14="http://schemas.microsoft.com/office/powerpoint/2010/main" val="182597544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statistics will show the frequency of each character.</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163</a:t>
            </a:fld>
            <a:endParaRPr lang="en-GB"/>
          </a:p>
        </p:txBody>
      </p:sp>
    </p:spTree>
    <p:extLst>
      <p:ext uri="{BB962C8B-B14F-4D97-AF65-F5344CB8AC3E}">
        <p14:creationId xmlns:p14="http://schemas.microsoft.com/office/powerpoint/2010/main" val="4289582056"/>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Clearly,</a:t>
            </a:r>
            <a:r>
              <a:rPr lang="en-GB" baseline="0" dirty="0" smtClean="0"/>
              <a:t> some characters are more commonly used than others. The Table View is clearest.</a:t>
            </a:r>
          </a:p>
          <a:p>
            <a:r>
              <a:rPr lang="en-GB" baseline="0" dirty="0" smtClean="0"/>
              <a:t>Instead of using the same size codes for each letter, some compression techniques (such as Huffman encoding) allocate shorter bit patterns to more common letters, thus saving space.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164</a:t>
            </a:fld>
            <a:endParaRPr lang="en-GB"/>
          </a:p>
        </p:txBody>
      </p:sp>
    </p:spTree>
    <p:extLst>
      <p:ext uri="{BB962C8B-B14F-4D97-AF65-F5344CB8AC3E}">
        <p14:creationId xmlns:p14="http://schemas.microsoft.com/office/powerpoint/2010/main" val="2831633808"/>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An excellent, engaging encryption activity is hosted by the Hour of Code initiative. </a:t>
            </a:r>
            <a:r>
              <a:rPr lang="en-GB" baseline="0" dirty="0" smtClean="0"/>
              <a:t>The interface is very intuitive. The activity starts with simple </a:t>
            </a:r>
            <a:r>
              <a:rPr lang="en-GB" baseline="0" dirty="0" err="1" smtClean="0"/>
              <a:t>ceasar</a:t>
            </a:r>
            <a:r>
              <a:rPr lang="en-GB" baseline="0" dirty="0" smtClean="0"/>
              <a:t> ciphers but progresses to looking at random substitution ciphers. These require the use of frequency analysis to begin to tackle the challenge. Teachers Notes are available and a nice introductory video. </a:t>
            </a:r>
            <a:r>
              <a:rPr lang="en-GB" dirty="0" smtClean="0"/>
              <a:t>There are several texts</a:t>
            </a:r>
            <a:r>
              <a:rPr lang="en-GB" baseline="0" dirty="0" smtClean="0"/>
              <a:t> to decipher. Challenging the group to be the first to extract a message can make for a competitive lesson!</a:t>
            </a:r>
            <a:endParaRPr lang="en-GB"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165</a:t>
            </a:fld>
            <a:endParaRPr lang="en-GB"/>
          </a:p>
        </p:txBody>
      </p:sp>
    </p:spTree>
    <p:extLst>
      <p:ext uri="{BB962C8B-B14F-4D97-AF65-F5344CB8AC3E}">
        <p14:creationId xmlns:p14="http://schemas.microsoft.com/office/powerpoint/2010/main" val="1000995271"/>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a:t>
            </a:r>
            <a:r>
              <a:rPr lang="en-GB" baseline="0" dirty="0" smtClean="0"/>
              <a:t> following activity introduces a common method of compression.</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166</a:t>
            </a:fld>
            <a:endParaRPr lang="en-GB"/>
          </a:p>
        </p:txBody>
      </p:sp>
    </p:spTree>
    <p:extLst>
      <p:ext uri="{BB962C8B-B14F-4D97-AF65-F5344CB8AC3E}">
        <p14:creationId xmlns:p14="http://schemas.microsoft.com/office/powerpoint/2010/main" val="9959065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Outline of the day.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In</a:t>
            </a:r>
            <a:r>
              <a:rPr lang="en-GB" baseline="0" dirty="0" smtClean="0"/>
              <a:t> each area we’ll introduce specific classroom activities</a:t>
            </a:r>
            <a:r>
              <a:rPr lang="en-GB" baseline="0" dirty="0"/>
              <a:t>.</a:t>
            </a:r>
            <a:endParaRPr lang="en-GB"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16</a:t>
            </a:fld>
            <a:endParaRPr lang="en-GB" dirty="0"/>
          </a:p>
        </p:txBody>
      </p:sp>
    </p:spTree>
    <p:extLst>
      <p:ext uri="{BB962C8B-B14F-4D97-AF65-F5344CB8AC3E}">
        <p14:creationId xmlns:p14="http://schemas.microsoft.com/office/powerpoint/2010/main" val="1404767216"/>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Lempel</a:t>
            </a:r>
            <a:r>
              <a:rPr lang="en-GB" baseline="0" dirty="0" smtClean="0"/>
              <a:t> </a:t>
            </a:r>
            <a:r>
              <a:rPr lang="en-GB" baseline="0" dirty="0" err="1" smtClean="0"/>
              <a:t>Ziv</a:t>
            </a:r>
            <a:r>
              <a:rPr lang="en-GB" baseline="0" dirty="0" smtClean="0"/>
              <a:t> compression is the basic technique behind many common compression methods, such as zip. Named after the originators Abraham Lempel and Jacob </a:t>
            </a:r>
            <a:r>
              <a:rPr lang="en-GB" baseline="0" dirty="0" err="1" smtClean="0"/>
              <a:t>Ziv</a:t>
            </a:r>
            <a:r>
              <a:rPr lang="en-GB"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Huffman compression now features on some </a:t>
            </a:r>
            <a:r>
              <a:rPr lang="en-GB" baseline="0" dirty="0" err="1" smtClean="0"/>
              <a:t>gcse</a:t>
            </a:r>
            <a:r>
              <a:rPr lang="en-GB" baseline="0" dirty="0" smtClean="0"/>
              <a:t> specifications and is well explained by a resource shared on the CAS Community by James Franklin of </a:t>
            </a:r>
            <a:r>
              <a:rPr lang="en-GB" baseline="0" dirty="0" err="1" smtClean="0"/>
              <a:t>Axied</a:t>
            </a:r>
            <a:r>
              <a:rPr lang="en-GB" baseline="0" dirty="0" smtClean="0"/>
              <a:t>. You can find it here: http://community.computingatschool.org.uk/resources/4565 </a:t>
            </a:r>
            <a:endParaRPr lang="en-GB"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167</a:t>
            </a:fld>
            <a:endParaRPr lang="en-GB"/>
          </a:p>
        </p:txBody>
      </p:sp>
    </p:spTree>
    <p:extLst>
      <p:ext uri="{BB962C8B-B14F-4D97-AF65-F5344CB8AC3E}">
        <p14:creationId xmlns:p14="http://schemas.microsoft.com/office/powerpoint/2010/main" val="17810485"/>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the start of a child’s rhyme. It is 75 bytes (not including new</a:t>
            </a:r>
            <a:r>
              <a:rPr lang="en-GB" baseline="0" dirty="0" smtClean="0"/>
              <a:t> line characters). Clearly parts are repetition – so how might we shrink it? The following slides will give an explanation, but allow a discussion first, and encourage children to be precise in their explanations.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168</a:t>
            </a:fld>
            <a:endParaRPr lang="en-GB"/>
          </a:p>
        </p:txBody>
      </p:sp>
    </p:spTree>
    <p:extLst>
      <p:ext uri="{BB962C8B-B14F-4D97-AF65-F5344CB8AC3E}">
        <p14:creationId xmlns:p14="http://schemas.microsoft.com/office/powerpoint/2010/main" val="107608046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 graphic is a visual representation of the compressed message. Provided children complete the links to the boxes in order, they should be able to decompress the message. The following sequence gets them going, but once the first few links have been established this could be done as a class exercise on the board.</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169</a:t>
            </a:fld>
            <a:endParaRPr lang="en-GB"/>
          </a:p>
        </p:txBody>
      </p:sp>
    </p:spTree>
    <p:extLst>
      <p:ext uri="{BB962C8B-B14F-4D97-AF65-F5344CB8AC3E}">
        <p14:creationId xmlns:p14="http://schemas.microsoft.com/office/powerpoint/2010/main" val="3297221671"/>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170</a:t>
            </a:fld>
            <a:endParaRPr lang="en-GB"/>
          </a:p>
        </p:txBody>
      </p:sp>
    </p:spTree>
    <p:extLst>
      <p:ext uri="{BB962C8B-B14F-4D97-AF65-F5344CB8AC3E}">
        <p14:creationId xmlns:p14="http://schemas.microsoft.com/office/powerpoint/2010/main" val="3063855584"/>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Once</a:t>
            </a:r>
            <a:r>
              <a:rPr lang="en-GB" baseline="0" dirty="0" smtClean="0"/>
              <a:t> the children get the idea, allow them to complete the sequence on the board, circling the source for each box contents.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171</a:t>
            </a:fld>
            <a:endParaRPr lang="en-GB"/>
          </a:p>
        </p:txBody>
      </p:sp>
    </p:spTree>
    <p:extLst>
      <p:ext uri="{BB962C8B-B14F-4D97-AF65-F5344CB8AC3E}">
        <p14:creationId xmlns:p14="http://schemas.microsoft.com/office/powerpoint/2010/main" val="2809647981"/>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Once</a:t>
            </a:r>
            <a:r>
              <a:rPr lang="en-GB" baseline="0" dirty="0" smtClean="0"/>
              <a:t> the children get the idea, allow them to complete the sequence on the board, circling the source for each box contents.</a:t>
            </a:r>
            <a:endParaRPr lang="en-GB"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172</a:t>
            </a:fld>
            <a:endParaRPr lang="en-GB"/>
          </a:p>
        </p:txBody>
      </p:sp>
    </p:spTree>
    <p:extLst>
      <p:ext uri="{BB962C8B-B14F-4D97-AF65-F5344CB8AC3E}">
        <p14:creationId xmlns:p14="http://schemas.microsoft.com/office/powerpoint/2010/main" val="3538872348"/>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Once</a:t>
            </a:r>
            <a:r>
              <a:rPr lang="en-GB" baseline="0" dirty="0" smtClean="0"/>
              <a:t> the children get the idea, allow them to complete the sequence on the board, circling the source for each box contents.</a:t>
            </a:r>
            <a:endParaRPr lang="en-GB"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173</a:t>
            </a:fld>
            <a:endParaRPr lang="en-GB"/>
          </a:p>
        </p:txBody>
      </p:sp>
    </p:spTree>
    <p:extLst>
      <p:ext uri="{BB962C8B-B14F-4D97-AF65-F5344CB8AC3E}">
        <p14:creationId xmlns:p14="http://schemas.microsoft.com/office/powerpoint/2010/main" val="3181076982"/>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Once</a:t>
            </a:r>
            <a:r>
              <a:rPr lang="en-GB" baseline="0" dirty="0" smtClean="0"/>
              <a:t> the children get the idea, allow them to complete the sequence on the board, circling the source for each box contents.</a:t>
            </a:r>
            <a:endParaRPr lang="en-GB"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174</a:t>
            </a:fld>
            <a:endParaRPr lang="en-GB"/>
          </a:p>
        </p:txBody>
      </p:sp>
    </p:spTree>
    <p:extLst>
      <p:ext uri="{BB962C8B-B14F-4D97-AF65-F5344CB8AC3E}">
        <p14:creationId xmlns:p14="http://schemas.microsoft.com/office/powerpoint/2010/main" val="1698778815"/>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a:t>
            </a:r>
            <a:r>
              <a:rPr lang="en-GB" baseline="0" dirty="0" smtClean="0"/>
              <a:t> is the last help screen.</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175</a:t>
            </a:fld>
            <a:endParaRPr lang="en-GB"/>
          </a:p>
        </p:txBody>
      </p:sp>
    </p:spTree>
    <p:extLst>
      <p:ext uri="{BB962C8B-B14F-4D97-AF65-F5344CB8AC3E}">
        <p14:creationId xmlns:p14="http://schemas.microsoft.com/office/powerpoint/2010/main" val="2691584586"/>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method being used is the basis of </a:t>
            </a:r>
            <a:r>
              <a:rPr lang="en-GB" dirty="0" err="1" smtClean="0"/>
              <a:t>Ziv-Lemple</a:t>
            </a:r>
            <a:r>
              <a:rPr lang="en-GB" dirty="0" smtClean="0"/>
              <a:t> compression</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176</a:t>
            </a:fld>
            <a:endParaRPr lang="en-GB"/>
          </a:p>
        </p:txBody>
      </p:sp>
    </p:spTree>
    <p:extLst>
      <p:ext uri="{BB962C8B-B14F-4D97-AF65-F5344CB8AC3E}">
        <p14:creationId xmlns:p14="http://schemas.microsoft.com/office/powerpoint/2010/main" val="1860471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Outline of the day</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17</a:t>
            </a:fld>
            <a:endParaRPr lang="en-GB" dirty="0"/>
          </a:p>
        </p:txBody>
      </p:sp>
    </p:spTree>
    <p:extLst>
      <p:ext uri="{BB962C8B-B14F-4D97-AF65-F5344CB8AC3E}">
        <p14:creationId xmlns:p14="http://schemas.microsoft.com/office/powerpoint/2010/main" val="2644444373"/>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worksheet is included in the resources.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177</a:t>
            </a:fld>
            <a:endParaRPr lang="en-GB"/>
          </a:p>
        </p:txBody>
      </p:sp>
    </p:spTree>
    <p:extLst>
      <p:ext uri="{BB962C8B-B14F-4D97-AF65-F5344CB8AC3E}">
        <p14:creationId xmlns:p14="http://schemas.microsoft.com/office/powerpoint/2010/main" val="680992251"/>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178</a:t>
            </a:fld>
            <a:endParaRPr lang="en-GB"/>
          </a:p>
        </p:txBody>
      </p:sp>
    </p:spTree>
    <p:extLst>
      <p:ext uri="{BB962C8B-B14F-4D97-AF65-F5344CB8AC3E}">
        <p14:creationId xmlns:p14="http://schemas.microsoft.com/office/powerpoint/2010/main" val="3210808260"/>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a:t>
            </a:r>
            <a:r>
              <a:rPr lang="en-GB" baseline="0" dirty="0" smtClean="0"/>
              <a:t> representation demonstrates how numbers can be used to indicate the position and quantity of text to insert. This is how the compressed file would be stored, using pointers in place of repetitive text. The second exercise uses this technique, and children usually find this more challenging. However, for a computer following an algorithm, this would not present any difficulty.</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179</a:t>
            </a:fld>
            <a:endParaRPr lang="en-GB"/>
          </a:p>
        </p:txBody>
      </p:sp>
    </p:spTree>
    <p:extLst>
      <p:ext uri="{BB962C8B-B14F-4D97-AF65-F5344CB8AC3E}">
        <p14:creationId xmlns:p14="http://schemas.microsoft.com/office/powerpoint/2010/main" val="1759867767"/>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Give out the</a:t>
            </a:r>
            <a:r>
              <a:rPr lang="en-GB" baseline="0" dirty="0" smtClean="0"/>
              <a:t> second exercise, so children can try this individually, or in groups.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180</a:t>
            </a:fld>
            <a:endParaRPr lang="en-GB"/>
          </a:p>
        </p:txBody>
      </p:sp>
    </p:spTree>
    <p:extLst>
      <p:ext uri="{BB962C8B-B14F-4D97-AF65-F5344CB8AC3E}">
        <p14:creationId xmlns:p14="http://schemas.microsoft.com/office/powerpoint/2010/main" val="133029476"/>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final exercise that provides a challenge to compress text, following a basic algorithm</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181</a:t>
            </a:fld>
            <a:endParaRPr lang="en-GB"/>
          </a:p>
        </p:txBody>
      </p:sp>
    </p:spTree>
    <p:extLst>
      <p:ext uri="{BB962C8B-B14F-4D97-AF65-F5344CB8AC3E}">
        <p14:creationId xmlns:p14="http://schemas.microsoft.com/office/powerpoint/2010/main" val="620133735"/>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Give out final exercise.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182</a:t>
            </a:fld>
            <a:endParaRPr lang="en-GB"/>
          </a:p>
        </p:txBody>
      </p:sp>
    </p:spTree>
    <p:extLst>
      <p:ext uri="{BB962C8B-B14F-4D97-AF65-F5344CB8AC3E}">
        <p14:creationId xmlns:p14="http://schemas.microsoft.com/office/powerpoint/2010/main" val="2546592684"/>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Another excellent, engaging activity is hosted by the Hour of Code initiative, this time focused on compression. There are several texts</a:t>
            </a:r>
            <a:r>
              <a:rPr lang="en-GB" baseline="0" dirty="0" smtClean="0"/>
              <a:t> to compress and the interface is very intuitive, using symbols to represent character strings. Teachers Notes are available and a nice introductory video. A key point to emphasise to children is how one compressed text string can be included within another definition of a repeating set. Challenging the group to get the best compression ration makes for a competitive lesson!</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183</a:t>
            </a:fld>
            <a:endParaRPr lang="en-GB"/>
          </a:p>
        </p:txBody>
      </p:sp>
    </p:spTree>
    <p:extLst>
      <p:ext uri="{BB962C8B-B14F-4D97-AF65-F5344CB8AC3E}">
        <p14:creationId xmlns:p14="http://schemas.microsoft.com/office/powerpoint/2010/main" val="2137356158"/>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A brief pause to encourage a short discussion whilst props are tidied up and the presenter gets ready for the next session.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Use this slide to prompt a discussion about other</a:t>
            </a:r>
            <a:r>
              <a:rPr lang="en-GB" baseline="0" dirty="0" smtClean="0"/>
              <a:t> ways to convey compression and provoke thoughts on links to other areas students could explore.</a:t>
            </a:r>
            <a:r>
              <a:rPr lang="en-GB" dirty="0" smtClean="0"/>
              <a:t> </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184</a:t>
            </a:fld>
            <a:endParaRPr lang="en-GB"/>
          </a:p>
        </p:txBody>
      </p:sp>
    </p:spTree>
    <p:extLst>
      <p:ext uri="{BB962C8B-B14F-4D97-AF65-F5344CB8AC3E}">
        <p14:creationId xmlns:p14="http://schemas.microsoft.com/office/powerpoint/2010/main" val="2713384440"/>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In this section we will use GIMP – a free graphics editor</a:t>
            </a:r>
            <a:r>
              <a:rPr lang="en-GB" baseline="0" dirty="0" smtClean="0"/>
              <a:t> very similar in capabilities to Photoshop. We’ll use it to illustrate </a:t>
            </a:r>
            <a:r>
              <a:rPr lang="en-GB" sz="4400" baseline="0" dirty="0" smtClean="0">
                <a:solidFill>
                  <a:schemeClr val="tx1">
                    <a:lumMod val="50000"/>
                    <a:lumOff val="50000"/>
                  </a:schemeClr>
                </a:solidFill>
              </a:rPr>
              <a:t>f</a:t>
            </a:r>
            <a:r>
              <a:rPr lang="en-GB" sz="4400" dirty="0" smtClean="0">
                <a:solidFill>
                  <a:schemeClr val="tx1">
                    <a:lumMod val="50000"/>
                    <a:lumOff val="50000"/>
                  </a:schemeClr>
                </a:solidFill>
                <a:latin typeface="+mn-lt"/>
              </a:rPr>
              <a:t>ile formats, structure and contents</a:t>
            </a:r>
            <a:r>
              <a:rPr lang="en-GB" sz="4400" baseline="0" dirty="0" smtClean="0">
                <a:solidFill>
                  <a:schemeClr val="tx1">
                    <a:lumMod val="50000"/>
                    <a:lumOff val="50000"/>
                  </a:schemeClr>
                </a:solidFill>
                <a:latin typeface="+mn-lt"/>
              </a:rPr>
              <a:t> and explore how to w</a:t>
            </a:r>
            <a:r>
              <a:rPr lang="en-GB" sz="4400" dirty="0" smtClean="0">
                <a:solidFill>
                  <a:schemeClr val="tx1">
                    <a:lumMod val="50000"/>
                    <a:lumOff val="50000"/>
                  </a:schemeClr>
                </a:solidFill>
                <a:latin typeface="+mn-lt"/>
              </a:rPr>
              <a:t>riting a picture using a text file.</a:t>
            </a:r>
            <a:r>
              <a:rPr lang="en-GB" sz="4400" baseline="0" dirty="0" smtClean="0">
                <a:solidFill>
                  <a:schemeClr val="tx1">
                    <a:lumMod val="50000"/>
                    <a:lumOff val="50000"/>
                  </a:schemeClr>
                </a:solidFill>
                <a:latin typeface="+mn-lt"/>
              </a:rPr>
              <a:t> Finally, we’ll look at c</a:t>
            </a:r>
            <a:r>
              <a:rPr lang="en-GB" sz="4400" dirty="0" smtClean="0">
                <a:solidFill>
                  <a:schemeClr val="tx1">
                    <a:lumMod val="50000"/>
                    <a:lumOff val="50000"/>
                  </a:schemeClr>
                </a:solidFill>
                <a:latin typeface="+mn-lt"/>
              </a:rPr>
              <a:t>ompressing images.</a:t>
            </a:r>
            <a:endParaRPr lang="en-GB" sz="4400" b="1" dirty="0" smtClean="0">
              <a:solidFill>
                <a:schemeClr val="tx1">
                  <a:lumMod val="50000"/>
                  <a:lumOff val="50000"/>
                </a:schemeClr>
              </a:solidFill>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solidFill>
                <a:schemeClr val="bg1"/>
              </a:solidFill>
            </a:endParaRPr>
          </a:p>
        </p:txBody>
      </p:sp>
      <p:sp>
        <p:nvSpPr>
          <p:cNvPr id="4" name="Slide Number Placeholder 3"/>
          <p:cNvSpPr>
            <a:spLocks noGrp="1"/>
          </p:cNvSpPr>
          <p:nvPr>
            <p:ph type="sldNum" sz="quarter" idx="10"/>
          </p:nvPr>
        </p:nvSpPr>
        <p:spPr/>
        <p:txBody>
          <a:bodyPr/>
          <a:lstStyle/>
          <a:p>
            <a:fld id="{D426D3B5-75D9-4B81-9605-012F6554737F}" type="slidenum">
              <a:rPr lang="en-GB" smtClean="0"/>
              <a:t>185</a:t>
            </a:fld>
            <a:endParaRPr lang="en-GB" dirty="0"/>
          </a:p>
        </p:txBody>
      </p:sp>
    </p:spTree>
    <p:extLst>
      <p:ext uri="{BB962C8B-B14F-4D97-AF65-F5344CB8AC3E}">
        <p14:creationId xmlns:p14="http://schemas.microsoft.com/office/powerpoint/2010/main" val="3710702206"/>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the following slides, we will open plain text files</a:t>
            </a:r>
            <a:r>
              <a:rPr lang="en-GB" baseline="0" dirty="0" smtClean="0"/>
              <a:t> (.txt) and save with a new extension. We can then render them using GIMP.</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186</a:t>
            </a:fld>
            <a:endParaRPr lang="en-GB"/>
          </a:p>
        </p:txBody>
      </p:sp>
    </p:spTree>
    <p:extLst>
      <p:ext uri="{BB962C8B-B14F-4D97-AF65-F5344CB8AC3E}">
        <p14:creationId xmlns:p14="http://schemas.microsoft.com/office/powerpoint/2010/main" val="29778399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A</a:t>
            </a:r>
            <a:r>
              <a:rPr lang="en-GB" baseline="0" dirty="0" smtClean="0"/>
              <a:t> brief look at the NC requirements. At this point, it is worth pointing out that we won’t have time to deal with sound, but will focus on numbers, text and pictures.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18</a:t>
            </a:fld>
            <a:endParaRPr lang="en-GB" dirty="0"/>
          </a:p>
        </p:txBody>
      </p:sp>
    </p:spTree>
    <p:extLst>
      <p:ext uri="{BB962C8B-B14F-4D97-AF65-F5344CB8AC3E}">
        <p14:creationId xmlns:p14="http://schemas.microsoft.com/office/powerpoint/2010/main" val="4163667354"/>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Using</a:t>
            </a:r>
            <a:r>
              <a:rPr lang="en-GB" baseline="0" dirty="0" smtClean="0"/>
              <a:t> Notepad, open the file </a:t>
            </a:r>
            <a:r>
              <a:rPr lang="en-GB" baseline="0" dirty="0" err="1" smtClean="0"/>
              <a:t>sample_letter</a:t>
            </a:r>
            <a:r>
              <a:rPr lang="en-GB" baseline="0" dirty="0" smtClean="0"/>
              <a:t> from</a:t>
            </a:r>
            <a:r>
              <a:rPr lang="en-GB" dirty="0" smtClean="0"/>
              <a:t> the Text Files folder.</a:t>
            </a:r>
          </a:p>
          <a:p>
            <a:r>
              <a:rPr lang="en-GB" dirty="0" smtClean="0"/>
              <a:t>Notice the layout of the characters highlighted. These</a:t>
            </a:r>
            <a:r>
              <a:rPr lang="en-GB" baseline="0" dirty="0" smtClean="0"/>
              <a:t> represent pixel values 0 for white, 1 for black.</a:t>
            </a:r>
          </a:p>
          <a:p>
            <a:r>
              <a:rPr lang="en-GB" baseline="0" dirty="0" smtClean="0"/>
              <a:t>In Notepad, save the file with a .</a:t>
            </a:r>
            <a:r>
              <a:rPr lang="en-GB" baseline="0" dirty="0" err="1" smtClean="0"/>
              <a:t>pbm</a:t>
            </a:r>
            <a:r>
              <a:rPr lang="en-GB" baseline="0" dirty="0" smtClean="0"/>
              <a:t> extension. GIMP, and some other image editors, will now be able to render the pixel information.</a:t>
            </a:r>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187</a:t>
            </a:fld>
            <a:endParaRPr lang="en-GB"/>
          </a:p>
        </p:txBody>
      </p:sp>
    </p:spTree>
    <p:extLst>
      <p:ext uri="{BB962C8B-B14F-4D97-AF65-F5344CB8AC3E}">
        <p14:creationId xmlns:p14="http://schemas.microsoft.com/office/powerpoint/2010/main" val="3781107545"/>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Open the file in GIMP and zoom in. It is only 60 pixels so very small.</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188</a:t>
            </a:fld>
            <a:endParaRPr lang="en-GB"/>
          </a:p>
        </p:txBody>
      </p:sp>
    </p:spTree>
    <p:extLst>
      <p:ext uri="{BB962C8B-B14F-4D97-AF65-F5344CB8AC3E}">
        <p14:creationId xmlns:p14="http://schemas.microsoft.com/office/powerpoint/2010/main" val="1923244909"/>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As</a:t>
            </a:r>
            <a:r>
              <a:rPr lang="en-GB" baseline="0" dirty="0" smtClean="0"/>
              <a:t> well as the pixel values, there is other information at the top. Ask pupils what they think this is for. The image editor will ignore comments when rendering the file. The other details make up the file header – essential information for rendering the picture to the right dimensions – 6 pixels per row, and 10 rows. P1 is header detail that tells the computer to render each </a:t>
            </a:r>
            <a:r>
              <a:rPr lang="en-GB" baseline="0" dirty="0" err="1" smtClean="0"/>
              <a:t>ascii</a:t>
            </a:r>
            <a:r>
              <a:rPr lang="en-GB" baseline="0" dirty="0" smtClean="0"/>
              <a:t> value (1 and 0) as black and white. You’ll find more about the file specification (and example files) at </a:t>
            </a:r>
            <a:r>
              <a:rPr lang="en-GB" dirty="0" smtClean="0">
                <a:hlinkClick r:id="rId3"/>
              </a:rPr>
              <a:t>http://people.sc.fsu.edu/~jburkardt/data/pbma/pbma.html</a:t>
            </a:r>
            <a:r>
              <a:rPr lang="en-GB" dirty="0" smtClean="0"/>
              <a:t> . Notice that the pixel values do not need to be arranged as they are displayed, as the</a:t>
            </a:r>
            <a:r>
              <a:rPr lang="en-GB" baseline="0" dirty="0" smtClean="0"/>
              <a:t> rendering</a:t>
            </a:r>
            <a:r>
              <a:rPr lang="en-GB" dirty="0" smtClean="0"/>
              <a:t> information (6 by 10) is contained in the file header. To</a:t>
            </a:r>
            <a:r>
              <a:rPr lang="en-GB" baseline="0" dirty="0" smtClean="0"/>
              <a:t> make the point, a</a:t>
            </a:r>
            <a:r>
              <a:rPr lang="en-GB" dirty="0" smtClean="0"/>
              <a:t>sk pupils to open diamond_v1 and predict what will be displayed. Then ask them to predict diamond_v2. It is the same data,</a:t>
            </a:r>
            <a:r>
              <a:rPr lang="en-GB" baseline="0" dirty="0" smtClean="0"/>
              <a:t> and will render the same because of the header information.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189</a:t>
            </a:fld>
            <a:endParaRPr lang="en-GB"/>
          </a:p>
        </p:txBody>
      </p:sp>
    </p:spTree>
    <p:extLst>
      <p:ext uri="{BB962C8B-B14F-4D97-AF65-F5344CB8AC3E}">
        <p14:creationId xmlns:p14="http://schemas.microsoft.com/office/powerpoint/2010/main" val="3965332502"/>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Open </a:t>
            </a:r>
            <a:r>
              <a:rPr lang="en-GB" dirty="0" err="1" smtClean="0"/>
              <a:t>feep_sample</a:t>
            </a:r>
            <a:r>
              <a:rPr lang="en-GB" dirty="0" smtClean="0"/>
              <a:t> in Notepad, and study</a:t>
            </a:r>
            <a:r>
              <a:rPr lang="en-GB" baseline="0" dirty="0" smtClean="0"/>
              <a:t> it. Notice it has different header information. P2 specifies different ways to interpret the data that follows. Ask pupils to study it and predict what will be displayed. Notice it has an extra number, 15 in the file header – what might that be related to? Only display the rendered image once they have made predictions. Save the file, but this time with a file extension .</a:t>
            </a:r>
            <a:r>
              <a:rPr lang="en-GB" baseline="0" dirty="0" err="1" smtClean="0"/>
              <a:t>pgm</a:t>
            </a:r>
            <a:r>
              <a:rPr lang="en-GB" baseline="0" dirty="0" smtClean="0"/>
              <a:t>. This will render as a grayscale image, with 16 values of </a:t>
            </a:r>
            <a:r>
              <a:rPr lang="en-GB" baseline="0" dirty="0" err="1" smtClean="0"/>
              <a:t>gray</a:t>
            </a:r>
            <a:r>
              <a:rPr lang="en-GB" baseline="0" dirty="0" smtClean="0"/>
              <a:t>. Pupils should experiment by changing the maximum </a:t>
            </a:r>
            <a:r>
              <a:rPr lang="en-GB" baseline="0" dirty="0" err="1" smtClean="0"/>
              <a:t>gray</a:t>
            </a:r>
            <a:r>
              <a:rPr lang="en-GB" baseline="0" dirty="0" smtClean="0"/>
              <a:t> value, and also changing the file extension to </a:t>
            </a:r>
            <a:r>
              <a:rPr lang="en-GB" baseline="0" dirty="0" err="1" smtClean="0"/>
              <a:t>pbm</a:t>
            </a:r>
            <a:r>
              <a:rPr lang="en-GB" baseline="0" dirty="0" smtClean="0"/>
              <a:t> and observe what happens.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190</a:t>
            </a:fld>
            <a:endParaRPr lang="en-GB"/>
          </a:p>
        </p:txBody>
      </p:sp>
    </p:spTree>
    <p:extLst>
      <p:ext uri="{BB962C8B-B14F-4D97-AF65-F5344CB8AC3E}">
        <p14:creationId xmlns:p14="http://schemas.microsoft.com/office/powerpoint/2010/main" val="773662961"/>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Finally, pupils should open </a:t>
            </a:r>
            <a:r>
              <a:rPr lang="en-GB" dirty="0" err="1" smtClean="0"/>
              <a:t>six_coloured_pixels</a:t>
            </a:r>
            <a:r>
              <a:rPr lang="en-GB" dirty="0" smtClean="0"/>
              <a:t>,</a:t>
            </a:r>
            <a:r>
              <a:rPr lang="en-GB" baseline="0" dirty="0" smtClean="0"/>
              <a:t> study it before saving with the extension .ppm. They could use a colour picker utility to predict how it would render.</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191</a:t>
            </a:fld>
            <a:endParaRPr lang="en-GB"/>
          </a:p>
        </p:txBody>
      </p:sp>
    </p:spTree>
    <p:extLst>
      <p:ext uri="{BB962C8B-B14F-4D97-AF65-F5344CB8AC3E}">
        <p14:creationId xmlns:p14="http://schemas.microsoft.com/office/powerpoint/2010/main" val="356243809"/>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Following</a:t>
            </a:r>
            <a:r>
              <a:rPr lang="en-GB" baseline="0" dirty="0" smtClean="0"/>
              <a:t> the exploration of the different file types, a</a:t>
            </a:r>
            <a:r>
              <a:rPr lang="en-GB" dirty="0" smtClean="0"/>
              <a:t> class activity could be to write their own picture. They need not work with as many pixels as given, a 10 by 10 grid is challenging enough for some. The more able could attempt full</a:t>
            </a:r>
            <a:r>
              <a:rPr lang="en-GB" baseline="0" dirty="0" smtClean="0"/>
              <a:t> colour images, whilst the easiest would be simple black and white images, like the simple binary images attempted earlier. The key point here, is that previously the pixels were rendered according to a number, whilst here, the image is rendered according to </a:t>
            </a:r>
            <a:r>
              <a:rPr lang="en-GB" baseline="0" dirty="0" err="1" smtClean="0"/>
              <a:t>ascii</a:t>
            </a:r>
            <a:r>
              <a:rPr lang="en-GB" baseline="0" dirty="0" smtClean="0"/>
              <a:t> character values in Notepad.</a:t>
            </a:r>
          </a:p>
          <a:p>
            <a:endParaRPr lang="en-GB" baseline="0" dirty="0" smtClean="0"/>
          </a:p>
          <a:p>
            <a:r>
              <a:rPr lang="en-GB" baseline="0" dirty="0" smtClean="0"/>
              <a:t>File header information is also introduced. A further investigation of file sizes using, say Paint will reveal that image files are larger than just the sum of the pixel values. The extra size is due to the information stored in the file header.</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192</a:t>
            </a:fld>
            <a:endParaRPr lang="en-GB"/>
          </a:p>
        </p:txBody>
      </p:sp>
    </p:spTree>
    <p:extLst>
      <p:ext uri="{BB962C8B-B14F-4D97-AF65-F5344CB8AC3E}">
        <p14:creationId xmlns:p14="http://schemas.microsoft.com/office/powerpoint/2010/main" val="2972112261"/>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introduces the idea of run length encoding. It reinforces</a:t>
            </a:r>
            <a:r>
              <a:rPr lang="en-GB" baseline="0" dirty="0" smtClean="0"/>
              <a:t> the point that all data is a collection of bit patterns. How those are interpreted determines what is displayed.</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193</a:t>
            </a:fld>
            <a:endParaRPr lang="en-GB"/>
          </a:p>
        </p:txBody>
      </p:sp>
    </p:spTree>
    <p:extLst>
      <p:ext uri="{BB962C8B-B14F-4D97-AF65-F5344CB8AC3E}">
        <p14:creationId xmlns:p14="http://schemas.microsoft.com/office/powerpoint/2010/main" val="2863622008"/>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introduces the idea of run length encoding. It reinforces</a:t>
            </a:r>
            <a:r>
              <a:rPr lang="en-GB" baseline="0" dirty="0" smtClean="0"/>
              <a:t> the point that all data is a collection of bit patterns. How those are interpreted determines what is displayed.</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194</a:t>
            </a:fld>
            <a:endParaRPr lang="en-GB"/>
          </a:p>
        </p:txBody>
      </p:sp>
    </p:spTree>
    <p:extLst>
      <p:ext uri="{BB962C8B-B14F-4D97-AF65-F5344CB8AC3E}">
        <p14:creationId xmlns:p14="http://schemas.microsoft.com/office/powerpoint/2010/main" val="2421056874"/>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Display</a:t>
            </a:r>
            <a:r>
              <a:rPr lang="en-GB" baseline="0" dirty="0" smtClean="0"/>
              <a:t> the example of run length encoding and ensure pupils understand how it works. Then ask whether it could be reduced further. Is there any need to store B &amp; W. Could we just store the ‘run’ size? If we did, how would we know which was first? A protocol would be required, usually starting with a white run. See next slide for example.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195</a:t>
            </a:fld>
            <a:endParaRPr lang="en-GB"/>
          </a:p>
        </p:txBody>
      </p:sp>
    </p:spTree>
    <p:extLst>
      <p:ext uri="{BB962C8B-B14F-4D97-AF65-F5344CB8AC3E}">
        <p14:creationId xmlns:p14="http://schemas.microsoft.com/office/powerpoint/2010/main" val="238489511"/>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a:t>
            </a:r>
            <a:r>
              <a:rPr lang="en-GB" baseline="0" dirty="0" smtClean="0"/>
              <a:t> same example, with no reference to W or B. But notice how each row starts with a 0 run of white pixels. The link (http://goo.gl/bvMxDS) is to an online interactive you (or pupils) can use to build a picture and generate the run length coding. Notice it gives the comparison between the size using standard bitmap representation and the run length encoding. Could it be reduced further? Yes – the final value isn’t required, so long as we know the length of the row.</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196</a:t>
            </a:fld>
            <a:endParaRPr lang="en-GB"/>
          </a:p>
        </p:txBody>
      </p:sp>
    </p:spTree>
    <p:extLst>
      <p:ext uri="{BB962C8B-B14F-4D97-AF65-F5344CB8AC3E}">
        <p14:creationId xmlns:p14="http://schemas.microsoft.com/office/powerpoint/2010/main" val="30334073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The</a:t>
            </a:r>
            <a:r>
              <a:rPr lang="en-GB" baseline="0" dirty="0" smtClean="0"/>
              <a:t> NC requirements are not definitive, a skeleton at best. Teachers teach what their knowledge, creativity and ambition allow. Our job is to find ways to develop children’s capacity to think like computer scientists.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19</a:t>
            </a:fld>
            <a:endParaRPr lang="en-GB"/>
          </a:p>
        </p:txBody>
      </p:sp>
    </p:spTree>
    <p:extLst>
      <p:ext uri="{BB962C8B-B14F-4D97-AF65-F5344CB8AC3E}">
        <p14:creationId xmlns:p14="http://schemas.microsoft.com/office/powerpoint/2010/main" val="14083507"/>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a:t>
            </a:r>
            <a:r>
              <a:rPr lang="en-GB" baseline="0" dirty="0" smtClean="0"/>
              <a:t> example tests whether students can apply the idea. It is available as a written exercise, the slide being an opportunity to go through it as a class. Note that rows 6 to 11 MUST start with a 0 run of white. Note also that the final run isn’t included, but for this, the header would need to store the row length once. </a:t>
            </a:r>
          </a:p>
          <a:p>
            <a:endParaRPr lang="en-GB" baseline="0" dirty="0" smtClean="0"/>
          </a:p>
          <a:p>
            <a:r>
              <a:rPr lang="en-GB" baseline="0" dirty="0" smtClean="0"/>
              <a:t>The uncompressed file would require 256 bits. The run length version would require 86 numbers to be stored – saving around 2/3</a:t>
            </a:r>
            <a:r>
              <a:rPr lang="en-GB" baseline="30000" dirty="0" smtClean="0"/>
              <a:t>rd</a:t>
            </a:r>
            <a:r>
              <a:rPr lang="en-GB" baseline="0" dirty="0" smtClean="0"/>
              <a:t> of the space. This is the simple explanation, adequate at KS3.</a:t>
            </a:r>
          </a:p>
          <a:p>
            <a:endParaRPr lang="en-GB" baseline="0" dirty="0" smtClean="0"/>
          </a:p>
          <a:p>
            <a:r>
              <a:rPr lang="en-GB" baseline="0" dirty="0" smtClean="0"/>
              <a:t>However, some students may point out that this is flawed. Can a number be stored in 1 bit? As the biggest number required is 8 (1000 in binary), 4 bits per number are required, so the total file size would be 344 bits – an increase of nearly 40%! Compression algorithms might not always result in a smaller file size! If students have pointed this out, encourage them to think about the sort of files that would compress well, and those that would not. A plain white image would be a ‘best case’. What would be a worst case?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197</a:t>
            </a:fld>
            <a:endParaRPr lang="en-GB"/>
          </a:p>
        </p:txBody>
      </p:sp>
    </p:spTree>
    <p:extLst>
      <p:ext uri="{BB962C8B-B14F-4D97-AF65-F5344CB8AC3E}">
        <p14:creationId xmlns:p14="http://schemas.microsoft.com/office/powerpoint/2010/main" val="1019046053"/>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a:t>
            </a:r>
            <a:r>
              <a:rPr lang="en-GB" baseline="0" dirty="0" smtClean="0"/>
              <a:t>n image compressed by run length encoding can be restored to it’s original detail. It is an example of Lossless compression. </a:t>
            </a:r>
            <a:r>
              <a:rPr lang="en-GB" baseline="0" dirty="0" err="1" smtClean="0"/>
              <a:t>Lossy</a:t>
            </a:r>
            <a:r>
              <a:rPr lang="en-GB" baseline="0" dirty="0" smtClean="0"/>
              <a:t> compression techniques on the other hand, rely on the removal of detail to shrink a file. </a:t>
            </a:r>
            <a:r>
              <a:rPr lang="en-US" baseline="0" dirty="0" smtClean="0"/>
              <a:t>I</a:t>
            </a:r>
            <a:r>
              <a:rPr lang="en-US" dirty="0" smtClean="0"/>
              <a:t>mage compression methods such as JPEG take advantage of patterns in the image to reduce the space needed to represent it, without impacting the image unnecessarily.</a:t>
            </a:r>
          </a:p>
          <a:p>
            <a:endParaRPr lang="en-US" dirty="0" smtClean="0"/>
          </a:p>
          <a:p>
            <a:r>
              <a:rPr lang="en-US" dirty="0" smtClean="0"/>
              <a:t>In</a:t>
            </a:r>
            <a:r>
              <a:rPr lang="en-US" baseline="0" dirty="0" smtClean="0"/>
              <a:t> the example, the uncompressed image on the left is compared to two compressed versions. Both have reduced the file to a third of its size. The middle one uses JPEG </a:t>
            </a:r>
            <a:r>
              <a:rPr lang="en-US" baseline="0" dirty="0" err="1" smtClean="0"/>
              <a:t>lossy</a:t>
            </a:r>
            <a:r>
              <a:rPr lang="en-US" baseline="0" dirty="0" smtClean="0"/>
              <a:t> techniques – the difference is imperceptible. The right hand version achieves the size reduction by reducing the </a:t>
            </a:r>
            <a:r>
              <a:rPr lang="en-US" baseline="0" dirty="0" err="1" smtClean="0"/>
              <a:t>colour</a:t>
            </a:r>
            <a:r>
              <a:rPr lang="en-US" baseline="0" dirty="0" smtClean="0"/>
              <a:t> depth. Instead of 24 bits per pixel, it uses 8 bits, thus reducing the number of </a:t>
            </a:r>
            <a:r>
              <a:rPr lang="en-US" baseline="0" dirty="0" err="1" smtClean="0"/>
              <a:t>colours</a:t>
            </a:r>
            <a:r>
              <a:rPr lang="en-US" baseline="0" dirty="0" smtClean="0"/>
              <a:t> it can represent to 256. </a:t>
            </a:r>
            <a:r>
              <a:rPr lang="en-US" dirty="0" smtClean="0"/>
              <a:t>Reducing the number of bits (the </a:t>
            </a:r>
            <a:r>
              <a:rPr lang="en-US" dirty="0" err="1" smtClean="0"/>
              <a:t>colour</a:t>
            </a:r>
            <a:r>
              <a:rPr lang="en-US" dirty="0" smtClean="0"/>
              <a:t> depth) is sufficiently crude that we don't really regard it as a compression method, but just a low quality representation. Image compression methods like JPEG and PNG are designed to take advantage of the patterns in an image to get a good reduction in file size without losing more quality than necessary.</a:t>
            </a:r>
            <a:r>
              <a:rPr lang="en-US" baseline="0" dirty="0" smtClean="0"/>
              <a:t> </a:t>
            </a:r>
          </a:p>
          <a:p>
            <a:endParaRPr lang="en-US" baseline="0" dirty="0" smtClean="0"/>
          </a:p>
          <a:p>
            <a:r>
              <a:rPr lang="en-US" baseline="0" dirty="0" smtClean="0"/>
              <a:t>The example comes from an excellent chapter in the CS Field Guide which comes as recommended further reading (http://goo.gl/GEBfUU).</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198</a:t>
            </a:fld>
            <a:endParaRPr lang="en-GB"/>
          </a:p>
        </p:txBody>
      </p:sp>
    </p:spTree>
    <p:extLst>
      <p:ext uri="{BB962C8B-B14F-4D97-AF65-F5344CB8AC3E}">
        <p14:creationId xmlns:p14="http://schemas.microsoft.com/office/powerpoint/2010/main" val="2737480441"/>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For those who are time pressed, CS4Fn</a:t>
            </a:r>
            <a:r>
              <a:rPr lang="en-GB" baseline="0" dirty="0" smtClean="0"/>
              <a:t> also has a couple of good articles which would make good homework reading for children. The link (http://goo.gl/OfB0tI) takes you to an accessible explanation of JPEG. Having read the article, follow the link at the bottom to a further explanation of MPEG, for movie compression.</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199</a:t>
            </a:fld>
            <a:endParaRPr lang="en-GB"/>
          </a:p>
        </p:txBody>
      </p:sp>
    </p:spTree>
    <p:extLst>
      <p:ext uri="{BB962C8B-B14F-4D97-AF65-F5344CB8AC3E}">
        <p14:creationId xmlns:p14="http://schemas.microsoft.com/office/powerpoint/2010/main" val="3642780045"/>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200</a:t>
            </a:fld>
            <a:endParaRPr lang="en-GB"/>
          </a:p>
        </p:txBody>
      </p:sp>
    </p:spTree>
    <p:extLst>
      <p:ext uri="{BB962C8B-B14F-4D97-AF65-F5344CB8AC3E}">
        <p14:creationId xmlns:p14="http://schemas.microsoft.com/office/powerpoint/2010/main" val="3440525782"/>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201</a:t>
            </a:fld>
            <a:endParaRPr lang="en-GB"/>
          </a:p>
        </p:txBody>
      </p:sp>
    </p:spTree>
    <p:extLst>
      <p:ext uri="{BB962C8B-B14F-4D97-AF65-F5344CB8AC3E}">
        <p14:creationId xmlns:p14="http://schemas.microsoft.com/office/powerpoint/2010/main" val="2395536243"/>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202</a:t>
            </a:fld>
            <a:endParaRPr lang="en-GB"/>
          </a:p>
        </p:txBody>
      </p:sp>
    </p:spTree>
    <p:extLst>
      <p:ext uri="{BB962C8B-B14F-4D97-AF65-F5344CB8AC3E}">
        <p14:creationId xmlns:p14="http://schemas.microsoft.com/office/powerpoint/2010/main" val="1039723910"/>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203</a:t>
            </a:fld>
            <a:endParaRPr lang="en-GB"/>
          </a:p>
        </p:txBody>
      </p:sp>
    </p:spTree>
    <p:extLst>
      <p:ext uri="{BB962C8B-B14F-4D97-AF65-F5344CB8AC3E}">
        <p14:creationId xmlns:p14="http://schemas.microsoft.com/office/powerpoint/2010/main" val="4225626691"/>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204</a:t>
            </a:fld>
            <a:endParaRPr lang="en-GB"/>
          </a:p>
        </p:txBody>
      </p:sp>
    </p:spTree>
    <p:extLst>
      <p:ext uri="{BB962C8B-B14F-4D97-AF65-F5344CB8AC3E}">
        <p14:creationId xmlns:p14="http://schemas.microsoft.com/office/powerpoint/2010/main" val="4054886436"/>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205</a:t>
            </a:fld>
            <a:endParaRPr lang="en-GB"/>
          </a:p>
        </p:txBody>
      </p:sp>
    </p:spTree>
    <p:extLst>
      <p:ext uri="{BB962C8B-B14F-4D97-AF65-F5344CB8AC3E}">
        <p14:creationId xmlns:p14="http://schemas.microsoft.com/office/powerpoint/2010/main" val="2467360042"/>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206</a:t>
            </a:fld>
            <a:endParaRPr lang="en-GB"/>
          </a:p>
        </p:txBody>
      </p:sp>
    </p:spTree>
    <p:extLst>
      <p:ext uri="{BB962C8B-B14F-4D97-AF65-F5344CB8AC3E}">
        <p14:creationId xmlns:p14="http://schemas.microsoft.com/office/powerpoint/2010/main" val="1121934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A chance to explain what</a:t>
            </a:r>
            <a:r>
              <a:rPr lang="en-US" altLang="en-US" baseline="0" dirty="0" smtClean="0"/>
              <a:t> the Tenderfoot project entails – hide if not required.</a:t>
            </a:r>
          </a:p>
          <a:p>
            <a:pPr>
              <a:spcBef>
                <a:spcPct val="0"/>
              </a:spcBef>
            </a:pPr>
            <a:endParaRPr lang="en-US" altLang="en-US" baseline="0" dirty="0" smtClean="0"/>
          </a:p>
          <a:p>
            <a:pPr>
              <a:spcBef>
                <a:spcPct val="0"/>
              </a:spcBef>
            </a:pPr>
            <a:r>
              <a:rPr lang="en-US" altLang="en-US" baseline="0" dirty="0" smtClean="0"/>
              <a:t>Why? The need to develop a deeper appreciation of Computer Science amongst non-specialists secondary teachers.</a:t>
            </a:r>
          </a:p>
          <a:p>
            <a:pPr>
              <a:spcBef>
                <a:spcPct val="0"/>
              </a:spcBef>
            </a:pPr>
            <a:endParaRPr lang="en-US" altLang="en-US" baseline="0" dirty="0" smtClean="0"/>
          </a:p>
          <a:p>
            <a:pPr>
              <a:spcBef>
                <a:spcPct val="0"/>
              </a:spcBef>
            </a:pPr>
            <a:r>
              <a:rPr lang="en-US" altLang="en-US" baseline="0" dirty="0" smtClean="0"/>
              <a:t>What? Currently seven full Units are completed, packaged as 30+ separate sessions to support Master Teachers and others hosting local CPD. Four further Units are scoped and awaiting further development.</a:t>
            </a:r>
          </a:p>
          <a:p>
            <a:pPr>
              <a:spcBef>
                <a:spcPct val="0"/>
              </a:spcBef>
            </a:pPr>
            <a:endParaRPr lang="en-US" altLang="en-US" baseline="0" dirty="0" smtClean="0"/>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baseline="0" dirty="0" smtClean="0"/>
              <a:t>When? The seven completed Units will be online by the start of the academic year 2017 – 18.</a:t>
            </a:r>
          </a:p>
          <a:p>
            <a:pPr>
              <a:spcBef>
                <a:spcPct val="0"/>
              </a:spcBef>
            </a:pPr>
            <a:endParaRPr lang="en-US" altLang="en-US" baseline="0" dirty="0" smtClean="0"/>
          </a:p>
          <a:p>
            <a:pPr>
              <a:spcBef>
                <a:spcPct val="0"/>
              </a:spcBef>
            </a:pPr>
            <a:r>
              <a:rPr lang="en-US" altLang="en-US" baseline="0" dirty="0" smtClean="0"/>
              <a:t>How? The CAS model is that of local face to face sessions through which we build trust and a genuine community of practice. Some may develop the material into online delivery but the key aim is to help sustain the fabric of the CAS Community, </a:t>
            </a:r>
            <a:r>
              <a:rPr lang="en-US" altLang="en-US" baseline="0" smtClean="0"/>
              <a:t>developing through </a:t>
            </a:r>
            <a:r>
              <a:rPr lang="en-US" altLang="en-US" baseline="0" dirty="0" smtClean="0"/>
              <a:t>the Regional </a:t>
            </a:r>
            <a:r>
              <a:rPr lang="en-US" altLang="en-US" baseline="0" smtClean="0"/>
              <a:t>Centre initiatives. </a:t>
            </a:r>
            <a:endParaRPr lang="en-US" altLang="en-US" baseline="0" dirty="0" smtClean="0"/>
          </a:p>
          <a:p>
            <a:pPr>
              <a:spcBef>
                <a:spcPct val="0"/>
              </a:spcBef>
            </a:pPr>
            <a:endParaRPr lang="en-US" altLang="en-US" baseline="0" dirty="0" smtClean="0"/>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3AC578E-3DC8-4EAC-BD1D-064A9F0F6F36}" type="slidenum">
              <a:rPr lang="en-US" altLang="en-US"/>
              <a:pPr/>
              <a:t>2</a:t>
            </a:fld>
            <a:endParaRPr lang="en-US" altLang="en-US"/>
          </a:p>
        </p:txBody>
      </p:sp>
    </p:spTree>
    <p:extLst>
      <p:ext uri="{BB962C8B-B14F-4D97-AF65-F5344CB8AC3E}">
        <p14:creationId xmlns:p14="http://schemas.microsoft.com/office/powerpoint/2010/main" val="25165330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We</a:t>
            </a:r>
            <a:r>
              <a:rPr lang="en-GB" baseline="0" dirty="0" smtClean="0"/>
              <a:t> call this Computational Thinking. It lies at the heart of the National Curriculum. </a:t>
            </a:r>
            <a:r>
              <a:rPr lang="en-GB" sz="1200" kern="1200" baseline="0" dirty="0" smtClean="0">
                <a:solidFill>
                  <a:schemeClr val="tx1"/>
                </a:solidFill>
                <a:effectLst/>
                <a:latin typeface="+mn-lt"/>
                <a:ea typeface="+mn-ea"/>
                <a:cs typeface="+mn-cs"/>
              </a:rPr>
              <a:t>Our job is to f</a:t>
            </a:r>
            <a:r>
              <a:rPr lang="en-GB" sz="1200" kern="1200" dirty="0" smtClean="0">
                <a:solidFill>
                  <a:schemeClr val="tx1"/>
                </a:solidFill>
                <a:effectLst/>
                <a:latin typeface="+mn-lt"/>
                <a:ea typeface="+mn-ea"/>
                <a:cs typeface="+mn-cs"/>
              </a:rPr>
              <a:t>ind ways to develop children’s capacity to use key ideas from computer science to solve problems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20</a:t>
            </a:fld>
            <a:endParaRPr lang="en-GB"/>
          </a:p>
        </p:txBody>
      </p:sp>
    </p:spTree>
    <p:extLst>
      <p:ext uri="{BB962C8B-B14F-4D97-AF65-F5344CB8AC3E}">
        <p14:creationId xmlns:p14="http://schemas.microsoft.com/office/powerpoint/2010/main" val="264497365"/>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207</a:t>
            </a:fld>
            <a:endParaRPr lang="en-GB"/>
          </a:p>
        </p:txBody>
      </p:sp>
    </p:spTree>
    <p:extLst>
      <p:ext uri="{BB962C8B-B14F-4D97-AF65-F5344CB8AC3E}">
        <p14:creationId xmlns:p14="http://schemas.microsoft.com/office/powerpoint/2010/main" val="2050004209"/>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0" dirty="0" smtClean="0"/>
              <a:t>Before we embark on the last activity, use the</a:t>
            </a:r>
            <a:r>
              <a:rPr lang="en-GB" b="0" baseline="0" dirty="0" smtClean="0"/>
              <a:t> following</a:t>
            </a:r>
            <a:r>
              <a:rPr lang="en-GB" b="0" dirty="0" smtClean="0"/>
              <a:t> slides to prompt a discussion about the value of classroom research both to </a:t>
            </a:r>
            <a:r>
              <a:rPr lang="en-GB" dirty="0" smtClean="0"/>
              <a:t>support continuing professional development and to inform the wider teaching community.</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Use the terms “teacher enquiry”, “action research”, “reflective practitioner” and “practitioner research”.</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indent="0">
              <a:buNone/>
            </a:pPr>
            <a:r>
              <a:rPr lang="en-GB" sz="1200" dirty="0" smtClean="0"/>
              <a:t>Teaching computer programming is a relatively new activity. </a:t>
            </a:r>
          </a:p>
          <a:p>
            <a:pPr marL="0" indent="0">
              <a:buNone/>
            </a:pPr>
            <a:r>
              <a:rPr lang="en-GB" sz="1200" dirty="0" smtClean="0"/>
              <a:t>Many teachers are experiencing it for the first time. </a:t>
            </a:r>
          </a:p>
          <a:p>
            <a:pPr marL="0" indent="0">
              <a:buNone/>
            </a:pPr>
            <a:r>
              <a:rPr lang="en-GB" sz="1200" dirty="0" smtClean="0"/>
              <a:t>Those with experience can offer valuable support, advice and information to other colleagues.</a:t>
            </a:r>
          </a:p>
          <a:p>
            <a:pPr marL="0" indent="0">
              <a:buNone/>
            </a:pPr>
            <a:r>
              <a:rPr lang="en-GB" sz="1200" dirty="0" smtClean="0"/>
              <a:t>There</a:t>
            </a:r>
            <a:r>
              <a:rPr lang="en-GB" sz="1200" baseline="0" dirty="0" smtClean="0"/>
              <a:t> are lots of opportunities for colleagues, old and new to contribute to an emerging pedagogy.</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dirty="0" smtClean="0"/>
              <a:t>(click)</a:t>
            </a: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Inform them of the Teacher Enquiry in Computing Education project. It provides a forum and focus for research in the field of computing.</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It can be accessed from the home page of the CAS website, under the link to projects: http://www.computingatschool.org.uk/</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208</a:t>
            </a:fld>
            <a:endParaRPr lang="en-GB"/>
          </a:p>
        </p:txBody>
      </p:sp>
    </p:spTree>
    <p:extLst>
      <p:ext uri="{BB962C8B-B14F-4D97-AF65-F5344CB8AC3E}">
        <p14:creationId xmlns:p14="http://schemas.microsoft.com/office/powerpoint/2010/main" val="962802377"/>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Research an area in which you have ready access to the data but be aware of researcher bias and local ethical considerations.</a:t>
            </a:r>
          </a:p>
          <a:p>
            <a:endParaRPr lang="en-US" dirty="0" smtClean="0"/>
          </a:p>
          <a:p>
            <a:r>
              <a:rPr lang="en-US" dirty="0" smtClean="0"/>
              <a:t>Don’t try to prove something you believe – always think that you are “bringing a better understanding” of the situation – it helps avoid bias.</a:t>
            </a:r>
          </a:p>
          <a:p>
            <a:endParaRPr lang="en-US" b="1" dirty="0" smtClean="0"/>
          </a:p>
          <a:p>
            <a:r>
              <a:rPr lang="en-US" b="0" dirty="0" err="1" smtClean="0"/>
              <a:t>Emphasise</a:t>
            </a:r>
            <a:r>
              <a:rPr lang="en-US" b="0" dirty="0" smtClean="0"/>
              <a:t> the key words such</a:t>
            </a:r>
            <a:r>
              <a:rPr lang="en-US" b="0" baseline="0" dirty="0" smtClean="0"/>
              <a:t> as</a:t>
            </a:r>
            <a:r>
              <a:rPr lang="en-US" b="0" dirty="0" smtClean="0"/>
              <a:t> “find out”,</a:t>
            </a:r>
            <a:r>
              <a:rPr lang="en-US" b="0" baseline="0" dirty="0" smtClean="0"/>
              <a:t> “evaluate” and “compare” to spark ideas</a:t>
            </a:r>
            <a:endParaRPr lang="en-US" b="0" dirty="0" smtClean="0"/>
          </a:p>
          <a:p>
            <a:endParaRPr lang="en-GB" baseline="0" dirty="0" smtClean="0"/>
          </a:p>
          <a:p>
            <a:r>
              <a:rPr lang="en-GB" baseline="0" dirty="0" smtClean="0"/>
              <a:t>Each of the following slides gives an example of a possible focus for research.</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209</a:t>
            </a:fld>
            <a:endParaRPr lang="en-GB"/>
          </a:p>
        </p:txBody>
      </p:sp>
    </p:spTree>
    <p:extLst>
      <p:ext uri="{BB962C8B-B14F-4D97-AF65-F5344CB8AC3E}">
        <p14:creationId xmlns:p14="http://schemas.microsoft.com/office/powerpoint/2010/main" val="4205328572"/>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Focus your research on something you are trying out. Start</a:t>
            </a:r>
            <a:r>
              <a:rPr lang="en-US" baseline="0" dirty="0" smtClean="0"/>
              <a:t> b</a:t>
            </a:r>
            <a:r>
              <a:rPr lang="en-US" dirty="0" smtClean="0"/>
              <a:t>y creating a question. Develop sub-questions that bring more detail or further focus your research.</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210</a:t>
            </a:fld>
            <a:endParaRPr lang="en-GB"/>
          </a:p>
        </p:txBody>
      </p:sp>
    </p:spTree>
    <p:extLst>
      <p:ext uri="{BB962C8B-B14F-4D97-AF65-F5344CB8AC3E}">
        <p14:creationId xmlns:p14="http://schemas.microsoft.com/office/powerpoint/2010/main" val="2984208380"/>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There is a lot of data in school; devise an analysis that will enhance your job and provide interesting perspectives.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GB" baseline="0" dirty="0" smtClean="0"/>
              <a:t>Maybe the </a:t>
            </a:r>
            <a:r>
              <a:rPr lang="en-GB" baseline="0" dirty="0" err="1" smtClean="0"/>
              <a:t>Bebras</a:t>
            </a:r>
            <a:r>
              <a:rPr lang="en-GB" baseline="0" dirty="0" smtClean="0"/>
              <a:t> competition could provide an interesting comparison here?</a:t>
            </a:r>
          </a:p>
        </p:txBody>
      </p:sp>
      <p:sp>
        <p:nvSpPr>
          <p:cNvPr id="4" name="Slide Number Placeholder 3"/>
          <p:cNvSpPr>
            <a:spLocks noGrp="1"/>
          </p:cNvSpPr>
          <p:nvPr>
            <p:ph type="sldNum" sz="quarter" idx="10"/>
          </p:nvPr>
        </p:nvSpPr>
        <p:spPr/>
        <p:txBody>
          <a:bodyPr/>
          <a:lstStyle/>
          <a:p>
            <a:fld id="{D426D3B5-75D9-4B81-9605-012F6554737F}" type="slidenum">
              <a:rPr lang="en-GB" smtClean="0"/>
              <a:t>211</a:t>
            </a:fld>
            <a:endParaRPr lang="en-GB"/>
          </a:p>
        </p:txBody>
      </p:sp>
    </p:spTree>
    <p:extLst>
      <p:ext uri="{BB962C8B-B14F-4D97-AF65-F5344CB8AC3E}">
        <p14:creationId xmlns:p14="http://schemas.microsoft.com/office/powerpoint/2010/main" val="1422466722"/>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Evaluating a unit of work you develop has obvious practical benefits.</a:t>
            </a:r>
          </a:p>
        </p:txBody>
      </p:sp>
      <p:sp>
        <p:nvSpPr>
          <p:cNvPr id="4" name="Slide Number Placeholder 3"/>
          <p:cNvSpPr>
            <a:spLocks noGrp="1"/>
          </p:cNvSpPr>
          <p:nvPr>
            <p:ph type="sldNum" sz="quarter" idx="10"/>
          </p:nvPr>
        </p:nvSpPr>
        <p:spPr/>
        <p:txBody>
          <a:bodyPr/>
          <a:lstStyle/>
          <a:p>
            <a:fld id="{D426D3B5-75D9-4B81-9605-012F6554737F}" type="slidenum">
              <a:rPr lang="en-GB" smtClean="0"/>
              <a:t>212</a:t>
            </a:fld>
            <a:endParaRPr lang="en-GB"/>
          </a:p>
        </p:txBody>
      </p:sp>
    </p:spTree>
    <p:extLst>
      <p:ext uri="{BB962C8B-B14F-4D97-AF65-F5344CB8AC3E}">
        <p14:creationId xmlns:p14="http://schemas.microsoft.com/office/powerpoint/2010/main" val="4044582473"/>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Briefly</a:t>
            </a:r>
            <a:r>
              <a:rPr lang="en-US" b="0" baseline="0" dirty="0" smtClean="0"/>
              <a:t> t</a:t>
            </a:r>
            <a:r>
              <a:rPr lang="en-US" b="0" dirty="0" smtClean="0"/>
              <a:t>ell the audience</a:t>
            </a:r>
            <a:r>
              <a:rPr lang="en-US" b="0" baseline="0" dirty="0" smtClean="0"/>
              <a:t> of different methods. Choose one of the examples from the previous slide and discuss which methods might be used</a:t>
            </a:r>
            <a:r>
              <a:rPr lang="en-US" b="0" dirty="0" smtClean="0"/>
              <a:t>:</a:t>
            </a:r>
          </a:p>
          <a:p>
            <a:endParaRPr lang="en-US" dirty="0" smtClean="0"/>
          </a:p>
          <a:p>
            <a:r>
              <a:rPr lang="en-US" dirty="0" smtClean="0"/>
              <a:t>Questionnaire (including online) and Survey</a:t>
            </a:r>
          </a:p>
          <a:p>
            <a:r>
              <a:rPr lang="en-US" dirty="0" smtClean="0"/>
              <a:t>Interview</a:t>
            </a:r>
          </a:p>
          <a:p>
            <a:r>
              <a:rPr lang="en-US" dirty="0" smtClean="0"/>
              <a:t>Focus group (and online forum, wiki)</a:t>
            </a:r>
          </a:p>
          <a:p>
            <a:r>
              <a:rPr lang="en-US" dirty="0" smtClean="0"/>
              <a:t>Scrutiny of documents including pupils’ work and blogs</a:t>
            </a:r>
          </a:p>
          <a:p>
            <a:r>
              <a:rPr lang="en-US" dirty="0" smtClean="0"/>
              <a:t>Scrutiny of numerical data</a:t>
            </a:r>
          </a:p>
          <a:p>
            <a:r>
              <a:rPr lang="en-US" dirty="0" smtClean="0"/>
              <a:t>Observation</a:t>
            </a:r>
          </a:p>
          <a:p>
            <a:endParaRPr lang="en-US" dirty="0" smtClean="0"/>
          </a:p>
          <a:p>
            <a:r>
              <a:rPr lang="en-US" dirty="0" smtClean="0"/>
              <a:t>Less common but very effective:</a:t>
            </a:r>
          </a:p>
          <a:p>
            <a:r>
              <a:rPr lang="en-US" dirty="0" smtClean="0"/>
              <a:t>Analysis of professional conversations (in meetings, by email, through forum)</a:t>
            </a:r>
          </a:p>
          <a:p>
            <a:r>
              <a:rPr lang="en-US" dirty="0" smtClean="0"/>
              <a:t>Analysis of pupil interactions/engagement in VLEs, forum, etc.</a:t>
            </a:r>
          </a:p>
          <a:p>
            <a:r>
              <a:rPr lang="en-US" dirty="0" smtClean="0"/>
              <a:t>Discourse analysis</a:t>
            </a:r>
          </a:p>
          <a:p>
            <a:r>
              <a:rPr lang="en-US" dirty="0" smtClean="0"/>
              <a:t>Content analysis</a:t>
            </a:r>
          </a:p>
          <a:p>
            <a:endParaRPr lang="en-US" dirty="0" smtClean="0"/>
          </a:p>
          <a:p>
            <a:r>
              <a:rPr lang="en-US" dirty="0" smtClean="0"/>
              <a:t>(click)</a:t>
            </a:r>
          </a:p>
          <a:p>
            <a:r>
              <a:rPr lang="en-US" b="1" dirty="0" smtClean="0"/>
              <a:t>Remember – all research has ethical considerations</a:t>
            </a:r>
            <a:endParaRPr lang="en-US" b="0" dirty="0" smtClean="0"/>
          </a:p>
          <a:p>
            <a:r>
              <a:rPr lang="en-US" b="0" dirty="0" smtClean="0"/>
              <a:t>Remind them of the school’s requirement/permissions/information to pupils and parents – the idea of informed consent and freedom to withdraw their data from the research process.</a:t>
            </a:r>
          </a:p>
          <a:p>
            <a:r>
              <a:rPr lang="en-US" b="0" dirty="0" smtClean="0"/>
              <a:t>If working on a University course then you will be governed by their ethics policy.</a:t>
            </a:r>
          </a:p>
          <a:p>
            <a:r>
              <a:rPr lang="en-US" b="0" dirty="0" smtClean="0"/>
              <a:t>If completing the BCS Certificate then there is an explicit ethical requirement.</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213</a:t>
            </a:fld>
            <a:endParaRPr lang="en-GB"/>
          </a:p>
        </p:txBody>
      </p:sp>
    </p:spTree>
    <p:extLst>
      <p:ext uri="{BB962C8B-B14F-4D97-AF65-F5344CB8AC3E}">
        <p14:creationId xmlns:p14="http://schemas.microsoft.com/office/powerpoint/2010/main" val="1642268176"/>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smtClean="0"/>
              <a:t>End</a:t>
            </a:r>
            <a:r>
              <a:rPr lang="en-GB" baseline="0" dirty="0" smtClean="0"/>
              <a:t> with a r</a:t>
            </a:r>
            <a:r>
              <a:rPr lang="en-GB" dirty="0" smtClean="0"/>
              <a:t>eminder of</a:t>
            </a:r>
            <a:r>
              <a:rPr lang="en-GB" baseline="0" dirty="0" smtClean="0"/>
              <a:t> the BCS Certificate in Computer Science Teaching – there are A5 hand-outs. </a:t>
            </a:r>
            <a:r>
              <a:rPr lang="en-GB" dirty="0" smtClean="0"/>
              <a:t>One part of the evidence for the award is classroom research undertaken by the teacher.</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(click)</a:t>
            </a:r>
          </a:p>
          <a:p>
            <a:r>
              <a:rPr lang="en-GB" baseline="0" dirty="0" smtClean="0"/>
              <a:t>The other two areas involve attending CPD – like today!</a:t>
            </a:r>
          </a:p>
          <a:p>
            <a:r>
              <a:rPr lang="en-GB" baseline="0" dirty="0" smtClean="0"/>
              <a:t>(click)</a:t>
            </a:r>
          </a:p>
          <a:p>
            <a:r>
              <a:rPr lang="en-GB" baseline="0" dirty="0" smtClean="0"/>
              <a:t>And completing a manageable programming project.</a:t>
            </a:r>
          </a:p>
          <a:p>
            <a:r>
              <a:rPr lang="en-GB" baseline="0" dirty="0" smtClean="0"/>
              <a:t>If that sounds a little daunting, remember you can opt for either an independent or guided route.</a:t>
            </a:r>
          </a:p>
          <a:p>
            <a:r>
              <a:rPr lang="en-GB" baseline="0" dirty="0" smtClean="0"/>
              <a:t>The latter means you’re supported by a mentor who can help guide you through.</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It is a valued award, giving professional recognition accredited by the BCS, The Chartered Institute for IT.</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More importantly, it’s designed to help you in the work you’re developing in school.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See the link for more information: http://www.computingatschool.org.uk/certificate </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214</a:t>
            </a:fld>
            <a:endParaRPr lang="en-GB"/>
          </a:p>
        </p:txBody>
      </p:sp>
    </p:spTree>
    <p:extLst>
      <p:ext uri="{BB962C8B-B14F-4D97-AF65-F5344CB8AC3E}">
        <p14:creationId xmlns:p14="http://schemas.microsoft.com/office/powerpoint/2010/main" val="2206953558"/>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schemeClr val="bg1"/>
                </a:solidFill>
              </a:rPr>
              <a:t>This final section introduces a major activity to manipulate</a:t>
            </a:r>
            <a:r>
              <a:rPr lang="en-GB" sz="1200" baseline="0" dirty="0" smtClean="0">
                <a:solidFill>
                  <a:schemeClr val="bg1"/>
                </a:solidFill>
              </a:rPr>
              <a:t> images via code.</a:t>
            </a:r>
            <a:endParaRPr lang="en-GB" sz="1200" dirty="0" smtClean="0">
              <a:solidFill>
                <a:schemeClr val="bg1"/>
              </a:solidFill>
            </a:endParaRPr>
          </a:p>
        </p:txBody>
      </p:sp>
      <p:sp>
        <p:nvSpPr>
          <p:cNvPr id="4" name="Slide Number Placeholder 3"/>
          <p:cNvSpPr>
            <a:spLocks noGrp="1"/>
          </p:cNvSpPr>
          <p:nvPr>
            <p:ph type="sldNum" sz="quarter" idx="10"/>
          </p:nvPr>
        </p:nvSpPr>
        <p:spPr/>
        <p:txBody>
          <a:bodyPr/>
          <a:lstStyle/>
          <a:p>
            <a:fld id="{D426D3B5-75D9-4B81-9605-012F6554737F}" type="slidenum">
              <a:rPr lang="en-GB" smtClean="0"/>
              <a:t>215</a:t>
            </a:fld>
            <a:endParaRPr lang="en-GB" dirty="0"/>
          </a:p>
        </p:txBody>
      </p:sp>
    </p:spTree>
    <p:extLst>
      <p:ext uri="{BB962C8B-B14F-4D97-AF65-F5344CB8AC3E}">
        <p14:creationId xmlns:p14="http://schemas.microsoft.com/office/powerpoint/2010/main" val="722005762"/>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schemeClr val="bg1"/>
                </a:solidFill>
              </a:rPr>
              <a:t>We’ll use a</a:t>
            </a:r>
            <a:r>
              <a:rPr lang="en-GB" sz="1200" baseline="0" dirty="0" smtClean="0">
                <a:solidFill>
                  <a:schemeClr val="bg1"/>
                </a:solidFill>
              </a:rPr>
              <a:t> Python environment developed by Mark </a:t>
            </a:r>
            <a:r>
              <a:rPr lang="en-GB" sz="1200" baseline="0" dirty="0" err="1" smtClean="0">
                <a:solidFill>
                  <a:schemeClr val="bg1"/>
                </a:solidFill>
              </a:rPr>
              <a:t>Guzdial</a:t>
            </a:r>
            <a:r>
              <a:rPr lang="en-GB" sz="1200" baseline="0" dirty="0" smtClean="0">
                <a:solidFill>
                  <a:schemeClr val="bg1"/>
                </a:solidFill>
              </a:rPr>
              <a:t>, who we met earlier through his Pixel Spreadsheet utility.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One of the great things about the JES interpreter is that it allows you to define procedures that produce great visual effects. Being able to see a visual outcome is a well known way of assisting in the debugging process. Don’t worry of your efforts don’t work first time. Persevere. Most of the exercises below don’t require very complex coding, and you’ll soon get used to the syntax. That said, if you are new to coding, these may prove challenging! </a:t>
            </a:r>
            <a:endParaRPr lang="en-GB" sz="1200" dirty="0" smtClean="0">
              <a:solidFill>
                <a:schemeClr val="bg1"/>
              </a:solidFill>
            </a:endParaRPr>
          </a:p>
        </p:txBody>
      </p:sp>
      <p:sp>
        <p:nvSpPr>
          <p:cNvPr id="4" name="Slide Number Placeholder 3"/>
          <p:cNvSpPr>
            <a:spLocks noGrp="1"/>
          </p:cNvSpPr>
          <p:nvPr>
            <p:ph type="sldNum" sz="quarter" idx="10"/>
          </p:nvPr>
        </p:nvSpPr>
        <p:spPr/>
        <p:txBody>
          <a:bodyPr/>
          <a:lstStyle/>
          <a:p>
            <a:fld id="{D426D3B5-75D9-4B81-9605-012F6554737F}" type="slidenum">
              <a:rPr lang="en-GB" smtClean="0"/>
              <a:t>216</a:t>
            </a:fld>
            <a:endParaRPr lang="en-GB" dirty="0"/>
          </a:p>
        </p:txBody>
      </p:sp>
    </p:spTree>
    <p:extLst>
      <p:ext uri="{BB962C8B-B14F-4D97-AF65-F5344CB8AC3E}">
        <p14:creationId xmlns:p14="http://schemas.microsoft.com/office/powerpoint/2010/main" val="22181586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baseline="0" dirty="0" smtClean="0"/>
              <a:t>Regardless of the detail, our over-arching aim is: “</a:t>
            </a:r>
            <a:r>
              <a:rPr lang="en-US" dirty="0" smtClean="0"/>
              <a:t>A high-quality computing education equips pupils to use computational thinking and creativity to understand and change the world.” Stress the focus on computational thinking.</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21</a:t>
            </a:fld>
            <a:endParaRPr lang="en-GB"/>
          </a:p>
        </p:txBody>
      </p:sp>
    </p:spTree>
    <p:extLst>
      <p:ext uri="{BB962C8B-B14F-4D97-AF65-F5344CB8AC3E}">
        <p14:creationId xmlns:p14="http://schemas.microsoft.com/office/powerpoint/2010/main" val="3206914289"/>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JES v4 is included in the resources, but can be downloaded from </a:t>
            </a:r>
            <a:r>
              <a:rPr lang="en-US" sz="1200" u="sng" kern="1200" dirty="0" smtClean="0">
                <a:solidFill>
                  <a:schemeClr val="tx1"/>
                </a:solidFill>
                <a:effectLst/>
                <a:latin typeface="+mn-lt"/>
                <a:ea typeface="+mn-ea"/>
                <a:cs typeface="+mn-cs"/>
                <a:hlinkClick r:id="rId3"/>
              </a:rPr>
              <a:t>goo.gl/GtNW1r</a:t>
            </a:r>
            <a:r>
              <a:rPr lang="en-US" sz="1200" kern="1200" dirty="0" smtClean="0">
                <a:solidFill>
                  <a:schemeClr val="tx1"/>
                </a:solidFill>
                <a:effectLst/>
                <a:latin typeface="+mn-lt"/>
                <a:ea typeface="+mn-ea"/>
                <a:cs typeface="+mn-cs"/>
              </a:rPr>
              <a:t>. This is the teacher’s page for Mark </a:t>
            </a:r>
            <a:r>
              <a:rPr lang="en-US" sz="1200" kern="1200" dirty="0" err="1" smtClean="0">
                <a:solidFill>
                  <a:schemeClr val="tx1"/>
                </a:solidFill>
                <a:effectLst/>
                <a:latin typeface="+mn-lt"/>
                <a:ea typeface="+mn-ea"/>
                <a:cs typeface="+mn-cs"/>
              </a:rPr>
              <a:t>Guzdial’s</a:t>
            </a:r>
            <a:r>
              <a:rPr lang="en-US" sz="1200" kern="1200" dirty="0" smtClean="0">
                <a:solidFill>
                  <a:schemeClr val="tx1"/>
                </a:solidFill>
                <a:effectLst/>
                <a:latin typeface="+mn-lt"/>
                <a:ea typeface="+mn-ea"/>
                <a:cs typeface="+mn-cs"/>
              </a:rPr>
              <a:t> Media Computation course, pioneered at Georgia Tech, and includes links to other supporting material. At the time of writing JES v5 was in development. Details can be found at </a:t>
            </a:r>
            <a:r>
              <a:rPr lang="en-US" sz="1200" u="sng" kern="1200" dirty="0" smtClean="0">
                <a:solidFill>
                  <a:schemeClr val="tx1"/>
                </a:solidFill>
                <a:effectLst/>
                <a:latin typeface="+mn-lt"/>
                <a:ea typeface="+mn-ea"/>
                <a:cs typeface="+mn-cs"/>
                <a:hlinkClick r:id="rId4"/>
              </a:rPr>
              <a:t>goo.gl/</a:t>
            </a:r>
            <a:r>
              <a:rPr lang="en-US" sz="1200" u="sng" kern="1200" dirty="0" err="1" smtClean="0">
                <a:solidFill>
                  <a:schemeClr val="tx1"/>
                </a:solidFill>
                <a:effectLst/>
                <a:latin typeface="+mn-lt"/>
                <a:ea typeface="+mn-ea"/>
                <a:cs typeface="+mn-cs"/>
                <a:hlinkClick r:id="rId4"/>
              </a:rPr>
              <a:t>hWaWrD</a:t>
            </a:r>
            <a:r>
              <a:rPr lang="en-US"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interpreter is shown. If the Help panel opens on the right, close it. It can always be opened when needed.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Understanding the two windows is key. Procedures can be defined in the upper Program Area, whilst real time code is written and executed in the lower Interpreter.</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217</a:t>
            </a:fld>
            <a:endParaRPr lang="en-GB"/>
          </a:p>
        </p:txBody>
      </p:sp>
    </p:spTree>
    <p:extLst>
      <p:ext uri="{BB962C8B-B14F-4D97-AF65-F5344CB8AC3E}">
        <p14:creationId xmlns:p14="http://schemas.microsoft.com/office/powerpoint/2010/main" val="3122728244"/>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Once launched, the basic operations for selecting an image file and extracting the raw data is always the same. The picture tool allows you to interrogate the picture. This can be useful should you wish to select, for example, a range of pixels in your code. You can establish the range using the picture tool.</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426D3B5-75D9-4B81-9605-012F6554737F}" type="slidenum">
              <a:rPr lang="en-GB" smtClean="0"/>
              <a:t>218</a:t>
            </a:fld>
            <a:endParaRPr lang="en-GB"/>
          </a:p>
        </p:txBody>
      </p:sp>
    </p:spTree>
    <p:extLst>
      <p:ext uri="{BB962C8B-B14F-4D97-AF65-F5344CB8AC3E}">
        <p14:creationId xmlns:p14="http://schemas.microsoft.com/office/powerpoint/2010/main" val="980285354"/>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Individual values can</a:t>
            </a:r>
            <a:r>
              <a:rPr lang="en-GB" baseline="0" dirty="0" smtClean="0"/>
              <a:t> be obtained using the </a:t>
            </a:r>
            <a:r>
              <a:rPr lang="en-GB" baseline="0" dirty="0" err="1" smtClean="0"/>
              <a:t>getPixel</a:t>
            </a:r>
            <a:r>
              <a:rPr lang="en-GB" baseline="0" dirty="0" smtClean="0"/>
              <a:t> function.</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219</a:t>
            </a:fld>
            <a:endParaRPr lang="en-GB"/>
          </a:p>
        </p:txBody>
      </p:sp>
    </p:spTree>
    <p:extLst>
      <p:ext uri="{BB962C8B-B14F-4D97-AF65-F5344CB8AC3E}">
        <p14:creationId xmlns:p14="http://schemas.microsoft.com/office/powerpoint/2010/main" val="296146480"/>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And the values of individual pixels can be set directly.</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220</a:t>
            </a:fld>
            <a:endParaRPr lang="en-GB"/>
          </a:p>
        </p:txBody>
      </p:sp>
    </p:spTree>
    <p:extLst>
      <p:ext uri="{BB962C8B-B14F-4D97-AF65-F5344CB8AC3E}">
        <p14:creationId xmlns:p14="http://schemas.microsoft.com/office/powerpoint/2010/main" val="2190010289"/>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pixel object has 5 attributes, it’s x and y positions</a:t>
            </a:r>
            <a:r>
              <a:rPr lang="en-GB" baseline="0" dirty="0" smtClean="0"/>
              <a:t> and the Red, Green and Blue colour channel values.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222</a:t>
            </a:fld>
            <a:endParaRPr lang="en-GB"/>
          </a:p>
        </p:txBody>
      </p:sp>
    </p:spTree>
    <p:extLst>
      <p:ext uri="{BB962C8B-B14F-4D97-AF65-F5344CB8AC3E}">
        <p14:creationId xmlns:p14="http://schemas.microsoft.com/office/powerpoint/2010/main" val="195532208"/>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list, pixels, is therefore a large array or list of pixel objects.</a:t>
            </a:r>
          </a:p>
          <a:p>
            <a:r>
              <a:rPr lang="en-GB" dirty="0" smtClean="0"/>
              <a:t>Each pixel is identified by its list</a:t>
            </a:r>
            <a:r>
              <a:rPr lang="en-GB" baseline="0" dirty="0" smtClean="0"/>
              <a:t> index position – in this case pixel position 1600.</a:t>
            </a:r>
            <a:endParaRPr lang="en-GB" dirty="0" smtClean="0"/>
          </a:p>
          <a:p>
            <a:r>
              <a:rPr lang="en-GB" dirty="0" smtClean="0"/>
              <a:t>Most image manipulation involves opening a picture, extracting the pixel data into an</a:t>
            </a:r>
            <a:r>
              <a:rPr lang="en-GB" baseline="0" dirty="0" smtClean="0"/>
              <a:t> array, then iterating over that array making changes as required.</a:t>
            </a:r>
          </a:p>
          <a:p>
            <a:endParaRPr lang="en-GB" baseline="0" dirty="0" smtClean="0"/>
          </a:p>
          <a:p>
            <a:r>
              <a:rPr lang="en-GB" baseline="0" dirty="0" smtClean="0"/>
              <a:t>As such, it is an ideal medium for reinforcing simple algorithms, acting on the sort of linear data structures children should already have some experience of by the end of KS3.</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223</a:t>
            </a:fld>
            <a:endParaRPr lang="en-GB"/>
          </a:p>
        </p:txBody>
      </p:sp>
    </p:spTree>
    <p:extLst>
      <p:ext uri="{BB962C8B-B14F-4D97-AF65-F5344CB8AC3E}">
        <p14:creationId xmlns:p14="http://schemas.microsoft.com/office/powerpoint/2010/main" val="2033658368"/>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Most of the exercises that follow help reinforce the</a:t>
            </a:r>
            <a:r>
              <a:rPr lang="en-GB" baseline="0" dirty="0" smtClean="0"/>
              <a:t> ‘big 3’ constructs that lie at the heart of all algorithms.</a:t>
            </a:r>
          </a:p>
          <a:p>
            <a:endParaRPr lang="en-GB" baseline="0" dirty="0" smtClean="0"/>
          </a:p>
          <a:p>
            <a:r>
              <a:rPr lang="en-GB" baseline="0" dirty="0" smtClean="0"/>
              <a:t>Even when the focus is on the particulars of syntax, always take time to draw back and emphasise the bigger picture. Note here, how we refer to repetition as iteration. In many of our examples we will be using loops (repetition) to iterate over a long list.</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224</a:t>
            </a:fld>
            <a:endParaRPr lang="en-GB"/>
          </a:p>
        </p:txBody>
      </p:sp>
    </p:spTree>
    <p:extLst>
      <p:ext uri="{BB962C8B-B14F-4D97-AF65-F5344CB8AC3E}">
        <p14:creationId xmlns:p14="http://schemas.microsoft.com/office/powerpoint/2010/main" val="4280514578"/>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best way to code effects is to define procedures in the Program Editor. </a:t>
            </a:r>
          </a:p>
          <a:p>
            <a:r>
              <a:rPr lang="en-US" sz="1200" kern="1200" dirty="0" smtClean="0">
                <a:solidFill>
                  <a:schemeClr val="tx1"/>
                </a:solidFill>
                <a:effectLst/>
                <a:latin typeface="+mn-lt"/>
                <a:ea typeface="+mn-ea"/>
                <a:cs typeface="+mn-cs"/>
              </a:rPr>
              <a:t>You can save and later modify these. If you want to use a procedure in the interpreter, open it in the Editor, then Load it into the Interpreter. Here we have a procedure called </a:t>
            </a:r>
            <a:r>
              <a:rPr lang="en-US" sz="1200" kern="1200" dirty="0" err="1" smtClean="0">
                <a:solidFill>
                  <a:schemeClr val="tx1"/>
                </a:solidFill>
                <a:effectLst/>
                <a:latin typeface="+mn-lt"/>
                <a:ea typeface="+mn-ea"/>
                <a:cs typeface="+mn-cs"/>
              </a:rPr>
              <a:t>decreaseRed</a:t>
            </a:r>
            <a:r>
              <a:rPr lang="en-US" sz="1200" kern="1200" dirty="0" smtClean="0">
                <a:solidFill>
                  <a:schemeClr val="tx1"/>
                </a:solidFill>
                <a:effectLst/>
                <a:latin typeface="+mn-lt"/>
                <a:ea typeface="+mn-ea"/>
                <a:cs typeface="+mn-cs"/>
              </a:rPr>
              <a:t>(picture) defined (</a:t>
            </a:r>
            <a:r>
              <a:rPr lang="en-US" sz="1200" kern="1200" dirty="0" err="1" smtClean="0">
                <a:solidFill>
                  <a:schemeClr val="tx1"/>
                </a:solidFill>
                <a:effectLst/>
                <a:latin typeface="+mn-lt"/>
                <a:ea typeface="+mn-ea"/>
                <a:cs typeface="+mn-cs"/>
              </a:rPr>
              <a:t>def</a:t>
            </a:r>
            <a:r>
              <a:rPr lang="en-US" sz="1200" kern="1200" dirty="0" smtClean="0">
                <a:solidFill>
                  <a:schemeClr val="tx1"/>
                </a:solidFill>
                <a:effectLst/>
                <a:latin typeface="+mn-lt"/>
                <a:ea typeface="+mn-ea"/>
                <a:cs typeface="+mn-cs"/>
              </a:rPr>
              <a:t>) in the Editor. Once it is loaded into the program (Load</a:t>
            </a:r>
            <a:r>
              <a:rPr lang="en-US" sz="1200" kern="1200" baseline="0" dirty="0" smtClean="0">
                <a:solidFill>
                  <a:schemeClr val="tx1"/>
                </a:solidFill>
                <a:effectLst/>
                <a:latin typeface="+mn-lt"/>
                <a:ea typeface="+mn-ea"/>
                <a:cs typeface="+mn-cs"/>
              </a:rPr>
              <a:t> Program button)</a:t>
            </a:r>
            <a:r>
              <a:rPr lang="en-US" sz="1200" kern="1200" dirty="0" smtClean="0">
                <a:solidFill>
                  <a:schemeClr val="tx1"/>
                </a:solidFill>
                <a:effectLst/>
                <a:latin typeface="+mn-lt"/>
                <a:ea typeface="+mn-ea"/>
                <a:cs typeface="+mn-cs"/>
              </a:rPr>
              <a:t> we can call the procedure just by  its name.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The explore(picture) command will display the picture, but not give you the same interrogation tools that </a:t>
            </a:r>
            <a:r>
              <a:rPr lang="en-US" sz="1200" kern="1200" dirty="0" err="1" smtClean="0">
                <a:solidFill>
                  <a:schemeClr val="tx1"/>
                </a:solidFill>
                <a:effectLst/>
                <a:latin typeface="+mn-lt"/>
                <a:ea typeface="+mn-ea"/>
                <a:cs typeface="+mn-cs"/>
              </a:rPr>
              <a:t>openPictureTool</a:t>
            </a:r>
            <a:r>
              <a:rPr lang="en-US" sz="1200" kern="1200" dirty="0" smtClean="0">
                <a:solidFill>
                  <a:schemeClr val="tx1"/>
                </a:solidFill>
                <a:effectLst/>
                <a:latin typeface="+mn-lt"/>
                <a:ea typeface="+mn-ea"/>
                <a:cs typeface="+mn-cs"/>
              </a:rPr>
              <a:t>(picture) does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225</a:t>
            </a:fld>
            <a:endParaRPr lang="en-GB"/>
          </a:p>
        </p:txBody>
      </p:sp>
    </p:spTree>
    <p:extLst>
      <p:ext uri="{BB962C8B-B14F-4D97-AF65-F5344CB8AC3E}">
        <p14:creationId xmlns:p14="http://schemas.microsoft.com/office/powerpoint/2010/main" val="446497171"/>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 a procedure defined in the Program Editor, and loaded into the program. </a:t>
            </a:r>
          </a:p>
          <a:p>
            <a:r>
              <a:rPr lang="en-GB" baseline="0" dirty="0" smtClean="0"/>
              <a:t>A useful exercise would be to ask students to read the code and predict what will happen when the procedure is called.</a:t>
            </a:r>
          </a:p>
          <a:p>
            <a:r>
              <a:rPr lang="en-GB" baseline="0" dirty="0" smtClean="0"/>
              <a:t>It clearly</a:t>
            </a:r>
            <a:r>
              <a:rPr lang="en-GB" dirty="0" smtClean="0"/>
              <a:t> turns an image into a negative – something we</a:t>
            </a:r>
            <a:r>
              <a:rPr lang="en-GB" baseline="0" dirty="0" smtClean="0"/>
              <a:t> should be familiar with from the Pixel Spreadsheet exercises.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226</a:t>
            </a:fld>
            <a:endParaRPr lang="en-GB"/>
          </a:p>
        </p:txBody>
      </p:sp>
    </p:spTree>
    <p:extLst>
      <p:ext uri="{BB962C8B-B14F-4D97-AF65-F5344CB8AC3E}">
        <p14:creationId xmlns:p14="http://schemas.microsoft.com/office/powerpoint/2010/main" val="2046005113"/>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Again, take time to reinforce key concepts as students</a:t>
            </a:r>
            <a:r>
              <a:rPr lang="en-GB" baseline="0" dirty="0" smtClean="0"/>
              <a:t> study code.</a:t>
            </a:r>
          </a:p>
          <a:p>
            <a:r>
              <a:rPr lang="en-GB" baseline="0" dirty="0" smtClean="0"/>
              <a:t>Can they decompose the </a:t>
            </a:r>
            <a:r>
              <a:rPr lang="en-GB" baseline="0" dirty="0" err="1" smtClean="0"/>
              <a:t>decreaseRed</a:t>
            </a:r>
            <a:r>
              <a:rPr lang="en-GB" baseline="0" dirty="0" smtClean="0"/>
              <a:t>( ) procedure and explain precisely how it works.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227</a:t>
            </a:fld>
            <a:endParaRPr lang="en-GB"/>
          </a:p>
        </p:txBody>
      </p:sp>
    </p:spTree>
    <p:extLst>
      <p:ext uri="{BB962C8B-B14F-4D97-AF65-F5344CB8AC3E}">
        <p14:creationId xmlns:p14="http://schemas.microsoft.com/office/powerpoint/2010/main" val="12501885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Computational thinking is a particular way of looking at the world. It involves a</a:t>
            </a:r>
            <a:r>
              <a:rPr lang="en-GB" baseline="0" dirty="0" smtClean="0"/>
              <a:t> number of key concepts that occur again and again. </a:t>
            </a:r>
            <a:r>
              <a:rPr lang="en-GB" dirty="0" smtClean="0"/>
              <a:t>CAS</a:t>
            </a:r>
            <a:r>
              <a:rPr lang="en-GB" baseline="0" dirty="0" smtClean="0"/>
              <a:t> have produced a poster that highlights these concepts – great for the classroom wall, so you can keep referring to them whenever the opportunity arises. We’ll be doing this throughout these sessions. They are … each will be revealed on a click.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22</a:t>
            </a:fld>
            <a:endParaRPr lang="en-GB" dirty="0"/>
          </a:p>
        </p:txBody>
      </p:sp>
    </p:spTree>
    <p:extLst>
      <p:ext uri="{BB962C8B-B14F-4D97-AF65-F5344CB8AC3E}">
        <p14:creationId xmlns:p14="http://schemas.microsoft.com/office/powerpoint/2010/main" val="2441176767"/>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Once defined, we can abstract away the detail of how the procedure works.</a:t>
            </a:r>
          </a:p>
          <a:p>
            <a:r>
              <a:rPr lang="en-GB" dirty="0" smtClean="0"/>
              <a:t>Simply calling it by name makes the main sequence of code easier to understand.</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228</a:t>
            </a:fld>
            <a:endParaRPr lang="en-GB"/>
          </a:p>
        </p:txBody>
      </p:sp>
    </p:spTree>
    <p:extLst>
      <p:ext uri="{BB962C8B-B14F-4D97-AF65-F5344CB8AC3E}">
        <p14:creationId xmlns:p14="http://schemas.microsoft.com/office/powerpoint/2010/main" val="2295971834"/>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can generalise the procedure too.</a:t>
            </a:r>
          </a:p>
          <a:p>
            <a:r>
              <a:rPr lang="en-GB" dirty="0" smtClean="0"/>
              <a:t>(click)</a:t>
            </a:r>
          </a:p>
          <a:p>
            <a:r>
              <a:rPr lang="en-GB" dirty="0" smtClean="0"/>
              <a:t>Ask</a:t>
            </a:r>
            <a:r>
              <a:rPr lang="en-GB" baseline="0" dirty="0" smtClean="0"/>
              <a:t> how the two definitions differ.</a:t>
            </a:r>
          </a:p>
          <a:p>
            <a:r>
              <a:rPr lang="en-GB" baseline="0" dirty="0" smtClean="0"/>
              <a:t>(click</a:t>
            </a:r>
          </a:p>
          <a:p>
            <a:r>
              <a:rPr lang="en-GB" dirty="0" smtClean="0"/>
              <a:t>By introducing</a:t>
            </a:r>
            <a:r>
              <a:rPr lang="en-GB" baseline="0" dirty="0" smtClean="0"/>
              <a:t> a parameter, we can call the same routine with different values, varying its intensity.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229</a:t>
            </a:fld>
            <a:endParaRPr lang="en-GB"/>
          </a:p>
        </p:txBody>
      </p:sp>
    </p:spTree>
    <p:extLst>
      <p:ext uri="{BB962C8B-B14F-4D97-AF65-F5344CB8AC3E}">
        <p14:creationId xmlns:p14="http://schemas.microsoft.com/office/powerpoint/2010/main" val="1309722048"/>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Once we have a procedure for changing one colour, we can copy and modify it in the Program</a:t>
            </a:r>
            <a:r>
              <a:rPr lang="en-GB" baseline="0" dirty="0" smtClean="0"/>
              <a:t> Editor.</a:t>
            </a:r>
          </a:p>
          <a:p>
            <a:r>
              <a:rPr lang="en-GB" baseline="0" dirty="0" smtClean="0"/>
              <a:t>With 3 definitions in the same program we can save it with a new name.</a:t>
            </a:r>
          </a:p>
          <a:p>
            <a:r>
              <a:rPr lang="en-GB" baseline="0" dirty="0" smtClean="0"/>
              <a:t>Once it is loaded, we can call any of the three procedures.</a:t>
            </a:r>
            <a:r>
              <a:rPr lang="en-GB" dirty="0" smtClean="0"/>
              <a:t>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230</a:t>
            </a:fld>
            <a:endParaRPr lang="en-GB"/>
          </a:p>
        </p:txBody>
      </p:sp>
    </p:spTree>
    <p:extLst>
      <p:ext uri="{BB962C8B-B14F-4D97-AF65-F5344CB8AC3E}">
        <p14:creationId xmlns:p14="http://schemas.microsoft.com/office/powerpoint/2010/main" val="515952515"/>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can also combine procedures to make more complex ones.</a:t>
            </a:r>
          </a:p>
          <a:p>
            <a:endParaRPr lang="en-GB" dirty="0" smtClean="0"/>
          </a:p>
          <a:p>
            <a:r>
              <a:rPr lang="en-GB" dirty="0" smtClean="0"/>
              <a:t>Here</a:t>
            </a:r>
            <a:r>
              <a:rPr lang="en-GB" baseline="0" dirty="0" smtClean="0"/>
              <a:t> we define a </a:t>
            </a:r>
            <a:r>
              <a:rPr lang="en-GB" baseline="0" dirty="0" err="1" smtClean="0"/>
              <a:t>makeSunset</a:t>
            </a:r>
            <a:r>
              <a:rPr lang="en-GB" baseline="0" dirty="0" smtClean="0"/>
              <a:t>( ) procedure combining calls to </a:t>
            </a:r>
            <a:r>
              <a:rPr lang="en-GB" baseline="0" dirty="0" err="1" smtClean="0"/>
              <a:t>decreaseBlue</a:t>
            </a:r>
            <a:r>
              <a:rPr lang="en-GB" baseline="0" dirty="0" smtClean="0"/>
              <a:t>( ) and </a:t>
            </a:r>
            <a:r>
              <a:rPr lang="en-GB" baseline="0" dirty="0" err="1" smtClean="0"/>
              <a:t>decreaseGreen</a:t>
            </a:r>
            <a:r>
              <a:rPr lang="en-GB" baseline="0" dirty="0" smtClean="0"/>
              <a:t>( ).</a:t>
            </a:r>
          </a:p>
          <a:p>
            <a:endParaRPr lang="en-GB" baseline="0" dirty="0" smtClean="0"/>
          </a:p>
          <a:p>
            <a:r>
              <a:rPr lang="en-GB" baseline="0" dirty="0" smtClean="0"/>
              <a:t>What is missing in the definition?</a:t>
            </a:r>
          </a:p>
          <a:p>
            <a:r>
              <a:rPr lang="en-GB" baseline="0" dirty="0" err="1" smtClean="0"/>
              <a:t>makeSunset</a:t>
            </a:r>
            <a:r>
              <a:rPr lang="en-GB" baseline="0" dirty="0" smtClean="0"/>
              <a:t> needs to have an </a:t>
            </a:r>
            <a:r>
              <a:rPr lang="en-GB" baseline="0" dirty="0" err="1" smtClean="0"/>
              <a:t>amountInPercent</a:t>
            </a:r>
            <a:r>
              <a:rPr lang="en-GB" baseline="0" dirty="0" smtClean="0"/>
              <a:t> parameter to pass to the calls of </a:t>
            </a:r>
            <a:r>
              <a:rPr lang="en-GB" baseline="0" dirty="0" err="1" smtClean="0"/>
              <a:t>decreaseBlue</a:t>
            </a:r>
            <a:r>
              <a:rPr lang="en-GB" baseline="0" dirty="0" smtClean="0"/>
              <a:t>( ) and </a:t>
            </a:r>
            <a:r>
              <a:rPr lang="en-GB" baseline="0" dirty="0" err="1" smtClean="0"/>
              <a:t>decreaseGreen</a:t>
            </a:r>
            <a:r>
              <a:rPr lang="en-GB" baseline="0" dirty="0" smtClean="0"/>
              <a:t>( )</a:t>
            </a:r>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231</a:t>
            </a:fld>
            <a:endParaRPr lang="en-GB"/>
          </a:p>
        </p:txBody>
      </p:sp>
    </p:spTree>
    <p:extLst>
      <p:ext uri="{BB962C8B-B14F-4D97-AF65-F5344CB8AC3E}">
        <p14:creationId xmlns:p14="http://schemas.microsoft.com/office/powerpoint/2010/main" val="1262346113"/>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When the alterations are made, and the procedure called, we should get a nice dusk effect.</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232</a:t>
            </a:fld>
            <a:endParaRPr lang="en-GB"/>
          </a:p>
        </p:txBody>
      </p:sp>
    </p:spTree>
    <p:extLst>
      <p:ext uri="{BB962C8B-B14F-4D97-AF65-F5344CB8AC3E}">
        <p14:creationId xmlns:p14="http://schemas.microsoft.com/office/powerpoint/2010/main" val="3451361384"/>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Some of the algorithms that follow are challenging. Don’t attempt to code them in</a:t>
            </a:r>
            <a:r>
              <a:rPr lang="en-GB" baseline="0" dirty="0" smtClean="0"/>
              <a:t> the session, but discuss the principles behind them.</a:t>
            </a:r>
          </a:p>
          <a:p>
            <a:endParaRPr lang="en-GB" baseline="0" dirty="0" smtClean="0"/>
          </a:p>
          <a:p>
            <a:r>
              <a:rPr lang="en-GB" baseline="0" dirty="0" smtClean="0"/>
              <a:t>The teachers notes that accompany this presentation provides a guide to help attendees code them later.</a:t>
            </a:r>
          </a:p>
          <a:p>
            <a:endParaRPr lang="en-GB" baseline="0" dirty="0" smtClean="0"/>
          </a:p>
          <a:p>
            <a:r>
              <a:rPr lang="en-GB" baseline="0" dirty="0" smtClean="0"/>
              <a:t>The first example is straightforward – </a:t>
            </a:r>
            <a:r>
              <a:rPr lang="en-GB" baseline="0" dirty="0" err="1" smtClean="0"/>
              <a:t>posterizing</a:t>
            </a:r>
            <a:r>
              <a:rPr lang="en-GB" baseline="0" dirty="0" smtClean="0"/>
              <a:t> an image.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233</a:t>
            </a:fld>
            <a:endParaRPr lang="en-GB"/>
          </a:p>
        </p:txBody>
      </p:sp>
    </p:spTree>
    <p:extLst>
      <p:ext uri="{BB962C8B-B14F-4D97-AF65-F5344CB8AC3E}">
        <p14:creationId xmlns:p14="http://schemas.microsoft.com/office/powerpoint/2010/main" val="2185737911"/>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a:t>
            </a:r>
            <a:r>
              <a:rPr lang="en-GB" dirty="0" err="1" smtClean="0"/>
              <a:t>pdeudocode</a:t>
            </a:r>
            <a:r>
              <a:rPr lang="en-GB" dirty="0" smtClean="0"/>
              <a:t> illustrates the mapping required to reduce the number of colours in the image.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234</a:t>
            </a:fld>
            <a:endParaRPr lang="en-GB"/>
          </a:p>
        </p:txBody>
      </p:sp>
    </p:spTree>
    <p:extLst>
      <p:ext uri="{BB962C8B-B14F-4D97-AF65-F5344CB8AC3E}">
        <p14:creationId xmlns:p14="http://schemas.microsoft.com/office/powerpoint/2010/main" val="132340731"/>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part solution</a:t>
            </a:r>
            <a:r>
              <a:rPr lang="en-GB" baseline="0" dirty="0" smtClean="0"/>
              <a:t> is shown.</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235</a:t>
            </a:fld>
            <a:endParaRPr lang="en-GB"/>
          </a:p>
        </p:txBody>
      </p:sp>
    </p:spTree>
    <p:extLst>
      <p:ext uri="{BB962C8B-B14F-4D97-AF65-F5344CB8AC3E}">
        <p14:creationId xmlns:p14="http://schemas.microsoft.com/office/powerpoint/2010/main" val="1398546536"/>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can extend the idea to make a black and white </a:t>
            </a:r>
            <a:r>
              <a:rPr lang="en-GB" dirty="0" err="1" smtClean="0"/>
              <a:t>posterized</a:t>
            </a:r>
            <a:r>
              <a:rPr lang="en-GB" dirty="0" smtClean="0"/>
              <a:t> image.</a:t>
            </a:r>
          </a:p>
          <a:p>
            <a:r>
              <a:rPr lang="en-GB" dirty="0" smtClean="0"/>
              <a:t>The key here is calculating a variable luminance, which is then compared to a threshold value.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236</a:t>
            </a:fld>
            <a:endParaRPr lang="en-GB"/>
          </a:p>
        </p:txBody>
      </p:sp>
    </p:spTree>
    <p:extLst>
      <p:ext uri="{BB962C8B-B14F-4D97-AF65-F5344CB8AC3E}">
        <p14:creationId xmlns:p14="http://schemas.microsoft.com/office/powerpoint/2010/main" val="1932371337"/>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Experiment with the threshold value to achieve</a:t>
            </a:r>
            <a:r>
              <a:rPr lang="en-GB" baseline="0" dirty="0" smtClean="0"/>
              <a:t> a good image.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237</a:t>
            </a:fld>
            <a:endParaRPr lang="en-GB"/>
          </a:p>
        </p:txBody>
      </p:sp>
    </p:spTree>
    <p:extLst>
      <p:ext uri="{BB962C8B-B14F-4D97-AF65-F5344CB8AC3E}">
        <p14:creationId xmlns:p14="http://schemas.microsoft.com/office/powerpoint/2010/main" val="1868911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Consider</a:t>
            </a:r>
            <a:r>
              <a:rPr lang="en-GB" baseline="0" dirty="0" smtClean="0"/>
              <a:t> the idea of abstraction. </a:t>
            </a:r>
            <a:r>
              <a:rPr lang="en-GB" dirty="0" smtClean="0"/>
              <a:t>We use abstraction all the time. Think of a simple function in Scratch. The block hides a lot of mechanical detail – it is an abstraction of the steps required. </a:t>
            </a:r>
            <a:r>
              <a:rPr lang="en-GB" sz="1200" kern="1200" dirty="0" smtClean="0">
                <a:solidFill>
                  <a:schemeClr val="tx1"/>
                </a:solidFill>
                <a:effectLst/>
                <a:latin typeface="+mn-lt"/>
                <a:ea typeface="+mn-ea"/>
                <a:cs typeface="+mn-cs"/>
              </a:rPr>
              <a:t>Abstraction is about the correct level of detail for the problem being solved. In</a:t>
            </a:r>
            <a:r>
              <a:rPr lang="en-GB" sz="1200" kern="1200" baseline="0" dirty="0" smtClean="0">
                <a:solidFill>
                  <a:schemeClr val="tx1"/>
                </a:solidFill>
                <a:effectLst/>
                <a:latin typeface="+mn-lt"/>
                <a:ea typeface="+mn-ea"/>
                <a:cs typeface="+mn-cs"/>
              </a:rPr>
              <a:t> the</a:t>
            </a:r>
            <a:r>
              <a:rPr lang="en-GB" sz="1200" kern="1200" dirty="0" smtClean="0">
                <a:solidFill>
                  <a:schemeClr val="tx1"/>
                </a:solidFill>
                <a:effectLst/>
                <a:latin typeface="+mn-lt"/>
                <a:ea typeface="+mn-ea"/>
                <a:cs typeface="+mn-cs"/>
              </a:rPr>
              <a:t> example our</a:t>
            </a:r>
            <a:r>
              <a:rPr lang="en-GB" sz="1200" kern="1200" baseline="0" dirty="0" smtClean="0">
                <a:solidFill>
                  <a:schemeClr val="tx1"/>
                </a:solidFill>
                <a:effectLst/>
                <a:latin typeface="+mn-lt"/>
                <a:ea typeface="+mn-ea"/>
                <a:cs typeface="+mn-cs"/>
              </a:rPr>
              <a:t> aim is</a:t>
            </a:r>
            <a:r>
              <a:rPr lang="en-GB" sz="1200" kern="1200" dirty="0" smtClean="0">
                <a:solidFill>
                  <a:schemeClr val="tx1"/>
                </a:solidFill>
                <a:effectLst/>
                <a:latin typeface="+mn-lt"/>
                <a:ea typeface="+mn-ea"/>
                <a:cs typeface="+mn-cs"/>
              </a:rPr>
              <a:t> programing the sprite to say things for set periods of time.</a:t>
            </a:r>
            <a:r>
              <a:rPr lang="en-GB" sz="1200" kern="1200" baseline="0" dirty="0" smtClean="0">
                <a:solidFill>
                  <a:schemeClr val="tx1"/>
                </a:solidFill>
                <a:effectLst/>
                <a:latin typeface="+mn-lt"/>
                <a:ea typeface="+mn-ea"/>
                <a:cs typeface="+mn-cs"/>
              </a:rPr>
              <a:t> T</a:t>
            </a:r>
            <a:r>
              <a:rPr lang="en-GB" sz="1200" kern="1200" dirty="0" smtClean="0">
                <a:solidFill>
                  <a:schemeClr val="tx1"/>
                </a:solidFill>
                <a:effectLst/>
                <a:latin typeface="+mn-lt"/>
                <a:ea typeface="+mn-ea"/>
                <a:cs typeface="+mn-cs"/>
              </a:rPr>
              <a:t>he ‘mechanical detail’ is hidden as it’s not pertinent to the problem at this level.</a:t>
            </a:r>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23</a:t>
            </a:fld>
            <a:endParaRPr lang="en-GB"/>
          </a:p>
        </p:txBody>
      </p:sp>
    </p:spTree>
    <p:extLst>
      <p:ext uri="{BB962C8B-B14F-4D97-AF65-F5344CB8AC3E}">
        <p14:creationId xmlns:p14="http://schemas.microsoft.com/office/powerpoint/2010/main" val="2231953901"/>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 the threshold has been increased</a:t>
            </a:r>
            <a:r>
              <a:rPr lang="en-GB" baseline="0" dirty="0" smtClean="0"/>
              <a:t> to 128.</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238</a:t>
            </a:fld>
            <a:endParaRPr lang="en-GB"/>
          </a:p>
        </p:txBody>
      </p:sp>
    </p:spTree>
    <p:extLst>
      <p:ext uri="{BB962C8B-B14F-4D97-AF65-F5344CB8AC3E}">
        <p14:creationId xmlns:p14="http://schemas.microsoft.com/office/powerpoint/2010/main" val="4001236402"/>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Colour tints are easy to implement. Here’s an outline of an algorithm</a:t>
            </a:r>
            <a:r>
              <a:rPr lang="en-GB" baseline="0" dirty="0" smtClean="0"/>
              <a:t> to give a photo an antique look. Click to reveal the effect.</a:t>
            </a:r>
          </a:p>
        </p:txBody>
      </p:sp>
      <p:sp>
        <p:nvSpPr>
          <p:cNvPr id="4" name="Slide Number Placeholder 3"/>
          <p:cNvSpPr>
            <a:spLocks noGrp="1"/>
          </p:cNvSpPr>
          <p:nvPr>
            <p:ph type="sldNum" sz="quarter" idx="10"/>
          </p:nvPr>
        </p:nvSpPr>
        <p:spPr/>
        <p:txBody>
          <a:bodyPr/>
          <a:lstStyle/>
          <a:p>
            <a:fld id="{D426D3B5-75D9-4B81-9605-012F6554737F}" type="slidenum">
              <a:rPr lang="en-GB" smtClean="0"/>
              <a:t>239</a:t>
            </a:fld>
            <a:endParaRPr lang="en-GB"/>
          </a:p>
        </p:txBody>
      </p:sp>
    </p:spTree>
    <p:extLst>
      <p:ext uri="{BB962C8B-B14F-4D97-AF65-F5344CB8AC3E}">
        <p14:creationId xmlns:p14="http://schemas.microsoft.com/office/powerpoint/2010/main" val="3027454095"/>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Choose a simple picture to try this blurring effect. </a:t>
            </a:r>
          </a:p>
          <a:p>
            <a:r>
              <a:rPr lang="en-GB" sz="1200" kern="1200" dirty="0" smtClean="0">
                <a:solidFill>
                  <a:schemeClr val="tx1"/>
                </a:solidFill>
                <a:effectLst/>
                <a:latin typeface="+mn-lt"/>
                <a:ea typeface="+mn-ea"/>
                <a:cs typeface="+mn-cs"/>
              </a:rPr>
              <a:t>Blurring a picture involves an algorithm rather like that used to create a digital image—a </a:t>
            </a:r>
            <a:r>
              <a:rPr lang="en-GB" sz="1200" kern="1200" dirty="0" err="1" smtClean="0">
                <a:solidFill>
                  <a:schemeClr val="tx1"/>
                </a:solidFill>
                <a:effectLst/>
                <a:latin typeface="+mn-lt"/>
                <a:ea typeface="+mn-ea"/>
                <a:cs typeface="+mn-cs"/>
              </a:rPr>
              <a:t>demosaicing</a:t>
            </a:r>
            <a:r>
              <a:rPr lang="en-GB" sz="1200" kern="1200" dirty="0" smtClean="0">
                <a:solidFill>
                  <a:schemeClr val="tx1"/>
                </a:solidFill>
                <a:effectLst/>
                <a:latin typeface="+mn-lt"/>
                <a:ea typeface="+mn-ea"/>
                <a:cs typeface="+mn-cs"/>
              </a:rPr>
              <a:t> algorithm. </a:t>
            </a:r>
          </a:p>
          <a:p>
            <a:r>
              <a:rPr lang="en-GB" sz="1200" kern="1200" dirty="0" smtClean="0">
                <a:solidFill>
                  <a:schemeClr val="tx1"/>
                </a:solidFill>
                <a:effectLst/>
                <a:latin typeface="+mn-lt"/>
                <a:ea typeface="+mn-ea"/>
                <a:cs typeface="+mn-cs"/>
              </a:rPr>
              <a:t>Essentially, for each pixel, a new value is calculated by taking the R, G &amp; B values and averaging them with the same values from the 4 adjoining pixels, as shown.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See the teacher notes for further decomposition.</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240</a:t>
            </a:fld>
            <a:endParaRPr lang="en-GB"/>
          </a:p>
        </p:txBody>
      </p:sp>
    </p:spTree>
    <p:extLst>
      <p:ext uri="{BB962C8B-B14F-4D97-AF65-F5344CB8AC3E}">
        <p14:creationId xmlns:p14="http://schemas.microsoft.com/office/powerpoint/2010/main" val="1945337036"/>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Edge detection is an interesting challenge, with potentially stunning effects.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241</a:t>
            </a:fld>
            <a:endParaRPr lang="en-GB"/>
          </a:p>
        </p:txBody>
      </p:sp>
    </p:spTree>
    <p:extLst>
      <p:ext uri="{BB962C8B-B14F-4D97-AF65-F5344CB8AC3E}">
        <p14:creationId xmlns:p14="http://schemas.microsoft.com/office/powerpoint/2010/main" val="3383063787"/>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Again, it relies on comparison with neighbouring pixels. </a:t>
            </a:r>
          </a:p>
          <a:p>
            <a:r>
              <a:rPr lang="en-GB" dirty="0" smtClean="0"/>
              <a:t>The teacher notes contain</a:t>
            </a:r>
            <a:r>
              <a:rPr lang="en-GB" baseline="0" dirty="0" smtClean="0"/>
              <a:t> a more detailed </a:t>
            </a:r>
            <a:r>
              <a:rPr lang="en-GB" baseline="0" dirty="0" err="1" smtClean="0"/>
              <a:t>explanagtion</a:t>
            </a:r>
            <a:r>
              <a:rPr lang="en-GB" baseline="0" dirty="0" smtClean="0"/>
              <a:t>.</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242</a:t>
            </a:fld>
            <a:endParaRPr lang="en-GB"/>
          </a:p>
        </p:txBody>
      </p:sp>
    </p:spTree>
    <p:extLst>
      <p:ext uri="{BB962C8B-B14F-4D97-AF65-F5344CB8AC3E}">
        <p14:creationId xmlns:p14="http://schemas.microsoft.com/office/powerpoint/2010/main" val="9629213"/>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By</a:t>
            </a:r>
            <a:r>
              <a:rPr lang="en-GB" baseline="0" dirty="0" smtClean="0"/>
              <a:t> experimenting with the edge detection algorithm, other subtle effects can be developed.</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244</a:t>
            </a:fld>
            <a:endParaRPr lang="en-GB"/>
          </a:p>
        </p:txBody>
      </p:sp>
    </p:spTree>
    <p:extLst>
      <p:ext uri="{BB962C8B-B14F-4D97-AF65-F5344CB8AC3E}">
        <p14:creationId xmlns:p14="http://schemas.microsoft.com/office/powerpoint/2010/main" val="1564060030"/>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Merging two photographs presents further logical challenges, but encourage people to think about the steps involved.</a:t>
            </a:r>
          </a:p>
          <a:p>
            <a:r>
              <a:rPr lang="en-GB" dirty="0" smtClean="0"/>
              <a:t>In this case, the overlapping pixels of each image are halved in value.</a:t>
            </a:r>
          </a:p>
          <a:p>
            <a:endParaRPr lang="en-GB" dirty="0" smtClean="0"/>
          </a:p>
          <a:p>
            <a:r>
              <a:rPr lang="en-GB" dirty="0" smtClean="0"/>
              <a:t>A more subtle algorithm would feather</a:t>
            </a:r>
            <a:r>
              <a:rPr lang="en-GB" baseline="0" dirty="0" smtClean="0"/>
              <a:t> the two images.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245</a:t>
            </a:fld>
            <a:endParaRPr lang="en-GB"/>
          </a:p>
        </p:txBody>
      </p:sp>
    </p:spTree>
    <p:extLst>
      <p:ext uri="{BB962C8B-B14F-4D97-AF65-F5344CB8AC3E}">
        <p14:creationId xmlns:p14="http://schemas.microsoft.com/office/powerpoint/2010/main" val="888215436"/>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Red eye removal</a:t>
            </a:r>
            <a:r>
              <a:rPr lang="en-GB" baseline="0" dirty="0" smtClean="0"/>
              <a:t> requires a bit more thought. We can extract a range of pixels to test, but what do we test against?</a:t>
            </a:r>
          </a:p>
          <a:p>
            <a:r>
              <a:rPr lang="en-GB" baseline="0" dirty="0" smtClean="0"/>
              <a:t>The red pupils are not a solid colour, so we need to test their ‘closeness’ or ‘distance’ from red.</a:t>
            </a:r>
          </a:p>
          <a:p>
            <a:r>
              <a:rPr lang="en-GB" baseline="0" dirty="0" smtClean="0"/>
              <a:t>Thankfully, JES has a built in function for calculating distance. </a:t>
            </a:r>
          </a:p>
          <a:p>
            <a:r>
              <a:rPr lang="en-GB" baseline="0" dirty="0" smtClean="0"/>
              <a:t>For those interested, the formula for calculating this is shown.</a:t>
            </a:r>
          </a:p>
        </p:txBody>
      </p:sp>
      <p:sp>
        <p:nvSpPr>
          <p:cNvPr id="4" name="Slide Number Placeholder 3"/>
          <p:cNvSpPr>
            <a:spLocks noGrp="1"/>
          </p:cNvSpPr>
          <p:nvPr>
            <p:ph type="sldNum" sz="quarter" idx="10"/>
          </p:nvPr>
        </p:nvSpPr>
        <p:spPr/>
        <p:txBody>
          <a:bodyPr/>
          <a:lstStyle/>
          <a:p>
            <a:fld id="{D426D3B5-75D9-4B81-9605-012F6554737F}" type="slidenum">
              <a:rPr lang="en-GB" smtClean="0"/>
              <a:t>246</a:t>
            </a:fld>
            <a:endParaRPr lang="en-GB"/>
          </a:p>
        </p:txBody>
      </p:sp>
    </p:spTree>
    <p:extLst>
      <p:ext uri="{BB962C8B-B14F-4D97-AF65-F5344CB8AC3E}">
        <p14:creationId xmlns:p14="http://schemas.microsoft.com/office/powerpoint/2010/main" val="615347903"/>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247</a:t>
            </a:fld>
            <a:endParaRPr lang="en-GB"/>
          </a:p>
        </p:txBody>
      </p:sp>
    </p:spTree>
    <p:extLst>
      <p:ext uri="{BB962C8B-B14F-4D97-AF65-F5344CB8AC3E}">
        <p14:creationId xmlns:p14="http://schemas.microsoft.com/office/powerpoint/2010/main" val="679268613"/>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can use the same ‘distance’ technique to do</a:t>
            </a:r>
            <a:r>
              <a:rPr lang="en-GB" baseline="0" dirty="0" smtClean="0"/>
              <a:t> ‘green screen’ techniques – I this case copying only pixels that aren’t nearly red to an existing image of the same size.</a:t>
            </a:r>
          </a:p>
          <a:p>
            <a:endParaRPr lang="en-GB" baseline="0" dirty="0" smtClean="0"/>
          </a:p>
          <a:p>
            <a:r>
              <a:rPr lang="en-GB" baseline="0" dirty="0" smtClean="0"/>
              <a:t>Note the limitation - the white background element remains.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248</a:t>
            </a:fld>
            <a:endParaRPr lang="en-GB"/>
          </a:p>
        </p:txBody>
      </p:sp>
    </p:spTree>
    <p:extLst>
      <p:ext uri="{BB962C8B-B14F-4D97-AF65-F5344CB8AC3E}">
        <p14:creationId xmlns:p14="http://schemas.microsoft.com/office/powerpoint/2010/main" val="30028760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can think of computer</a:t>
            </a:r>
            <a:r>
              <a:rPr lang="en-GB" baseline="0" dirty="0" smtClean="0"/>
              <a:t> systems as a series of abstractions, rather like our view in Google Earth.</a:t>
            </a:r>
          </a:p>
          <a:p>
            <a:r>
              <a:rPr lang="en-GB" baseline="0" dirty="0" smtClean="0"/>
              <a:t>To appreciate the world, much detail is hidden.</a:t>
            </a:r>
          </a:p>
          <a:p>
            <a:r>
              <a:rPr lang="en-GB" baseline="0" dirty="0" smtClean="0"/>
              <a:t>(click)</a:t>
            </a:r>
          </a:p>
          <a:p>
            <a:r>
              <a:rPr lang="en-GB" baseline="0" dirty="0" smtClean="0"/>
              <a:t>But as we zoom in, views at different levels progressively reveal more detail.</a:t>
            </a:r>
          </a:p>
          <a:p>
            <a:r>
              <a:rPr lang="en-GB" baseline="0" dirty="0" smtClean="0"/>
              <a:t>The details of which building are on what street in Manchester might be important to a taxi driver, but to an airline pilot, a higher level of abstraction might be more appropriate.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24</a:t>
            </a:fld>
            <a:endParaRPr lang="en-GB"/>
          </a:p>
        </p:txBody>
      </p:sp>
    </p:spTree>
    <p:extLst>
      <p:ext uri="{BB962C8B-B14F-4D97-AF65-F5344CB8AC3E}">
        <p14:creationId xmlns:p14="http://schemas.microsoft.com/office/powerpoint/2010/main" val="883306445"/>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We’ll end by</a:t>
            </a:r>
            <a:r>
              <a:rPr lang="en-GB" baseline="0" dirty="0" smtClean="0"/>
              <a:t> showcasing</a:t>
            </a:r>
            <a:r>
              <a:rPr lang="en-GB" dirty="0" smtClean="0"/>
              <a:t> an</a:t>
            </a:r>
            <a:r>
              <a:rPr lang="en-GB" baseline="0" dirty="0" smtClean="0"/>
              <a:t> idea from Douglas Blank, Computer Scientist at Bryn </a:t>
            </a:r>
            <a:r>
              <a:rPr lang="en-GB" baseline="0" dirty="0" err="1" smtClean="0"/>
              <a:t>Mawr</a:t>
            </a:r>
            <a:r>
              <a:rPr lang="en-GB" baseline="0" dirty="0" smtClean="0"/>
              <a:t> College, Philadelphia posted on his website.</a:t>
            </a:r>
          </a:p>
          <a:p>
            <a:endParaRPr lang="en-GB" baseline="0" dirty="0" smtClean="0"/>
          </a:p>
          <a:p>
            <a:r>
              <a:rPr lang="en-GB" baseline="0" dirty="0" smtClean="0"/>
              <a:t>He collected a series of images from an MRI scan. </a:t>
            </a:r>
          </a:p>
          <a:p>
            <a:r>
              <a:rPr lang="en-GB" baseline="0" dirty="0" smtClean="0"/>
              <a:t>A simple idea, easily achieved with most image manipulation packages was to create an animated gif.</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249</a:t>
            </a:fld>
            <a:endParaRPr lang="en-GB"/>
          </a:p>
        </p:txBody>
      </p:sp>
    </p:spTree>
    <p:extLst>
      <p:ext uri="{BB962C8B-B14F-4D97-AF65-F5344CB8AC3E}">
        <p14:creationId xmlns:p14="http://schemas.microsoft.com/office/powerpoint/2010/main" val="3815741027"/>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Douglas then copied the</a:t>
            </a:r>
            <a:r>
              <a:rPr lang="en-GB" baseline="0" dirty="0" smtClean="0"/>
              <a:t> lighter areas of each scan, effectively overlaying them, to create this image.</a:t>
            </a:r>
          </a:p>
          <a:p>
            <a:endParaRPr lang="en-GB" baseline="0" dirty="0" smtClean="0"/>
          </a:p>
          <a:p>
            <a:r>
              <a:rPr lang="en-GB" baseline="0" dirty="0" smtClean="0"/>
              <a:t>The pseudocode is straightforward.</a:t>
            </a:r>
          </a:p>
          <a:p>
            <a:endParaRPr lang="en-GB" baseline="0" dirty="0" smtClean="0"/>
          </a:p>
          <a:p>
            <a:r>
              <a:rPr lang="en-GB" baseline="0" dirty="0" smtClean="0"/>
              <a:t>A more startling effect came when he copied only 3 quadrants of each image, offsetting each on by a few pixels…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250</a:t>
            </a:fld>
            <a:endParaRPr lang="en-GB"/>
          </a:p>
        </p:txBody>
      </p:sp>
    </p:spTree>
    <p:extLst>
      <p:ext uri="{BB962C8B-B14F-4D97-AF65-F5344CB8AC3E}">
        <p14:creationId xmlns:p14="http://schemas.microsoft.com/office/powerpoint/2010/main" val="2534623655"/>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Here’s the code.</a:t>
            </a:r>
          </a:p>
          <a:p>
            <a:r>
              <a:rPr lang="en-GB" dirty="0" smtClean="0"/>
              <a:t>Can you predict the outcome?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251</a:t>
            </a:fld>
            <a:endParaRPr lang="en-GB"/>
          </a:p>
        </p:txBody>
      </p:sp>
    </p:spTree>
    <p:extLst>
      <p:ext uri="{BB962C8B-B14F-4D97-AF65-F5344CB8AC3E}">
        <p14:creationId xmlns:p14="http://schemas.microsoft.com/office/powerpoint/2010/main" val="968090855"/>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These</a:t>
            </a:r>
            <a:r>
              <a:rPr lang="en-GB" baseline="0" dirty="0" smtClean="0"/>
              <a:t> ideas and materials were taken from Mark </a:t>
            </a:r>
            <a:r>
              <a:rPr lang="en-GB" baseline="0" dirty="0" err="1" smtClean="0"/>
              <a:t>Guzdials</a:t>
            </a:r>
            <a:r>
              <a:rPr lang="en-GB" baseline="0" dirty="0" smtClean="0"/>
              <a:t> book.  </a:t>
            </a:r>
          </a:p>
          <a:p>
            <a:r>
              <a:rPr lang="en-GB" baseline="0" dirty="0" smtClean="0"/>
              <a:t>It covers more than just images, exploring ways to manipulate sound and video too.</a:t>
            </a:r>
          </a:p>
          <a:p>
            <a:endParaRPr lang="en-GB" baseline="0" dirty="0" smtClean="0"/>
          </a:p>
          <a:p>
            <a:r>
              <a:rPr lang="en-GB" baseline="0" dirty="0" smtClean="0"/>
              <a:t>For further inspiration, watch his TED talk here: </a:t>
            </a:r>
            <a:r>
              <a:rPr lang="en-GB" sz="1200" u="sng" kern="1200" dirty="0" smtClean="0">
                <a:solidFill>
                  <a:schemeClr val="tx1"/>
                </a:solidFill>
                <a:effectLst/>
                <a:latin typeface="+mn-lt"/>
                <a:ea typeface="+mn-ea"/>
                <a:cs typeface="+mn-cs"/>
                <a:hlinkClick r:id="rId3"/>
              </a:rPr>
              <a:t>goo.gl/4QsS9T</a:t>
            </a:r>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253</a:t>
            </a:fld>
            <a:endParaRPr lang="en-GB"/>
          </a:p>
        </p:txBody>
      </p:sp>
    </p:spTree>
    <p:extLst>
      <p:ext uri="{BB962C8B-B14F-4D97-AF65-F5344CB8AC3E}">
        <p14:creationId xmlns:p14="http://schemas.microsoft.com/office/powerpoint/2010/main" val="3814557614"/>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A brief pause to encourage a short discussion whilst props are tidied up and the presenter gets ready for the next session.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t>Mark </a:t>
            </a:r>
            <a:r>
              <a:rPr lang="en-GB" sz="1200" dirty="0" err="1" smtClean="0"/>
              <a:t>Guzdial</a:t>
            </a:r>
            <a:r>
              <a:rPr lang="en-GB" sz="1200" dirty="0" smtClean="0"/>
              <a:t> teaches Computer Science to undergraduates studying other subjects. Could multimedia computing be an effective way to combine computational thinking and creativity? The following slide draws</a:t>
            </a:r>
            <a:r>
              <a:rPr lang="en-GB" sz="1200" baseline="0" dirty="0" smtClean="0"/>
              <a:t> attention to that aspect of the National Curriculum.</a:t>
            </a:r>
            <a:endParaRPr lang="en-GB" sz="1200" dirty="0" smtClean="0"/>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254</a:t>
            </a:fld>
            <a:endParaRPr lang="en-GB"/>
          </a:p>
        </p:txBody>
      </p:sp>
    </p:spTree>
    <p:extLst>
      <p:ext uri="{BB962C8B-B14F-4D97-AF65-F5344CB8AC3E}">
        <p14:creationId xmlns:p14="http://schemas.microsoft.com/office/powerpoint/2010/main" val="1298773844"/>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baseline="0" dirty="0" smtClean="0"/>
              <a:t>We can finish by reflecting on where we started. </a:t>
            </a:r>
          </a:p>
          <a:p>
            <a:r>
              <a:rPr lang="en-GB" baseline="0" dirty="0" smtClean="0"/>
              <a:t>Regardless of the detail, our over-arching aim is: “</a:t>
            </a:r>
            <a:r>
              <a:rPr lang="en-US" dirty="0" smtClean="0"/>
              <a:t>A high-quality computing education equips pupils to use computational thinking and creativity to understand and change the world.”</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255</a:t>
            </a:fld>
            <a:endParaRPr lang="en-GB"/>
          </a:p>
        </p:txBody>
      </p:sp>
    </p:spTree>
    <p:extLst>
      <p:ext uri="{BB962C8B-B14F-4D97-AF65-F5344CB8AC3E}">
        <p14:creationId xmlns:p14="http://schemas.microsoft.com/office/powerpoint/2010/main" val="472580749"/>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We can summarise by saying these</a:t>
            </a:r>
            <a:r>
              <a:rPr lang="en-GB" baseline="0" dirty="0" smtClean="0"/>
              <a:t> 3 things.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256</a:t>
            </a:fld>
            <a:endParaRPr lang="en-GB" dirty="0"/>
          </a:p>
        </p:txBody>
      </p:sp>
    </p:spTree>
    <p:extLst>
      <p:ext uri="{BB962C8B-B14F-4D97-AF65-F5344CB8AC3E}">
        <p14:creationId xmlns:p14="http://schemas.microsoft.com/office/powerpoint/2010/main" val="218446933"/>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We can summarise by saying these</a:t>
            </a:r>
            <a:r>
              <a:rPr lang="en-GB" baseline="0" dirty="0" smtClean="0"/>
              <a:t> 3 things.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257</a:t>
            </a:fld>
            <a:endParaRPr lang="en-GB" dirty="0"/>
          </a:p>
        </p:txBody>
      </p:sp>
    </p:spTree>
    <p:extLst>
      <p:ext uri="{BB962C8B-B14F-4D97-AF65-F5344CB8AC3E}">
        <p14:creationId xmlns:p14="http://schemas.microsoft.com/office/powerpoint/2010/main" val="2744276518"/>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We can summarise by saying these</a:t>
            </a:r>
            <a:r>
              <a:rPr lang="en-GB" baseline="0" dirty="0" smtClean="0"/>
              <a:t> 3 things.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258</a:t>
            </a:fld>
            <a:endParaRPr lang="en-GB" dirty="0"/>
          </a:p>
        </p:txBody>
      </p:sp>
    </p:spTree>
    <p:extLst>
      <p:ext uri="{BB962C8B-B14F-4D97-AF65-F5344CB8AC3E}">
        <p14:creationId xmlns:p14="http://schemas.microsoft.com/office/powerpoint/2010/main" val="3100700212"/>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Promote CAS at end.</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259</a:t>
            </a:fld>
            <a:endParaRPr lang="en-GB" dirty="0"/>
          </a:p>
        </p:txBody>
      </p:sp>
    </p:spTree>
    <p:extLst>
      <p:ext uri="{BB962C8B-B14F-4D97-AF65-F5344CB8AC3E}">
        <p14:creationId xmlns:p14="http://schemas.microsoft.com/office/powerpoint/2010/main" val="6125981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Another analogy might be with an onion. You can keep peeling away the layers to expose more underlying detail below.</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25</a:t>
            </a:fld>
            <a:endParaRPr lang="en-GB"/>
          </a:p>
        </p:txBody>
      </p:sp>
    </p:spTree>
    <p:extLst>
      <p:ext uri="{BB962C8B-B14F-4D97-AF65-F5344CB8AC3E}">
        <p14:creationId xmlns:p14="http://schemas.microsoft.com/office/powerpoint/2010/main" val="7435420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At</a:t>
            </a:r>
            <a:r>
              <a:rPr lang="en-GB" baseline="0" dirty="0" smtClean="0"/>
              <a:t> the level of software, we have a hierarchy of abstraction, starting with a users original ideas, communicated via an application, the application interacting with the operating system, both probably written in a high level programming language, translated into a low level code that can be run on the specific machine.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26</a:t>
            </a:fld>
            <a:endParaRPr lang="en-GB"/>
          </a:p>
        </p:txBody>
      </p:sp>
    </p:spTree>
    <p:extLst>
      <p:ext uri="{BB962C8B-B14F-4D97-AF65-F5344CB8AC3E}">
        <p14:creationId xmlns:p14="http://schemas.microsoft.com/office/powerpoint/2010/main" val="18175975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Similarly,</a:t>
            </a:r>
            <a:r>
              <a:rPr lang="en-GB" baseline="0" dirty="0" smtClean="0"/>
              <a:t> at a hardware level we can look at the machine code, implemented on a particular machine architecture, whose processing can be expressed conceptually as a ‘finite state machine’, implemented through circuits built of logic gates which manipulate the flow of bits. We can go lower and look at how those bits are actually implemented physically – the flow of electrons, but we’re then into the realms of physics.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27</a:t>
            </a:fld>
            <a:endParaRPr lang="en-GB"/>
          </a:p>
        </p:txBody>
      </p:sp>
    </p:spTree>
    <p:extLst>
      <p:ext uri="{BB962C8B-B14F-4D97-AF65-F5344CB8AC3E}">
        <p14:creationId xmlns:p14="http://schemas.microsoft.com/office/powerpoint/2010/main" val="14521755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smtClean="0"/>
              <a:t>Not all early computers were digital, but digital</a:t>
            </a:r>
            <a:r>
              <a:rPr lang="en-GB" baseline="0" dirty="0" smtClean="0"/>
              <a:t> representation triumphed because it allowed unambiguous transmission of data over imperfect media. An ‘on’ or voltage high, might not be quite 5 volts, and an ‘off’ might not be quite 0 volts, but the difference between the two states meant they could still be clearly recognised. It was the difference, the clarity of distinction that made the difference between digital and other types of early data encoding.</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28</a:t>
            </a:fld>
            <a:endParaRPr lang="en-GB"/>
          </a:p>
        </p:txBody>
      </p:sp>
    </p:spTree>
    <p:extLst>
      <p:ext uri="{BB962C8B-B14F-4D97-AF65-F5344CB8AC3E}">
        <p14:creationId xmlns:p14="http://schemas.microsoft.com/office/powerpoint/2010/main" val="22490971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a:t>
            </a:r>
            <a:r>
              <a:rPr lang="en-GB" baseline="0" dirty="0" smtClean="0"/>
              <a:t> link between switches, </a:t>
            </a:r>
            <a:r>
              <a:rPr lang="en-GB" baseline="0" dirty="0" err="1" smtClean="0"/>
              <a:t>on’s</a:t>
            </a:r>
            <a:r>
              <a:rPr lang="en-GB" baseline="0" dirty="0" smtClean="0"/>
              <a:t> and </a:t>
            </a:r>
            <a:r>
              <a:rPr lang="en-GB" baseline="0" dirty="0" err="1" smtClean="0"/>
              <a:t>off’s</a:t>
            </a:r>
            <a:r>
              <a:rPr lang="en-GB" baseline="0" dirty="0" smtClean="0"/>
              <a:t> and binary is well made in an entertaining clip from Bill Nye, The Science Guy: a long running American TV series in the 1990’s. A great introduction for pupils, the clip comes from </a:t>
            </a:r>
            <a:r>
              <a:rPr lang="en-GB" sz="1200" kern="1200" dirty="0" smtClean="0">
                <a:solidFill>
                  <a:schemeClr val="tx1"/>
                </a:solidFill>
                <a:effectLst/>
                <a:latin typeface="+mn-lt"/>
                <a:ea typeface="+mn-ea"/>
                <a:cs typeface="+mn-cs"/>
              </a:rPr>
              <a:t>Episode 18, Season 4, </a:t>
            </a:r>
            <a:r>
              <a:rPr lang="en-GB" sz="1200" kern="1200" dirty="0" err="1" smtClean="0">
                <a:solidFill>
                  <a:schemeClr val="tx1"/>
                </a:solidFill>
                <a:effectLst/>
                <a:latin typeface="+mn-lt"/>
                <a:ea typeface="+mn-ea"/>
                <a:cs typeface="+mn-cs"/>
              </a:rPr>
              <a:t>Apl</a:t>
            </a:r>
            <a:r>
              <a:rPr lang="en-GB" sz="1200" kern="1200" dirty="0" smtClean="0">
                <a:solidFill>
                  <a:schemeClr val="tx1"/>
                </a:solidFill>
                <a:effectLst/>
                <a:latin typeface="+mn-lt"/>
                <a:ea typeface="+mn-ea"/>
                <a:cs typeface="+mn-cs"/>
              </a:rPr>
              <a:t> 25 1997. At</a:t>
            </a:r>
            <a:r>
              <a:rPr lang="en-GB" sz="1200" kern="1200" baseline="0" dirty="0" smtClean="0">
                <a:solidFill>
                  <a:schemeClr val="tx1"/>
                </a:solidFill>
                <a:effectLst/>
                <a:latin typeface="+mn-lt"/>
                <a:ea typeface="+mn-ea"/>
                <a:cs typeface="+mn-cs"/>
              </a:rPr>
              <a:t> the time of writing, 31 of </a:t>
            </a:r>
            <a:r>
              <a:rPr lang="en-GB" sz="1200" kern="1200" dirty="0" smtClean="0">
                <a:solidFill>
                  <a:schemeClr val="tx1"/>
                </a:solidFill>
                <a:effectLst/>
                <a:latin typeface="+mn-lt"/>
                <a:ea typeface="+mn-ea"/>
                <a:cs typeface="+mn-cs"/>
              </a:rPr>
              <a:t>he 100 episode run are</a:t>
            </a:r>
            <a:r>
              <a:rPr lang="en-GB" sz="1200" kern="1200" baseline="0" dirty="0" smtClean="0">
                <a:solidFill>
                  <a:schemeClr val="tx1"/>
                </a:solidFill>
                <a:effectLst/>
                <a:latin typeface="+mn-lt"/>
                <a:ea typeface="+mn-ea"/>
                <a:cs typeface="+mn-cs"/>
              </a:rPr>
              <a:t> available on iTunes. Hopefully, the Computer episode, although dated, will be made available shortly.</a:t>
            </a:r>
            <a:endParaRPr lang="en-GB" baseline="0" dirty="0" smtClean="0"/>
          </a:p>
          <a:p>
            <a:r>
              <a:rPr lang="en-GB" baseline="0" dirty="0" smtClean="0"/>
              <a:t>A short 4 minute video from CS Unplugged (00Binary_Counting)is included for teachers unfamiliar with binary numbers.</a:t>
            </a:r>
            <a:endParaRPr lang="en-GB"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29</a:t>
            </a:fld>
            <a:endParaRPr lang="en-GB" dirty="0"/>
          </a:p>
        </p:txBody>
      </p:sp>
    </p:spTree>
    <p:extLst>
      <p:ext uri="{BB962C8B-B14F-4D97-AF65-F5344CB8AC3E}">
        <p14:creationId xmlns:p14="http://schemas.microsoft.com/office/powerpoint/2010/main" val="521930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It is important that attendees understand the structure</a:t>
            </a:r>
            <a:r>
              <a:rPr lang="en-US" altLang="en-US" baseline="0" dirty="0" smtClean="0"/>
              <a:t> of the supporting resources and their target audience.</a:t>
            </a:r>
          </a:p>
          <a:p>
            <a:pPr>
              <a:spcBef>
                <a:spcPct val="0"/>
              </a:spcBef>
            </a:pPr>
            <a:endParaRPr lang="en-US" altLang="en-US" baseline="0" dirty="0" smtClean="0"/>
          </a:p>
          <a:p>
            <a:pPr>
              <a:spcBef>
                <a:spcPct val="0"/>
              </a:spcBef>
            </a:pPr>
            <a:r>
              <a:rPr lang="en-US" altLang="en-US" baseline="0" dirty="0" smtClean="0"/>
              <a:t>A short summary of the content of each Unit can be downloaded and distributed in advance.</a:t>
            </a:r>
          </a:p>
          <a:p>
            <a:pPr>
              <a:spcBef>
                <a:spcPct val="0"/>
              </a:spcBef>
            </a:pPr>
            <a:endParaRPr lang="en-US" altLang="en-US" baseline="0" dirty="0" smtClean="0"/>
          </a:p>
          <a:p>
            <a:pPr>
              <a:spcBef>
                <a:spcPct val="0"/>
              </a:spcBef>
            </a:pPr>
            <a:r>
              <a:rPr lang="en-US" altLang="en-US" baseline="0" dirty="0" smtClean="0"/>
              <a:t>A full day Unit is fast paced, aimed at experienced curriculum leaders and potential Tenderfoot trainers.</a:t>
            </a:r>
            <a:endParaRPr lang="en-US" altLang="en-US" dirty="0"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CFFFAD-EED5-4D9D-A7AF-46B816AF3AF6}" type="slidenum">
              <a:rPr lang="en-US" altLang="en-US"/>
              <a:pPr/>
              <a:t>3</a:t>
            </a:fld>
            <a:endParaRPr lang="en-US" altLang="en-US"/>
          </a:p>
        </p:txBody>
      </p:sp>
    </p:spTree>
    <p:extLst>
      <p:ext uri="{BB962C8B-B14F-4D97-AF65-F5344CB8AC3E}">
        <p14:creationId xmlns:p14="http://schemas.microsoft.com/office/powerpoint/2010/main" val="6794903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starter to introduce binary place value. Each</a:t>
            </a:r>
            <a:r>
              <a:rPr lang="en-GB" baseline="0" dirty="0" smtClean="0"/>
              <a:t> pupil / attendee should have a set of cards.</a:t>
            </a:r>
          </a:p>
          <a:p>
            <a:r>
              <a:rPr lang="en-GB" dirty="0" smtClean="0"/>
              <a:t>You may get a variety of responses to the question  – all possibly valid. The</a:t>
            </a:r>
            <a:r>
              <a:rPr lang="en-GB" baseline="0" dirty="0" smtClean="0"/>
              <a:t> point is to try to draw out from the audience whether they can see any patterns.</a:t>
            </a:r>
          </a:p>
          <a:p>
            <a:r>
              <a:rPr lang="en-GB" baseline="0" dirty="0" smtClean="0"/>
              <a:t>An online version is available to use if you prefer.</a:t>
            </a:r>
          </a:p>
          <a:p>
            <a:r>
              <a:rPr lang="en-GB" dirty="0" smtClean="0"/>
              <a:t>http://www.mrmaynard.com/activities/binarycards/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30</a:t>
            </a:fld>
            <a:endParaRPr lang="en-GB"/>
          </a:p>
        </p:txBody>
      </p:sp>
    </p:spTree>
    <p:extLst>
      <p:ext uri="{BB962C8B-B14F-4D97-AF65-F5344CB8AC3E}">
        <p14:creationId xmlns:p14="http://schemas.microsoft.com/office/powerpoint/2010/main" val="42094223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Establishing that we can make different numbers by adding the values on the cards.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31</a:t>
            </a:fld>
            <a:endParaRPr lang="en-GB"/>
          </a:p>
        </p:txBody>
      </p:sp>
    </p:spTree>
    <p:extLst>
      <p:ext uri="{BB962C8B-B14F-4D97-AF65-F5344CB8AC3E}">
        <p14:creationId xmlns:p14="http://schemas.microsoft.com/office/powerpoint/2010/main" val="6462663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Once pupils</a:t>
            </a:r>
            <a:r>
              <a:rPr lang="en-GB" baseline="0" dirty="0" smtClean="0"/>
              <a:t> are familiar with this you can ask how many they can count to.</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34</a:t>
            </a:fld>
            <a:endParaRPr lang="en-GB"/>
          </a:p>
        </p:txBody>
      </p:sp>
    </p:spTree>
    <p:extLst>
      <p:ext uri="{BB962C8B-B14F-4D97-AF65-F5344CB8AC3E}">
        <p14:creationId xmlns:p14="http://schemas.microsoft.com/office/powerpoint/2010/main" val="11740913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link is established between a 1, representing a card who’s value counts, and a 0 for a card face down.</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35</a:t>
            </a:fld>
            <a:endParaRPr lang="en-GB"/>
          </a:p>
        </p:txBody>
      </p:sp>
    </p:spTree>
    <p:extLst>
      <p:ext uri="{BB962C8B-B14F-4D97-AF65-F5344CB8AC3E}">
        <p14:creationId xmlns:p14="http://schemas.microsoft.com/office/powerpoint/2010/main" val="33291654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 link can now be made between the 1’s and 0’s representing</a:t>
            </a:r>
            <a:r>
              <a:rPr lang="en-GB" baseline="0" dirty="0" smtClean="0"/>
              <a:t> switches (On and Off)</a:t>
            </a:r>
          </a:p>
        </p:txBody>
      </p:sp>
      <p:sp>
        <p:nvSpPr>
          <p:cNvPr id="4" name="Slide Number Placeholder 3"/>
          <p:cNvSpPr>
            <a:spLocks noGrp="1"/>
          </p:cNvSpPr>
          <p:nvPr>
            <p:ph type="sldNum" sz="quarter" idx="10"/>
          </p:nvPr>
        </p:nvSpPr>
        <p:spPr/>
        <p:txBody>
          <a:bodyPr/>
          <a:lstStyle/>
          <a:p>
            <a:fld id="{D426D3B5-75D9-4B81-9605-012F6554737F}" type="slidenum">
              <a:rPr lang="en-GB" smtClean="0"/>
              <a:t>36</a:t>
            </a:fld>
            <a:endParaRPr lang="en-GB"/>
          </a:p>
        </p:txBody>
      </p:sp>
    </p:spTree>
    <p:extLst>
      <p:ext uri="{BB962C8B-B14F-4D97-AF65-F5344CB8AC3E}">
        <p14:creationId xmlns:p14="http://schemas.microsoft.com/office/powerpoint/2010/main" val="24809052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And understanding</a:t>
            </a:r>
            <a:r>
              <a:rPr lang="en-GB" baseline="0" dirty="0" smtClean="0"/>
              <a:t> of place value checked.</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37</a:t>
            </a:fld>
            <a:endParaRPr lang="en-GB"/>
          </a:p>
        </p:txBody>
      </p:sp>
    </p:spTree>
    <p:extLst>
      <p:ext uri="{BB962C8B-B14F-4D97-AF65-F5344CB8AC3E}">
        <p14:creationId xmlns:p14="http://schemas.microsoft.com/office/powerpoint/2010/main" val="18243813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It takes time to reinforce these ideas, so distribute to pairs of pupils the Super Switching Binary </a:t>
            </a:r>
            <a:r>
              <a:rPr lang="en-GB" dirty="0" smtClean="0"/>
              <a:t>Machine.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38</a:t>
            </a:fld>
            <a:endParaRPr lang="en-GB"/>
          </a:p>
        </p:txBody>
      </p:sp>
    </p:spTree>
    <p:extLst>
      <p:ext uri="{BB962C8B-B14F-4D97-AF65-F5344CB8AC3E}">
        <p14:creationId xmlns:p14="http://schemas.microsoft.com/office/powerpoint/2010/main" val="37315714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Children</a:t>
            </a:r>
            <a:r>
              <a:rPr lang="en-GB" baseline="0" dirty="0" smtClean="0"/>
              <a:t> first insert the place value cards, as a reminder. </a:t>
            </a:r>
            <a:r>
              <a:rPr lang="en-GB" baseline="0" dirty="0" smtClean="0"/>
              <a:t>Then distribute </a:t>
            </a:r>
            <a:r>
              <a:rPr lang="en-GB" baseline="0" dirty="0" smtClean="0"/>
              <a:t>Post-It notes</a:t>
            </a:r>
            <a:r>
              <a:rPr lang="en-GB" baseline="0" dirty="0" smtClean="0"/>
              <a:t>.</a:t>
            </a:r>
          </a:p>
          <a:p>
            <a:r>
              <a:rPr lang="en-GB" baseline="0" dirty="0" smtClean="0"/>
              <a:t>The super switching binary machine requires some folding and preparation. An easier version, with place values included can be used and printed directly to card, without the need for further preparation. Both versions are included in the resources.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39</a:t>
            </a:fld>
            <a:endParaRPr lang="en-GB"/>
          </a:p>
        </p:txBody>
      </p:sp>
    </p:spTree>
    <p:extLst>
      <p:ext uri="{BB962C8B-B14F-4D97-AF65-F5344CB8AC3E}">
        <p14:creationId xmlns:p14="http://schemas.microsoft.com/office/powerpoint/2010/main" val="15112470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By physically putting post-it’s on the machine, it reinforces the notion of 1/0 equating to On/Off. What number would this represent?</a:t>
            </a:r>
          </a:p>
          <a:p>
            <a:r>
              <a:rPr lang="en-GB" dirty="0" smtClean="0"/>
              <a:t>Once</a:t>
            </a:r>
            <a:r>
              <a:rPr lang="en-GB" baseline="0" dirty="0" smtClean="0"/>
              <a:t> set up, try to make this a </a:t>
            </a:r>
            <a:r>
              <a:rPr lang="en-GB" baseline="0" dirty="0" err="1" smtClean="0"/>
              <a:t>quickfire</a:t>
            </a:r>
            <a:r>
              <a:rPr lang="en-GB" baseline="0" dirty="0" smtClean="0"/>
              <a:t> activity. See next slide.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40</a:t>
            </a:fld>
            <a:endParaRPr lang="en-GB"/>
          </a:p>
        </p:txBody>
      </p:sp>
    </p:spTree>
    <p:extLst>
      <p:ext uri="{BB962C8B-B14F-4D97-AF65-F5344CB8AC3E}">
        <p14:creationId xmlns:p14="http://schemas.microsoft.com/office/powerpoint/2010/main" val="16578295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Here we can</a:t>
            </a:r>
            <a:r>
              <a:rPr lang="en-GB" baseline="0" dirty="0" smtClean="0"/>
              <a:t> quickly assess understanding. The last 3 introduce pupils to the notion of doing simple addition / subtraction in their head, but representing the answer in binary.</a:t>
            </a:r>
          </a:p>
          <a:p>
            <a:endParaRPr lang="en-GB" baseline="0" dirty="0" smtClean="0"/>
          </a:p>
          <a:p>
            <a:r>
              <a:rPr lang="en-GB" baseline="0" dirty="0" smtClean="0"/>
              <a:t>The final challenge should stimulate them to work out the binary place values for further columns. Have children look at the pattern again of the place value cards in the machine if need be. Don’t tell them the values – the aim is to recognise the pattern.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41</a:t>
            </a:fld>
            <a:endParaRPr lang="en-GB"/>
          </a:p>
        </p:txBody>
      </p:sp>
    </p:spTree>
    <p:extLst>
      <p:ext uri="{BB962C8B-B14F-4D97-AF65-F5344CB8AC3E}">
        <p14:creationId xmlns:p14="http://schemas.microsoft.com/office/powerpoint/2010/main" val="4005463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Each Unit includes a full Trainer Presentation, which follows these introductory slides.</a:t>
            </a:r>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CFFFAD-EED5-4D9D-A7AF-46B816AF3AF6}" type="slidenum">
              <a:rPr lang="en-US" altLang="en-US"/>
              <a:pPr/>
              <a:t>4</a:t>
            </a:fld>
            <a:endParaRPr lang="en-US" altLang="en-US"/>
          </a:p>
        </p:txBody>
      </p:sp>
    </p:spTree>
    <p:extLst>
      <p:ext uri="{BB962C8B-B14F-4D97-AF65-F5344CB8AC3E}">
        <p14:creationId xmlns:p14="http://schemas.microsoft.com/office/powerpoint/2010/main" val="23089567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Once children understand place values beyond those in the immediate activity we can establish the units of measurement.</a:t>
            </a:r>
          </a:p>
        </p:txBody>
      </p:sp>
      <p:sp>
        <p:nvSpPr>
          <p:cNvPr id="4" name="Slide Number Placeholder 3"/>
          <p:cNvSpPr>
            <a:spLocks noGrp="1"/>
          </p:cNvSpPr>
          <p:nvPr>
            <p:ph type="sldNum" sz="quarter" idx="10"/>
          </p:nvPr>
        </p:nvSpPr>
        <p:spPr/>
        <p:txBody>
          <a:bodyPr/>
          <a:lstStyle/>
          <a:p>
            <a:fld id="{D426D3B5-75D9-4B81-9605-012F6554737F}" type="slidenum">
              <a:rPr lang="en-GB" smtClean="0"/>
              <a:t>42</a:t>
            </a:fld>
            <a:endParaRPr lang="en-GB"/>
          </a:p>
        </p:txBody>
      </p:sp>
    </p:spTree>
    <p:extLst>
      <p:ext uri="{BB962C8B-B14F-4D97-AF65-F5344CB8AC3E}">
        <p14:creationId xmlns:p14="http://schemas.microsoft.com/office/powerpoint/2010/main" val="27361992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When</a:t>
            </a:r>
            <a:r>
              <a:rPr lang="en-GB" baseline="0" dirty="0" smtClean="0"/>
              <a:t> bytes are grouped together, why don’t they follow the normal decimal system convention of a ‘kilo’ representing 1000?</a:t>
            </a:r>
          </a:p>
          <a:p>
            <a:r>
              <a:rPr lang="en-GB" baseline="0" dirty="0" smtClean="0"/>
              <a:t>The answer lies with binary – our two state system, rather than the decimal 10 state system. If you lift the flap on the binary switching machine where the column value cards sit, you’ll see the values written in a different way.</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43</a:t>
            </a:fld>
            <a:endParaRPr lang="en-GB"/>
          </a:p>
        </p:txBody>
      </p:sp>
    </p:spTree>
    <p:extLst>
      <p:ext uri="{BB962C8B-B14F-4D97-AF65-F5344CB8AC3E}">
        <p14:creationId xmlns:p14="http://schemas.microsoft.com/office/powerpoint/2010/main" val="5789428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Start by explaining that</a:t>
            </a:r>
            <a:r>
              <a:rPr lang="en-GB" baseline="0" dirty="0" smtClean="0"/>
              <a:t> 4 is 2 squared, and 8 is 2 cubed. Ask the students to predict what 2 is, expressed in powers of 2. Even if they aren’t familiar with the maths, they should be able to see a pattern, and so also be able to predict 2 to the power 0 (which does cause some difficulty). Going the other way, we can predict 2 to the power 4 and then see the series expand further.</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44</a:t>
            </a:fld>
            <a:endParaRPr lang="en-GB"/>
          </a:p>
        </p:txBody>
      </p:sp>
    </p:spTree>
    <p:extLst>
      <p:ext uri="{BB962C8B-B14F-4D97-AF65-F5344CB8AC3E}">
        <p14:creationId xmlns:p14="http://schemas.microsoft.com/office/powerpoint/2010/main" val="26665375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GB" dirty="0" smtClean="0"/>
                  <a:t>Now with the pattern of powers established</a:t>
                </a:r>
                <a:r>
                  <a:rPr lang="en-GB" baseline="0" dirty="0" smtClean="0"/>
                  <a:t> – increasing by one each time, can the students put the values above them, starting with 2 to the power 5. They may want to try doing 2x2x2x2x2. If so, point out that it is easier to think of it as </a:t>
                </a:r>
                <a14:m>
                  <m:oMath xmlns:m="http://schemas.openxmlformats.org/officeDocument/2006/math">
                    <m:sSup>
                      <m:sSupPr>
                        <m:ctrlPr>
                          <a:rPr lang="en-GB" b="0" i="1" baseline="0" smtClean="0">
                            <a:latin typeface="Cambria Math" panose="02040503050406030204" pitchFamily="18" charset="0"/>
                          </a:rPr>
                        </m:ctrlPr>
                      </m:sSupPr>
                      <m:e>
                        <m:r>
                          <a:rPr lang="en-GB" b="0" i="1" baseline="0" smtClean="0">
                            <a:latin typeface="Cambria Math" panose="02040503050406030204" pitchFamily="18" charset="0"/>
                          </a:rPr>
                          <m:t>2</m:t>
                        </m:r>
                      </m:e>
                      <m:sup>
                        <m:r>
                          <a:rPr lang="en-GB" b="0" i="1" baseline="0" smtClean="0">
                            <a:latin typeface="Cambria Math" panose="02040503050406030204" pitchFamily="18" charset="0"/>
                          </a:rPr>
                          <m:t>4</m:t>
                        </m:r>
                      </m:sup>
                    </m:sSup>
                  </m:oMath>
                </a14:m>
                <a:r>
                  <a:rPr lang="en-GB" b="0" baseline="0" dirty="0" smtClean="0"/>
                  <a:t> x 2 </a:t>
                </a:r>
                <a:r>
                  <a:rPr lang="en-GB" b="0" baseline="0" dirty="0" err="1" smtClean="0"/>
                  <a:t>ie</a:t>
                </a:r>
                <a:r>
                  <a:rPr lang="en-GB" b="0" baseline="0" dirty="0" smtClean="0"/>
                  <a:t> the value doubles. Even if the pupils don’t grasp the maths, point out that by recognising the patterns they are thinking computationally.</a:t>
                </a:r>
              </a:p>
              <a:p>
                <a:endParaRPr lang="en-GB" dirty="0"/>
              </a:p>
            </p:txBody>
          </p:sp>
        </mc:Choice>
        <mc:Fallback xmlns="">
          <p:sp>
            <p:nvSpPr>
              <p:cNvPr id="3" name="Notes Placeholder 2"/>
              <p:cNvSpPr>
                <a:spLocks noGrp="1"/>
              </p:cNvSpPr>
              <p:nvPr>
                <p:ph type="body" idx="1"/>
              </p:nvPr>
            </p:nvSpPr>
            <p:spPr/>
            <p:txBody>
              <a:bodyPr/>
              <a:lstStyle/>
              <a:p>
                <a:r>
                  <a:rPr lang="en-GB" dirty="0" smtClean="0"/>
                  <a:t>Now with the pattern of powers established</a:t>
                </a:r>
                <a:r>
                  <a:rPr lang="en-GB" baseline="0" dirty="0" smtClean="0"/>
                  <a:t> – increasing by one each time, can the students put the values above them, starting with 2 to the power 5. They may want to try doing 2x2x2x2x2. If so, point out that it is easier to think of it as </a:t>
                </a:r>
                <a:r>
                  <a:rPr lang="en-GB" b="0" i="0" baseline="0" smtClean="0">
                    <a:latin typeface="Cambria Math" panose="02040503050406030204" pitchFamily="18" charset="0"/>
                  </a:rPr>
                  <a:t>2^4</a:t>
                </a:r>
                <a:r>
                  <a:rPr lang="en-GB" b="0" baseline="0" dirty="0" smtClean="0"/>
                  <a:t> x 2 </a:t>
                </a:r>
                <a:r>
                  <a:rPr lang="en-GB" b="0" baseline="0" dirty="0" err="1" smtClean="0"/>
                  <a:t>ie</a:t>
                </a:r>
                <a:r>
                  <a:rPr lang="en-GB" b="0" baseline="0" dirty="0" smtClean="0"/>
                  <a:t> the value doubles. Even if the pupils don’t grasp the maths, point out that by recognising the patterns they are thinking computationally.</a:t>
                </a:r>
              </a:p>
              <a:p>
                <a:endParaRPr lang="en-GB" dirty="0"/>
              </a:p>
            </p:txBody>
          </p:sp>
        </mc:Fallback>
      </mc:AlternateContent>
      <p:sp>
        <p:nvSpPr>
          <p:cNvPr id="4" name="Slide Number Placeholder 3"/>
          <p:cNvSpPr>
            <a:spLocks noGrp="1"/>
          </p:cNvSpPr>
          <p:nvPr>
            <p:ph type="sldNum" sz="quarter" idx="10"/>
          </p:nvPr>
        </p:nvSpPr>
        <p:spPr/>
        <p:txBody>
          <a:bodyPr/>
          <a:lstStyle/>
          <a:p>
            <a:fld id="{D426D3B5-75D9-4B81-9605-012F6554737F}" type="slidenum">
              <a:rPr lang="en-GB" smtClean="0"/>
              <a:t>45</a:t>
            </a:fld>
            <a:endParaRPr lang="en-GB"/>
          </a:p>
        </p:txBody>
      </p:sp>
    </p:spTree>
    <p:extLst>
      <p:ext uri="{BB962C8B-B14F-4D97-AF65-F5344CB8AC3E}">
        <p14:creationId xmlns:p14="http://schemas.microsoft.com/office/powerpoint/2010/main" val="34275577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Children</a:t>
            </a:r>
            <a:r>
              <a:rPr lang="en-GB" baseline="0" dirty="0" smtClean="0"/>
              <a:t> may be familiar with terms like megabytes and gigabytes, so encourage a little research into the series. Wikipedia will explain why, strictly speaking, we should be using terms like </a:t>
            </a:r>
            <a:r>
              <a:rPr lang="en-GB" baseline="0" dirty="0" err="1" smtClean="0"/>
              <a:t>kibibyte</a:t>
            </a:r>
            <a:r>
              <a:rPr lang="en-GB" baseline="0" dirty="0" smtClean="0"/>
              <a:t> and </a:t>
            </a:r>
            <a:r>
              <a:rPr lang="en-GB" baseline="0" dirty="0" err="1" smtClean="0"/>
              <a:t>mebibyte</a:t>
            </a:r>
            <a:r>
              <a:rPr lang="en-GB" baseline="0" dirty="0" smtClean="0"/>
              <a:t>, which can lead to an interesting discussion about many ambiguous terms now in use in technology.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46</a:t>
            </a:fld>
            <a:endParaRPr lang="en-GB"/>
          </a:p>
        </p:txBody>
      </p:sp>
    </p:spTree>
    <p:extLst>
      <p:ext uri="{BB962C8B-B14F-4D97-AF65-F5344CB8AC3E}">
        <p14:creationId xmlns:p14="http://schemas.microsoft.com/office/powerpoint/2010/main" val="36876452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a:t>
            </a:r>
            <a:r>
              <a:rPr lang="en-GB" baseline="0" dirty="0" smtClean="0"/>
              <a:t> are other kinaesthetic ways to introduce binary. Vi Hart’s binary hand dance is a wonderful 3 minute video that provides fun reinforcement. Another way might be to have 4 to 6 children sat in a line on chairs, with a sign showing 0. They act as binary values. As the class chant a count, the correct pupils should stand up, holding aloft a 1 (the reverse side of the 0 sign).</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47</a:t>
            </a:fld>
            <a:endParaRPr lang="en-GB"/>
          </a:p>
        </p:txBody>
      </p:sp>
    </p:spTree>
    <p:extLst>
      <p:ext uri="{BB962C8B-B14F-4D97-AF65-F5344CB8AC3E}">
        <p14:creationId xmlns:p14="http://schemas.microsoft.com/office/powerpoint/2010/main" val="644137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Paul Curzon and Peter </a:t>
            </a:r>
            <a:r>
              <a:rPr lang="en-GB" dirty="0" err="1" smtClean="0"/>
              <a:t>McOwan</a:t>
            </a:r>
            <a:r>
              <a:rPr lang="en-GB" dirty="0" smtClean="0"/>
              <a:t> have produced 3 volumes of wonderful magic</a:t>
            </a:r>
            <a:r>
              <a:rPr lang="en-GB" baseline="0" dirty="0" smtClean="0"/>
              <a:t> tricks to help illuminate CT concepts. Well worth becoming familiar with some of them to expand your teaching repertoire. One great booklet, produced under the auspices of Teaching London Computing is ‘The Australians Magicians Dream’. This outlines a very effective magic trick and goes on to explain the links to binary and CT concepts. </a:t>
            </a:r>
            <a:r>
              <a:rPr lang="en-GB" sz="1200" kern="1200" dirty="0" smtClean="0">
                <a:solidFill>
                  <a:schemeClr val="tx1"/>
                </a:solidFill>
                <a:effectLst/>
                <a:latin typeface="+mn-lt"/>
                <a:ea typeface="+mn-ea"/>
                <a:cs typeface="+mn-cs"/>
              </a:rPr>
              <a:t>The booklet is included in the resources. A sequence of slides demonstrate the trick, with an explanation of how it works. </a:t>
            </a:r>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48</a:t>
            </a:fld>
            <a:endParaRPr lang="en-GB"/>
          </a:p>
        </p:txBody>
      </p:sp>
    </p:spTree>
    <p:extLst>
      <p:ext uri="{BB962C8B-B14F-4D97-AF65-F5344CB8AC3E}">
        <p14:creationId xmlns:p14="http://schemas.microsoft.com/office/powerpoint/2010/main" val="31362526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51</a:t>
            </a:fld>
            <a:endParaRPr lang="en-GB"/>
          </a:p>
        </p:txBody>
      </p:sp>
    </p:spTree>
    <p:extLst>
      <p:ext uri="{BB962C8B-B14F-4D97-AF65-F5344CB8AC3E}">
        <p14:creationId xmlns:p14="http://schemas.microsoft.com/office/powerpoint/2010/main" val="24480123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52</a:t>
            </a:fld>
            <a:endParaRPr lang="en-GB"/>
          </a:p>
        </p:txBody>
      </p:sp>
    </p:spTree>
    <p:extLst>
      <p:ext uri="{BB962C8B-B14F-4D97-AF65-F5344CB8AC3E}">
        <p14:creationId xmlns:p14="http://schemas.microsoft.com/office/powerpoint/2010/main" val="31041103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53</a:t>
            </a:fld>
            <a:endParaRPr lang="en-GB"/>
          </a:p>
        </p:txBody>
      </p:sp>
    </p:spTree>
    <p:extLst>
      <p:ext uri="{BB962C8B-B14F-4D97-AF65-F5344CB8AC3E}">
        <p14:creationId xmlns:p14="http://schemas.microsoft.com/office/powerpoint/2010/main" val="2006622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The slides</a:t>
            </a:r>
            <a:r>
              <a:rPr lang="en-US" altLang="en-US" baseline="0" dirty="0" smtClean="0"/>
              <a:t> include very detailed notes outlining the supporting narrative. Please read them carefully if preparing a presentation. </a:t>
            </a:r>
            <a:endParaRPr lang="en-US" altLang="en-US" dirty="0"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CFFFAD-EED5-4D9D-A7AF-46B816AF3AF6}" type="slidenum">
              <a:rPr lang="en-US" altLang="en-US"/>
              <a:pPr/>
              <a:t>5</a:t>
            </a:fld>
            <a:endParaRPr lang="en-US" altLang="en-US"/>
          </a:p>
        </p:txBody>
      </p:sp>
    </p:spTree>
    <p:extLst>
      <p:ext uri="{BB962C8B-B14F-4D97-AF65-F5344CB8AC3E}">
        <p14:creationId xmlns:p14="http://schemas.microsoft.com/office/powerpoint/2010/main" val="19140686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54</a:t>
            </a:fld>
            <a:endParaRPr lang="en-GB"/>
          </a:p>
        </p:txBody>
      </p:sp>
    </p:spTree>
    <p:extLst>
      <p:ext uri="{BB962C8B-B14F-4D97-AF65-F5344CB8AC3E}">
        <p14:creationId xmlns:p14="http://schemas.microsoft.com/office/powerpoint/2010/main" val="4686869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55</a:t>
            </a:fld>
            <a:endParaRPr lang="en-GB"/>
          </a:p>
        </p:txBody>
      </p:sp>
    </p:spTree>
    <p:extLst>
      <p:ext uri="{BB962C8B-B14F-4D97-AF65-F5344CB8AC3E}">
        <p14:creationId xmlns:p14="http://schemas.microsoft.com/office/powerpoint/2010/main" val="4608658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56</a:t>
            </a:fld>
            <a:endParaRPr lang="en-GB"/>
          </a:p>
        </p:txBody>
      </p:sp>
    </p:spTree>
    <p:extLst>
      <p:ext uri="{BB962C8B-B14F-4D97-AF65-F5344CB8AC3E}">
        <p14:creationId xmlns:p14="http://schemas.microsoft.com/office/powerpoint/2010/main" val="39181369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57</a:t>
            </a:fld>
            <a:endParaRPr lang="en-GB"/>
          </a:p>
        </p:txBody>
      </p:sp>
    </p:spTree>
    <p:extLst>
      <p:ext uri="{BB962C8B-B14F-4D97-AF65-F5344CB8AC3E}">
        <p14:creationId xmlns:p14="http://schemas.microsoft.com/office/powerpoint/2010/main" val="36160468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a:t>
            </a:r>
            <a:r>
              <a:rPr lang="en-GB" baseline="0" dirty="0" smtClean="0"/>
              <a:t> deck is prepared in advance, with the 8 of Hearts in position 16. A similar card is placed in the envelope.</a:t>
            </a:r>
          </a:p>
          <a:p>
            <a:r>
              <a:rPr lang="en-GB" dirty="0" smtClean="0"/>
              <a:t>Because</a:t>
            </a:r>
            <a:r>
              <a:rPr lang="en-GB" baseline="0" dirty="0" smtClean="0"/>
              <a:t> the participant will split the deck below card 32, at most there will be 31 cards being dealt out.</a:t>
            </a:r>
          </a:p>
          <a:p>
            <a:r>
              <a:rPr lang="en-GB" baseline="0" dirty="0" smtClean="0"/>
              <a:t>(click)</a:t>
            </a:r>
          </a:p>
          <a:p>
            <a:r>
              <a:rPr lang="en-GB" baseline="0" dirty="0" smtClean="0"/>
              <a:t>Those with a dot will be in the first ‘Down’ discarded pile.</a:t>
            </a:r>
          </a:p>
        </p:txBody>
      </p:sp>
      <p:sp>
        <p:nvSpPr>
          <p:cNvPr id="4" name="Slide Number Placeholder 3"/>
          <p:cNvSpPr>
            <a:spLocks noGrp="1"/>
          </p:cNvSpPr>
          <p:nvPr>
            <p:ph type="sldNum" sz="quarter" idx="10"/>
          </p:nvPr>
        </p:nvSpPr>
        <p:spPr/>
        <p:txBody>
          <a:bodyPr/>
          <a:lstStyle/>
          <a:p>
            <a:fld id="{D426D3B5-75D9-4B81-9605-012F6554737F}" type="slidenum">
              <a:rPr lang="en-GB" smtClean="0"/>
              <a:t>60</a:t>
            </a:fld>
            <a:endParaRPr lang="en-GB"/>
          </a:p>
        </p:txBody>
      </p:sp>
    </p:spTree>
    <p:extLst>
      <p:ext uri="{BB962C8B-B14F-4D97-AF65-F5344CB8AC3E}">
        <p14:creationId xmlns:p14="http://schemas.microsoft.com/office/powerpoint/2010/main" val="40189053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Those with a dot will be in the first ‘Down’ discarded pile.</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61</a:t>
            </a:fld>
            <a:endParaRPr lang="en-GB"/>
          </a:p>
        </p:txBody>
      </p:sp>
    </p:spTree>
    <p:extLst>
      <p:ext uri="{BB962C8B-B14F-4D97-AF65-F5344CB8AC3E}">
        <p14:creationId xmlns:p14="http://schemas.microsoft.com/office/powerpoint/2010/main" val="6827474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Those with a dot will be in the first ‘Down’ discarded pile, leaving the cards shown.</a:t>
            </a:r>
          </a:p>
          <a:p>
            <a:r>
              <a:rPr lang="en-GB" baseline="0" dirty="0" smtClean="0"/>
              <a:t>(click)</a:t>
            </a:r>
          </a:p>
          <a:p>
            <a:r>
              <a:rPr lang="en-GB" baseline="0" dirty="0" smtClean="0"/>
              <a:t>Again, every card whose position is an odd number will be discarded on the next pass.</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62</a:t>
            </a:fld>
            <a:endParaRPr lang="en-GB"/>
          </a:p>
        </p:txBody>
      </p:sp>
    </p:spTree>
    <p:extLst>
      <p:ext uri="{BB962C8B-B14F-4D97-AF65-F5344CB8AC3E}">
        <p14:creationId xmlns:p14="http://schemas.microsoft.com/office/powerpoint/2010/main" val="24456859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Those with a dot will be in the next ‘Down’ discarded pile, leaving the cards shown.</a:t>
            </a:r>
          </a:p>
          <a:p>
            <a:r>
              <a:rPr lang="en-GB" baseline="0" dirty="0" smtClean="0"/>
              <a:t>(click)</a:t>
            </a:r>
          </a:p>
          <a:p>
            <a:r>
              <a:rPr lang="en-GB" baseline="0" dirty="0" smtClean="0"/>
              <a:t>Again, every card whose position is an odd number will be discarded on the next pass.</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63</a:t>
            </a:fld>
            <a:endParaRPr lang="en-GB"/>
          </a:p>
        </p:txBody>
      </p:sp>
    </p:spTree>
    <p:extLst>
      <p:ext uri="{BB962C8B-B14F-4D97-AF65-F5344CB8AC3E}">
        <p14:creationId xmlns:p14="http://schemas.microsoft.com/office/powerpoint/2010/main" val="37507913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Those with a dot will be in the next ‘Down’ discarded pile, leaving the cards shown.</a:t>
            </a:r>
          </a:p>
          <a:p>
            <a:r>
              <a:rPr lang="en-GB" baseline="0" dirty="0" smtClean="0"/>
              <a:t>(click)</a:t>
            </a:r>
          </a:p>
          <a:p>
            <a:r>
              <a:rPr lang="en-GB" baseline="0" dirty="0" smtClean="0"/>
              <a:t>Again, every card whose position is an odd number will be discarded on the next pass, leaving the 16</a:t>
            </a:r>
            <a:r>
              <a:rPr lang="en-GB" baseline="30000" dirty="0" smtClean="0"/>
              <a:t>th</a:t>
            </a:r>
            <a:r>
              <a:rPr lang="en-GB" baseline="0" dirty="0" smtClean="0"/>
              <a:t> card as the only one remaining.</a:t>
            </a:r>
          </a:p>
          <a:p>
            <a:endParaRPr lang="en-GB" baseline="0" dirty="0" smtClean="0"/>
          </a:p>
          <a:p>
            <a:r>
              <a:rPr lang="en-GB" baseline="0" dirty="0" smtClean="0"/>
              <a:t>The trick will always work, provided the number of cards selected is over 16, but less than 32. If 32 had been selected, it would have remained in the final line, leaving another deal, in which card 16 would have been discarded.</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64</a:t>
            </a:fld>
            <a:endParaRPr lang="en-GB"/>
          </a:p>
        </p:txBody>
      </p:sp>
    </p:spTree>
    <p:extLst>
      <p:ext uri="{BB962C8B-B14F-4D97-AF65-F5344CB8AC3E}">
        <p14:creationId xmlns:p14="http://schemas.microsoft.com/office/powerpoint/2010/main" val="3571835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a:t>
            </a:r>
            <a:r>
              <a:rPr lang="en-GB" baseline="0" dirty="0" smtClean="0"/>
              <a:t> can express the trick as an algorithm. </a:t>
            </a:r>
          </a:p>
          <a:p>
            <a:r>
              <a:rPr lang="en-GB" baseline="0" dirty="0" smtClean="0"/>
              <a:t>The rules are expressed using two of the three constructs, sequence and repetition, from which all algorithms can be built.</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65</a:t>
            </a:fld>
            <a:endParaRPr lang="en-GB"/>
          </a:p>
        </p:txBody>
      </p:sp>
    </p:spTree>
    <p:extLst>
      <p:ext uri="{BB962C8B-B14F-4D97-AF65-F5344CB8AC3E}">
        <p14:creationId xmlns:p14="http://schemas.microsoft.com/office/powerpoint/2010/main" val="4085978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Training Notes are provided to help with advanced preparation.</a:t>
            </a:r>
          </a:p>
          <a:p>
            <a:pPr>
              <a:spcBef>
                <a:spcPct val="0"/>
              </a:spcBef>
            </a:pPr>
            <a:r>
              <a:rPr lang="en-US" altLang="en-US" dirty="0" smtClean="0"/>
              <a:t>These</a:t>
            </a:r>
            <a:r>
              <a:rPr lang="en-US" altLang="en-US" baseline="0" dirty="0" smtClean="0"/>
              <a:t> can be distributed at the start of a full day session. </a:t>
            </a:r>
          </a:p>
          <a:p>
            <a:pPr>
              <a:spcBef>
                <a:spcPct val="0"/>
              </a:spcBef>
            </a:pPr>
            <a:r>
              <a:rPr lang="en-US" altLang="en-US" baseline="0" dirty="0" smtClean="0"/>
              <a:t>The contents are explained in the following slides.</a:t>
            </a:r>
            <a:endParaRPr lang="en-US" altLang="en-US" dirty="0"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CFFFAD-EED5-4D9D-A7AF-46B816AF3AF6}" type="slidenum">
              <a:rPr lang="en-US" altLang="en-US"/>
              <a:pPr/>
              <a:t>6</a:t>
            </a:fld>
            <a:endParaRPr lang="en-US" altLang="en-US"/>
          </a:p>
        </p:txBody>
      </p:sp>
    </p:spTree>
    <p:extLst>
      <p:ext uri="{BB962C8B-B14F-4D97-AF65-F5344CB8AC3E}">
        <p14:creationId xmlns:p14="http://schemas.microsoft.com/office/powerpoint/2010/main" val="31266333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trick is actually a search algorithm.</a:t>
            </a:r>
          </a:p>
          <a:p>
            <a:r>
              <a:rPr lang="en-GB" dirty="0" smtClean="0"/>
              <a:t>It</a:t>
            </a:r>
            <a:r>
              <a:rPr lang="en-GB" baseline="0" dirty="0" smtClean="0"/>
              <a:t> was used to search for a particular value in the days when data was stored on punched cards.</a:t>
            </a:r>
          </a:p>
          <a:p>
            <a:r>
              <a:rPr lang="en-GB" baseline="0" dirty="0" smtClean="0"/>
              <a:t>The card shown is an example of a punched card, used on the early </a:t>
            </a:r>
            <a:r>
              <a:rPr lang="en-GB" baseline="0" dirty="0" err="1" smtClean="0"/>
              <a:t>Eniac</a:t>
            </a:r>
            <a:r>
              <a:rPr lang="en-GB" baseline="0" dirty="0" smtClean="0"/>
              <a:t> computer.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66</a:t>
            </a:fld>
            <a:endParaRPr lang="en-GB"/>
          </a:p>
        </p:txBody>
      </p:sp>
    </p:spTree>
    <p:extLst>
      <p:ext uri="{BB962C8B-B14F-4D97-AF65-F5344CB8AC3E}">
        <p14:creationId xmlns:p14="http://schemas.microsoft.com/office/powerpoint/2010/main" val="5291496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a:t>
            </a:r>
            <a:r>
              <a:rPr lang="en-GB" baseline="0" dirty="0" smtClean="0"/>
              <a:t> can make our own simplified version of punched cards. The template is in the resources. Although it takes some time to prepare, the effect is worth it! Accuracy in creating the cards is key. There are templates for cards up to the value 63, though you will want to only use up to 31 to demonstrate the similarity with the magic trick.</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67</a:t>
            </a:fld>
            <a:endParaRPr lang="en-GB"/>
          </a:p>
        </p:txBody>
      </p:sp>
    </p:spTree>
    <p:extLst>
      <p:ext uri="{BB962C8B-B14F-4D97-AF65-F5344CB8AC3E}">
        <p14:creationId xmlns:p14="http://schemas.microsoft.com/office/powerpoint/2010/main" val="26641340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 cards use slots and holes to represent 1 and 0.</a:t>
            </a:r>
          </a:p>
          <a:p>
            <a:r>
              <a:rPr lang="en-GB" baseline="0" dirty="0" smtClean="0"/>
              <a:t>Each card has holes and slots made to represent the binary equivalent of the number on the card, as shown in this example.</a:t>
            </a:r>
          </a:p>
          <a:p>
            <a:r>
              <a:rPr lang="en-GB" baseline="0" dirty="0" smtClean="0"/>
              <a:t>Each column represents a binary value column</a:t>
            </a:r>
          </a:p>
          <a:p>
            <a:r>
              <a:rPr lang="en-GB" baseline="0" dirty="0" smtClean="0"/>
              <a:t>(click)</a:t>
            </a:r>
          </a:p>
          <a:p>
            <a:r>
              <a:rPr lang="en-GB" baseline="0" dirty="0" smtClean="0"/>
              <a:t>A slot represents a binary 1, a hole a zero; the example of 7 is shown.</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68</a:t>
            </a:fld>
            <a:endParaRPr lang="en-GB"/>
          </a:p>
        </p:txBody>
      </p:sp>
    </p:spTree>
    <p:extLst>
      <p:ext uri="{BB962C8B-B14F-4D97-AF65-F5344CB8AC3E}">
        <p14:creationId xmlns:p14="http://schemas.microsoft.com/office/powerpoint/2010/main" val="33770265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Like the magic trick, the cards should be kept in order initially.</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(click)</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If we pass a needle and thread (or skewer) through the rightmost column, what will happen?</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All the odd number cards will fall to the floor. These all have slots in that column.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It is the equivalent of our ‘Down-Under’ dealing. We have discarded all the odd numbered cards.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We can then continue, passing the needle through the second hole of the remaining cards, thus removing 2, 6, 10, 14, 18, 22, 26 and 30. The procedure can be repeated for each column until only the 16 remains.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69</a:t>
            </a:fld>
            <a:endParaRPr lang="en-GB"/>
          </a:p>
        </p:txBody>
      </p:sp>
    </p:spTree>
    <p:extLst>
      <p:ext uri="{BB962C8B-B14F-4D97-AF65-F5344CB8AC3E}">
        <p14:creationId xmlns:p14="http://schemas.microsoft.com/office/powerpoint/2010/main" val="279946315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Any number can be searched for in this fashion. The search will work with cards shuffled into any order.</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If we wished to search for seven, binary 000111, pass the needle through each column in turn starting from the rightmost one. But this time retrieve the cards that fall and use those for the next pass.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Whether you use the retained or retrieved cards is given by the binary value of the number. So 7 will use the retrieved cards for each of the next two passes, then the retained cards for successive passes until it is the </a:t>
            </a:r>
            <a:r>
              <a:rPr lang="en-GB" baseline="0" dirty="0" err="1" smtClean="0"/>
              <a:t>ony</a:t>
            </a:r>
            <a:r>
              <a:rPr lang="en-GB" baseline="0" dirty="0" smtClean="0"/>
              <a:t> one remaining.</a:t>
            </a:r>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70</a:t>
            </a:fld>
            <a:endParaRPr lang="en-GB"/>
          </a:p>
        </p:txBody>
      </p:sp>
    </p:spTree>
    <p:extLst>
      <p:ext uri="{BB962C8B-B14F-4D97-AF65-F5344CB8AC3E}">
        <p14:creationId xmlns:p14="http://schemas.microsoft.com/office/powerpoint/2010/main" val="34448121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Finally</a:t>
            </a:r>
            <a:r>
              <a:rPr lang="en-GB" baseline="0" dirty="0" smtClean="0"/>
              <a:t> a couple of games worth introducing. Cisco’s Binary Game is</a:t>
            </a:r>
            <a:r>
              <a:rPr lang="en-GB" dirty="0" smtClean="0"/>
              <a:t> fast paced, for practising binary / decimal conversion. Children love it! See http://goo.gl/AI2AtX</a:t>
            </a:r>
          </a:p>
          <a:p>
            <a:endParaRPr lang="en-GB"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71</a:t>
            </a:fld>
            <a:endParaRPr lang="en-GB"/>
          </a:p>
        </p:txBody>
      </p:sp>
    </p:spTree>
    <p:extLst>
      <p:ext uri="{BB962C8B-B14F-4D97-AF65-F5344CB8AC3E}">
        <p14:creationId xmlns:p14="http://schemas.microsoft.com/office/powerpoint/2010/main" val="183845721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4096 game is slightly less obvious, but is very popular!</a:t>
            </a:r>
            <a:r>
              <a:rPr lang="en-GB" baseline="0" dirty="0" smtClean="0"/>
              <a:t> It helps reinforce the sequence of binary place values. </a:t>
            </a:r>
            <a:r>
              <a:rPr lang="en-US" baseline="0" dirty="0" smtClean="0">
                <a:effectLst/>
              </a:rPr>
              <a:t>Y</a:t>
            </a:r>
            <a:r>
              <a:rPr lang="en-US" dirty="0" smtClean="0">
                <a:effectLst/>
              </a:rPr>
              <a:t>our goal is to combine the tiles until you reach the number 4096. A task that can be much harder than it seems. It is available online (http://goo.gl/BlFTRp) or via iTunes, along with other variants.</a:t>
            </a:r>
            <a:endParaRPr lang="en-GB" dirty="0" smtClean="0"/>
          </a:p>
          <a:p>
            <a:r>
              <a:rPr lang="en-GB" dirty="0" smtClean="0"/>
              <a:t>If you feel the need for more reinforcement of basic conversion take a look at the Binary Octopus video:</a:t>
            </a:r>
            <a:r>
              <a:rPr lang="en-GB" baseline="0" dirty="0" smtClean="0"/>
              <a:t> https://youtu.be/4p-9-nK-mwY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72</a:t>
            </a:fld>
            <a:endParaRPr lang="en-GB"/>
          </a:p>
        </p:txBody>
      </p:sp>
    </p:spTree>
    <p:extLst>
      <p:ext uri="{BB962C8B-B14F-4D97-AF65-F5344CB8AC3E}">
        <p14:creationId xmlns:p14="http://schemas.microsoft.com/office/powerpoint/2010/main" val="21586659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Another popular CAS resource, shared by Neil Kendall allows the</a:t>
            </a:r>
            <a:r>
              <a:rPr lang="en-GB" baseline="0" dirty="0" smtClean="0"/>
              <a:t> teacher to introduce the idea of binary numbers being interpreted as black or white pixel values. Keith </a:t>
            </a:r>
            <a:r>
              <a:rPr lang="en-GB" baseline="0" dirty="0" err="1" smtClean="0"/>
              <a:t>Wyles</a:t>
            </a:r>
            <a:r>
              <a:rPr lang="en-GB" baseline="0" dirty="0" smtClean="0"/>
              <a:t> produced a simpler version (shown) which may be more suitable with students to start with.</a:t>
            </a:r>
          </a:p>
          <a:p>
            <a:endParaRPr lang="en-GB" baseline="0" dirty="0" smtClean="0"/>
          </a:p>
          <a:p>
            <a:r>
              <a:rPr lang="en-GB" baseline="0" dirty="0" smtClean="0"/>
              <a:t>Both are included in the resources, we use the harder examples in the presentation.</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73</a:t>
            </a:fld>
            <a:endParaRPr lang="en-GB"/>
          </a:p>
        </p:txBody>
      </p:sp>
    </p:spTree>
    <p:extLst>
      <p:ext uri="{BB962C8B-B14F-4D97-AF65-F5344CB8AC3E}">
        <p14:creationId xmlns:p14="http://schemas.microsoft.com/office/powerpoint/2010/main" val="93099186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 challenge is to render simple pictures. It allows pupils to visualise decimal to binary conversions, and gives the opportunity to introduce bytes as a measurement of file size.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74</a:t>
            </a:fld>
            <a:endParaRPr lang="en-GB"/>
          </a:p>
        </p:txBody>
      </p:sp>
    </p:spTree>
    <p:extLst>
      <p:ext uri="{BB962C8B-B14F-4D97-AF65-F5344CB8AC3E}">
        <p14:creationId xmlns:p14="http://schemas.microsoft.com/office/powerpoint/2010/main" val="259117525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a:t>
            </a:r>
            <a:r>
              <a:rPr lang="en-GB" baseline="0" dirty="0" smtClean="0"/>
              <a:t> activity needs careful explanation. Ensure the students have the correct tab selected, so they see what is displayed. Ensure they read the yellow explanation at the top and highlight the top row of the blue box. Take each of the values in turn, and highlight how the binary equivalent represents 8 monochrome pixels. Take the remaining two values in turn, paying attention to the final one, to ensure pupils see the link between 192 and 11000000.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75</a:t>
            </a:fld>
            <a:endParaRPr lang="en-GB"/>
          </a:p>
        </p:txBody>
      </p:sp>
    </p:spTree>
    <p:extLst>
      <p:ext uri="{BB962C8B-B14F-4D97-AF65-F5344CB8AC3E}">
        <p14:creationId xmlns:p14="http://schemas.microsoft.com/office/powerpoint/2010/main" val="3949331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The</a:t>
            </a:r>
            <a:r>
              <a:rPr lang="en-US" altLang="en-US" baseline="0" dirty="0" smtClean="0"/>
              <a:t> first page sets the subject matter in context, outlines the ‘big picture’ and identifies the learning objectives for teachers new to Computing.</a:t>
            </a:r>
          </a:p>
          <a:p>
            <a:pPr>
              <a:spcBef>
                <a:spcPct val="0"/>
              </a:spcBef>
            </a:pPr>
            <a:endParaRPr lang="en-US" altLang="en-US" baseline="0" dirty="0" smtClean="0"/>
          </a:p>
          <a:p>
            <a:pPr>
              <a:spcBef>
                <a:spcPct val="0"/>
              </a:spcBef>
            </a:pPr>
            <a:r>
              <a:rPr lang="en-US" altLang="en-US" baseline="0" dirty="0" smtClean="0"/>
              <a:t>It is worth emphasizing that the purpose of the material is to raise the awareness of teachers to the breadth and depth of the subject, not simply to provide another source of fun activities for classroom use.</a:t>
            </a:r>
            <a:endParaRPr lang="en-US" altLang="en-US" dirty="0"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CFFFAD-EED5-4D9D-A7AF-46B816AF3AF6}" type="slidenum">
              <a:rPr lang="en-US" altLang="en-US"/>
              <a:pPr/>
              <a:t>7</a:t>
            </a:fld>
            <a:endParaRPr lang="en-US" altLang="en-US"/>
          </a:p>
        </p:txBody>
      </p:sp>
    </p:spTree>
    <p:extLst>
      <p:ext uri="{BB962C8B-B14F-4D97-AF65-F5344CB8AC3E}">
        <p14:creationId xmlns:p14="http://schemas.microsoft.com/office/powerpoint/2010/main" val="38097710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Finally,</a:t>
            </a:r>
            <a:r>
              <a:rPr lang="en-GB" baseline="0" dirty="0" smtClean="0"/>
              <a:t> point out the challenge to work out the number of bytes required for the whole image.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76</a:t>
            </a:fld>
            <a:endParaRPr lang="en-GB"/>
          </a:p>
        </p:txBody>
      </p:sp>
    </p:spTree>
    <p:extLst>
      <p:ext uri="{BB962C8B-B14F-4D97-AF65-F5344CB8AC3E}">
        <p14:creationId xmlns:p14="http://schemas.microsoft.com/office/powerpoint/2010/main" val="321118354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If children need further explanation, move to the Pacman Ghost tab. Here the top row is coloured black as a result of the three 255 values entered. Have the children alter these numbers and observe the result. </a:t>
            </a:r>
          </a:p>
          <a:p>
            <a:r>
              <a:rPr lang="en-GB" baseline="0" dirty="0" smtClean="0"/>
              <a:t>(click) The task sheet gives the three images to construct, though choosing one will probably be a long enough activity.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77</a:t>
            </a:fld>
            <a:endParaRPr lang="en-GB"/>
          </a:p>
        </p:txBody>
      </p:sp>
    </p:spTree>
    <p:extLst>
      <p:ext uri="{BB962C8B-B14F-4D97-AF65-F5344CB8AC3E}">
        <p14:creationId xmlns:p14="http://schemas.microsoft.com/office/powerpoint/2010/main" val="415662493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If children need further explanation, move to the Pacman Ghost tab. Here the top row is coloured black as a result of the three 255 values entered. Have the children alter these numbers and observe the result. </a:t>
            </a:r>
          </a:p>
          <a:p>
            <a:r>
              <a:rPr lang="en-GB" baseline="0" dirty="0" smtClean="0"/>
              <a:t>(click) The task sheet gives the three images to construct, though choosing one will probably be a long enough activity.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78</a:t>
            </a:fld>
            <a:endParaRPr lang="en-GB"/>
          </a:p>
        </p:txBody>
      </p:sp>
    </p:spTree>
    <p:extLst>
      <p:ext uri="{BB962C8B-B14F-4D97-AF65-F5344CB8AC3E}">
        <p14:creationId xmlns:p14="http://schemas.microsoft.com/office/powerpoint/2010/main" val="342164150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A brief pause to encourage a short discussion whilst props are tidied up and the presenter gets ready for the next session.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Use this slide to prompt a discussion about approaches</a:t>
            </a:r>
            <a:r>
              <a:rPr lang="en-GB" baseline="0" dirty="0" smtClean="0"/>
              <a:t> to</a:t>
            </a:r>
            <a:r>
              <a:rPr lang="en-GB" dirty="0" smtClean="0"/>
              <a:t> introducing and teaching binary.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All attendees will likely already have taught binary in some form or other. This initial discussion allows the chance to break the ice and collate the many good ideas they will undoubtedly share.</a:t>
            </a:r>
            <a:endParaRPr lang="en-GB" dirty="0" smtClean="0"/>
          </a:p>
          <a:p>
            <a:endParaRPr lang="en-GB" baseline="0" dirty="0" smtClean="0"/>
          </a:p>
        </p:txBody>
      </p:sp>
      <p:sp>
        <p:nvSpPr>
          <p:cNvPr id="4" name="Slide Number Placeholder 3"/>
          <p:cNvSpPr>
            <a:spLocks noGrp="1"/>
          </p:cNvSpPr>
          <p:nvPr>
            <p:ph type="sldNum" sz="quarter" idx="10"/>
          </p:nvPr>
        </p:nvSpPr>
        <p:spPr/>
        <p:txBody>
          <a:bodyPr/>
          <a:lstStyle/>
          <a:p>
            <a:fld id="{D426D3B5-75D9-4B81-9605-012F6554737F}" type="slidenum">
              <a:rPr lang="en-GB" smtClean="0"/>
              <a:t>79</a:t>
            </a:fld>
            <a:endParaRPr lang="en-GB"/>
          </a:p>
        </p:txBody>
      </p:sp>
    </p:spTree>
    <p:extLst>
      <p:ext uri="{BB962C8B-B14F-4D97-AF65-F5344CB8AC3E}">
        <p14:creationId xmlns:p14="http://schemas.microsoft.com/office/powerpoint/2010/main" val="415136380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Graphic design can be stunning</a:t>
            </a:r>
            <a:r>
              <a:rPr lang="en-GB" baseline="0" dirty="0" smtClean="0"/>
              <a:t> and provoke a lot of interest from children into just ‘how do they do that?’ An interesting article with links to good galleries of examples can be found at </a:t>
            </a:r>
            <a:r>
              <a:rPr lang="en-GB" sz="1200" dirty="0" smtClean="0">
                <a:solidFill>
                  <a:schemeClr val="bg1"/>
                </a:solidFill>
                <a:hlinkClick r:id="rId3"/>
              </a:rPr>
              <a:t>goo.gl/Q92bnR</a:t>
            </a:r>
            <a:r>
              <a:rPr lang="en-GB" sz="1200" dirty="0" smtClean="0">
                <a:solidFill>
                  <a:schemeClr val="bg1"/>
                </a:solidFill>
              </a:rPr>
              <a:t> </a:t>
            </a:r>
            <a:r>
              <a:rPr lang="en-GB" sz="1200" dirty="0">
                <a:solidFill>
                  <a:schemeClr val="tx1"/>
                </a:solidFill>
              </a:rPr>
              <a:t>.</a:t>
            </a:r>
            <a:endParaRPr lang="en-GB" sz="1200" dirty="0" smtClean="0">
              <a:solidFill>
                <a:schemeClr val="bg1"/>
              </a:solidFill>
            </a:endParaRPr>
          </a:p>
        </p:txBody>
      </p:sp>
      <p:sp>
        <p:nvSpPr>
          <p:cNvPr id="4" name="Slide Number Placeholder 3"/>
          <p:cNvSpPr>
            <a:spLocks noGrp="1"/>
          </p:cNvSpPr>
          <p:nvPr>
            <p:ph type="sldNum" sz="quarter" idx="10"/>
          </p:nvPr>
        </p:nvSpPr>
        <p:spPr/>
        <p:txBody>
          <a:bodyPr/>
          <a:lstStyle/>
          <a:p>
            <a:fld id="{D426D3B5-75D9-4B81-9605-012F6554737F}" type="slidenum">
              <a:rPr lang="en-GB" smtClean="0"/>
              <a:t>80</a:t>
            </a:fld>
            <a:endParaRPr lang="en-GB" dirty="0"/>
          </a:p>
        </p:txBody>
      </p:sp>
    </p:spTree>
    <p:extLst>
      <p:ext uri="{BB962C8B-B14F-4D97-AF65-F5344CB8AC3E}">
        <p14:creationId xmlns:p14="http://schemas.microsoft.com/office/powerpoint/2010/main" val="373176834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If we take a simple picture, with just a grasp of the basics, children should be able to create similar effects. Let them think about the steps required to create this image.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81</a:t>
            </a:fld>
            <a:endParaRPr lang="en-GB"/>
          </a:p>
        </p:txBody>
      </p:sp>
    </p:spTree>
    <p:extLst>
      <p:ext uri="{BB962C8B-B14F-4D97-AF65-F5344CB8AC3E}">
        <p14:creationId xmlns:p14="http://schemas.microsoft.com/office/powerpoint/2010/main" val="340394205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picture has been built up using 4 basic techniques. Firstly the handshake has been selected and cut from the original photograph. The</a:t>
            </a:r>
            <a:r>
              <a:rPr lang="en-GB" baseline="0" dirty="0" smtClean="0"/>
              <a:t> image has been enhanced through</a:t>
            </a:r>
            <a:r>
              <a:rPr lang="en-GB" dirty="0" smtClean="0"/>
              <a:t> applying</a:t>
            </a:r>
            <a:r>
              <a:rPr lang="en-GB" baseline="0" dirty="0" smtClean="0"/>
              <a:t> a tint to different areas and it has been layered on top of a background, again created from a green rectangle with a circle removed and the edge feathered.</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82</a:t>
            </a:fld>
            <a:endParaRPr lang="en-GB"/>
          </a:p>
        </p:txBody>
      </p:sp>
    </p:spTree>
    <p:extLst>
      <p:ext uri="{BB962C8B-B14F-4D97-AF65-F5344CB8AC3E}">
        <p14:creationId xmlns:p14="http://schemas.microsoft.com/office/powerpoint/2010/main" val="233119826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Mastering</a:t>
            </a:r>
            <a:r>
              <a:rPr lang="en-GB" baseline="0" dirty="0" smtClean="0"/>
              <a:t> these simple techniques allows for artistic creativity. The theory of how digital pictures are stored sits very well with creative image manipulation. We don’t need to throw the IT baby out with the bathwater… </a:t>
            </a:r>
            <a:r>
              <a:rPr lang="en-GB" dirty="0" smtClean="0"/>
              <a:t>… but we do need children to understand the basics of digitisation</a:t>
            </a:r>
            <a:r>
              <a:rPr lang="en-GB" baseline="0" dirty="0" smtClean="0"/>
              <a:t> and digital rendering..</a:t>
            </a:r>
            <a:endParaRPr lang="en-GB" dirty="0" smtClean="0"/>
          </a:p>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83</a:t>
            </a:fld>
            <a:endParaRPr lang="en-GB"/>
          </a:p>
        </p:txBody>
      </p:sp>
    </p:spTree>
    <p:extLst>
      <p:ext uri="{BB962C8B-B14F-4D97-AF65-F5344CB8AC3E}">
        <p14:creationId xmlns:p14="http://schemas.microsoft.com/office/powerpoint/2010/main" val="112559058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this session we</a:t>
            </a:r>
            <a:r>
              <a:rPr lang="en-GB" baseline="0" dirty="0" smtClean="0"/>
              <a:t> start by outlining the basics, introduce hexadecimal and html codes before looking at an activity to manipulate pixel values. Phones are a good starting point for children – a subject dear to their hearts.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84</a:t>
            </a:fld>
            <a:endParaRPr lang="en-GB"/>
          </a:p>
        </p:txBody>
      </p:sp>
    </p:spTree>
    <p:extLst>
      <p:ext uri="{BB962C8B-B14F-4D97-AF65-F5344CB8AC3E}">
        <p14:creationId xmlns:p14="http://schemas.microsoft.com/office/powerpoint/2010/main" val="6021813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next 3 slides are designed to get pupils considering how to evaluate a screen. The Galaxy here has the biggest, but</a:t>
            </a:r>
            <a:r>
              <a:rPr lang="en-GB" baseline="0" dirty="0" smtClean="0"/>
              <a:t> is it the best? </a:t>
            </a:r>
            <a:r>
              <a:rPr lang="en-GB" baseline="0" dirty="0" err="1" smtClean="0"/>
              <a:t>Ascerttain</a:t>
            </a:r>
            <a:r>
              <a:rPr lang="en-GB" baseline="0" dirty="0" smtClean="0"/>
              <a:t> whether pupils know how the measurement is derived (across the diagonal).</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85</a:t>
            </a:fld>
            <a:endParaRPr lang="en-GB"/>
          </a:p>
        </p:txBody>
      </p:sp>
    </p:spTree>
    <p:extLst>
      <p:ext uri="{BB962C8B-B14F-4D97-AF65-F5344CB8AC3E}">
        <p14:creationId xmlns:p14="http://schemas.microsoft.com/office/powerpoint/2010/main" val="1593550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An</a:t>
            </a:r>
            <a:r>
              <a:rPr lang="en-US" altLang="en-US" baseline="0" dirty="0" smtClean="0"/>
              <a:t> indicative timetable for a full day Unit is included. </a:t>
            </a:r>
          </a:p>
          <a:p>
            <a:pPr>
              <a:spcBef>
                <a:spcPct val="0"/>
              </a:spcBef>
            </a:pPr>
            <a:r>
              <a:rPr lang="en-US" altLang="en-US" baseline="0" dirty="0" smtClean="0"/>
              <a:t>A lot of ground is covered, so keeping to time can be challenging!</a:t>
            </a:r>
            <a:endParaRPr lang="en-US" altLang="en-US" dirty="0"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CFFFAD-EED5-4D9D-A7AF-46B816AF3AF6}" type="slidenum">
              <a:rPr lang="en-US" altLang="en-US"/>
              <a:pPr/>
              <a:t>8</a:t>
            </a:fld>
            <a:endParaRPr lang="en-US" altLang="en-US"/>
          </a:p>
        </p:txBody>
      </p:sp>
    </p:spTree>
    <p:extLst>
      <p:ext uri="{BB962C8B-B14F-4D97-AF65-F5344CB8AC3E}">
        <p14:creationId xmlns:p14="http://schemas.microsoft.com/office/powerpoint/2010/main" val="46636424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Lumia has the biggest number here, but what does PPI stand for? (Pixels per inch)</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86</a:t>
            </a:fld>
            <a:endParaRPr lang="en-GB"/>
          </a:p>
        </p:txBody>
      </p:sp>
    </p:spTree>
    <p:extLst>
      <p:ext uri="{BB962C8B-B14F-4D97-AF65-F5344CB8AC3E}">
        <p14:creationId xmlns:p14="http://schemas.microsoft.com/office/powerpoint/2010/main" val="52648648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Only here</a:t>
            </a:r>
            <a:r>
              <a:rPr lang="en-GB" baseline="0" dirty="0" smtClean="0"/>
              <a:t> do we have the actual resolution of the display.</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87</a:t>
            </a:fld>
            <a:endParaRPr lang="en-GB"/>
          </a:p>
        </p:txBody>
      </p:sp>
    </p:spTree>
    <p:extLst>
      <p:ext uri="{BB962C8B-B14F-4D97-AF65-F5344CB8AC3E}">
        <p14:creationId xmlns:p14="http://schemas.microsoft.com/office/powerpoint/2010/main" val="296484722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can also distinguish between the resolution</a:t>
            </a:r>
            <a:r>
              <a:rPr lang="en-GB" baseline="0" dirty="0" smtClean="0"/>
              <a:t> of the display, and the resolution of images captured. We need to unpick what ‘megapixels’ are, and how often these aren’t a precise measurement, rather an indication.</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88</a:t>
            </a:fld>
            <a:endParaRPr lang="en-GB"/>
          </a:p>
        </p:txBody>
      </p:sp>
    </p:spTree>
    <p:extLst>
      <p:ext uri="{BB962C8B-B14F-4D97-AF65-F5344CB8AC3E}">
        <p14:creationId xmlns:p14="http://schemas.microsoft.com/office/powerpoint/2010/main" val="318403622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a:t>
            </a:r>
            <a:r>
              <a:rPr lang="en-GB" baseline="0" dirty="0" smtClean="0"/>
              <a:t> number of pixels in an image can be derived from multiplying the resolution figures. In this case, we have a 10 megapixel camera.</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89</a:t>
            </a:fld>
            <a:endParaRPr lang="en-GB"/>
          </a:p>
        </p:txBody>
      </p:sp>
    </p:spTree>
    <p:extLst>
      <p:ext uri="{BB962C8B-B14F-4D97-AF65-F5344CB8AC3E}">
        <p14:creationId xmlns:p14="http://schemas.microsoft.com/office/powerpoint/2010/main" val="145488657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Image source: https://www.flickr.com/photos/intelfreepress/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90</a:t>
            </a:fld>
            <a:endParaRPr lang="en-GB"/>
          </a:p>
        </p:txBody>
      </p:sp>
    </p:spTree>
    <p:extLst>
      <p:ext uri="{BB962C8B-B14F-4D97-AF65-F5344CB8AC3E}">
        <p14:creationId xmlns:p14="http://schemas.microsoft.com/office/powerpoint/2010/main" val="233591578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a:t>
            </a:r>
            <a:r>
              <a:rPr lang="en-GB" baseline="0" dirty="0" smtClean="0"/>
              <a:t> short activity, based on one first developed by </a:t>
            </a:r>
            <a:r>
              <a:rPr lang="en-GB" dirty="0" err="1" smtClean="0"/>
              <a:t>CSInside</a:t>
            </a:r>
            <a:r>
              <a:rPr lang="en-GB" dirty="0" smtClean="0"/>
              <a:t> for children to try</a:t>
            </a:r>
            <a:r>
              <a:rPr lang="en-GB" baseline="0" dirty="0" smtClean="0"/>
              <a:t> to digitize images at different resolutions is included.</a:t>
            </a:r>
          </a:p>
          <a:p>
            <a:r>
              <a:rPr lang="en-GB" baseline="0" dirty="0" smtClean="0"/>
              <a:t>The class is split into two groups on either side of the room. One half receive the Star picture, the other half the face. They need to keep the image hidden from the other side.</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activity can work on two levels. As a simple activity, children should digitise an image and swap it with someone on the other side who has a similar resolution grid. When everyone has rendered the coded image they receive results for the group can be compared. This makes the simple point that the higher the resolution, the clearer the representation. This can lead to a discussion of how to best digitise an image. Is it always best to code a 1 where black appears, even if it is a tiny proportion of the pixel? Perhaps there are better rules to adopt? Should it be 1 if only a tiny bit of black is in the square? Let them decide the rule, but insist it is applied consistently. This is the challenge posed by ‘subpixel’ rendering. The process is known as rasterization. In graphics software digitising a line / curve etc. is usually achieved using a variant of </a:t>
            </a:r>
            <a:r>
              <a:rPr lang="en-GB" baseline="0" dirty="0" err="1" smtClean="0"/>
              <a:t>Bresenham’s</a:t>
            </a:r>
            <a:r>
              <a:rPr lang="en-GB" baseline="0" dirty="0" smtClean="0"/>
              <a:t> algorithm. There is a nice online demonstration of rasterization at http://goo.gl/BxXJqe. Where shades of grey are possible, these too an be employed to represent part of a pixel (anti-aliasing), but this often leads to a blurred effect.</a:t>
            </a:r>
          </a:p>
          <a:p>
            <a:endParaRPr lang="en-GB" baseline="0" dirty="0" smtClean="0"/>
          </a:p>
          <a:p>
            <a:r>
              <a:rPr lang="en-GB" baseline="0" dirty="0" smtClean="0"/>
              <a:t>A more complex adaptation is to swap digitised images randomly. In this case the recipient will receive one of three possibilities:</a:t>
            </a:r>
          </a:p>
          <a:p>
            <a:r>
              <a:rPr lang="en-GB" baseline="0" dirty="0" smtClean="0"/>
              <a:t>an image digitised at the same resolution as they intend to render.</a:t>
            </a:r>
          </a:p>
          <a:p>
            <a:r>
              <a:rPr lang="en-GB" baseline="0" dirty="0" smtClean="0"/>
              <a:t>an image digitised at a lower resolution than their rendering grid or</a:t>
            </a:r>
          </a:p>
          <a:p>
            <a:r>
              <a:rPr lang="en-GB" baseline="0" dirty="0" smtClean="0"/>
              <a:t>an image digitised at a higher resolution than they can render.</a:t>
            </a:r>
          </a:p>
          <a:p>
            <a:endParaRPr lang="en-GB" baseline="0" dirty="0" smtClean="0"/>
          </a:p>
          <a:p>
            <a:r>
              <a:rPr lang="en-GB" baseline="0" dirty="0" smtClean="0"/>
              <a:t>The first two present no further challenges – the child has no choice in how they render the data. The point can be made that an image cannot be displayed at a higher resolution than it was digitised. In the third case though, children are presented with the challenge of how to render clusters of 4 pixels. This is worthy of a class discussion. There are no simple correct answers, other than a consistent approach being called for. However, it can be used to highlight real challenges in computer graphics, often referred to as LOD (Level of Detail) or </a:t>
            </a:r>
            <a:r>
              <a:rPr lang="en-GB" baseline="0" dirty="0" err="1" smtClean="0"/>
              <a:t>mipmapping</a:t>
            </a:r>
            <a:r>
              <a:rPr lang="en-GB" baseline="0" dirty="0" smtClean="0"/>
              <a:t>. As a figure, for example moves into the distance in a game, the pixel representation of it has to be reduced, presenting a similar challenge to the one we are considering.</a:t>
            </a:r>
          </a:p>
        </p:txBody>
      </p:sp>
      <p:sp>
        <p:nvSpPr>
          <p:cNvPr id="4" name="Slide Number Placeholder 3"/>
          <p:cNvSpPr>
            <a:spLocks noGrp="1"/>
          </p:cNvSpPr>
          <p:nvPr>
            <p:ph type="sldNum" sz="quarter" idx="10"/>
          </p:nvPr>
        </p:nvSpPr>
        <p:spPr/>
        <p:txBody>
          <a:bodyPr/>
          <a:lstStyle/>
          <a:p>
            <a:fld id="{D426D3B5-75D9-4B81-9605-012F6554737F}" type="slidenum">
              <a:rPr lang="en-GB" smtClean="0"/>
              <a:t>91</a:t>
            </a:fld>
            <a:endParaRPr lang="en-GB"/>
          </a:p>
        </p:txBody>
      </p:sp>
    </p:spTree>
    <p:extLst>
      <p:ext uri="{BB962C8B-B14F-4D97-AF65-F5344CB8AC3E}">
        <p14:creationId xmlns:p14="http://schemas.microsoft.com/office/powerpoint/2010/main" val="137102632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Once</a:t>
            </a:r>
            <a:r>
              <a:rPr lang="en-GB" baseline="0" dirty="0" smtClean="0"/>
              <a:t> resolution is understood, we can i</a:t>
            </a:r>
            <a:r>
              <a:rPr lang="en-GB" dirty="0" smtClean="0"/>
              <a:t>ntroduce</a:t>
            </a:r>
            <a:r>
              <a:rPr lang="en-GB" baseline="0" dirty="0" smtClean="0"/>
              <a:t> the idea of different files sizes. By zooming in on the eye, children can begin to appreciate the number of pixels involved – this tiny image snippet has over 450 pixels!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92</a:t>
            </a:fld>
            <a:endParaRPr lang="en-GB"/>
          </a:p>
        </p:txBody>
      </p:sp>
    </p:spTree>
    <p:extLst>
      <p:ext uri="{BB962C8B-B14F-4D97-AF65-F5344CB8AC3E}">
        <p14:creationId xmlns:p14="http://schemas.microsoft.com/office/powerpoint/2010/main" val="355784738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Ask</a:t>
            </a:r>
            <a:r>
              <a:rPr lang="en-GB" baseline="0" dirty="0" smtClean="0"/>
              <a:t> children which would be a bigger file – one picture, or an entire novel? </a:t>
            </a:r>
          </a:p>
          <a:p>
            <a:r>
              <a:rPr lang="en-GB" baseline="0" dirty="0" smtClean="0"/>
              <a:t>Lets estimate about 12 words per line. About 7 or 8 letters on average in a word, and about 40 lines per page. That’s around 90 bytes (characters) per line, so 3,600 bytes per page. A thousand pages would be 3,600,000 bytes – around 3.5 MB. </a:t>
            </a:r>
          </a:p>
          <a:p>
            <a:r>
              <a:rPr lang="en-GB" baseline="0" dirty="0" smtClean="0"/>
              <a:t>An uncompressed 10 megapixel picture, using 3 bytes per pixel would be about 8 or 9 times bigger. Of course, both pictures and text are usually compressed – we’ll look at that later.</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93</a:t>
            </a:fld>
            <a:endParaRPr lang="en-GB"/>
          </a:p>
        </p:txBody>
      </p:sp>
    </p:spTree>
    <p:extLst>
      <p:ext uri="{BB962C8B-B14F-4D97-AF65-F5344CB8AC3E}">
        <p14:creationId xmlns:p14="http://schemas.microsoft.com/office/powerpoint/2010/main" val="95410866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simple form, a moving image can be considered like a ‘flick book’ – a series of images. Multimedia files</a:t>
            </a:r>
            <a:r>
              <a:rPr lang="en-GB" baseline="0" dirty="0" smtClean="0"/>
              <a:t> will include sound as well.</a:t>
            </a:r>
            <a:endParaRPr lang="en-GB" dirty="0" smtClean="0"/>
          </a:p>
          <a:p>
            <a:endParaRPr lang="en-GB" dirty="0" smtClean="0"/>
          </a:p>
          <a:p>
            <a:r>
              <a:rPr lang="en-GB" dirty="0" smtClean="0"/>
              <a:t>Image source: https://en.wikipedia.org/wiki/Horse#/media/File:Muybridge_race_horse_animated.gif</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94</a:t>
            </a:fld>
            <a:endParaRPr lang="en-GB"/>
          </a:p>
        </p:txBody>
      </p:sp>
    </p:spTree>
    <p:extLst>
      <p:ext uri="{BB962C8B-B14F-4D97-AF65-F5344CB8AC3E}">
        <p14:creationId xmlns:p14="http://schemas.microsoft.com/office/powerpoint/2010/main" val="422366191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At this point, pupils</a:t>
            </a:r>
            <a:r>
              <a:rPr lang="en-GB" baseline="0" dirty="0" smtClean="0"/>
              <a:t> may well ask how video can be streamed. It would be a good time to mention that transmission of sound, pictures and video would not be possible without clever compression algorithms. Most common media files are compressed…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95</a:t>
            </a:fld>
            <a:endParaRPr lang="en-GB"/>
          </a:p>
        </p:txBody>
      </p:sp>
    </p:spTree>
    <p:extLst>
      <p:ext uri="{BB962C8B-B14F-4D97-AF65-F5344CB8AC3E}">
        <p14:creationId xmlns:p14="http://schemas.microsoft.com/office/powerpoint/2010/main" val="36162889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Pointers</a:t>
            </a:r>
            <a:r>
              <a:rPr lang="en-US" altLang="en-US" baseline="0" dirty="0" smtClean="0"/>
              <a:t> are provided to good CPD practice. Making contact and establishing a dialogue prior to the event is important. Suggesting simple reading or watching a video allows the opportunity to follow up with a reminder.</a:t>
            </a:r>
          </a:p>
          <a:p>
            <a:pPr>
              <a:spcBef>
                <a:spcPct val="0"/>
              </a:spcBef>
            </a:pPr>
            <a:endParaRPr lang="en-US" altLang="en-US" baseline="0" dirty="0" smtClean="0"/>
          </a:p>
          <a:p>
            <a:pPr>
              <a:spcBef>
                <a:spcPct val="0"/>
              </a:spcBef>
            </a:pPr>
            <a:r>
              <a:rPr lang="en-US" altLang="en-US" baseline="0" dirty="0" smtClean="0"/>
              <a:t>The ultimate aim is to encourage teachers to dig deeper, so suggested further reading is also included. </a:t>
            </a:r>
            <a:endParaRPr lang="en-US" altLang="en-US" dirty="0"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CFFFAD-EED5-4D9D-A7AF-46B816AF3AF6}" type="slidenum">
              <a:rPr lang="en-US" altLang="en-US"/>
              <a:pPr/>
              <a:t>9</a:t>
            </a:fld>
            <a:endParaRPr lang="en-US" altLang="en-US"/>
          </a:p>
        </p:txBody>
      </p:sp>
    </p:spTree>
    <p:extLst>
      <p:ext uri="{BB962C8B-B14F-4D97-AF65-F5344CB8AC3E}">
        <p14:creationId xmlns:p14="http://schemas.microsoft.com/office/powerpoint/2010/main" val="235848863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WinDirStat</a:t>
            </a:r>
            <a:r>
              <a:rPr lang="en-GB" dirty="0" smtClean="0"/>
              <a:t> is a free utility that displays</a:t>
            </a:r>
            <a:r>
              <a:rPr lang="en-GB" baseline="0" dirty="0" smtClean="0"/>
              <a:t> files visually by size and type. It can be very useful for children to begin to appreciate varying file sizes associated with different media. Notice here the two big files highlighted, both of which are videos.</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96</a:t>
            </a:fld>
            <a:endParaRPr lang="en-GB"/>
          </a:p>
        </p:txBody>
      </p:sp>
    </p:spTree>
    <p:extLst>
      <p:ext uri="{BB962C8B-B14F-4D97-AF65-F5344CB8AC3E}">
        <p14:creationId xmlns:p14="http://schemas.microsoft.com/office/powerpoint/2010/main" val="372017915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When an</a:t>
            </a:r>
            <a:r>
              <a:rPr lang="en-GB" baseline="0" dirty="0" smtClean="0"/>
              <a:t> image is rendered, each pixel is lit by a combination of 3 colours; red, green and blue (RGB). RGB is an additive colour model, that is the light is added to a black screen. By contrast, when a picture is printed on white paper, light has to be removed to </a:t>
            </a:r>
            <a:r>
              <a:rPr lang="en-GB" baseline="0" dirty="0" err="1" smtClean="0"/>
              <a:t>reneder</a:t>
            </a:r>
            <a:r>
              <a:rPr lang="en-GB" baseline="0" dirty="0" smtClean="0"/>
              <a:t> the correct colours. Three translucent colours, Cyan, Magenta and Yellow (CMYK – the K represents black) are combined in this subtractive colour model.</a:t>
            </a:r>
            <a:r>
              <a:rPr lang="en-GB" dirty="0" smtClean="0"/>
              <a:t> </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97</a:t>
            </a:fld>
            <a:endParaRPr lang="en-GB"/>
          </a:p>
        </p:txBody>
      </p:sp>
    </p:spTree>
    <p:extLst>
      <p:ext uri="{BB962C8B-B14F-4D97-AF65-F5344CB8AC3E}">
        <p14:creationId xmlns:p14="http://schemas.microsoft.com/office/powerpoint/2010/main" val="267741031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Given</a:t>
            </a:r>
            <a:r>
              <a:rPr lang="en-GB" baseline="0" dirty="0" smtClean="0"/>
              <a:t> this explanation of full colour representation,</a:t>
            </a:r>
            <a:r>
              <a:rPr lang="en-GB" dirty="0" smtClean="0"/>
              <a:t> ask how many bits (or bytes) are required</a:t>
            </a:r>
            <a:r>
              <a:rPr lang="en-GB" baseline="0" dirty="0" smtClean="0"/>
              <a:t> to store each pixel value. 1 byte will be needed for each colour (because 255 is represented in binary as 1111 1111), so 3 bytes (or 24 bits) are required. In actual fact, a 4</a:t>
            </a:r>
            <a:r>
              <a:rPr lang="en-GB" baseline="30000" dirty="0" smtClean="0"/>
              <a:t>th</a:t>
            </a:r>
            <a:r>
              <a:rPr lang="en-GB" baseline="0" dirty="0" smtClean="0"/>
              <a:t> byte usually stores a value for transparency as well.</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98</a:t>
            </a:fld>
            <a:endParaRPr lang="en-GB"/>
          </a:p>
        </p:txBody>
      </p:sp>
    </p:spTree>
    <p:extLst>
      <p:ext uri="{BB962C8B-B14F-4D97-AF65-F5344CB8AC3E}">
        <p14:creationId xmlns:p14="http://schemas.microsoft.com/office/powerpoint/2010/main" val="343732816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You</a:t>
            </a:r>
            <a:r>
              <a:rPr lang="en-GB" baseline="0" dirty="0" smtClean="0"/>
              <a:t> can use this slide as a class teaching tool, with children being asked to fill in the binary values.</a:t>
            </a:r>
          </a:p>
          <a:p>
            <a:r>
              <a:rPr lang="en-GB" baseline="0" dirty="0" smtClean="0"/>
              <a:t>The following 3 slides have answers for each example</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99</a:t>
            </a:fld>
            <a:endParaRPr lang="en-GB"/>
          </a:p>
        </p:txBody>
      </p:sp>
    </p:spTree>
    <p:extLst>
      <p:ext uri="{BB962C8B-B14F-4D97-AF65-F5344CB8AC3E}">
        <p14:creationId xmlns:p14="http://schemas.microsoft.com/office/powerpoint/2010/main" val="127415636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100</a:t>
            </a:fld>
            <a:endParaRPr lang="en-GB"/>
          </a:p>
        </p:txBody>
      </p:sp>
    </p:spTree>
    <p:extLst>
      <p:ext uri="{BB962C8B-B14F-4D97-AF65-F5344CB8AC3E}">
        <p14:creationId xmlns:p14="http://schemas.microsoft.com/office/powerpoint/2010/main" val="164331045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101</a:t>
            </a:fld>
            <a:endParaRPr lang="en-GB"/>
          </a:p>
        </p:txBody>
      </p:sp>
    </p:spTree>
    <p:extLst>
      <p:ext uri="{BB962C8B-B14F-4D97-AF65-F5344CB8AC3E}">
        <p14:creationId xmlns:p14="http://schemas.microsoft.com/office/powerpoint/2010/main" val="296322810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102</a:t>
            </a:fld>
            <a:endParaRPr lang="en-GB"/>
          </a:p>
        </p:txBody>
      </p:sp>
    </p:spTree>
    <p:extLst>
      <p:ext uri="{BB962C8B-B14F-4D97-AF65-F5344CB8AC3E}">
        <p14:creationId xmlns:p14="http://schemas.microsoft.com/office/powerpoint/2010/main" val="266984418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Encourage</a:t>
            </a:r>
            <a:r>
              <a:rPr lang="en-GB" baseline="0" dirty="0" smtClean="0"/>
              <a:t> children to come up with any sensible ideas. We want to encourage an understanding of place values. The key point is we only have ten numeric digits in our language, so we need to agree a set of symbols to represent digits equating to 10, 11, 12, 13, 14 and 15. Clearly in base16, 10 means something very different to 10 in base10.</a:t>
            </a:r>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103</a:t>
            </a:fld>
            <a:endParaRPr lang="en-GB"/>
          </a:p>
        </p:txBody>
      </p:sp>
    </p:spTree>
    <p:extLst>
      <p:ext uri="{BB962C8B-B14F-4D97-AF65-F5344CB8AC3E}">
        <p14:creationId xmlns:p14="http://schemas.microsoft.com/office/powerpoint/2010/main" val="354980753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104</a:t>
            </a:fld>
            <a:endParaRPr lang="en-GB"/>
          </a:p>
        </p:txBody>
      </p:sp>
    </p:spTree>
    <p:extLst>
      <p:ext uri="{BB962C8B-B14F-4D97-AF65-F5344CB8AC3E}">
        <p14:creationId xmlns:p14="http://schemas.microsoft.com/office/powerpoint/2010/main" val="184510749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426D3B5-75D9-4B81-9605-012F6554737F}" type="slidenum">
              <a:rPr lang="en-GB" smtClean="0"/>
              <a:t>105</a:t>
            </a:fld>
            <a:endParaRPr lang="en-GB"/>
          </a:p>
        </p:txBody>
      </p:sp>
    </p:spTree>
    <p:extLst>
      <p:ext uri="{BB962C8B-B14F-4D97-AF65-F5344CB8AC3E}">
        <p14:creationId xmlns:p14="http://schemas.microsoft.com/office/powerpoint/2010/main" val="10919730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20934623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9C81616-AAA8-4CAD-B2BB-6BD0A46235EC}" type="datetimeFigureOut">
              <a:rPr lang="en-GB" smtClean="0"/>
              <a:t>05/04/2017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1EBD27-2F7B-4CD4-944B-F06C8056FC83}" type="slidenum">
              <a:rPr lang="en-GB" smtClean="0"/>
              <a:t>‹#›</a:t>
            </a:fld>
            <a:endParaRPr lang="en-GB"/>
          </a:p>
        </p:txBody>
      </p:sp>
    </p:spTree>
    <p:extLst>
      <p:ext uri="{BB962C8B-B14F-4D97-AF65-F5344CB8AC3E}">
        <p14:creationId xmlns:p14="http://schemas.microsoft.com/office/powerpoint/2010/main" val="39392732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9C81616-AAA8-4CAD-B2BB-6BD0A46235EC}" type="datetimeFigureOut">
              <a:rPr lang="en-GB" smtClean="0"/>
              <a:t>05/04/2017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1EBD27-2F7B-4CD4-944B-F06C8056FC83}" type="slidenum">
              <a:rPr lang="en-GB" smtClean="0"/>
              <a:t>‹#›</a:t>
            </a:fld>
            <a:endParaRPr lang="en-GB"/>
          </a:p>
        </p:txBody>
      </p:sp>
    </p:spTree>
    <p:extLst>
      <p:ext uri="{BB962C8B-B14F-4D97-AF65-F5344CB8AC3E}">
        <p14:creationId xmlns:p14="http://schemas.microsoft.com/office/powerpoint/2010/main" val="13712841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96382" y="1196535"/>
            <a:ext cx="3300120" cy="784665"/>
          </a:xfrm>
          <a:effectLst>
            <a:outerShdw blurRad="25400" dist="12700" dir="5400000">
              <a:srgbClr val="000000">
                <a:alpha val="13000"/>
              </a:srgbClr>
            </a:outerShdw>
          </a:effectLst>
        </p:spPr>
        <p:txBody>
          <a:bodyPr>
            <a:normAutofit/>
          </a:bodyPr>
          <a:lstStyle>
            <a:lvl1pPr>
              <a:defRPr sz="2200"/>
            </a:lvl1pPr>
          </a:lstStyle>
          <a:p>
            <a:r>
              <a:rPr lang="en-GB" dirty="0" smtClean="0"/>
              <a:t>Click to edit Master title style</a:t>
            </a:r>
            <a:endParaRPr lang="en-US" dirty="0"/>
          </a:p>
        </p:txBody>
      </p:sp>
      <p:sp>
        <p:nvSpPr>
          <p:cNvPr id="3" name="Content Placeholder 2"/>
          <p:cNvSpPr>
            <a:spLocks noGrp="1"/>
          </p:cNvSpPr>
          <p:nvPr>
            <p:ph idx="1"/>
          </p:nvPr>
        </p:nvSpPr>
        <p:spPr>
          <a:xfrm>
            <a:off x="196382" y="1981201"/>
            <a:ext cx="3300120" cy="4648199"/>
          </a:xfrm>
        </p:spPr>
        <p:txBody>
          <a:bodyPr>
            <a:normAutofit/>
          </a:bodyPr>
          <a:lstStyle>
            <a:lvl1pPr>
              <a:defRPr sz="2200"/>
            </a:lvl1pPr>
            <a:lvl2pPr>
              <a:defRPr sz="2200"/>
            </a:lvl2pPr>
            <a:lvl3pPr>
              <a:defRPr sz="2200"/>
            </a:lvl3pPr>
            <a:lvl4pPr>
              <a:defRPr sz="2200"/>
            </a:lvl4pPr>
            <a:lvl5pPr>
              <a:defRPr sz="22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2703010809"/>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4/5/2017</a:t>
            </a:fld>
            <a:endParaRPr lang="en-US" dirty="0"/>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394932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C81616-AAA8-4CAD-B2BB-6BD0A46235EC}" type="datetimeFigureOut">
              <a:rPr lang="en-GB" smtClean="0"/>
              <a:t>05/04/2017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41EBD27-2F7B-4CD4-944B-F06C8056FC83}" type="slidenum">
              <a:rPr lang="en-GB" smtClean="0"/>
              <a:t>‹#›</a:t>
            </a:fld>
            <a:endParaRPr lang="en-GB"/>
          </a:p>
        </p:txBody>
      </p:sp>
    </p:spTree>
    <p:extLst>
      <p:ext uri="{BB962C8B-B14F-4D97-AF65-F5344CB8AC3E}">
        <p14:creationId xmlns:p14="http://schemas.microsoft.com/office/powerpoint/2010/main" val="1985964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9C81616-AAA8-4CAD-B2BB-6BD0A46235EC}" type="datetimeFigureOut">
              <a:rPr lang="en-GB" smtClean="0"/>
              <a:t>05/04/2017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1EBD27-2F7B-4CD4-944B-F06C8056FC83}" type="slidenum">
              <a:rPr lang="en-GB" smtClean="0"/>
              <a:t>‹#›</a:t>
            </a:fld>
            <a:endParaRPr lang="en-GB"/>
          </a:p>
        </p:txBody>
      </p:sp>
    </p:spTree>
    <p:extLst>
      <p:ext uri="{BB962C8B-B14F-4D97-AF65-F5344CB8AC3E}">
        <p14:creationId xmlns:p14="http://schemas.microsoft.com/office/powerpoint/2010/main" val="7137259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9C81616-AAA8-4CAD-B2BB-6BD0A46235EC}" type="datetimeFigureOut">
              <a:rPr lang="en-GB" smtClean="0"/>
              <a:t>05/04/2017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41EBD27-2F7B-4CD4-944B-F06C8056FC83}" type="slidenum">
              <a:rPr lang="en-GB" smtClean="0"/>
              <a:t>‹#›</a:t>
            </a:fld>
            <a:endParaRPr lang="en-GB"/>
          </a:p>
        </p:txBody>
      </p:sp>
    </p:spTree>
    <p:extLst>
      <p:ext uri="{BB962C8B-B14F-4D97-AF65-F5344CB8AC3E}">
        <p14:creationId xmlns:p14="http://schemas.microsoft.com/office/powerpoint/2010/main" val="11631369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9C81616-AAA8-4CAD-B2BB-6BD0A46235EC}" type="datetimeFigureOut">
              <a:rPr lang="en-GB" smtClean="0"/>
              <a:t>05/04/2017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41EBD27-2F7B-4CD4-944B-F06C8056FC83}" type="slidenum">
              <a:rPr lang="en-GB" smtClean="0"/>
              <a:t>‹#›</a:t>
            </a:fld>
            <a:endParaRPr lang="en-GB"/>
          </a:p>
        </p:txBody>
      </p:sp>
    </p:spTree>
    <p:extLst>
      <p:ext uri="{BB962C8B-B14F-4D97-AF65-F5344CB8AC3E}">
        <p14:creationId xmlns:p14="http://schemas.microsoft.com/office/powerpoint/2010/main" val="23404403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C81616-AAA8-4CAD-B2BB-6BD0A46235EC}" type="datetimeFigureOut">
              <a:rPr lang="en-GB" smtClean="0"/>
              <a:t>05/04/2017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41EBD27-2F7B-4CD4-944B-F06C8056FC83}" type="slidenum">
              <a:rPr lang="en-GB" smtClean="0"/>
              <a:t>‹#›</a:t>
            </a:fld>
            <a:endParaRPr lang="en-GB"/>
          </a:p>
        </p:txBody>
      </p:sp>
    </p:spTree>
    <p:extLst>
      <p:ext uri="{BB962C8B-B14F-4D97-AF65-F5344CB8AC3E}">
        <p14:creationId xmlns:p14="http://schemas.microsoft.com/office/powerpoint/2010/main" val="10218144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C81616-AAA8-4CAD-B2BB-6BD0A46235EC}" type="datetimeFigureOut">
              <a:rPr lang="en-GB" smtClean="0"/>
              <a:t>05/04/2017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1EBD27-2F7B-4CD4-944B-F06C8056FC83}" type="slidenum">
              <a:rPr lang="en-GB" smtClean="0"/>
              <a:t>‹#›</a:t>
            </a:fld>
            <a:endParaRPr lang="en-GB"/>
          </a:p>
        </p:txBody>
      </p:sp>
    </p:spTree>
    <p:extLst>
      <p:ext uri="{BB962C8B-B14F-4D97-AF65-F5344CB8AC3E}">
        <p14:creationId xmlns:p14="http://schemas.microsoft.com/office/powerpoint/2010/main" val="3842405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C81616-AAA8-4CAD-B2BB-6BD0A46235EC}" type="datetimeFigureOut">
              <a:rPr lang="en-GB" smtClean="0"/>
              <a:t>05/04/2017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41EBD27-2F7B-4CD4-944B-F06C8056FC83}" type="slidenum">
              <a:rPr lang="en-GB" smtClean="0"/>
              <a:t>‹#›</a:t>
            </a:fld>
            <a:endParaRPr lang="en-GB"/>
          </a:p>
        </p:txBody>
      </p:sp>
    </p:spTree>
    <p:extLst>
      <p:ext uri="{BB962C8B-B14F-4D97-AF65-F5344CB8AC3E}">
        <p14:creationId xmlns:p14="http://schemas.microsoft.com/office/powerpoint/2010/main" val="17256511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C81616-AAA8-4CAD-B2BB-6BD0A46235EC}" type="datetimeFigureOut">
              <a:rPr lang="en-GB" smtClean="0"/>
              <a:t>05/04/2017</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6DAB9E-1081-47E9-8C73-18B0B875C062}" type="slidenum">
              <a:rPr lang="en-GB" smtClean="0"/>
              <a:pPr/>
              <a:t>‹#›</a:t>
            </a:fld>
            <a:endParaRPr lang="en-GB" dirty="0"/>
          </a:p>
        </p:txBody>
      </p:sp>
      <p:pic>
        <p:nvPicPr>
          <p:cNvPr id="7" name="Picture 2"/>
          <p:cNvPicPr>
            <a:picLocks noChangeAspect="1" noChangeArrowheads="1"/>
          </p:cNvPicPr>
          <p:nvPr userDrawn="1"/>
        </p:nvPicPr>
        <p:blipFill>
          <a:blip r:embed="rId14">
            <a:extLst>
              <a:ext uri="{28A0092B-C50C-407E-A947-70E740481C1C}">
                <a14:useLocalDpi xmlns:a14="http://schemas.microsoft.com/office/drawing/2010/main" val="0"/>
              </a:ext>
            </a:extLst>
          </a:blip>
          <a:srcRect l="15204" t="29576" r="74910" b="55209"/>
          <a:stretch>
            <a:fillRect/>
          </a:stretch>
        </p:blipFill>
        <p:spPr bwMode="auto">
          <a:xfrm>
            <a:off x="8089901" y="5940078"/>
            <a:ext cx="1071022" cy="91792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7468862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8.png"/></Relationships>
</file>

<file path=ppt/slides/_rels/slide1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1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20.png"/></Relationships>
</file>

<file path=ppt/slides/_rels/slide12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14.xml"/><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12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15.xml"/><Relationship Id="rId1" Type="http://schemas.openxmlformats.org/officeDocument/2006/relationships/slideLayout" Target="../slideLayouts/slideLayout7.xml"/><Relationship Id="rId4" Type="http://schemas.openxmlformats.org/officeDocument/2006/relationships/image" Target="../media/image116.png"/></Relationships>
</file>

<file path=ppt/slides/_rels/slide12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6.xml"/><Relationship Id="rId1" Type="http://schemas.openxmlformats.org/officeDocument/2006/relationships/slideLayout" Target="../slideLayouts/slideLayout2.xml"/><Relationship Id="rId6" Type="http://schemas.openxmlformats.org/officeDocument/2006/relationships/hyperlink" Target="http://goo.gl/Q5OzeV" TargetMode="External"/><Relationship Id="rId5" Type="http://schemas.openxmlformats.org/officeDocument/2006/relationships/image" Target="../media/image119.png"/><Relationship Id="rId4" Type="http://schemas.openxmlformats.org/officeDocument/2006/relationships/image" Target="../media/image118.png"/></Relationships>
</file>

<file path=ppt/slides/_rels/slide12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17.xml"/><Relationship Id="rId1" Type="http://schemas.openxmlformats.org/officeDocument/2006/relationships/slideLayout" Target="../slideLayouts/slideLayout2.xml"/><Relationship Id="rId5" Type="http://schemas.openxmlformats.org/officeDocument/2006/relationships/hyperlink" Target="http://goo.gl/Gv9Drk" TargetMode="External"/><Relationship Id="rId4" Type="http://schemas.openxmlformats.org/officeDocument/2006/relationships/image" Target="../media/image121.jpeg"/></Relationships>
</file>

<file path=ppt/slides/_rels/slide12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18.xml"/><Relationship Id="rId1" Type="http://schemas.openxmlformats.org/officeDocument/2006/relationships/slideLayout" Target="../slideLayouts/slideLayout7.xml"/><Relationship Id="rId4" Type="http://schemas.openxmlformats.org/officeDocument/2006/relationships/image" Target="../media/image123.png"/></Relationships>
</file>

<file path=ppt/slides/_rels/slide12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13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28.xml"/><Relationship Id="rId1" Type="http://schemas.openxmlformats.org/officeDocument/2006/relationships/slideLayout" Target="../slideLayouts/slideLayout2.xml"/><Relationship Id="rId4" Type="http://schemas.openxmlformats.org/officeDocument/2006/relationships/hyperlink" Target="https://www.youtube.com/watch?v=xo6oatm6lKw" TargetMode="Externa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hyperlink" Target="https://www.youtube.com/watch?v=0B79dGR19Tg" TargetMode="External"/><Relationship Id="rId2" Type="http://schemas.openxmlformats.org/officeDocument/2006/relationships/notesSlide" Target="../notesSlides/notesSlide130.xml"/><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13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31.xml"/><Relationship Id="rId1" Type="http://schemas.openxmlformats.org/officeDocument/2006/relationships/slideLayout" Target="../slideLayouts/slideLayout2.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hyperlink" Target="http://www.think-maths.co.uk/spreadsheet" TargetMode="External"/></Relationships>
</file>

<file path=ppt/slides/_rels/slide13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32.xml"/><Relationship Id="rId1" Type="http://schemas.openxmlformats.org/officeDocument/2006/relationships/slideLayout" Target="../slideLayouts/slideLayout2.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40.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136.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hyperlink" Target="http://goo.gl/0kuWAF" TargetMode="External"/><Relationship Id="rId4" Type="http://schemas.openxmlformats.org/officeDocument/2006/relationships/image" Target="../media/image143.png"/></Relationships>
</file>

<file path=ppt/slides/_rels/slide14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37.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14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38.xm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46.xml"/><Relationship Id="rId1" Type="http://schemas.openxmlformats.org/officeDocument/2006/relationships/slideLayout" Target="../slideLayouts/slideLayout2.xml"/><Relationship Id="rId4" Type="http://schemas.openxmlformats.org/officeDocument/2006/relationships/hyperlink" Target="http://goo.gl/2r3QYe" TargetMode="External"/></Relationships>
</file>

<file path=ppt/slides/_rels/slide154.xml.rels><?xml version="1.0" encoding="UTF-8" standalone="yes"?>
<Relationships xmlns="http://schemas.openxmlformats.org/package/2006/relationships"><Relationship Id="rId3" Type="http://schemas.openxmlformats.org/officeDocument/2006/relationships/hyperlink" Target="https://goo.gl/ewGO4a" TargetMode="External"/><Relationship Id="rId2" Type="http://schemas.openxmlformats.org/officeDocument/2006/relationships/notesSlide" Target="../notesSlides/notesSlide147.xml"/><Relationship Id="rId1" Type="http://schemas.openxmlformats.org/officeDocument/2006/relationships/slideLayout" Target="../slideLayouts/slideLayout2.xml"/><Relationship Id="rId5" Type="http://schemas.openxmlformats.org/officeDocument/2006/relationships/image" Target="../media/image151.jpeg"/><Relationship Id="rId4" Type="http://schemas.openxmlformats.org/officeDocument/2006/relationships/image" Target="../media/image150.png"/></Relationships>
</file>

<file path=ppt/slides/_rels/slide15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48.xml"/><Relationship Id="rId1" Type="http://schemas.openxmlformats.org/officeDocument/2006/relationships/slideLayout" Target="../slideLayouts/slideLayout2.xml"/><Relationship Id="rId5" Type="http://schemas.openxmlformats.org/officeDocument/2006/relationships/hyperlink" Target="http://goo.gl/h4ZlYo" TargetMode="External"/><Relationship Id="rId4" Type="http://schemas.openxmlformats.org/officeDocument/2006/relationships/image" Target="../media/image153.png"/></Relationships>
</file>

<file path=ppt/slides/_rels/slide156.xml.rels><?xml version="1.0" encoding="UTF-8" standalone="yes"?>
<Relationships xmlns="http://schemas.openxmlformats.org/package/2006/relationships"><Relationship Id="rId3" Type="http://schemas.openxmlformats.org/officeDocument/2006/relationships/image" Target="../media/image154.gif"/><Relationship Id="rId2" Type="http://schemas.openxmlformats.org/officeDocument/2006/relationships/notesSlide" Target="../notesSlides/notesSlide149.xml"/><Relationship Id="rId1" Type="http://schemas.openxmlformats.org/officeDocument/2006/relationships/slideLayout" Target="../slideLayouts/slideLayout2.xml"/><Relationship Id="rId4" Type="http://schemas.openxmlformats.org/officeDocument/2006/relationships/hyperlink" Target="http://goo.gl/viOId4" TargetMode="External"/></Relationships>
</file>

<file path=ppt/slides/_rels/slide15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50.xml"/><Relationship Id="rId1" Type="http://schemas.openxmlformats.org/officeDocument/2006/relationships/slideLayout" Target="../slideLayouts/slideLayout2.xml"/><Relationship Id="rId4" Type="http://schemas.openxmlformats.org/officeDocument/2006/relationships/image" Target="../media/image156.png"/></Relationships>
</file>

<file path=ppt/slides/_rels/slide15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51.xml"/><Relationship Id="rId1" Type="http://schemas.openxmlformats.org/officeDocument/2006/relationships/slideLayout" Target="../slideLayouts/slideLayout2.xml"/><Relationship Id="rId4" Type="http://schemas.openxmlformats.org/officeDocument/2006/relationships/image" Target="../media/image157.png"/></Relationships>
</file>

<file path=ppt/slides/_rels/slide15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52.xml"/><Relationship Id="rId1" Type="http://schemas.openxmlformats.org/officeDocument/2006/relationships/slideLayout" Target="../slideLayouts/slideLayout2.xml"/><Relationship Id="rId4" Type="http://schemas.openxmlformats.org/officeDocument/2006/relationships/image" Target="../media/image15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53.xml"/><Relationship Id="rId1" Type="http://schemas.openxmlformats.org/officeDocument/2006/relationships/slideLayout" Target="../slideLayouts/slideLayout2.xml"/><Relationship Id="rId4" Type="http://schemas.openxmlformats.org/officeDocument/2006/relationships/image" Target="../media/image155.png"/></Relationships>
</file>

<file path=ppt/slides/_rels/slide16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54.xml"/><Relationship Id="rId1" Type="http://schemas.openxmlformats.org/officeDocument/2006/relationships/slideLayout" Target="../slideLayouts/slideLayout2.xml"/><Relationship Id="rId4" Type="http://schemas.openxmlformats.org/officeDocument/2006/relationships/image" Target="../media/image160.png"/></Relationships>
</file>

<file path=ppt/slides/_rels/slide16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57.xml"/><Relationship Id="rId1" Type="http://schemas.openxmlformats.org/officeDocument/2006/relationships/slideLayout" Target="../slideLayouts/slideLayout2.xml"/><Relationship Id="rId5" Type="http://schemas.openxmlformats.org/officeDocument/2006/relationships/image" Target="../media/image162.png"/><Relationship Id="rId4" Type="http://schemas.openxmlformats.org/officeDocument/2006/relationships/image" Target="../media/image161.png"/></Relationships>
</file>

<file path=ppt/slides/_rels/slide16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58.xml"/><Relationship Id="rId1" Type="http://schemas.openxmlformats.org/officeDocument/2006/relationships/slideLayout" Target="../slideLayouts/slideLayout2.xml"/><Relationship Id="rId4" Type="http://schemas.openxmlformats.org/officeDocument/2006/relationships/hyperlink" Target="https://hourofcode.com/encryption" TargetMode="External"/></Relationships>
</file>

<file path=ppt/slides/_rels/slide16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63.xml"/><Relationship Id="rId1" Type="http://schemas.openxmlformats.org/officeDocument/2006/relationships/slideLayout" Target="../slideLayouts/slideLayout2.xml"/><Relationship Id="rId4" Type="http://schemas.openxmlformats.org/officeDocument/2006/relationships/image" Target="../media/image165.png"/></Relationships>
</file>

<file path=ppt/slides/_rels/slide17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64.xml"/><Relationship Id="rId1" Type="http://schemas.openxmlformats.org/officeDocument/2006/relationships/slideLayout" Target="../slideLayouts/slideLayout2.xml"/><Relationship Id="rId4" Type="http://schemas.openxmlformats.org/officeDocument/2006/relationships/image" Target="../media/image166.png"/></Relationships>
</file>

<file path=ppt/slides/_rels/slide17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65.xml"/><Relationship Id="rId1" Type="http://schemas.openxmlformats.org/officeDocument/2006/relationships/slideLayout" Target="../slideLayouts/slideLayout2.xml"/><Relationship Id="rId4" Type="http://schemas.openxmlformats.org/officeDocument/2006/relationships/image" Target="../media/image167.png"/></Relationships>
</file>

<file path=ppt/slides/_rels/slide17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66.xml"/><Relationship Id="rId1" Type="http://schemas.openxmlformats.org/officeDocument/2006/relationships/slideLayout" Target="../slideLayouts/slideLayout2.xml"/><Relationship Id="rId4" Type="http://schemas.openxmlformats.org/officeDocument/2006/relationships/image" Target="../media/image168.png"/></Relationships>
</file>

<file path=ppt/slides/_rels/slide17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67.xml"/><Relationship Id="rId1" Type="http://schemas.openxmlformats.org/officeDocument/2006/relationships/slideLayout" Target="../slideLayouts/slideLayout2.xml"/><Relationship Id="rId4" Type="http://schemas.openxmlformats.org/officeDocument/2006/relationships/image" Target="../media/image169.png"/></Relationships>
</file>

<file path=ppt/slides/_rels/slide17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68.xml"/><Relationship Id="rId1" Type="http://schemas.openxmlformats.org/officeDocument/2006/relationships/slideLayout" Target="../slideLayouts/slideLayout2.xml"/><Relationship Id="rId4" Type="http://schemas.openxmlformats.org/officeDocument/2006/relationships/image" Target="../media/image170.png"/></Relationships>
</file>

<file path=ppt/slides/_rels/slide176.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76.xml"/><Relationship Id="rId1" Type="http://schemas.openxmlformats.org/officeDocument/2006/relationships/slideLayout" Target="../slideLayouts/slideLayout2.xml"/><Relationship Id="rId4" Type="http://schemas.openxmlformats.org/officeDocument/2006/relationships/hyperlink" Target="https://hourofcode.com/textcomp" TargetMode="External"/></Relationships>
</file>

<file path=ppt/slides/_rels/slide18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77.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185.xml.rels><?xml version="1.0" encoding="UTF-8" standalone="yes"?>
<Relationships xmlns="http://schemas.openxmlformats.org/package/2006/relationships"><Relationship Id="rId3" Type="http://schemas.openxmlformats.org/officeDocument/2006/relationships/image" Target="../media/image175.gif"/><Relationship Id="rId2" Type="http://schemas.openxmlformats.org/officeDocument/2006/relationships/notesSlide" Target="../notesSlides/notesSlide178.xml"/><Relationship Id="rId1" Type="http://schemas.openxmlformats.org/officeDocument/2006/relationships/slideLayout" Target="../slideLayouts/slideLayout1.xml"/><Relationship Id="rId4" Type="http://schemas.openxmlformats.org/officeDocument/2006/relationships/image" Target="../media/image176.png"/></Relationships>
</file>

<file path=ppt/slides/_rels/slide186.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80.xml"/><Relationship Id="rId1" Type="http://schemas.openxmlformats.org/officeDocument/2006/relationships/slideLayout" Target="../slideLayouts/slideLayout2.xml"/><Relationship Id="rId4" Type="http://schemas.openxmlformats.org/officeDocument/2006/relationships/image" Target="../media/image178.png"/></Relationships>
</file>

<file path=ppt/slides/_rels/slide18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81.xml"/><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83.xml"/><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84.xml"/><Relationship Id="rId1" Type="http://schemas.openxmlformats.org/officeDocument/2006/relationships/slideLayout" Target="../slideLayouts/slideLayout7.xml"/><Relationship Id="rId4" Type="http://schemas.openxmlformats.org/officeDocument/2006/relationships/image" Target="../media/image182.png"/></Relationships>
</file>

<file path=ppt/slides/_rels/slide192.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85.xml"/><Relationship Id="rId1" Type="http://schemas.openxmlformats.org/officeDocument/2006/relationships/slideLayout" Target="../slideLayouts/slideLayout7.xml"/><Relationship Id="rId4" Type="http://schemas.openxmlformats.org/officeDocument/2006/relationships/image" Target="../media/image184.png"/></Relationships>
</file>

<file path=ppt/slides/_rels/slide193.xml.rels><?xml version="1.0" encoding="UTF-8" standalone="yes"?>
<Relationships xmlns="http://schemas.openxmlformats.org/package/2006/relationships"><Relationship Id="rId3" Type="http://schemas.openxmlformats.org/officeDocument/2006/relationships/image" Target="../media/image185.jpg"/><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89.xml"/><Relationship Id="rId1" Type="http://schemas.openxmlformats.org/officeDocument/2006/relationships/slideLayout" Target="../slideLayouts/slideLayout2.xml"/><Relationship Id="rId4" Type="http://schemas.openxmlformats.org/officeDocument/2006/relationships/hyperlink" Target="http://goo.gl/bvMxDS" TargetMode="External"/></Relationships>
</file>

<file path=ppt/slides/_rels/slide197.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90.xml"/><Relationship Id="rId1" Type="http://schemas.openxmlformats.org/officeDocument/2006/relationships/slideLayout" Target="../slideLayouts/slideLayout2.xml"/><Relationship Id="rId4" Type="http://schemas.openxmlformats.org/officeDocument/2006/relationships/image" Target="../media/image189.png"/></Relationships>
</file>

<file path=ppt/slides/_rels/slide198.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91.xml"/><Relationship Id="rId1" Type="http://schemas.openxmlformats.org/officeDocument/2006/relationships/slideLayout" Target="../slideLayouts/slideLayout2.xml"/><Relationship Id="rId5" Type="http://schemas.openxmlformats.org/officeDocument/2006/relationships/hyperlink" Target="http://goo.gl/GEBfUU" TargetMode="External"/><Relationship Id="rId4" Type="http://schemas.openxmlformats.org/officeDocument/2006/relationships/image" Target="../media/image191.png"/></Relationships>
</file>

<file path=ppt/slides/_rels/slide199.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92.xml"/><Relationship Id="rId1" Type="http://schemas.openxmlformats.org/officeDocument/2006/relationships/slideLayout" Target="../slideLayouts/slideLayout2.xml"/><Relationship Id="rId4" Type="http://schemas.openxmlformats.org/officeDocument/2006/relationships/hyperlink" Target="http://goo.gl/OfB0tI"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00.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94.xml"/><Relationship Id="rId1" Type="http://schemas.openxmlformats.org/officeDocument/2006/relationships/slideLayout" Target="../slideLayouts/slideLayout2.xml"/><Relationship Id="rId4" Type="http://schemas.openxmlformats.org/officeDocument/2006/relationships/image" Target="../media/image194.png"/></Relationships>
</file>

<file path=ppt/slides/_rels/slide202.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95.xml"/><Relationship Id="rId1" Type="http://schemas.openxmlformats.org/officeDocument/2006/relationships/slideLayout" Target="../slideLayouts/slideLayout2.xml"/><Relationship Id="rId4" Type="http://schemas.openxmlformats.org/officeDocument/2006/relationships/image" Target="../media/image195.png"/></Relationships>
</file>

<file path=ppt/slides/_rels/slide203.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96.xml"/><Relationship Id="rId1" Type="http://schemas.openxmlformats.org/officeDocument/2006/relationships/slideLayout" Target="../slideLayouts/slideLayout2.xml"/><Relationship Id="rId4" Type="http://schemas.openxmlformats.org/officeDocument/2006/relationships/image" Target="../media/image196.png"/></Relationships>
</file>

<file path=ppt/slides/_rels/slide204.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97.xml"/><Relationship Id="rId1" Type="http://schemas.openxmlformats.org/officeDocument/2006/relationships/slideLayout" Target="../slideLayouts/slideLayout2.xml"/><Relationship Id="rId4" Type="http://schemas.openxmlformats.org/officeDocument/2006/relationships/image" Target="../media/image197.png"/></Relationships>
</file>

<file path=ppt/slides/_rels/slide205.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98.xml"/><Relationship Id="rId1" Type="http://schemas.openxmlformats.org/officeDocument/2006/relationships/slideLayout" Target="../slideLayouts/slideLayout2.xml"/><Relationship Id="rId4" Type="http://schemas.openxmlformats.org/officeDocument/2006/relationships/image" Target="../media/image198.png"/></Relationships>
</file>

<file path=ppt/slides/_rels/slide206.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199.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200.xml"/><Relationship Id="rId1" Type="http://schemas.openxmlformats.org/officeDocument/2006/relationships/slideLayout" Target="../slideLayouts/slideLayout2.xml"/><Relationship Id="rId6" Type="http://schemas.openxmlformats.org/officeDocument/2006/relationships/hyperlink" Target="http://goo.gl/ZfPQCI" TargetMode="External"/><Relationship Id="rId5" Type="http://schemas.openxmlformats.org/officeDocument/2006/relationships/image" Target="../media/image201.png"/><Relationship Id="rId4" Type="http://schemas.openxmlformats.org/officeDocument/2006/relationships/hyperlink" Target="http://goo.gl/tJOqb9" TargetMode="External"/></Relationships>
</file>

<file path=ppt/slides/_rels/slide208.xml.rels><?xml version="1.0" encoding="UTF-8" standalone="yes"?>
<Relationships xmlns="http://schemas.openxmlformats.org/package/2006/relationships"><Relationship Id="rId8" Type="http://schemas.openxmlformats.org/officeDocument/2006/relationships/image" Target="../media/image207.png"/><Relationship Id="rId3" Type="http://schemas.openxmlformats.org/officeDocument/2006/relationships/image" Target="../media/image202.png"/><Relationship Id="rId7" Type="http://schemas.openxmlformats.org/officeDocument/2006/relationships/image" Target="../media/image206.png"/><Relationship Id="rId2" Type="http://schemas.openxmlformats.org/officeDocument/2006/relationships/notesSlide" Target="../notesSlides/notesSlide201.xml"/><Relationship Id="rId1" Type="http://schemas.openxmlformats.org/officeDocument/2006/relationships/slideLayout" Target="../slideLayouts/slideLayout7.xml"/><Relationship Id="rId6" Type="http://schemas.openxmlformats.org/officeDocument/2006/relationships/image" Target="../media/image205.jpg"/><Relationship Id="rId5" Type="http://schemas.openxmlformats.org/officeDocument/2006/relationships/image" Target="../media/image204.png"/><Relationship Id="rId4" Type="http://schemas.openxmlformats.org/officeDocument/2006/relationships/image" Target="../media/image203.png"/><Relationship Id="rId9" Type="http://schemas.openxmlformats.org/officeDocument/2006/relationships/hyperlink" Target="http://www.computingatschool.org.uk/" TargetMode="External"/></Relationships>
</file>

<file path=ppt/slides/_rels/slide209.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202.xml"/><Relationship Id="rId1" Type="http://schemas.openxmlformats.org/officeDocument/2006/relationships/slideLayout" Target="../slideLayouts/slideLayout7.xml"/><Relationship Id="rId4" Type="http://schemas.openxmlformats.org/officeDocument/2006/relationships/image" Target="../media/image203.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203.xml"/><Relationship Id="rId1" Type="http://schemas.openxmlformats.org/officeDocument/2006/relationships/slideLayout" Target="../slideLayouts/slideLayout7.xml"/><Relationship Id="rId4" Type="http://schemas.openxmlformats.org/officeDocument/2006/relationships/image" Target="../media/image203.png"/></Relationships>
</file>

<file path=ppt/slides/_rels/slide211.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204.xml"/><Relationship Id="rId1" Type="http://schemas.openxmlformats.org/officeDocument/2006/relationships/slideLayout" Target="../slideLayouts/slideLayout7.xml"/><Relationship Id="rId4" Type="http://schemas.openxmlformats.org/officeDocument/2006/relationships/image" Target="../media/image203.png"/></Relationships>
</file>

<file path=ppt/slides/_rels/slide212.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205.xml"/><Relationship Id="rId1" Type="http://schemas.openxmlformats.org/officeDocument/2006/relationships/slideLayout" Target="../slideLayouts/slideLayout7.xml"/><Relationship Id="rId4" Type="http://schemas.openxmlformats.org/officeDocument/2006/relationships/image" Target="../media/image203.png"/></Relationships>
</file>

<file path=ppt/slides/_rels/slide213.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206.xml"/><Relationship Id="rId1" Type="http://schemas.openxmlformats.org/officeDocument/2006/relationships/slideLayout" Target="../slideLayouts/slideLayout7.xml"/><Relationship Id="rId6" Type="http://schemas.openxmlformats.org/officeDocument/2006/relationships/image" Target="../media/image209.jpeg"/><Relationship Id="rId5" Type="http://schemas.openxmlformats.org/officeDocument/2006/relationships/image" Target="../media/image208.jpeg"/><Relationship Id="rId4" Type="http://schemas.openxmlformats.org/officeDocument/2006/relationships/image" Target="../media/image203.png"/></Relationships>
</file>

<file path=ppt/slides/_rels/slide214.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207.xml"/><Relationship Id="rId1" Type="http://schemas.openxmlformats.org/officeDocument/2006/relationships/slideLayout" Target="../slideLayouts/slideLayout7.xml"/><Relationship Id="rId6" Type="http://schemas.openxmlformats.org/officeDocument/2006/relationships/hyperlink" Target="http://www.computingatschool.org.uk/certificate" TargetMode="External"/><Relationship Id="rId5" Type="http://schemas.openxmlformats.org/officeDocument/2006/relationships/image" Target="../media/image211.png"/><Relationship Id="rId4" Type="http://schemas.openxmlformats.org/officeDocument/2006/relationships/image" Target="../media/image210.png"/></Relationships>
</file>

<file path=ppt/slides/_rels/slide215.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208.xml"/><Relationship Id="rId1" Type="http://schemas.openxmlformats.org/officeDocument/2006/relationships/slideLayout" Target="../slideLayouts/slideLayout1.xml"/></Relationships>
</file>

<file path=ppt/slides/_rels/slide216.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209.xml"/><Relationship Id="rId1" Type="http://schemas.openxmlformats.org/officeDocument/2006/relationships/slideLayout" Target="../slideLayouts/slideLayout1.xml"/><Relationship Id="rId5" Type="http://schemas.openxmlformats.org/officeDocument/2006/relationships/hyperlink" Target="http://goo.gl/GtNW1r" TargetMode="External"/><Relationship Id="rId4" Type="http://schemas.openxmlformats.org/officeDocument/2006/relationships/image" Target="../media/image214.JPG"/></Relationships>
</file>

<file path=ppt/slides/_rels/slide217.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210.xml"/><Relationship Id="rId1" Type="http://schemas.openxmlformats.org/officeDocument/2006/relationships/slideLayout" Target="../slideLayouts/slideLayout7.xml"/><Relationship Id="rId5" Type="http://schemas.openxmlformats.org/officeDocument/2006/relationships/image" Target="../media/image216.png"/><Relationship Id="rId4" Type="http://schemas.openxmlformats.org/officeDocument/2006/relationships/hyperlink" Target="https://goo.gl/hWaWrD" TargetMode="External"/></Relationships>
</file>

<file path=ppt/slides/_rels/slide218.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211.xml"/><Relationship Id="rId1" Type="http://schemas.openxmlformats.org/officeDocument/2006/relationships/slideLayout" Target="../slideLayouts/slideLayout2.xml"/><Relationship Id="rId5" Type="http://schemas.openxmlformats.org/officeDocument/2006/relationships/image" Target="../media/image219.png"/><Relationship Id="rId4" Type="http://schemas.openxmlformats.org/officeDocument/2006/relationships/image" Target="../media/image218.png"/></Relationships>
</file>

<file path=ppt/slides/_rels/slide219.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212.xml"/><Relationship Id="rId1" Type="http://schemas.openxmlformats.org/officeDocument/2006/relationships/slideLayout" Target="../slideLayouts/slideLayout2.xml"/><Relationship Id="rId4" Type="http://schemas.openxmlformats.org/officeDocument/2006/relationships/image" Target="../media/image219.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20.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213.xml"/><Relationship Id="rId1" Type="http://schemas.openxmlformats.org/officeDocument/2006/relationships/slideLayout" Target="../slideLayouts/slideLayout2.xml"/><Relationship Id="rId4" Type="http://schemas.openxmlformats.org/officeDocument/2006/relationships/image" Target="../media/image219.png"/></Relationships>
</file>

<file path=ppt/slides/_rels/slide221.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png"/><Relationship Id="rId1" Type="http://schemas.openxmlformats.org/officeDocument/2006/relationships/slideLayout" Target="../slideLayouts/slideLayout2.xml"/><Relationship Id="rId4" Type="http://schemas.openxmlformats.org/officeDocument/2006/relationships/image" Target="../media/image219.png"/></Relationships>
</file>

<file path=ppt/slides/_rels/slide222.xml.rels><?xml version="1.0" encoding="UTF-8" standalone="yes"?>
<Relationships xmlns="http://schemas.openxmlformats.org/package/2006/relationships"><Relationship Id="rId3" Type="http://schemas.openxmlformats.org/officeDocument/2006/relationships/image" Target="../media/image224.tmp"/><Relationship Id="rId2" Type="http://schemas.openxmlformats.org/officeDocument/2006/relationships/notesSlide" Target="../notesSlides/notesSlide214.xml"/><Relationship Id="rId1" Type="http://schemas.openxmlformats.org/officeDocument/2006/relationships/slideLayout" Target="../slideLayouts/slideLayout7.xml"/><Relationship Id="rId4" Type="http://schemas.openxmlformats.org/officeDocument/2006/relationships/image" Target="../media/image225.tmp"/></Relationships>
</file>

<file path=ppt/slides/_rels/slide223.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215.xml"/><Relationship Id="rId1" Type="http://schemas.openxmlformats.org/officeDocument/2006/relationships/slideLayout" Target="../slideLayouts/slideLayout7.xml"/><Relationship Id="rId6" Type="http://schemas.openxmlformats.org/officeDocument/2006/relationships/image" Target="../media/image228.png"/><Relationship Id="rId5" Type="http://schemas.openxmlformats.org/officeDocument/2006/relationships/image" Target="../media/image227.png"/><Relationship Id="rId4" Type="http://schemas.openxmlformats.org/officeDocument/2006/relationships/image" Target="../media/image226.tmp"/></Relationships>
</file>

<file path=ppt/slides/_rels/slide224.xml.rels><?xml version="1.0" encoding="UTF-8" standalone="yes"?>
<Relationships xmlns="http://schemas.openxmlformats.org/package/2006/relationships"><Relationship Id="rId3" Type="http://schemas.openxmlformats.org/officeDocument/2006/relationships/image" Target="../media/image227.png"/><Relationship Id="rId7" Type="http://schemas.openxmlformats.org/officeDocument/2006/relationships/image" Target="../media/image230.png"/><Relationship Id="rId2" Type="http://schemas.openxmlformats.org/officeDocument/2006/relationships/notesSlide" Target="../notesSlides/notesSlide216.xml"/><Relationship Id="rId1" Type="http://schemas.openxmlformats.org/officeDocument/2006/relationships/slideLayout" Target="../slideLayouts/slideLayout7.xml"/><Relationship Id="rId6" Type="http://schemas.openxmlformats.org/officeDocument/2006/relationships/image" Target="../media/image229.png"/><Relationship Id="rId5" Type="http://schemas.openxmlformats.org/officeDocument/2006/relationships/image" Target="../media/image68.png"/><Relationship Id="rId4" Type="http://schemas.openxmlformats.org/officeDocument/2006/relationships/image" Target="../media/image228.png"/></Relationships>
</file>

<file path=ppt/slides/_rels/slide225.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217.xml"/><Relationship Id="rId1" Type="http://schemas.openxmlformats.org/officeDocument/2006/relationships/slideLayout" Target="../slideLayouts/slideLayout2.xml"/><Relationship Id="rId5" Type="http://schemas.openxmlformats.org/officeDocument/2006/relationships/image" Target="../media/image232.png"/><Relationship Id="rId4" Type="http://schemas.openxmlformats.org/officeDocument/2006/relationships/image" Target="../media/image219.png"/></Relationships>
</file>

<file path=ppt/slides/_rels/slide226.xml.rels><?xml version="1.0" encoding="UTF-8" standalone="yes"?>
<Relationships xmlns="http://schemas.openxmlformats.org/package/2006/relationships"><Relationship Id="rId3" Type="http://schemas.openxmlformats.org/officeDocument/2006/relationships/image" Target="../media/image233.tmp"/><Relationship Id="rId2" Type="http://schemas.openxmlformats.org/officeDocument/2006/relationships/notesSlide" Target="../notesSlides/notesSlide218.xml"/><Relationship Id="rId1" Type="http://schemas.openxmlformats.org/officeDocument/2006/relationships/slideLayout" Target="../slideLayouts/slideLayout2.xml"/><Relationship Id="rId5" Type="http://schemas.openxmlformats.org/officeDocument/2006/relationships/image" Target="../media/image235.tmp"/><Relationship Id="rId4" Type="http://schemas.openxmlformats.org/officeDocument/2006/relationships/image" Target="../media/image234.png"/></Relationships>
</file>

<file path=ppt/slides/_rels/slide227.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219.xml"/><Relationship Id="rId1" Type="http://schemas.openxmlformats.org/officeDocument/2006/relationships/slideLayout" Target="../slideLayouts/slideLayout2.xml"/><Relationship Id="rId6" Type="http://schemas.openxmlformats.org/officeDocument/2006/relationships/image" Target="../media/image236.png"/><Relationship Id="rId5" Type="http://schemas.openxmlformats.org/officeDocument/2006/relationships/image" Target="../media/image232.png"/><Relationship Id="rId4" Type="http://schemas.openxmlformats.org/officeDocument/2006/relationships/image" Target="../media/image219.png"/></Relationships>
</file>

<file path=ppt/slides/_rels/slide228.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220.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32.png"/><Relationship Id="rId4" Type="http://schemas.openxmlformats.org/officeDocument/2006/relationships/image" Target="../media/image219.png"/></Relationships>
</file>

<file path=ppt/slides/_rels/slide229.xml.rels><?xml version="1.0" encoding="UTF-8" standalone="yes"?>
<Relationships xmlns="http://schemas.openxmlformats.org/package/2006/relationships"><Relationship Id="rId3" Type="http://schemas.openxmlformats.org/officeDocument/2006/relationships/image" Target="../media/image231.png"/><Relationship Id="rId7" Type="http://schemas.openxmlformats.org/officeDocument/2006/relationships/image" Target="../media/image237.tmp"/><Relationship Id="rId2" Type="http://schemas.openxmlformats.org/officeDocument/2006/relationships/notesSlide" Target="../notesSlides/notesSlide221.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232.png"/><Relationship Id="rId4" Type="http://schemas.openxmlformats.org/officeDocument/2006/relationships/image" Target="../media/image219.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230.xml.rels><?xml version="1.0" encoding="UTF-8" standalone="yes"?>
<Relationships xmlns="http://schemas.openxmlformats.org/package/2006/relationships"><Relationship Id="rId3" Type="http://schemas.openxmlformats.org/officeDocument/2006/relationships/image" Target="../media/image237.tmp"/><Relationship Id="rId2" Type="http://schemas.openxmlformats.org/officeDocument/2006/relationships/notesSlide" Target="../notesSlides/notesSlide222.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223.xml"/><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224.xml"/><Relationship Id="rId1" Type="http://schemas.openxmlformats.org/officeDocument/2006/relationships/slideLayout" Target="../slideLayouts/slideLayout7.xml"/><Relationship Id="rId4" Type="http://schemas.openxmlformats.org/officeDocument/2006/relationships/image" Target="../media/image239.jpeg"/></Relationships>
</file>

<file path=ppt/slides/_rels/slide233.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225.xml"/><Relationship Id="rId1" Type="http://schemas.openxmlformats.org/officeDocument/2006/relationships/slideLayout" Target="../slideLayouts/slideLayout7.xml"/><Relationship Id="rId4" Type="http://schemas.openxmlformats.org/officeDocument/2006/relationships/image" Target="../media/image241.png"/></Relationships>
</file>

<file path=ppt/slides/_rels/slide234.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226.xml"/><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227.xml"/><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228.xml"/><Relationship Id="rId1" Type="http://schemas.openxmlformats.org/officeDocument/2006/relationships/slideLayout" Target="../slideLayouts/slideLayout7.xml"/><Relationship Id="rId4" Type="http://schemas.openxmlformats.org/officeDocument/2006/relationships/image" Target="../media/image242.png"/></Relationships>
</file>

<file path=ppt/slides/_rels/slide237.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229.xml"/><Relationship Id="rId1" Type="http://schemas.openxmlformats.org/officeDocument/2006/relationships/slideLayout" Target="../slideLayouts/slideLayout7.xml"/><Relationship Id="rId5" Type="http://schemas.openxmlformats.org/officeDocument/2006/relationships/image" Target="../media/image243.tmp"/><Relationship Id="rId4" Type="http://schemas.openxmlformats.org/officeDocument/2006/relationships/image" Target="../media/image242.png"/></Relationships>
</file>

<file path=ppt/slides/_rels/slide238.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230.xml"/><Relationship Id="rId1" Type="http://schemas.openxmlformats.org/officeDocument/2006/relationships/slideLayout" Target="../slideLayouts/slideLayout7.xml"/><Relationship Id="rId6" Type="http://schemas.openxmlformats.org/officeDocument/2006/relationships/image" Target="../media/image245.png"/><Relationship Id="rId5" Type="http://schemas.openxmlformats.org/officeDocument/2006/relationships/image" Target="../media/image244.png"/><Relationship Id="rId4" Type="http://schemas.openxmlformats.org/officeDocument/2006/relationships/image" Target="../media/image241.png"/></Relationships>
</file>

<file path=ppt/slides/_rels/slide239.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231.xml"/><Relationship Id="rId1" Type="http://schemas.openxmlformats.org/officeDocument/2006/relationships/slideLayout" Target="../slideLayouts/slideLayout7.xml"/><Relationship Id="rId4" Type="http://schemas.openxmlformats.org/officeDocument/2006/relationships/image" Target="../media/image247.jpe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40.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232.xml"/><Relationship Id="rId1" Type="http://schemas.openxmlformats.org/officeDocument/2006/relationships/slideLayout" Target="../slideLayouts/slideLayout7.xml"/><Relationship Id="rId4" Type="http://schemas.openxmlformats.org/officeDocument/2006/relationships/image" Target="../media/image249.emf"/></Relationships>
</file>

<file path=ppt/slides/_rels/slide241.xml.rels><?xml version="1.0" encoding="UTF-8" standalone="yes"?>
<Relationships xmlns="http://schemas.openxmlformats.org/package/2006/relationships"><Relationship Id="rId3" Type="http://schemas.openxmlformats.org/officeDocument/2006/relationships/image" Target="../media/image250.jpg"/><Relationship Id="rId2" Type="http://schemas.openxmlformats.org/officeDocument/2006/relationships/notesSlide" Target="../notesSlides/notesSlide233.xml"/><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234.xml"/><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235.xml"/><Relationship Id="rId1" Type="http://schemas.openxmlformats.org/officeDocument/2006/relationships/slideLayout" Target="../slideLayouts/slideLayout7.xml"/><Relationship Id="rId4" Type="http://schemas.openxmlformats.org/officeDocument/2006/relationships/image" Target="../media/image212.png"/></Relationships>
</file>

<file path=ppt/slides/_rels/slide245.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236.xml"/><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237.xml"/><Relationship Id="rId1" Type="http://schemas.openxmlformats.org/officeDocument/2006/relationships/slideLayout" Target="../slideLayouts/slideLayout7.xml"/><Relationship Id="rId5" Type="http://schemas.openxmlformats.org/officeDocument/2006/relationships/image" Target="../media/image256.emf"/><Relationship Id="rId4" Type="http://schemas.openxmlformats.org/officeDocument/2006/relationships/image" Target="../media/image255.tmp"/></Relationships>
</file>

<file path=ppt/slides/_rels/slide247.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notesSlide" Target="../notesSlides/notesSlide238.xml"/><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notesSlide" Target="../notesSlides/notesSlide239.xml"/><Relationship Id="rId1" Type="http://schemas.openxmlformats.org/officeDocument/2006/relationships/slideLayout" Target="../slideLayouts/slideLayout7.xml"/><Relationship Id="rId4" Type="http://schemas.openxmlformats.org/officeDocument/2006/relationships/image" Target="../media/image259.jpeg"/></Relationships>
</file>

<file path=ppt/slides/_rels/slide249.xml.rels><?xml version="1.0" encoding="UTF-8" standalone="yes"?>
<Relationships xmlns="http://schemas.openxmlformats.org/package/2006/relationships"><Relationship Id="rId3" Type="http://schemas.openxmlformats.org/officeDocument/2006/relationships/image" Target="../media/image260.jpg"/><Relationship Id="rId2" Type="http://schemas.openxmlformats.org/officeDocument/2006/relationships/notesSlide" Target="../notesSlides/notesSlide240.xml"/><Relationship Id="rId1" Type="http://schemas.openxmlformats.org/officeDocument/2006/relationships/slideLayout" Target="../slideLayouts/slideLayout7.xml"/><Relationship Id="rId5" Type="http://schemas.openxmlformats.org/officeDocument/2006/relationships/image" Target="../media/image262.tmp"/><Relationship Id="rId4" Type="http://schemas.openxmlformats.org/officeDocument/2006/relationships/image" Target="../media/image261.gif"/></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50.xml.rels><?xml version="1.0" encoding="UTF-8" standalone="yes"?>
<Relationships xmlns="http://schemas.openxmlformats.org/package/2006/relationships"><Relationship Id="rId3" Type="http://schemas.openxmlformats.org/officeDocument/2006/relationships/image" Target="../media/image260.jpg"/><Relationship Id="rId2" Type="http://schemas.openxmlformats.org/officeDocument/2006/relationships/notesSlide" Target="../notesSlides/notesSlide241.xml"/><Relationship Id="rId1" Type="http://schemas.openxmlformats.org/officeDocument/2006/relationships/slideLayout" Target="../slideLayouts/slideLayout7.xml"/><Relationship Id="rId5" Type="http://schemas.openxmlformats.org/officeDocument/2006/relationships/image" Target="../media/image263.jpg"/><Relationship Id="rId4" Type="http://schemas.openxmlformats.org/officeDocument/2006/relationships/image" Target="../media/image262.tmp"/></Relationships>
</file>

<file path=ppt/slides/_rels/slide251.xml.rels><?xml version="1.0" encoding="UTF-8" standalone="yes"?>
<Relationships xmlns="http://schemas.openxmlformats.org/package/2006/relationships"><Relationship Id="rId3" Type="http://schemas.openxmlformats.org/officeDocument/2006/relationships/image" Target="../media/image260.jpg"/><Relationship Id="rId2" Type="http://schemas.openxmlformats.org/officeDocument/2006/relationships/notesSlide" Target="../notesSlides/notesSlide242.xml"/><Relationship Id="rId1" Type="http://schemas.openxmlformats.org/officeDocument/2006/relationships/slideLayout" Target="../slideLayouts/slideLayout7.xml"/><Relationship Id="rId5" Type="http://schemas.openxmlformats.org/officeDocument/2006/relationships/hyperlink" Target="http://bubo.brynmawr.edu/~dblank/brain/" TargetMode="External"/><Relationship Id="rId4" Type="http://schemas.openxmlformats.org/officeDocument/2006/relationships/image" Target="../media/image262.tmp"/></Relationships>
</file>

<file path=ppt/slides/_rels/slide252.xml.rels><?xml version="1.0" encoding="UTF-8" standalone="yes"?>
<Relationships xmlns="http://schemas.openxmlformats.org/package/2006/relationships"><Relationship Id="rId2" Type="http://schemas.openxmlformats.org/officeDocument/2006/relationships/image" Target="../media/image264.jpg"/><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3" Type="http://schemas.openxmlformats.org/officeDocument/2006/relationships/hyperlink" Target="http://goo.gl/4QsS9T" TargetMode="External"/><Relationship Id="rId2" Type="http://schemas.openxmlformats.org/officeDocument/2006/relationships/notesSlide" Target="../notesSlides/notesSlide243.xml"/><Relationship Id="rId1" Type="http://schemas.openxmlformats.org/officeDocument/2006/relationships/slideLayout" Target="../slideLayouts/slideLayout7.xml"/><Relationship Id="rId6" Type="http://schemas.openxmlformats.org/officeDocument/2006/relationships/image" Target="../media/image267.png"/><Relationship Id="rId5" Type="http://schemas.openxmlformats.org/officeDocument/2006/relationships/image" Target="../media/image266.png"/><Relationship Id="rId4" Type="http://schemas.openxmlformats.org/officeDocument/2006/relationships/image" Target="../media/image265.png"/></Relationships>
</file>

<file path=ppt/slides/_rels/slide25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44.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25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5.xml"/><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46.xml"/><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47.xml"/><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48.xml"/><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9.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3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jpg"/></Relationships>
</file>

<file path=ppt/slides/_rels/slide3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hyperlink" Target="https://youtu.be/OCYZTg3jahU"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5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0.png"/><Relationship Id="rId7"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2.png"/><Relationship Id="rId4" Type="http://schemas.openxmlformats.org/officeDocument/2006/relationships/image" Target="../media/image51.png"/></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4.png"/><Relationship Id="rId4" Type="http://schemas.openxmlformats.org/officeDocument/2006/relationships/image" Target="../media/image50.png"/></Relationships>
</file>

<file path=ppt/slides/_rels/slide53.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51.png"/><Relationship Id="rId3" Type="http://schemas.openxmlformats.org/officeDocument/2006/relationships/image" Target="../media/image57.pn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4.png"/><Relationship Id="rId10" Type="http://schemas.openxmlformats.org/officeDocument/2006/relationships/image" Target="../media/image62.png"/><Relationship Id="rId4" Type="http://schemas.openxmlformats.org/officeDocument/2006/relationships/image" Target="../media/image50.png"/><Relationship Id="rId9" Type="http://schemas.openxmlformats.org/officeDocument/2006/relationships/image" Target="../media/image61.png"/><Relationship Id="rId14" Type="http://schemas.openxmlformats.org/officeDocument/2006/relationships/image" Target="../media/image65.png"/></Relationships>
</file>

<file path=ppt/slides/_rels/slide54.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5.png"/><Relationship Id="rId3" Type="http://schemas.openxmlformats.org/officeDocument/2006/relationships/image" Target="../media/image50.png"/><Relationship Id="rId7" Type="http://schemas.openxmlformats.org/officeDocument/2006/relationships/image" Target="../media/image60.png"/><Relationship Id="rId12" Type="http://schemas.openxmlformats.org/officeDocument/2006/relationships/image" Target="../media/image51.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4.png"/><Relationship Id="rId9" Type="http://schemas.openxmlformats.org/officeDocument/2006/relationships/image" Target="../media/image62.png"/><Relationship Id="rId14" Type="http://schemas.openxmlformats.org/officeDocument/2006/relationships/image" Target="../media/image57.png"/></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4.png"/><Relationship Id="rId4" Type="http://schemas.openxmlformats.org/officeDocument/2006/relationships/image" Target="../media/image50.png"/></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4.png"/><Relationship Id="rId4" Type="http://schemas.openxmlformats.org/officeDocument/2006/relationships/image" Target="../media/image50.png"/></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66.png"/><Relationship Id="rId4" Type="http://schemas.openxmlformats.org/officeDocument/2006/relationships/image" Target="../media/image54.png"/></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53.png"/><Relationship Id="rId4" Type="http://schemas.openxmlformats.org/officeDocument/2006/relationships/image" Target="../media/image52.png"/></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53.png"/><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6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50.png"/><Relationship Id="rId7" Type="http://schemas.openxmlformats.org/officeDocument/2006/relationships/image" Target="../media/image55.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1.png"/><Relationship Id="rId10" Type="http://schemas.openxmlformats.org/officeDocument/2006/relationships/image" Target="../media/image69.png"/><Relationship Id="rId4" Type="http://schemas.openxmlformats.org/officeDocument/2006/relationships/image" Target="../media/image52.png"/><Relationship Id="rId9" Type="http://schemas.openxmlformats.org/officeDocument/2006/relationships/image" Target="../media/image68.png"/></Relationships>
</file>

<file path=ppt/slides/_rels/slide6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70.png"/></Relationships>
</file>

<file path=ppt/slides/_rels/slide6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50.png"/><Relationship Id="rId7" Type="http://schemas.openxmlformats.org/officeDocument/2006/relationships/image" Target="../media/image74.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67.png"/></Relationships>
</file>

<file path=ppt/slides/_rels/slide6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69.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7.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5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77.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50.png"/><Relationship Id="rId4" Type="http://schemas.openxmlformats.org/officeDocument/2006/relationships/image" Target="../media/image72.png"/></Relationships>
</file>

<file path=ppt/slides/_rels/slide7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hyperlink" Target="http://goo.gl/AI2AtX" TargetMode="External"/><Relationship Id="rId4" Type="http://schemas.openxmlformats.org/officeDocument/2006/relationships/image" Target="../media/image79.png"/></Relationships>
</file>

<file path=ppt/slides/_rels/slide72.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2.png"/><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hyperlink" Target="http://goo.gl/BlFTRp" TargetMode="External"/><Relationship Id="rId5" Type="http://schemas.openxmlformats.org/officeDocument/2006/relationships/image" Target="../media/image81.jpg"/><Relationship Id="rId4" Type="http://schemas.openxmlformats.org/officeDocument/2006/relationships/hyperlink" Target="https://youtu.be/4p-9-nK-mwY"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7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hyperlink" Target="http://goo.gl/Q92bnR"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95.jpg"/></Relationships>
</file>

<file path=ppt/slides/_rels/slide86.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image" Target="../media/image95.jpg"/></Relationships>
</file>

<file path=ppt/slides/_rels/slide87.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95.jpg"/></Relationships>
</file>

<file path=ppt/slides/_rels/slide88.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82.xml"/><Relationship Id="rId1" Type="http://schemas.openxmlformats.org/officeDocument/2006/relationships/slideLayout" Target="../slideLayouts/slideLayout7.xml"/><Relationship Id="rId4" Type="http://schemas.openxmlformats.org/officeDocument/2006/relationships/image" Target="../media/image96.jpg"/></Relationships>
</file>

<file path=ppt/slides/_rels/slide8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90.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102.png"/><Relationship Id="rId2" Type="http://schemas.openxmlformats.org/officeDocument/2006/relationships/notesSlide" Target="../notesSlides/notesSlide85.xml"/><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9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7.xml"/><Relationship Id="rId1" Type="http://schemas.openxmlformats.org/officeDocument/2006/relationships/slideLayout" Target="../slideLayouts/slideLayout7.xml"/><Relationship Id="rId4" Type="http://schemas.openxmlformats.org/officeDocument/2006/relationships/image" Target="../media/image104.jpeg"/></Relationships>
</file>

<file path=ppt/slides/_rels/slide9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106.gif"/></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97.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110.jpg"/></Relationships>
</file>

<file path=ppt/slides/_rels/slide9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9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6240" t="19395" r="21108" b="25645"/>
          <a:stretch/>
        </p:blipFill>
        <p:spPr>
          <a:xfrm>
            <a:off x="831413" y="272999"/>
            <a:ext cx="7547428" cy="4429317"/>
          </a:xfrm>
          <a:prstGeom prst="rect">
            <a:avLst/>
          </a:prstGeom>
          <a:ln>
            <a:solidFill>
              <a:schemeClr val="bg1">
                <a:lumMod val="50000"/>
              </a:schemeClr>
            </a:solidFill>
          </a:ln>
        </p:spPr>
      </p:pic>
      <p:sp>
        <p:nvSpPr>
          <p:cNvPr id="3" name="TextBox 2"/>
          <p:cNvSpPr txBox="1"/>
          <p:nvPr/>
        </p:nvSpPr>
        <p:spPr>
          <a:xfrm>
            <a:off x="831413" y="4702316"/>
            <a:ext cx="7547428" cy="830997"/>
          </a:xfrm>
          <a:prstGeom prst="rect">
            <a:avLst/>
          </a:prstGeom>
          <a:noFill/>
        </p:spPr>
        <p:txBody>
          <a:bodyPr wrap="square" rtlCol="0">
            <a:spAutoFit/>
          </a:bodyPr>
          <a:lstStyle/>
          <a:p>
            <a:pPr algn="ctr"/>
            <a:r>
              <a:rPr lang="en-GB" sz="4800" spc="-150" dirty="0" smtClean="0">
                <a:solidFill>
                  <a:srgbClr val="828181"/>
                </a:solidFill>
              </a:rPr>
              <a:t>Developing a new generation of</a:t>
            </a:r>
            <a:endParaRPr lang="en-GB" sz="4800" spc="-150" dirty="0">
              <a:solidFill>
                <a:srgbClr val="828181"/>
              </a:solidFill>
            </a:endParaRPr>
          </a:p>
        </p:txBody>
      </p:sp>
      <p:sp>
        <p:nvSpPr>
          <p:cNvPr id="11" name="TextBox 10"/>
          <p:cNvSpPr txBox="1"/>
          <p:nvPr/>
        </p:nvSpPr>
        <p:spPr>
          <a:xfrm>
            <a:off x="831413" y="5117814"/>
            <a:ext cx="7701467" cy="1323439"/>
          </a:xfrm>
          <a:prstGeom prst="rect">
            <a:avLst/>
          </a:prstGeom>
          <a:noFill/>
        </p:spPr>
        <p:txBody>
          <a:bodyPr wrap="none" rtlCol="0">
            <a:spAutoFit/>
          </a:bodyPr>
          <a:lstStyle/>
          <a:p>
            <a:r>
              <a:rPr lang="en-GB" sz="8000" b="1" spc="-350" dirty="0" smtClean="0">
                <a:solidFill>
                  <a:srgbClr val="B21310"/>
                </a:solidFill>
              </a:rPr>
              <a:t>Curriculum Leaders</a:t>
            </a:r>
            <a:endParaRPr lang="en-GB" sz="8000" b="1" spc="-350" dirty="0">
              <a:solidFill>
                <a:srgbClr val="B21310"/>
              </a:solidFill>
            </a:endParaRPr>
          </a:p>
        </p:txBody>
      </p:sp>
    </p:spTree>
    <p:extLst>
      <p:ext uri="{BB962C8B-B14F-4D97-AF65-F5344CB8AC3E}">
        <p14:creationId xmlns:p14="http://schemas.microsoft.com/office/powerpoint/2010/main" val="20281918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273394" y="418145"/>
            <a:ext cx="4280605" cy="6056774"/>
          </a:xfrm>
          <a:prstGeom prst="rect">
            <a:avLst/>
          </a:prstGeom>
          <a:ln>
            <a:solidFill>
              <a:schemeClr val="bg1">
                <a:lumMod val="50000"/>
              </a:schemeClr>
            </a:solidFill>
          </a:ln>
        </p:spPr>
      </p:pic>
      <p:pic>
        <p:nvPicPr>
          <p:cNvPr id="8" name="Picture 7"/>
          <p:cNvPicPr>
            <a:picLocks noChangeAspect="1"/>
          </p:cNvPicPr>
          <p:nvPr/>
        </p:nvPicPr>
        <p:blipFill rotWithShape="1">
          <a:blip r:embed="rId4"/>
          <a:srcRect l="26240" t="19395" r="21108" b="25645"/>
          <a:stretch/>
        </p:blipFill>
        <p:spPr>
          <a:xfrm>
            <a:off x="275772" y="418145"/>
            <a:ext cx="2749956" cy="1613852"/>
          </a:xfrm>
          <a:prstGeom prst="rect">
            <a:avLst/>
          </a:prstGeom>
          <a:ln>
            <a:solidFill>
              <a:schemeClr val="bg1">
                <a:lumMod val="50000"/>
              </a:schemeClr>
            </a:solidFill>
          </a:ln>
        </p:spPr>
      </p:pic>
    </p:spTree>
    <p:extLst>
      <p:ext uri="{BB962C8B-B14F-4D97-AF65-F5344CB8AC3E}">
        <p14:creationId xmlns:p14="http://schemas.microsoft.com/office/powerpoint/2010/main" val="40873081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007927" y="5749636"/>
            <a:ext cx="1136073" cy="10945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4573" t="43105" r="26629" b="35047"/>
          <a:stretch/>
        </p:blipFill>
        <p:spPr bwMode="auto">
          <a:xfrm>
            <a:off x="7010400" y="4043362"/>
            <a:ext cx="1813566" cy="281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16526" y="173930"/>
            <a:ext cx="8607440" cy="1325563"/>
          </a:xfrm>
        </p:spPr>
        <p:txBody>
          <a:bodyPr>
            <a:normAutofit/>
          </a:bodyPr>
          <a:lstStyle/>
          <a:p>
            <a:r>
              <a:rPr lang="en-GB" sz="6000" b="1" dirty="0" smtClean="0">
                <a:latin typeface="+mn-lt"/>
              </a:rPr>
              <a:t>Full Colour Bitmaps</a:t>
            </a:r>
            <a:endParaRPr lang="en-GB" sz="6000" b="1" dirty="0">
              <a:latin typeface="+mn-lt"/>
            </a:endParaRPr>
          </a:p>
        </p:txBody>
      </p:sp>
      <p:sp>
        <p:nvSpPr>
          <p:cNvPr id="3" name="Content Placeholder 2"/>
          <p:cNvSpPr>
            <a:spLocks noGrp="1"/>
          </p:cNvSpPr>
          <p:nvPr>
            <p:ph idx="1"/>
          </p:nvPr>
        </p:nvSpPr>
        <p:spPr>
          <a:xfrm>
            <a:off x="216526" y="1295292"/>
            <a:ext cx="8816638" cy="1281653"/>
          </a:xfrm>
        </p:spPr>
        <p:txBody>
          <a:bodyPr>
            <a:normAutofit lnSpcReduction="10000"/>
          </a:bodyPr>
          <a:lstStyle/>
          <a:p>
            <a:pPr marL="0" indent="0">
              <a:buNone/>
            </a:pPr>
            <a:r>
              <a:rPr lang="en-GB" sz="4400" dirty="0" smtClean="0">
                <a:solidFill>
                  <a:srgbClr val="585858"/>
                </a:solidFill>
              </a:rPr>
              <a:t>How would each pixel be represented in a computers memory?</a:t>
            </a:r>
          </a:p>
          <a:p>
            <a:pPr marL="0" indent="0">
              <a:buNone/>
            </a:pPr>
            <a:endParaRPr lang="en-GB" dirty="0"/>
          </a:p>
        </p:txBody>
      </p:sp>
      <p:graphicFrame>
        <p:nvGraphicFramePr>
          <p:cNvPr id="8" name="Table 7"/>
          <p:cNvGraphicFramePr>
            <a:graphicFrameLocks noGrp="1"/>
          </p:cNvGraphicFramePr>
          <p:nvPr>
            <p:extLst>
              <p:ext uri="{D42A27DB-BD31-4B8C-83A1-F6EECF244321}">
                <p14:modId xmlns:p14="http://schemas.microsoft.com/office/powerpoint/2010/main" val="3750827676"/>
              </p:ext>
            </p:extLst>
          </p:nvPr>
        </p:nvGraphicFramePr>
        <p:xfrm>
          <a:off x="84218" y="2576945"/>
          <a:ext cx="8872056" cy="970280"/>
        </p:xfrm>
        <a:graphic>
          <a:graphicData uri="http://schemas.openxmlformats.org/drawingml/2006/table">
            <a:tbl>
              <a:tblPr firstRow="1" bandRow="1">
                <a:tableStyleId>{5C22544A-7EE6-4342-B048-85BDC9FD1C3A}</a:tableStyleId>
              </a:tblPr>
              <a:tblGrid>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tblGrid>
              <a:tr h="370840">
                <a:tc gridSpan="8">
                  <a:txBody>
                    <a:bodyPr/>
                    <a:lstStyle/>
                    <a:p>
                      <a:pPr algn="ctr"/>
                      <a:r>
                        <a:rPr lang="en-GB" dirty="0" smtClean="0">
                          <a:solidFill>
                            <a:srgbClr val="585858"/>
                          </a:solidFill>
                        </a:rPr>
                        <a:t>Red Value</a:t>
                      </a:r>
                      <a:endParaRPr lang="en-GB" dirty="0">
                        <a:solidFill>
                          <a:srgbClr val="585858"/>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solidFill>
                      <a:schemeClr val="bg1"/>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gridSpan="8">
                  <a:txBody>
                    <a:bodyPr/>
                    <a:lstStyle/>
                    <a:p>
                      <a:pPr algn="ctr"/>
                      <a:r>
                        <a:rPr lang="en-GB" dirty="0" smtClean="0">
                          <a:solidFill>
                            <a:srgbClr val="585858"/>
                          </a:solidFill>
                        </a:rPr>
                        <a:t>Green Value</a:t>
                      </a:r>
                      <a:endParaRPr lang="en-GB" dirty="0">
                        <a:solidFill>
                          <a:srgbClr val="585858"/>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solidFill>
                      <a:schemeClr val="bg1"/>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gridSpan="8">
                  <a:txBody>
                    <a:bodyPr/>
                    <a:lstStyle/>
                    <a:p>
                      <a:pPr algn="ctr"/>
                      <a:r>
                        <a:rPr lang="en-GB" dirty="0" smtClean="0">
                          <a:solidFill>
                            <a:srgbClr val="585858"/>
                          </a:solidFill>
                        </a:rPr>
                        <a:t>Blue Value</a:t>
                      </a:r>
                      <a:endParaRPr lang="en-GB" dirty="0">
                        <a:solidFill>
                          <a:srgbClr val="585858"/>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solidFill>
                      <a:schemeClr val="bg1"/>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r>
              <a:tr h="169488">
                <a:tc>
                  <a:txBody>
                    <a:bodyPr/>
                    <a:lstStyle/>
                    <a:p>
                      <a:r>
                        <a:rPr lang="en-GB" sz="900" dirty="0" smtClean="0">
                          <a:solidFill>
                            <a:srgbClr val="C00000"/>
                          </a:solidFill>
                        </a:rPr>
                        <a:t>128</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64</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32</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16</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8</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4</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2</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1</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128</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64</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32</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16</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8</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4</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2</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1</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128</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64</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32</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16</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8</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4</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2</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1</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r>
              <a:tr h="370840">
                <a:tc>
                  <a:txBody>
                    <a:bodyPr/>
                    <a:lstStyle/>
                    <a:p>
                      <a:r>
                        <a:rPr lang="en-GB" b="1" dirty="0" smtClean="0">
                          <a:solidFill>
                            <a:srgbClr val="C00000"/>
                          </a:solidFill>
                        </a:rPr>
                        <a:t>0</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0</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1</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0</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0</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0</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1</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0</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1</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0</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1</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1</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0</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0</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1</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0</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0</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1</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0</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0</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1</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1</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0</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0</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bl>
          </a:graphicData>
        </a:graphic>
      </p:graphicFrame>
      <p:cxnSp>
        <p:nvCxnSpPr>
          <p:cNvPr id="9" name="Straight Connector 8"/>
          <p:cNvCxnSpPr/>
          <p:nvPr/>
        </p:nvCxnSpPr>
        <p:spPr>
          <a:xfrm flipH="1">
            <a:off x="1565564" y="4211782"/>
            <a:ext cx="6040581"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530436" y="4419600"/>
            <a:ext cx="3075709"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7495309" y="4599709"/>
            <a:ext cx="11083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1565564" y="3717032"/>
            <a:ext cx="0" cy="49475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530436" y="3717032"/>
            <a:ext cx="0" cy="70256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7495309" y="3717032"/>
            <a:ext cx="0" cy="89452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110836" y="3213392"/>
            <a:ext cx="2895630" cy="280883"/>
            <a:chOff x="110836" y="3213392"/>
            <a:chExt cx="2895630" cy="280883"/>
          </a:xfrm>
        </p:grpSpPr>
        <p:sp>
          <p:nvSpPr>
            <p:cNvPr id="23" name="Rectangle 22"/>
            <p:cNvSpPr/>
            <p:nvPr/>
          </p:nvSpPr>
          <p:spPr>
            <a:xfrm>
              <a:off x="110836" y="3214255"/>
              <a:ext cx="290946" cy="277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498766" y="3214250"/>
              <a:ext cx="290946" cy="277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858987" y="3217185"/>
              <a:ext cx="290946" cy="277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1233063" y="3214250"/>
              <a:ext cx="290946" cy="277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1593283" y="3214250"/>
              <a:ext cx="290946" cy="277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1967362" y="3214250"/>
              <a:ext cx="290946" cy="277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2341441" y="3214250"/>
              <a:ext cx="290946" cy="277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2715520" y="3213392"/>
              <a:ext cx="290946" cy="277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p:cNvGrpSpPr/>
          <p:nvPr/>
        </p:nvGrpSpPr>
        <p:grpSpPr>
          <a:xfrm>
            <a:off x="3072431" y="3185903"/>
            <a:ext cx="2895630" cy="280883"/>
            <a:chOff x="110836" y="3213392"/>
            <a:chExt cx="2895630" cy="280883"/>
          </a:xfrm>
        </p:grpSpPr>
        <p:sp>
          <p:nvSpPr>
            <p:cNvPr id="34" name="Rectangle 33"/>
            <p:cNvSpPr/>
            <p:nvPr/>
          </p:nvSpPr>
          <p:spPr>
            <a:xfrm>
              <a:off x="110836" y="3214255"/>
              <a:ext cx="290946" cy="277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p:cNvSpPr/>
            <p:nvPr/>
          </p:nvSpPr>
          <p:spPr>
            <a:xfrm>
              <a:off x="498766" y="3214250"/>
              <a:ext cx="290946" cy="277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p:cNvSpPr/>
            <p:nvPr/>
          </p:nvSpPr>
          <p:spPr>
            <a:xfrm>
              <a:off x="858987" y="3217185"/>
              <a:ext cx="290946" cy="277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p:cNvSpPr/>
            <p:nvPr/>
          </p:nvSpPr>
          <p:spPr>
            <a:xfrm>
              <a:off x="1233063" y="3214250"/>
              <a:ext cx="290946" cy="277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p:cNvSpPr/>
            <p:nvPr/>
          </p:nvSpPr>
          <p:spPr>
            <a:xfrm>
              <a:off x="1593283" y="3214250"/>
              <a:ext cx="290946" cy="277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p:cNvSpPr/>
            <p:nvPr/>
          </p:nvSpPr>
          <p:spPr>
            <a:xfrm>
              <a:off x="1967362" y="3214250"/>
              <a:ext cx="290946" cy="277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p:cNvSpPr/>
            <p:nvPr/>
          </p:nvSpPr>
          <p:spPr>
            <a:xfrm>
              <a:off x="2341441" y="3214250"/>
              <a:ext cx="290946" cy="277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p:cNvSpPr/>
            <p:nvPr/>
          </p:nvSpPr>
          <p:spPr>
            <a:xfrm>
              <a:off x="2715520" y="3213392"/>
              <a:ext cx="290946" cy="277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 name="Group 41"/>
          <p:cNvGrpSpPr/>
          <p:nvPr/>
        </p:nvGrpSpPr>
        <p:grpSpPr>
          <a:xfrm>
            <a:off x="6030736" y="3227436"/>
            <a:ext cx="2895630" cy="280883"/>
            <a:chOff x="110836" y="3213392"/>
            <a:chExt cx="2895630" cy="280883"/>
          </a:xfrm>
        </p:grpSpPr>
        <p:sp>
          <p:nvSpPr>
            <p:cNvPr id="43" name="Rectangle 42"/>
            <p:cNvSpPr/>
            <p:nvPr/>
          </p:nvSpPr>
          <p:spPr>
            <a:xfrm>
              <a:off x="110836" y="3214255"/>
              <a:ext cx="290946" cy="277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p:cNvSpPr/>
            <p:nvPr/>
          </p:nvSpPr>
          <p:spPr>
            <a:xfrm>
              <a:off x="498766" y="3214250"/>
              <a:ext cx="290946" cy="277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p:cNvSpPr/>
            <p:nvPr/>
          </p:nvSpPr>
          <p:spPr>
            <a:xfrm>
              <a:off x="858987" y="3217185"/>
              <a:ext cx="290946" cy="277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p:cNvSpPr/>
            <p:nvPr/>
          </p:nvSpPr>
          <p:spPr>
            <a:xfrm>
              <a:off x="1233063" y="3214250"/>
              <a:ext cx="290946" cy="277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p:cNvSpPr/>
            <p:nvPr/>
          </p:nvSpPr>
          <p:spPr>
            <a:xfrm>
              <a:off x="1593283" y="3214250"/>
              <a:ext cx="290946" cy="277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p:cNvSpPr/>
            <p:nvPr/>
          </p:nvSpPr>
          <p:spPr>
            <a:xfrm>
              <a:off x="1967362" y="3214250"/>
              <a:ext cx="290946" cy="277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p:cNvSpPr/>
            <p:nvPr/>
          </p:nvSpPr>
          <p:spPr>
            <a:xfrm>
              <a:off x="2341441" y="3214250"/>
              <a:ext cx="290946" cy="277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p:cNvSpPr/>
            <p:nvPr/>
          </p:nvSpPr>
          <p:spPr>
            <a:xfrm>
              <a:off x="2715520" y="3213392"/>
              <a:ext cx="290946" cy="277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4136575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24"/>
                                        </p:tgtEl>
                                      </p:cBhvr>
                                    </p:animEffect>
                                    <p:set>
                                      <p:cBhvr>
                                        <p:cTn id="16" dur="1" fill="hold">
                                          <p:stCondLst>
                                            <p:cond delay="499"/>
                                          </p:stCondLst>
                                        </p:cTn>
                                        <p:tgtEl>
                                          <p:spTgt spid="2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right)">
                                      <p:cBhvr>
                                        <p:cTn id="21" dur="500"/>
                                        <p:tgtEl>
                                          <p:spTgt spid="11"/>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33"/>
                                        </p:tgtEl>
                                      </p:cBhvr>
                                    </p:animEffect>
                                    <p:set>
                                      <p:cBhvr>
                                        <p:cTn id="30" dur="1" fill="hold">
                                          <p:stCondLst>
                                            <p:cond delay="499"/>
                                          </p:stCondLst>
                                        </p:cTn>
                                        <p:tgtEl>
                                          <p:spTgt spid="3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right)">
                                      <p:cBhvr>
                                        <p:cTn id="35" dur="500"/>
                                        <p:tgtEl>
                                          <p:spTgt spid="14"/>
                                        </p:tgtEl>
                                      </p:cBhvr>
                                    </p:animEffect>
                                  </p:childTnLst>
                                </p:cTn>
                              </p:par>
                            </p:childTnLst>
                          </p:cTn>
                        </p:par>
                        <p:par>
                          <p:cTn id="36" fill="hold">
                            <p:stCondLst>
                              <p:cond delay="500"/>
                            </p:stCondLst>
                            <p:childTnLst>
                              <p:par>
                                <p:cTn id="37" presetID="22" presetClass="entr" presetSubtype="4" fill="hold"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42"/>
                                        </p:tgtEl>
                                      </p:cBhvr>
                                    </p:animEffect>
                                    <p:set>
                                      <p:cBhvr>
                                        <p:cTn id="44" dur="1" fill="hold">
                                          <p:stCondLst>
                                            <p:cond delay="4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007927" y="5749636"/>
            <a:ext cx="1136073" cy="10945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4573" t="43105" r="26629" b="35047"/>
          <a:stretch/>
        </p:blipFill>
        <p:spPr bwMode="auto">
          <a:xfrm>
            <a:off x="7010400" y="4043362"/>
            <a:ext cx="1813566" cy="281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16526" y="173930"/>
            <a:ext cx="8607440" cy="1325563"/>
          </a:xfrm>
        </p:spPr>
        <p:txBody>
          <a:bodyPr>
            <a:normAutofit/>
          </a:bodyPr>
          <a:lstStyle/>
          <a:p>
            <a:r>
              <a:rPr lang="en-GB" sz="6000" b="1" dirty="0" smtClean="0">
                <a:latin typeface="+mn-lt"/>
              </a:rPr>
              <a:t>Full Colour Bitmaps</a:t>
            </a:r>
            <a:endParaRPr lang="en-GB" sz="6000" b="1" dirty="0">
              <a:latin typeface="+mn-lt"/>
            </a:endParaRPr>
          </a:p>
        </p:txBody>
      </p:sp>
      <p:sp>
        <p:nvSpPr>
          <p:cNvPr id="3" name="Content Placeholder 2"/>
          <p:cNvSpPr>
            <a:spLocks noGrp="1"/>
          </p:cNvSpPr>
          <p:nvPr>
            <p:ph idx="1"/>
          </p:nvPr>
        </p:nvSpPr>
        <p:spPr>
          <a:xfrm>
            <a:off x="216526" y="1295292"/>
            <a:ext cx="8816638" cy="1281653"/>
          </a:xfrm>
        </p:spPr>
        <p:txBody>
          <a:bodyPr>
            <a:normAutofit lnSpcReduction="10000"/>
          </a:bodyPr>
          <a:lstStyle/>
          <a:p>
            <a:pPr marL="0" indent="0">
              <a:buNone/>
            </a:pPr>
            <a:r>
              <a:rPr lang="en-GB" sz="4400" dirty="0" smtClean="0">
                <a:solidFill>
                  <a:srgbClr val="585858"/>
                </a:solidFill>
              </a:rPr>
              <a:t>How would each pixel be represented in a computers memory?</a:t>
            </a:r>
          </a:p>
          <a:p>
            <a:pPr marL="0" indent="0">
              <a:buNone/>
            </a:pPr>
            <a:endParaRPr lang="en-GB" dirty="0"/>
          </a:p>
        </p:txBody>
      </p:sp>
      <p:graphicFrame>
        <p:nvGraphicFramePr>
          <p:cNvPr id="8" name="Table 7"/>
          <p:cNvGraphicFramePr>
            <a:graphicFrameLocks noGrp="1"/>
          </p:cNvGraphicFramePr>
          <p:nvPr>
            <p:extLst>
              <p:ext uri="{D42A27DB-BD31-4B8C-83A1-F6EECF244321}">
                <p14:modId xmlns:p14="http://schemas.microsoft.com/office/powerpoint/2010/main" val="3231864248"/>
              </p:ext>
            </p:extLst>
          </p:nvPr>
        </p:nvGraphicFramePr>
        <p:xfrm>
          <a:off x="84218" y="2576945"/>
          <a:ext cx="8872056" cy="970280"/>
        </p:xfrm>
        <a:graphic>
          <a:graphicData uri="http://schemas.openxmlformats.org/drawingml/2006/table">
            <a:tbl>
              <a:tblPr firstRow="1" bandRow="1">
                <a:tableStyleId>{5C22544A-7EE6-4342-B048-85BDC9FD1C3A}</a:tableStyleId>
              </a:tblPr>
              <a:tblGrid>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tblGrid>
              <a:tr h="370840">
                <a:tc gridSpan="8">
                  <a:txBody>
                    <a:bodyPr/>
                    <a:lstStyle/>
                    <a:p>
                      <a:pPr algn="ctr"/>
                      <a:r>
                        <a:rPr lang="en-GB" dirty="0" smtClean="0">
                          <a:solidFill>
                            <a:srgbClr val="585858"/>
                          </a:solidFill>
                        </a:rPr>
                        <a:t>Red Value</a:t>
                      </a:r>
                      <a:endParaRPr lang="en-GB" dirty="0">
                        <a:solidFill>
                          <a:srgbClr val="585858"/>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solidFill>
                      <a:schemeClr val="bg1"/>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gridSpan="8">
                  <a:txBody>
                    <a:bodyPr/>
                    <a:lstStyle/>
                    <a:p>
                      <a:pPr algn="ctr"/>
                      <a:r>
                        <a:rPr lang="en-GB" dirty="0" smtClean="0">
                          <a:solidFill>
                            <a:srgbClr val="585858"/>
                          </a:solidFill>
                        </a:rPr>
                        <a:t>Green Value</a:t>
                      </a:r>
                      <a:endParaRPr lang="en-GB" dirty="0">
                        <a:solidFill>
                          <a:srgbClr val="585858"/>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solidFill>
                      <a:schemeClr val="bg1"/>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gridSpan="8">
                  <a:txBody>
                    <a:bodyPr/>
                    <a:lstStyle/>
                    <a:p>
                      <a:pPr algn="ctr"/>
                      <a:r>
                        <a:rPr lang="en-GB" dirty="0" smtClean="0">
                          <a:solidFill>
                            <a:srgbClr val="585858"/>
                          </a:solidFill>
                        </a:rPr>
                        <a:t>Blue Value</a:t>
                      </a:r>
                      <a:endParaRPr lang="en-GB" dirty="0">
                        <a:solidFill>
                          <a:srgbClr val="585858"/>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solidFill>
                      <a:schemeClr val="bg1"/>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r>
              <a:tr h="169488">
                <a:tc>
                  <a:txBody>
                    <a:bodyPr/>
                    <a:lstStyle/>
                    <a:p>
                      <a:r>
                        <a:rPr lang="en-GB" sz="900" dirty="0" smtClean="0">
                          <a:solidFill>
                            <a:srgbClr val="C00000"/>
                          </a:solidFill>
                        </a:rPr>
                        <a:t>128</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64</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32</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16</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8</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4</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2</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1</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128</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64</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32</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16</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8</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4</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2</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1</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128</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64</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32</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16</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8</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4</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2</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1</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r>
              <a:tr h="370840">
                <a:tc>
                  <a:txBody>
                    <a:bodyPr/>
                    <a:lstStyle/>
                    <a:p>
                      <a:r>
                        <a:rPr lang="en-GB" b="1" dirty="0" smtClean="0">
                          <a:solidFill>
                            <a:srgbClr val="C00000"/>
                          </a:solidFill>
                        </a:rPr>
                        <a:t>1</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0</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0</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1</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1</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0</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0</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1</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0</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0</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0</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0</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0</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0</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0</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0</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0</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0</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0</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0</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0</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0</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0</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0</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bl>
          </a:graphicData>
        </a:graphic>
      </p:graphicFrame>
      <p:cxnSp>
        <p:nvCxnSpPr>
          <p:cNvPr id="9" name="Straight Connector 8"/>
          <p:cNvCxnSpPr/>
          <p:nvPr/>
        </p:nvCxnSpPr>
        <p:spPr>
          <a:xfrm flipH="1">
            <a:off x="1565564" y="4946069"/>
            <a:ext cx="6040581"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530436" y="5153887"/>
            <a:ext cx="307570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7495309" y="5333996"/>
            <a:ext cx="11083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1565564" y="3726873"/>
            <a:ext cx="0" cy="1219196"/>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530436" y="3726873"/>
            <a:ext cx="0" cy="1427014"/>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7495309" y="3699164"/>
            <a:ext cx="0" cy="1646681"/>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110836" y="3213380"/>
            <a:ext cx="2895630" cy="280883"/>
            <a:chOff x="110836" y="3213392"/>
            <a:chExt cx="2895630" cy="280883"/>
          </a:xfrm>
        </p:grpSpPr>
        <p:sp>
          <p:nvSpPr>
            <p:cNvPr id="23" name="Rectangle 22"/>
            <p:cNvSpPr/>
            <p:nvPr/>
          </p:nvSpPr>
          <p:spPr>
            <a:xfrm>
              <a:off x="110836" y="3214255"/>
              <a:ext cx="290946" cy="277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498766" y="3214250"/>
              <a:ext cx="290946" cy="277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858987" y="3217185"/>
              <a:ext cx="290946" cy="277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1233063" y="3214250"/>
              <a:ext cx="290946" cy="277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1593283" y="3214250"/>
              <a:ext cx="290946" cy="277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1967362" y="3214250"/>
              <a:ext cx="290946" cy="277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2341441" y="3214250"/>
              <a:ext cx="290946" cy="277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2715520" y="3213392"/>
              <a:ext cx="290946" cy="277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p:cNvGrpSpPr/>
          <p:nvPr/>
        </p:nvGrpSpPr>
        <p:grpSpPr>
          <a:xfrm>
            <a:off x="3072431" y="3185891"/>
            <a:ext cx="2895630" cy="280883"/>
            <a:chOff x="110836" y="3213392"/>
            <a:chExt cx="2895630" cy="280883"/>
          </a:xfrm>
        </p:grpSpPr>
        <p:sp>
          <p:nvSpPr>
            <p:cNvPr id="34" name="Rectangle 33"/>
            <p:cNvSpPr/>
            <p:nvPr/>
          </p:nvSpPr>
          <p:spPr>
            <a:xfrm>
              <a:off x="110836" y="3214255"/>
              <a:ext cx="290946" cy="277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p:cNvSpPr/>
            <p:nvPr/>
          </p:nvSpPr>
          <p:spPr>
            <a:xfrm>
              <a:off x="498766" y="3214250"/>
              <a:ext cx="290946" cy="277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p:cNvSpPr/>
            <p:nvPr/>
          </p:nvSpPr>
          <p:spPr>
            <a:xfrm>
              <a:off x="858987" y="3217185"/>
              <a:ext cx="290946" cy="277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p:cNvSpPr/>
            <p:nvPr/>
          </p:nvSpPr>
          <p:spPr>
            <a:xfrm>
              <a:off x="1233063" y="3214250"/>
              <a:ext cx="290946" cy="277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p:cNvSpPr/>
            <p:nvPr/>
          </p:nvSpPr>
          <p:spPr>
            <a:xfrm>
              <a:off x="1593283" y="3214250"/>
              <a:ext cx="290946" cy="277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p:cNvSpPr/>
            <p:nvPr/>
          </p:nvSpPr>
          <p:spPr>
            <a:xfrm>
              <a:off x="1967362" y="3214250"/>
              <a:ext cx="290946" cy="277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p:cNvSpPr/>
            <p:nvPr/>
          </p:nvSpPr>
          <p:spPr>
            <a:xfrm>
              <a:off x="2341441" y="3214250"/>
              <a:ext cx="290946" cy="277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p:cNvSpPr/>
            <p:nvPr/>
          </p:nvSpPr>
          <p:spPr>
            <a:xfrm>
              <a:off x="2715520" y="3213392"/>
              <a:ext cx="290946" cy="277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 name="Group 41"/>
          <p:cNvGrpSpPr/>
          <p:nvPr/>
        </p:nvGrpSpPr>
        <p:grpSpPr>
          <a:xfrm>
            <a:off x="6030736" y="3227424"/>
            <a:ext cx="2895630" cy="280883"/>
            <a:chOff x="110836" y="3213392"/>
            <a:chExt cx="2895630" cy="280883"/>
          </a:xfrm>
        </p:grpSpPr>
        <p:sp>
          <p:nvSpPr>
            <p:cNvPr id="43" name="Rectangle 42"/>
            <p:cNvSpPr/>
            <p:nvPr/>
          </p:nvSpPr>
          <p:spPr>
            <a:xfrm>
              <a:off x="110836" y="3214255"/>
              <a:ext cx="290946" cy="277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p:cNvSpPr/>
            <p:nvPr/>
          </p:nvSpPr>
          <p:spPr>
            <a:xfrm>
              <a:off x="498766" y="3214250"/>
              <a:ext cx="290946" cy="277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p:cNvSpPr/>
            <p:nvPr/>
          </p:nvSpPr>
          <p:spPr>
            <a:xfrm>
              <a:off x="858987" y="3217185"/>
              <a:ext cx="290946" cy="277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p:cNvSpPr/>
            <p:nvPr/>
          </p:nvSpPr>
          <p:spPr>
            <a:xfrm>
              <a:off x="1233063" y="3214250"/>
              <a:ext cx="290946" cy="277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p:cNvSpPr/>
            <p:nvPr/>
          </p:nvSpPr>
          <p:spPr>
            <a:xfrm>
              <a:off x="1593283" y="3214250"/>
              <a:ext cx="290946" cy="277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p:cNvSpPr/>
            <p:nvPr/>
          </p:nvSpPr>
          <p:spPr>
            <a:xfrm>
              <a:off x="1967362" y="3214250"/>
              <a:ext cx="290946" cy="277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p:cNvSpPr/>
            <p:nvPr/>
          </p:nvSpPr>
          <p:spPr>
            <a:xfrm>
              <a:off x="2341441" y="3214250"/>
              <a:ext cx="290946" cy="277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p:cNvSpPr/>
            <p:nvPr/>
          </p:nvSpPr>
          <p:spPr>
            <a:xfrm>
              <a:off x="2715520" y="3213392"/>
              <a:ext cx="290946" cy="277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6510529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24"/>
                                        </p:tgtEl>
                                      </p:cBhvr>
                                    </p:animEffect>
                                    <p:set>
                                      <p:cBhvr>
                                        <p:cTn id="16" dur="1" fill="hold">
                                          <p:stCondLst>
                                            <p:cond delay="499"/>
                                          </p:stCondLst>
                                        </p:cTn>
                                        <p:tgtEl>
                                          <p:spTgt spid="2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right)">
                                      <p:cBhvr>
                                        <p:cTn id="21" dur="500"/>
                                        <p:tgtEl>
                                          <p:spTgt spid="11"/>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33"/>
                                        </p:tgtEl>
                                      </p:cBhvr>
                                    </p:animEffect>
                                    <p:set>
                                      <p:cBhvr>
                                        <p:cTn id="30" dur="1" fill="hold">
                                          <p:stCondLst>
                                            <p:cond delay="499"/>
                                          </p:stCondLst>
                                        </p:cTn>
                                        <p:tgtEl>
                                          <p:spTgt spid="3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right)">
                                      <p:cBhvr>
                                        <p:cTn id="35" dur="500"/>
                                        <p:tgtEl>
                                          <p:spTgt spid="14"/>
                                        </p:tgtEl>
                                      </p:cBhvr>
                                    </p:animEffect>
                                  </p:childTnLst>
                                </p:cTn>
                              </p:par>
                            </p:childTnLst>
                          </p:cTn>
                        </p:par>
                        <p:par>
                          <p:cTn id="36" fill="hold">
                            <p:stCondLst>
                              <p:cond delay="500"/>
                            </p:stCondLst>
                            <p:childTnLst>
                              <p:par>
                                <p:cTn id="37" presetID="22" presetClass="entr" presetSubtype="4" fill="hold"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42"/>
                                        </p:tgtEl>
                                      </p:cBhvr>
                                    </p:animEffect>
                                    <p:set>
                                      <p:cBhvr>
                                        <p:cTn id="44" dur="1" fill="hold">
                                          <p:stCondLst>
                                            <p:cond delay="4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007927" y="5749636"/>
            <a:ext cx="1136073" cy="10945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4573" t="43105" r="26629" b="35047"/>
          <a:stretch/>
        </p:blipFill>
        <p:spPr bwMode="auto">
          <a:xfrm>
            <a:off x="7010400" y="4043362"/>
            <a:ext cx="1813566" cy="281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16526" y="173930"/>
            <a:ext cx="8607440" cy="1325563"/>
          </a:xfrm>
        </p:spPr>
        <p:txBody>
          <a:bodyPr>
            <a:normAutofit/>
          </a:bodyPr>
          <a:lstStyle/>
          <a:p>
            <a:r>
              <a:rPr lang="en-GB" sz="6000" b="1" dirty="0" smtClean="0">
                <a:latin typeface="+mn-lt"/>
              </a:rPr>
              <a:t>Full Colour Bitmaps</a:t>
            </a:r>
            <a:endParaRPr lang="en-GB" sz="6000" b="1" dirty="0">
              <a:latin typeface="+mn-lt"/>
            </a:endParaRPr>
          </a:p>
        </p:txBody>
      </p:sp>
      <p:sp>
        <p:nvSpPr>
          <p:cNvPr id="3" name="Content Placeholder 2"/>
          <p:cNvSpPr>
            <a:spLocks noGrp="1"/>
          </p:cNvSpPr>
          <p:nvPr>
            <p:ph idx="1"/>
          </p:nvPr>
        </p:nvSpPr>
        <p:spPr>
          <a:xfrm>
            <a:off x="216526" y="1295292"/>
            <a:ext cx="8816638" cy="1281653"/>
          </a:xfrm>
        </p:spPr>
        <p:txBody>
          <a:bodyPr>
            <a:normAutofit lnSpcReduction="10000"/>
          </a:bodyPr>
          <a:lstStyle/>
          <a:p>
            <a:pPr marL="0" indent="0">
              <a:buNone/>
            </a:pPr>
            <a:r>
              <a:rPr lang="en-GB" sz="4400" dirty="0" smtClean="0">
                <a:solidFill>
                  <a:srgbClr val="585858"/>
                </a:solidFill>
              </a:rPr>
              <a:t>How would each pixel be represented in a computers memory?</a:t>
            </a:r>
          </a:p>
          <a:p>
            <a:pPr marL="0" indent="0">
              <a:buNone/>
            </a:pPr>
            <a:endParaRPr lang="en-GB" dirty="0"/>
          </a:p>
        </p:txBody>
      </p:sp>
      <p:graphicFrame>
        <p:nvGraphicFramePr>
          <p:cNvPr id="8" name="Table 7"/>
          <p:cNvGraphicFramePr>
            <a:graphicFrameLocks noGrp="1"/>
          </p:cNvGraphicFramePr>
          <p:nvPr>
            <p:extLst>
              <p:ext uri="{D42A27DB-BD31-4B8C-83A1-F6EECF244321}">
                <p14:modId xmlns:p14="http://schemas.microsoft.com/office/powerpoint/2010/main" val="3102751229"/>
              </p:ext>
            </p:extLst>
          </p:nvPr>
        </p:nvGraphicFramePr>
        <p:xfrm>
          <a:off x="84218" y="2576945"/>
          <a:ext cx="8872056" cy="970280"/>
        </p:xfrm>
        <a:graphic>
          <a:graphicData uri="http://schemas.openxmlformats.org/drawingml/2006/table">
            <a:tbl>
              <a:tblPr firstRow="1" bandRow="1">
                <a:tableStyleId>{5C22544A-7EE6-4342-B048-85BDC9FD1C3A}</a:tableStyleId>
              </a:tblPr>
              <a:tblGrid>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tblGrid>
              <a:tr h="370840">
                <a:tc gridSpan="8">
                  <a:txBody>
                    <a:bodyPr/>
                    <a:lstStyle/>
                    <a:p>
                      <a:pPr algn="ctr"/>
                      <a:r>
                        <a:rPr lang="en-GB" dirty="0" smtClean="0">
                          <a:solidFill>
                            <a:srgbClr val="585858"/>
                          </a:solidFill>
                        </a:rPr>
                        <a:t>Red Value</a:t>
                      </a:r>
                      <a:endParaRPr lang="en-GB" dirty="0">
                        <a:solidFill>
                          <a:srgbClr val="585858"/>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solidFill>
                      <a:schemeClr val="bg1"/>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gridSpan="8">
                  <a:txBody>
                    <a:bodyPr/>
                    <a:lstStyle/>
                    <a:p>
                      <a:pPr algn="ctr"/>
                      <a:r>
                        <a:rPr lang="en-GB" dirty="0" smtClean="0">
                          <a:solidFill>
                            <a:srgbClr val="585858"/>
                          </a:solidFill>
                        </a:rPr>
                        <a:t>Green Value</a:t>
                      </a:r>
                      <a:endParaRPr lang="en-GB" dirty="0">
                        <a:solidFill>
                          <a:srgbClr val="585858"/>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solidFill>
                      <a:schemeClr val="bg1"/>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gridSpan="8">
                  <a:txBody>
                    <a:bodyPr/>
                    <a:lstStyle/>
                    <a:p>
                      <a:pPr algn="ctr"/>
                      <a:r>
                        <a:rPr lang="en-GB" dirty="0" smtClean="0">
                          <a:solidFill>
                            <a:srgbClr val="585858"/>
                          </a:solidFill>
                        </a:rPr>
                        <a:t>Blue Value</a:t>
                      </a:r>
                      <a:endParaRPr lang="en-GB" dirty="0">
                        <a:solidFill>
                          <a:srgbClr val="585858"/>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solidFill>
                      <a:schemeClr val="bg1"/>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r>
              <a:tr h="169488">
                <a:tc>
                  <a:txBody>
                    <a:bodyPr/>
                    <a:lstStyle/>
                    <a:p>
                      <a:r>
                        <a:rPr lang="en-GB" sz="900" dirty="0" smtClean="0">
                          <a:solidFill>
                            <a:srgbClr val="C00000"/>
                          </a:solidFill>
                        </a:rPr>
                        <a:t>128</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64</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32</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16</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8</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4</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2</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1</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128</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64</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32</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16</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8</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4</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2</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1</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128</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64</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32</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16</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8</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4</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2</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1</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r>
              <a:tr h="370840">
                <a:tc>
                  <a:txBody>
                    <a:bodyPr/>
                    <a:lstStyle/>
                    <a:p>
                      <a:r>
                        <a:rPr lang="en-GB" b="1" dirty="0" smtClean="0">
                          <a:solidFill>
                            <a:srgbClr val="C00000"/>
                          </a:solidFill>
                        </a:rPr>
                        <a:t>0</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0</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1</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1</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0</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0</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1</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1</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0</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1</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1</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0</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0</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1</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1</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0</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0</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1</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1</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0</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0</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1</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1</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0</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bl>
          </a:graphicData>
        </a:graphic>
      </p:graphicFrame>
      <p:cxnSp>
        <p:nvCxnSpPr>
          <p:cNvPr id="9" name="Straight Connector 8"/>
          <p:cNvCxnSpPr/>
          <p:nvPr/>
        </p:nvCxnSpPr>
        <p:spPr>
          <a:xfrm flipH="1">
            <a:off x="1565564" y="5666519"/>
            <a:ext cx="6040581"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530436" y="5874337"/>
            <a:ext cx="307570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7495309" y="6054446"/>
            <a:ext cx="11083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1565564" y="3713018"/>
            <a:ext cx="0" cy="1953502"/>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530436" y="3726873"/>
            <a:ext cx="0" cy="2147464"/>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7495309" y="3713018"/>
            <a:ext cx="0" cy="2353278"/>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110836" y="3227230"/>
            <a:ext cx="2895630" cy="280883"/>
            <a:chOff x="110836" y="3213392"/>
            <a:chExt cx="2895630" cy="280883"/>
          </a:xfrm>
        </p:grpSpPr>
        <p:sp>
          <p:nvSpPr>
            <p:cNvPr id="23" name="Rectangle 22"/>
            <p:cNvSpPr/>
            <p:nvPr/>
          </p:nvSpPr>
          <p:spPr>
            <a:xfrm>
              <a:off x="110836" y="3214255"/>
              <a:ext cx="290946" cy="277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498766" y="3214250"/>
              <a:ext cx="290946" cy="277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858987" y="3217185"/>
              <a:ext cx="290946" cy="277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1233063" y="3214250"/>
              <a:ext cx="290946" cy="277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1593283" y="3214250"/>
              <a:ext cx="290946" cy="277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1967362" y="3214250"/>
              <a:ext cx="290946" cy="277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2341441" y="3214250"/>
              <a:ext cx="290946" cy="277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2715520" y="3213392"/>
              <a:ext cx="290946" cy="277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p:cNvGrpSpPr/>
          <p:nvPr/>
        </p:nvGrpSpPr>
        <p:grpSpPr>
          <a:xfrm>
            <a:off x="3072431" y="3199741"/>
            <a:ext cx="2895630" cy="280883"/>
            <a:chOff x="110836" y="3213392"/>
            <a:chExt cx="2895630" cy="280883"/>
          </a:xfrm>
        </p:grpSpPr>
        <p:sp>
          <p:nvSpPr>
            <p:cNvPr id="34" name="Rectangle 33"/>
            <p:cNvSpPr/>
            <p:nvPr/>
          </p:nvSpPr>
          <p:spPr>
            <a:xfrm>
              <a:off x="110836" y="3214255"/>
              <a:ext cx="290946" cy="277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p:cNvSpPr/>
            <p:nvPr/>
          </p:nvSpPr>
          <p:spPr>
            <a:xfrm>
              <a:off x="498766" y="3214250"/>
              <a:ext cx="290946" cy="277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p:cNvSpPr/>
            <p:nvPr/>
          </p:nvSpPr>
          <p:spPr>
            <a:xfrm>
              <a:off x="858987" y="3217185"/>
              <a:ext cx="290946" cy="277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p:cNvSpPr/>
            <p:nvPr/>
          </p:nvSpPr>
          <p:spPr>
            <a:xfrm>
              <a:off x="1233063" y="3214250"/>
              <a:ext cx="290946" cy="277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p:cNvSpPr/>
            <p:nvPr/>
          </p:nvSpPr>
          <p:spPr>
            <a:xfrm>
              <a:off x="1593283" y="3214250"/>
              <a:ext cx="290946" cy="277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p:cNvSpPr/>
            <p:nvPr/>
          </p:nvSpPr>
          <p:spPr>
            <a:xfrm>
              <a:off x="1967362" y="3214250"/>
              <a:ext cx="290946" cy="277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p:cNvSpPr/>
            <p:nvPr/>
          </p:nvSpPr>
          <p:spPr>
            <a:xfrm>
              <a:off x="2341441" y="3214250"/>
              <a:ext cx="290946" cy="277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p:cNvSpPr/>
            <p:nvPr/>
          </p:nvSpPr>
          <p:spPr>
            <a:xfrm>
              <a:off x="2715520" y="3213392"/>
              <a:ext cx="290946" cy="277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2" name="Group 41"/>
          <p:cNvGrpSpPr/>
          <p:nvPr/>
        </p:nvGrpSpPr>
        <p:grpSpPr>
          <a:xfrm>
            <a:off x="6030736" y="3241274"/>
            <a:ext cx="2895630" cy="280883"/>
            <a:chOff x="110836" y="3213392"/>
            <a:chExt cx="2895630" cy="280883"/>
          </a:xfrm>
        </p:grpSpPr>
        <p:sp>
          <p:nvSpPr>
            <p:cNvPr id="43" name="Rectangle 42"/>
            <p:cNvSpPr/>
            <p:nvPr/>
          </p:nvSpPr>
          <p:spPr>
            <a:xfrm>
              <a:off x="110836" y="3214255"/>
              <a:ext cx="290946" cy="277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p:cNvSpPr/>
            <p:nvPr/>
          </p:nvSpPr>
          <p:spPr>
            <a:xfrm>
              <a:off x="498766" y="3214250"/>
              <a:ext cx="290946" cy="277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p:cNvSpPr/>
            <p:nvPr/>
          </p:nvSpPr>
          <p:spPr>
            <a:xfrm>
              <a:off x="858987" y="3217185"/>
              <a:ext cx="290946" cy="277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p:cNvSpPr/>
            <p:nvPr/>
          </p:nvSpPr>
          <p:spPr>
            <a:xfrm>
              <a:off x="1233063" y="3214250"/>
              <a:ext cx="290946" cy="277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p:cNvSpPr/>
            <p:nvPr/>
          </p:nvSpPr>
          <p:spPr>
            <a:xfrm>
              <a:off x="1593283" y="3214250"/>
              <a:ext cx="290946" cy="277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p:cNvSpPr/>
            <p:nvPr/>
          </p:nvSpPr>
          <p:spPr>
            <a:xfrm>
              <a:off x="1967362" y="3214250"/>
              <a:ext cx="290946" cy="277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p:cNvSpPr/>
            <p:nvPr/>
          </p:nvSpPr>
          <p:spPr>
            <a:xfrm>
              <a:off x="2341441" y="3214250"/>
              <a:ext cx="290946" cy="277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p:cNvSpPr/>
            <p:nvPr/>
          </p:nvSpPr>
          <p:spPr>
            <a:xfrm>
              <a:off x="2715520" y="3213392"/>
              <a:ext cx="290946" cy="277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6953365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24"/>
                                        </p:tgtEl>
                                      </p:cBhvr>
                                    </p:animEffect>
                                    <p:set>
                                      <p:cBhvr>
                                        <p:cTn id="16" dur="1" fill="hold">
                                          <p:stCondLst>
                                            <p:cond delay="499"/>
                                          </p:stCondLst>
                                        </p:cTn>
                                        <p:tgtEl>
                                          <p:spTgt spid="2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right)">
                                      <p:cBhvr>
                                        <p:cTn id="21" dur="500"/>
                                        <p:tgtEl>
                                          <p:spTgt spid="11"/>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33"/>
                                        </p:tgtEl>
                                      </p:cBhvr>
                                    </p:animEffect>
                                    <p:set>
                                      <p:cBhvr>
                                        <p:cTn id="30" dur="1" fill="hold">
                                          <p:stCondLst>
                                            <p:cond delay="499"/>
                                          </p:stCondLst>
                                        </p:cTn>
                                        <p:tgtEl>
                                          <p:spTgt spid="3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right)">
                                      <p:cBhvr>
                                        <p:cTn id="35" dur="500"/>
                                        <p:tgtEl>
                                          <p:spTgt spid="14"/>
                                        </p:tgtEl>
                                      </p:cBhvr>
                                    </p:animEffect>
                                  </p:childTnLst>
                                </p:cTn>
                              </p:par>
                            </p:childTnLst>
                          </p:cTn>
                        </p:par>
                        <p:par>
                          <p:cTn id="36" fill="hold">
                            <p:stCondLst>
                              <p:cond delay="500"/>
                            </p:stCondLst>
                            <p:childTnLst>
                              <p:par>
                                <p:cTn id="37" presetID="22" presetClass="entr" presetSubtype="4" fill="hold"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42"/>
                                        </p:tgtEl>
                                      </p:cBhvr>
                                    </p:animEffect>
                                    <p:set>
                                      <p:cBhvr>
                                        <p:cTn id="44" dur="1" fill="hold">
                                          <p:stCondLst>
                                            <p:cond delay="4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526" y="173930"/>
            <a:ext cx="8607440" cy="1325563"/>
          </a:xfrm>
        </p:spPr>
        <p:txBody>
          <a:bodyPr>
            <a:normAutofit/>
          </a:bodyPr>
          <a:lstStyle/>
          <a:p>
            <a:r>
              <a:rPr lang="en-GB" sz="6000" dirty="0" smtClean="0"/>
              <a:t>Hexadecimal Numbers</a:t>
            </a:r>
            <a:endParaRPr lang="en-GB" sz="6000" b="1" dirty="0">
              <a:latin typeface="+mn-lt"/>
            </a:endParaRPr>
          </a:p>
        </p:txBody>
      </p:sp>
      <p:sp>
        <p:nvSpPr>
          <p:cNvPr id="3" name="Content Placeholder 2"/>
          <p:cNvSpPr>
            <a:spLocks noGrp="1"/>
          </p:cNvSpPr>
          <p:nvPr>
            <p:ph idx="1"/>
          </p:nvPr>
        </p:nvSpPr>
        <p:spPr>
          <a:xfrm>
            <a:off x="216526" y="1295292"/>
            <a:ext cx="8816638" cy="5341035"/>
          </a:xfrm>
        </p:spPr>
        <p:txBody>
          <a:bodyPr>
            <a:normAutofit/>
          </a:bodyPr>
          <a:lstStyle/>
          <a:p>
            <a:pPr marL="0" indent="0">
              <a:buNone/>
            </a:pPr>
            <a:r>
              <a:rPr lang="en-GB" sz="4400" dirty="0">
                <a:solidFill>
                  <a:srgbClr val="585858"/>
                </a:solidFill>
              </a:rPr>
              <a:t>Binary use two digits</a:t>
            </a:r>
          </a:p>
          <a:p>
            <a:pPr marL="0" indent="0">
              <a:buNone/>
            </a:pPr>
            <a:r>
              <a:rPr lang="en-GB" sz="4400" b="1" dirty="0" smtClean="0">
                <a:latin typeface="Courier New" panose="02070309020205020404" pitchFamily="49" charset="0"/>
                <a:cs typeface="Courier New" panose="02070309020205020404" pitchFamily="49" charset="0"/>
              </a:rPr>
              <a:t>0 and </a:t>
            </a:r>
            <a:r>
              <a:rPr lang="en-GB" sz="4400" b="1" dirty="0">
                <a:latin typeface="Courier New" panose="02070309020205020404" pitchFamily="49" charset="0"/>
                <a:cs typeface="Courier New" panose="02070309020205020404" pitchFamily="49" charset="0"/>
              </a:rPr>
              <a:t>1</a:t>
            </a:r>
            <a:endParaRPr lang="en-GB" sz="4400" dirty="0" smtClean="0">
              <a:solidFill>
                <a:srgbClr val="585858"/>
              </a:solidFill>
            </a:endParaRPr>
          </a:p>
          <a:p>
            <a:pPr marL="0" indent="0">
              <a:buNone/>
            </a:pPr>
            <a:r>
              <a:rPr lang="en-GB" sz="4400" dirty="0" smtClean="0">
                <a:solidFill>
                  <a:srgbClr val="585858"/>
                </a:solidFill>
              </a:rPr>
              <a:t>We use the decimal system because we have ten digits on our hands.</a:t>
            </a:r>
          </a:p>
          <a:p>
            <a:pPr marL="0" indent="0">
              <a:buNone/>
            </a:pPr>
            <a:r>
              <a:rPr lang="en-GB" sz="4400" b="1" dirty="0" smtClean="0">
                <a:latin typeface="Courier New" panose="02070309020205020404" pitchFamily="49" charset="0"/>
                <a:cs typeface="Courier New" panose="02070309020205020404" pitchFamily="49" charset="0"/>
              </a:rPr>
              <a:t>0 1 2 3 4 5 6 7 8 and 9</a:t>
            </a:r>
          </a:p>
          <a:p>
            <a:pPr marL="0" indent="0">
              <a:buNone/>
            </a:pPr>
            <a:r>
              <a:rPr lang="en-GB" sz="4400" dirty="0" smtClean="0">
                <a:solidFill>
                  <a:srgbClr val="585858"/>
                </a:solidFill>
                <a:cs typeface="Courier New" panose="02070309020205020404" pitchFamily="49" charset="0"/>
              </a:rPr>
              <a:t>What might we use if we had 16 fingers?</a:t>
            </a:r>
            <a:endParaRPr lang="en-GB" sz="4400" dirty="0">
              <a:solidFill>
                <a:srgbClr val="585858"/>
              </a:solidFill>
            </a:endParaRPr>
          </a:p>
          <a:p>
            <a:pPr marL="0" indent="0">
              <a:buNone/>
            </a:pPr>
            <a:endParaRPr lang="en-GB" dirty="0"/>
          </a:p>
        </p:txBody>
      </p:sp>
      <p:sp>
        <p:nvSpPr>
          <p:cNvPr id="4" name="Rectangle 3"/>
          <p:cNvSpPr/>
          <p:nvPr/>
        </p:nvSpPr>
        <p:spPr>
          <a:xfrm>
            <a:off x="8007927" y="5749636"/>
            <a:ext cx="1136073" cy="10945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514457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0507" y="0"/>
            <a:ext cx="2963493" cy="2763234"/>
          </a:xfrm>
        </p:spPr>
        <p:txBody>
          <a:bodyPr>
            <a:normAutofit/>
          </a:bodyPr>
          <a:lstStyle/>
          <a:p>
            <a:pPr algn="r"/>
            <a:r>
              <a:rPr lang="en-GB" sz="6000" dirty="0" smtClean="0"/>
              <a:t>Decimal, Binary &amp; Hex</a:t>
            </a:r>
            <a:endParaRPr lang="en-GB" sz="6000" b="1" dirty="0">
              <a:latin typeface="+mn-lt"/>
            </a:endParaRPr>
          </a:p>
        </p:txBody>
      </p:sp>
      <p:sp>
        <p:nvSpPr>
          <p:cNvPr id="3" name="Content Placeholder 2"/>
          <p:cNvSpPr>
            <a:spLocks noGrp="1"/>
          </p:cNvSpPr>
          <p:nvPr>
            <p:ph idx="1"/>
          </p:nvPr>
        </p:nvSpPr>
        <p:spPr>
          <a:xfrm>
            <a:off x="5580400" y="2644812"/>
            <a:ext cx="3563600" cy="3413091"/>
          </a:xfrm>
        </p:spPr>
        <p:txBody>
          <a:bodyPr>
            <a:normAutofit/>
          </a:bodyPr>
          <a:lstStyle/>
          <a:p>
            <a:pPr marL="0" indent="0">
              <a:buNone/>
            </a:pPr>
            <a:r>
              <a:rPr lang="en-GB" sz="4400" dirty="0" smtClean="0">
                <a:solidFill>
                  <a:schemeClr val="tx1">
                    <a:lumMod val="50000"/>
                    <a:lumOff val="50000"/>
                  </a:schemeClr>
                </a:solidFill>
              </a:rPr>
              <a:t>Let’s compare all 3 ways of writing numbers</a:t>
            </a:r>
            <a:endParaRPr lang="en-GB" sz="4400" dirty="0">
              <a:solidFill>
                <a:schemeClr val="tx1">
                  <a:lumMod val="50000"/>
                  <a:lumOff val="50000"/>
                </a:schemeClr>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416324701"/>
              </p:ext>
            </p:extLst>
          </p:nvPr>
        </p:nvGraphicFramePr>
        <p:xfrm>
          <a:off x="998908" y="64490"/>
          <a:ext cx="4344618" cy="6675120"/>
        </p:xfrm>
        <a:graphic>
          <a:graphicData uri="http://schemas.openxmlformats.org/drawingml/2006/table">
            <a:tbl>
              <a:tblPr firstRow="1" bandRow="1">
                <a:tableStyleId>{5C22544A-7EE6-4342-B048-85BDC9FD1C3A}</a:tableStyleId>
              </a:tblPr>
              <a:tblGrid>
                <a:gridCol w="1448206"/>
                <a:gridCol w="1448206"/>
                <a:gridCol w="1448206"/>
              </a:tblGrid>
              <a:tr h="346659">
                <a:tc>
                  <a:txBody>
                    <a:bodyPr/>
                    <a:lstStyle/>
                    <a:p>
                      <a:pPr algn="ctr"/>
                      <a:r>
                        <a:rPr lang="en-GB" dirty="0" smtClean="0">
                          <a:solidFill>
                            <a:srgbClr val="C00000"/>
                          </a:solidFill>
                        </a:rPr>
                        <a:t>Decimal </a:t>
                      </a:r>
                      <a:endParaRPr lang="en-GB"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dirty="0" smtClean="0">
                          <a:solidFill>
                            <a:srgbClr val="C00000"/>
                          </a:solidFill>
                        </a:rPr>
                        <a:t>Binary</a:t>
                      </a:r>
                      <a:endParaRPr lang="en-GB"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solidFill>
                            <a:srgbClr val="C00000"/>
                          </a:solidFill>
                        </a:rPr>
                        <a:t>Hexadecimal</a:t>
                      </a:r>
                      <a:endParaRPr lang="en-GB"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r>
              <a:tr h="346659">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0</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0000</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0</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r h="346659">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1</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0001</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1</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r h="346659">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2</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0010</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2</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r h="346659">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3</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0011</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3</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r h="346659">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4</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0100</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4</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r h="346659">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5</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0101</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5</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r h="346659">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6</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0110</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6</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r h="346659">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7</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0111</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7</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r h="346659">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8</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1000</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8</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r h="346659">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9</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1001</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9</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r h="346659">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10</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1010</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A</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r h="346659">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11</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1011</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B</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r h="346659">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12</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1100</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C</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r h="346659">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13</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1101</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D</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r h="346659">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14</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1110</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E</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r h="346659">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15</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1111</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F</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r h="346659">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16</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10000</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10</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r h="346659">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17</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10001</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11</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bl>
          </a:graphicData>
        </a:graphic>
      </p:graphicFrame>
      <p:sp>
        <p:nvSpPr>
          <p:cNvPr id="5" name="Rectangle 4"/>
          <p:cNvSpPr/>
          <p:nvPr/>
        </p:nvSpPr>
        <p:spPr>
          <a:xfrm>
            <a:off x="942974" y="6057903"/>
            <a:ext cx="4457700" cy="6715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2843213" y="471488"/>
            <a:ext cx="1014412" cy="271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2838446" y="809632"/>
            <a:ext cx="1014412" cy="271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2843213" y="1176352"/>
            <a:ext cx="1014412" cy="271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2838446" y="1514496"/>
            <a:ext cx="1014412" cy="271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2838447" y="1874019"/>
            <a:ext cx="1014412" cy="271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2833680" y="2212163"/>
            <a:ext cx="1014412" cy="271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2838447" y="2578883"/>
            <a:ext cx="1014412" cy="271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2833680" y="2917027"/>
            <a:ext cx="1014412" cy="271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2843213" y="3278926"/>
            <a:ext cx="1014412" cy="271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2838446" y="3617070"/>
            <a:ext cx="1014412" cy="271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2843213" y="3983790"/>
            <a:ext cx="1014412" cy="271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2838446" y="4321934"/>
            <a:ext cx="1014412" cy="271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2838447" y="4681457"/>
            <a:ext cx="1014412" cy="271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2833680" y="5019601"/>
            <a:ext cx="1014412" cy="271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2838447" y="5386321"/>
            <a:ext cx="1014412" cy="271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2833680" y="5724465"/>
            <a:ext cx="1014412" cy="271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4284989" y="471488"/>
            <a:ext cx="1014412" cy="271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4280222" y="809632"/>
            <a:ext cx="1014412" cy="271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4284989" y="1176352"/>
            <a:ext cx="1014412" cy="271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4280222" y="1514496"/>
            <a:ext cx="1014412" cy="271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4280223" y="1874019"/>
            <a:ext cx="1014412" cy="271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4275456" y="2212163"/>
            <a:ext cx="1014412" cy="271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4280223" y="2578883"/>
            <a:ext cx="1014412" cy="271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4275456" y="2917027"/>
            <a:ext cx="1014412" cy="271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4284989" y="3278926"/>
            <a:ext cx="1014412" cy="271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4280222" y="3617070"/>
            <a:ext cx="1014412" cy="271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p:cNvSpPr/>
          <p:nvPr/>
        </p:nvSpPr>
        <p:spPr>
          <a:xfrm>
            <a:off x="4284989" y="3983790"/>
            <a:ext cx="1014412" cy="271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4280222" y="4321934"/>
            <a:ext cx="1014412" cy="271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p:cNvSpPr/>
          <p:nvPr/>
        </p:nvSpPr>
        <p:spPr>
          <a:xfrm>
            <a:off x="4280223" y="4681457"/>
            <a:ext cx="1014412" cy="271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p:cNvSpPr/>
          <p:nvPr/>
        </p:nvSpPr>
        <p:spPr>
          <a:xfrm>
            <a:off x="4275456" y="5019601"/>
            <a:ext cx="1014412" cy="271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p:cNvSpPr/>
          <p:nvPr/>
        </p:nvSpPr>
        <p:spPr>
          <a:xfrm>
            <a:off x="4280223" y="5386321"/>
            <a:ext cx="1014412" cy="271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p:cNvSpPr/>
          <p:nvPr/>
        </p:nvSpPr>
        <p:spPr>
          <a:xfrm>
            <a:off x="4275456" y="5724465"/>
            <a:ext cx="1014412" cy="271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p:cNvSpPr/>
          <p:nvPr/>
        </p:nvSpPr>
        <p:spPr>
          <a:xfrm>
            <a:off x="2847975" y="6067321"/>
            <a:ext cx="1014412" cy="271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p:cNvSpPr/>
          <p:nvPr/>
        </p:nvSpPr>
        <p:spPr>
          <a:xfrm>
            <a:off x="2843208" y="6434041"/>
            <a:ext cx="1014412" cy="271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p:cNvSpPr/>
          <p:nvPr/>
        </p:nvSpPr>
        <p:spPr>
          <a:xfrm>
            <a:off x="4289751" y="6067321"/>
            <a:ext cx="1014412" cy="271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p:cNvSpPr/>
          <p:nvPr/>
        </p:nvSpPr>
        <p:spPr>
          <a:xfrm>
            <a:off x="4284984" y="6434041"/>
            <a:ext cx="1014412" cy="2714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p:cNvSpPr/>
          <p:nvPr/>
        </p:nvSpPr>
        <p:spPr>
          <a:xfrm>
            <a:off x="8007927" y="5749636"/>
            <a:ext cx="1136073" cy="10945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090599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2"/>
                                        </p:tgtEl>
                                      </p:cBhvr>
                                    </p:animEffect>
                                    <p:set>
                                      <p:cBhvr>
                                        <p:cTn id="12" dur="1" fill="hold">
                                          <p:stCondLst>
                                            <p:cond delay="499"/>
                                          </p:stCondLst>
                                        </p:cTn>
                                        <p:tgtEl>
                                          <p:spTgt spid="2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23"/>
                                        </p:tgtEl>
                                      </p:cBhvr>
                                    </p:animEffect>
                                    <p:set>
                                      <p:cBhvr>
                                        <p:cTn id="22" dur="1" fill="hold">
                                          <p:stCondLst>
                                            <p:cond delay="499"/>
                                          </p:stCondLst>
                                        </p:cTn>
                                        <p:tgtEl>
                                          <p:spTgt spid="2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4"/>
                                        </p:tgtEl>
                                      </p:cBhvr>
                                    </p:animEffect>
                                    <p:set>
                                      <p:cBhvr>
                                        <p:cTn id="32" dur="1" fill="hold">
                                          <p:stCondLst>
                                            <p:cond delay="499"/>
                                          </p:stCondLst>
                                        </p:cTn>
                                        <p:tgtEl>
                                          <p:spTgt spid="2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9"/>
                                        </p:tgtEl>
                                      </p:cBhvr>
                                    </p:animEffect>
                                    <p:set>
                                      <p:cBhvr>
                                        <p:cTn id="37" dur="1" fill="hold">
                                          <p:stCondLst>
                                            <p:cond delay="499"/>
                                          </p:stCondLst>
                                        </p:cTn>
                                        <p:tgtEl>
                                          <p:spTgt spid="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25"/>
                                        </p:tgtEl>
                                      </p:cBhvr>
                                    </p:animEffect>
                                    <p:set>
                                      <p:cBhvr>
                                        <p:cTn id="42" dur="1" fill="hold">
                                          <p:stCondLst>
                                            <p:cond delay="499"/>
                                          </p:stCondLst>
                                        </p:cTn>
                                        <p:tgtEl>
                                          <p:spTgt spid="2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26"/>
                                        </p:tgtEl>
                                      </p:cBhvr>
                                    </p:animEffect>
                                    <p:set>
                                      <p:cBhvr>
                                        <p:cTn id="52" dur="1" fill="hold">
                                          <p:stCondLst>
                                            <p:cond delay="499"/>
                                          </p:stCondLst>
                                        </p:cTn>
                                        <p:tgtEl>
                                          <p:spTgt spid="2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11"/>
                                        </p:tgtEl>
                                      </p:cBhvr>
                                    </p:animEffect>
                                    <p:set>
                                      <p:cBhvr>
                                        <p:cTn id="57" dur="1" fill="hold">
                                          <p:stCondLst>
                                            <p:cond delay="499"/>
                                          </p:stCondLst>
                                        </p:cTn>
                                        <p:tgtEl>
                                          <p:spTgt spid="11"/>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27"/>
                                        </p:tgtEl>
                                      </p:cBhvr>
                                    </p:animEffect>
                                    <p:set>
                                      <p:cBhvr>
                                        <p:cTn id="62" dur="1" fill="hold">
                                          <p:stCondLst>
                                            <p:cond delay="499"/>
                                          </p:stCondLst>
                                        </p:cTn>
                                        <p:tgtEl>
                                          <p:spTgt spid="2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12"/>
                                        </p:tgtEl>
                                      </p:cBhvr>
                                    </p:animEffect>
                                    <p:set>
                                      <p:cBhvr>
                                        <p:cTn id="67" dur="1" fill="hold">
                                          <p:stCondLst>
                                            <p:cond delay="499"/>
                                          </p:stCondLst>
                                        </p:cTn>
                                        <p:tgtEl>
                                          <p:spTgt spid="12"/>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0" nodeType="clickEffect">
                                  <p:stCondLst>
                                    <p:cond delay="0"/>
                                  </p:stCondLst>
                                  <p:childTnLst>
                                    <p:animEffect transition="out" filter="fade">
                                      <p:cBhvr>
                                        <p:cTn id="71" dur="500"/>
                                        <p:tgtEl>
                                          <p:spTgt spid="28"/>
                                        </p:tgtEl>
                                      </p:cBhvr>
                                    </p:animEffect>
                                    <p:set>
                                      <p:cBhvr>
                                        <p:cTn id="72" dur="1" fill="hold">
                                          <p:stCondLst>
                                            <p:cond delay="499"/>
                                          </p:stCondLst>
                                        </p:cTn>
                                        <p:tgtEl>
                                          <p:spTgt spid="28"/>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13"/>
                                        </p:tgtEl>
                                      </p:cBhvr>
                                    </p:animEffect>
                                    <p:set>
                                      <p:cBhvr>
                                        <p:cTn id="77" dur="1" fill="hold">
                                          <p:stCondLst>
                                            <p:cond delay="499"/>
                                          </p:stCondLst>
                                        </p:cTn>
                                        <p:tgtEl>
                                          <p:spTgt spid="13"/>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grpId="0" nodeType="clickEffect">
                                  <p:stCondLst>
                                    <p:cond delay="0"/>
                                  </p:stCondLst>
                                  <p:childTnLst>
                                    <p:animEffect transition="out" filter="fade">
                                      <p:cBhvr>
                                        <p:cTn id="81" dur="500"/>
                                        <p:tgtEl>
                                          <p:spTgt spid="29"/>
                                        </p:tgtEl>
                                      </p:cBhvr>
                                    </p:animEffect>
                                    <p:set>
                                      <p:cBhvr>
                                        <p:cTn id="82" dur="1" fill="hold">
                                          <p:stCondLst>
                                            <p:cond delay="499"/>
                                          </p:stCondLst>
                                        </p:cTn>
                                        <p:tgtEl>
                                          <p:spTgt spid="29"/>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0" nodeType="clickEffect">
                                  <p:stCondLst>
                                    <p:cond delay="0"/>
                                  </p:stCondLst>
                                  <p:childTnLst>
                                    <p:animEffect transition="out" filter="fade">
                                      <p:cBhvr>
                                        <p:cTn id="86" dur="500"/>
                                        <p:tgtEl>
                                          <p:spTgt spid="14"/>
                                        </p:tgtEl>
                                      </p:cBhvr>
                                    </p:animEffect>
                                    <p:set>
                                      <p:cBhvr>
                                        <p:cTn id="87" dur="1" fill="hold">
                                          <p:stCondLst>
                                            <p:cond delay="499"/>
                                          </p:stCondLst>
                                        </p:cTn>
                                        <p:tgtEl>
                                          <p:spTgt spid="14"/>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30"/>
                                        </p:tgtEl>
                                      </p:cBhvr>
                                    </p:animEffect>
                                    <p:set>
                                      <p:cBhvr>
                                        <p:cTn id="92" dur="1" fill="hold">
                                          <p:stCondLst>
                                            <p:cond delay="499"/>
                                          </p:stCondLst>
                                        </p:cTn>
                                        <p:tgtEl>
                                          <p:spTgt spid="30"/>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15"/>
                                        </p:tgtEl>
                                      </p:cBhvr>
                                    </p:animEffect>
                                    <p:set>
                                      <p:cBhvr>
                                        <p:cTn id="97" dur="1" fill="hold">
                                          <p:stCondLst>
                                            <p:cond delay="499"/>
                                          </p:stCondLst>
                                        </p:cTn>
                                        <p:tgtEl>
                                          <p:spTgt spid="15"/>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grpId="0" nodeType="clickEffect">
                                  <p:stCondLst>
                                    <p:cond delay="0"/>
                                  </p:stCondLst>
                                  <p:childTnLst>
                                    <p:animEffect transition="out" filter="fade">
                                      <p:cBhvr>
                                        <p:cTn id="101" dur="500"/>
                                        <p:tgtEl>
                                          <p:spTgt spid="31"/>
                                        </p:tgtEl>
                                      </p:cBhvr>
                                    </p:animEffect>
                                    <p:set>
                                      <p:cBhvr>
                                        <p:cTn id="102" dur="1" fill="hold">
                                          <p:stCondLst>
                                            <p:cond delay="499"/>
                                          </p:stCondLst>
                                        </p:cTn>
                                        <p:tgtEl>
                                          <p:spTgt spid="31"/>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grpId="0" nodeType="clickEffect">
                                  <p:stCondLst>
                                    <p:cond delay="0"/>
                                  </p:stCondLst>
                                  <p:childTnLst>
                                    <p:animEffect transition="out" filter="fade">
                                      <p:cBhvr>
                                        <p:cTn id="106" dur="500"/>
                                        <p:tgtEl>
                                          <p:spTgt spid="16"/>
                                        </p:tgtEl>
                                      </p:cBhvr>
                                    </p:animEffect>
                                    <p:set>
                                      <p:cBhvr>
                                        <p:cTn id="107" dur="1" fill="hold">
                                          <p:stCondLst>
                                            <p:cond delay="499"/>
                                          </p:stCondLst>
                                        </p:cTn>
                                        <p:tgtEl>
                                          <p:spTgt spid="16"/>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32"/>
                                        </p:tgtEl>
                                      </p:cBhvr>
                                    </p:animEffect>
                                    <p:set>
                                      <p:cBhvr>
                                        <p:cTn id="112" dur="1" fill="hold">
                                          <p:stCondLst>
                                            <p:cond delay="499"/>
                                          </p:stCondLst>
                                        </p:cTn>
                                        <p:tgtEl>
                                          <p:spTgt spid="32"/>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grpId="0" nodeType="clickEffect">
                                  <p:stCondLst>
                                    <p:cond delay="0"/>
                                  </p:stCondLst>
                                  <p:childTnLst>
                                    <p:animEffect transition="out" filter="fade">
                                      <p:cBhvr>
                                        <p:cTn id="116" dur="500"/>
                                        <p:tgtEl>
                                          <p:spTgt spid="17"/>
                                        </p:tgtEl>
                                      </p:cBhvr>
                                    </p:animEffect>
                                    <p:set>
                                      <p:cBhvr>
                                        <p:cTn id="117" dur="1" fill="hold">
                                          <p:stCondLst>
                                            <p:cond delay="499"/>
                                          </p:stCondLst>
                                        </p:cTn>
                                        <p:tgtEl>
                                          <p:spTgt spid="17"/>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10" presetClass="exit" presetSubtype="0" fill="hold" grpId="0" nodeType="clickEffect">
                                  <p:stCondLst>
                                    <p:cond delay="0"/>
                                  </p:stCondLst>
                                  <p:childTnLst>
                                    <p:animEffect transition="out" filter="fade">
                                      <p:cBhvr>
                                        <p:cTn id="121" dur="500"/>
                                        <p:tgtEl>
                                          <p:spTgt spid="33"/>
                                        </p:tgtEl>
                                      </p:cBhvr>
                                    </p:animEffect>
                                    <p:set>
                                      <p:cBhvr>
                                        <p:cTn id="122" dur="1" fill="hold">
                                          <p:stCondLst>
                                            <p:cond delay="499"/>
                                          </p:stCondLst>
                                        </p:cTn>
                                        <p:tgtEl>
                                          <p:spTgt spid="33"/>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18"/>
                                        </p:tgtEl>
                                      </p:cBhvr>
                                    </p:animEffect>
                                    <p:set>
                                      <p:cBhvr>
                                        <p:cTn id="127" dur="1" fill="hold">
                                          <p:stCondLst>
                                            <p:cond delay="499"/>
                                          </p:stCondLst>
                                        </p:cTn>
                                        <p:tgtEl>
                                          <p:spTgt spid="18"/>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10" presetClass="exit" presetSubtype="0" fill="hold" grpId="0" nodeType="clickEffect">
                                  <p:stCondLst>
                                    <p:cond delay="0"/>
                                  </p:stCondLst>
                                  <p:childTnLst>
                                    <p:animEffect transition="out" filter="fade">
                                      <p:cBhvr>
                                        <p:cTn id="131" dur="500"/>
                                        <p:tgtEl>
                                          <p:spTgt spid="34"/>
                                        </p:tgtEl>
                                      </p:cBhvr>
                                    </p:animEffect>
                                    <p:set>
                                      <p:cBhvr>
                                        <p:cTn id="132" dur="1" fill="hold">
                                          <p:stCondLst>
                                            <p:cond delay="499"/>
                                          </p:stCondLst>
                                        </p:cTn>
                                        <p:tgtEl>
                                          <p:spTgt spid="34"/>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10" presetClass="exit" presetSubtype="0" fill="hold" grpId="0" nodeType="clickEffect">
                                  <p:stCondLst>
                                    <p:cond delay="0"/>
                                  </p:stCondLst>
                                  <p:childTnLst>
                                    <p:animEffect transition="out" filter="fade">
                                      <p:cBhvr>
                                        <p:cTn id="136" dur="500"/>
                                        <p:tgtEl>
                                          <p:spTgt spid="19"/>
                                        </p:tgtEl>
                                      </p:cBhvr>
                                    </p:animEffect>
                                    <p:set>
                                      <p:cBhvr>
                                        <p:cTn id="137" dur="1" fill="hold">
                                          <p:stCondLst>
                                            <p:cond delay="499"/>
                                          </p:stCondLst>
                                        </p:cTn>
                                        <p:tgtEl>
                                          <p:spTgt spid="19"/>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10" presetClass="exit" presetSubtype="0" fill="hold" grpId="0" nodeType="clickEffect">
                                  <p:stCondLst>
                                    <p:cond delay="0"/>
                                  </p:stCondLst>
                                  <p:childTnLst>
                                    <p:animEffect transition="out" filter="fade">
                                      <p:cBhvr>
                                        <p:cTn id="141" dur="500"/>
                                        <p:tgtEl>
                                          <p:spTgt spid="35"/>
                                        </p:tgtEl>
                                      </p:cBhvr>
                                    </p:animEffect>
                                    <p:set>
                                      <p:cBhvr>
                                        <p:cTn id="142" dur="1" fill="hold">
                                          <p:stCondLst>
                                            <p:cond delay="499"/>
                                          </p:stCondLst>
                                        </p:cTn>
                                        <p:tgtEl>
                                          <p:spTgt spid="35"/>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0" presetClass="exit" presetSubtype="0" fill="hold" grpId="0" nodeType="clickEffect">
                                  <p:stCondLst>
                                    <p:cond delay="0"/>
                                  </p:stCondLst>
                                  <p:childTnLst>
                                    <p:animEffect transition="out" filter="fade">
                                      <p:cBhvr>
                                        <p:cTn id="146" dur="500"/>
                                        <p:tgtEl>
                                          <p:spTgt spid="20"/>
                                        </p:tgtEl>
                                      </p:cBhvr>
                                    </p:animEffect>
                                    <p:set>
                                      <p:cBhvr>
                                        <p:cTn id="147" dur="1" fill="hold">
                                          <p:stCondLst>
                                            <p:cond delay="499"/>
                                          </p:stCondLst>
                                        </p:cTn>
                                        <p:tgtEl>
                                          <p:spTgt spid="20"/>
                                        </p:tgtEl>
                                        <p:attrNameLst>
                                          <p:attrName>style.visibility</p:attrName>
                                        </p:attrNameLst>
                                      </p:cBhvr>
                                      <p:to>
                                        <p:strVal val="hidden"/>
                                      </p:to>
                                    </p:set>
                                  </p:childTnLst>
                                </p:cTn>
                              </p:par>
                            </p:childTnLst>
                          </p:cTn>
                        </p:par>
                      </p:childTnLst>
                    </p:cTn>
                  </p:par>
                  <p:par>
                    <p:cTn id="148" fill="hold">
                      <p:stCondLst>
                        <p:cond delay="indefinite"/>
                      </p:stCondLst>
                      <p:childTnLst>
                        <p:par>
                          <p:cTn id="149" fill="hold">
                            <p:stCondLst>
                              <p:cond delay="0"/>
                            </p:stCondLst>
                            <p:childTnLst>
                              <p:par>
                                <p:cTn id="150" presetID="10" presetClass="exit" presetSubtype="0" fill="hold" grpId="0" nodeType="clickEffect">
                                  <p:stCondLst>
                                    <p:cond delay="0"/>
                                  </p:stCondLst>
                                  <p:childTnLst>
                                    <p:animEffect transition="out" filter="fade">
                                      <p:cBhvr>
                                        <p:cTn id="151" dur="500"/>
                                        <p:tgtEl>
                                          <p:spTgt spid="36"/>
                                        </p:tgtEl>
                                      </p:cBhvr>
                                    </p:animEffect>
                                    <p:set>
                                      <p:cBhvr>
                                        <p:cTn id="152" dur="1" fill="hold">
                                          <p:stCondLst>
                                            <p:cond delay="499"/>
                                          </p:stCondLst>
                                        </p:cTn>
                                        <p:tgtEl>
                                          <p:spTgt spid="36"/>
                                        </p:tgtEl>
                                        <p:attrNameLst>
                                          <p:attrName>style.visibility</p:attrName>
                                        </p:attrNameLst>
                                      </p:cBhvr>
                                      <p:to>
                                        <p:strVal val="hidden"/>
                                      </p:to>
                                    </p:set>
                                  </p:childTnLst>
                                </p:cTn>
                              </p:par>
                            </p:childTnLst>
                          </p:cTn>
                        </p:par>
                      </p:childTnLst>
                    </p:cTn>
                  </p:par>
                  <p:par>
                    <p:cTn id="153" fill="hold">
                      <p:stCondLst>
                        <p:cond delay="indefinite"/>
                      </p:stCondLst>
                      <p:childTnLst>
                        <p:par>
                          <p:cTn id="154" fill="hold">
                            <p:stCondLst>
                              <p:cond delay="0"/>
                            </p:stCondLst>
                            <p:childTnLst>
                              <p:par>
                                <p:cTn id="155" presetID="10" presetClass="exit" presetSubtype="0" fill="hold" grpId="0" nodeType="clickEffect">
                                  <p:stCondLst>
                                    <p:cond delay="0"/>
                                  </p:stCondLst>
                                  <p:childTnLst>
                                    <p:animEffect transition="out" filter="fade">
                                      <p:cBhvr>
                                        <p:cTn id="156" dur="500"/>
                                        <p:tgtEl>
                                          <p:spTgt spid="21"/>
                                        </p:tgtEl>
                                      </p:cBhvr>
                                    </p:animEffect>
                                    <p:set>
                                      <p:cBhvr>
                                        <p:cTn id="157" dur="1" fill="hold">
                                          <p:stCondLst>
                                            <p:cond delay="499"/>
                                          </p:stCondLst>
                                        </p:cTn>
                                        <p:tgtEl>
                                          <p:spTgt spid="21"/>
                                        </p:tgtEl>
                                        <p:attrNameLst>
                                          <p:attrName>style.visibility</p:attrName>
                                        </p:attrNameLst>
                                      </p:cBhvr>
                                      <p:to>
                                        <p:strVal val="hidden"/>
                                      </p:to>
                                    </p:set>
                                  </p:childTnLst>
                                </p:cTn>
                              </p:par>
                            </p:childTnLst>
                          </p:cTn>
                        </p:par>
                      </p:childTnLst>
                    </p:cTn>
                  </p:par>
                  <p:par>
                    <p:cTn id="158" fill="hold">
                      <p:stCondLst>
                        <p:cond delay="indefinite"/>
                      </p:stCondLst>
                      <p:childTnLst>
                        <p:par>
                          <p:cTn id="159" fill="hold">
                            <p:stCondLst>
                              <p:cond delay="0"/>
                            </p:stCondLst>
                            <p:childTnLst>
                              <p:par>
                                <p:cTn id="160" presetID="10" presetClass="exit" presetSubtype="0" fill="hold" grpId="0" nodeType="clickEffect">
                                  <p:stCondLst>
                                    <p:cond delay="0"/>
                                  </p:stCondLst>
                                  <p:childTnLst>
                                    <p:animEffect transition="out" filter="fade">
                                      <p:cBhvr>
                                        <p:cTn id="161" dur="500"/>
                                        <p:tgtEl>
                                          <p:spTgt spid="37"/>
                                        </p:tgtEl>
                                      </p:cBhvr>
                                    </p:animEffect>
                                    <p:set>
                                      <p:cBhvr>
                                        <p:cTn id="162" dur="1" fill="hold">
                                          <p:stCondLst>
                                            <p:cond delay="499"/>
                                          </p:stCondLst>
                                        </p:cTn>
                                        <p:tgtEl>
                                          <p:spTgt spid="37"/>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10" presetClass="exit" presetSubtype="0" fill="hold" grpId="0" nodeType="clickEffect">
                                  <p:stCondLst>
                                    <p:cond delay="0"/>
                                  </p:stCondLst>
                                  <p:childTnLst>
                                    <p:animEffect transition="out" filter="fade">
                                      <p:cBhvr>
                                        <p:cTn id="166" dur="500"/>
                                        <p:tgtEl>
                                          <p:spTgt spid="5"/>
                                        </p:tgtEl>
                                      </p:cBhvr>
                                    </p:animEffect>
                                    <p:set>
                                      <p:cBhvr>
                                        <p:cTn id="167" dur="1" fill="hold">
                                          <p:stCondLst>
                                            <p:cond delay="499"/>
                                          </p:stCondLst>
                                        </p:cTn>
                                        <p:tgtEl>
                                          <p:spTgt spid="5"/>
                                        </p:tgtEl>
                                        <p:attrNameLst>
                                          <p:attrName>style.visibility</p:attrName>
                                        </p:attrNameLst>
                                      </p:cBhvr>
                                      <p:to>
                                        <p:strVal val="hidden"/>
                                      </p:to>
                                    </p:set>
                                  </p:childTnLst>
                                </p:cTn>
                              </p:par>
                            </p:childTnLst>
                          </p:cTn>
                        </p:par>
                      </p:childTnLst>
                    </p:cTn>
                  </p:par>
                  <p:par>
                    <p:cTn id="168" fill="hold">
                      <p:stCondLst>
                        <p:cond delay="indefinite"/>
                      </p:stCondLst>
                      <p:childTnLst>
                        <p:par>
                          <p:cTn id="169" fill="hold">
                            <p:stCondLst>
                              <p:cond delay="0"/>
                            </p:stCondLst>
                            <p:childTnLst>
                              <p:par>
                                <p:cTn id="170" presetID="10" presetClass="exit" presetSubtype="0" fill="hold" grpId="0" nodeType="clickEffect">
                                  <p:stCondLst>
                                    <p:cond delay="0"/>
                                  </p:stCondLst>
                                  <p:childTnLst>
                                    <p:animEffect transition="out" filter="fade">
                                      <p:cBhvr>
                                        <p:cTn id="171" dur="500"/>
                                        <p:tgtEl>
                                          <p:spTgt spid="38"/>
                                        </p:tgtEl>
                                      </p:cBhvr>
                                    </p:animEffect>
                                    <p:set>
                                      <p:cBhvr>
                                        <p:cTn id="172" dur="1" fill="hold">
                                          <p:stCondLst>
                                            <p:cond delay="499"/>
                                          </p:stCondLst>
                                        </p:cTn>
                                        <p:tgtEl>
                                          <p:spTgt spid="38"/>
                                        </p:tgtEl>
                                        <p:attrNameLst>
                                          <p:attrName>style.visibility</p:attrName>
                                        </p:attrNameLst>
                                      </p:cBhvr>
                                      <p:to>
                                        <p:strVal val="hidden"/>
                                      </p:to>
                                    </p:set>
                                  </p:childTnLst>
                                </p:cTn>
                              </p:par>
                            </p:childTnLst>
                          </p:cTn>
                        </p:par>
                      </p:childTnLst>
                    </p:cTn>
                  </p:par>
                  <p:par>
                    <p:cTn id="173" fill="hold">
                      <p:stCondLst>
                        <p:cond delay="indefinite"/>
                      </p:stCondLst>
                      <p:childTnLst>
                        <p:par>
                          <p:cTn id="174" fill="hold">
                            <p:stCondLst>
                              <p:cond delay="0"/>
                            </p:stCondLst>
                            <p:childTnLst>
                              <p:par>
                                <p:cTn id="175" presetID="10" presetClass="exit" presetSubtype="0" fill="hold" grpId="0" nodeType="clickEffect">
                                  <p:stCondLst>
                                    <p:cond delay="0"/>
                                  </p:stCondLst>
                                  <p:childTnLst>
                                    <p:animEffect transition="out" filter="fade">
                                      <p:cBhvr>
                                        <p:cTn id="176" dur="500"/>
                                        <p:tgtEl>
                                          <p:spTgt spid="40"/>
                                        </p:tgtEl>
                                      </p:cBhvr>
                                    </p:animEffect>
                                    <p:set>
                                      <p:cBhvr>
                                        <p:cTn id="177" dur="1" fill="hold">
                                          <p:stCondLst>
                                            <p:cond delay="499"/>
                                          </p:stCondLst>
                                        </p:cTn>
                                        <p:tgtEl>
                                          <p:spTgt spid="40"/>
                                        </p:tgtEl>
                                        <p:attrNameLst>
                                          <p:attrName>style.visibility</p:attrName>
                                        </p:attrNameLst>
                                      </p:cBhvr>
                                      <p:to>
                                        <p:strVal val="hidden"/>
                                      </p:to>
                                    </p:set>
                                  </p:childTnLst>
                                </p:cTn>
                              </p:par>
                            </p:childTnLst>
                          </p:cTn>
                        </p:par>
                      </p:childTnLst>
                    </p:cTn>
                  </p:par>
                  <p:par>
                    <p:cTn id="178" fill="hold">
                      <p:stCondLst>
                        <p:cond delay="indefinite"/>
                      </p:stCondLst>
                      <p:childTnLst>
                        <p:par>
                          <p:cTn id="179" fill="hold">
                            <p:stCondLst>
                              <p:cond delay="0"/>
                            </p:stCondLst>
                            <p:childTnLst>
                              <p:par>
                                <p:cTn id="180" presetID="10" presetClass="exit" presetSubtype="0" fill="hold" grpId="0" nodeType="clickEffect">
                                  <p:stCondLst>
                                    <p:cond delay="0"/>
                                  </p:stCondLst>
                                  <p:childTnLst>
                                    <p:animEffect transition="out" filter="fade">
                                      <p:cBhvr>
                                        <p:cTn id="181" dur="500"/>
                                        <p:tgtEl>
                                          <p:spTgt spid="39"/>
                                        </p:tgtEl>
                                      </p:cBhvr>
                                    </p:animEffect>
                                    <p:set>
                                      <p:cBhvr>
                                        <p:cTn id="182" dur="1" fill="hold">
                                          <p:stCondLst>
                                            <p:cond delay="499"/>
                                          </p:stCondLst>
                                        </p:cTn>
                                        <p:tgtEl>
                                          <p:spTgt spid="39"/>
                                        </p:tgtEl>
                                        <p:attrNameLst>
                                          <p:attrName>style.visibility</p:attrName>
                                        </p:attrNameLst>
                                      </p:cBhvr>
                                      <p:to>
                                        <p:strVal val="hidden"/>
                                      </p:to>
                                    </p:set>
                                  </p:childTnLst>
                                </p:cTn>
                              </p:par>
                            </p:childTnLst>
                          </p:cTn>
                        </p:par>
                      </p:childTnLst>
                    </p:cTn>
                  </p:par>
                  <p:par>
                    <p:cTn id="183" fill="hold">
                      <p:stCondLst>
                        <p:cond delay="indefinite"/>
                      </p:stCondLst>
                      <p:childTnLst>
                        <p:par>
                          <p:cTn id="184" fill="hold">
                            <p:stCondLst>
                              <p:cond delay="0"/>
                            </p:stCondLst>
                            <p:childTnLst>
                              <p:par>
                                <p:cTn id="185" presetID="10" presetClass="exit" presetSubtype="0" fill="hold" grpId="0" nodeType="clickEffect">
                                  <p:stCondLst>
                                    <p:cond delay="0"/>
                                  </p:stCondLst>
                                  <p:childTnLst>
                                    <p:animEffect transition="out" filter="fade">
                                      <p:cBhvr>
                                        <p:cTn id="186" dur="500"/>
                                        <p:tgtEl>
                                          <p:spTgt spid="41"/>
                                        </p:tgtEl>
                                      </p:cBhvr>
                                    </p:animEffect>
                                    <p:set>
                                      <p:cBhvr>
                                        <p:cTn id="187" dur="1" fill="hold">
                                          <p:stCondLst>
                                            <p:cond delay="499"/>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0507" y="0"/>
            <a:ext cx="2963493" cy="2763234"/>
          </a:xfrm>
        </p:spPr>
        <p:txBody>
          <a:bodyPr>
            <a:normAutofit/>
          </a:bodyPr>
          <a:lstStyle/>
          <a:p>
            <a:pPr algn="r"/>
            <a:r>
              <a:rPr lang="en-GB" sz="6000" dirty="0" smtClean="0"/>
              <a:t>Decimal, Binary &amp; Hex</a:t>
            </a:r>
            <a:endParaRPr lang="en-GB" sz="6000" b="1" dirty="0">
              <a:latin typeface="+mn-lt"/>
            </a:endParaRPr>
          </a:p>
        </p:txBody>
      </p:sp>
      <p:sp>
        <p:nvSpPr>
          <p:cNvPr id="3" name="Content Placeholder 2"/>
          <p:cNvSpPr>
            <a:spLocks noGrp="1"/>
          </p:cNvSpPr>
          <p:nvPr>
            <p:ph idx="1"/>
          </p:nvPr>
        </p:nvSpPr>
        <p:spPr>
          <a:xfrm>
            <a:off x="5580400" y="2644812"/>
            <a:ext cx="3563600" cy="3413091"/>
          </a:xfrm>
        </p:spPr>
        <p:txBody>
          <a:bodyPr>
            <a:normAutofit/>
          </a:bodyPr>
          <a:lstStyle/>
          <a:p>
            <a:pPr marL="0" indent="0">
              <a:buNone/>
            </a:pPr>
            <a:r>
              <a:rPr lang="en-GB" sz="4400" dirty="0" smtClean="0">
                <a:solidFill>
                  <a:schemeClr val="tx1">
                    <a:lumMod val="50000"/>
                    <a:lumOff val="50000"/>
                  </a:schemeClr>
                </a:solidFill>
              </a:rPr>
              <a:t>How many digits do these numbers have?</a:t>
            </a:r>
            <a:endParaRPr lang="en-GB" sz="4400" dirty="0">
              <a:solidFill>
                <a:schemeClr val="tx1">
                  <a:lumMod val="50000"/>
                  <a:lumOff val="50000"/>
                </a:schemeClr>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128888568"/>
              </p:ext>
            </p:extLst>
          </p:nvPr>
        </p:nvGraphicFramePr>
        <p:xfrm>
          <a:off x="998908" y="64490"/>
          <a:ext cx="4344618" cy="6675120"/>
        </p:xfrm>
        <a:graphic>
          <a:graphicData uri="http://schemas.openxmlformats.org/drawingml/2006/table">
            <a:tbl>
              <a:tblPr firstRow="1" bandRow="1">
                <a:tableStyleId>{5C22544A-7EE6-4342-B048-85BDC9FD1C3A}</a:tableStyleId>
              </a:tblPr>
              <a:tblGrid>
                <a:gridCol w="1448206"/>
                <a:gridCol w="1448206"/>
                <a:gridCol w="1448206"/>
              </a:tblGrid>
              <a:tr h="346659">
                <a:tc>
                  <a:txBody>
                    <a:bodyPr/>
                    <a:lstStyle/>
                    <a:p>
                      <a:pPr algn="ctr"/>
                      <a:r>
                        <a:rPr lang="en-GB" dirty="0" smtClean="0">
                          <a:solidFill>
                            <a:srgbClr val="C00000"/>
                          </a:solidFill>
                        </a:rPr>
                        <a:t>Decimal </a:t>
                      </a:r>
                      <a:endParaRPr lang="en-GB"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dirty="0" smtClean="0">
                          <a:solidFill>
                            <a:srgbClr val="C00000"/>
                          </a:solidFill>
                        </a:rPr>
                        <a:t>Binary</a:t>
                      </a:r>
                      <a:endParaRPr lang="en-GB"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solidFill>
                            <a:srgbClr val="C00000"/>
                          </a:solidFill>
                        </a:rPr>
                        <a:t>Hexadecimal</a:t>
                      </a:r>
                      <a:endParaRPr lang="en-GB"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r>
              <a:tr h="346659">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0</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0000</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0</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r h="346659">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1</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0001</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1</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r h="346659">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2</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0010</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2</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r h="346659">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3</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0011</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3</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r h="346659">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4</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0100</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4</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r h="346659">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5</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0101</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5</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r h="346659">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6</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0110</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6</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r h="346659">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7</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0111</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7</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r h="346659">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8</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1000</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8</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r h="346659">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9</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1001</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9</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r h="346659">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10</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1010</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A</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r h="346659">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11</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1011</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B</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r h="346659">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12</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1100</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C</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r h="346659">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13</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1101</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D</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r h="346659">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14</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1110</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E</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r h="346659">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15</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1111</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F</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r h="346659">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16</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10000</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10</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r h="346659">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17</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10001</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11</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bl>
          </a:graphicData>
        </a:graphic>
      </p:graphicFrame>
      <p:sp>
        <p:nvSpPr>
          <p:cNvPr id="42" name="Rectangle 41"/>
          <p:cNvSpPr/>
          <p:nvPr/>
        </p:nvSpPr>
        <p:spPr>
          <a:xfrm>
            <a:off x="3061852" y="360218"/>
            <a:ext cx="1039091" cy="5832764"/>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8007927" y="5749636"/>
            <a:ext cx="1136073" cy="10945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510912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0507" y="0"/>
            <a:ext cx="2963493" cy="2763234"/>
          </a:xfrm>
        </p:spPr>
        <p:txBody>
          <a:bodyPr>
            <a:normAutofit/>
          </a:bodyPr>
          <a:lstStyle/>
          <a:p>
            <a:pPr algn="r"/>
            <a:r>
              <a:rPr lang="en-GB" sz="6000" dirty="0" smtClean="0"/>
              <a:t>Decimal, Binary &amp; Hex</a:t>
            </a:r>
            <a:endParaRPr lang="en-GB" sz="6000" b="1" dirty="0">
              <a:latin typeface="+mn-lt"/>
            </a:endParaRPr>
          </a:p>
        </p:txBody>
      </p:sp>
      <p:sp>
        <p:nvSpPr>
          <p:cNvPr id="3" name="Content Placeholder 2"/>
          <p:cNvSpPr>
            <a:spLocks noGrp="1"/>
          </p:cNvSpPr>
          <p:nvPr>
            <p:ph idx="1"/>
          </p:nvPr>
        </p:nvSpPr>
        <p:spPr>
          <a:xfrm>
            <a:off x="5580400" y="2644812"/>
            <a:ext cx="3563600" cy="3413091"/>
          </a:xfrm>
        </p:spPr>
        <p:txBody>
          <a:bodyPr>
            <a:normAutofit/>
          </a:bodyPr>
          <a:lstStyle/>
          <a:p>
            <a:pPr marL="0" indent="0">
              <a:buNone/>
            </a:pPr>
            <a:r>
              <a:rPr lang="en-GB" sz="4400" dirty="0" smtClean="0">
                <a:solidFill>
                  <a:schemeClr val="tx1">
                    <a:lumMod val="50000"/>
                    <a:lumOff val="50000"/>
                  </a:schemeClr>
                </a:solidFill>
              </a:rPr>
              <a:t>What about these?</a:t>
            </a:r>
            <a:endParaRPr lang="en-GB" sz="4400" dirty="0">
              <a:solidFill>
                <a:schemeClr val="tx1">
                  <a:lumMod val="50000"/>
                  <a:lumOff val="50000"/>
                </a:schemeClr>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814320965"/>
              </p:ext>
            </p:extLst>
          </p:nvPr>
        </p:nvGraphicFramePr>
        <p:xfrm>
          <a:off x="998908" y="64490"/>
          <a:ext cx="4344618" cy="6675120"/>
        </p:xfrm>
        <a:graphic>
          <a:graphicData uri="http://schemas.openxmlformats.org/drawingml/2006/table">
            <a:tbl>
              <a:tblPr firstRow="1" bandRow="1">
                <a:tableStyleId>{5C22544A-7EE6-4342-B048-85BDC9FD1C3A}</a:tableStyleId>
              </a:tblPr>
              <a:tblGrid>
                <a:gridCol w="1448206"/>
                <a:gridCol w="1448206"/>
                <a:gridCol w="1448206"/>
              </a:tblGrid>
              <a:tr h="346659">
                <a:tc>
                  <a:txBody>
                    <a:bodyPr/>
                    <a:lstStyle/>
                    <a:p>
                      <a:pPr algn="ctr"/>
                      <a:r>
                        <a:rPr lang="en-GB" dirty="0" smtClean="0">
                          <a:solidFill>
                            <a:srgbClr val="C00000"/>
                          </a:solidFill>
                        </a:rPr>
                        <a:t>Decimal </a:t>
                      </a:r>
                      <a:endParaRPr lang="en-GB"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dirty="0" smtClean="0">
                          <a:solidFill>
                            <a:srgbClr val="C00000"/>
                          </a:solidFill>
                        </a:rPr>
                        <a:t>Binary</a:t>
                      </a:r>
                      <a:endParaRPr lang="en-GB"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solidFill>
                            <a:srgbClr val="C00000"/>
                          </a:solidFill>
                        </a:rPr>
                        <a:t>Hexadecimal</a:t>
                      </a:r>
                      <a:endParaRPr lang="en-GB"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r>
              <a:tr h="346659">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0</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0000</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0</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r h="346659">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1</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0001</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1</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r h="346659">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2</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0010</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2</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r h="346659">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3</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0011</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3</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r h="346659">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4</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0100</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4</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r h="346659">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5</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0101</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5</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r h="346659">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6</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0110</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6</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r h="346659">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7</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0111</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7</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r h="346659">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8</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1000</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8</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r h="346659">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9</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1001</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9</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r h="346659">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10</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1010</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A</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r h="346659">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11</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1011</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B</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r h="346659">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12</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1100</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C</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r h="346659">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13</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1101</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D</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r h="346659">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14</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1110</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E</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r h="346659">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15</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1111</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F</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r h="346659">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16</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10000</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10</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r h="346659">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17</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10001</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11</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bl>
          </a:graphicData>
        </a:graphic>
      </p:graphicFrame>
      <p:sp>
        <p:nvSpPr>
          <p:cNvPr id="42" name="Rectangle 41"/>
          <p:cNvSpPr/>
          <p:nvPr/>
        </p:nvSpPr>
        <p:spPr>
          <a:xfrm>
            <a:off x="4488865" y="360218"/>
            <a:ext cx="1039091" cy="5832764"/>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8007927" y="5749636"/>
            <a:ext cx="1136073" cy="10945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11225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0507" y="0"/>
            <a:ext cx="2963493" cy="2763234"/>
          </a:xfrm>
        </p:spPr>
        <p:txBody>
          <a:bodyPr>
            <a:normAutofit/>
          </a:bodyPr>
          <a:lstStyle/>
          <a:p>
            <a:pPr algn="r"/>
            <a:r>
              <a:rPr lang="en-GB" sz="6000" dirty="0" smtClean="0"/>
              <a:t>Decimal, Binary &amp; Hex</a:t>
            </a:r>
            <a:endParaRPr lang="en-GB" sz="6000" b="1" dirty="0">
              <a:latin typeface="+mn-lt"/>
            </a:endParaRPr>
          </a:p>
        </p:txBody>
      </p:sp>
      <p:sp>
        <p:nvSpPr>
          <p:cNvPr id="3" name="Content Placeholder 2"/>
          <p:cNvSpPr>
            <a:spLocks noGrp="1"/>
          </p:cNvSpPr>
          <p:nvPr>
            <p:ph idx="1"/>
          </p:nvPr>
        </p:nvSpPr>
        <p:spPr>
          <a:xfrm>
            <a:off x="5580400" y="2644812"/>
            <a:ext cx="3563600" cy="3413091"/>
          </a:xfrm>
        </p:spPr>
        <p:txBody>
          <a:bodyPr>
            <a:normAutofit/>
          </a:bodyPr>
          <a:lstStyle/>
          <a:p>
            <a:pPr marL="0" indent="0">
              <a:buNone/>
            </a:pPr>
            <a:r>
              <a:rPr lang="en-GB" sz="4400" dirty="0" smtClean="0">
                <a:solidFill>
                  <a:schemeClr val="tx1">
                    <a:lumMod val="50000"/>
                    <a:lumOff val="50000"/>
                  </a:schemeClr>
                </a:solidFill>
              </a:rPr>
              <a:t>And these?</a:t>
            </a:r>
          </a:p>
        </p:txBody>
      </p:sp>
      <p:graphicFrame>
        <p:nvGraphicFramePr>
          <p:cNvPr id="4" name="Table 3"/>
          <p:cNvGraphicFramePr>
            <a:graphicFrameLocks noGrp="1"/>
          </p:cNvGraphicFramePr>
          <p:nvPr>
            <p:extLst>
              <p:ext uri="{D42A27DB-BD31-4B8C-83A1-F6EECF244321}">
                <p14:modId xmlns:p14="http://schemas.microsoft.com/office/powerpoint/2010/main" val="1057327829"/>
              </p:ext>
            </p:extLst>
          </p:nvPr>
        </p:nvGraphicFramePr>
        <p:xfrm>
          <a:off x="998908" y="64490"/>
          <a:ext cx="4344618" cy="6675120"/>
        </p:xfrm>
        <a:graphic>
          <a:graphicData uri="http://schemas.openxmlformats.org/drawingml/2006/table">
            <a:tbl>
              <a:tblPr firstRow="1" bandRow="1">
                <a:tableStyleId>{5C22544A-7EE6-4342-B048-85BDC9FD1C3A}</a:tableStyleId>
              </a:tblPr>
              <a:tblGrid>
                <a:gridCol w="1448206"/>
                <a:gridCol w="1448206"/>
                <a:gridCol w="1448206"/>
              </a:tblGrid>
              <a:tr h="346659">
                <a:tc>
                  <a:txBody>
                    <a:bodyPr/>
                    <a:lstStyle/>
                    <a:p>
                      <a:pPr algn="ctr"/>
                      <a:r>
                        <a:rPr lang="en-GB" dirty="0" smtClean="0">
                          <a:solidFill>
                            <a:srgbClr val="C00000"/>
                          </a:solidFill>
                        </a:rPr>
                        <a:t>Decimal </a:t>
                      </a:r>
                      <a:endParaRPr lang="en-GB"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dirty="0" smtClean="0">
                          <a:solidFill>
                            <a:srgbClr val="C00000"/>
                          </a:solidFill>
                        </a:rPr>
                        <a:t>Binary</a:t>
                      </a:r>
                      <a:endParaRPr lang="en-GB"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solidFill>
                            <a:srgbClr val="C00000"/>
                          </a:solidFill>
                        </a:rPr>
                        <a:t>Hexadecimal</a:t>
                      </a:r>
                      <a:endParaRPr lang="en-GB"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r>
              <a:tr h="346659">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0</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0000</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0</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r h="346659">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1</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0001</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1</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r h="346659">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2</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0010</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2</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r h="346659">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3</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0011</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3</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r h="346659">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4</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0100</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4</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r h="346659">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5</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0101</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5</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r h="346659">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6</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0110</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6</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r h="346659">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7</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0111</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7</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r h="346659">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8</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1000</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8</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r h="346659">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9</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1001</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9</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r h="346659">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10</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1010</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A</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r h="346659">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11</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1011</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B</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r h="346659">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12</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1100</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C</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r h="346659">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13</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1101</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D</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r h="346659">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14</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1110</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E</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r h="346659">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15</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1111</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F</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r h="346659">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16</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10000</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10</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r h="346659">
                <a:tc>
                  <a:txBody>
                    <a:bodyPr/>
                    <a:lstStyle/>
                    <a:p>
                      <a:pPr algn="r"/>
                      <a:r>
                        <a:rPr lang="en-GB" sz="1700" b="1" dirty="0" smtClean="0">
                          <a:solidFill>
                            <a:schemeClr val="bg1">
                              <a:lumMod val="75000"/>
                            </a:schemeClr>
                          </a:solidFill>
                          <a:latin typeface="Courier New" panose="02070309020205020404" pitchFamily="49" charset="0"/>
                          <a:cs typeface="Courier New" panose="02070309020205020404" pitchFamily="49" charset="0"/>
                        </a:rPr>
                        <a:t>17</a:t>
                      </a:r>
                      <a:endParaRPr lang="en-GB" sz="1700" b="1" dirty="0">
                        <a:solidFill>
                          <a:schemeClr val="bg1">
                            <a:lumMod val="75000"/>
                          </a:schemeClr>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10001</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r"/>
                      <a:r>
                        <a:rPr lang="en-GB" sz="1700" b="1" dirty="0" smtClean="0">
                          <a:solidFill>
                            <a:srgbClr val="C00000"/>
                          </a:solidFill>
                          <a:latin typeface="Courier New" panose="02070309020205020404" pitchFamily="49" charset="0"/>
                          <a:cs typeface="Courier New" panose="02070309020205020404" pitchFamily="49" charset="0"/>
                        </a:rPr>
                        <a:t>11</a:t>
                      </a:r>
                      <a:endParaRPr lang="en-GB" sz="1700" b="1" dirty="0">
                        <a:solidFill>
                          <a:srgbClr val="C00000"/>
                        </a:solidFill>
                        <a:latin typeface="Courier New" panose="02070309020205020404" pitchFamily="49" charset="0"/>
                        <a:cs typeface="Courier New" panose="02070309020205020404" pitchFamily="49" charset="0"/>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bl>
          </a:graphicData>
        </a:graphic>
      </p:graphicFrame>
      <p:sp>
        <p:nvSpPr>
          <p:cNvPr id="42" name="Rectangle 41"/>
          <p:cNvSpPr/>
          <p:nvPr/>
        </p:nvSpPr>
        <p:spPr>
          <a:xfrm>
            <a:off x="2895600" y="5860473"/>
            <a:ext cx="2563083" cy="997527"/>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8007927" y="5749636"/>
            <a:ext cx="1136073" cy="10945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487660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007927" y="5749636"/>
            <a:ext cx="1136073" cy="10945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0" y="173930"/>
            <a:ext cx="9144000" cy="1325563"/>
          </a:xfrm>
        </p:spPr>
        <p:txBody>
          <a:bodyPr>
            <a:normAutofit/>
          </a:bodyPr>
          <a:lstStyle/>
          <a:p>
            <a:r>
              <a:rPr lang="en-GB" sz="6000" dirty="0" smtClean="0"/>
              <a:t>Thinking About Place Value</a:t>
            </a:r>
            <a:endParaRPr lang="en-GB" sz="6000" b="1" dirty="0">
              <a:latin typeface="+mn-lt"/>
            </a:endParaRPr>
          </a:p>
        </p:txBody>
      </p:sp>
      <p:sp>
        <p:nvSpPr>
          <p:cNvPr id="3" name="Content Placeholder 2"/>
          <p:cNvSpPr>
            <a:spLocks noGrp="1"/>
          </p:cNvSpPr>
          <p:nvPr>
            <p:ph idx="1"/>
          </p:nvPr>
        </p:nvSpPr>
        <p:spPr>
          <a:xfrm>
            <a:off x="216526" y="1295292"/>
            <a:ext cx="8816638" cy="1281653"/>
          </a:xfrm>
        </p:spPr>
        <p:txBody>
          <a:bodyPr>
            <a:normAutofit lnSpcReduction="10000"/>
          </a:bodyPr>
          <a:lstStyle/>
          <a:p>
            <a:pPr marL="0" indent="0">
              <a:buNone/>
            </a:pPr>
            <a:r>
              <a:rPr lang="en-GB" sz="4400" dirty="0" smtClean="0">
                <a:solidFill>
                  <a:srgbClr val="585858"/>
                </a:solidFill>
              </a:rPr>
              <a:t>Try these conversions. Two are given to help you get started.</a:t>
            </a:r>
            <a:endParaRPr lang="en-GB" dirty="0"/>
          </a:p>
        </p:txBody>
      </p:sp>
      <p:sp>
        <p:nvSpPr>
          <p:cNvPr id="4" name="Rectangle 3"/>
          <p:cNvSpPr/>
          <p:nvPr/>
        </p:nvSpPr>
        <p:spPr>
          <a:xfrm>
            <a:off x="7011039" y="3717032"/>
            <a:ext cx="1495647" cy="3027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585858"/>
                </a:solidFill>
              </a:rPr>
              <a:t>Examples</a:t>
            </a:r>
            <a:endParaRPr lang="en-GB" dirty="0">
              <a:solidFill>
                <a:srgbClr val="585858"/>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519080667"/>
              </p:ext>
            </p:extLst>
          </p:nvPr>
        </p:nvGraphicFramePr>
        <p:xfrm>
          <a:off x="84218" y="2576945"/>
          <a:ext cx="8872056" cy="3703320"/>
        </p:xfrm>
        <a:graphic>
          <a:graphicData uri="http://schemas.openxmlformats.org/drawingml/2006/table">
            <a:tbl>
              <a:tblPr firstRow="1" bandRow="1">
                <a:tableStyleId>{5C22544A-7EE6-4342-B048-85BDC9FD1C3A}</a:tableStyleId>
              </a:tblPr>
              <a:tblGrid>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tblGrid>
              <a:tr h="370840">
                <a:tc gridSpan="8">
                  <a:txBody>
                    <a:bodyPr/>
                    <a:lstStyle/>
                    <a:p>
                      <a:pPr algn="ctr"/>
                      <a:r>
                        <a:rPr lang="en-GB" dirty="0" smtClean="0">
                          <a:solidFill>
                            <a:srgbClr val="585858"/>
                          </a:solidFill>
                        </a:rPr>
                        <a:t>Decimal Value</a:t>
                      </a:r>
                      <a:endParaRPr lang="en-GB" dirty="0">
                        <a:solidFill>
                          <a:srgbClr val="585858"/>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38100" cmpd="sng">
                      <a:noFill/>
                    </a:lnB>
                    <a:solidFill>
                      <a:schemeClr val="bg1"/>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gridSpan="8">
                  <a:txBody>
                    <a:bodyPr/>
                    <a:lstStyle/>
                    <a:p>
                      <a:pPr algn="ctr"/>
                      <a:r>
                        <a:rPr lang="en-GB" dirty="0" smtClean="0">
                          <a:solidFill>
                            <a:srgbClr val="585858"/>
                          </a:solidFill>
                        </a:rPr>
                        <a:t>Binary Value</a:t>
                      </a:r>
                      <a:endParaRPr lang="en-GB" dirty="0">
                        <a:solidFill>
                          <a:srgbClr val="585858"/>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gridSpan="8">
                  <a:txBody>
                    <a:bodyPr/>
                    <a:lstStyle/>
                    <a:p>
                      <a:pPr algn="ctr"/>
                      <a:r>
                        <a:rPr lang="en-GB" dirty="0" smtClean="0">
                          <a:solidFill>
                            <a:srgbClr val="585858"/>
                          </a:solidFill>
                        </a:rPr>
                        <a:t>Hexadecimal Value</a:t>
                      </a:r>
                      <a:endParaRPr lang="en-GB" dirty="0">
                        <a:solidFill>
                          <a:srgbClr val="585858"/>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38100" cmpd="sng">
                      <a:noFill/>
                    </a:lnB>
                    <a:solidFill>
                      <a:schemeClr val="bg1"/>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r>
              <a:tr h="169488">
                <a:tc>
                  <a:txBody>
                    <a:bodyPr/>
                    <a:lstStyle/>
                    <a:p>
                      <a:endParaRPr lang="en-GB" sz="900" dirty="0">
                        <a:solidFill>
                          <a:srgbClr val="C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900" dirty="0">
                        <a:solidFill>
                          <a:srgbClr val="C00000"/>
                        </a:solidFill>
                      </a:endParaRPr>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900" dirty="0" smtClean="0">
                          <a:solidFill>
                            <a:srgbClr val="C00000"/>
                          </a:solidFill>
                        </a:rPr>
                        <a:t>100</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10</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1</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dirty="0">
                        <a:solidFill>
                          <a:srgbClr val="C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dirty="0">
                        <a:solidFill>
                          <a:srgbClr val="C00000"/>
                        </a:solidFill>
                      </a:endParaRPr>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900" dirty="0" smtClean="0">
                          <a:solidFill>
                            <a:srgbClr val="C00000"/>
                          </a:solidFill>
                        </a:rPr>
                        <a:t>128</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64</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32</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16</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8</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4</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2</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1</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dirty="0">
                        <a:solidFill>
                          <a:srgbClr val="C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dirty="0">
                        <a:solidFill>
                          <a:srgbClr val="C00000"/>
                        </a:solidFill>
                      </a:endParaRPr>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900" dirty="0" smtClean="0">
                          <a:solidFill>
                            <a:srgbClr val="C00000"/>
                          </a:solidFill>
                        </a:rPr>
                        <a:t>16</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1</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2</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2</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5</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F</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6</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3</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F</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3</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2</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t>2</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6</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4</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t>4</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t>2</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5</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5</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t>F</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F</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5" name="Rectangle 4"/>
          <p:cNvSpPr/>
          <p:nvPr/>
        </p:nvSpPr>
        <p:spPr>
          <a:xfrm>
            <a:off x="4543425" y="4091213"/>
            <a:ext cx="314325" cy="309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4910143" y="4086445"/>
            <a:ext cx="314325" cy="309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5291149" y="4086445"/>
            <a:ext cx="314325" cy="309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5657866" y="4081680"/>
            <a:ext cx="314325" cy="309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7496930" y="4081680"/>
            <a:ext cx="314325" cy="309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4538657" y="4457929"/>
            <a:ext cx="314325" cy="309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4905375" y="4453161"/>
            <a:ext cx="314325" cy="309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5286381" y="4453161"/>
            <a:ext cx="314325" cy="309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5653098" y="4448396"/>
            <a:ext cx="314325" cy="309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7506450" y="4462684"/>
            <a:ext cx="314325" cy="309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7125445" y="4457929"/>
            <a:ext cx="314325" cy="309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4190634" y="4462684"/>
            <a:ext cx="314325" cy="309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3819157" y="5196118"/>
            <a:ext cx="314325" cy="309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3447680" y="5566390"/>
            <a:ext cx="314325" cy="309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3076203" y="5938941"/>
            <a:ext cx="314325" cy="309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4538657" y="4829176"/>
            <a:ext cx="314325" cy="309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4905375" y="4824408"/>
            <a:ext cx="314325" cy="309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5286381" y="4824408"/>
            <a:ext cx="314325" cy="309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5653098" y="4819643"/>
            <a:ext cx="314325" cy="309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7506450" y="4833931"/>
            <a:ext cx="314325" cy="309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7125445" y="4829176"/>
            <a:ext cx="314325" cy="309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4190634" y="4833931"/>
            <a:ext cx="314325" cy="309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4548182" y="5196125"/>
            <a:ext cx="314325" cy="309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4914900" y="5191357"/>
            <a:ext cx="314325" cy="309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p:cNvSpPr/>
          <p:nvPr/>
        </p:nvSpPr>
        <p:spPr>
          <a:xfrm>
            <a:off x="5295906" y="5191357"/>
            <a:ext cx="314325" cy="309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5662623" y="5186592"/>
            <a:ext cx="314325" cy="309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p:cNvSpPr/>
          <p:nvPr/>
        </p:nvSpPr>
        <p:spPr>
          <a:xfrm>
            <a:off x="7515975" y="5200880"/>
            <a:ext cx="314325" cy="309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p:cNvSpPr/>
          <p:nvPr/>
        </p:nvSpPr>
        <p:spPr>
          <a:xfrm>
            <a:off x="7134970" y="5196125"/>
            <a:ext cx="314325" cy="309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p:cNvSpPr/>
          <p:nvPr/>
        </p:nvSpPr>
        <p:spPr>
          <a:xfrm>
            <a:off x="4200159" y="5200880"/>
            <a:ext cx="314325" cy="309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p:cNvSpPr/>
          <p:nvPr/>
        </p:nvSpPr>
        <p:spPr>
          <a:xfrm>
            <a:off x="3814389" y="5562838"/>
            <a:ext cx="314325" cy="309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p:cNvSpPr/>
          <p:nvPr/>
        </p:nvSpPr>
        <p:spPr>
          <a:xfrm>
            <a:off x="4543414" y="5562845"/>
            <a:ext cx="314325" cy="309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p:cNvSpPr/>
          <p:nvPr/>
        </p:nvSpPr>
        <p:spPr>
          <a:xfrm>
            <a:off x="4910132" y="5558077"/>
            <a:ext cx="314325" cy="309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p:cNvSpPr/>
          <p:nvPr/>
        </p:nvSpPr>
        <p:spPr>
          <a:xfrm>
            <a:off x="5291138" y="5558077"/>
            <a:ext cx="314325" cy="309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p:cNvSpPr/>
          <p:nvPr/>
        </p:nvSpPr>
        <p:spPr>
          <a:xfrm>
            <a:off x="5657855" y="5553312"/>
            <a:ext cx="314325" cy="309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p:cNvSpPr/>
          <p:nvPr/>
        </p:nvSpPr>
        <p:spPr>
          <a:xfrm>
            <a:off x="7511207" y="5567600"/>
            <a:ext cx="314325" cy="309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p:cNvSpPr/>
          <p:nvPr/>
        </p:nvSpPr>
        <p:spPr>
          <a:xfrm>
            <a:off x="7130202" y="5562845"/>
            <a:ext cx="314325" cy="309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p:cNvSpPr/>
          <p:nvPr/>
        </p:nvSpPr>
        <p:spPr>
          <a:xfrm>
            <a:off x="4195391" y="5567600"/>
            <a:ext cx="314325" cy="309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p:cNvSpPr/>
          <p:nvPr/>
        </p:nvSpPr>
        <p:spPr>
          <a:xfrm>
            <a:off x="3442916" y="5947398"/>
            <a:ext cx="314325" cy="309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p:cNvSpPr/>
          <p:nvPr/>
        </p:nvSpPr>
        <p:spPr>
          <a:xfrm>
            <a:off x="3809625" y="5943846"/>
            <a:ext cx="314325" cy="309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p:cNvSpPr/>
          <p:nvPr/>
        </p:nvSpPr>
        <p:spPr>
          <a:xfrm>
            <a:off x="4538650" y="5943853"/>
            <a:ext cx="314325" cy="309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p:cNvSpPr/>
          <p:nvPr/>
        </p:nvSpPr>
        <p:spPr>
          <a:xfrm>
            <a:off x="4905368" y="5939085"/>
            <a:ext cx="314325" cy="309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p:cNvSpPr/>
          <p:nvPr/>
        </p:nvSpPr>
        <p:spPr>
          <a:xfrm>
            <a:off x="5286374" y="5939085"/>
            <a:ext cx="314325" cy="309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p:cNvSpPr/>
          <p:nvPr/>
        </p:nvSpPr>
        <p:spPr>
          <a:xfrm>
            <a:off x="5653091" y="5934320"/>
            <a:ext cx="314325" cy="309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p:cNvSpPr/>
          <p:nvPr/>
        </p:nvSpPr>
        <p:spPr>
          <a:xfrm>
            <a:off x="7506443" y="5948608"/>
            <a:ext cx="314325" cy="309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p:cNvSpPr/>
          <p:nvPr/>
        </p:nvSpPr>
        <p:spPr>
          <a:xfrm>
            <a:off x="7125438" y="5943853"/>
            <a:ext cx="314325" cy="309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p:cNvSpPr/>
          <p:nvPr/>
        </p:nvSpPr>
        <p:spPr>
          <a:xfrm>
            <a:off x="4190627" y="5948608"/>
            <a:ext cx="314325" cy="309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187836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12"/>
                                        </p:tgtEl>
                                      </p:cBhvr>
                                    </p:animEffect>
                                    <p:set>
                                      <p:cBhvr>
                                        <p:cTn id="21" dur="1" fill="hold">
                                          <p:stCondLst>
                                            <p:cond delay="499"/>
                                          </p:stCondLst>
                                        </p:cTn>
                                        <p:tgtEl>
                                          <p:spTgt spid="1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0" nodeType="click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par>
                                <p:cTn id="33" presetID="10" presetClass="exit" presetSubtype="0" fill="hold" grpId="0" nodeType="withEffect">
                                  <p:stCondLst>
                                    <p:cond delay="0"/>
                                  </p:stCondLst>
                                  <p:childTnLst>
                                    <p:animEffect transition="out" filter="fade">
                                      <p:cBhvr>
                                        <p:cTn id="34" dur="500"/>
                                        <p:tgtEl>
                                          <p:spTgt spid="16"/>
                                        </p:tgtEl>
                                      </p:cBhvr>
                                    </p:animEffect>
                                    <p:set>
                                      <p:cBhvr>
                                        <p:cTn id="35" dur="1" fill="hold">
                                          <p:stCondLst>
                                            <p:cond delay="499"/>
                                          </p:stCondLst>
                                        </p:cTn>
                                        <p:tgtEl>
                                          <p:spTgt spid="16"/>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500"/>
                                        <p:tgtEl>
                                          <p:spTgt spid="19"/>
                                        </p:tgtEl>
                                      </p:cBhvr>
                                    </p:animEffect>
                                    <p:set>
                                      <p:cBhvr>
                                        <p:cTn id="38" dur="1" fill="hold">
                                          <p:stCondLst>
                                            <p:cond delay="499"/>
                                          </p:stCondLst>
                                        </p:cTn>
                                        <p:tgtEl>
                                          <p:spTgt spid="1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17"/>
                                        </p:tgtEl>
                                      </p:cBhvr>
                                    </p:animEffect>
                                    <p:set>
                                      <p:cBhvr>
                                        <p:cTn id="43" dur="1" fill="hold">
                                          <p:stCondLst>
                                            <p:cond delay="499"/>
                                          </p:stCondLst>
                                        </p:cTn>
                                        <p:tgtEl>
                                          <p:spTgt spid="17"/>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18"/>
                                        </p:tgtEl>
                                      </p:cBhvr>
                                    </p:animEffect>
                                    <p:set>
                                      <p:cBhvr>
                                        <p:cTn id="46" dur="1" fill="hold">
                                          <p:stCondLst>
                                            <p:cond delay="499"/>
                                          </p:stCondLst>
                                        </p:cTn>
                                        <p:tgtEl>
                                          <p:spTgt spid="1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0" nodeType="clickEffect">
                                  <p:stCondLst>
                                    <p:cond delay="0"/>
                                  </p:stCondLst>
                                  <p:childTnLst>
                                    <p:animEffect transition="out" filter="fade">
                                      <p:cBhvr>
                                        <p:cTn id="50" dur="500"/>
                                        <p:tgtEl>
                                          <p:spTgt spid="23"/>
                                        </p:tgtEl>
                                      </p:cBhvr>
                                    </p:animEffect>
                                    <p:set>
                                      <p:cBhvr>
                                        <p:cTn id="51" dur="1" fill="hold">
                                          <p:stCondLst>
                                            <p:cond delay="499"/>
                                          </p:stCondLst>
                                        </p:cTn>
                                        <p:tgtEl>
                                          <p:spTgt spid="23"/>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500"/>
                                        <p:tgtEl>
                                          <p:spTgt spid="24"/>
                                        </p:tgtEl>
                                      </p:cBhvr>
                                    </p:animEffect>
                                    <p:set>
                                      <p:cBhvr>
                                        <p:cTn id="54" dur="1" fill="hold">
                                          <p:stCondLst>
                                            <p:cond delay="499"/>
                                          </p:stCondLst>
                                        </p:cTn>
                                        <p:tgtEl>
                                          <p:spTgt spid="24"/>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25"/>
                                        </p:tgtEl>
                                      </p:cBhvr>
                                    </p:animEffect>
                                    <p:set>
                                      <p:cBhvr>
                                        <p:cTn id="57" dur="1" fill="hold">
                                          <p:stCondLst>
                                            <p:cond delay="499"/>
                                          </p:stCondLst>
                                        </p:cTn>
                                        <p:tgtEl>
                                          <p:spTgt spid="25"/>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500"/>
                                        <p:tgtEl>
                                          <p:spTgt spid="26"/>
                                        </p:tgtEl>
                                      </p:cBhvr>
                                    </p:animEffect>
                                    <p:set>
                                      <p:cBhvr>
                                        <p:cTn id="60" dur="1" fill="hold">
                                          <p:stCondLst>
                                            <p:cond delay="499"/>
                                          </p:stCondLst>
                                        </p:cTn>
                                        <p:tgtEl>
                                          <p:spTgt spid="26"/>
                                        </p:tgtEl>
                                        <p:attrNameLst>
                                          <p:attrName>style.visibility</p:attrName>
                                        </p:attrNameLst>
                                      </p:cBhvr>
                                      <p:to>
                                        <p:strVal val="hidden"/>
                                      </p:to>
                                    </p:set>
                                  </p:childTnLst>
                                </p:cTn>
                              </p:par>
                              <p:par>
                                <p:cTn id="61" presetID="10" presetClass="exit" presetSubtype="0" fill="hold" grpId="0" nodeType="withEffect">
                                  <p:stCondLst>
                                    <p:cond delay="0"/>
                                  </p:stCondLst>
                                  <p:childTnLst>
                                    <p:animEffect transition="out" filter="fade">
                                      <p:cBhvr>
                                        <p:cTn id="62" dur="500"/>
                                        <p:tgtEl>
                                          <p:spTgt spid="29"/>
                                        </p:tgtEl>
                                      </p:cBhvr>
                                    </p:animEffect>
                                    <p:set>
                                      <p:cBhvr>
                                        <p:cTn id="63" dur="1" fill="hold">
                                          <p:stCondLst>
                                            <p:cond delay="499"/>
                                          </p:stCondLst>
                                        </p:cTn>
                                        <p:tgtEl>
                                          <p:spTgt spid="29"/>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0" nodeType="clickEffect">
                                  <p:stCondLst>
                                    <p:cond delay="0"/>
                                  </p:stCondLst>
                                  <p:childTnLst>
                                    <p:animEffect transition="out" filter="fade">
                                      <p:cBhvr>
                                        <p:cTn id="67" dur="500"/>
                                        <p:tgtEl>
                                          <p:spTgt spid="27"/>
                                        </p:tgtEl>
                                      </p:cBhvr>
                                    </p:animEffect>
                                    <p:set>
                                      <p:cBhvr>
                                        <p:cTn id="68" dur="1" fill="hold">
                                          <p:stCondLst>
                                            <p:cond delay="499"/>
                                          </p:stCondLst>
                                        </p:cTn>
                                        <p:tgtEl>
                                          <p:spTgt spid="27"/>
                                        </p:tgtEl>
                                        <p:attrNameLst>
                                          <p:attrName>style.visibility</p:attrName>
                                        </p:attrNameLst>
                                      </p:cBhvr>
                                      <p:to>
                                        <p:strVal val="hidden"/>
                                      </p:to>
                                    </p:set>
                                  </p:childTnLst>
                                </p:cTn>
                              </p:par>
                              <p:par>
                                <p:cTn id="69" presetID="10" presetClass="exit" presetSubtype="0" fill="hold" grpId="0" nodeType="withEffect">
                                  <p:stCondLst>
                                    <p:cond delay="0"/>
                                  </p:stCondLst>
                                  <p:childTnLst>
                                    <p:animEffect transition="out" filter="fade">
                                      <p:cBhvr>
                                        <p:cTn id="70" dur="500"/>
                                        <p:tgtEl>
                                          <p:spTgt spid="28"/>
                                        </p:tgtEl>
                                      </p:cBhvr>
                                    </p:animEffect>
                                    <p:set>
                                      <p:cBhvr>
                                        <p:cTn id="71" dur="1" fill="hold">
                                          <p:stCondLst>
                                            <p:cond delay="499"/>
                                          </p:stCondLst>
                                        </p:cTn>
                                        <p:tgtEl>
                                          <p:spTgt spid="28"/>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0" nodeType="clickEffect">
                                  <p:stCondLst>
                                    <p:cond delay="0"/>
                                  </p:stCondLst>
                                  <p:childTnLst>
                                    <p:animEffect transition="out" filter="fade">
                                      <p:cBhvr>
                                        <p:cTn id="75" dur="500"/>
                                        <p:tgtEl>
                                          <p:spTgt spid="20"/>
                                        </p:tgtEl>
                                      </p:cBhvr>
                                    </p:animEffect>
                                    <p:set>
                                      <p:cBhvr>
                                        <p:cTn id="76" dur="1" fill="hold">
                                          <p:stCondLst>
                                            <p:cond delay="499"/>
                                          </p:stCondLst>
                                        </p:cTn>
                                        <p:tgtEl>
                                          <p:spTgt spid="20"/>
                                        </p:tgtEl>
                                        <p:attrNameLst>
                                          <p:attrName>style.visibility</p:attrName>
                                        </p:attrNameLst>
                                      </p:cBhvr>
                                      <p:to>
                                        <p:strVal val="hidden"/>
                                      </p:to>
                                    </p:set>
                                  </p:childTnLst>
                                </p:cTn>
                              </p:par>
                              <p:par>
                                <p:cTn id="77" presetID="10" presetClass="exit" presetSubtype="0" fill="hold" grpId="0" nodeType="withEffect">
                                  <p:stCondLst>
                                    <p:cond delay="0"/>
                                  </p:stCondLst>
                                  <p:childTnLst>
                                    <p:animEffect transition="out" filter="fade">
                                      <p:cBhvr>
                                        <p:cTn id="78" dur="500"/>
                                        <p:tgtEl>
                                          <p:spTgt spid="30"/>
                                        </p:tgtEl>
                                      </p:cBhvr>
                                    </p:animEffect>
                                    <p:set>
                                      <p:cBhvr>
                                        <p:cTn id="79" dur="1" fill="hold">
                                          <p:stCondLst>
                                            <p:cond delay="499"/>
                                          </p:stCondLst>
                                        </p:cTn>
                                        <p:tgtEl>
                                          <p:spTgt spid="30"/>
                                        </p:tgtEl>
                                        <p:attrNameLst>
                                          <p:attrName>style.visibility</p:attrName>
                                        </p:attrNameLst>
                                      </p:cBhvr>
                                      <p:to>
                                        <p:strVal val="hidden"/>
                                      </p:to>
                                    </p:set>
                                  </p:childTnLst>
                                </p:cTn>
                              </p:par>
                              <p:par>
                                <p:cTn id="80" presetID="10" presetClass="exit" presetSubtype="0" fill="hold" grpId="0" nodeType="withEffect">
                                  <p:stCondLst>
                                    <p:cond delay="0"/>
                                  </p:stCondLst>
                                  <p:childTnLst>
                                    <p:animEffect transition="out" filter="fade">
                                      <p:cBhvr>
                                        <p:cTn id="81" dur="500"/>
                                        <p:tgtEl>
                                          <p:spTgt spid="31"/>
                                        </p:tgtEl>
                                      </p:cBhvr>
                                    </p:animEffect>
                                    <p:set>
                                      <p:cBhvr>
                                        <p:cTn id="82" dur="1" fill="hold">
                                          <p:stCondLst>
                                            <p:cond delay="499"/>
                                          </p:stCondLst>
                                        </p:cTn>
                                        <p:tgtEl>
                                          <p:spTgt spid="31"/>
                                        </p:tgtEl>
                                        <p:attrNameLst>
                                          <p:attrName>style.visibility</p:attrName>
                                        </p:attrNameLst>
                                      </p:cBhvr>
                                      <p:to>
                                        <p:strVal val="hidden"/>
                                      </p:to>
                                    </p:set>
                                  </p:childTnLst>
                                </p:cTn>
                              </p:par>
                              <p:par>
                                <p:cTn id="83" presetID="10" presetClass="exit" presetSubtype="0" fill="hold" grpId="0" nodeType="withEffect">
                                  <p:stCondLst>
                                    <p:cond delay="0"/>
                                  </p:stCondLst>
                                  <p:childTnLst>
                                    <p:animEffect transition="out" filter="fade">
                                      <p:cBhvr>
                                        <p:cTn id="84" dur="500"/>
                                        <p:tgtEl>
                                          <p:spTgt spid="32"/>
                                        </p:tgtEl>
                                      </p:cBhvr>
                                    </p:animEffect>
                                    <p:set>
                                      <p:cBhvr>
                                        <p:cTn id="85" dur="1" fill="hold">
                                          <p:stCondLst>
                                            <p:cond delay="499"/>
                                          </p:stCondLst>
                                        </p:cTn>
                                        <p:tgtEl>
                                          <p:spTgt spid="32"/>
                                        </p:tgtEl>
                                        <p:attrNameLst>
                                          <p:attrName>style.visibility</p:attrName>
                                        </p:attrNameLst>
                                      </p:cBhvr>
                                      <p:to>
                                        <p:strVal val="hidden"/>
                                      </p:to>
                                    </p:set>
                                  </p:childTnLst>
                                </p:cTn>
                              </p:par>
                              <p:par>
                                <p:cTn id="86" presetID="10" presetClass="exit" presetSubtype="0" fill="hold" grpId="0" nodeType="withEffect">
                                  <p:stCondLst>
                                    <p:cond delay="0"/>
                                  </p:stCondLst>
                                  <p:childTnLst>
                                    <p:animEffect transition="out" filter="fade">
                                      <p:cBhvr>
                                        <p:cTn id="87" dur="500"/>
                                        <p:tgtEl>
                                          <p:spTgt spid="33"/>
                                        </p:tgtEl>
                                      </p:cBhvr>
                                    </p:animEffect>
                                    <p:set>
                                      <p:cBhvr>
                                        <p:cTn id="88" dur="1" fill="hold">
                                          <p:stCondLst>
                                            <p:cond delay="499"/>
                                          </p:stCondLst>
                                        </p:cTn>
                                        <p:tgtEl>
                                          <p:spTgt spid="33"/>
                                        </p:tgtEl>
                                        <p:attrNameLst>
                                          <p:attrName>style.visibility</p:attrName>
                                        </p:attrNameLst>
                                      </p:cBhvr>
                                      <p:to>
                                        <p:strVal val="hidden"/>
                                      </p:to>
                                    </p:set>
                                  </p:childTnLst>
                                </p:cTn>
                              </p:par>
                              <p:par>
                                <p:cTn id="89" presetID="10" presetClass="exit" presetSubtype="0" fill="hold" grpId="0" nodeType="withEffect">
                                  <p:stCondLst>
                                    <p:cond delay="0"/>
                                  </p:stCondLst>
                                  <p:childTnLst>
                                    <p:animEffect transition="out" filter="fade">
                                      <p:cBhvr>
                                        <p:cTn id="90" dur="500"/>
                                        <p:tgtEl>
                                          <p:spTgt spid="36"/>
                                        </p:tgtEl>
                                      </p:cBhvr>
                                    </p:animEffect>
                                    <p:set>
                                      <p:cBhvr>
                                        <p:cTn id="91" dur="1" fill="hold">
                                          <p:stCondLst>
                                            <p:cond delay="499"/>
                                          </p:stCondLst>
                                        </p:cTn>
                                        <p:tgtEl>
                                          <p:spTgt spid="36"/>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10" presetClass="exit" presetSubtype="0" fill="hold" grpId="0" nodeType="clickEffect">
                                  <p:stCondLst>
                                    <p:cond delay="0"/>
                                  </p:stCondLst>
                                  <p:childTnLst>
                                    <p:animEffect transition="out" filter="fade">
                                      <p:cBhvr>
                                        <p:cTn id="95" dur="500"/>
                                        <p:tgtEl>
                                          <p:spTgt spid="34"/>
                                        </p:tgtEl>
                                      </p:cBhvr>
                                    </p:animEffect>
                                    <p:set>
                                      <p:cBhvr>
                                        <p:cTn id="96" dur="1" fill="hold">
                                          <p:stCondLst>
                                            <p:cond delay="499"/>
                                          </p:stCondLst>
                                        </p:cTn>
                                        <p:tgtEl>
                                          <p:spTgt spid="34"/>
                                        </p:tgtEl>
                                        <p:attrNameLst>
                                          <p:attrName>style.visibility</p:attrName>
                                        </p:attrNameLst>
                                      </p:cBhvr>
                                      <p:to>
                                        <p:strVal val="hidden"/>
                                      </p:to>
                                    </p:set>
                                  </p:childTnLst>
                                </p:cTn>
                              </p:par>
                              <p:par>
                                <p:cTn id="97" presetID="10" presetClass="exit" presetSubtype="0" fill="hold" grpId="0" nodeType="withEffect">
                                  <p:stCondLst>
                                    <p:cond delay="0"/>
                                  </p:stCondLst>
                                  <p:childTnLst>
                                    <p:animEffect transition="out" filter="fade">
                                      <p:cBhvr>
                                        <p:cTn id="98" dur="500"/>
                                        <p:tgtEl>
                                          <p:spTgt spid="35"/>
                                        </p:tgtEl>
                                      </p:cBhvr>
                                    </p:animEffect>
                                    <p:set>
                                      <p:cBhvr>
                                        <p:cTn id="99" dur="1" fill="hold">
                                          <p:stCondLst>
                                            <p:cond delay="499"/>
                                          </p:stCondLst>
                                        </p:cTn>
                                        <p:tgtEl>
                                          <p:spTgt spid="35"/>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0" presetClass="exit" presetSubtype="0" fill="hold" grpId="0" nodeType="clickEffect">
                                  <p:stCondLst>
                                    <p:cond delay="0"/>
                                  </p:stCondLst>
                                  <p:childTnLst>
                                    <p:animEffect transition="out" filter="fade">
                                      <p:cBhvr>
                                        <p:cTn id="103" dur="500"/>
                                        <p:tgtEl>
                                          <p:spTgt spid="21"/>
                                        </p:tgtEl>
                                      </p:cBhvr>
                                    </p:animEffect>
                                    <p:set>
                                      <p:cBhvr>
                                        <p:cTn id="104" dur="1" fill="hold">
                                          <p:stCondLst>
                                            <p:cond delay="499"/>
                                          </p:stCondLst>
                                        </p:cTn>
                                        <p:tgtEl>
                                          <p:spTgt spid="21"/>
                                        </p:tgtEl>
                                        <p:attrNameLst>
                                          <p:attrName>style.visibility</p:attrName>
                                        </p:attrNameLst>
                                      </p:cBhvr>
                                      <p:to>
                                        <p:strVal val="hidden"/>
                                      </p:to>
                                    </p:set>
                                  </p:childTnLst>
                                </p:cTn>
                              </p:par>
                              <p:par>
                                <p:cTn id="105" presetID="10" presetClass="exit" presetSubtype="0" fill="hold" grpId="0" nodeType="withEffect">
                                  <p:stCondLst>
                                    <p:cond delay="0"/>
                                  </p:stCondLst>
                                  <p:childTnLst>
                                    <p:animEffect transition="out" filter="fade">
                                      <p:cBhvr>
                                        <p:cTn id="106" dur="500"/>
                                        <p:tgtEl>
                                          <p:spTgt spid="44"/>
                                        </p:tgtEl>
                                      </p:cBhvr>
                                    </p:animEffect>
                                    <p:set>
                                      <p:cBhvr>
                                        <p:cTn id="107" dur="1" fill="hold">
                                          <p:stCondLst>
                                            <p:cond delay="499"/>
                                          </p:stCondLst>
                                        </p:cTn>
                                        <p:tgtEl>
                                          <p:spTgt spid="44"/>
                                        </p:tgtEl>
                                        <p:attrNameLst>
                                          <p:attrName>style.visibility</p:attrName>
                                        </p:attrNameLst>
                                      </p:cBhvr>
                                      <p:to>
                                        <p:strVal val="hidden"/>
                                      </p:to>
                                    </p:set>
                                  </p:childTnLst>
                                </p:cTn>
                              </p:par>
                              <p:par>
                                <p:cTn id="108" presetID="10" presetClass="exit" presetSubtype="0" fill="hold" grpId="0" nodeType="withEffect">
                                  <p:stCondLst>
                                    <p:cond delay="0"/>
                                  </p:stCondLst>
                                  <p:childTnLst>
                                    <p:animEffect transition="out" filter="fade">
                                      <p:cBhvr>
                                        <p:cTn id="109" dur="500"/>
                                        <p:tgtEl>
                                          <p:spTgt spid="45"/>
                                        </p:tgtEl>
                                      </p:cBhvr>
                                    </p:animEffect>
                                    <p:set>
                                      <p:cBhvr>
                                        <p:cTn id="110" dur="1" fill="hold">
                                          <p:stCondLst>
                                            <p:cond delay="499"/>
                                          </p:stCondLst>
                                        </p:cTn>
                                        <p:tgtEl>
                                          <p:spTgt spid="45"/>
                                        </p:tgtEl>
                                        <p:attrNameLst>
                                          <p:attrName>style.visibility</p:attrName>
                                        </p:attrNameLst>
                                      </p:cBhvr>
                                      <p:to>
                                        <p:strVal val="hidden"/>
                                      </p:to>
                                    </p:set>
                                  </p:childTnLst>
                                </p:cTn>
                              </p:par>
                              <p:par>
                                <p:cTn id="111" presetID="10" presetClass="exit" presetSubtype="0" fill="hold" grpId="0" nodeType="withEffect">
                                  <p:stCondLst>
                                    <p:cond delay="0"/>
                                  </p:stCondLst>
                                  <p:childTnLst>
                                    <p:animEffect transition="out" filter="fade">
                                      <p:cBhvr>
                                        <p:cTn id="112" dur="500"/>
                                        <p:tgtEl>
                                          <p:spTgt spid="46"/>
                                        </p:tgtEl>
                                      </p:cBhvr>
                                    </p:animEffect>
                                    <p:set>
                                      <p:cBhvr>
                                        <p:cTn id="113" dur="1" fill="hold">
                                          <p:stCondLst>
                                            <p:cond delay="499"/>
                                          </p:stCondLst>
                                        </p:cTn>
                                        <p:tgtEl>
                                          <p:spTgt spid="46"/>
                                        </p:tgtEl>
                                        <p:attrNameLst>
                                          <p:attrName>style.visibility</p:attrName>
                                        </p:attrNameLst>
                                      </p:cBhvr>
                                      <p:to>
                                        <p:strVal val="hidden"/>
                                      </p:to>
                                    </p:set>
                                  </p:childTnLst>
                                </p:cTn>
                              </p:par>
                              <p:par>
                                <p:cTn id="114" presetID="10" presetClass="exit" presetSubtype="0" fill="hold" grpId="0" nodeType="withEffect">
                                  <p:stCondLst>
                                    <p:cond delay="0"/>
                                  </p:stCondLst>
                                  <p:childTnLst>
                                    <p:animEffect transition="out" filter="fade">
                                      <p:cBhvr>
                                        <p:cTn id="115" dur="500"/>
                                        <p:tgtEl>
                                          <p:spTgt spid="47"/>
                                        </p:tgtEl>
                                      </p:cBhvr>
                                    </p:animEffect>
                                    <p:set>
                                      <p:cBhvr>
                                        <p:cTn id="116" dur="1" fill="hold">
                                          <p:stCondLst>
                                            <p:cond delay="499"/>
                                          </p:stCondLst>
                                        </p:cTn>
                                        <p:tgtEl>
                                          <p:spTgt spid="47"/>
                                        </p:tgtEl>
                                        <p:attrNameLst>
                                          <p:attrName>style.visibility</p:attrName>
                                        </p:attrNameLst>
                                      </p:cBhvr>
                                      <p:to>
                                        <p:strVal val="hidden"/>
                                      </p:to>
                                    </p:set>
                                  </p:childTnLst>
                                </p:cTn>
                              </p:par>
                              <p:par>
                                <p:cTn id="117" presetID="10" presetClass="exit" presetSubtype="0" fill="hold" grpId="0" nodeType="withEffect">
                                  <p:stCondLst>
                                    <p:cond delay="0"/>
                                  </p:stCondLst>
                                  <p:childTnLst>
                                    <p:animEffect transition="out" filter="fade">
                                      <p:cBhvr>
                                        <p:cTn id="118" dur="500"/>
                                        <p:tgtEl>
                                          <p:spTgt spid="48"/>
                                        </p:tgtEl>
                                      </p:cBhvr>
                                    </p:animEffect>
                                    <p:set>
                                      <p:cBhvr>
                                        <p:cTn id="119" dur="1" fill="hold">
                                          <p:stCondLst>
                                            <p:cond delay="499"/>
                                          </p:stCondLst>
                                        </p:cTn>
                                        <p:tgtEl>
                                          <p:spTgt spid="48"/>
                                        </p:tgtEl>
                                        <p:attrNameLst>
                                          <p:attrName>style.visibility</p:attrName>
                                        </p:attrNameLst>
                                      </p:cBhvr>
                                      <p:to>
                                        <p:strVal val="hidden"/>
                                      </p:to>
                                    </p:set>
                                  </p:childTnLst>
                                </p:cTn>
                              </p:par>
                              <p:par>
                                <p:cTn id="120" presetID="10" presetClass="exit" presetSubtype="0" fill="hold" grpId="0" nodeType="withEffect">
                                  <p:stCondLst>
                                    <p:cond delay="0"/>
                                  </p:stCondLst>
                                  <p:childTnLst>
                                    <p:animEffect transition="out" filter="fade">
                                      <p:cBhvr>
                                        <p:cTn id="121" dur="500"/>
                                        <p:tgtEl>
                                          <p:spTgt spid="51"/>
                                        </p:tgtEl>
                                      </p:cBhvr>
                                    </p:animEffect>
                                    <p:set>
                                      <p:cBhvr>
                                        <p:cTn id="122" dur="1" fill="hold">
                                          <p:stCondLst>
                                            <p:cond delay="499"/>
                                          </p:stCondLst>
                                        </p:cTn>
                                        <p:tgtEl>
                                          <p:spTgt spid="51"/>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0"/>
                                        </p:tgtEl>
                                      </p:cBhvr>
                                    </p:animEffect>
                                    <p:set>
                                      <p:cBhvr>
                                        <p:cTn id="127" dur="1" fill="hold">
                                          <p:stCondLst>
                                            <p:cond delay="499"/>
                                          </p:stCondLst>
                                        </p:cTn>
                                        <p:tgtEl>
                                          <p:spTgt spid="50"/>
                                        </p:tgtEl>
                                        <p:attrNameLst>
                                          <p:attrName>style.visibility</p:attrName>
                                        </p:attrNameLst>
                                      </p:cBhvr>
                                      <p:to>
                                        <p:strVal val="hidden"/>
                                      </p:to>
                                    </p:set>
                                  </p:childTnLst>
                                </p:cTn>
                              </p:par>
                              <p:par>
                                <p:cTn id="128" presetID="10" presetClass="exit" presetSubtype="0" fill="hold" grpId="0" nodeType="withEffect">
                                  <p:stCondLst>
                                    <p:cond delay="0"/>
                                  </p:stCondLst>
                                  <p:childTnLst>
                                    <p:animEffect transition="out" filter="fade">
                                      <p:cBhvr>
                                        <p:cTn id="129" dur="500"/>
                                        <p:tgtEl>
                                          <p:spTgt spid="49"/>
                                        </p:tgtEl>
                                      </p:cBhvr>
                                    </p:animEffect>
                                    <p:set>
                                      <p:cBhvr>
                                        <p:cTn id="130" dur="1" fill="hold">
                                          <p:stCondLst>
                                            <p:cond delay="499"/>
                                          </p:stCondLst>
                                        </p:cTn>
                                        <p:tgtEl>
                                          <p:spTgt spid="49"/>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0" presetClass="exit" presetSubtype="0" fill="hold" grpId="0" nodeType="clickEffect">
                                  <p:stCondLst>
                                    <p:cond delay="0"/>
                                  </p:stCondLst>
                                  <p:childTnLst>
                                    <p:animEffect transition="out" filter="fade">
                                      <p:cBhvr>
                                        <p:cTn id="134" dur="500"/>
                                        <p:tgtEl>
                                          <p:spTgt spid="22"/>
                                        </p:tgtEl>
                                      </p:cBhvr>
                                    </p:animEffect>
                                    <p:set>
                                      <p:cBhvr>
                                        <p:cTn id="135" dur="1" fill="hold">
                                          <p:stCondLst>
                                            <p:cond delay="499"/>
                                          </p:stCondLst>
                                        </p:cTn>
                                        <p:tgtEl>
                                          <p:spTgt spid="22"/>
                                        </p:tgtEl>
                                        <p:attrNameLst>
                                          <p:attrName>style.visibility</p:attrName>
                                        </p:attrNameLst>
                                      </p:cBhvr>
                                      <p:to>
                                        <p:strVal val="hidden"/>
                                      </p:to>
                                    </p:set>
                                  </p:childTnLst>
                                </p:cTn>
                              </p:par>
                              <p:par>
                                <p:cTn id="136" presetID="10" presetClass="exit" presetSubtype="0" fill="hold" grpId="0" nodeType="withEffect">
                                  <p:stCondLst>
                                    <p:cond delay="0"/>
                                  </p:stCondLst>
                                  <p:childTnLst>
                                    <p:animEffect transition="out" filter="fade">
                                      <p:cBhvr>
                                        <p:cTn id="137" dur="500"/>
                                        <p:tgtEl>
                                          <p:spTgt spid="52"/>
                                        </p:tgtEl>
                                      </p:cBhvr>
                                    </p:animEffect>
                                    <p:set>
                                      <p:cBhvr>
                                        <p:cTn id="138" dur="1" fill="hold">
                                          <p:stCondLst>
                                            <p:cond delay="499"/>
                                          </p:stCondLst>
                                        </p:cTn>
                                        <p:tgtEl>
                                          <p:spTgt spid="52"/>
                                        </p:tgtEl>
                                        <p:attrNameLst>
                                          <p:attrName>style.visibility</p:attrName>
                                        </p:attrNameLst>
                                      </p:cBhvr>
                                      <p:to>
                                        <p:strVal val="hidden"/>
                                      </p:to>
                                    </p:set>
                                  </p:childTnLst>
                                </p:cTn>
                              </p:par>
                              <p:par>
                                <p:cTn id="139" presetID="10" presetClass="exit" presetSubtype="0" fill="hold" grpId="0" nodeType="withEffect">
                                  <p:stCondLst>
                                    <p:cond delay="0"/>
                                  </p:stCondLst>
                                  <p:childTnLst>
                                    <p:animEffect transition="out" filter="fade">
                                      <p:cBhvr>
                                        <p:cTn id="140" dur="500"/>
                                        <p:tgtEl>
                                          <p:spTgt spid="53"/>
                                        </p:tgtEl>
                                      </p:cBhvr>
                                    </p:animEffect>
                                    <p:set>
                                      <p:cBhvr>
                                        <p:cTn id="141" dur="1" fill="hold">
                                          <p:stCondLst>
                                            <p:cond delay="499"/>
                                          </p:stCondLst>
                                        </p:cTn>
                                        <p:tgtEl>
                                          <p:spTgt spid="53"/>
                                        </p:tgtEl>
                                        <p:attrNameLst>
                                          <p:attrName>style.visibility</p:attrName>
                                        </p:attrNameLst>
                                      </p:cBhvr>
                                      <p:to>
                                        <p:strVal val="hidden"/>
                                      </p:to>
                                    </p:set>
                                  </p:childTnLst>
                                </p:cTn>
                              </p:par>
                              <p:par>
                                <p:cTn id="142" presetID="10" presetClass="exit" presetSubtype="0" fill="hold" grpId="0" nodeType="withEffect">
                                  <p:stCondLst>
                                    <p:cond delay="0"/>
                                  </p:stCondLst>
                                  <p:childTnLst>
                                    <p:animEffect transition="out" filter="fade">
                                      <p:cBhvr>
                                        <p:cTn id="143" dur="500"/>
                                        <p:tgtEl>
                                          <p:spTgt spid="54"/>
                                        </p:tgtEl>
                                      </p:cBhvr>
                                    </p:animEffect>
                                    <p:set>
                                      <p:cBhvr>
                                        <p:cTn id="144" dur="1" fill="hold">
                                          <p:stCondLst>
                                            <p:cond delay="499"/>
                                          </p:stCondLst>
                                        </p:cTn>
                                        <p:tgtEl>
                                          <p:spTgt spid="54"/>
                                        </p:tgtEl>
                                        <p:attrNameLst>
                                          <p:attrName>style.visibility</p:attrName>
                                        </p:attrNameLst>
                                      </p:cBhvr>
                                      <p:to>
                                        <p:strVal val="hidden"/>
                                      </p:to>
                                    </p:set>
                                  </p:childTnLst>
                                </p:cTn>
                              </p:par>
                              <p:par>
                                <p:cTn id="145" presetID="10" presetClass="exit" presetSubtype="0" fill="hold" grpId="0" nodeType="withEffect">
                                  <p:stCondLst>
                                    <p:cond delay="0"/>
                                  </p:stCondLst>
                                  <p:childTnLst>
                                    <p:animEffect transition="out" filter="fade">
                                      <p:cBhvr>
                                        <p:cTn id="146" dur="500"/>
                                        <p:tgtEl>
                                          <p:spTgt spid="55"/>
                                        </p:tgtEl>
                                      </p:cBhvr>
                                    </p:animEffect>
                                    <p:set>
                                      <p:cBhvr>
                                        <p:cTn id="147" dur="1" fill="hold">
                                          <p:stCondLst>
                                            <p:cond delay="499"/>
                                          </p:stCondLst>
                                        </p:cTn>
                                        <p:tgtEl>
                                          <p:spTgt spid="55"/>
                                        </p:tgtEl>
                                        <p:attrNameLst>
                                          <p:attrName>style.visibility</p:attrName>
                                        </p:attrNameLst>
                                      </p:cBhvr>
                                      <p:to>
                                        <p:strVal val="hidden"/>
                                      </p:to>
                                    </p:set>
                                  </p:childTnLst>
                                </p:cTn>
                              </p:par>
                              <p:par>
                                <p:cTn id="148" presetID="10" presetClass="exit" presetSubtype="0" fill="hold" grpId="0" nodeType="withEffect">
                                  <p:stCondLst>
                                    <p:cond delay="0"/>
                                  </p:stCondLst>
                                  <p:childTnLst>
                                    <p:animEffect transition="out" filter="fade">
                                      <p:cBhvr>
                                        <p:cTn id="149" dur="500"/>
                                        <p:tgtEl>
                                          <p:spTgt spid="56"/>
                                        </p:tgtEl>
                                      </p:cBhvr>
                                    </p:animEffect>
                                    <p:set>
                                      <p:cBhvr>
                                        <p:cTn id="150" dur="1" fill="hold">
                                          <p:stCondLst>
                                            <p:cond delay="499"/>
                                          </p:stCondLst>
                                        </p:cTn>
                                        <p:tgtEl>
                                          <p:spTgt spid="56"/>
                                        </p:tgtEl>
                                        <p:attrNameLst>
                                          <p:attrName>style.visibility</p:attrName>
                                        </p:attrNameLst>
                                      </p:cBhvr>
                                      <p:to>
                                        <p:strVal val="hidden"/>
                                      </p:to>
                                    </p:set>
                                  </p:childTnLst>
                                </p:cTn>
                              </p:par>
                              <p:par>
                                <p:cTn id="151" presetID="10" presetClass="exit" presetSubtype="0" fill="hold" grpId="0" nodeType="withEffect">
                                  <p:stCondLst>
                                    <p:cond delay="0"/>
                                  </p:stCondLst>
                                  <p:childTnLst>
                                    <p:animEffect transition="out" filter="fade">
                                      <p:cBhvr>
                                        <p:cTn id="152" dur="500"/>
                                        <p:tgtEl>
                                          <p:spTgt spid="57"/>
                                        </p:tgtEl>
                                      </p:cBhvr>
                                    </p:animEffect>
                                    <p:set>
                                      <p:cBhvr>
                                        <p:cTn id="153" dur="1" fill="hold">
                                          <p:stCondLst>
                                            <p:cond delay="499"/>
                                          </p:stCondLst>
                                        </p:cTn>
                                        <p:tgtEl>
                                          <p:spTgt spid="57"/>
                                        </p:tgtEl>
                                        <p:attrNameLst>
                                          <p:attrName>style.visibility</p:attrName>
                                        </p:attrNameLst>
                                      </p:cBhvr>
                                      <p:to>
                                        <p:strVal val="hidden"/>
                                      </p:to>
                                    </p:set>
                                  </p:childTnLst>
                                </p:cTn>
                              </p:par>
                              <p:par>
                                <p:cTn id="154" presetID="10" presetClass="exit" presetSubtype="0" fill="hold" grpId="0" nodeType="withEffect">
                                  <p:stCondLst>
                                    <p:cond delay="0"/>
                                  </p:stCondLst>
                                  <p:childTnLst>
                                    <p:animEffect transition="out" filter="fade">
                                      <p:cBhvr>
                                        <p:cTn id="155" dur="500"/>
                                        <p:tgtEl>
                                          <p:spTgt spid="60"/>
                                        </p:tgtEl>
                                      </p:cBhvr>
                                    </p:animEffect>
                                    <p:set>
                                      <p:cBhvr>
                                        <p:cTn id="156" dur="1" fill="hold">
                                          <p:stCondLst>
                                            <p:cond delay="499"/>
                                          </p:stCondLst>
                                        </p:cTn>
                                        <p:tgtEl>
                                          <p:spTgt spid="60"/>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10" presetClass="exit" presetSubtype="0" fill="hold" grpId="0" nodeType="clickEffect">
                                  <p:stCondLst>
                                    <p:cond delay="0"/>
                                  </p:stCondLst>
                                  <p:childTnLst>
                                    <p:animEffect transition="out" filter="fade">
                                      <p:cBhvr>
                                        <p:cTn id="160" dur="500"/>
                                        <p:tgtEl>
                                          <p:spTgt spid="59"/>
                                        </p:tgtEl>
                                      </p:cBhvr>
                                    </p:animEffect>
                                    <p:set>
                                      <p:cBhvr>
                                        <p:cTn id="161" dur="1" fill="hold">
                                          <p:stCondLst>
                                            <p:cond delay="499"/>
                                          </p:stCondLst>
                                        </p:cTn>
                                        <p:tgtEl>
                                          <p:spTgt spid="59"/>
                                        </p:tgtEl>
                                        <p:attrNameLst>
                                          <p:attrName>style.visibility</p:attrName>
                                        </p:attrNameLst>
                                      </p:cBhvr>
                                      <p:to>
                                        <p:strVal val="hidden"/>
                                      </p:to>
                                    </p:set>
                                  </p:childTnLst>
                                </p:cTn>
                              </p:par>
                              <p:par>
                                <p:cTn id="162" presetID="10" presetClass="exit" presetSubtype="0" fill="hold" grpId="0" nodeType="withEffect">
                                  <p:stCondLst>
                                    <p:cond delay="0"/>
                                  </p:stCondLst>
                                  <p:childTnLst>
                                    <p:animEffect transition="out" filter="fade">
                                      <p:cBhvr>
                                        <p:cTn id="163" dur="500"/>
                                        <p:tgtEl>
                                          <p:spTgt spid="58"/>
                                        </p:tgtEl>
                                      </p:cBhvr>
                                    </p:animEffect>
                                    <p:set>
                                      <p:cBhvr>
                                        <p:cTn id="164" dur="1" fill="hold">
                                          <p:stCondLst>
                                            <p:cond delay="499"/>
                                          </p:stCondLst>
                                        </p:cTn>
                                        <p:tgtEl>
                                          <p:spTgt spid="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007927" y="5749636"/>
            <a:ext cx="1136073" cy="10945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0" y="173930"/>
            <a:ext cx="9144000" cy="1325563"/>
          </a:xfrm>
        </p:spPr>
        <p:txBody>
          <a:bodyPr>
            <a:normAutofit/>
          </a:bodyPr>
          <a:lstStyle/>
          <a:p>
            <a:r>
              <a:rPr lang="en-GB" sz="6000" dirty="0" smtClean="0"/>
              <a:t>Thinking About Place Value</a:t>
            </a:r>
            <a:endParaRPr lang="en-GB" sz="6000" b="1" dirty="0">
              <a:latin typeface="+mn-lt"/>
            </a:endParaRPr>
          </a:p>
        </p:txBody>
      </p:sp>
      <p:sp>
        <p:nvSpPr>
          <p:cNvPr id="3" name="Content Placeholder 2"/>
          <p:cNvSpPr>
            <a:spLocks noGrp="1"/>
          </p:cNvSpPr>
          <p:nvPr>
            <p:ph idx="1"/>
          </p:nvPr>
        </p:nvSpPr>
        <p:spPr>
          <a:xfrm>
            <a:off x="216526" y="1295292"/>
            <a:ext cx="8816638" cy="1281653"/>
          </a:xfrm>
        </p:spPr>
        <p:txBody>
          <a:bodyPr>
            <a:normAutofit lnSpcReduction="10000"/>
          </a:bodyPr>
          <a:lstStyle/>
          <a:p>
            <a:pPr marL="0" indent="0">
              <a:buNone/>
            </a:pPr>
            <a:r>
              <a:rPr lang="en-GB" sz="4400" dirty="0" smtClean="0">
                <a:solidFill>
                  <a:srgbClr val="585858"/>
                </a:solidFill>
              </a:rPr>
              <a:t>Can you see a pattern between the highlighted bits?</a:t>
            </a:r>
          </a:p>
          <a:p>
            <a:pPr marL="0" indent="0">
              <a:buNone/>
            </a:pPr>
            <a:endParaRPr lang="en-GB" dirty="0"/>
          </a:p>
        </p:txBody>
      </p:sp>
      <p:sp>
        <p:nvSpPr>
          <p:cNvPr id="4" name="Rectangle 3"/>
          <p:cNvSpPr/>
          <p:nvPr/>
        </p:nvSpPr>
        <p:spPr>
          <a:xfrm>
            <a:off x="7011039" y="3717032"/>
            <a:ext cx="1495647" cy="3027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585858"/>
                </a:solidFill>
              </a:rPr>
              <a:t>Examples</a:t>
            </a:r>
            <a:endParaRPr lang="en-GB" dirty="0">
              <a:solidFill>
                <a:srgbClr val="585858"/>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519080667"/>
              </p:ext>
            </p:extLst>
          </p:nvPr>
        </p:nvGraphicFramePr>
        <p:xfrm>
          <a:off x="84218" y="2576945"/>
          <a:ext cx="8872056" cy="3703320"/>
        </p:xfrm>
        <a:graphic>
          <a:graphicData uri="http://schemas.openxmlformats.org/drawingml/2006/table">
            <a:tbl>
              <a:tblPr firstRow="1" bandRow="1">
                <a:tableStyleId>{5C22544A-7EE6-4342-B048-85BDC9FD1C3A}</a:tableStyleId>
              </a:tblPr>
              <a:tblGrid>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tblGrid>
              <a:tr h="370840">
                <a:tc gridSpan="8">
                  <a:txBody>
                    <a:bodyPr/>
                    <a:lstStyle/>
                    <a:p>
                      <a:pPr algn="ctr"/>
                      <a:r>
                        <a:rPr lang="en-GB" dirty="0" smtClean="0">
                          <a:solidFill>
                            <a:srgbClr val="585858"/>
                          </a:solidFill>
                        </a:rPr>
                        <a:t>Decimal Value</a:t>
                      </a:r>
                      <a:endParaRPr lang="en-GB" dirty="0">
                        <a:solidFill>
                          <a:srgbClr val="585858"/>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38100" cmpd="sng">
                      <a:noFill/>
                    </a:lnB>
                    <a:solidFill>
                      <a:schemeClr val="bg1"/>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gridSpan="8">
                  <a:txBody>
                    <a:bodyPr/>
                    <a:lstStyle/>
                    <a:p>
                      <a:pPr algn="ctr"/>
                      <a:r>
                        <a:rPr lang="en-GB" dirty="0" smtClean="0">
                          <a:solidFill>
                            <a:srgbClr val="585858"/>
                          </a:solidFill>
                        </a:rPr>
                        <a:t>Binary Value</a:t>
                      </a:r>
                      <a:endParaRPr lang="en-GB" dirty="0">
                        <a:solidFill>
                          <a:srgbClr val="585858"/>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gridSpan="8">
                  <a:txBody>
                    <a:bodyPr/>
                    <a:lstStyle/>
                    <a:p>
                      <a:pPr algn="ctr"/>
                      <a:r>
                        <a:rPr lang="en-GB" dirty="0" smtClean="0">
                          <a:solidFill>
                            <a:srgbClr val="585858"/>
                          </a:solidFill>
                        </a:rPr>
                        <a:t>Hexadecimal Value</a:t>
                      </a:r>
                      <a:endParaRPr lang="en-GB" dirty="0">
                        <a:solidFill>
                          <a:srgbClr val="585858"/>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38100" cmpd="sng">
                      <a:noFill/>
                    </a:lnB>
                    <a:solidFill>
                      <a:schemeClr val="bg1"/>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r>
              <a:tr h="169488">
                <a:tc>
                  <a:txBody>
                    <a:bodyPr/>
                    <a:lstStyle/>
                    <a:p>
                      <a:endParaRPr lang="en-GB" sz="900" dirty="0">
                        <a:solidFill>
                          <a:srgbClr val="C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900" dirty="0">
                        <a:solidFill>
                          <a:srgbClr val="C00000"/>
                        </a:solidFill>
                      </a:endParaRPr>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900" dirty="0" smtClean="0">
                          <a:solidFill>
                            <a:srgbClr val="C00000"/>
                          </a:solidFill>
                        </a:rPr>
                        <a:t>100</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10</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1</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dirty="0">
                        <a:solidFill>
                          <a:srgbClr val="C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dirty="0">
                        <a:solidFill>
                          <a:srgbClr val="C00000"/>
                        </a:solidFill>
                      </a:endParaRPr>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900" dirty="0" smtClean="0">
                          <a:solidFill>
                            <a:srgbClr val="C00000"/>
                          </a:solidFill>
                        </a:rPr>
                        <a:t>128</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64</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32</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16</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8</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4</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2</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1</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dirty="0">
                        <a:solidFill>
                          <a:srgbClr val="C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dirty="0">
                        <a:solidFill>
                          <a:srgbClr val="C00000"/>
                        </a:solidFill>
                      </a:endParaRPr>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900" dirty="0" smtClean="0">
                          <a:solidFill>
                            <a:srgbClr val="C00000"/>
                          </a:solidFill>
                        </a:rPr>
                        <a:t>16</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1</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2</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2</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5</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F</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6</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3</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F</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3</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2</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t>2</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6</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4</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t>4</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t>2</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5</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5</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t>F</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F</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5" name="Rectangle 4"/>
          <p:cNvSpPr/>
          <p:nvPr/>
        </p:nvSpPr>
        <p:spPr>
          <a:xfrm>
            <a:off x="4429133" y="4329113"/>
            <a:ext cx="1657342" cy="57150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7368234" y="4313204"/>
            <a:ext cx="571500" cy="57150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365" y="5029343"/>
            <a:ext cx="1514123" cy="80102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147387" y="5311392"/>
            <a:ext cx="2905261" cy="1565335"/>
          </a:xfrm>
          <a:prstGeom prst="rect">
            <a:avLst/>
          </a:prstGeom>
        </p:spPr>
      </p:pic>
    </p:spTree>
    <p:extLst>
      <p:ext uri="{BB962C8B-B14F-4D97-AF65-F5344CB8AC3E}">
        <p14:creationId xmlns:p14="http://schemas.microsoft.com/office/powerpoint/2010/main" val="34321811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rot="720000">
            <a:off x="4148481" y="1081191"/>
            <a:ext cx="4048125" cy="5734050"/>
          </a:xfrm>
          <a:prstGeom prst="rect">
            <a:avLst/>
          </a:prstGeom>
          <a:ln>
            <a:solidFill>
              <a:schemeClr val="bg1">
                <a:lumMod val="50000"/>
              </a:schemeClr>
            </a:solidFill>
          </a:ln>
        </p:spPr>
      </p:pic>
      <p:pic>
        <p:nvPicPr>
          <p:cNvPr id="3" name="Picture 2"/>
          <p:cNvPicPr>
            <a:picLocks noChangeAspect="1"/>
          </p:cNvPicPr>
          <p:nvPr/>
        </p:nvPicPr>
        <p:blipFill>
          <a:blip r:embed="rId4"/>
          <a:stretch>
            <a:fillRect/>
          </a:stretch>
        </p:blipFill>
        <p:spPr>
          <a:xfrm>
            <a:off x="3182077" y="404663"/>
            <a:ext cx="4274880" cy="6048673"/>
          </a:xfrm>
          <a:prstGeom prst="rect">
            <a:avLst/>
          </a:prstGeom>
          <a:ln>
            <a:solidFill>
              <a:schemeClr val="bg1">
                <a:lumMod val="50000"/>
              </a:schemeClr>
            </a:solidFill>
          </a:ln>
        </p:spPr>
      </p:pic>
      <p:pic>
        <p:nvPicPr>
          <p:cNvPr id="8" name="Picture 7"/>
          <p:cNvPicPr>
            <a:picLocks noChangeAspect="1"/>
          </p:cNvPicPr>
          <p:nvPr/>
        </p:nvPicPr>
        <p:blipFill rotWithShape="1">
          <a:blip r:embed="rId5"/>
          <a:srcRect l="26240" t="19395" r="21108" b="25645"/>
          <a:stretch/>
        </p:blipFill>
        <p:spPr>
          <a:xfrm>
            <a:off x="275772" y="418145"/>
            <a:ext cx="2749956" cy="1613852"/>
          </a:xfrm>
          <a:prstGeom prst="rect">
            <a:avLst/>
          </a:prstGeom>
          <a:ln>
            <a:solidFill>
              <a:schemeClr val="bg1">
                <a:lumMod val="50000"/>
              </a:schemeClr>
            </a:solidFill>
          </a:ln>
        </p:spPr>
      </p:pic>
    </p:spTree>
    <p:extLst>
      <p:ext uri="{BB962C8B-B14F-4D97-AF65-F5344CB8AC3E}">
        <p14:creationId xmlns:p14="http://schemas.microsoft.com/office/powerpoint/2010/main" val="14562204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007927" y="5749636"/>
            <a:ext cx="1136073" cy="10945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0" y="173930"/>
            <a:ext cx="9144000" cy="1325563"/>
          </a:xfrm>
        </p:spPr>
        <p:txBody>
          <a:bodyPr>
            <a:normAutofit/>
          </a:bodyPr>
          <a:lstStyle/>
          <a:p>
            <a:r>
              <a:rPr lang="en-GB" sz="6000" dirty="0" smtClean="0"/>
              <a:t>Thinking About Place Value</a:t>
            </a:r>
            <a:endParaRPr lang="en-GB" sz="6000" b="1" dirty="0">
              <a:latin typeface="+mn-lt"/>
            </a:endParaRPr>
          </a:p>
        </p:txBody>
      </p:sp>
      <p:sp>
        <p:nvSpPr>
          <p:cNvPr id="3" name="Content Placeholder 2"/>
          <p:cNvSpPr>
            <a:spLocks noGrp="1"/>
          </p:cNvSpPr>
          <p:nvPr>
            <p:ph idx="1"/>
          </p:nvPr>
        </p:nvSpPr>
        <p:spPr>
          <a:xfrm>
            <a:off x="216526" y="1295292"/>
            <a:ext cx="8816638" cy="1281653"/>
          </a:xfrm>
        </p:spPr>
        <p:txBody>
          <a:bodyPr>
            <a:normAutofit lnSpcReduction="10000"/>
          </a:bodyPr>
          <a:lstStyle/>
          <a:p>
            <a:pPr marL="0" indent="0">
              <a:buNone/>
            </a:pPr>
            <a:r>
              <a:rPr lang="en-GB" sz="4400" dirty="0" smtClean="0">
                <a:solidFill>
                  <a:srgbClr val="585858"/>
                </a:solidFill>
              </a:rPr>
              <a:t>Can you see a pattern between the highlighted bits?</a:t>
            </a:r>
          </a:p>
          <a:p>
            <a:pPr marL="0" indent="0">
              <a:buNone/>
            </a:pPr>
            <a:endParaRPr lang="en-GB" dirty="0"/>
          </a:p>
        </p:txBody>
      </p:sp>
      <p:sp>
        <p:nvSpPr>
          <p:cNvPr id="4" name="Rectangle 3"/>
          <p:cNvSpPr/>
          <p:nvPr/>
        </p:nvSpPr>
        <p:spPr>
          <a:xfrm>
            <a:off x="7011039" y="3717032"/>
            <a:ext cx="1495647" cy="3027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585858"/>
                </a:solidFill>
              </a:rPr>
              <a:t>Examples</a:t>
            </a:r>
            <a:endParaRPr lang="en-GB" dirty="0">
              <a:solidFill>
                <a:srgbClr val="585858"/>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519080667"/>
              </p:ext>
            </p:extLst>
          </p:nvPr>
        </p:nvGraphicFramePr>
        <p:xfrm>
          <a:off x="84218" y="2576945"/>
          <a:ext cx="8872056" cy="3703320"/>
        </p:xfrm>
        <a:graphic>
          <a:graphicData uri="http://schemas.openxmlformats.org/drawingml/2006/table">
            <a:tbl>
              <a:tblPr firstRow="1" bandRow="1">
                <a:tableStyleId>{5C22544A-7EE6-4342-B048-85BDC9FD1C3A}</a:tableStyleId>
              </a:tblPr>
              <a:tblGrid>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tblGrid>
              <a:tr h="370840">
                <a:tc gridSpan="8">
                  <a:txBody>
                    <a:bodyPr/>
                    <a:lstStyle/>
                    <a:p>
                      <a:pPr algn="ctr"/>
                      <a:r>
                        <a:rPr lang="en-GB" dirty="0" smtClean="0">
                          <a:solidFill>
                            <a:srgbClr val="585858"/>
                          </a:solidFill>
                        </a:rPr>
                        <a:t>Decimal Value</a:t>
                      </a:r>
                      <a:endParaRPr lang="en-GB" dirty="0">
                        <a:solidFill>
                          <a:srgbClr val="585858"/>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38100" cmpd="sng">
                      <a:noFill/>
                    </a:lnB>
                    <a:solidFill>
                      <a:schemeClr val="bg1"/>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gridSpan="8">
                  <a:txBody>
                    <a:bodyPr/>
                    <a:lstStyle/>
                    <a:p>
                      <a:pPr algn="ctr"/>
                      <a:r>
                        <a:rPr lang="en-GB" dirty="0" smtClean="0">
                          <a:solidFill>
                            <a:srgbClr val="585858"/>
                          </a:solidFill>
                        </a:rPr>
                        <a:t>Binary Value</a:t>
                      </a:r>
                      <a:endParaRPr lang="en-GB" dirty="0">
                        <a:solidFill>
                          <a:srgbClr val="585858"/>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gridSpan="8">
                  <a:txBody>
                    <a:bodyPr/>
                    <a:lstStyle/>
                    <a:p>
                      <a:pPr algn="ctr"/>
                      <a:r>
                        <a:rPr lang="en-GB" dirty="0" smtClean="0">
                          <a:solidFill>
                            <a:srgbClr val="585858"/>
                          </a:solidFill>
                        </a:rPr>
                        <a:t>Hexadecimal Value</a:t>
                      </a:r>
                      <a:endParaRPr lang="en-GB" dirty="0">
                        <a:solidFill>
                          <a:srgbClr val="585858"/>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38100" cmpd="sng">
                      <a:noFill/>
                    </a:lnB>
                    <a:solidFill>
                      <a:schemeClr val="bg1"/>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r>
              <a:tr h="169488">
                <a:tc>
                  <a:txBody>
                    <a:bodyPr/>
                    <a:lstStyle/>
                    <a:p>
                      <a:endParaRPr lang="en-GB" sz="900" dirty="0">
                        <a:solidFill>
                          <a:srgbClr val="C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900" dirty="0">
                        <a:solidFill>
                          <a:srgbClr val="C00000"/>
                        </a:solidFill>
                      </a:endParaRPr>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900" dirty="0" smtClean="0">
                          <a:solidFill>
                            <a:srgbClr val="C00000"/>
                          </a:solidFill>
                        </a:rPr>
                        <a:t>100</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10</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1</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dirty="0">
                        <a:solidFill>
                          <a:srgbClr val="C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dirty="0">
                        <a:solidFill>
                          <a:srgbClr val="C00000"/>
                        </a:solidFill>
                      </a:endParaRPr>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900" dirty="0" smtClean="0">
                          <a:solidFill>
                            <a:srgbClr val="C00000"/>
                          </a:solidFill>
                        </a:rPr>
                        <a:t>128</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64</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32</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16</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8</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4</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2</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1</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dirty="0">
                        <a:solidFill>
                          <a:srgbClr val="C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dirty="0">
                        <a:solidFill>
                          <a:srgbClr val="C00000"/>
                        </a:solidFill>
                      </a:endParaRPr>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900" dirty="0" smtClean="0">
                          <a:solidFill>
                            <a:srgbClr val="C00000"/>
                          </a:solidFill>
                        </a:rPr>
                        <a:t>16</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1</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2</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2</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5</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F</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6</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3</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F</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3</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2</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t>2</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6</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4</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t>4</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t>2</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5</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5</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t>F</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F</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5" name="Rectangle 4"/>
          <p:cNvSpPr/>
          <p:nvPr/>
        </p:nvSpPr>
        <p:spPr>
          <a:xfrm>
            <a:off x="4429133" y="4329113"/>
            <a:ext cx="1657342" cy="57150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7368234" y="4313204"/>
            <a:ext cx="571500" cy="57150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4429129" y="5091118"/>
            <a:ext cx="1657342" cy="90790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7368230" y="5075209"/>
            <a:ext cx="571500" cy="90790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365" y="5029343"/>
            <a:ext cx="1514123" cy="80102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147387" y="5311392"/>
            <a:ext cx="2905261" cy="1565335"/>
          </a:xfrm>
          <a:prstGeom prst="rect">
            <a:avLst/>
          </a:prstGeom>
        </p:spPr>
      </p:pic>
    </p:spTree>
    <p:extLst>
      <p:ext uri="{BB962C8B-B14F-4D97-AF65-F5344CB8AC3E}">
        <p14:creationId xmlns:p14="http://schemas.microsoft.com/office/powerpoint/2010/main" val="7164509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007927" y="5749636"/>
            <a:ext cx="1136073" cy="10945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0" y="173930"/>
            <a:ext cx="9144000" cy="1325563"/>
          </a:xfrm>
        </p:spPr>
        <p:txBody>
          <a:bodyPr>
            <a:normAutofit/>
          </a:bodyPr>
          <a:lstStyle/>
          <a:p>
            <a:r>
              <a:rPr lang="en-GB" sz="6000" dirty="0" smtClean="0"/>
              <a:t>Thinking About Place Value</a:t>
            </a:r>
            <a:endParaRPr lang="en-GB" sz="6000" b="1" dirty="0">
              <a:latin typeface="+mn-lt"/>
            </a:endParaRPr>
          </a:p>
        </p:txBody>
      </p:sp>
      <p:sp>
        <p:nvSpPr>
          <p:cNvPr id="3" name="Content Placeholder 2"/>
          <p:cNvSpPr>
            <a:spLocks noGrp="1"/>
          </p:cNvSpPr>
          <p:nvPr>
            <p:ph idx="1"/>
          </p:nvPr>
        </p:nvSpPr>
        <p:spPr>
          <a:xfrm>
            <a:off x="216526" y="1295292"/>
            <a:ext cx="8816638" cy="1281653"/>
          </a:xfrm>
        </p:spPr>
        <p:txBody>
          <a:bodyPr>
            <a:normAutofit lnSpcReduction="10000"/>
          </a:bodyPr>
          <a:lstStyle/>
          <a:p>
            <a:pPr marL="0" indent="0">
              <a:buNone/>
            </a:pPr>
            <a:r>
              <a:rPr lang="en-GB" sz="4400" dirty="0" smtClean="0">
                <a:solidFill>
                  <a:srgbClr val="585858"/>
                </a:solidFill>
              </a:rPr>
              <a:t>Can you see a pattern between the highlighted bits?</a:t>
            </a:r>
          </a:p>
          <a:p>
            <a:pPr marL="0" indent="0">
              <a:buNone/>
            </a:pPr>
            <a:endParaRPr lang="en-GB" dirty="0"/>
          </a:p>
        </p:txBody>
      </p:sp>
      <p:sp>
        <p:nvSpPr>
          <p:cNvPr id="4" name="Rectangle 3"/>
          <p:cNvSpPr/>
          <p:nvPr/>
        </p:nvSpPr>
        <p:spPr>
          <a:xfrm>
            <a:off x="7011039" y="3717032"/>
            <a:ext cx="1495647" cy="3027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585858"/>
                </a:solidFill>
              </a:rPr>
              <a:t>Examples</a:t>
            </a:r>
            <a:endParaRPr lang="en-GB" dirty="0">
              <a:solidFill>
                <a:srgbClr val="585858"/>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519080667"/>
              </p:ext>
            </p:extLst>
          </p:nvPr>
        </p:nvGraphicFramePr>
        <p:xfrm>
          <a:off x="84218" y="2576945"/>
          <a:ext cx="8872056" cy="3703320"/>
        </p:xfrm>
        <a:graphic>
          <a:graphicData uri="http://schemas.openxmlformats.org/drawingml/2006/table">
            <a:tbl>
              <a:tblPr firstRow="1" bandRow="1">
                <a:tableStyleId>{5C22544A-7EE6-4342-B048-85BDC9FD1C3A}</a:tableStyleId>
              </a:tblPr>
              <a:tblGrid>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tblGrid>
              <a:tr h="370840">
                <a:tc gridSpan="8">
                  <a:txBody>
                    <a:bodyPr/>
                    <a:lstStyle/>
                    <a:p>
                      <a:pPr algn="ctr"/>
                      <a:r>
                        <a:rPr lang="en-GB" dirty="0" smtClean="0">
                          <a:solidFill>
                            <a:srgbClr val="585858"/>
                          </a:solidFill>
                        </a:rPr>
                        <a:t>Decimal Value</a:t>
                      </a:r>
                      <a:endParaRPr lang="en-GB" dirty="0">
                        <a:solidFill>
                          <a:srgbClr val="585858"/>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38100" cmpd="sng">
                      <a:noFill/>
                    </a:lnB>
                    <a:solidFill>
                      <a:schemeClr val="bg1"/>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gridSpan="8">
                  <a:txBody>
                    <a:bodyPr/>
                    <a:lstStyle/>
                    <a:p>
                      <a:pPr algn="ctr"/>
                      <a:r>
                        <a:rPr lang="en-GB" dirty="0" smtClean="0">
                          <a:solidFill>
                            <a:srgbClr val="585858"/>
                          </a:solidFill>
                        </a:rPr>
                        <a:t>Binary Value</a:t>
                      </a:r>
                      <a:endParaRPr lang="en-GB" dirty="0">
                        <a:solidFill>
                          <a:srgbClr val="585858"/>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gridSpan="8">
                  <a:txBody>
                    <a:bodyPr/>
                    <a:lstStyle/>
                    <a:p>
                      <a:pPr algn="ctr"/>
                      <a:r>
                        <a:rPr lang="en-GB" dirty="0" smtClean="0">
                          <a:solidFill>
                            <a:srgbClr val="585858"/>
                          </a:solidFill>
                        </a:rPr>
                        <a:t>Hexadecimal Value</a:t>
                      </a:r>
                      <a:endParaRPr lang="en-GB" dirty="0">
                        <a:solidFill>
                          <a:srgbClr val="585858"/>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38100" cmpd="sng">
                      <a:noFill/>
                    </a:lnB>
                    <a:solidFill>
                      <a:schemeClr val="bg1"/>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r>
              <a:tr h="169488">
                <a:tc>
                  <a:txBody>
                    <a:bodyPr/>
                    <a:lstStyle/>
                    <a:p>
                      <a:endParaRPr lang="en-GB" sz="900" dirty="0">
                        <a:solidFill>
                          <a:srgbClr val="C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900" dirty="0">
                        <a:solidFill>
                          <a:srgbClr val="C00000"/>
                        </a:solidFill>
                      </a:endParaRPr>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900" dirty="0" smtClean="0">
                          <a:solidFill>
                            <a:srgbClr val="C00000"/>
                          </a:solidFill>
                        </a:rPr>
                        <a:t>100</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10</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1</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dirty="0">
                        <a:solidFill>
                          <a:srgbClr val="C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dirty="0">
                        <a:solidFill>
                          <a:srgbClr val="C00000"/>
                        </a:solidFill>
                      </a:endParaRPr>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900" dirty="0" smtClean="0">
                          <a:solidFill>
                            <a:srgbClr val="C00000"/>
                          </a:solidFill>
                        </a:rPr>
                        <a:t>128</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64</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32</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16</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8</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4</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2</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1</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dirty="0">
                        <a:solidFill>
                          <a:srgbClr val="C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dirty="0">
                        <a:solidFill>
                          <a:srgbClr val="C00000"/>
                        </a:solidFill>
                      </a:endParaRPr>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900" dirty="0" smtClean="0">
                          <a:solidFill>
                            <a:srgbClr val="C00000"/>
                          </a:solidFill>
                        </a:rPr>
                        <a:t>16</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1</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2</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2</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5</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F</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6</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3</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F</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3</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2</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t>2</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6</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4</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t>4</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t>2</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5</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5</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t>F</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F</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5" name="Rectangle 4"/>
          <p:cNvSpPr/>
          <p:nvPr/>
        </p:nvSpPr>
        <p:spPr>
          <a:xfrm>
            <a:off x="4429133" y="4703194"/>
            <a:ext cx="1657342" cy="57150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7368234" y="4687285"/>
            <a:ext cx="571500" cy="57150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365" y="5029343"/>
            <a:ext cx="1514123" cy="80102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147387" y="5311392"/>
            <a:ext cx="2905261" cy="1565335"/>
          </a:xfrm>
          <a:prstGeom prst="rect">
            <a:avLst/>
          </a:prstGeom>
        </p:spPr>
      </p:pic>
    </p:spTree>
    <p:extLst>
      <p:ext uri="{BB962C8B-B14F-4D97-AF65-F5344CB8AC3E}">
        <p14:creationId xmlns:p14="http://schemas.microsoft.com/office/powerpoint/2010/main" val="30968759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007927" y="5749636"/>
            <a:ext cx="1136073" cy="10945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0" y="173930"/>
            <a:ext cx="9144000" cy="1325563"/>
          </a:xfrm>
        </p:spPr>
        <p:txBody>
          <a:bodyPr>
            <a:normAutofit/>
          </a:bodyPr>
          <a:lstStyle/>
          <a:p>
            <a:r>
              <a:rPr lang="en-GB" sz="6000" dirty="0" smtClean="0"/>
              <a:t>Thinking About Place Value</a:t>
            </a:r>
            <a:endParaRPr lang="en-GB" sz="6000" b="1" dirty="0">
              <a:latin typeface="+mn-lt"/>
            </a:endParaRPr>
          </a:p>
        </p:txBody>
      </p:sp>
      <p:sp>
        <p:nvSpPr>
          <p:cNvPr id="3" name="Content Placeholder 2"/>
          <p:cNvSpPr>
            <a:spLocks noGrp="1"/>
          </p:cNvSpPr>
          <p:nvPr>
            <p:ph idx="1"/>
          </p:nvPr>
        </p:nvSpPr>
        <p:spPr>
          <a:xfrm>
            <a:off x="216526" y="1295292"/>
            <a:ext cx="8816638" cy="1281653"/>
          </a:xfrm>
        </p:spPr>
        <p:txBody>
          <a:bodyPr>
            <a:normAutofit lnSpcReduction="10000"/>
          </a:bodyPr>
          <a:lstStyle/>
          <a:p>
            <a:pPr marL="0" indent="0">
              <a:buNone/>
            </a:pPr>
            <a:r>
              <a:rPr lang="en-GB" sz="4400" dirty="0" smtClean="0">
                <a:solidFill>
                  <a:srgbClr val="585858"/>
                </a:solidFill>
              </a:rPr>
              <a:t>Can you see a pattern between the highlighted bits?</a:t>
            </a:r>
          </a:p>
          <a:p>
            <a:pPr marL="0" indent="0">
              <a:buNone/>
            </a:pPr>
            <a:endParaRPr lang="en-GB" dirty="0"/>
          </a:p>
        </p:txBody>
      </p:sp>
      <p:sp>
        <p:nvSpPr>
          <p:cNvPr id="4" name="Rectangle 3"/>
          <p:cNvSpPr/>
          <p:nvPr/>
        </p:nvSpPr>
        <p:spPr>
          <a:xfrm>
            <a:off x="7011039" y="3717032"/>
            <a:ext cx="1495647" cy="3027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585858"/>
                </a:solidFill>
              </a:rPr>
              <a:t>Examples</a:t>
            </a:r>
            <a:endParaRPr lang="en-GB" dirty="0">
              <a:solidFill>
                <a:srgbClr val="585858"/>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519080667"/>
              </p:ext>
            </p:extLst>
          </p:nvPr>
        </p:nvGraphicFramePr>
        <p:xfrm>
          <a:off x="84218" y="2576945"/>
          <a:ext cx="8872056" cy="3703320"/>
        </p:xfrm>
        <a:graphic>
          <a:graphicData uri="http://schemas.openxmlformats.org/drawingml/2006/table">
            <a:tbl>
              <a:tblPr firstRow="1" bandRow="1">
                <a:tableStyleId>{5C22544A-7EE6-4342-B048-85BDC9FD1C3A}</a:tableStyleId>
              </a:tblPr>
              <a:tblGrid>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tblGrid>
              <a:tr h="370840">
                <a:tc gridSpan="8">
                  <a:txBody>
                    <a:bodyPr/>
                    <a:lstStyle/>
                    <a:p>
                      <a:pPr algn="ctr"/>
                      <a:r>
                        <a:rPr lang="en-GB" dirty="0" smtClean="0">
                          <a:solidFill>
                            <a:srgbClr val="585858"/>
                          </a:solidFill>
                        </a:rPr>
                        <a:t>Decimal Value</a:t>
                      </a:r>
                      <a:endParaRPr lang="en-GB" dirty="0">
                        <a:solidFill>
                          <a:srgbClr val="585858"/>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38100" cmpd="sng">
                      <a:noFill/>
                    </a:lnB>
                    <a:solidFill>
                      <a:schemeClr val="bg1"/>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gridSpan="8">
                  <a:txBody>
                    <a:bodyPr/>
                    <a:lstStyle/>
                    <a:p>
                      <a:pPr algn="ctr"/>
                      <a:r>
                        <a:rPr lang="en-GB" dirty="0" smtClean="0">
                          <a:solidFill>
                            <a:srgbClr val="585858"/>
                          </a:solidFill>
                        </a:rPr>
                        <a:t>Binary Value</a:t>
                      </a:r>
                      <a:endParaRPr lang="en-GB" dirty="0">
                        <a:solidFill>
                          <a:srgbClr val="585858"/>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gridSpan="8">
                  <a:txBody>
                    <a:bodyPr/>
                    <a:lstStyle/>
                    <a:p>
                      <a:pPr algn="ctr"/>
                      <a:r>
                        <a:rPr lang="en-GB" dirty="0" smtClean="0">
                          <a:solidFill>
                            <a:srgbClr val="585858"/>
                          </a:solidFill>
                        </a:rPr>
                        <a:t>Hexadecimal Value</a:t>
                      </a:r>
                      <a:endParaRPr lang="en-GB" dirty="0">
                        <a:solidFill>
                          <a:srgbClr val="585858"/>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38100" cmpd="sng">
                      <a:noFill/>
                    </a:lnB>
                    <a:solidFill>
                      <a:schemeClr val="bg1"/>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r>
              <a:tr h="169488">
                <a:tc>
                  <a:txBody>
                    <a:bodyPr/>
                    <a:lstStyle/>
                    <a:p>
                      <a:endParaRPr lang="en-GB" sz="900" dirty="0">
                        <a:solidFill>
                          <a:srgbClr val="C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900" dirty="0">
                        <a:solidFill>
                          <a:srgbClr val="C00000"/>
                        </a:solidFill>
                      </a:endParaRPr>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900" dirty="0" smtClean="0">
                          <a:solidFill>
                            <a:srgbClr val="C00000"/>
                          </a:solidFill>
                        </a:rPr>
                        <a:t>100</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10</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1</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dirty="0">
                        <a:solidFill>
                          <a:srgbClr val="C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dirty="0">
                        <a:solidFill>
                          <a:srgbClr val="C00000"/>
                        </a:solidFill>
                      </a:endParaRPr>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900" dirty="0" smtClean="0">
                          <a:solidFill>
                            <a:srgbClr val="C00000"/>
                          </a:solidFill>
                        </a:rPr>
                        <a:t>128</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64</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32</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16</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8</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4</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2</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1</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dirty="0">
                        <a:solidFill>
                          <a:srgbClr val="C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dirty="0">
                        <a:solidFill>
                          <a:srgbClr val="C00000"/>
                        </a:solidFill>
                      </a:endParaRPr>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900" dirty="0" smtClean="0">
                          <a:solidFill>
                            <a:srgbClr val="C00000"/>
                          </a:solidFill>
                        </a:rPr>
                        <a:t>16</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1</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2</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2</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5</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F</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6</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3</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F</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3</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2</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t>2</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6</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4</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t>4</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t>2</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5</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5</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t>F</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F</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5" name="Rectangle 4"/>
          <p:cNvSpPr/>
          <p:nvPr/>
        </p:nvSpPr>
        <p:spPr>
          <a:xfrm>
            <a:off x="4429133" y="4703194"/>
            <a:ext cx="1657342" cy="57150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7368234" y="4687285"/>
            <a:ext cx="571500" cy="57150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4429128" y="5825428"/>
            <a:ext cx="1657342" cy="57150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7368229" y="5809519"/>
            <a:ext cx="571500" cy="57150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365" y="5029343"/>
            <a:ext cx="1514123" cy="80102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147387" y="5311392"/>
            <a:ext cx="2905261" cy="1565335"/>
          </a:xfrm>
          <a:prstGeom prst="rect">
            <a:avLst/>
          </a:prstGeom>
        </p:spPr>
      </p:pic>
    </p:spTree>
    <p:extLst>
      <p:ext uri="{BB962C8B-B14F-4D97-AF65-F5344CB8AC3E}">
        <p14:creationId xmlns:p14="http://schemas.microsoft.com/office/powerpoint/2010/main" val="31687991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007927" y="5749636"/>
            <a:ext cx="1136073" cy="10945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0" y="173930"/>
            <a:ext cx="9144000" cy="1325563"/>
          </a:xfrm>
        </p:spPr>
        <p:txBody>
          <a:bodyPr>
            <a:normAutofit/>
          </a:bodyPr>
          <a:lstStyle/>
          <a:p>
            <a:r>
              <a:rPr lang="en-GB" sz="6000" dirty="0" smtClean="0"/>
              <a:t>Thinking About Place Value</a:t>
            </a:r>
            <a:endParaRPr lang="en-GB" sz="6000" b="1" dirty="0">
              <a:latin typeface="+mn-lt"/>
            </a:endParaRPr>
          </a:p>
        </p:txBody>
      </p:sp>
      <p:sp>
        <p:nvSpPr>
          <p:cNvPr id="3" name="Content Placeholder 2"/>
          <p:cNvSpPr>
            <a:spLocks noGrp="1"/>
          </p:cNvSpPr>
          <p:nvPr>
            <p:ph idx="1"/>
          </p:nvPr>
        </p:nvSpPr>
        <p:spPr>
          <a:xfrm>
            <a:off x="216526" y="1295292"/>
            <a:ext cx="8816638" cy="1281653"/>
          </a:xfrm>
        </p:spPr>
        <p:txBody>
          <a:bodyPr>
            <a:normAutofit lnSpcReduction="10000"/>
          </a:bodyPr>
          <a:lstStyle/>
          <a:p>
            <a:pPr marL="0" indent="0">
              <a:buNone/>
            </a:pPr>
            <a:r>
              <a:rPr lang="en-GB" sz="4400" dirty="0" smtClean="0">
                <a:solidFill>
                  <a:srgbClr val="585858"/>
                </a:solidFill>
              </a:rPr>
              <a:t>Can you see a pattern between the highlighted bits?</a:t>
            </a:r>
          </a:p>
          <a:p>
            <a:pPr marL="0" indent="0">
              <a:buNone/>
            </a:pPr>
            <a:endParaRPr lang="en-GB" dirty="0"/>
          </a:p>
        </p:txBody>
      </p:sp>
      <p:sp>
        <p:nvSpPr>
          <p:cNvPr id="4" name="Rectangle 3"/>
          <p:cNvSpPr/>
          <p:nvPr/>
        </p:nvSpPr>
        <p:spPr>
          <a:xfrm>
            <a:off x="7011039" y="3717032"/>
            <a:ext cx="1495647" cy="3027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585858"/>
                </a:solidFill>
              </a:rPr>
              <a:t>Examples</a:t>
            </a:r>
            <a:endParaRPr lang="en-GB" dirty="0">
              <a:solidFill>
                <a:srgbClr val="585858"/>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519080667"/>
              </p:ext>
            </p:extLst>
          </p:nvPr>
        </p:nvGraphicFramePr>
        <p:xfrm>
          <a:off x="84218" y="2576945"/>
          <a:ext cx="8872056" cy="3703320"/>
        </p:xfrm>
        <a:graphic>
          <a:graphicData uri="http://schemas.openxmlformats.org/drawingml/2006/table">
            <a:tbl>
              <a:tblPr firstRow="1" bandRow="1">
                <a:tableStyleId>{5C22544A-7EE6-4342-B048-85BDC9FD1C3A}</a:tableStyleId>
              </a:tblPr>
              <a:tblGrid>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tblGrid>
              <a:tr h="370840">
                <a:tc gridSpan="8">
                  <a:txBody>
                    <a:bodyPr/>
                    <a:lstStyle/>
                    <a:p>
                      <a:pPr algn="ctr"/>
                      <a:r>
                        <a:rPr lang="en-GB" dirty="0" smtClean="0">
                          <a:solidFill>
                            <a:srgbClr val="585858"/>
                          </a:solidFill>
                        </a:rPr>
                        <a:t>Decimal Value</a:t>
                      </a:r>
                      <a:endParaRPr lang="en-GB" dirty="0">
                        <a:solidFill>
                          <a:srgbClr val="585858"/>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38100" cmpd="sng">
                      <a:noFill/>
                    </a:lnB>
                    <a:solidFill>
                      <a:schemeClr val="bg1"/>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gridSpan="8">
                  <a:txBody>
                    <a:bodyPr/>
                    <a:lstStyle/>
                    <a:p>
                      <a:pPr algn="ctr"/>
                      <a:r>
                        <a:rPr lang="en-GB" dirty="0" smtClean="0">
                          <a:solidFill>
                            <a:srgbClr val="585858"/>
                          </a:solidFill>
                        </a:rPr>
                        <a:t>Binary Value</a:t>
                      </a:r>
                      <a:endParaRPr lang="en-GB" dirty="0">
                        <a:solidFill>
                          <a:srgbClr val="585858"/>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gridSpan="8">
                  <a:txBody>
                    <a:bodyPr/>
                    <a:lstStyle/>
                    <a:p>
                      <a:pPr algn="ctr"/>
                      <a:r>
                        <a:rPr lang="en-GB" dirty="0" smtClean="0">
                          <a:solidFill>
                            <a:srgbClr val="585858"/>
                          </a:solidFill>
                        </a:rPr>
                        <a:t>Hexadecimal Value</a:t>
                      </a:r>
                      <a:endParaRPr lang="en-GB" dirty="0">
                        <a:solidFill>
                          <a:srgbClr val="585858"/>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38100" cmpd="sng">
                      <a:noFill/>
                    </a:lnB>
                    <a:solidFill>
                      <a:schemeClr val="bg1"/>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r>
              <a:tr h="169488">
                <a:tc>
                  <a:txBody>
                    <a:bodyPr/>
                    <a:lstStyle/>
                    <a:p>
                      <a:endParaRPr lang="en-GB" sz="900" dirty="0">
                        <a:solidFill>
                          <a:srgbClr val="C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900" dirty="0">
                        <a:solidFill>
                          <a:srgbClr val="C00000"/>
                        </a:solidFill>
                      </a:endParaRPr>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900" dirty="0" smtClean="0">
                          <a:solidFill>
                            <a:srgbClr val="C00000"/>
                          </a:solidFill>
                        </a:rPr>
                        <a:t>100</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10</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1</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dirty="0">
                        <a:solidFill>
                          <a:srgbClr val="C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dirty="0">
                        <a:solidFill>
                          <a:srgbClr val="C00000"/>
                        </a:solidFill>
                      </a:endParaRPr>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900" dirty="0" smtClean="0">
                          <a:solidFill>
                            <a:srgbClr val="C00000"/>
                          </a:solidFill>
                        </a:rPr>
                        <a:t>128</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64</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32</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16</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8</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4</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2</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1</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dirty="0">
                        <a:solidFill>
                          <a:srgbClr val="C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dirty="0">
                        <a:solidFill>
                          <a:srgbClr val="C00000"/>
                        </a:solidFill>
                      </a:endParaRPr>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900" dirty="0" smtClean="0">
                          <a:solidFill>
                            <a:srgbClr val="C00000"/>
                          </a:solidFill>
                        </a:rPr>
                        <a:t>16</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1</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2</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2</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5</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F</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6</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3</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F</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3</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2</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t>2</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6</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4</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t>4</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t>2</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5</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5</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t>F</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F</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5" name="Rectangle 4"/>
          <p:cNvSpPr/>
          <p:nvPr/>
        </p:nvSpPr>
        <p:spPr>
          <a:xfrm>
            <a:off x="4043363" y="4329113"/>
            <a:ext cx="571500" cy="57150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6996751" y="4313204"/>
            <a:ext cx="571500" cy="57150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365" y="5029343"/>
            <a:ext cx="1514123" cy="80102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147387" y="5311392"/>
            <a:ext cx="2905261" cy="1565335"/>
          </a:xfrm>
          <a:prstGeom prst="rect">
            <a:avLst/>
          </a:prstGeom>
        </p:spPr>
      </p:pic>
    </p:spTree>
    <p:extLst>
      <p:ext uri="{BB962C8B-B14F-4D97-AF65-F5344CB8AC3E}">
        <p14:creationId xmlns:p14="http://schemas.microsoft.com/office/powerpoint/2010/main" val="34187833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007927" y="5749636"/>
            <a:ext cx="1136073" cy="10945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0" y="173930"/>
            <a:ext cx="9144000" cy="1325563"/>
          </a:xfrm>
        </p:spPr>
        <p:txBody>
          <a:bodyPr>
            <a:normAutofit/>
          </a:bodyPr>
          <a:lstStyle/>
          <a:p>
            <a:r>
              <a:rPr lang="en-GB" sz="6000" dirty="0" smtClean="0"/>
              <a:t>Thinking About Place Value</a:t>
            </a:r>
            <a:endParaRPr lang="en-GB" sz="6000" b="1" dirty="0">
              <a:latin typeface="+mn-lt"/>
            </a:endParaRPr>
          </a:p>
        </p:txBody>
      </p:sp>
      <p:sp>
        <p:nvSpPr>
          <p:cNvPr id="3" name="Content Placeholder 2"/>
          <p:cNvSpPr>
            <a:spLocks noGrp="1"/>
          </p:cNvSpPr>
          <p:nvPr>
            <p:ph idx="1"/>
          </p:nvPr>
        </p:nvSpPr>
        <p:spPr>
          <a:xfrm>
            <a:off x="216526" y="1295292"/>
            <a:ext cx="8816638" cy="1281653"/>
          </a:xfrm>
        </p:spPr>
        <p:txBody>
          <a:bodyPr>
            <a:normAutofit lnSpcReduction="10000"/>
          </a:bodyPr>
          <a:lstStyle/>
          <a:p>
            <a:pPr marL="0" indent="0">
              <a:buNone/>
            </a:pPr>
            <a:r>
              <a:rPr lang="en-GB" sz="4400" dirty="0" smtClean="0">
                <a:solidFill>
                  <a:srgbClr val="585858"/>
                </a:solidFill>
              </a:rPr>
              <a:t>Can you see a pattern between the highlighted bits?</a:t>
            </a:r>
          </a:p>
          <a:p>
            <a:pPr marL="0" indent="0">
              <a:buNone/>
            </a:pPr>
            <a:endParaRPr lang="en-GB" dirty="0"/>
          </a:p>
        </p:txBody>
      </p:sp>
      <p:sp>
        <p:nvSpPr>
          <p:cNvPr id="4" name="Rectangle 3"/>
          <p:cNvSpPr/>
          <p:nvPr/>
        </p:nvSpPr>
        <p:spPr>
          <a:xfrm>
            <a:off x="7011039" y="3717032"/>
            <a:ext cx="1495647" cy="3027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585858"/>
                </a:solidFill>
              </a:rPr>
              <a:t>Examples</a:t>
            </a:r>
            <a:endParaRPr lang="en-GB" dirty="0">
              <a:solidFill>
                <a:srgbClr val="585858"/>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519080667"/>
              </p:ext>
            </p:extLst>
          </p:nvPr>
        </p:nvGraphicFramePr>
        <p:xfrm>
          <a:off x="84218" y="2576945"/>
          <a:ext cx="8872056" cy="3703320"/>
        </p:xfrm>
        <a:graphic>
          <a:graphicData uri="http://schemas.openxmlformats.org/drawingml/2006/table">
            <a:tbl>
              <a:tblPr firstRow="1" bandRow="1">
                <a:tableStyleId>{5C22544A-7EE6-4342-B048-85BDC9FD1C3A}</a:tableStyleId>
              </a:tblPr>
              <a:tblGrid>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tblGrid>
              <a:tr h="370840">
                <a:tc gridSpan="8">
                  <a:txBody>
                    <a:bodyPr/>
                    <a:lstStyle/>
                    <a:p>
                      <a:pPr algn="ctr"/>
                      <a:r>
                        <a:rPr lang="en-GB" dirty="0" smtClean="0">
                          <a:solidFill>
                            <a:srgbClr val="585858"/>
                          </a:solidFill>
                        </a:rPr>
                        <a:t>Decimal Value</a:t>
                      </a:r>
                      <a:endParaRPr lang="en-GB" dirty="0">
                        <a:solidFill>
                          <a:srgbClr val="585858"/>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38100" cmpd="sng">
                      <a:noFill/>
                    </a:lnB>
                    <a:solidFill>
                      <a:schemeClr val="bg1"/>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gridSpan="8">
                  <a:txBody>
                    <a:bodyPr/>
                    <a:lstStyle/>
                    <a:p>
                      <a:pPr algn="ctr"/>
                      <a:r>
                        <a:rPr lang="en-GB" dirty="0" smtClean="0">
                          <a:solidFill>
                            <a:srgbClr val="585858"/>
                          </a:solidFill>
                        </a:rPr>
                        <a:t>Binary Value</a:t>
                      </a:r>
                      <a:endParaRPr lang="en-GB" dirty="0">
                        <a:solidFill>
                          <a:srgbClr val="585858"/>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gridSpan="8">
                  <a:txBody>
                    <a:bodyPr/>
                    <a:lstStyle/>
                    <a:p>
                      <a:pPr algn="ctr"/>
                      <a:r>
                        <a:rPr lang="en-GB" dirty="0" smtClean="0">
                          <a:solidFill>
                            <a:srgbClr val="585858"/>
                          </a:solidFill>
                        </a:rPr>
                        <a:t>Hexadecimal Value</a:t>
                      </a:r>
                      <a:endParaRPr lang="en-GB" dirty="0">
                        <a:solidFill>
                          <a:srgbClr val="585858"/>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38100" cmpd="sng">
                      <a:noFill/>
                    </a:lnB>
                    <a:solidFill>
                      <a:schemeClr val="bg1"/>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r>
              <a:tr h="169488">
                <a:tc>
                  <a:txBody>
                    <a:bodyPr/>
                    <a:lstStyle/>
                    <a:p>
                      <a:endParaRPr lang="en-GB" sz="900" dirty="0">
                        <a:solidFill>
                          <a:srgbClr val="C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900" dirty="0">
                        <a:solidFill>
                          <a:srgbClr val="C00000"/>
                        </a:solidFill>
                      </a:endParaRPr>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900" dirty="0" smtClean="0">
                          <a:solidFill>
                            <a:srgbClr val="C00000"/>
                          </a:solidFill>
                        </a:rPr>
                        <a:t>100</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10</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1</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dirty="0">
                        <a:solidFill>
                          <a:srgbClr val="C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dirty="0">
                        <a:solidFill>
                          <a:srgbClr val="C00000"/>
                        </a:solidFill>
                      </a:endParaRPr>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900" dirty="0" smtClean="0">
                          <a:solidFill>
                            <a:srgbClr val="C00000"/>
                          </a:solidFill>
                        </a:rPr>
                        <a:t>128</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64</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32</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16</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8</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4</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2</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1</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dirty="0">
                        <a:solidFill>
                          <a:srgbClr val="C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dirty="0">
                        <a:solidFill>
                          <a:srgbClr val="C00000"/>
                        </a:solidFill>
                      </a:endParaRPr>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900" dirty="0" smtClean="0">
                          <a:solidFill>
                            <a:srgbClr val="C00000"/>
                          </a:solidFill>
                        </a:rPr>
                        <a:t>16</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1</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2</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2</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5</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F</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6</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3</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F</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3</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2</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t>2</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6</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4</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t>4</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t>2</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5</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5</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t>F</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F</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5" name="Rectangle 4"/>
          <p:cNvSpPr/>
          <p:nvPr/>
        </p:nvSpPr>
        <p:spPr>
          <a:xfrm>
            <a:off x="4043363" y="4714889"/>
            <a:ext cx="571500" cy="57150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6996751" y="4698980"/>
            <a:ext cx="571500" cy="57150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365" y="5029343"/>
            <a:ext cx="1514123" cy="80102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147387" y="5311392"/>
            <a:ext cx="2905261" cy="1565335"/>
          </a:xfrm>
          <a:prstGeom prst="rect">
            <a:avLst/>
          </a:prstGeom>
        </p:spPr>
      </p:pic>
    </p:spTree>
    <p:extLst>
      <p:ext uri="{BB962C8B-B14F-4D97-AF65-F5344CB8AC3E}">
        <p14:creationId xmlns:p14="http://schemas.microsoft.com/office/powerpoint/2010/main" val="18808638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007927" y="5749636"/>
            <a:ext cx="1136073" cy="10945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0" y="173930"/>
            <a:ext cx="9144000" cy="1325563"/>
          </a:xfrm>
        </p:spPr>
        <p:txBody>
          <a:bodyPr>
            <a:normAutofit/>
          </a:bodyPr>
          <a:lstStyle/>
          <a:p>
            <a:r>
              <a:rPr lang="en-GB" sz="6000" dirty="0" smtClean="0"/>
              <a:t>Thinking About Place Value</a:t>
            </a:r>
            <a:endParaRPr lang="en-GB" sz="6000" b="1" dirty="0">
              <a:latin typeface="+mn-lt"/>
            </a:endParaRPr>
          </a:p>
        </p:txBody>
      </p:sp>
      <p:sp>
        <p:nvSpPr>
          <p:cNvPr id="3" name="Content Placeholder 2"/>
          <p:cNvSpPr>
            <a:spLocks noGrp="1"/>
          </p:cNvSpPr>
          <p:nvPr>
            <p:ph idx="1"/>
          </p:nvPr>
        </p:nvSpPr>
        <p:spPr>
          <a:xfrm>
            <a:off x="216526" y="1295292"/>
            <a:ext cx="8816638" cy="1281653"/>
          </a:xfrm>
        </p:spPr>
        <p:txBody>
          <a:bodyPr>
            <a:normAutofit lnSpcReduction="10000"/>
          </a:bodyPr>
          <a:lstStyle/>
          <a:p>
            <a:pPr marL="0" indent="0">
              <a:buNone/>
            </a:pPr>
            <a:r>
              <a:rPr lang="en-GB" sz="4400" dirty="0" smtClean="0">
                <a:solidFill>
                  <a:srgbClr val="585858"/>
                </a:solidFill>
              </a:rPr>
              <a:t>Can you see a pattern between the highlighted bits?</a:t>
            </a:r>
          </a:p>
          <a:p>
            <a:pPr marL="0" indent="0">
              <a:buNone/>
            </a:pPr>
            <a:endParaRPr lang="en-GB" dirty="0"/>
          </a:p>
        </p:txBody>
      </p:sp>
      <p:sp>
        <p:nvSpPr>
          <p:cNvPr id="4" name="Rectangle 3"/>
          <p:cNvSpPr/>
          <p:nvPr/>
        </p:nvSpPr>
        <p:spPr>
          <a:xfrm>
            <a:off x="7011039" y="3717032"/>
            <a:ext cx="1495647" cy="3027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585858"/>
                </a:solidFill>
              </a:rPr>
              <a:t>Examples</a:t>
            </a:r>
            <a:endParaRPr lang="en-GB" dirty="0">
              <a:solidFill>
                <a:srgbClr val="585858"/>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519080667"/>
              </p:ext>
            </p:extLst>
          </p:nvPr>
        </p:nvGraphicFramePr>
        <p:xfrm>
          <a:off x="84218" y="2576945"/>
          <a:ext cx="8872056" cy="3703320"/>
        </p:xfrm>
        <a:graphic>
          <a:graphicData uri="http://schemas.openxmlformats.org/drawingml/2006/table">
            <a:tbl>
              <a:tblPr firstRow="1" bandRow="1">
                <a:tableStyleId>{5C22544A-7EE6-4342-B048-85BDC9FD1C3A}</a:tableStyleId>
              </a:tblPr>
              <a:tblGrid>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tblGrid>
              <a:tr h="370840">
                <a:tc gridSpan="8">
                  <a:txBody>
                    <a:bodyPr/>
                    <a:lstStyle/>
                    <a:p>
                      <a:pPr algn="ctr"/>
                      <a:r>
                        <a:rPr lang="en-GB" dirty="0" smtClean="0">
                          <a:solidFill>
                            <a:srgbClr val="585858"/>
                          </a:solidFill>
                        </a:rPr>
                        <a:t>Decimal Value</a:t>
                      </a:r>
                      <a:endParaRPr lang="en-GB" dirty="0">
                        <a:solidFill>
                          <a:srgbClr val="585858"/>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38100" cmpd="sng">
                      <a:noFill/>
                    </a:lnB>
                    <a:solidFill>
                      <a:schemeClr val="bg1"/>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gridSpan="8">
                  <a:txBody>
                    <a:bodyPr/>
                    <a:lstStyle/>
                    <a:p>
                      <a:pPr algn="ctr"/>
                      <a:r>
                        <a:rPr lang="en-GB" dirty="0" smtClean="0">
                          <a:solidFill>
                            <a:srgbClr val="585858"/>
                          </a:solidFill>
                        </a:rPr>
                        <a:t>Binary Value</a:t>
                      </a:r>
                      <a:endParaRPr lang="en-GB" dirty="0">
                        <a:solidFill>
                          <a:srgbClr val="585858"/>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gridSpan="8">
                  <a:txBody>
                    <a:bodyPr/>
                    <a:lstStyle/>
                    <a:p>
                      <a:pPr algn="ctr"/>
                      <a:r>
                        <a:rPr lang="en-GB" dirty="0" smtClean="0">
                          <a:solidFill>
                            <a:srgbClr val="585858"/>
                          </a:solidFill>
                        </a:rPr>
                        <a:t>Hexadecimal Value</a:t>
                      </a:r>
                      <a:endParaRPr lang="en-GB" dirty="0">
                        <a:solidFill>
                          <a:srgbClr val="585858"/>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38100" cmpd="sng">
                      <a:noFill/>
                    </a:lnB>
                    <a:solidFill>
                      <a:schemeClr val="bg1"/>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r>
              <a:tr h="169488">
                <a:tc>
                  <a:txBody>
                    <a:bodyPr/>
                    <a:lstStyle/>
                    <a:p>
                      <a:endParaRPr lang="en-GB" sz="900" dirty="0">
                        <a:solidFill>
                          <a:srgbClr val="C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900" dirty="0">
                        <a:solidFill>
                          <a:srgbClr val="C00000"/>
                        </a:solidFill>
                      </a:endParaRPr>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900" dirty="0" smtClean="0">
                          <a:solidFill>
                            <a:srgbClr val="C00000"/>
                          </a:solidFill>
                        </a:rPr>
                        <a:t>100</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10</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1</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dirty="0">
                        <a:solidFill>
                          <a:srgbClr val="C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dirty="0">
                        <a:solidFill>
                          <a:srgbClr val="C00000"/>
                        </a:solidFill>
                      </a:endParaRPr>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900" dirty="0" smtClean="0">
                          <a:solidFill>
                            <a:srgbClr val="C00000"/>
                          </a:solidFill>
                        </a:rPr>
                        <a:t>128</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64</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32</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16</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8</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4</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2</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1</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dirty="0">
                        <a:solidFill>
                          <a:srgbClr val="C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dirty="0">
                        <a:solidFill>
                          <a:srgbClr val="C00000"/>
                        </a:solidFill>
                      </a:endParaRPr>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900" dirty="0" smtClean="0">
                          <a:solidFill>
                            <a:srgbClr val="C00000"/>
                          </a:solidFill>
                        </a:rPr>
                        <a:t>16</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1</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2</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2</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5</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F</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6</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3</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F</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3</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2</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t>2</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6</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4</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t>4</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t>2</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5</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5</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t>F</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F</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5" name="Rectangle 4"/>
          <p:cNvSpPr/>
          <p:nvPr/>
        </p:nvSpPr>
        <p:spPr>
          <a:xfrm>
            <a:off x="3685309" y="5061261"/>
            <a:ext cx="929554" cy="57150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6996751" y="5073065"/>
            <a:ext cx="571500" cy="57150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365" y="5029343"/>
            <a:ext cx="1514123" cy="80102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147387" y="5311392"/>
            <a:ext cx="2905261" cy="1565335"/>
          </a:xfrm>
          <a:prstGeom prst="rect">
            <a:avLst/>
          </a:prstGeom>
        </p:spPr>
      </p:pic>
    </p:spTree>
    <p:extLst>
      <p:ext uri="{BB962C8B-B14F-4D97-AF65-F5344CB8AC3E}">
        <p14:creationId xmlns:p14="http://schemas.microsoft.com/office/powerpoint/2010/main" val="27619496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007927" y="5749636"/>
            <a:ext cx="1136073" cy="10945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0" y="173930"/>
            <a:ext cx="9144000" cy="1325563"/>
          </a:xfrm>
        </p:spPr>
        <p:txBody>
          <a:bodyPr>
            <a:normAutofit/>
          </a:bodyPr>
          <a:lstStyle/>
          <a:p>
            <a:r>
              <a:rPr lang="en-GB" sz="6000" dirty="0" smtClean="0"/>
              <a:t>Thinking About Place Value</a:t>
            </a:r>
            <a:endParaRPr lang="en-GB" sz="6000" b="1" dirty="0">
              <a:latin typeface="+mn-lt"/>
            </a:endParaRPr>
          </a:p>
        </p:txBody>
      </p:sp>
      <p:sp>
        <p:nvSpPr>
          <p:cNvPr id="3" name="Content Placeholder 2"/>
          <p:cNvSpPr>
            <a:spLocks noGrp="1"/>
          </p:cNvSpPr>
          <p:nvPr>
            <p:ph idx="1"/>
          </p:nvPr>
        </p:nvSpPr>
        <p:spPr>
          <a:xfrm>
            <a:off x="216526" y="1295292"/>
            <a:ext cx="8816638" cy="1281653"/>
          </a:xfrm>
        </p:spPr>
        <p:txBody>
          <a:bodyPr>
            <a:normAutofit lnSpcReduction="10000"/>
          </a:bodyPr>
          <a:lstStyle/>
          <a:p>
            <a:pPr marL="0" indent="0">
              <a:buNone/>
            </a:pPr>
            <a:r>
              <a:rPr lang="en-GB" sz="4400" dirty="0" smtClean="0">
                <a:solidFill>
                  <a:srgbClr val="585858"/>
                </a:solidFill>
              </a:rPr>
              <a:t>Can you see a pattern between the highlighted bits?</a:t>
            </a:r>
          </a:p>
          <a:p>
            <a:pPr marL="0" indent="0">
              <a:buNone/>
            </a:pPr>
            <a:endParaRPr lang="en-GB" dirty="0"/>
          </a:p>
        </p:txBody>
      </p:sp>
      <p:sp>
        <p:nvSpPr>
          <p:cNvPr id="4" name="Rectangle 3"/>
          <p:cNvSpPr/>
          <p:nvPr/>
        </p:nvSpPr>
        <p:spPr>
          <a:xfrm>
            <a:off x="7011039" y="3717032"/>
            <a:ext cx="1495647" cy="3027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585858"/>
                </a:solidFill>
              </a:rPr>
              <a:t>Examples</a:t>
            </a:r>
            <a:endParaRPr lang="en-GB" dirty="0">
              <a:solidFill>
                <a:srgbClr val="585858"/>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519080667"/>
              </p:ext>
            </p:extLst>
          </p:nvPr>
        </p:nvGraphicFramePr>
        <p:xfrm>
          <a:off x="84218" y="2576945"/>
          <a:ext cx="8872056" cy="3703320"/>
        </p:xfrm>
        <a:graphic>
          <a:graphicData uri="http://schemas.openxmlformats.org/drawingml/2006/table">
            <a:tbl>
              <a:tblPr firstRow="1" bandRow="1">
                <a:tableStyleId>{5C22544A-7EE6-4342-B048-85BDC9FD1C3A}</a:tableStyleId>
              </a:tblPr>
              <a:tblGrid>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tblGrid>
              <a:tr h="370840">
                <a:tc gridSpan="8">
                  <a:txBody>
                    <a:bodyPr/>
                    <a:lstStyle/>
                    <a:p>
                      <a:pPr algn="ctr"/>
                      <a:r>
                        <a:rPr lang="en-GB" dirty="0" smtClean="0">
                          <a:solidFill>
                            <a:srgbClr val="585858"/>
                          </a:solidFill>
                        </a:rPr>
                        <a:t>Decimal Value</a:t>
                      </a:r>
                      <a:endParaRPr lang="en-GB" dirty="0">
                        <a:solidFill>
                          <a:srgbClr val="585858"/>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38100" cmpd="sng">
                      <a:noFill/>
                    </a:lnB>
                    <a:solidFill>
                      <a:schemeClr val="bg1"/>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gridSpan="8">
                  <a:txBody>
                    <a:bodyPr/>
                    <a:lstStyle/>
                    <a:p>
                      <a:pPr algn="ctr"/>
                      <a:r>
                        <a:rPr lang="en-GB" dirty="0" smtClean="0">
                          <a:solidFill>
                            <a:srgbClr val="585858"/>
                          </a:solidFill>
                        </a:rPr>
                        <a:t>Binary Value</a:t>
                      </a:r>
                      <a:endParaRPr lang="en-GB" dirty="0">
                        <a:solidFill>
                          <a:srgbClr val="585858"/>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gridSpan="8">
                  <a:txBody>
                    <a:bodyPr/>
                    <a:lstStyle/>
                    <a:p>
                      <a:pPr algn="ctr"/>
                      <a:r>
                        <a:rPr lang="en-GB" dirty="0" smtClean="0">
                          <a:solidFill>
                            <a:srgbClr val="585858"/>
                          </a:solidFill>
                        </a:rPr>
                        <a:t>Hexadecimal Value</a:t>
                      </a:r>
                      <a:endParaRPr lang="en-GB" dirty="0">
                        <a:solidFill>
                          <a:srgbClr val="585858"/>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38100" cmpd="sng">
                      <a:noFill/>
                    </a:lnB>
                    <a:solidFill>
                      <a:schemeClr val="bg1"/>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r>
              <a:tr h="169488">
                <a:tc>
                  <a:txBody>
                    <a:bodyPr/>
                    <a:lstStyle/>
                    <a:p>
                      <a:endParaRPr lang="en-GB" sz="900" dirty="0">
                        <a:solidFill>
                          <a:srgbClr val="C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900" dirty="0">
                        <a:solidFill>
                          <a:srgbClr val="C00000"/>
                        </a:solidFill>
                      </a:endParaRPr>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900" dirty="0" smtClean="0">
                          <a:solidFill>
                            <a:srgbClr val="C00000"/>
                          </a:solidFill>
                        </a:rPr>
                        <a:t>100</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10</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1</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dirty="0">
                        <a:solidFill>
                          <a:srgbClr val="C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dirty="0">
                        <a:solidFill>
                          <a:srgbClr val="C00000"/>
                        </a:solidFill>
                      </a:endParaRPr>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900" dirty="0" smtClean="0">
                          <a:solidFill>
                            <a:srgbClr val="C00000"/>
                          </a:solidFill>
                        </a:rPr>
                        <a:t>128</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64</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32</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16</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8</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4</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2</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1</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dirty="0">
                        <a:solidFill>
                          <a:srgbClr val="C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dirty="0">
                        <a:solidFill>
                          <a:srgbClr val="C00000"/>
                        </a:solidFill>
                      </a:endParaRPr>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900" dirty="0" smtClean="0">
                          <a:solidFill>
                            <a:srgbClr val="C00000"/>
                          </a:solidFill>
                        </a:rPr>
                        <a:t>16</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1</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2</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2</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5</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F</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6</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3</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F</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3</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2</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t>2</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6</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4</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t>4</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t>2</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5</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5</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t>F</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F</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5" name="Rectangle 4"/>
          <p:cNvSpPr/>
          <p:nvPr/>
        </p:nvSpPr>
        <p:spPr>
          <a:xfrm>
            <a:off x="3311236" y="5435341"/>
            <a:ext cx="1303627" cy="57150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6996751" y="5447144"/>
            <a:ext cx="571500" cy="57150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365" y="5029343"/>
            <a:ext cx="1514123" cy="80102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147387" y="5311392"/>
            <a:ext cx="2905261" cy="1565335"/>
          </a:xfrm>
          <a:prstGeom prst="rect">
            <a:avLst/>
          </a:prstGeom>
        </p:spPr>
      </p:pic>
    </p:spTree>
    <p:extLst>
      <p:ext uri="{BB962C8B-B14F-4D97-AF65-F5344CB8AC3E}">
        <p14:creationId xmlns:p14="http://schemas.microsoft.com/office/powerpoint/2010/main" val="37757596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007927" y="5749636"/>
            <a:ext cx="1136073" cy="10945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0" y="173930"/>
            <a:ext cx="9144000" cy="1325563"/>
          </a:xfrm>
        </p:spPr>
        <p:txBody>
          <a:bodyPr>
            <a:normAutofit/>
          </a:bodyPr>
          <a:lstStyle/>
          <a:p>
            <a:r>
              <a:rPr lang="en-GB" sz="6000" dirty="0" smtClean="0"/>
              <a:t>Thinking About Place Value</a:t>
            </a:r>
            <a:endParaRPr lang="en-GB" sz="6000" b="1" dirty="0">
              <a:latin typeface="+mn-lt"/>
            </a:endParaRPr>
          </a:p>
        </p:txBody>
      </p:sp>
      <p:sp>
        <p:nvSpPr>
          <p:cNvPr id="3" name="Content Placeholder 2"/>
          <p:cNvSpPr>
            <a:spLocks noGrp="1"/>
          </p:cNvSpPr>
          <p:nvPr>
            <p:ph idx="1"/>
          </p:nvPr>
        </p:nvSpPr>
        <p:spPr>
          <a:xfrm>
            <a:off x="216526" y="1295292"/>
            <a:ext cx="8816638" cy="1281653"/>
          </a:xfrm>
        </p:spPr>
        <p:txBody>
          <a:bodyPr>
            <a:normAutofit lnSpcReduction="10000"/>
          </a:bodyPr>
          <a:lstStyle/>
          <a:p>
            <a:pPr marL="0" indent="0">
              <a:buNone/>
            </a:pPr>
            <a:r>
              <a:rPr lang="en-GB" sz="4400" dirty="0" smtClean="0">
                <a:solidFill>
                  <a:srgbClr val="585858"/>
                </a:solidFill>
              </a:rPr>
              <a:t>Can you see a pattern between the highlighted bits?</a:t>
            </a:r>
          </a:p>
          <a:p>
            <a:pPr marL="0" indent="0">
              <a:buNone/>
            </a:pPr>
            <a:endParaRPr lang="en-GB" dirty="0"/>
          </a:p>
        </p:txBody>
      </p:sp>
      <p:sp>
        <p:nvSpPr>
          <p:cNvPr id="4" name="Rectangle 3"/>
          <p:cNvSpPr/>
          <p:nvPr/>
        </p:nvSpPr>
        <p:spPr>
          <a:xfrm>
            <a:off x="7011039" y="3717032"/>
            <a:ext cx="1495647" cy="3027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585858"/>
                </a:solidFill>
              </a:rPr>
              <a:t>Examples</a:t>
            </a:r>
            <a:endParaRPr lang="en-GB" dirty="0">
              <a:solidFill>
                <a:srgbClr val="585858"/>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519080667"/>
              </p:ext>
            </p:extLst>
          </p:nvPr>
        </p:nvGraphicFramePr>
        <p:xfrm>
          <a:off x="84218" y="2576945"/>
          <a:ext cx="8872056" cy="3703320"/>
        </p:xfrm>
        <a:graphic>
          <a:graphicData uri="http://schemas.openxmlformats.org/drawingml/2006/table">
            <a:tbl>
              <a:tblPr firstRow="1" bandRow="1">
                <a:tableStyleId>{5C22544A-7EE6-4342-B048-85BDC9FD1C3A}</a:tableStyleId>
              </a:tblPr>
              <a:tblGrid>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tblGrid>
              <a:tr h="370840">
                <a:tc gridSpan="8">
                  <a:txBody>
                    <a:bodyPr/>
                    <a:lstStyle/>
                    <a:p>
                      <a:pPr algn="ctr"/>
                      <a:r>
                        <a:rPr lang="en-GB" dirty="0" smtClean="0">
                          <a:solidFill>
                            <a:srgbClr val="585858"/>
                          </a:solidFill>
                        </a:rPr>
                        <a:t>Decimal Value</a:t>
                      </a:r>
                      <a:endParaRPr lang="en-GB" dirty="0">
                        <a:solidFill>
                          <a:srgbClr val="585858"/>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38100" cmpd="sng">
                      <a:noFill/>
                    </a:lnB>
                    <a:solidFill>
                      <a:schemeClr val="bg1"/>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gridSpan="8">
                  <a:txBody>
                    <a:bodyPr/>
                    <a:lstStyle/>
                    <a:p>
                      <a:pPr algn="ctr"/>
                      <a:r>
                        <a:rPr lang="en-GB" dirty="0" smtClean="0">
                          <a:solidFill>
                            <a:srgbClr val="585858"/>
                          </a:solidFill>
                        </a:rPr>
                        <a:t>Binary Value</a:t>
                      </a:r>
                      <a:endParaRPr lang="en-GB" dirty="0">
                        <a:solidFill>
                          <a:srgbClr val="585858"/>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solidFill>
                      <a:schemeClr val="bg1"/>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gridSpan="8">
                  <a:txBody>
                    <a:bodyPr/>
                    <a:lstStyle/>
                    <a:p>
                      <a:pPr algn="ctr"/>
                      <a:r>
                        <a:rPr lang="en-GB" dirty="0" smtClean="0">
                          <a:solidFill>
                            <a:srgbClr val="585858"/>
                          </a:solidFill>
                        </a:rPr>
                        <a:t>Hexadecimal Value</a:t>
                      </a:r>
                      <a:endParaRPr lang="en-GB" dirty="0">
                        <a:solidFill>
                          <a:srgbClr val="585858"/>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B w="38100" cmpd="sng">
                      <a:noFill/>
                    </a:lnB>
                    <a:solidFill>
                      <a:schemeClr val="bg1"/>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r>
              <a:tr h="169488">
                <a:tc>
                  <a:txBody>
                    <a:bodyPr/>
                    <a:lstStyle/>
                    <a:p>
                      <a:endParaRPr lang="en-GB" sz="900" dirty="0">
                        <a:solidFill>
                          <a:srgbClr val="C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900" dirty="0">
                        <a:solidFill>
                          <a:srgbClr val="C00000"/>
                        </a:solidFill>
                      </a:endParaRPr>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900" dirty="0" smtClean="0">
                          <a:solidFill>
                            <a:srgbClr val="C00000"/>
                          </a:solidFill>
                        </a:rPr>
                        <a:t>100</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10</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1</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dirty="0">
                        <a:solidFill>
                          <a:srgbClr val="C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dirty="0">
                        <a:solidFill>
                          <a:srgbClr val="C00000"/>
                        </a:solidFill>
                      </a:endParaRPr>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900" dirty="0" smtClean="0">
                          <a:solidFill>
                            <a:srgbClr val="C00000"/>
                          </a:solidFill>
                        </a:rPr>
                        <a:t>128</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64</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32</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16</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8</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4</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2</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1</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dirty="0">
                        <a:solidFill>
                          <a:srgbClr val="C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GB" sz="900" dirty="0">
                        <a:solidFill>
                          <a:srgbClr val="C00000"/>
                        </a:solidFill>
                      </a:endParaRPr>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GB" sz="900" dirty="0" smtClean="0">
                          <a:solidFill>
                            <a:srgbClr val="C00000"/>
                          </a:solidFill>
                        </a:rPr>
                        <a:t>16</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1</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pPr algn="ctr"/>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2</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2</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5</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F</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6</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3</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F</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3</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2</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t>2</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6</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4</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t>4</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0</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t>2</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5</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5</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1</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dirty="0" smtClean="0"/>
                        <a:t>F</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dirty="0" smtClean="0"/>
                        <a:t>F</a:t>
                      </a:r>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5" name="Rectangle 4"/>
          <p:cNvSpPr/>
          <p:nvPr/>
        </p:nvSpPr>
        <p:spPr>
          <a:xfrm>
            <a:off x="2953648" y="5811548"/>
            <a:ext cx="1657342" cy="57150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7008009" y="5809500"/>
            <a:ext cx="571500" cy="57150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365" y="5029343"/>
            <a:ext cx="1514123" cy="80102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147387" y="5311392"/>
            <a:ext cx="2905261" cy="1565335"/>
          </a:xfrm>
          <a:prstGeom prst="rect">
            <a:avLst/>
          </a:prstGeom>
        </p:spPr>
      </p:pic>
    </p:spTree>
    <p:extLst>
      <p:ext uri="{BB962C8B-B14F-4D97-AF65-F5344CB8AC3E}">
        <p14:creationId xmlns:p14="http://schemas.microsoft.com/office/powerpoint/2010/main" val="29943814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007927" y="5749636"/>
            <a:ext cx="1136073" cy="10945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4573" t="54528" r="26629" b="35047"/>
          <a:stretch/>
        </p:blipFill>
        <p:spPr bwMode="auto">
          <a:xfrm>
            <a:off x="7010400" y="5514974"/>
            <a:ext cx="1813566" cy="134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16526" y="173930"/>
            <a:ext cx="8607440" cy="1325563"/>
          </a:xfrm>
        </p:spPr>
        <p:txBody>
          <a:bodyPr>
            <a:normAutofit/>
          </a:bodyPr>
          <a:lstStyle/>
          <a:p>
            <a:r>
              <a:rPr lang="en-GB" sz="6000" b="1" dirty="0" smtClean="0">
                <a:latin typeface="+mn-lt"/>
              </a:rPr>
              <a:t>Full Colour Bitmaps</a:t>
            </a:r>
            <a:endParaRPr lang="en-GB" sz="6000" b="1" dirty="0">
              <a:latin typeface="+mn-lt"/>
            </a:endParaRPr>
          </a:p>
        </p:txBody>
      </p:sp>
      <p:sp>
        <p:nvSpPr>
          <p:cNvPr id="3" name="Content Placeholder 2"/>
          <p:cNvSpPr>
            <a:spLocks noGrp="1"/>
          </p:cNvSpPr>
          <p:nvPr>
            <p:ph idx="1"/>
          </p:nvPr>
        </p:nvSpPr>
        <p:spPr>
          <a:xfrm>
            <a:off x="216526" y="1295292"/>
            <a:ext cx="8816638" cy="1281653"/>
          </a:xfrm>
        </p:spPr>
        <p:txBody>
          <a:bodyPr>
            <a:normAutofit lnSpcReduction="10000"/>
          </a:bodyPr>
          <a:lstStyle/>
          <a:p>
            <a:pPr marL="0" indent="0">
              <a:buNone/>
            </a:pPr>
            <a:r>
              <a:rPr lang="en-GB" sz="4400" dirty="0" smtClean="0">
                <a:solidFill>
                  <a:srgbClr val="585858"/>
                </a:solidFill>
              </a:rPr>
              <a:t>Let’s look again at our last pixel example</a:t>
            </a:r>
          </a:p>
          <a:p>
            <a:pPr marL="0" indent="0">
              <a:buNone/>
            </a:pPr>
            <a:endParaRPr lang="en-GB" dirty="0"/>
          </a:p>
        </p:txBody>
      </p:sp>
      <p:graphicFrame>
        <p:nvGraphicFramePr>
          <p:cNvPr id="8" name="Table 7"/>
          <p:cNvGraphicFramePr>
            <a:graphicFrameLocks noGrp="1"/>
          </p:cNvGraphicFramePr>
          <p:nvPr>
            <p:extLst>
              <p:ext uri="{D42A27DB-BD31-4B8C-83A1-F6EECF244321}">
                <p14:modId xmlns:p14="http://schemas.microsoft.com/office/powerpoint/2010/main" val="1445067232"/>
              </p:ext>
            </p:extLst>
          </p:nvPr>
        </p:nvGraphicFramePr>
        <p:xfrm>
          <a:off x="84218" y="2576945"/>
          <a:ext cx="8872056" cy="970280"/>
        </p:xfrm>
        <a:graphic>
          <a:graphicData uri="http://schemas.openxmlformats.org/drawingml/2006/table">
            <a:tbl>
              <a:tblPr firstRow="1" bandRow="1">
                <a:tableStyleId>{5C22544A-7EE6-4342-B048-85BDC9FD1C3A}</a:tableStyleId>
              </a:tblPr>
              <a:tblGrid>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tblGrid>
              <a:tr h="370840">
                <a:tc gridSpan="8">
                  <a:txBody>
                    <a:bodyPr/>
                    <a:lstStyle/>
                    <a:p>
                      <a:pPr algn="ctr"/>
                      <a:r>
                        <a:rPr lang="en-GB" dirty="0" smtClean="0">
                          <a:solidFill>
                            <a:srgbClr val="585858"/>
                          </a:solidFill>
                        </a:rPr>
                        <a:t>Red Value</a:t>
                      </a:r>
                      <a:endParaRPr lang="en-GB" dirty="0">
                        <a:solidFill>
                          <a:srgbClr val="585858"/>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solidFill>
                      <a:schemeClr val="bg1"/>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gridSpan="8">
                  <a:txBody>
                    <a:bodyPr/>
                    <a:lstStyle/>
                    <a:p>
                      <a:pPr algn="ctr"/>
                      <a:r>
                        <a:rPr lang="en-GB" dirty="0" smtClean="0">
                          <a:solidFill>
                            <a:srgbClr val="585858"/>
                          </a:solidFill>
                        </a:rPr>
                        <a:t>Green Value</a:t>
                      </a:r>
                      <a:endParaRPr lang="en-GB" dirty="0">
                        <a:solidFill>
                          <a:srgbClr val="585858"/>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solidFill>
                      <a:schemeClr val="bg1"/>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gridSpan="8">
                  <a:txBody>
                    <a:bodyPr/>
                    <a:lstStyle/>
                    <a:p>
                      <a:pPr algn="ctr"/>
                      <a:r>
                        <a:rPr lang="en-GB" dirty="0" smtClean="0">
                          <a:solidFill>
                            <a:srgbClr val="585858"/>
                          </a:solidFill>
                        </a:rPr>
                        <a:t>Blue Value</a:t>
                      </a:r>
                      <a:endParaRPr lang="en-GB" dirty="0">
                        <a:solidFill>
                          <a:srgbClr val="585858"/>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solidFill>
                      <a:schemeClr val="bg1"/>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r>
              <a:tr h="169488">
                <a:tc>
                  <a:txBody>
                    <a:bodyPr/>
                    <a:lstStyle/>
                    <a:p>
                      <a:r>
                        <a:rPr lang="en-GB" sz="900" dirty="0" smtClean="0">
                          <a:solidFill>
                            <a:srgbClr val="C00000"/>
                          </a:solidFill>
                        </a:rPr>
                        <a:t>128</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64</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32</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16</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8</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4</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2</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1</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128</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64</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32</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16</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8</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4</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2</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1</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128</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64</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32</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16</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8</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4</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2</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1</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r>
              <a:tr h="370840">
                <a:tc>
                  <a:txBody>
                    <a:bodyPr/>
                    <a:lstStyle/>
                    <a:p>
                      <a:r>
                        <a:rPr lang="en-GB" b="1" dirty="0" smtClean="0">
                          <a:solidFill>
                            <a:srgbClr val="C00000"/>
                          </a:solidFill>
                        </a:rPr>
                        <a:t>0</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0</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1</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1</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0</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0</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1</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1</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0</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1</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1</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0</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0</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1</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1</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0</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0</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1</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1</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0</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0</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1</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1</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0</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bl>
          </a:graphicData>
        </a:graphic>
      </p:graphicFrame>
      <p:sp>
        <p:nvSpPr>
          <p:cNvPr id="9" name="Content Placeholder 2"/>
          <p:cNvSpPr txBox="1">
            <a:spLocks/>
          </p:cNvSpPr>
          <p:nvPr/>
        </p:nvSpPr>
        <p:spPr>
          <a:xfrm>
            <a:off x="111928" y="3729035"/>
            <a:ext cx="7374722" cy="31151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4400" dirty="0" smtClean="0">
                <a:solidFill>
                  <a:srgbClr val="585858"/>
                </a:solidFill>
              </a:rPr>
              <a:t>We can easily convert this to hexadecimal by converting each nibble in turn, and treating it as a 4 bit binary number</a:t>
            </a:r>
          </a:p>
          <a:p>
            <a:pPr marL="0" indent="0">
              <a:buFont typeface="Arial" panose="020B0604020202020204" pitchFamily="34" charset="0"/>
              <a:buNone/>
            </a:pPr>
            <a:endParaRPr lang="en-GB" dirty="0"/>
          </a:p>
        </p:txBody>
      </p:sp>
    </p:spTree>
    <p:extLst>
      <p:ext uri="{BB962C8B-B14F-4D97-AF65-F5344CB8AC3E}">
        <p14:creationId xmlns:p14="http://schemas.microsoft.com/office/powerpoint/2010/main" val="36580981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007927" y="5749636"/>
            <a:ext cx="1136073" cy="10945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4573" t="54528" r="26629" b="35047"/>
          <a:stretch/>
        </p:blipFill>
        <p:spPr bwMode="auto">
          <a:xfrm>
            <a:off x="7010400" y="5514974"/>
            <a:ext cx="1813566" cy="134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16526" y="173930"/>
            <a:ext cx="8607440" cy="1325563"/>
          </a:xfrm>
        </p:spPr>
        <p:txBody>
          <a:bodyPr>
            <a:normAutofit/>
          </a:bodyPr>
          <a:lstStyle/>
          <a:p>
            <a:r>
              <a:rPr lang="en-GB" sz="6000" b="1" dirty="0" smtClean="0">
                <a:latin typeface="+mn-lt"/>
              </a:rPr>
              <a:t>Full Colour Bitmaps</a:t>
            </a:r>
            <a:endParaRPr lang="en-GB" sz="6000" b="1" dirty="0">
              <a:latin typeface="+mn-lt"/>
            </a:endParaRPr>
          </a:p>
        </p:txBody>
      </p:sp>
      <p:sp>
        <p:nvSpPr>
          <p:cNvPr id="3" name="Content Placeholder 2"/>
          <p:cNvSpPr>
            <a:spLocks noGrp="1"/>
          </p:cNvSpPr>
          <p:nvPr>
            <p:ph idx="1"/>
          </p:nvPr>
        </p:nvSpPr>
        <p:spPr>
          <a:xfrm>
            <a:off x="216526" y="1295292"/>
            <a:ext cx="8816638" cy="1281653"/>
          </a:xfrm>
        </p:spPr>
        <p:txBody>
          <a:bodyPr>
            <a:normAutofit lnSpcReduction="10000"/>
          </a:bodyPr>
          <a:lstStyle/>
          <a:p>
            <a:pPr marL="0" indent="0">
              <a:buNone/>
            </a:pPr>
            <a:r>
              <a:rPr lang="en-GB" sz="4400" dirty="0" smtClean="0">
                <a:solidFill>
                  <a:srgbClr val="585858"/>
                </a:solidFill>
              </a:rPr>
              <a:t>Let’s look again at our last pixel example</a:t>
            </a:r>
          </a:p>
          <a:p>
            <a:pPr marL="0" indent="0">
              <a:buNone/>
            </a:pPr>
            <a:endParaRPr lang="en-GB" dirty="0"/>
          </a:p>
        </p:txBody>
      </p:sp>
      <p:graphicFrame>
        <p:nvGraphicFramePr>
          <p:cNvPr id="8" name="Table 7"/>
          <p:cNvGraphicFramePr>
            <a:graphicFrameLocks noGrp="1"/>
          </p:cNvGraphicFramePr>
          <p:nvPr>
            <p:extLst>
              <p:ext uri="{D42A27DB-BD31-4B8C-83A1-F6EECF244321}">
                <p14:modId xmlns:p14="http://schemas.microsoft.com/office/powerpoint/2010/main" val="1494446340"/>
              </p:ext>
            </p:extLst>
          </p:nvPr>
        </p:nvGraphicFramePr>
        <p:xfrm>
          <a:off x="84218" y="2576945"/>
          <a:ext cx="8872056" cy="970280"/>
        </p:xfrm>
        <a:graphic>
          <a:graphicData uri="http://schemas.openxmlformats.org/drawingml/2006/table">
            <a:tbl>
              <a:tblPr firstRow="1" bandRow="1">
                <a:tableStyleId>{5C22544A-7EE6-4342-B048-85BDC9FD1C3A}</a:tableStyleId>
              </a:tblPr>
              <a:tblGrid>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tblGrid>
              <a:tr h="370840">
                <a:tc gridSpan="8">
                  <a:txBody>
                    <a:bodyPr/>
                    <a:lstStyle/>
                    <a:p>
                      <a:pPr algn="ctr"/>
                      <a:r>
                        <a:rPr lang="en-GB" dirty="0" smtClean="0">
                          <a:solidFill>
                            <a:srgbClr val="585858"/>
                          </a:solidFill>
                        </a:rPr>
                        <a:t>Red Value</a:t>
                      </a:r>
                      <a:endParaRPr lang="en-GB" dirty="0">
                        <a:solidFill>
                          <a:srgbClr val="585858"/>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solidFill>
                      <a:schemeClr val="bg1"/>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gridSpan="8">
                  <a:txBody>
                    <a:bodyPr/>
                    <a:lstStyle/>
                    <a:p>
                      <a:pPr algn="ctr"/>
                      <a:r>
                        <a:rPr lang="en-GB" dirty="0" smtClean="0">
                          <a:solidFill>
                            <a:srgbClr val="585858"/>
                          </a:solidFill>
                        </a:rPr>
                        <a:t>Green Value</a:t>
                      </a:r>
                      <a:endParaRPr lang="en-GB" dirty="0">
                        <a:solidFill>
                          <a:srgbClr val="585858"/>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solidFill>
                      <a:schemeClr val="bg1"/>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gridSpan="8">
                  <a:txBody>
                    <a:bodyPr/>
                    <a:lstStyle/>
                    <a:p>
                      <a:pPr algn="ctr"/>
                      <a:r>
                        <a:rPr lang="en-GB" dirty="0" smtClean="0">
                          <a:solidFill>
                            <a:srgbClr val="585858"/>
                          </a:solidFill>
                        </a:rPr>
                        <a:t>Blue Value</a:t>
                      </a:r>
                      <a:endParaRPr lang="en-GB" dirty="0">
                        <a:solidFill>
                          <a:srgbClr val="585858"/>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solidFill>
                      <a:schemeClr val="bg1"/>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r>
              <a:tr h="169488">
                <a:tc>
                  <a:txBody>
                    <a:bodyPr/>
                    <a:lstStyle/>
                    <a:p>
                      <a:pPr algn="ctr"/>
                      <a:r>
                        <a:rPr lang="en-GB" sz="900" dirty="0" smtClean="0">
                          <a:solidFill>
                            <a:srgbClr val="C00000"/>
                          </a:solidFill>
                        </a:rPr>
                        <a:t>8</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4</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2</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1</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8</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4</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2</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1</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8</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4</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2</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1</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8</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4</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2</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1</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8</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4</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2</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1</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8</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4</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2</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pPr algn="ctr"/>
                      <a:r>
                        <a:rPr lang="en-GB" sz="900" dirty="0" smtClean="0">
                          <a:solidFill>
                            <a:srgbClr val="C00000"/>
                          </a:solidFill>
                        </a:rPr>
                        <a:t>1</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r>
              <a:tr h="370840">
                <a:tc>
                  <a:txBody>
                    <a:bodyPr/>
                    <a:lstStyle/>
                    <a:p>
                      <a:r>
                        <a:rPr lang="en-GB" b="1" dirty="0" smtClean="0">
                          <a:solidFill>
                            <a:srgbClr val="C00000"/>
                          </a:solidFill>
                        </a:rPr>
                        <a:t>0</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0</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1</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1</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0</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0</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1</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1</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0</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1</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1</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0</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0</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1</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1</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0</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0</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1</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1</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0</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0</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1</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1</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r>
                        <a:rPr lang="en-GB" b="1" dirty="0" smtClean="0">
                          <a:solidFill>
                            <a:srgbClr val="C00000"/>
                          </a:solidFill>
                        </a:rPr>
                        <a:t>0</a:t>
                      </a:r>
                      <a:endParaRPr lang="en-GB" b="1"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bl>
          </a:graphicData>
        </a:graphic>
      </p:graphicFrame>
      <p:sp>
        <p:nvSpPr>
          <p:cNvPr id="5" name="Right Brace 4"/>
          <p:cNvSpPr/>
          <p:nvPr/>
        </p:nvSpPr>
        <p:spPr>
          <a:xfrm rot="5400000">
            <a:off x="8033649" y="3095881"/>
            <a:ext cx="357621" cy="1337316"/>
          </a:xfrm>
          <a:prstGeom prst="rightBrace">
            <a:avLst/>
          </a:prstGeom>
          <a:ln w="762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 name="TextBox 5"/>
          <p:cNvSpPr txBox="1"/>
          <p:nvPr/>
        </p:nvSpPr>
        <p:spPr>
          <a:xfrm>
            <a:off x="7889293" y="4221330"/>
            <a:ext cx="646331" cy="1015663"/>
          </a:xfrm>
          <a:prstGeom prst="rect">
            <a:avLst/>
          </a:prstGeom>
          <a:noFill/>
        </p:spPr>
        <p:txBody>
          <a:bodyPr wrap="none" rtlCol="0">
            <a:spAutoFit/>
          </a:bodyPr>
          <a:lstStyle/>
          <a:p>
            <a:r>
              <a:rPr lang="en-GB" sz="6000" b="1" dirty="0">
                <a:solidFill>
                  <a:srgbClr val="C00000"/>
                </a:solidFill>
                <a:latin typeface="Courier New" panose="02070309020205020404" pitchFamily="49" charset="0"/>
                <a:cs typeface="Courier New" panose="02070309020205020404" pitchFamily="49" charset="0"/>
              </a:rPr>
              <a:t>6</a:t>
            </a:r>
          </a:p>
        </p:txBody>
      </p:sp>
      <p:grpSp>
        <p:nvGrpSpPr>
          <p:cNvPr id="10" name="Group 9"/>
          <p:cNvGrpSpPr/>
          <p:nvPr/>
        </p:nvGrpSpPr>
        <p:grpSpPr>
          <a:xfrm>
            <a:off x="6081714" y="3585729"/>
            <a:ext cx="1337316" cy="1651265"/>
            <a:chOff x="6081714" y="3585729"/>
            <a:chExt cx="1337316" cy="1651265"/>
          </a:xfrm>
        </p:grpSpPr>
        <p:sp>
          <p:nvSpPr>
            <p:cNvPr id="11" name="Right Brace 10"/>
            <p:cNvSpPr/>
            <p:nvPr/>
          </p:nvSpPr>
          <p:spPr>
            <a:xfrm rot="5400000">
              <a:off x="6571561" y="3095882"/>
              <a:ext cx="357621" cy="1337316"/>
            </a:xfrm>
            <a:prstGeom prst="rightBrace">
              <a:avLst/>
            </a:prstGeom>
            <a:ln w="762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 name="TextBox 11"/>
            <p:cNvSpPr txBox="1"/>
            <p:nvPr/>
          </p:nvSpPr>
          <p:spPr>
            <a:xfrm>
              <a:off x="6427205" y="4221331"/>
              <a:ext cx="646331" cy="1015663"/>
            </a:xfrm>
            <a:prstGeom prst="rect">
              <a:avLst/>
            </a:prstGeom>
            <a:noFill/>
          </p:spPr>
          <p:txBody>
            <a:bodyPr wrap="none" rtlCol="0">
              <a:spAutoFit/>
            </a:bodyPr>
            <a:lstStyle/>
            <a:p>
              <a:r>
                <a:rPr lang="en-GB" sz="6000" b="1" dirty="0">
                  <a:solidFill>
                    <a:srgbClr val="C00000"/>
                  </a:solidFill>
                  <a:latin typeface="Courier New" panose="02070309020205020404" pitchFamily="49" charset="0"/>
                  <a:cs typeface="Courier New" panose="02070309020205020404" pitchFamily="49" charset="0"/>
                </a:rPr>
                <a:t>6</a:t>
              </a:r>
            </a:p>
          </p:txBody>
        </p:sp>
      </p:grpSp>
      <p:grpSp>
        <p:nvGrpSpPr>
          <p:cNvPr id="21" name="Group 20"/>
          <p:cNvGrpSpPr/>
          <p:nvPr/>
        </p:nvGrpSpPr>
        <p:grpSpPr>
          <a:xfrm>
            <a:off x="4597298" y="3585729"/>
            <a:ext cx="1337316" cy="1651265"/>
            <a:chOff x="4597298" y="3585729"/>
            <a:chExt cx="1337316" cy="1651265"/>
          </a:xfrm>
        </p:grpSpPr>
        <p:sp>
          <p:nvSpPr>
            <p:cNvPr id="13" name="Right Brace 12"/>
            <p:cNvSpPr/>
            <p:nvPr/>
          </p:nvSpPr>
          <p:spPr>
            <a:xfrm rot="5400000">
              <a:off x="5087145" y="3095882"/>
              <a:ext cx="357621" cy="1337316"/>
            </a:xfrm>
            <a:prstGeom prst="rightBrace">
              <a:avLst/>
            </a:prstGeom>
            <a:ln w="762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4" name="TextBox 13"/>
            <p:cNvSpPr txBox="1"/>
            <p:nvPr/>
          </p:nvSpPr>
          <p:spPr>
            <a:xfrm>
              <a:off x="4942789" y="4221331"/>
              <a:ext cx="646331" cy="1015663"/>
            </a:xfrm>
            <a:prstGeom prst="rect">
              <a:avLst/>
            </a:prstGeom>
            <a:noFill/>
          </p:spPr>
          <p:txBody>
            <a:bodyPr wrap="none" rtlCol="0">
              <a:spAutoFit/>
            </a:bodyPr>
            <a:lstStyle/>
            <a:p>
              <a:r>
                <a:rPr lang="en-GB" sz="6000" b="1" dirty="0">
                  <a:solidFill>
                    <a:srgbClr val="C00000"/>
                  </a:solidFill>
                  <a:latin typeface="Courier New" panose="02070309020205020404" pitchFamily="49" charset="0"/>
                  <a:cs typeface="Courier New" panose="02070309020205020404" pitchFamily="49" charset="0"/>
                </a:rPr>
                <a:t>6</a:t>
              </a:r>
            </a:p>
          </p:txBody>
        </p:sp>
      </p:grpSp>
      <p:grpSp>
        <p:nvGrpSpPr>
          <p:cNvPr id="22" name="Group 21"/>
          <p:cNvGrpSpPr/>
          <p:nvPr/>
        </p:nvGrpSpPr>
        <p:grpSpPr>
          <a:xfrm>
            <a:off x="3124045" y="3585729"/>
            <a:ext cx="1337316" cy="1651265"/>
            <a:chOff x="3124045" y="3585729"/>
            <a:chExt cx="1337316" cy="1651265"/>
          </a:xfrm>
        </p:grpSpPr>
        <p:sp>
          <p:nvSpPr>
            <p:cNvPr id="15" name="Right Brace 14"/>
            <p:cNvSpPr/>
            <p:nvPr/>
          </p:nvSpPr>
          <p:spPr>
            <a:xfrm rot="5400000">
              <a:off x="3613892" y="3095882"/>
              <a:ext cx="357621" cy="1337316"/>
            </a:xfrm>
            <a:prstGeom prst="rightBrace">
              <a:avLst/>
            </a:prstGeom>
            <a:ln w="762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6" name="TextBox 15"/>
            <p:cNvSpPr txBox="1"/>
            <p:nvPr/>
          </p:nvSpPr>
          <p:spPr>
            <a:xfrm>
              <a:off x="3469536" y="4221331"/>
              <a:ext cx="646331" cy="1015663"/>
            </a:xfrm>
            <a:prstGeom prst="rect">
              <a:avLst/>
            </a:prstGeom>
            <a:noFill/>
          </p:spPr>
          <p:txBody>
            <a:bodyPr wrap="none" rtlCol="0">
              <a:spAutoFit/>
            </a:bodyPr>
            <a:lstStyle/>
            <a:p>
              <a:r>
                <a:rPr lang="en-GB" sz="6000" b="1" dirty="0">
                  <a:solidFill>
                    <a:srgbClr val="C00000"/>
                  </a:solidFill>
                  <a:latin typeface="Courier New" panose="02070309020205020404" pitchFamily="49" charset="0"/>
                  <a:cs typeface="Courier New" panose="02070309020205020404" pitchFamily="49" charset="0"/>
                </a:rPr>
                <a:t>6</a:t>
              </a:r>
            </a:p>
          </p:txBody>
        </p:sp>
      </p:grpSp>
      <p:grpSp>
        <p:nvGrpSpPr>
          <p:cNvPr id="23" name="Group 22"/>
          <p:cNvGrpSpPr/>
          <p:nvPr/>
        </p:nvGrpSpPr>
        <p:grpSpPr>
          <a:xfrm>
            <a:off x="1617301" y="3585729"/>
            <a:ext cx="1337316" cy="1651265"/>
            <a:chOff x="1617301" y="3585729"/>
            <a:chExt cx="1337316" cy="1651265"/>
          </a:xfrm>
        </p:grpSpPr>
        <p:sp>
          <p:nvSpPr>
            <p:cNvPr id="17" name="Right Brace 16"/>
            <p:cNvSpPr/>
            <p:nvPr/>
          </p:nvSpPr>
          <p:spPr>
            <a:xfrm rot="5400000">
              <a:off x="2107148" y="3095882"/>
              <a:ext cx="357621" cy="1337316"/>
            </a:xfrm>
            <a:prstGeom prst="rightBrace">
              <a:avLst/>
            </a:prstGeom>
            <a:ln w="762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 name="TextBox 17"/>
            <p:cNvSpPr txBox="1"/>
            <p:nvPr/>
          </p:nvSpPr>
          <p:spPr>
            <a:xfrm>
              <a:off x="1962792" y="4221331"/>
              <a:ext cx="646331" cy="1015663"/>
            </a:xfrm>
            <a:prstGeom prst="rect">
              <a:avLst/>
            </a:prstGeom>
            <a:noFill/>
          </p:spPr>
          <p:txBody>
            <a:bodyPr wrap="none" rtlCol="0">
              <a:spAutoFit/>
            </a:bodyPr>
            <a:lstStyle/>
            <a:p>
              <a:r>
                <a:rPr lang="en-GB" sz="6000" b="1" dirty="0" smtClean="0">
                  <a:solidFill>
                    <a:srgbClr val="C00000"/>
                  </a:solidFill>
                  <a:latin typeface="Courier New" panose="02070309020205020404" pitchFamily="49" charset="0"/>
                  <a:cs typeface="Courier New" panose="02070309020205020404" pitchFamily="49" charset="0"/>
                </a:rPr>
                <a:t>3</a:t>
              </a:r>
              <a:endParaRPr lang="en-GB" sz="6000" b="1" dirty="0">
                <a:solidFill>
                  <a:srgbClr val="C00000"/>
                </a:solidFill>
                <a:latin typeface="Courier New" panose="02070309020205020404" pitchFamily="49" charset="0"/>
                <a:cs typeface="Courier New" panose="02070309020205020404" pitchFamily="49" charset="0"/>
              </a:endParaRPr>
            </a:p>
          </p:txBody>
        </p:sp>
      </p:grpSp>
      <p:grpSp>
        <p:nvGrpSpPr>
          <p:cNvPr id="24" name="Group 23"/>
          <p:cNvGrpSpPr/>
          <p:nvPr/>
        </p:nvGrpSpPr>
        <p:grpSpPr>
          <a:xfrm>
            <a:off x="150469" y="3585729"/>
            <a:ext cx="1337316" cy="1651265"/>
            <a:chOff x="150469" y="3585729"/>
            <a:chExt cx="1337316" cy="1651265"/>
          </a:xfrm>
        </p:grpSpPr>
        <p:sp>
          <p:nvSpPr>
            <p:cNvPr id="19" name="Right Brace 18"/>
            <p:cNvSpPr/>
            <p:nvPr/>
          </p:nvSpPr>
          <p:spPr>
            <a:xfrm rot="5400000">
              <a:off x="640316" y="3095882"/>
              <a:ext cx="357621" cy="1337316"/>
            </a:xfrm>
            <a:prstGeom prst="rightBrace">
              <a:avLst/>
            </a:prstGeom>
            <a:ln w="762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0" name="TextBox 19"/>
            <p:cNvSpPr txBox="1"/>
            <p:nvPr/>
          </p:nvSpPr>
          <p:spPr>
            <a:xfrm>
              <a:off x="495960" y="4221331"/>
              <a:ext cx="646331" cy="1015663"/>
            </a:xfrm>
            <a:prstGeom prst="rect">
              <a:avLst/>
            </a:prstGeom>
            <a:noFill/>
          </p:spPr>
          <p:txBody>
            <a:bodyPr wrap="none" rtlCol="0">
              <a:spAutoFit/>
            </a:bodyPr>
            <a:lstStyle/>
            <a:p>
              <a:r>
                <a:rPr lang="en-GB" sz="6000" b="1" dirty="0" smtClean="0">
                  <a:solidFill>
                    <a:srgbClr val="C00000"/>
                  </a:solidFill>
                  <a:latin typeface="Courier New" panose="02070309020205020404" pitchFamily="49" charset="0"/>
                  <a:cs typeface="Courier New" panose="02070309020205020404" pitchFamily="49" charset="0"/>
                </a:rPr>
                <a:t>3</a:t>
              </a:r>
              <a:endParaRPr lang="en-GB" sz="6000" b="1" dirty="0">
                <a:solidFill>
                  <a:srgbClr val="C00000"/>
                </a:solidFill>
                <a:latin typeface="Courier New" panose="02070309020205020404" pitchFamily="49" charset="0"/>
                <a:cs typeface="Courier New" panose="02070309020205020404" pitchFamily="49" charset="0"/>
              </a:endParaRPr>
            </a:p>
          </p:txBody>
        </p:sp>
      </p:grpSp>
    </p:spTree>
    <p:extLst>
      <p:ext uri="{BB962C8B-B14F-4D97-AF65-F5344CB8AC3E}">
        <p14:creationId xmlns:p14="http://schemas.microsoft.com/office/powerpoint/2010/main" val="27904169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rot="400253">
            <a:off x="4608251" y="645309"/>
            <a:ext cx="4262774" cy="6035191"/>
          </a:xfrm>
          <a:prstGeom prst="rect">
            <a:avLst/>
          </a:prstGeom>
          <a:ln>
            <a:solidFill>
              <a:schemeClr val="bg1">
                <a:lumMod val="50000"/>
              </a:schemeClr>
            </a:solidFill>
          </a:ln>
        </p:spPr>
      </p:pic>
      <p:pic>
        <p:nvPicPr>
          <p:cNvPr id="7" name="Picture 6"/>
          <p:cNvPicPr>
            <a:picLocks noChangeAspect="1"/>
          </p:cNvPicPr>
          <p:nvPr/>
        </p:nvPicPr>
        <p:blipFill>
          <a:blip r:embed="rId3"/>
          <a:stretch>
            <a:fillRect/>
          </a:stretch>
        </p:blipFill>
        <p:spPr>
          <a:xfrm rot="255905">
            <a:off x="4220709" y="570544"/>
            <a:ext cx="4262774" cy="6035191"/>
          </a:xfrm>
          <a:prstGeom prst="rect">
            <a:avLst/>
          </a:prstGeom>
          <a:ln>
            <a:solidFill>
              <a:schemeClr val="bg1">
                <a:lumMod val="50000"/>
              </a:schemeClr>
            </a:solidFill>
          </a:ln>
        </p:spPr>
      </p:pic>
      <p:pic>
        <p:nvPicPr>
          <p:cNvPr id="6" name="Picture 5"/>
          <p:cNvPicPr>
            <a:picLocks noChangeAspect="1"/>
          </p:cNvPicPr>
          <p:nvPr/>
        </p:nvPicPr>
        <p:blipFill>
          <a:blip r:embed="rId3"/>
          <a:stretch>
            <a:fillRect/>
          </a:stretch>
        </p:blipFill>
        <p:spPr>
          <a:xfrm rot="160820">
            <a:off x="3845521" y="429864"/>
            <a:ext cx="4262774" cy="6035191"/>
          </a:xfrm>
          <a:prstGeom prst="rect">
            <a:avLst/>
          </a:prstGeom>
          <a:ln>
            <a:solidFill>
              <a:schemeClr val="bg1">
                <a:lumMod val="50000"/>
              </a:schemeClr>
            </a:solidFill>
          </a:ln>
        </p:spPr>
      </p:pic>
      <p:pic>
        <p:nvPicPr>
          <p:cNvPr id="2" name="Picture 1"/>
          <p:cNvPicPr>
            <a:picLocks noChangeAspect="1"/>
          </p:cNvPicPr>
          <p:nvPr/>
        </p:nvPicPr>
        <p:blipFill>
          <a:blip r:embed="rId4"/>
          <a:stretch>
            <a:fillRect/>
          </a:stretch>
        </p:blipFill>
        <p:spPr>
          <a:xfrm>
            <a:off x="3306261" y="418141"/>
            <a:ext cx="4262774" cy="6035191"/>
          </a:xfrm>
          <a:prstGeom prst="rect">
            <a:avLst/>
          </a:prstGeom>
          <a:ln>
            <a:solidFill>
              <a:schemeClr val="bg1">
                <a:lumMod val="50000"/>
              </a:schemeClr>
            </a:solidFill>
          </a:ln>
        </p:spPr>
      </p:pic>
      <p:pic>
        <p:nvPicPr>
          <p:cNvPr id="8" name="Picture 7"/>
          <p:cNvPicPr>
            <a:picLocks noChangeAspect="1"/>
          </p:cNvPicPr>
          <p:nvPr/>
        </p:nvPicPr>
        <p:blipFill rotWithShape="1">
          <a:blip r:embed="rId5"/>
          <a:srcRect l="26240" t="19395" r="21108" b="25645"/>
          <a:stretch/>
        </p:blipFill>
        <p:spPr>
          <a:xfrm>
            <a:off x="275772" y="418145"/>
            <a:ext cx="2749956" cy="1613852"/>
          </a:xfrm>
          <a:prstGeom prst="rect">
            <a:avLst/>
          </a:prstGeom>
          <a:ln>
            <a:solidFill>
              <a:schemeClr val="bg1">
                <a:lumMod val="50000"/>
              </a:schemeClr>
            </a:solidFill>
          </a:ln>
        </p:spPr>
      </p:pic>
      <p:sp>
        <p:nvSpPr>
          <p:cNvPr id="5" name="TextBox 4"/>
          <p:cNvSpPr txBox="1"/>
          <p:nvPr/>
        </p:nvSpPr>
        <p:spPr>
          <a:xfrm>
            <a:off x="83904" y="2161401"/>
            <a:ext cx="3222357" cy="2554545"/>
          </a:xfrm>
          <a:prstGeom prst="rect">
            <a:avLst/>
          </a:prstGeom>
          <a:noFill/>
        </p:spPr>
        <p:txBody>
          <a:bodyPr wrap="none" rtlCol="0">
            <a:spAutoFit/>
          </a:bodyPr>
          <a:lstStyle/>
          <a:p>
            <a:r>
              <a:rPr lang="en-GB" sz="8000" b="1" spc="-150" dirty="0" smtClean="0">
                <a:solidFill>
                  <a:schemeClr val="bg1">
                    <a:lumMod val="50000"/>
                  </a:schemeClr>
                </a:solidFill>
              </a:rPr>
              <a:t>Each</a:t>
            </a:r>
          </a:p>
          <a:p>
            <a:r>
              <a:rPr lang="en-GB" sz="8000" b="1" spc="-150" dirty="0" smtClean="0">
                <a:solidFill>
                  <a:schemeClr val="bg1">
                    <a:lumMod val="50000"/>
                  </a:schemeClr>
                </a:solidFill>
              </a:rPr>
              <a:t>Session</a:t>
            </a:r>
            <a:endParaRPr lang="en-GB" sz="8000" b="1" spc="-150" dirty="0">
              <a:solidFill>
                <a:schemeClr val="bg1">
                  <a:lumMod val="50000"/>
                </a:schemeClr>
              </a:solidFill>
            </a:endParaRPr>
          </a:p>
        </p:txBody>
      </p:sp>
    </p:spTree>
    <p:extLst>
      <p:ext uri="{BB962C8B-B14F-4D97-AF65-F5344CB8AC3E}">
        <p14:creationId xmlns:p14="http://schemas.microsoft.com/office/powerpoint/2010/main" val="7111351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8007927" y="5749636"/>
            <a:ext cx="1136073" cy="10945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rotWithShape="1">
          <a:blip r:embed="rId3"/>
          <a:srcRect l="16562" t="20508" r="50313" b="49098"/>
          <a:stretch/>
        </p:blipFill>
        <p:spPr>
          <a:xfrm>
            <a:off x="0" y="915008"/>
            <a:ext cx="8096250" cy="5942992"/>
          </a:xfrm>
          <a:prstGeom prst="rect">
            <a:avLst/>
          </a:prstGeom>
        </p:spPr>
      </p:pic>
      <p:pic>
        <p:nvPicPr>
          <p:cNvPr id="3" name="Picture 2"/>
          <p:cNvPicPr>
            <a:picLocks noChangeAspect="1"/>
          </p:cNvPicPr>
          <p:nvPr/>
        </p:nvPicPr>
        <p:blipFill rotWithShape="1">
          <a:blip r:embed="rId3"/>
          <a:srcRect l="1093" t="11328" r="82500" b="80469"/>
          <a:stretch/>
        </p:blipFill>
        <p:spPr>
          <a:xfrm>
            <a:off x="0" y="0"/>
            <a:ext cx="2000250" cy="800100"/>
          </a:xfrm>
          <a:prstGeom prst="rect">
            <a:avLst/>
          </a:prstGeom>
        </p:spPr>
      </p:pic>
      <p:sp>
        <p:nvSpPr>
          <p:cNvPr id="4" name="Rectangle 3"/>
          <p:cNvSpPr/>
          <p:nvPr/>
        </p:nvSpPr>
        <p:spPr>
          <a:xfrm>
            <a:off x="2177220" y="50925"/>
            <a:ext cx="6966780" cy="769441"/>
          </a:xfrm>
          <a:prstGeom prst="rect">
            <a:avLst/>
          </a:prstGeom>
        </p:spPr>
        <p:txBody>
          <a:bodyPr wrap="square">
            <a:spAutoFit/>
          </a:bodyPr>
          <a:lstStyle/>
          <a:p>
            <a:r>
              <a:rPr lang="en-GB" sz="4400" dirty="0" smtClean="0">
                <a:solidFill>
                  <a:schemeClr val="tx1">
                    <a:lumMod val="50000"/>
                    <a:lumOff val="50000"/>
                  </a:schemeClr>
                </a:solidFill>
              </a:rPr>
              <a:t>Convert the RGB value to hex</a:t>
            </a:r>
            <a:endParaRPr lang="en-GB" sz="4400" dirty="0">
              <a:solidFill>
                <a:schemeClr val="tx1">
                  <a:lumMod val="50000"/>
                  <a:lumOff val="50000"/>
                </a:schemeClr>
              </a:solidFill>
            </a:endParaRPr>
          </a:p>
        </p:txBody>
      </p:sp>
      <p:sp>
        <p:nvSpPr>
          <p:cNvPr id="5" name="Rectangle 4"/>
          <p:cNvSpPr/>
          <p:nvPr/>
        </p:nvSpPr>
        <p:spPr>
          <a:xfrm>
            <a:off x="2000250" y="935274"/>
            <a:ext cx="2224020" cy="726101"/>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94483">
            <a:off x="-54175" y="3259291"/>
            <a:ext cx="3250794" cy="3250794"/>
          </a:xfrm>
          <a:prstGeom prst="rect">
            <a:avLst/>
          </a:prstGeom>
        </p:spPr>
      </p:pic>
      <p:sp>
        <p:nvSpPr>
          <p:cNvPr id="7" name="Rectangle 6"/>
          <p:cNvSpPr/>
          <p:nvPr/>
        </p:nvSpPr>
        <p:spPr>
          <a:xfrm>
            <a:off x="6671255" y="4268755"/>
            <a:ext cx="1249251" cy="1604011"/>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Arrow Connector 8"/>
          <p:cNvCxnSpPr/>
          <p:nvPr/>
        </p:nvCxnSpPr>
        <p:spPr>
          <a:xfrm>
            <a:off x="5151549" y="2446986"/>
            <a:ext cx="1403797" cy="1687132"/>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2091492" y="1042988"/>
            <a:ext cx="2075626" cy="528637"/>
          </a:xfrm>
          <a:prstGeom prst="rect">
            <a:avLst/>
          </a:prstGeom>
          <a:solidFill>
            <a:srgbClr val="DED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2615371" y="6323585"/>
            <a:ext cx="2922660" cy="369332"/>
          </a:xfrm>
          <a:prstGeom prst="rect">
            <a:avLst/>
          </a:prstGeom>
        </p:spPr>
        <p:txBody>
          <a:bodyPr wrap="none">
            <a:spAutoFit/>
          </a:bodyPr>
          <a:lstStyle/>
          <a:p>
            <a:r>
              <a:rPr lang="en-GB" dirty="0">
                <a:solidFill>
                  <a:schemeClr val="bg1"/>
                </a:solidFill>
              </a:rPr>
              <a:t>http://www.colorpicker.com/</a:t>
            </a:r>
          </a:p>
        </p:txBody>
      </p:sp>
    </p:spTree>
    <p:extLst>
      <p:ext uri="{BB962C8B-B14F-4D97-AF65-F5344CB8AC3E}">
        <p14:creationId xmlns:p14="http://schemas.microsoft.com/office/powerpoint/2010/main" val="24845400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xit" presetSubtype="0" fill="hold" grpId="0" nodeType="with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5391476" cy="1015663"/>
          </a:xfrm>
          <a:prstGeom prst="rect">
            <a:avLst/>
          </a:prstGeom>
          <a:noFill/>
        </p:spPr>
        <p:txBody>
          <a:bodyPr wrap="none" rtlCol="0">
            <a:spAutoFit/>
          </a:bodyPr>
          <a:lstStyle/>
          <a:p>
            <a:pPr algn="r"/>
            <a:r>
              <a:rPr lang="en-GB" sz="6000" b="1" dirty="0" err="1" smtClean="0">
                <a:solidFill>
                  <a:srgbClr val="C00000"/>
                </a:solidFill>
              </a:rPr>
              <a:t>Crossbin</a:t>
            </a:r>
            <a:r>
              <a:rPr lang="en-GB" sz="6000" b="1" dirty="0" smtClean="0">
                <a:solidFill>
                  <a:srgbClr val="C00000"/>
                </a:solidFill>
              </a:rPr>
              <a:t> Puzzles</a:t>
            </a:r>
            <a:endParaRPr lang="en-GB" sz="6000" b="1" dirty="0">
              <a:solidFill>
                <a:srgbClr val="C00000"/>
              </a:solidFill>
            </a:endParaRPr>
          </a:p>
        </p:txBody>
      </p:sp>
      <p:sp>
        <p:nvSpPr>
          <p:cNvPr id="5" name="Rectangle 4"/>
          <p:cNvSpPr/>
          <p:nvPr/>
        </p:nvSpPr>
        <p:spPr>
          <a:xfrm>
            <a:off x="6124391" y="185306"/>
            <a:ext cx="3019609" cy="3970318"/>
          </a:xfrm>
          <a:prstGeom prst="rect">
            <a:avLst/>
          </a:prstGeom>
        </p:spPr>
        <p:txBody>
          <a:bodyPr wrap="square">
            <a:spAutoFit/>
          </a:bodyPr>
          <a:lstStyle/>
          <a:p>
            <a:pPr algn="r"/>
            <a:r>
              <a:rPr lang="en-US" sz="2800" dirty="0">
                <a:solidFill>
                  <a:srgbClr val="585858"/>
                </a:solidFill>
              </a:rPr>
              <a:t>S</a:t>
            </a:r>
            <a:r>
              <a:rPr lang="en-US" sz="2800" dirty="0" smtClean="0">
                <a:solidFill>
                  <a:srgbClr val="585858"/>
                </a:solidFill>
              </a:rPr>
              <a:t>imilar </a:t>
            </a:r>
            <a:r>
              <a:rPr lang="en-US" sz="2800" dirty="0">
                <a:solidFill>
                  <a:srgbClr val="585858"/>
                </a:solidFill>
              </a:rPr>
              <a:t>to crossword </a:t>
            </a:r>
            <a:r>
              <a:rPr lang="en-US" sz="2800" dirty="0" smtClean="0">
                <a:solidFill>
                  <a:srgbClr val="585858"/>
                </a:solidFill>
              </a:rPr>
              <a:t>puzzles: </a:t>
            </a:r>
            <a:endParaRPr lang="en-US" sz="2800" dirty="0">
              <a:solidFill>
                <a:srgbClr val="585858"/>
              </a:solidFill>
            </a:endParaRPr>
          </a:p>
          <a:p>
            <a:pPr algn="r"/>
            <a:r>
              <a:rPr lang="en-US" sz="2800" dirty="0">
                <a:solidFill>
                  <a:srgbClr val="585858"/>
                </a:solidFill>
              </a:rPr>
              <a:t>the </a:t>
            </a:r>
            <a:r>
              <a:rPr lang="en-US" sz="2800" b="1" dirty="0">
                <a:solidFill>
                  <a:srgbClr val="585858"/>
                </a:solidFill>
              </a:rPr>
              <a:t>clues</a:t>
            </a:r>
            <a:r>
              <a:rPr lang="en-US" sz="2800" dirty="0">
                <a:solidFill>
                  <a:srgbClr val="585858"/>
                </a:solidFill>
              </a:rPr>
              <a:t> are </a:t>
            </a:r>
            <a:r>
              <a:rPr lang="en-US" sz="2800" b="1" dirty="0" smtClean="0">
                <a:solidFill>
                  <a:srgbClr val="585858"/>
                </a:solidFill>
              </a:rPr>
              <a:t>hexadecimal</a:t>
            </a:r>
            <a:endParaRPr lang="en-US" sz="2800" dirty="0" smtClean="0">
              <a:solidFill>
                <a:srgbClr val="585858"/>
              </a:solidFill>
            </a:endParaRPr>
          </a:p>
          <a:p>
            <a:pPr algn="r"/>
            <a:r>
              <a:rPr lang="en-US" sz="2800" dirty="0" smtClean="0">
                <a:solidFill>
                  <a:srgbClr val="585858"/>
                </a:solidFill>
              </a:rPr>
              <a:t>the </a:t>
            </a:r>
            <a:r>
              <a:rPr lang="en-US" sz="2800" b="1" dirty="0">
                <a:solidFill>
                  <a:srgbClr val="585858"/>
                </a:solidFill>
              </a:rPr>
              <a:t>answers</a:t>
            </a:r>
            <a:r>
              <a:rPr lang="en-US" sz="2800" dirty="0">
                <a:solidFill>
                  <a:srgbClr val="585858"/>
                </a:solidFill>
              </a:rPr>
              <a:t> are </a:t>
            </a:r>
            <a:r>
              <a:rPr lang="en-US" sz="2800" b="1" dirty="0">
                <a:solidFill>
                  <a:srgbClr val="585858"/>
                </a:solidFill>
              </a:rPr>
              <a:t>binary</a:t>
            </a:r>
            <a:r>
              <a:rPr lang="en-US" sz="2800" dirty="0">
                <a:solidFill>
                  <a:srgbClr val="585858"/>
                </a:solidFill>
              </a:rPr>
              <a:t> </a:t>
            </a:r>
            <a:r>
              <a:rPr lang="en-US" sz="2800" dirty="0" smtClean="0">
                <a:solidFill>
                  <a:srgbClr val="585858"/>
                </a:solidFill>
              </a:rPr>
              <a:t>numbers.</a:t>
            </a:r>
            <a:endParaRPr lang="en-US" sz="2800" dirty="0">
              <a:solidFill>
                <a:srgbClr val="585858"/>
              </a:solidFill>
            </a:endParaRPr>
          </a:p>
          <a:p>
            <a:pPr algn="r"/>
            <a:r>
              <a:rPr lang="en-US" sz="2800" dirty="0">
                <a:solidFill>
                  <a:srgbClr val="585858"/>
                </a:solidFill>
              </a:rPr>
              <a:t>O</a:t>
            </a:r>
            <a:r>
              <a:rPr lang="en-US" sz="2800" dirty="0" smtClean="0">
                <a:solidFill>
                  <a:srgbClr val="585858"/>
                </a:solidFill>
              </a:rPr>
              <a:t>nce complete, fill </a:t>
            </a:r>
            <a:r>
              <a:rPr lang="en-US" sz="2800" dirty="0">
                <a:solidFill>
                  <a:srgbClr val="585858"/>
                </a:solidFill>
              </a:rPr>
              <a:t>the '1' </a:t>
            </a:r>
            <a:r>
              <a:rPr lang="en-US" sz="2800" dirty="0" smtClean="0">
                <a:solidFill>
                  <a:srgbClr val="585858"/>
                </a:solidFill>
              </a:rPr>
              <a:t>squares to </a:t>
            </a:r>
            <a:r>
              <a:rPr lang="en-US" sz="2800" dirty="0">
                <a:solidFill>
                  <a:srgbClr val="585858"/>
                </a:solidFill>
              </a:rPr>
              <a:t>see a small </a:t>
            </a:r>
            <a:r>
              <a:rPr lang="en-US" sz="2800" dirty="0" smtClean="0">
                <a:solidFill>
                  <a:srgbClr val="585858"/>
                </a:solidFill>
              </a:rPr>
              <a:t>image.</a:t>
            </a:r>
            <a:endParaRPr lang="en-US" sz="2800" dirty="0">
              <a:solidFill>
                <a:srgbClr val="585858"/>
              </a:solidFill>
            </a:endParaRPr>
          </a:p>
        </p:txBody>
      </p:sp>
      <p:pic>
        <p:nvPicPr>
          <p:cNvPr id="3" name="Picture 2"/>
          <p:cNvPicPr>
            <a:picLocks noChangeAspect="1"/>
          </p:cNvPicPr>
          <p:nvPr/>
        </p:nvPicPr>
        <p:blipFill rotWithShape="1">
          <a:blip r:embed="rId3"/>
          <a:srcRect l="44620" t="8789" r="24194" b="12890"/>
          <a:stretch/>
        </p:blipFill>
        <p:spPr>
          <a:xfrm rot="21145738">
            <a:off x="29576" y="1087935"/>
            <a:ext cx="3632027" cy="5128319"/>
          </a:xfrm>
          <a:prstGeom prst="rect">
            <a:avLst/>
          </a:prstGeom>
          <a:ln>
            <a:solidFill>
              <a:schemeClr val="tx1">
                <a:lumMod val="50000"/>
                <a:lumOff val="50000"/>
              </a:schemeClr>
            </a:solidFill>
          </a:ln>
        </p:spPr>
      </p:pic>
      <p:pic>
        <p:nvPicPr>
          <p:cNvPr id="9" name="Picture 8"/>
          <p:cNvPicPr>
            <a:picLocks noChangeAspect="1"/>
          </p:cNvPicPr>
          <p:nvPr/>
        </p:nvPicPr>
        <p:blipFill rotWithShape="1">
          <a:blip r:embed="rId4"/>
          <a:srcRect l="43578" t="8729" r="24191" b="13063"/>
          <a:stretch/>
        </p:blipFill>
        <p:spPr>
          <a:xfrm rot="422585">
            <a:off x="2379078" y="1613859"/>
            <a:ext cx="3726298" cy="5083529"/>
          </a:xfrm>
          <a:prstGeom prst="rect">
            <a:avLst/>
          </a:prstGeom>
          <a:ln>
            <a:solidFill>
              <a:schemeClr val="tx1">
                <a:lumMod val="50000"/>
                <a:lumOff val="50000"/>
              </a:schemeClr>
            </a:solidFill>
          </a:ln>
        </p:spPr>
      </p:pic>
      <p:sp>
        <p:nvSpPr>
          <p:cNvPr id="6" name="Rectangle 5"/>
          <p:cNvSpPr/>
          <p:nvPr/>
        </p:nvSpPr>
        <p:spPr>
          <a:xfrm>
            <a:off x="8007927" y="5749636"/>
            <a:ext cx="1136073" cy="10945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053377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997588" y="5786651"/>
            <a:ext cx="1146412" cy="10713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rotWithShape="1">
          <a:blip r:embed="rId3"/>
          <a:srcRect l="13049" t="11189" r="14125" b="36593"/>
          <a:stretch/>
        </p:blipFill>
        <p:spPr>
          <a:xfrm>
            <a:off x="-20921" y="0"/>
            <a:ext cx="9164921" cy="3694624"/>
          </a:xfrm>
          <a:prstGeom prst="rect">
            <a:avLst/>
          </a:prstGeom>
        </p:spPr>
      </p:pic>
      <p:pic>
        <p:nvPicPr>
          <p:cNvPr id="6" name="Picture 5"/>
          <p:cNvPicPr>
            <a:picLocks noChangeAspect="1"/>
          </p:cNvPicPr>
          <p:nvPr/>
        </p:nvPicPr>
        <p:blipFill rotWithShape="1">
          <a:blip r:embed="rId3"/>
          <a:srcRect l="25289" t="61594" r="15428" b="8769"/>
          <a:stretch/>
        </p:blipFill>
        <p:spPr>
          <a:xfrm>
            <a:off x="1514013" y="1695669"/>
            <a:ext cx="7358524" cy="2068266"/>
          </a:xfrm>
          <a:prstGeom prst="rect">
            <a:avLst/>
          </a:prstGeom>
        </p:spPr>
      </p:pic>
      <p:sp>
        <p:nvSpPr>
          <p:cNvPr id="7" name="Rectangle 6"/>
          <p:cNvSpPr/>
          <p:nvPr/>
        </p:nvSpPr>
        <p:spPr>
          <a:xfrm>
            <a:off x="-17253" y="2851157"/>
            <a:ext cx="9185654" cy="1030575"/>
          </a:xfrm>
          <a:prstGeom prst="rect">
            <a:avLst/>
          </a:prstGeom>
          <a:gradFill flip="none" rotWithShape="1">
            <a:gsLst>
              <a:gs pos="5300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rotWithShape="1">
          <a:blip r:embed="rId4"/>
          <a:srcRect l="4972" t="2303" r="5125" b="8882"/>
          <a:stretch/>
        </p:blipFill>
        <p:spPr>
          <a:xfrm rot="21179849">
            <a:off x="6102628" y="2666769"/>
            <a:ext cx="2757488" cy="3857625"/>
          </a:xfrm>
          <a:prstGeom prst="rect">
            <a:avLst/>
          </a:prstGeom>
          <a:ln w="9525">
            <a:solidFill>
              <a:schemeClr val="bg1"/>
            </a:solidFill>
          </a:ln>
        </p:spPr>
      </p:pic>
      <p:pic>
        <p:nvPicPr>
          <p:cNvPr id="9" name="Picture 8"/>
          <p:cNvPicPr>
            <a:picLocks noChangeAspect="1"/>
          </p:cNvPicPr>
          <p:nvPr/>
        </p:nvPicPr>
        <p:blipFill rotWithShape="1">
          <a:blip r:embed="rId5"/>
          <a:srcRect l="6040" t="5450" r="8054" b="14456"/>
          <a:stretch/>
        </p:blipFill>
        <p:spPr>
          <a:xfrm rot="16447869">
            <a:off x="2657303" y="2992158"/>
            <a:ext cx="2726576" cy="3599933"/>
          </a:xfrm>
          <a:prstGeom prst="rect">
            <a:avLst/>
          </a:prstGeom>
        </p:spPr>
      </p:pic>
      <p:sp>
        <p:nvSpPr>
          <p:cNvPr id="2" name="Title 1"/>
          <p:cNvSpPr>
            <a:spLocks noGrp="1"/>
          </p:cNvSpPr>
          <p:nvPr>
            <p:ph type="title"/>
          </p:nvPr>
        </p:nvSpPr>
        <p:spPr>
          <a:xfrm>
            <a:off x="-20920" y="5037220"/>
            <a:ext cx="7886700" cy="1820779"/>
          </a:xfrm>
        </p:spPr>
        <p:txBody>
          <a:bodyPr>
            <a:normAutofit/>
          </a:bodyPr>
          <a:lstStyle/>
          <a:p>
            <a:r>
              <a:rPr lang="en-GB" sz="6000" dirty="0" smtClean="0"/>
              <a:t>Further</a:t>
            </a:r>
            <a:br>
              <a:rPr lang="en-GB" sz="6000" dirty="0" smtClean="0"/>
            </a:br>
            <a:r>
              <a:rPr lang="en-GB" sz="6000" dirty="0" smtClean="0"/>
              <a:t>Reinforcement</a:t>
            </a:r>
            <a:endParaRPr lang="en-GB" sz="6000" dirty="0"/>
          </a:p>
        </p:txBody>
      </p:sp>
      <p:sp>
        <p:nvSpPr>
          <p:cNvPr id="10" name="Rectangle 9"/>
          <p:cNvSpPr/>
          <p:nvPr/>
        </p:nvSpPr>
        <p:spPr>
          <a:xfrm>
            <a:off x="7499015" y="0"/>
            <a:ext cx="1657185" cy="369332"/>
          </a:xfrm>
          <a:prstGeom prst="rect">
            <a:avLst/>
          </a:prstGeom>
        </p:spPr>
        <p:txBody>
          <a:bodyPr wrap="none">
            <a:spAutoFit/>
          </a:bodyPr>
          <a:lstStyle/>
          <a:p>
            <a:r>
              <a:rPr lang="en-GB" dirty="0" smtClean="0">
                <a:hlinkClick r:id="rId6"/>
              </a:rPr>
              <a:t>goo.gl/Q5OzeV</a:t>
            </a:r>
            <a:endParaRPr lang="en-GB" dirty="0"/>
          </a:p>
        </p:txBody>
      </p:sp>
      <p:sp>
        <p:nvSpPr>
          <p:cNvPr id="11" name="TextBox 10"/>
          <p:cNvSpPr txBox="1"/>
          <p:nvPr/>
        </p:nvSpPr>
        <p:spPr>
          <a:xfrm>
            <a:off x="6448103" y="6581001"/>
            <a:ext cx="2744919" cy="276999"/>
          </a:xfrm>
          <a:prstGeom prst="rect">
            <a:avLst/>
          </a:prstGeom>
          <a:noFill/>
        </p:spPr>
        <p:txBody>
          <a:bodyPr wrap="none" rtlCol="0">
            <a:spAutoFit/>
          </a:bodyPr>
          <a:lstStyle/>
          <a:p>
            <a:r>
              <a:rPr lang="en-GB" sz="1200" dirty="0" smtClean="0">
                <a:solidFill>
                  <a:srgbClr val="585858"/>
                </a:solidFill>
              </a:rPr>
              <a:t>Ideas and resources from Tim Eaglestone</a:t>
            </a:r>
            <a:endParaRPr lang="en-GB" sz="1200" dirty="0">
              <a:solidFill>
                <a:srgbClr val="585858"/>
              </a:solidFill>
            </a:endParaRPr>
          </a:p>
        </p:txBody>
      </p:sp>
    </p:spTree>
    <p:extLst>
      <p:ext uri="{BB962C8B-B14F-4D97-AF65-F5344CB8AC3E}">
        <p14:creationId xmlns:p14="http://schemas.microsoft.com/office/powerpoint/2010/main" val="34555480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900988" y="5672138"/>
            <a:ext cx="1257300" cy="1185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5" name="Title 4"/>
          <p:cNvSpPr>
            <a:spLocks noGrp="1"/>
          </p:cNvSpPr>
          <p:nvPr>
            <p:ph type="title"/>
          </p:nvPr>
        </p:nvSpPr>
        <p:spPr>
          <a:xfrm>
            <a:off x="0" y="0"/>
            <a:ext cx="9144000" cy="1325563"/>
          </a:xfrm>
        </p:spPr>
        <p:txBody>
          <a:bodyPr>
            <a:noAutofit/>
          </a:bodyPr>
          <a:lstStyle/>
          <a:p>
            <a:r>
              <a:rPr lang="en-GB" sz="6000" dirty="0" smtClean="0"/>
              <a:t>Pictures Are Just Numbers</a:t>
            </a:r>
            <a:endParaRPr lang="en-GB" sz="6000" b="1" dirty="0">
              <a:latin typeface="+mn-lt"/>
            </a:endParaRP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8890" y="2273918"/>
            <a:ext cx="6215060" cy="456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5"/>
          <p:cNvSpPr>
            <a:spLocks noGrp="1"/>
          </p:cNvSpPr>
          <p:nvPr>
            <p:ph idx="1"/>
          </p:nvPr>
        </p:nvSpPr>
        <p:spPr>
          <a:xfrm>
            <a:off x="15680" y="1044522"/>
            <a:ext cx="7324693" cy="1474209"/>
          </a:xfrm>
        </p:spPr>
        <p:txBody>
          <a:bodyPr>
            <a:noAutofit/>
          </a:bodyPr>
          <a:lstStyle/>
          <a:p>
            <a:pPr marL="0" indent="0">
              <a:buNone/>
            </a:pPr>
            <a:r>
              <a:rPr lang="en-GB" sz="4400" dirty="0" smtClean="0">
                <a:solidFill>
                  <a:srgbClr val="585858"/>
                </a:solidFill>
              </a:rPr>
              <a:t>Lets ‘get under the hood’ of ordinary images.</a:t>
            </a:r>
            <a:endParaRPr lang="en-GB" sz="4400" dirty="0">
              <a:solidFill>
                <a:srgbClr val="585858"/>
              </a:solidFill>
            </a:endParaRP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t="8885"/>
          <a:stretch/>
        </p:blipFill>
        <p:spPr>
          <a:xfrm>
            <a:off x="7340373" y="1044522"/>
            <a:ext cx="1699110" cy="2211634"/>
          </a:xfrm>
          <a:prstGeom prst="rect">
            <a:avLst/>
          </a:prstGeom>
          <a:ln w="38100">
            <a:solidFill>
              <a:schemeClr val="bg1"/>
            </a:solidFill>
          </a:ln>
        </p:spPr>
      </p:pic>
      <p:sp>
        <p:nvSpPr>
          <p:cNvPr id="7" name="TextBox 6"/>
          <p:cNvSpPr txBox="1"/>
          <p:nvPr/>
        </p:nvSpPr>
        <p:spPr>
          <a:xfrm>
            <a:off x="8099108" y="1007132"/>
            <a:ext cx="1008353" cy="276999"/>
          </a:xfrm>
          <a:prstGeom prst="rect">
            <a:avLst/>
          </a:prstGeom>
          <a:noFill/>
        </p:spPr>
        <p:txBody>
          <a:bodyPr wrap="none" rtlCol="0">
            <a:spAutoFit/>
          </a:bodyPr>
          <a:lstStyle/>
          <a:p>
            <a:r>
              <a:rPr lang="en-GB" sz="1200" dirty="0" smtClean="0">
                <a:solidFill>
                  <a:schemeClr val="bg1"/>
                </a:solidFill>
              </a:rPr>
              <a:t>Mark </a:t>
            </a:r>
            <a:r>
              <a:rPr lang="en-GB" sz="1200" dirty="0" err="1" smtClean="0">
                <a:solidFill>
                  <a:schemeClr val="bg1"/>
                </a:solidFill>
              </a:rPr>
              <a:t>Guzdial</a:t>
            </a:r>
            <a:endParaRPr lang="en-GB" sz="1200" dirty="0">
              <a:solidFill>
                <a:schemeClr val="bg1"/>
              </a:solidFill>
            </a:endParaRPr>
          </a:p>
        </p:txBody>
      </p:sp>
      <p:sp>
        <p:nvSpPr>
          <p:cNvPr id="8" name="Rectangle 7"/>
          <p:cNvSpPr/>
          <p:nvPr/>
        </p:nvSpPr>
        <p:spPr>
          <a:xfrm>
            <a:off x="3771893" y="6091"/>
            <a:ext cx="5357813" cy="369332"/>
          </a:xfrm>
          <a:prstGeom prst="rect">
            <a:avLst/>
          </a:prstGeom>
        </p:spPr>
        <p:txBody>
          <a:bodyPr wrap="square">
            <a:spAutoFit/>
          </a:bodyPr>
          <a:lstStyle/>
          <a:p>
            <a:pPr algn="r"/>
            <a:r>
              <a:rPr lang="en-GB" dirty="0" smtClean="0">
                <a:solidFill>
                  <a:schemeClr val="bg1">
                    <a:lumMod val="75000"/>
                  </a:schemeClr>
                </a:solidFill>
                <a:hlinkClick r:id="rId5"/>
              </a:rPr>
              <a:t>goo.gl/Gv9Drk</a:t>
            </a:r>
            <a:r>
              <a:rPr lang="en-GB" dirty="0" smtClean="0">
                <a:solidFill>
                  <a:schemeClr val="bg1">
                    <a:lumMod val="75000"/>
                  </a:schemeClr>
                </a:solidFill>
              </a:rPr>
              <a:t> </a:t>
            </a:r>
            <a:endParaRPr lang="en-GB" dirty="0">
              <a:solidFill>
                <a:schemeClr val="bg1">
                  <a:lumMod val="75000"/>
                </a:schemeClr>
              </a:solidFill>
            </a:endParaRPr>
          </a:p>
        </p:txBody>
      </p:sp>
      <p:sp>
        <p:nvSpPr>
          <p:cNvPr id="12" name="TextBox 11"/>
          <p:cNvSpPr txBox="1"/>
          <p:nvPr/>
        </p:nvSpPr>
        <p:spPr>
          <a:xfrm>
            <a:off x="170786" y="4267000"/>
            <a:ext cx="1484702" cy="3170099"/>
          </a:xfrm>
          <a:prstGeom prst="rect">
            <a:avLst/>
          </a:prstGeom>
          <a:noFill/>
        </p:spPr>
        <p:txBody>
          <a:bodyPr wrap="none" rtlCol="0">
            <a:spAutoFit/>
          </a:bodyPr>
          <a:lstStyle/>
          <a:p>
            <a:r>
              <a:rPr lang="en-GB" sz="20000" b="1" dirty="0">
                <a:solidFill>
                  <a:srgbClr val="DEDEDE"/>
                </a:solidFill>
              </a:rPr>
              <a:t>5</a:t>
            </a:r>
          </a:p>
        </p:txBody>
      </p:sp>
      <p:sp>
        <p:nvSpPr>
          <p:cNvPr id="13" name="TextBox 12"/>
          <p:cNvSpPr txBox="1"/>
          <p:nvPr/>
        </p:nvSpPr>
        <p:spPr>
          <a:xfrm>
            <a:off x="27453" y="6002987"/>
            <a:ext cx="1122423" cy="461665"/>
          </a:xfrm>
          <a:prstGeom prst="rect">
            <a:avLst/>
          </a:prstGeom>
          <a:noFill/>
        </p:spPr>
        <p:txBody>
          <a:bodyPr wrap="none" rtlCol="0">
            <a:spAutoFit/>
          </a:bodyPr>
          <a:lstStyle/>
          <a:p>
            <a:r>
              <a:rPr lang="en-GB" sz="2400" b="1" dirty="0" smtClean="0">
                <a:solidFill>
                  <a:srgbClr val="595959"/>
                </a:solidFill>
              </a:rPr>
              <a:t>activity</a:t>
            </a:r>
            <a:endParaRPr lang="en-GB" sz="2400" b="1" dirty="0">
              <a:solidFill>
                <a:srgbClr val="595959"/>
              </a:solidFill>
            </a:endParaRPr>
          </a:p>
        </p:txBody>
      </p:sp>
    </p:spTree>
    <p:extLst>
      <p:ext uri="{BB962C8B-B14F-4D97-AF65-F5344CB8AC3E}">
        <p14:creationId xmlns:p14="http://schemas.microsoft.com/office/powerpoint/2010/main" val="7143292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980218" y="5666509"/>
            <a:ext cx="1163782" cy="12004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rotWithShape="1">
          <a:blip r:embed="rId3"/>
          <a:srcRect l="5593" t="9815" r="30036" b="6030"/>
          <a:stretch/>
        </p:blipFill>
        <p:spPr>
          <a:xfrm>
            <a:off x="-1" y="0"/>
            <a:ext cx="9146327" cy="6722772"/>
          </a:xfrm>
          <a:prstGeom prst="rect">
            <a:avLst/>
          </a:prstGeom>
        </p:spPr>
      </p:pic>
      <p:sp>
        <p:nvSpPr>
          <p:cNvPr id="3" name="Rectangle 2"/>
          <p:cNvSpPr/>
          <p:nvPr/>
        </p:nvSpPr>
        <p:spPr>
          <a:xfrm>
            <a:off x="290286" y="5660571"/>
            <a:ext cx="1567543" cy="624115"/>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rotWithShape="1">
          <a:blip r:embed="rId4"/>
          <a:srcRect l="24444" t="30396" r="27459" b="33963"/>
          <a:stretch/>
        </p:blipFill>
        <p:spPr>
          <a:xfrm>
            <a:off x="2527069" y="2546739"/>
            <a:ext cx="6258072" cy="2607152"/>
          </a:xfrm>
          <a:prstGeom prst="rect">
            <a:avLst/>
          </a:prstGeom>
        </p:spPr>
      </p:pic>
      <p:sp>
        <p:nvSpPr>
          <p:cNvPr id="6" name="Rectangle 5"/>
          <p:cNvSpPr/>
          <p:nvPr/>
        </p:nvSpPr>
        <p:spPr>
          <a:xfrm>
            <a:off x="2527069" y="3947886"/>
            <a:ext cx="6258072" cy="1172753"/>
          </a:xfrm>
          <a:prstGeom prst="rect">
            <a:avLst/>
          </a:prstGeom>
          <a:gradFill flip="none" rotWithShape="1">
            <a:gsLst>
              <a:gs pos="0">
                <a:schemeClr val="bg1">
                  <a:alpha val="3000"/>
                </a:schemeClr>
              </a:gs>
              <a:gs pos="50000">
                <a:schemeClr val="bg1"/>
              </a:gs>
              <a:gs pos="100000">
                <a:schemeClr val="bg1">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p:cNvSpPr/>
          <p:nvPr/>
        </p:nvSpPr>
        <p:spPr>
          <a:xfrm>
            <a:off x="5006115" y="2127529"/>
            <a:ext cx="1582057" cy="1886857"/>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2527069" y="2546739"/>
            <a:ext cx="2377440" cy="728476"/>
          </a:xfrm>
          <a:prstGeom prst="rect">
            <a:avLst/>
          </a:prstGeom>
          <a:solidFill>
            <a:srgbClr val="FFFFFF">
              <a:alpha val="69804"/>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040088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980218" y="5666509"/>
            <a:ext cx="1163782" cy="12004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a:stretch>
            <a:fillRect/>
          </a:stretch>
        </p:blipFill>
        <p:spPr>
          <a:xfrm>
            <a:off x="-1" y="0"/>
            <a:ext cx="9143801" cy="6722772"/>
          </a:xfrm>
          <a:prstGeom prst="rect">
            <a:avLst/>
          </a:prstGeom>
        </p:spPr>
      </p:pic>
      <p:sp>
        <p:nvSpPr>
          <p:cNvPr id="3" name="Rectangle 2"/>
          <p:cNvSpPr/>
          <p:nvPr/>
        </p:nvSpPr>
        <p:spPr>
          <a:xfrm>
            <a:off x="246743" y="3976914"/>
            <a:ext cx="1799771" cy="1204686"/>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348571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980218" y="5666509"/>
            <a:ext cx="1163782" cy="12004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a:stretch>
            <a:fillRect/>
          </a:stretch>
        </p:blipFill>
        <p:spPr>
          <a:xfrm>
            <a:off x="-1" y="0"/>
            <a:ext cx="9143801" cy="6722772"/>
          </a:xfrm>
          <a:prstGeom prst="rect">
            <a:avLst/>
          </a:prstGeom>
        </p:spPr>
      </p:pic>
      <p:sp>
        <p:nvSpPr>
          <p:cNvPr id="3" name="Rectangle 2"/>
          <p:cNvSpPr/>
          <p:nvPr/>
        </p:nvSpPr>
        <p:spPr>
          <a:xfrm>
            <a:off x="3483429" y="2423885"/>
            <a:ext cx="2177142" cy="1132115"/>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022710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980218" y="5666509"/>
            <a:ext cx="1163782" cy="12004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a:stretch>
            <a:fillRect/>
          </a:stretch>
        </p:blipFill>
        <p:spPr>
          <a:xfrm>
            <a:off x="-1" y="0"/>
            <a:ext cx="9143801" cy="6722772"/>
          </a:xfrm>
          <a:prstGeom prst="rect">
            <a:avLst/>
          </a:prstGeom>
        </p:spPr>
      </p:pic>
      <p:sp>
        <p:nvSpPr>
          <p:cNvPr id="3" name="Rectangle 2"/>
          <p:cNvSpPr/>
          <p:nvPr/>
        </p:nvSpPr>
        <p:spPr>
          <a:xfrm>
            <a:off x="7315201" y="5646057"/>
            <a:ext cx="1567543" cy="624115"/>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203792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70349" b="7986"/>
          <a:stretch/>
        </p:blipFill>
        <p:spPr>
          <a:xfrm>
            <a:off x="1" y="-1"/>
            <a:ext cx="3935896" cy="6866967"/>
          </a:xfrm>
          <a:prstGeom prst="rect">
            <a:avLst/>
          </a:prstGeom>
        </p:spPr>
      </p:pic>
      <p:graphicFrame>
        <p:nvGraphicFramePr>
          <p:cNvPr id="7" name="Table 6"/>
          <p:cNvGraphicFramePr>
            <a:graphicFrameLocks noGrp="1"/>
          </p:cNvGraphicFramePr>
          <p:nvPr>
            <p:extLst/>
          </p:nvPr>
        </p:nvGraphicFramePr>
        <p:xfrm>
          <a:off x="4662147" y="2852310"/>
          <a:ext cx="3322755" cy="2775756"/>
        </p:xfrm>
        <a:graphic>
          <a:graphicData uri="http://schemas.openxmlformats.org/drawingml/2006/table">
            <a:tbl>
              <a:tblPr firstRow="1" bandRow="1">
                <a:tableStyleId>{2D5ABB26-0587-4C30-8999-92F81FD0307C}</a:tableStyleId>
              </a:tblPr>
              <a:tblGrid>
                <a:gridCol w="664551"/>
                <a:gridCol w="664551"/>
                <a:gridCol w="664551"/>
                <a:gridCol w="664551"/>
                <a:gridCol w="664551"/>
              </a:tblGrid>
              <a:tr h="693939">
                <a:tc>
                  <a:txBody>
                    <a:bodyPr/>
                    <a:lstStyle/>
                    <a:p>
                      <a:endParaRPr lang="en-GB" dirty="0"/>
                    </a:p>
                  </a:txBody>
                  <a:tcPr>
                    <a:solidFill>
                      <a:schemeClr val="bg1"/>
                    </a:solidFill>
                  </a:tcPr>
                </a:tc>
                <a:tc>
                  <a:txBody>
                    <a:bodyPr/>
                    <a:lstStyle/>
                    <a:p>
                      <a:pPr algn="ctr"/>
                      <a:r>
                        <a:rPr lang="en-GB" sz="3600" dirty="0" smtClean="0"/>
                        <a:t>0</a:t>
                      </a:r>
                      <a:endParaRPr lang="en-GB" sz="3600" dirty="0"/>
                    </a:p>
                  </a:txBody>
                  <a:tcPr>
                    <a:solidFill>
                      <a:schemeClr val="bg1"/>
                    </a:solidFill>
                  </a:tcPr>
                </a:tc>
                <a:tc>
                  <a:txBody>
                    <a:bodyPr/>
                    <a:lstStyle/>
                    <a:p>
                      <a:pPr algn="ctr"/>
                      <a:r>
                        <a:rPr lang="en-GB" sz="3600" dirty="0" smtClean="0"/>
                        <a:t>1</a:t>
                      </a:r>
                      <a:endParaRPr lang="en-GB" sz="3600" dirty="0"/>
                    </a:p>
                  </a:txBody>
                  <a:tcPr>
                    <a:solidFill>
                      <a:schemeClr val="bg1"/>
                    </a:solidFill>
                  </a:tcPr>
                </a:tc>
                <a:tc>
                  <a:txBody>
                    <a:bodyPr/>
                    <a:lstStyle/>
                    <a:p>
                      <a:pPr algn="ctr"/>
                      <a:r>
                        <a:rPr lang="en-GB" sz="3600" dirty="0" smtClean="0"/>
                        <a:t>2</a:t>
                      </a:r>
                      <a:endParaRPr lang="en-GB" sz="3600" dirty="0"/>
                    </a:p>
                  </a:txBody>
                  <a:tcPr>
                    <a:solidFill>
                      <a:schemeClr val="bg1"/>
                    </a:solidFill>
                  </a:tcPr>
                </a:tc>
                <a:tc>
                  <a:txBody>
                    <a:bodyPr/>
                    <a:lstStyle/>
                    <a:p>
                      <a:pPr algn="ctr"/>
                      <a:r>
                        <a:rPr lang="en-GB" sz="3600" dirty="0" smtClean="0"/>
                        <a:t>3</a:t>
                      </a:r>
                      <a:endParaRPr lang="en-GB" sz="3600" dirty="0"/>
                    </a:p>
                  </a:txBody>
                  <a:tcPr>
                    <a:solidFill>
                      <a:schemeClr val="bg1"/>
                    </a:solidFill>
                  </a:tcPr>
                </a:tc>
              </a:tr>
              <a:tr h="693939">
                <a:tc>
                  <a:txBody>
                    <a:bodyPr/>
                    <a:lstStyle/>
                    <a:p>
                      <a:r>
                        <a:rPr lang="en-GB" sz="3600" dirty="0" smtClean="0"/>
                        <a:t>0</a:t>
                      </a:r>
                      <a:endParaRPr lang="en-GB" sz="3600" dirty="0"/>
                    </a:p>
                  </a:txBody>
                  <a:tcPr>
                    <a:solidFill>
                      <a:schemeClr val="bg1"/>
                    </a:solidFill>
                  </a:tcPr>
                </a:tc>
                <a:tc>
                  <a:txBody>
                    <a:bodyPr/>
                    <a:lstStyle/>
                    <a:p>
                      <a:endParaRPr lang="en-GB" dirty="0"/>
                    </a:p>
                  </a:txBody>
                  <a:tcPr>
                    <a:lnR w="38100" cap="flat" cmpd="sng" algn="ctr">
                      <a:solidFill>
                        <a:srgbClr val="FFFFFF"/>
                      </a:solidFill>
                      <a:prstDash val="solid"/>
                      <a:round/>
                      <a:headEnd type="none" w="med" len="med"/>
                      <a:tailEnd type="none" w="med" len="med"/>
                    </a:lnR>
                    <a:lnB w="38100" cap="flat" cmpd="sng" algn="ctr">
                      <a:solidFill>
                        <a:srgbClr val="FFFFFF"/>
                      </a:solidFill>
                      <a:prstDash val="solid"/>
                      <a:round/>
                      <a:headEnd type="none" w="med" len="med"/>
                      <a:tailEnd type="none" w="med" len="med"/>
                    </a:lnB>
                    <a:solidFill>
                      <a:schemeClr val="bg1">
                        <a:lumMod val="85000"/>
                      </a:schemeClr>
                    </a:solidFill>
                  </a:tcPr>
                </a:tc>
                <a:tc>
                  <a:txBody>
                    <a:bodyPr/>
                    <a:lstStyle/>
                    <a:p>
                      <a:endParaRPr lang="en-GB" dirty="0"/>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B w="38100" cap="flat" cmpd="sng" algn="ctr">
                      <a:solidFill>
                        <a:srgbClr val="FFFFFF"/>
                      </a:solidFill>
                      <a:prstDash val="solid"/>
                      <a:round/>
                      <a:headEnd type="none" w="med" len="med"/>
                      <a:tailEnd type="none" w="med" len="med"/>
                    </a:lnB>
                    <a:solidFill>
                      <a:schemeClr val="bg1">
                        <a:lumMod val="85000"/>
                      </a:schemeClr>
                    </a:solidFill>
                  </a:tcPr>
                </a:tc>
                <a:tc>
                  <a:txBody>
                    <a:bodyPr/>
                    <a:lstStyle/>
                    <a:p>
                      <a:endParaRPr lang="en-GB" dirty="0"/>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B w="38100" cap="flat" cmpd="sng" algn="ctr">
                      <a:solidFill>
                        <a:srgbClr val="FFFFFF"/>
                      </a:solidFill>
                      <a:prstDash val="solid"/>
                      <a:round/>
                      <a:headEnd type="none" w="med" len="med"/>
                      <a:tailEnd type="none" w="med" len="med"/>
                    </a:lnB>
                    <a:solidFill>
                      <a:schemeClr val="bg1">
                        <a:lumMod val="85000"/>
                      </a:schemeClr>
                    </a:solidFill>
                  </a:tcPr>
                </a:tc>
                <a:tc>
                  <a:txBody>
                    <a:bodyPr/>
                    <a:lstStyle/>
                    <a:p>
                      <a:endParaRPr lang="en-GB" dirty="0"/>
                    </a:p>
                  </a:txBody>
                  <a:tcPr>
                    <a:lnL w="38100" cap="flat" cmpd="sng" algn="ctr">
                      <a:solidFill>
                        <a:srgbClr val="FFFFFF"/>
                      </a:solidFill>
                      <a:prstDash val="solid"/>
                      <a:round/>
                      <a:headEnd type="none" w="med" len="med"/>
                      <a:tailEnd type="none" w="med" len="med"/>
                    </a:lnL>
                    <a:lnB w="38100" cap="flat" cmpd="sng" algn="ctr">
                      <a:solidFill>
                        <a:srgbClr val="FFFFFF"/>
                      </a:solidFill>
                      <a:prstDash val="solid"/>
                      <a:round/>
                      <a:headEnd type="none" w="med" len="med"/>
                      <a:tailEnd type="none" w="med" len="med"/>
                    </a:lnB>
                    <a:solidFill>
                      <a:schemeClr val="bg1">
                        <a:lumMod val="85000"/>
                      </a:schemeClr>
                    </a:solidFill>
                  </a:tcPr>
                </a:tc>
              </a:tr>
              <a:tr h="693939">
                <a:tc>
                  <a:txBody>
                    <a:bodyPr/>
                    <a:lstStyle/>
                    <a:p>
                      <a:r>
                        <a:rPr lang="en-GB" sz="3600" dirty="0" smtClean="0"/>
                        <a:t>1</a:t>
                      </a:r>
                      <a:endParaRPr lang="en-GB" sz="3600" dirty="0"/>
                    </a:p>
                  </a:txBody>
                  <a:tcPr>
                    <a:solidFill>
                      <a:schemeClr val="bg1"/>
                    </a:solidFill>
                  </a:tcPr>
                </a:tc>
                <a:tc>
                  <a:txBody>
                    <a:bodyPr/>
                    <a:lstStyle/>
                    <a:p>
                      <a:endParaRPr lang="en-GB" dirty="0"/>
                    </a:p>
                  </a:txBody>
                  <a:tcPr>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bg1">
                        <a:lumMod val="85000"/>
                      </a:schemeClr>
                    </a:solidFill>
                  </a:tcPr>
                </a:tc>
                <a:tc>
                  <a:txBody>
                    <a:bodyPr/>
                    <a:lstStyle/>
                    <a:p>
                      <a:endParaRPr lang="en-GB" dirty="0"/>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bg1">
                        <a:lumMod val="85000"/>
                      </a:schemeClr>
                    </a:solidFill>
                  </a:tcPr>
                </a:tc>
                <a:tc>
                  <a:txBody>
                    <a:bodyPr/>
                    <a:lstStyle/>
                    <a:p>
                      <a:endParaRPr lang="en-GB" dirty="0"/>
                    </a:p>
                  </a:txBody>
                  <a:tcPr>
                    <a:lnL w="38100" cap="flat" cmpd="sng" algn="ctr">
                      <a:solidFill>
                        <a:srgbClr val="FFFFFF"/>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bg1">
                        <a:lumMod val="85000"/>
                      </a:schemeClr>
                    </a:solidFill>
                  </a:tcPr>
                </a:tc>
                <a:tc>
                  <a:txBody>
                    <a:bodyPr/>
                    <a:lstStyle/>
                    <a:p>
                      <a:endParaRPr lang="en-GB" dirty="0"/>
                    </a:p>
                  </a:txBody>
                  <a:tcPr>
                    <a:lnL w="38100" cap="flat" cmpd="sng" algn="ctr">
                      <a:solidFill>
                        <a:schemeClr val="bg1"/>
                      </a:solidFill>
                      <a:prstDash val="solid"/>
                      <a:round/>
                      <a:headEnd type="none" w="med" len="med"/>
                      <a:tailEnd type="none" w="med" len="med"/>
                    </a:lnL>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bg1">
                        <a:lumMod val="85000"/>
                      </a:schemeClr>
                    </a:solidFill>
                  </a:tcPr>
                </a:tc>
              </a:tr>
              <a:tr h="693939">
                <a:tc>
                  <a:txBody>
                    <a:bodyPr/>
                    <a:lstStyle/>
                    <a:p>
                      <a:r>
                        <a:rPr lang="en-GB" sz="3600" dirty="0" smtClean="0"/>
                        <a:t>2</a:t>
                      </a:r>
                      <a:endParaRPr lang="en-GB" sz="3600" dirty="0"/>
                    </a:p>
                  </a:txBody>
                  <a:tcPr>
                    <a:solidFill>
                      <a:schemeClr val="bg1"/>
                    </a:solidFill>
                  </a:tcPr>
                </a:tc>
                <a:tc>
                  <a:txBody>
                    <a:bodyPr/>
                    <a:lstStyle/>
                    <a:p>
                      <a:endParaRPr lang="en-GB" dirty="0"/>
                    </a:p>
                  </a:txBody>
                  <a:tcPr>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solidFill>
                      <a:schemeClr val="bg1">
                        <a:lumMod val="85000"/>
                      </a:schemeClr>
                    </a:solidFill>
                  </a:tcPr>
                </a:tc>
                <a:tc>
                  <a:txBody>
                    <a:bodyPr/>
                    <a:lstStyle/>
                    <a:p>
                      <a:endParaRPr lang="en-GB" dirty="0"/>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solidFill>
                      <a:schemeClr val="bg1">
                        <a:lumMod val="85000"/>
                      </a:schemeClr>
                    </a:solidFill>
                  </a:tcPr>
                </a:tc>
                <a:tc>
                  <a:txBody>
                    <a:bodyPr/>
                    <a:lstStyle/>
                    <a:p>
                      <a:endParaRPr lang="en-GB" dirty="0"/>
                    </a:p>
                  </a:txBody>
                  <a:tcP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solidFill>
                      <a:schemeClr val="bg1">
                        <a:lumMod val="85000"/>
                      </a:schemeClr>
                    </a:solidFill>
                  </a:tcPr>
                </a:tc>
                <a:tc>
                  <a:txBody>
                    <a:bodyPr/>
                    <a:lstStyle/>
                    <a:p>
                      <a:endParaRPr lang="en-GB" dirty="0"/>
                    </a:p>
                  </a:txBody>
                  <a:tcPr>
                    <a:lnL w="38100" cap="flat" cmpd="sng" algn="ctr">
                      <a:solidFill>
                        <a:srgbClr val="FFFFFF"/>
                      </a:solidFill>
                      <a:prstDash val="solid"/>
                      <a:round/>
                      <a:headEnd type="none" w="med" len="med"/>
                      <a:tailEnd type="none" w="med" len="med"/>
                    </a:lnL>
                    <a:lnT w="38100" cap="flat" cmpd="sng" algn="ctr">
                      <a:solidFill>
                        <a:srgbClr val="FFFFFF"/>
                      </a:solidFill>
                      <a:prstDash val="solid"/>
                      <a:round/>
                      <a:headEnd type="none" w="med" len="med"/>
                      <a:tailEnd type="none" w="med" len="med"/>
                    </a:lnT>
                    <a:solidFill>
                      <a:schemeClr val="bg1">
                        <a:lumMod val="85000"/>
                      </a:schemeClr>
                    </a:solidFill>
                  </a:tcPr>
                </a:tc>
              </a:tr>
            </a:tbl>
          </a:graphicData>
        </a:graphic>
      </p:graphicFrame>
      <p:sp>
        <p:nvSpPr>
          <p:cNvPr id="3" name="Rectangle 2"/>
          <p:cNvSpPr/>
          <p:nvPr/>
        </p:nvSpPr>
        <p:spPr>
          <a:xfrm>
            <a:off x="128789" y="1931831"/>
            <a:ext cx="3515932" cy="399245"/>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7980218" y="5649884"/>
            <a:ext cx="1163782" cy="12004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991558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980218" y="5666509"/>
            <a:ext cx="1163782" cy="12004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rotWithShape="1">
          <a:blip r:embed="rId3"/>
          <a:srcRect t="18998" r="69857" b="7986"/>
          <a:stretch/>
        </p:blipFill>
        <p:spPr>
          <a:xfrm>
            <a:off x="-1" y="-1"/>
            <a:ext cx="5021943" cy="6839183"/>
          </a:xfrm>
          <a:prstGeom prst="rect">
            <a:avLst/>
          </a:prstGeom>
        </p:spPr>
      </p:pic>
      <p:sp>
        <p:nvSpPr>
          <p:cNvPr id="3" name="TextBox 2"/>
          <p:cNvSpPr txBox="1"/>
          <p:nvPr/>
        </p:nvSpPr>
        <p:spPr>
          <a:xfrm>
            <a:off x="4999339" y="249491"/>
            <a:ext cx="4144661" cy="3170099"/>
          </a:xfrm>
          <a:prstGeom prst="rect">
            <a:avLst/>
          </a:prstGeom>
          <a:noFill/>
        </p:spPr>
        <p:txBody>
          <a:bodyPr wrap="none" rtlCol="0">
            <a:spAutoFit/>
          </a:bodyPr>
          <a:lstStyle/>
          <a:p>
            <a:r>
              <a:rPr lang="en-GB" sz="4000" dirty="0" smtClean="0">
                <a:solidFill>
                  <a:schemeClr val="tx1">
                    <a:lumMod val="50000"/>
                    <a:lumOff val="50000"/>
                  </a:schemeClr>
                </a:solidFill>
              </a:rPr>
              <a:t>Hold shift down,</a:t>
            </a:r>
          </a:p>
          <a:p>
            <a:r>
              <a:rPr lang="en-GB" sz="4000" dirty="0" smtClean="0">
                <a:solidFill>
                  <a:schemeClr val="tx1">
                    <a:lumMod val="50000"/>
                    <a:lumOff val="50000"/>
                  </a:schemeClr>
                </a:solidFill>
              </a:rPr>
              <a:t>Scroll to bottom,</a:t>
            </a:r>
          </a:p>
          <a:p>
            <a:r>
              <a:rPr lang="en-GB" sz="4000" dirty="0" smtClean="0">
                <a:solidFill>
                  <a:schemeClr val="tx1">
                    <a:lumMod val="50000"/>
                    <a:lumOff val="50000"/>
                  </a:schemeClr>
                </a:solidFill>
              </a:rPr>
              <a:t>Select last cell,</a:t>
            </a:r>
          </a:p>
          <a:p>
            <a:r>
              <a:rPr lang="en-GB" sz="4000" dirty="0" smtClean="0">
                <a:solidFill>
                  <a:schemeClr val="tx1">
                    <a:lumMod val="50000"/>
                    <a:lumOff val="50000"/>
                  </a:schemeClr>
                </a:solidFill>
              </a:rPr>
              <a:t>Perform operation </a:t>
            </a:r>
          </a:p>
          <a:p>
            <a:r>
              <a:rPr lang="en-GB" sz="4000" dirty="0" smtClean="0">
                <a:solidFill>
                  <a:schemeClr val="tx1">
                    <a:lumMod val="50000"/>
                    <a:lumOff val="50000"/>
                  </a:schemeClr>
                </a:solidFill>
              </a:rPr>
              <a:t>(usually fill down)</a:t>
            </a:r>
            <a:endParaRPr lang="en-GB" sz="4000" dirty="0">
              <a:solidFill>
                <a:schemeClr val="tx1">
                  <a:lumMod val="50000"/>
                  <a:lumOff val="50000"/>
                </a:schemeClr>
              </a:solidFill>
            </a:endParaRPr>
          </a:p>
        </p:txBody>
      </p:sp>
      <p:cxnSp>
        <p:nvCxnSpPr>
          <p:cNvPr id="5" name="Straight Arrow Connector 4"/>
          <p:cNvCxnSpPr/>
          <p:nvPr/>
        </p:nvCxnSpPr>
        <p:spPr>
          <a:xfrm>
            <a:off x="3048000" y="1335314"/>
            <a:ext cx="0" cy="4905829"/>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021942" y="4642906"/>
            <a:ext cx="4084773" cy="1323439"/>
          </a:xfrm>
          <a:prstGeom prst="rect">
            <a:avLst/>
          </a:prstGeom>
          <a:noFill/>
        </p:spPr>
        <p:txBody>
          <a:bodyPr wrap="none" rtlCol="0">
            <a:spAutoFit/>
          </a:bodyPr>
          <a:lstStyle/>
          <a:p>
            <a:r>
              <a:rPr lang="en-GB" sz="4000" dirty="0" smtClean="0">
                <a:solidFill>
                  <a:schemeClr val="tx1">
                    <a:lumMod val="50000"/>
                    <a:lumOff val="50000"/>
                  </a:schemeClr>
                </a:solidFill>
              </a:rPr>
              <a:t>Save with a new </a:t>
            </a:r>
          </a:p>
          <a:p>
            <a:r>
              <a:rPr lang="en-GB" sz="4000" dirty="0">
                <a:solidFill>
                  <a:schemeClr val="tx1">
                    <a:lumMod val="50000"/>
                    <a:lumOff val="50000"/>
                  </a:schemeClr>
                </a:solidFill>
              </a:rPr>
              <a:t>f</a:t>
            </a:r>
            <a:r>
              <a:rPr lang="en-GB" sz="4000" dirty="0" smtClean="0">
                <a:solidFill>
                  <a:schemeClr val="tx1">
                    <a:lumMod val="50000"/>
                    <a:lumOff val="50000"/>
                  </a:schemeClr>
                </a:solidFill>
              </a:rPr>
              <a:t>ilename and close</a:t>
            </a:r>
            <a:endParaRPr lang="en-GB" sz="4000" dirty="0">
              <a:solidFill>
                <a:schemeClr val="tx1">
                  <a:lumMod val="50000"/>
                  <a:lumOff val="50000"/>
                </a:schemeClr>
              </a:solidFill>
            </a:endParaRPr>
          </a:p>
        </p:txBody>
      </p:sp>
    </p:spTree>
    <p:extLst>
      <p:ext uri="{BB962C8B-B14F-4D97-AF65-F5344CB8AC3E}">
        <p14:creationId xmlns:p14="http://schemas.microsoft.com/office/powerpoint/2010/main" val="13159362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1122363"/>
            <a:ext cx="9156879" cy="2387600"/>
          </a:xfrm>
        </p:spPr>
        <p:txBody>
          <a:bodyPr>
            <a:normAutofit/>
          </a:bodyPr>
          <a:lstStyle/>
          <a:p>
            <a:r>
              <a:rPr lang="en-GB" sz="8000" dirty="0" smtClean="0"/>
              <a:t>Bits and Bytes</a:t>
            </a:r>
            <a:endParaRPr lang="en-GB" sz="8000" b="1" dirty="0">
              <a:solidFill>
                <a:srgbClr val="C00000"/>
              </a:solidFill>
              <a:latin typeface="+mn-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94078"/>
            <a:ext cx="3837905" cy="276392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7513" y="64395"/>
            <a:ext cx="3769217" cy="560116"/>
          </a:xfrm>
          <a:prstGeom prst="rect">
            <a:avLst/>
          </a:prstGeom>
        </p:spPr>
      </p:pic>
      <p:sp>
        <p:nvSpPr>
          <p:cNvPr id="3" name="Subtitle 2"/>
          <p:cNvSpPr>
            <a:spLocks noGrp="1"/>
          </p:cNvSpPr>
          <p:nvPr>
            <p:ph type="subTitle" idx="1"/>
          </p:nvPr>
        </p:nvSpPr>
        <p:spPr/>
        <p:txBody>
          <a:bodyPr>
            <a:normAutofit/>
          </a:bodyPr>
          <a:lstStyle/>
          <a:p>
            <a:r>
              <a:rPr lang="en-GB" sz="3600" b="1" dirty="0" smtClean="0">
                <a:solidFill>
                  <a:srgbClr val="585858"/>
                </a:solidFill>
              </a:rPr>
              <a:t>The Digital Advantage</a:t>
            </a:r>
          </a:p>
        </p:txBody>
      </p:sp>
      <p:sp>
        <p:nvSpPr>
          <p:cNvPr id="8" name="Rectangle 7"/>
          <p:cNvSpPr/>
          <p:nvPr/>
        </p:nvSpPr>
        <p:spPr>
          <a:xfrm>
            <a:off x="7791718" y="5834130"/>
            <a:ext cx="1352282" cy="1023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Picture 10"/>
          <p:cNvPicPr>
            <a:picLocks noChangeAspect="1"/>
          </p:cNvPicPr>
          <p:nvPr/>
        </p:nvPicPr>
        <p:blipFill rotWithShape="1">
          <a:blip r:embed="rId5"/>
          <a:srcRect l="23240" t="29086" r="6887" b="14905"/>
          <a:stretch/>
        </p:blipFill>
        <p:spPr>
          <a:xfrm>
            <a:off x="6589526" y="5658515"/>
            <a:ext cx="2474724" cy="1115301"/>
          </a:xfrm>
          <a:prstGeom prst="rect">
            <a:avLst/>
          </a:prstGeom>
          <a:ln>
            <a:solidFill>
              <a:schemeClr val="bg1">
                <a:lumMod val="50000"/>
              </a:schemeClr>
            </a:solidFill>
          </a:ln>
        </p:spPr>
      </p:pic>
    </p:spTree>
    <p:extLst>
      <p:ext uri="{BB962C8B-B14F-4D97-AF65-F5344CB8AC3E}">
        <p14:creationId xmlns:p14="http://schemas.microsoft.com/office/powerpoint/2010/main" val="17678184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80218" y="5666509"/>
            <a:ext cx="1163782" cy="12004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a:stretch>
            <a:fillRect/>
          </a:stretch>
        </p:blipFill>
        <p:spPr>
          <a:xfrm>
            <a:off x="-1" y="-5030"/>
            <a:ext cx="9147027" cy="6725144"/>
          </a:xfrm>
          <a:prstGeom prst="rect">
            <a:avLst/>
          </a:prstGeom>
        </p:spPr>
      </p:pic>
      <p:sp>
        <p:nvSpPr>
          <p:cNvPr id="3" name="Rectangle 2"/>
          <p:cNvSpPr/>
          <p:nvPr/>
        </p:nvSpPr>
        <p:spPr>
          <a:xfrm>
            <a:off x="3585030" y="3643086"/>
            <a:ext cx="2046513" cy="928914"/>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5921829" y="5689599"/>
            <a:ext cx="1407885" cy="537029"/>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01877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xit" presetSubtype="0" fill="hold" grpId="0"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1863" y="0"/>
            <a:ext cx="9235863" cy="6790459"/>
          </a:xfrm>
          <a:prstGeom prst="rect">
            <a:avLst/>
          </a:prstGeom>
        </p:spPr>
      </p:pic>
      <p:sp>
        <p:nvSpPr>
          <p:cNvPr id="3" name="Rectangle 2"/>
          <p:cNvSpPr/>
          <p:nvPr/>
        </p:nvSpPr>
        <p:spPr>
          <a:xfrm>
            <a:off x="1683656" y="5747657"/>
            <a:ext cx="1349830" cy="551543"/>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398580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18555" r="65176" b="7925"/>
          <a:stretch/>
        </p:blipFill>
        <p:spPr>
          <a:xfrm>
            <a:off x="0" y="-36285"/>
            <a:ext cx="5808372" cy="6894285"/>
          </a:xfrm>
          <a:prstGeom prst="rect">
            <a:avLst/>
          </a:prstGeom>
        </p:spPr>
      </p:pic>
      <p:sp>
        <p:nvSpPr>
          <p:cNvPr id="3" name="Rectangle 2"/>
          <p:cNvSpPr/>
          <p:nvPr/>
        </p:nvSpPr>
        <p:spPr>
          <a:xfrm>
            <a:off x="1674254" y="605307"/>
            <a:ext cx="2163650" cy="579549"/>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7980218" y="5666509"/>
            <a:ext cx="1163782" cy="12004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205724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980218" y="5666509"/>
            <a:ext cx="1163782" cy="12004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a:stretch>
            <a:fillRect/>
          </a:stretch>
        </p:blipFill>
        <p:spPr>
          <a:xfrm>
            <a:off x="-1" y="9484"/>
            <a:ext cx="9144001" cy="6722919"/>
          </a:xfrm>
          <a:prstGeom prst="rect">
            <a:avLst/>
          </a:prstGeom>
        </p:spPr>
      </p:pic>
      <p:sp>
        <p:nvSpPr>
          <p:cNvPr id="4" name="Rectangle 3"/>
          <p:cNvSpPr/>
          <p:nvPr/>
        </p:nvSpPr>
        <p:spPr>
          <a:xfrm>
            <a:off x="7126513" y="2017486"/>
            <a:ext cx="1567544" cy="551543"/>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478971" y="2002971"/>
            <a:ext cx="2685143" cy="19158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507824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980218" y="5666509"/>
            <a:ext cx="1163782" cy="12004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0" y="0"/>
            <a:ext cx="7886700" cy="1325563"/>
          </a:xfrm>
        </p:spPr>
        <p:txBody>
          <a:bodyPr>
            <a:normAutofit/>
          </a:bodyPr>
          <a:lstStyle/>
          <a:p>
            <a:r>
              <a:rPr lang="en-GB" sz="6000" b="1" dirty="0" smtClean="0">
                <a:latin typeface="+mn-lt"/>
              </a:rPr>
              <a:t>Learning By Doing</a:t>
            </a:r>
            <a:endParaRPr lang="en-GB" sz="6000" b="1" dirty="0">
              <a:latin typeface="+mn-lt"/>
            </a:endParaRPr>
          </a:p>
        </p:txBody>
      </p:sp>
      <p:pic>
        <p:nvPicPr>
          <p:cNvPr id="4" name="Picture 3"/>
          <p:cNvPicPr>
            <a:picLocks noChangeAspect="1"/>
          </p:cNvPicPr>
          <p:nvPr/>
        </p:nvPicPr>
        <p:blipFill rotWithShape="1">
          <a:blip r:embed="rId3"/>
          <a:srcRect l="11298" t="18970" r="41883" b="30502"/>
          <a:stretch/>
        </p:blipFill>
        <p:spPr>
          <a:xfrm>
            <a:off x="704336" y="1253535"/>
            <a:ext cx="8130571" cy="4933347"/>
          </a:xfrm>
          <a:prstGeom prst="rect">
            <a:avLst/>
          </a:prstGeom>
        </p:spPr>
      </p:pic>
      <p:sp>
        <p:nvSpPr>
          <p:cNvPr id="5" name="Rectangle 4"/>
          <p:cNvSpPr/>
          <p:nvPr/>
        </p:nvSpPr>
        <p:spPr>
          <a:xfrm>
            <a:off x="0" y="6488668"/>
            <a:ext cx="5118410" cy="369332"/>
          </a:xfrm>
          <a:prstGeom prst="rect">
            <a:avLst/>
          </a:prstGeom>
        </p:spPr>
        <p:txBody>
          <a:bodyPr wrap="square">
            <a:spAutoFit/>
          </a:bodyPr>
          <a:lstStyle/>
          <a:p>
            <a:r>
              <a:rPr lang="en-GB" dirty="0" smtClean="0">
                <a:solidFill>
                  <a:srgbClr val="DEDEDE"/>
                </a:solidFill>
                <a:hlinkClick r:id="rId4"/>
              </a:rPr>
              <a:t>www.youtube.com/watch?v=xo6oatm6lKw</a:t>
            </a:r>
            <a:r>
              <a:rPr lang="en-GB" dirty="0" smtClean="0">
                <a:solidFill>
                  <a:srgbClr val="DEDEDE"/>
                </a:solidFill>
              </a:rPr>
              <a:t> </a:t>
            </a:r>
            <a:endParaRPr lang="en-GB" dirty="0">
              <a:solidFill>
                <a:srgbClr val="DEDEDE"/>
              </a:solidFill>
            </a:endParaRPr>
          </a:p>
        </p:txBody>
      </p:sp>
    </p:spTree>
    <p:extLst>
      <p:ext uri="{BB962C8B-B14F-4D97-AF65-F5344CB8AC3E}">
        <p14:creationId xmlns:p14="http://schemas.microsoft.com/office/powerpoint/2010/main" val="3329373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433514"/>
            <a:ext cx="8515350" cy="1142663"/>
          </a:xfrm>
        </p:spPr>
        <p:txBody>
          <a:bodyPr>
            <a:noAutofit/>
          </a:bodyPr>
          <a:lstStyle/>
          <a:p>
            <a:pPr marL="0" indent="0">
              <a:buNone/>
            </a:pPr>
            <a:r>
              <a:rPr lang="en-GB" sz="4400" dirty="0" smtClean="0"/>
              <a:t>Turning a colour image to greyscale</a:t>
            </a:r>
          </a:p>
          <a:p>
            <a:pPr marL="0" indent="0">
              <a:buNone/>
            </a:pPr>
            <a:r>
              <a:rPr lang="en-GB" sz="2400" dirty="0" smtClean="0">
                <a:solidFill>
                  <a:schemeClr val="tx1">
                    <a:lumMod val="50000"/>
                    <a:lumOff val="50000"/>
                  </a:schemeClr>
                </a:solidFill>
              </a:rPr>
              <a:t>Average the colour values and apply to each channel.</a:t>
            </a:r>
          </a:p>
          <a:p>
            <a:pPr marL="0" indent="0">
              <a:buNone/>
            </a:pPr>
            <a:endParaRPr lang="en-GB" sz="2400" dirty="0"/>
          </a:p>
          <a:p>
            <a:pPr marL="0" indent="0">
              <a:buNone/>
            </a:pPr>
            <a:r>
              <a:rPr lang="en-GB" sz="4400" dirty="0"/>
              <a:t>Create a </a:t>
            </a:r>
            <a:r>
              <a:rPr lang="en-GB" sz="4400" dirty="0" smtClean="0"/>
              <a:t>negative</a:t>
            </a:r>
            <a:endParaRPr lang="en-GB" sz="4400" dirty="0"/>
          </a:p>
          <a:p>
            <a:pPr marL="0" indent="0">
              <a:buNone/>
            </a:pPr>
            <a:r>
              <a:rPr lang="en-GB" sz="2400" dirty="0">
                <a:solidFill>
                  <a:schemeClr val="tx1">
                    <a:lumMod val="50000"/>
                    <a:lumOff val="50000"/>
                  </a:schemeClr>
                </a:solidFill>
              </a:rPr>
              <a:t>Subtract the colour value from </a:t>
            </a:r>
            <a:r>
              <a:rPr lang="en-GB" sz="2400" dirty="0" smtClean="0">
                <a:solidFill>
                  <a:schemeClr val="tx1">
                    <a:lumMod val="50000"/>
                    <a:lumOff val="50000"/>
                  </a:schemeClr>
                </a:solidFill>
              </a:rPr>
              <a:t>255</a:t>
            </a:r>
          </a:p>
          <a:p>
            <a:pPr marL="0" indent="0">
              <a:buNone/>
            </a:pPr>
            <a:endParaRPr lang="en-GB" sz="2400" dirty="0"/>
          </a:p>
          <a:p>
            <a:pPr marL="0" indent="0">
              <a:buNone/>
            </a:pPr>
            <a:r>
              <a:rPr lang="en-GB" sz="4400" dirty="0"/>
              <a:t>Apply a filter to different quarters of a </a:t>
            </a:r>
            <a:r>
              <a:rPr lang="en-GB" sz="4400" dirty="0" smtClean="0"/>
              <a:t>picture</a:t>
            </a:r>
            <a:endParaRPr lang="en-GB" sz="4400" dirty="0"/>
          </a:p>
          <a:p>
            <a:pPr marL="0" indent="0">
              <a:buNone/>
            </a:pPr>
            <a:r>
              <a:rPr lang="en-GB" sz="2400" dirty="0">
                <a:solidFill>
                  <a:schemeClr val="tx1">
                    <a:lumMod val="50000"/>
                    <a:lumOff val="50000"/>
                  </a:schemeClr>
                </a:solidFill>
              </a:rPr>
              <a:t>Use IF statements to select the correct pixel range.</a:t>
            </a:r>
          </a:p>
          <a:p>
            <a:pPr marL="0" indent="0">
              <a:buNone/>
            </a:pPr>
            <a:endParaRPr lang="en-GB" sz="2400" dirty="0"/>
          </a:p>
          <a:p>
            <a:pPr marL="0" indent="0">
              <a:buNone/>
            </a:pPr>
            <a:endParaRPr lang="en-GB" sz="2400" dirty="0" smtClean="0"/>
          </a:p>
          <a:p>
            <a:pPr marL="0" indent="0">
              <a:buNone/>
            </a:pPr>
            <a:endParaRPr lang="en-GB" sz="2400" dirty="0"/>
          </a:p>
          <a:p>
            <a:pPr marL="0" indent="0">
              <a:buNone/>
            </a:pPr>
            <a:endParaRPr lang="en-GB" sz="2400" dirty="0" smtClean="0"/>
          </a:p>
        </p:txBody>
      </p:sp>
      <p:sp>
        <p:nvSpPr>
          <p:cNvPr id="5" name="Title 1"/>
          <p:cNvSpPr>
            <a:spLocks noGrp="1"/>
          </p:cNvSpPr>
          <p:nvPr>
            <p:ph type="title"/>
          </p:nvPr>
        </p:nvSpPr>
        <p:spPr>
          <a:xfrm>
            <a:off x="0" y="0"/>
            <a:ext cx="7886700" cy="1325563"/>
          </a:xfrm>
        </p:spPr>
        <p:txBody>
          <a:bodyPr>
            <a:normAutofit/>
          </a:bodyPr>
          <a:lstStyle/>
          <a:p>
            <a:r>
              <a:rPr lang="en-GB" sz="6000" b="1" dirty="0" smtClean="0">
                <a:latin typeface="+mn-lt"/>
              </a:rPr>
              <a:t>Learning By Doing</a:t>
            </a:r>
            <a:endParaRPr lang="en-GB" sz="6000" b="1" dirty="0">
              <a:latin typeface="+mn-lt"/>
            </a:endParaRPr>
          </a:p>
        </p:txBody>
      </p:sp>
      <p:sp>
        <p:nvSpPr>
          <p:cNvPr id="4" name="Rectangle 3"/>
          <p:cNvSpPr/>
          <p:nvPr/>
        </p:nvSpPr>
        <p:spPr>
          <a:xfrm>
            <a:off x="7980218" y="5666509"/>
            <a:ext cx="1163782" cy="12004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622709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74610" y="0"/>
            <a:ext cx="7369390" cy="1015663"/>
          </a:xfrm>
          <a:prstGeom prst="rect">
            <a:avLst/>
          </a:prstGeom>
          <a:noFill/>
        </p:spPr>
        <p:txBody>
          <a:bodyPr wrap="none" rtlCol="0">
            <a:spAutoFit/>
          </a:bodyPr>
          <a:lstStyle/>
          <a:p>
            <a:pPr algn="r"/>
            <a:r>
              <a:rPr lang="en-GB" sz="6000" dirty="0">
                <a:solidFill>
                  <a:srgbClr val="585858"/>
                </a:solidFill>
              </a:rPr>
              <a:t>Screens render images</a:t>
            </a:r>
          </a:p>
        </p:txBody>
      </p:sp>
      <p:sp>
        <p:nvSpPr>
          <p:cNvPr id="5" name="Rectangle 4"/>
          <p:cNvSpPr/>
          <p:nvPr/>
        </p:nvSpPr>
        <p:spPr>
          <a:xfrm>
            <a:off x="0" y="5842337"/>
            <a:ext cx="7815537" cy="1015663"/>
          </a:xfrm>
          <a:prstGeom prst="rect">
            <a:avLst/>
          </a:prstGeom>
        </p:spPr>
        <p:txBody>
          <a:bodyPr wrap="none">
            <a:spAutoFit/>
          </a:bodyPr>
          <a:lstStyle/>
          <a:p>
            <a:r>
              <a:rPr lang="en-GB" sz="6000" dirty="0">
                <a:solidFill>
                  <a:srgbClr val="C00000"/>
                </a:solidFill>
              </a:rPr>
              <a:t>Cameras digitize images</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2813" r="41406"/>
          <a:stretch/>
        </p:blipFill>
        <p:spPr>
          <a:xfrm>
            <a:off x="3000375" y="1134070"/>
            <a:ext cx="2357438" cy="4589860"/>
          </a:xfrm>
          <a:prstGeom prst="rect">
            <a:avLst/>
          </a:prstGeom>
        </p:spPr>
      </p:pic>
      <p:sp>
        <p:nvSpPr>
          <p:cNvPr id="6" name="Rectangle 5"/>
          <p:cNvSpPr/>
          <p:nvPr/>
        </p:nvSpPr>
        <p:spPr>
          <a:xfrm rot="16200000">
            <a:off x="-1644465" y="1644465"/>
            <a:ext cx="3658262" cy="369332"/>
          </a:xfrm>
          <a:prstGeom prst="rect">
            <a:avLst/>
          </a:prstGeom>
        </p:spPr>
        <p:txBody>
          <a:bodyPr wrap="square">
            <a:spAutoFit/>
          </a:bodyPr>
          <a:lstStyle/>
          <a:p>
            <a:pPr algn="r"/>
            <a:r>
              <a:rPr lang="en-GB" dirty="0" smtClean="0">
                <a:solidFill>
                  <a:schemeClr val="bg1">
                    <a:lumMod val="75000"/>
                  </a:schemeClr>
                </a:solidFill>
              </a:rPr>
              <a:t>Image courtesy of Intel Free Press </a:t>
            </a:r>
            <a:endParaRPr lang="en-GB" dirty="0">
              <a:solidFill>
                <a:schemeClr val="bg1">
                  <a:lumMod val="75000"/>
                </a:schemeClr>
              </a:solidFill>
            </a:endParaRPr>
          </a:p>
        </p:txBody>
      </p:sp>
      <p:sp>
        <p:nvSpPr>
          <p:cNvPr id="7" name="Explosion 1 6"/>
          <p:cNvSpPr/>
          <p:nvPr/>
        </p:nvSpPr>
        <p:spPr>
          <a:xfrm rot="20472116">
            <a:off x="3988428" y="2046520"/>
            <a:ext cx="5780548" cy="3986455"/>
          </a:xfrm>
          <a:prstGeom prst="irregularSeal1">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smtClean="0">
                <a:solidFill>
                  <a:srgbClr val="C00000"/>
                </a:solidFill>
              </a:rPr>
              <a:t>How do they do that?</a:t>
            </a:r>
            <a:endParaRPr lang="en-GB" sz="4400" b="1" dirty="0">
              <a:solidFill>
                <a:srgbClr val="C00000"/>
              </a:solidFill>
            </a:endParaRPr>
          </a:p>
        </p:txBody>
      </p:sp>
      <p:sp>
        <p:nvSpPr>
          <p:cNvPr id="8" name="Rectangle 7"/>
          <p:cNvSpPr/>
          <p:nvPr/>
        </p:nvSpPr>
        <p:spPr>
          <a:xfrm>
            <a:off x="7980218" y="5666509"/>
            <a:ext cx="1163782" cy="12004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667526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
            <a:ext cx="9144000" cy="1943101"/>
          </a:xfrm>
        </p:spPr>
        <p:txBody>
          <a:bodyPr>
            <a:noAutofit/>
          </a:bodyPr>
          <a:lstStyle/>
          <a:p>
            <a:pPr eaLnBrk="1" hangingPunct="1"/>
            <a:r>
              <a:rPr lang="en-GB" altLang="en-US" sz="6000" b="0" dirty="0" smtClean="0"/>
              <a:t>How does a screen render a digital image?</a:t>
            </a:r>
            <a:endParaRPr lang="en-US" altLang="en-US" sz="6000" b="0" dirty="0" smtClean="0"/>
          </a:p>
        </p:txBody>
      </p:sp>
      <p:pic>
        <p:nvPicPr>
          <p:cNvPr id="2" name="Picture 1">
            <a:hlinkClick r:id="rId3"/>
          </p:cNvPr>
          <p:cNvPicPr>
            <a:picLocks noChangeAspect="1"/>
          </p:cNvPicPr>
          <p:nvPr/>
        </p:nvPicPr>
        <p:blipFill rotWithShape="1">
          <a:blip r:embed="rId4"/>
          <a:srcRect l="10579" t="18946" r="42862" b="34374"/>
          <a:stretch/>
        </p:blipFill>
        <p:spPr>
          <a:xfrm>
            <a:off x="1185854" y="1843086"/>
            <a:ext cx="6666228" cy="3757613"/>
          </a:xfrm>
          <a:prstGeom prst="rect">
            <a:avLst/>
          </a:prstGeom>
        </p:spPr>
      </p:pic>
      <p:sp>
        <p:nvSpPr>
          <p:cNvPr id="4" name="Rectangle 3"/>
          <p:cNvSpPr/>
          <p:nvPr/>
        </p:nvSpPr>
        <p:spPr>
          <a:xfrm>
            <a:off x="8001000" y="5700713"/>
            <a:ext cx="1143000" cy="11572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14662" y="5842334"/>
            <a:ext cx="9158661" cy="1015663"/>
          </a:xfrm>
          <a:prstGeom prst="rect">
            <a:avLst/>
          </a:prstGeom>
        </p:spPr>
        <p:txBody>
          <a:bodyPr wrap="square">
            <a:spAutoFit/>
          </a:bodyPr>
          <a:lstStyle/>
          <a:p>
            <a:pPr algn="r"/>
            <a:r>
              <a:rPr lang="en-GB" sz="6000" dirty="0" smtClean="0">
                <a:solidFill>
                  <a:schemeClr val="tx1">
                    <a:lumMod val="50000"/>
                    <a:lumOff val="50000"/>
                  </a:schemeClr>
                </a:solidFill>
              </a:rPr>
              <a:t>The wonder of LCD</a:t>
            </a:r>
            <a:endParaRPr lang="en-GB" sz="6000" dirty="0">
              <a:solidFill>
                <a:schemeClr val="tx1">
                  <a:lumMod val="50000"/>
                  <a:lumOff val="50000"/>
                </a:schemeClr>
              </a:solidFill>
            </a:endParaRPr>
          </a:p>
        </p:txBody>
      </p:sp>
    </p:spTree>
    <p:extLst>
      <p:ext uri="{BB962C8B-B14F-4D97-AF65-F5344CB8AC3E}">
        <p14:creationId xmlns:p14="http://schemas.microsoft.com/office/powerpoint/2010/main" val="34167706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
            <a:ext cx="9144000" cy="1943101"/>
          </a:xfrm>
        </p:spPr>
        <p:txBody>
          <a:bodyPr>
            <a:noAutofit/>
          </a:bodyPr>
          <a:lstStyle/>
          <a:p>
            <a:pPr eaLnBrk="1" hangingPunct="1"/>
            <a:r>
              <a:rPr lang="en-GB" altLang="en-US" sz="6000" b="0" dirty="0" smtClean="0"/>
              <a:t>How does a screen render a digital image?</a:t>
            </a:r>
            <a:endParaRPr lang="en-US" altLang="en-US" sz="6000" b="0" dirty="0" smtClean="0"/>
          </a:p>
        </p:txBody>
      </p:sp>
      <p:sp>
        <p:nvSpPr>
          <p:cNvPr id="4" name="Rectangle 3"/>
          <p:cNvSpPr/>
          <p:nvPr/>
        </p:nvSpPr>
        <p:spPr>
          <a:xfrm>
            <a:off x="8001000" y="5700713"/>
            <a:ext cx="1143000" cy="11572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0" y="2123001"/>
            <a:ext cx="4250692" cy="1446550"/>
          </a:xfrm>
          <a:prstGeom prst="rect">
            <a:avLst/>
          </a:prstGeom>
        </p:spPr>
        <p:txBody>
          <a:bodyPr wrap="square">
            <a:spAutoFit/>
          </a:bodyPr>
          <a:lstStyle/>
          <a:p>
            <a:r>
              <a:rPr lang="en-GB" sz="4400" dirty="0" smtClean="0">
                <a:solidFill>
                  <a:schemeClr val="tx1">
                    <a:lumMod val="50000"/>
                    <a:lumOff val="50000"/>
                  </a:schemeClr>
                </a:solidFill>
              </a:rPr>
              <a:t>See the principles in a spreadsheet</a:t>
            </a:r>
            <a:endParaRPr lang="en-GB" sz="4400" dirty="0">
              <a:solidFill>
                <a:schemeClr val="tx1">
                  <a:lumMod val="50000"/>
                  <a:lumOff val="50000"/>
                </a:schemeClr>
              </a:solidFill>
            </a:endParaRPr>
          </a:p>
        </p:txBody>
      </p:sp>
      <p:pic>
        <p:nvPicPr>
          <p:cNvPr id="3" name="Picture 2"/>
          <p:cNvPicPr>
            <a:picLocks noChangeAspect="1"/>
          </p:cNvPicPr>
          <p:nvPr/>
        </p:nvPicPr>
        <p:blipFill rotWithShape="1">
          <a:blip r:embed="rId3"/>
          <a:srcRect l="15848" t="24927" r="46487" b="52734"/>
          <a:stretch/>
        </p:blipFill>
        <p:spPr>
          <a:xfrm>
            <a:off x="4459466" y="1093211"/>
            <a:ext cx="4327344" cy="1443038"/>
          </a:xfrm>
          <a:prstGeom prst="rect">
            <a:avLst/>
          </a:prstGeom>
        </p:spPr>
      </p:pic>
      <p:sp>
        <p:nvSpPr>
          <p:cNvPr id="5" name="Rectangle 4"/>
          <p:cNvSpPr/>
          <p:nvPr/>
        </p:nvSpPr>
        <p:spPr>
          <a:xfrm>
            <a:off x="68124" y="4009388"/>
            <a:ext cx="4335739" cy="369332"/>
          </a:xfrm>
          <a:prstGeom prst="rect">
            <a:avLst/>
          </a:prstGeom>
        </p:spPr>
        <p:txBody>
          <a:bodyPr wrap="none">
            <a:spAutoFit/>
          </a:bodyPr>
          <a:lstStyle/>
          <a:p>
            <a:r>
              <a:rPr lang="en-GB" dirty="0">
                <a:solidFill>
                  <a:schemeClr val="tx1">
                    <a:lumMod val="50000"/>
                    <a:lumOff val="50000"/>
                  </a:schemeClr>
                </a:solidFill>
                <a:hlinkClick r:id="rId4"/>
              </a:rPr>
              <a:t>http://</a:t>
            </a:r>
            <a:r>
              <a:rPr lang="en-GB" dirty="0" smtClean="0">
                <a:solidFill>
                  <a:schemeClr val="tx1">
                    <a:lumMod val="50000"/>
                    <a:lumOff val="50000"/>
                  </a:schemeClr>
                </a:solidFill>
                <a:hlinkClick r:id="rId4"/>
              </a:rPr>
              <a:t>www.think-maths.co.uk/spreadsheet</a:t>
            </a:r>
            <a:r>
              <a:rPr lang="en-GB" dirty="0" smtClean="0">
                <a:solidFill>
                  <a:schemeClr val="tx1">
                    <a:lumMod val="50000"/>
                    <a:lumOff val="50000"/>
                  </a:schemeClr>
                </a:solidFill>
              </a:rPr>
              <a:t> </a:t>
            </a:r>
            <a:endParaRPr lang="en-GB" dirty="0">
              <a:solidFill>
                <a:schemeClr val="tx1">
                  <a:lumMod val="50000"/>
                  <a:lumOff val="50000"/>
                </a:schemeClr>
              </a:solidFill>
            </a:endParaRPr>
          </a:p>
        </p:txBody>
      </p:sp>
      <p:pic>
        <p:nvPicPr>
          <p:cNvPr id="8" name="Picture 7"/>
          <p:cNvPicPr>
            <a:picLocks noChangeAspect="1"/>
          </p:cNvPicPr>
          <p:nvPr/>
        </p:nvPicPr>
        <p:blipFill rotWithShape="1">
          <a:blip r:embed="rId5"/>
          <a:srcRect l="38530" t="48794" r="39625" b="14856"/>
          <a:stretch/>
        </p:blipFill>
        <p:spPr>
          <a:xfrm>
            <a:off x="4459467" y="2502742"/>
            <a:ext cx="4327344" cy="4048161"/>
          </a:xfrm>
          <a:prstGeom prst="rect">
            <a:avLst/>
          </a:prstGeom>
        </p:spPr>
      </p:pic>
      <p:pic>
        <p:nvPicPr>
          <p:cNvPr id="9" name="Picture 8"/>
          <p:cNvPicPr>
            <a:picLocks noChangeAspect="1"/>
          </p:cNvPicPr>
          <p:nvPr/>
        </p:nvPicPr>
        <p:blipFill rotWithShape="1">
          <a:blip r:embed="rId6"/>
          <a:srcRect l="14421" t="11719" r="53404" b="68360"/>
          <a:stretch/>
        </p:blipFill>
        <p:spPr>
          <a:xfrm>
            <a:off x="142876" y="4378720"/>
            <a:ext cx="4186237" cy="1457325"/>
          </a:xfrm>
          <a:prstGeom prst="rect">
            <a:avLst/>
          </a:prstGeom>
        </p:spPr>
      </p:pic>
      <p:sp>
        <p:nvSpPr>
          <p:cNvPr id="10" name="Rectangle 9"/>
          <p:cNvSpPr/>
          <p:nvPr/>
        </p:nvSpPr>
        <p:spPr>
          <a:xfrm>
            <a:off x="142876" y="5824819"/>
            <a:ext cx="4186237" cy="738664"/>
          </a:xfrm>
          <a:prstGeom prst="rect">
            <a:avLst/>
          </a:prstGeom>
          <a:solidFill>
            <a:srgbClr val="E9E2D0"/>
          </a:solidFill>
        </p:spPr>
        <p:txBody>
          <a:bodyPr wrap="square">
            <a:spAutoFit/>
          </a:bodyPr>
          <a:lstStyle/>
          <a:p>
            <a:r>
              <a:rPr lang="en-GB" sz="1400" dirty="0" smtClean="0">
                <a:solidFill>
                  <a:schemeClr val="tx1">
                    <a:lumMod val="50000"/>
                    <a:lumOff val="50000"/>
                  </a:schemeClr>
                </a:solidFill>
              </a:rPr>
              <a:t>Image </a:t>
            </a:r>
            <a:r>
              <a:rPr lang="en-GB" sz="1400" dirty="0">
                <a:solidFill>
                  <a:schemeClr val="tx1">
                    <a:lumMod val="50000"/>
                    <a:lumOff val="50000"/>
                  </a:schemeClr>
                </a:solidFill>
              </a:rPr>
              <a:t>converting code by Andrew Taylor. Website assembled by Rick </a:t>
            </a:r>
            <a:r>
              <a:rPr lang="en-GB" sz="1400" dirty="0" err="1">
                <a:solidFill>
                  <a:schemeClr val="tx1">
                    <a:lumMod val="50000"/>
                    <a:lumOff val="50000"/>
                  </a:schemeClr>
                </a:solidFill>
              </a:rPr>
              <a:t>Steckles</a:t>
            </a:r>
            <a:r>
              <a:rPr lang="en-GB" sz="1400" dirty="0">
                <a:solidFill>
                  <a:schemeClr val="tx1">
                    <a:lumMod val="50000"/>
                    <a:lumOff val="50000"/>
                  </a:schemeClr>
                </a:solidFill>
              </a:rPr>
              <a:t> and Alison Hover. Phone-screen microscopic image courtesy of Jamie </a:t>
            </a:r>
            <a:r>
              <a:rPr lang="en-GB" sz="1400" dirty="0" smtClean="0">
                <a:solidFill>
                  <a:schemeClr val="tx1">
                    <a:lumMod val="50000"/>
                    <a:lumOff val="50000"/>
                  </a:schemeClr>
                </a:solidFill>
              </a:rPr>
              <a:t>Gallagher.</a:t>
            </a:r>
            <a:endParaRPr lang="en-GB" sz="1400" dirty="0">
              <a:solidFill>
                <a:schemeClr val="tx1">
                  <a:lumMod val="50000"/>
                  <a:lumOff val="50000"/>
                </a:schemeClr>
              </a:solidFill>
            </a:endParaRPr>
          </a:p>
        </p:txBody>
      </p:sp>
    </p:spTree>
    <p:extLst>
      <p:ext uri="{BB962C8B-B14F-4D97-AF65-F5344CB8AC3E}">
        <p14:creationId xmlns:p14="http://schemas.microsoft.com/office/powerpoint/2010/main" val="16838776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1"/>
            <a:ext cx="9144000" cy="1943101"/>
          </a:xfrm>
        </p:spPr>
        <p:txBody>
          <a:bodyPr>
            <a:noAutofit/>
          </a:bodyPr>
          <a:lstStyle/>
          <a:p>
            <a:pPr eaLnBrk="1" hangingPunct="1"/>
            <a:r>
              <a:rPr lang="en-GB" altLang="en-US" sz="6000" b="0" dirty="0" smtClean="0"/>
              <a:t>How does a screen render a digital image?</a:t>
            </a:r>
            <a:endParaRPr lang="en-US" altLang="en-US" sz="6000" b="0" dirty="0" smtClean="0"/>
          </a:p>
        </p:txBody>
      </p:sp>
      <p:sp>
        <p:nvSpPr>
          <p:cNvPr id="4" name="Rectangle 3"/>
          <p:cNvSpPr/>
          <p:nvPr/>
        </p:nvSpPr>
        <p:spPr>
          <a:xfrm>
            <a:off x="8001000" y="5700713"/>
            <a:ext cx="1143000" cy="11572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3"/>
          <a:srcRect l="15848" t="24927" r="46487" b="52734"/>
          <a:stretch/>
        </p:blipFill>
        <p:spPr>
          <a:xfrm>
            <a:off x="4459466" y="1093211"/>
            <a:ext cx="4327344" cy="1443038"/>
          </a:xfrm>
          <a:prstGeom prst="rect">
            <a:avLst/>
          </a:prstGeom>
        </p:spPr>
      </p:pic>
      <p:pic>
        <p:nvPicPr>
          <p:cNvPr id="7" name="Picture 6"/>
          <p:cNvPicPr>
            <a:picLocks noChangeAspect="1"/>
          </p:cNvPicPr>
          <p:nvPr/>
        </p:nvPicPr>
        <p:blipFill rotWithShape="1">
          <a:blip r:embed="rId4"/>
          <a:srcRect t="18750" r="2013" b="23828"/>
          <a:stretch/>
        </p:blipFill>
        <p:spPr>
          <a:xfrm>
            <a:off x="114300" y="2693961"/>
            <a:ext cx="8658222" cy="2852652"/>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2250" y="1257517"/>
            <a:ext cx="2100263" cy="2100263"/>
          </a:xfrm>
          <a:prstGeom prst="rect">
            <a:avLst/>
          </a:prstGeom>
          <a:ln>
            <a:solidFill>
              <a:schemeClr val="tx1">
                <a:lumMod val="50000"/>
                <a:lumOff val="50000"/>
              </a:schemeClr>
            </a:solidFill>
          </a:ln>
        </p:spPr>
      </p:pic>
      <p:sp>
        <p:nvSpPr>
          <p:cNvPr id="14" name="Right Arrow 13"/>
          <p:cNvSpPr/>
          <p:nvPr/>
        </p:nvSpPr>
        <p:spPr>
          <a:xfrm>
            <a:off x="5925823" y="1257517"/>
            <a:ext cx="842963" cy="68558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ight Arrow 15"/>
          <p:cNvSpPr/>
          <p:nvPr/>
        </p:nvSpPr>
        <p:spPr>
          <a:xfrm rot="5400000">
            <a:off x="4863786" y="2550645"/>
            <a:ext cx="842963" cy="68558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p:cNvPicPr>
            <a:picLocks noChangeAspect="1"/>
          </p:cNvPicPr>
          <p:nvPr/>
        </p:nvPicPr>
        <p:blipFill rotWithShape="1">
          <a:blip r:embed="rId6"/>
          <a:srcRect l="695" t="18163" r="71303" b="32227"/>
          <a:stretch/>
        </p:blipFill>
        <p:spPr>
          <a:xfrm>
            <a:off x="557212" y="4578215"/>
            <a:ext cx="2099130" cy="2090897"/>
          </a:xfrm>
          <a:prstGeom prst="rect">
            <a:avLst/>
          </a:prstGeom>
          <a:ln>
            <a:solidFill>
              <a:schemeClr val="bg1"/>
            </a:solidFill>
          </a:ln>
        </p:spPr>
      </p:pic>
      <p:sp>
        <p:nvSpPr>
          <p:cNvPr id="17" name="Rounded Rectangle 16"/>
          <p:cNvSpPr/>
          <p:nvPr/>
        </p:nvSpPr>
        <p:spPr>
          <a:xfrm>
            <a:off x="3437351" y="6057900"/>
            <a:ext cx="1815621" cy="239574"/>
          </a:xfrm>
          <a:prstGeom prst="roundRect">
            <a:avLst/>
          </a:prstGeom>
          <a:solidFill>
            <a:srgbClr val="4A98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Arial" panose="020B0604020202020204" pitchFamily="34" charset="0"/>
                <a:cs typeface="Arial" panose="020B0604020202020204" pitchFamily="34" charset="0"/>
              </a:rPr>
              <a:t>ZOOM OUT</a:t>
            </a:r>
            <a:endParaRPr lang="en-GB" sz="1400" b="1" dirty="0">
              <a:latin typeface="Arial" panose="020B0604020202020204" pitchFamily="34" charset="0"/>
              <a:cs typeface="Arial" panose="020B0604020202020204" pitchFamily="34" charset="0"/>
            </a:endParaRPr>
          </a:p>
        </p:txBody>
      </p:sp>
      <p:sp>
        <p:nvSpPr>
          <p:cNvPr id="19" name="Right Arrow 18"/>
          <p:cNvSpPr/>
          <p:nvPr/>
        </p:nvSpPr>
        <p:spPr>
          <a:xfrm flipH="1">
            <a:off x="2462398" y="5834895"/>
            <a:ext cx="842963" cy="68558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607178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500"/>
                                        <p:tgtEl>
                                          <p:spTgt spid="16"/>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par>
                          <p:cTn id="26" fill="hold">
                            <p:stCondLst>
                              <p:cond delay="500"/>
                            </p:stCondLst>
                            <p:childTnLst>
                              <p:par>
                                <p:cTn id="27" presetID="22" presetClass="entr" presetSubtype="2"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right)">
                                      <p:cBhvr>
                                        <p:cTn id="29" dur="500"/>
                                        <p:tgtEl>
                                          <p:spTgt spid="19"/>
                                        </p:tgtEl>
                                      </p:cBhvr>
                                    </p:animEffect>
                                  </p:childTnLst>
                                </p:cTn>
                              </p:par>
                              <p:par>
                                <p:cTn id="30" presetID="10"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1122363"/>
            <a:ext cx="9156879" cy="2387600"/>
          </a:xfrm>
        </p:spPr>
        <p:txBody>
          <a:bodyPr>
            <a:normAutofit/>
          </a:bodyPr>
          <a:lstStyle/>
          <a:p>
            <a:r>
              <a:rPr lang="en-GB" sz="8000" dirty="0" smtClean="0"/>
              <a:t>Bits and Bytes</a:t>
            </a:r>
            <a:endParaRPr lang="en-GB" sz="8000" b="1" dirty="0">
              <a:solidFill>
                <a:srgbClr val="C00000"/>
              </a:solidFill>
              <a:latin typeface="+mn-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94078"/>
            <a:ext cx="3837905" cy="276392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7513" y="64395"/>
            <a:ext cx="3769217" cy="560116"/>
          </a:xfrm>
          <a:prstGeom prst="rect">
            <a:avLst/>
          </a:prstGeom>
        </p:spPr>
      </p:pic>
      <p:sp>
        <p:nvSpPr>
          <p:cNvPr id="3" name="Subtitle 2"/>
          <p:cNvSpPr>
            <a:spLocks noGrp="1"/>
          </p:cNvSpPr>
          <p:nvPr>
            <p:ph type="subTitle" idx="1"/>
          </p:nvPr>
        </p:nvSpPr>
        <p:spPr/>
        <p:txBody>
          <a:bodyPr>
            <a:normAutofit/>
          </a:bodyPr>
          <a:lstStyle/>
          <a:p>
            <a:r>
              <a:rPr lang="en-GB" sz="3600" b="1" dirty="0" smtClean="0">
                <a:solidFill>
                  <a:srgbClr val="585858"/>
                </a:solidFill>
              </a:rPr>
              <a:t>The Digital Advantage</a:t>
            </a:r>
          </a:p>
        </p:txBody>
      </p:sp>
      <p:sp>
        <p:nvSpPr>
          <p:cNvPr id="8" name="Rectangle 7"/>
          <p:cNvSpPr/>
          <p:nvPr/>
        </p:nvSpPr>
        <p:spPr>
          <a:xfrm>
            <a:off x="7791718" y="5834130"/>
            <a:ext cx="1352282" cy="1023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6542468" y="5653826"/>
            <a:ext cx="2614411" cy="1200329"/>
          </a:xfrm>
          <a:prstGeom prst="rect">
            <a:avLst/>
          </a:prstGeom>
          <a:solidFill>
            <a:schemeClr val="bg1"/>
          </a:solidFill>
        </p:spPr>
        <p:txBody>
          <a:bodyPr wrap="square" rtlCol="0">
            <a:spAutoFit/>
          </a:bodyPr>
          <a:lstStyle/>
          <a:p>
            <a:pPr algn="r"/>
            <a:r>
              <a:rPr lang="en-GB" dirty="0">
                <a:solidFill>
                  <a:srgbClr val="C00000"/>
                </a:solidFill>
              </a:rPr>
              <a:t>Insert any specific notes</a:t>
            </a:r>
          </a:p>
          <a:p>
            <a:pPr algn="r"/>
            <a:r>
              <a:rPr lang="en-GB" dirty="0">
                <a:solidFill>
                  <a:srgbClr val="C00000"/>
                </a:solidFill>
              </a:rPr>
              <a:t>Start / End time</a:t>
            </a:r>
          </a:p>
          <a:p>
            <a:pPr algn="r"/>
            <a:r>
              <a:rPr lang="en-GB" dirty="0">
                <a:solidFill>
                  <a:srgbClr val="C00000"/>
                </a:solidFill>
              </a:rPr>
              <a:t>Toilets</a:t>
            </a:r>
          </a:p>
          <a:p>
            <a:pPr algn="r"/>
            <a:r>
              <a:rPr lang="en-GB" dirty="0">
                <a:solidFill>
                  <a:srgbClr val="C00000"/>
                </a:solidFill>
              </a:rPr>
              <a:t>Fire Drill / Exits</a:t>
            </a:r>
          </a:p>
        </p:txBody>
      </p:sp>
    </p:spTree>
    <p:extLst>
      <p:ext uri="{BB962C8B-B14F-4D97-AF65-F5344CB8AC3E}">
        <p14:creationId xmlns:p14="http://schemas.microsoft.com/office/powerpoint/2010/main" val="25045223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39767" y="0"/>
            <a:ext cx="5304233" cy="6857999"/>
          </a:xfrm>
          <a:prstGeom prst="rect">
            <a:avLst/>
          </a:prstGeom>
        </p:spPr>
      </p:pic>
      <p:sp>
        <p:nvSpPr>
          <p:cNvPr id="5122" name="Title 1"/>
          <p:cNvSpPr>
            <a:spLocks noGrp="1"/>
          </p:cNvSpPr>
          <p:nvPr>
            <p:ph type="title"/>
          </p:nvPr>
        </p:nvSpPr>
        <p:spPr>
          <a:xfrm>
            <a:off x="0" y="-1"/>
            <a:ext cx="3969834" cy="4171951"/>
          </a:xfrm>
        </p:spPr>
        <p:txBody>
          <a:bodyPr>
            <a:noAutofit/>
          </a:bodyPr>
          <a:lstStyle/>
          <a:p>
            <a:pPr eaLnBrk="1" hangingPunct="1"/>
            <a:r>
              <a:rPr lang="en-GB" altLang="en-US" sz="6000" b="0" dirty="0" smtClean="0">
                <a:solidFill>
                  <a:schemeClr val="bg1">
                    <a:lumMod val="50000"/>
                  </a:schemeClr>
                </a:solidFill>
              </a:rPr>
              <a:t>How does a camera digitise an analogue image?</a:t>
            </a:r>
            <a:endParaRPr lang="en-US" altLang="en-US" sz="6000" b="0" dirty="0" smtClean="0">
              <a:solidFill>
                <a:schemeClr val="bg1">
                  <a:lumMod val="50000"/>
                </a:schemeClr>
              </a:solidFill>
            </a:endParaRPr>
          </a:p>
        </p:txBody>
      </p:sp>
    </p:spTree>
    <p:extLst>
      <p:ext uri="{BB962C8B-B14F-4D97-AF65-F5344CB8AC3E}">
        <p14:creationId xmlns:p14="http://schemas.microsoft.com/office/powerpoint/2010/main" val="35426599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95503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1" y="0"/>
            <a:ext cx="9132667" cy="6858000"/>
          </a:xfrm>
          <a:prstGeom prst="rect">
            <a:avLst/>
          </a:prstGeom>
        </p:spPr>
      </p:pic>
      <p:sp>
        <p:nvSpPr>
          <p:cNvPr id="4" name="TextBox 3"/>
          <p:cNvSpPr txBox="1"/>
          <p:nvPr/>
        </p:nvSpPr>
        <p:spPr>
          <a:xfrm>
            <a:off x="2593953" y="1428750"/>
            <a:ext cx="4687373" cy="523220"/>
          </a:xfrm>
          <a:prstGeom prst="rect">
            <a:avLst/>
          </a:prstGeom>
          <a:noFill/>
        </p:spPr>
        <p:txBody>
          <a:bodyPr wrap="none" rtlCol="0">
            <a:spAutoFit/>
          </a:bodyPr>
          <a:lstStyle/>
          <a:p>
            <a:r>
              <a:rPr lang="en-GB" sz="2800" b="1" dirty="0" smtClean="0">
                <a:solidFill>
                  <a:schemeClr val="bg1"/>
                </a:solidFill>
              </a:rPr>
              <a:t>Charged Coupled Device Array</a:t>
            </a:r>
            <a:endParaRPr lang="en-GB" sz="2800" b="1" dirty="0">
              <a:solidFill>
                <a:schemeClr val="bg1"/>
              </a:solidFill>
            </a:endParaRPr>
          </a:p>
        </p:txBody>
      </p:sp>
      <p:sp>
        <p:nvSpPr>
          <p:cNvPr id="6" name="TextBox 5"/>
          <p:cNvSpPr txBox="1"/>
          <p:nvPr/>
        </p:nvSpPr>
        <p:spPr>
          <a:xfrm>
            <a:off x="6892290" y="5392995"/>
            <a:ext cx="2237756" cy="1384995"/>
          </a:xfrm>
          <a:prstGeom prst="rect">
            <a:avLst/>
          </a:prstGeom>
          <a:noFill/>
        </p:spPr>
        <p:txBody>
          <a:bodyPr wrap="square" rtlCol="0">
            <a:spAutoFit/>
          </a:bodyPr>
          <a:lstStyle/>
          <a:p>
            <a:pPr algn="r"/>
            <a:r>
              <a:rPr lang="en-GB" sz="2800" b="1" dirty="0" smtClean="0">
                <a:solidFill>
                  <a:schemeClr val="bg1"/>
                </a:solidFill>
              </a:rPr>
              <a:t>Voltage converted to a number</a:t>
            </a:r>
            <a:endParaRPr lang="en-GB" sz="2800" b="1" dirty="0">
              <a:solidFill>
                <a:schemeClr val="bg1"/>
              </a:solidFill>
            </a:endParaRPr>
          </a:p>
        </p:txBody>
      </p:sp>
    </p:spTree>
    <p:extLst>
      <p:ext uri="{BB962C8B-B14F-4D97-AF65-F5344CB8AC3E}">
        <p14:creationId xmlns:p14="http://schemas.microsoft.com/office/powerpoint/2010/main" val="22717723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66" y="0"/>
            <a:ext cx="9178437" cy="6858000"/>
          </a:xfrm>
          <a:prstGeom prst="rect">
            <a:avLst/>
          </a:prstGeom>
        </p:spPr>
      </p:pic>
      <p:pic>
        <p:nvPicPr>
          <p:cNvPr id="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2692" t="13421" r="22618" b="13631"/>
          <a:stretch/>
        </p:blipFill>
        <p:spPr bwMode="auto">
          <a:xfrm>
            <a:off x="2880360" y="2114550"/>
            <a:ext cx="4183380" cy="3051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811383" y="1451610"/>
            <a:ext cx="2364815" cy="646331"/>
          </a:xfrm>
          <a:prstGeom prst="rect">
            <a:avLst/>
          </a:prstGeom>
          <a:noFill/>
        </p:spPr>
        <p:txBody>
          <a:bodyPr wrap="none" rtlCol="0">
            <a:spAutoFit/>
          </a:bodyPr>
          <a:lstStyle/>
          <a:p>
            <a:r>
              <a:rPr lang="en-GB" sz="3600" b="1" dirty="0" smtClean="0">
                <a:solidFill>
                  <a:schemeClr val="bg1"/>
                </a:solidFill>
              </a:rPr>
              <a:t>Bayer Filter</a:t>
            </a:r>
            <a:endParaRPr lang="en-GB" sz="3600" b="1" dirty="0">
              <a:solidFill>
                <a:schemeClr val="bg1"/>
              </a:solidFill>
            </a:endParaRPr>
          </a:p>
        </p:txBody>
      </p:sp>
      <p:sp>
        <p:nvSpPr>
          <p:cNvPr id="5" name="Rectangle 4"/>
          <p:cNvSpPr/>
          <p:nvPr/>
        </p:nvSpPr>
        <p:spPr>
          <a:xfrm>
            <a:off x="2880360" y="2114550"/>
            <a:ext cx="1005840" cy="73152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3169920" y="2118360"/>
            <a:ext cx="1005840" cy="73152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3493770" y="2110740"/>
            <a:ext cx="1005840" cy="73152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0" y="0"/>
            <a:ext cx="2634054" cy="1200329"/>
          </a:xfrm>
          <a:prstGeom prst="rect">
            <a:avLst/>
          </a:prstGeom>
        </p:spPr>
        <p:txBody>
          <a:bodyPr wrap="none">
            <a:spAutoFit/>
          </a:bodyPr>
          <a:lstStyle/>
          <a:p>
            <a:r>
              <a:rPr lang="en-US" altLang="en-US" sz="3600" b="1" dirty="0" err="1" smtClean="0">
                <a:solidFill>
                  <a:schemeClr val="bg1"/>
                </a:solidFill>
              </a:rPr>
              <a:t>Demosaicing</a:t>
            </a:r>
            <a:endParaRPr lang="en-US" altLang="en-US" sz="3600" b="1" dirty="0" smtClean="0">
              <a:solidFill>
                <a:schemeClr val="bg1"/>
              </a:solidFill>
            </a:endParaRPr>
          </a:p>
          <a:p>
            <a:r>
              <a:rPr lang="en-US" altLang="en-US" sz="3600" b="1" dirty="0" smtClean="0">
                <a:solidFill>
                  <a:schemeClr val="bg1"/>
                </a:solidFill>
              </a:rPr>
              <a:t>Algorithms</a:t>
            </a:r>
            <a:endParaRPr lang="en-GB" sz="3600" dirty="0">
              <a:solidFill>
                <a:schemeClr val="bg1"/>
              </a:solidFill>
            </a:endParaRPr>
          </a:p>
        </p:txBody>
      </p:sp>
      <p:sp>
        <p:nvSpPr>
          <p:cNvPr id="9" name="Rectangle 8"/>
          <p:cNvSpPr/>
          <p:nvPr/>
        </p:nvSpPr>
        <p:spPr>
          <a:xfrm>
            <a:off x="-31766" y="6488668"/>
            <a:ext cx="9210056" cy="369332"/>
          </a:xfrm>
          <a:prstGeom prst="rect">
            <a:avLst/>
          </a:prstGeom>
        </p:spPr>
        <p:txBody>
          <a:bodyPr wrap="square">
            <a:spAutoFit/>
          </a:bodyPr>
          <a:lstStyle/>
          <a:p>
            <a:r>
              <a:rPr lang="en-GB" dirty="0">
                <a:solidFill>
                  <a:srgbClr val="FFFFFF"/>
                </a:solidFill>
                <a:hlinkClick r:id="rId5"/>
              </a:rPr>
              <a:t>http://</a:t>
            </a:r>
            <a:r>
              <a:rPr lang="en-GB" dirty="0" smtClean="0">
                <a:solidFill>
                  <a:srgbClr val="FFFFFF"/>
                </a:solidFill>
                <a:hlinkClick r:id="rId5"/>
              </a:rPr>
              <a:t>goo.gl/0kuWAF</a:t>
            </a:r>
            <a:r>
              <a:rPr lang="en-GB" dirty="0" smtClean="0">
                <a:solidFill>
                  <a:srgbClr val="FFFFFF"/>
                </a:solidFill>
              </a:rPr>
              <a:t> </a:t>
            </a:r>
            <a:endParaRPr lang="en-GB" dirty="0">
              <a:solidFill>
                <a:srgbClr val="FFFFFF"/>
              </a:solidFill>
            </a:endParaRP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00000">
            <a:off x="5906770" y="5014105"/>
            <a:ext cx="3380268" cy="1854402"/>
          </a:xfrm>
          <a:prstGeom prst="rect">
            <a:avLst/>
          </a:prstGeom>
        </p:spPr>
      </p:pic>
    </p:spTree>
    <p:extLst>
      <p:ext uri="{BB962C8B-B14F-4D97-AF65-F5344CB8AC3E}">
        <p14:creationId xmlns:p14="http://schemas.microsoft.com/office/powerpoint/2010/main" val="33522564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1" nodeType="clickEffect">
                                  <p:stCondLst>
                                    <p:cond delay="0"/>
                                  </p:stCondLst>
                                  <p:childTnLst>
                                    <p:animMotion origin="layout" path="M 4.72222E-6 -4.07407E-6 L 4.72222E-6 0.34514 " pathEditMode="relative" rAng="0" ptsTypes="AA">
                                      <p:cBhvr>
                                        <p:cTn id="16" dur="2000" fill="hold"/>
                                        <p:tgtEl>
                                          <p:spTgt spid="5"/>
                                        </p:tgtEl>
                                        <p:attrNameLst>
                                          <p:attrName>ppt_x</p:attrName>
                                          <p:attrName>ppt_y</p:attrName>
                                        </p:attrNameLst>
                                      </p:cBhvr>
                                      <p:rCtr x="0" y="17245"/>
                                    </p:animMotion>
                                  </p:childTnLst>
                                </p:cTn>
                              </p:par>
                            </p:childTnLst>
                          </p:cTn>
                        </p:par>
                        <p:par>
                          <p:cTn id="17" fill="hold">
                            <p:stCondLst>
                              <p:cond delay="2000"/>
                            </p:stCondLst>
                            <p:childTnLst>
                              <p:par>
                                <p:cTn id="18" presetID="1" presetClass="exit" presetSubtype="0" fill="hold" grpId="2" nodeType="afterEffect">
                                  <p:stCondLst>
                                    <p:cond delay="0"/>
                                  </p:stCondLst>
                                  <p:childTnLst>
                                    <p:set>
                                      <p:cBhvr>
                                        <p:cTn id="19" dur="1" fill="hold">
                                          <p:stCondLst>
                                            <p:cond delay="0"/>
                                          </p:stCondLst>
                                        </p:cTn>
                                        <p:tgtEl>
                                          <p:spTgt spid="5"/>
                                        </p:tgtEl>
                                        <p:attrNameLst>
                                          <p:attrName>style.visibility</p:attrName>
                                        </p:attrNameLst>
                                      </p:cBhvr>
                                      <p:to>
                                        <p:strVal val="hidden"/>
                                      </p:to>
                                    </p:se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grpId="1" nodeType="clickEffect">
                                  <p:stCondLst>
                                    <p:cond delay="0"/>
                                  </p:stCondLst>
                                  <p:childTnLst>
                                    <p:animMotion origin="layout" path="M -2.5E-6 2.96296E-6 L -2.5E-6 0.34514 " pathEditMode="relative" rAng="0" ptsTypes="AA">
                                      <p:cBhvr>
                                        <p:cTn id="27" dur="2000" fill="hold"/>
                                        <p:tgtEl>
                                          <p:spTgt spid="6"/>
                                        </p:tgtEl>
                                        <p:attrNameLst>
                                          <p:attrName>ppt_x</p:attrName>
                                          <p:attrName>ppt_y</p:attrName>
                                        </p:attrNameLst>
                                      </p:cBhvr>
                                      <p:rCtr x="0" y="17245"/>
                                    </p:animMotion>
                                  </p:childTnLst>
                                </p:cTn>
                              </p:par>
                            </p:childTnLst>
                          </p:cTn>
                        </p:par>
                        <p:par>
                          <p:cTn id="28" fill="hold">
                            <p:stCondLst>
                              <p:cond delay="2000"/>
                            </p:stCondLst>
                            <p:childTnLst>
                              <p:par>
                                <p:cTn id="29" presetID="1" presetClass="exit" presetSubtype="0" fill="hold" grpId="2" nodeType="afterEffect">
                                  <p:stCondLst>
                                    <p:cond delay="0"/>
                                  </p:stCondLst>
                                  <p:childTnLst>
                                    <p:set>
                                      <p:cBhvr>
                                        <p:cTn id="30" dur="1" fill="hold">
                                          <p:stCondLst>
                                            <p:cond delay="0"/>
                                          </p:stCondLst>
                                        </p:cTn>
                                        <p:tgtEl>
                                          <p:spTgt spid="6"/>
                                        </p:tgtEl>
                                        <p:attrNameLst>
                                          <p:attrName>style.visibility</p:attrName>
                                        </p:attrNameLst>
                                      </p:cBhvr>
                                      <p:to>
                                        <p:strVal val="hidden"/>
                                      </p:to>
                                    </p:se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par>
                          <p:cTn id="35" fill="hold">
                            <p:stCondLst>
                              <p:cond delay="2500"/>
                            </p:stCondLst>
                            <p:childTnLst>
                              <p:par>
                                <p:cTn id="36" presetID="42" presetClass="path" presetSubtype="0" accel="50000" decel="50000" fill="hold" grpId="1" nodeType="afterEffect">
                                  <p:stCondLst>
                                    <p:cond delay="0"/>
                                  </p:stCondLst>
                                  <p:childTnLst>
                                    <p:animMotion origin="layout" path="M 8.33333E-7 -1.11111E-6 L 8.33333E-7 0.34514 " pathEditMode="relative" rAng="0" ptsTypes="AA">
                                      <p:cBhvr>
                                        <p:cTn id="37" dur="2000" fill="hold"/>
                                        <p:tgtEl>
                                          <p:spTgt spid="7"/>
                                        </p:tgtEl>
                                        <p:attrNameLst>
                                          <p:attrName>ppt_x</p:attrName>
                                          <p:attrName>ppt_y</p:attrName>
                                        </p:attrNameLst>
                                      </p:cBhvr>
                                      <p:rCtr x="0" y="17245"/>
                                    </p:animMotion>
                                  </p:childTnLst>
                                </p:cTn>
                              </p:par>
                            </p:childTnLst>
                          </p:cTn>
                        </p:par>
                        <p:par>
                          <p:cTn id="38" fill="hold">
                            <p:stCondLst>
                              <p:cond delay="4500"/>
                            </p:stCondLst>
                            <p:childTnLst>
                              <p:par>
                                <p:cTn id="39" presetID="10" presetClass="entr" presetSubtype="0"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5" grpId="1" animBg="1"/>
      <p:bldP spid="5" grpId="2" animBg="1"/>
      <p:bldP spid="6" grpId="0" animBg="1"/>
      <p:bldP spid="6" grpId="1" animBg="1"/>
      <p:bldP spid="6" grpId="2" animBg="1"/>
      <p:bldP spid="7" grpId="0" animBg="1"/>
      <p:bldP spid="7" grpId="1" animBg="1"/>
      <p:bldP spid="8" grpId="0"/>
      <p:bldP spid="9"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7701" t="35173" r="32759"/>
          <a:stretch/>
        </p:blipFill>
        <p:spPr>
          <a:xfrm>
            <a:off x="0" y="10463"/>
            <a:ext cx="1291498" cy="2117456"/>
          </a:xfrm>
          <a:prstGeom prst="rect">
            <a:avLst/>
          </a:prstGeom>
        </p:spPr>
      </p:pic>
      <p:pic>
        <p:nvPicPr>
          <p:cNvPr id="1026" name="Picture 2" descr="Description: wordle 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8982" y="680165"/>
            <a:ext cx="6135018" cy="1159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a:xfrm>
            <a:off x="993231" y="-8"/>
            <a:ext cx="8150770" cy="1027458"/>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6600" b="1" dirty="0" smtClean="0">
                <a:solidFill>
                  <a:schemeClr val="tx1">
                    <a:lumMod val="65000"/>
                    <a:lumOff val="35000"/>
                  </a:schemeClr>
                </a:solidFill>
                <a:latin typeface="+mn-lt"/>
              </a:rPr>
              <a:t>Points to ponder</a:t>
            </a:r>
            <a:endParaRPr lang="en-GB" sz="6600" b="1" dirty="0">
              <a:solidFill>
                <a:schemeClr val="tx1">
                  <a:lumMod val="65000"/>
                  <a:lumOff val="35000"/>
                </a:schemeClr>
              </a:solidFill>
              <a:latin typeface="+mn-lt"/>
            </a:endParaRPr>
          </a:p>
        </p:txBody>
      </p:sp>
      <p:sp>
        <p:nvSpPr>
          <p:cNvPr id="4" name="TextBox 3"/>
          <p:cNvSpPr txBox="1"/>
          <p:nvPr/>
        </p:nvSpPr>
        <p:spPr>
          <a:xfrm>
            <a:off x="377898" y="2213523"/>
            <a:ext cx="7599454" cy="3416320"/>
          </a:xfrm>
          <a:prstGeom prst="rect">
            <a:avLst/>
          </a:prstGeom>
          <a:noFill/>
        </p:spPr>
        <p:txBody>
          <a:bodyPr wrap="square" rtlCol="0">
            <a:spAutoFit/>
          </a:bodyPr>
          <a:lstStyle/>
          <a:p>
            <a:pPr eaLnBrk="0" fontAlgn="base" hangingPunct="0">
              <a:spcBef>
                <a:spcPct val="0"/>
              </a:spcBef>
              <a:spcAft>
                <a:spcPct val="0"/>
              </a:spcAft>
              <a:tabLst>
                <a:tab pos="457200" algn="l"/>
              </a:tabLst>
            </a:pPr>
            <a:r>
              <a:rPr lang="en-GB" sz="3600" dirty="0" smtClean="0">
                <a:solidFill>
                  <a:schemeClr val="tx1">
                    <a:lumMod val="65000"/>
                    <a:lumOff val="35000"/>
                  </a:schemeClr>
                </a:solidFill>
              </a:rPr>
              <a:t>We often say that Computer Science is about ideas, not technology.</a:t>
            </a:r>
          </a:p>
          <a:p>
            <a:pPr eaLnBrk="0" fontAlgn="base" hangingPunct="0">
              <a:spcBef>
                <a:spcPct val="0"/>
              </a:spcBef>
              <a:spcAft>
                <a:spcPct val="0"/>
              </a:spcAft>
              <a:tabLst>
                <a:tab pos="457200" algn="l"/>
              </a:tabLst>
            </a:pPr>
            <a:endParaRPr lang="en-GB" sz="3600" dirty="0">
              <a:solidFill>
                <a:schemeClr val="tx1">
                  <a:lumMod val="65000"/>
                  <a:lumOff val="35000"/>
                </a:schemeClr>
              </a:solidFill>
            </a:endParaRPr>
          </a:p>
          <a:p>
            <a:pPr eaLnBrk="0" fontAlgn="base" hangingPunct="0">
              <a:spcBef>
                <a:spcPct val="0"/>
              </a:spcBef>
              <a:spcAft>
                <a:spcPct val="0"/>
              </a:spcAft>
              <a:tabLst>
                <a:tab pos="457200" algn="l"/>
              </a:tabLst>
            </a:pPr>
            <a:r>
              <a:rPr lang="en-GB" sz="3600" dirty="0" smtClean="0">
                <a:solidFill>
                  <a:schemeClr val="tx1">
                    <a:lumMod val="65000"/>
                    <a:lumOff val="35000"/>
                  </a:schemeClr>
                </a:solidFill>
              </a:rPr>
              <a:t>Does delving into technical details turn children off Computing?</a:t>
            </a:r>
            <a:endParaRPr lang="en-GB" sz="3600" dirty="0">
              <a:solidFill>
                <a:schemeClr val="tx1">
                  <a:lumMod val="65000"/>
                  <a:lumOff val="35000"/>
                </a:schemeClr>
              </a:solidFill>
            </a:endParaRPr>
          </a:p>
          <a:p>
            <a:pPr eaLnBrk="0" fontAlgn="base" hangingPunct="0">
              <a:spcBef>
                <a:spcPct val="0"/>
              </a:spcBef>
              <a:spcAft>
                <a:spcPct val="0"/>
              </a:spcAft>
              <a:tabLst>
                <a:tab pos="457200" algn="l"/>
              </a:tabLst>
            </a:pPr>
            <a:endParaRPr lang="en-GB" sz="3600" dirty="0"/>
          </a:p>
        </p:txBody>
      </p:sp>
      <p:sp>
        <p:nvSpPr>
          <p:cNvPr id="2" name="Rectangle 1"/>
          <p:cNvSpPr/>
          <p:nvPr/>
        </p:nvSpPr>
        <p:spPr>
          <a:xfrm>
            <a:off x="7977352" y="5707117"/>
            <a:ext cx="1166648" cy="1150883"/>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958729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24884" y="5813946"/>
            <a:ext cx="1119116" cy="10440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flipV="1">
            <a:off x="-216759" y="4313618"/>
            <a:ext cx="9185654" cy="1030575"/>
          </a:xfrm>
          <a:prstGeom prst="rect">
            <a:avLst/>
          </a:prstGeom>
          <a:gradFill flip="none" rotWithShape="1">
            <a:gsLst>
              <a:gs pos="5300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itle 1"/>
          <p:cNvSpPr txBox="1">
            <a:spLocks/>
          </p:cNvSpPr>
          <p:nvPr/>
        </p:nvSpPr>
        <p:spPr>
          <a:xfrm>
            <a:off x="0" y="232729"/>
            <a:ext cx="9128904" cy="252709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lnSpc>
                <a:spcPts val="6600"/>
              </a:lnSpc>
            </a:pPr>
            <a:r>
              <a:rPr lang="en-GB" sz="6600" b="1" dirty="0" smtClean="0">
                <a:solidFill>
                  <a:srgbClr val="C00000"/>
                </a:solidFill>
                <a:latin typeface="+mn-lt"/>
              </a:rPr>
              <a:t>Character Codes and Compression</a:t>
            </a:r>
            <a:endParaRPr lang="en-GB" sz="6600" b="1" dirty="0">
              <a:solidFill>
                <a:srgbClr val="C00000"/>
              </a:solidFill>
              <a:latin typeface="+mn-lt"/>
            </a:endParaRPr>
          </a:p>
        </p:txBody>
      </p:sp>
      <p:sp>
        <p:nvSpPr>
          <p:cNvPr id="6" name="Subtitle 2"/>
          <p:cNvSpPr txBox="1">
            <a:spLocks/>
          </p:cNvSpPr>
          <p:nvPr/>
        </p:nvSpPr>
        <p:spPr>
          <a:xfrm>
            <a:off x="-15096" y="0"/>
            <a:ext cx="9144000" cy="7177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4400" b="1" spc="-150" dirty="0" smtClean="0">
                <a:solidFill>
                  <a:schemeClr val="bg1">
                    <a:lumMod val="50000"/>
                  </a:schemeClr>
                </a:solidFill>
              </a:rPr>
              <a:t>Bits &amp; Bytes: The Digital Advantage</a:t>
            </a:r>
            <a:endParaRPr lang="en-GB" sz="4400" b="1" spc="-150" dirty="0">
              <a:solidFill>
                <a:schemeClr val="bg1">
                  <a:lumMod val="50000"/>
                </a:schemeClr>
              </a:solidFill>
            </a:endParaRPr>
          </a:p>
        </p:txBody>
      </p:sp>
      <p:pic>
        <p:nvPicPr>
          <p:cNvPr id="2" name="Picture 1"/>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flipH="1">
            <a:off x="182888" y="2261062"/>
            <a:ext cx="6982682" cy="4596938"/>
          </a:xfrm>
          <a:prstGeom prst="rect">
            <a:avLst/>
          </a:prstGeom>
        </p:spPr>
      </p:pic>
    </p:spTree>
    <p:extLst>
      <p:ext uri="{BB962C8B-B14F-4D97-AF65-F5344CB8AC3E}">
        <p14:creationId xmlns:p14="http://schemas.microsoft.com/office/powerpoint/2010/main" val="38388584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l="26381" t="20709" r="38776" b="41499"/>
          <a:stretch>
            <a:fillRect/>
          </a:stretch>
        </p:blipFill>
        <p:spPr bwMode="auto">
          <a:xfrm>
            <a:off x="5651292" y="7939"/>
            <a:ext cx="3492708" cy="2367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0"/>
            <a:ext cx="9144000" cy="1325563"/>
          </a:xfrm>
        </p:spPr>
        <p:txBody>
          <a:bodyPr>
            <a:normAutofit/>
          </a:bodyPr>
          <a:lstStyle/>
          <a:p>
            <a:r>
              <a:rPr lang="en-GB" sz="6000" dirty="0" smtClean="0"/>
              <a:t>A Festive Problem</a:t>
            </a:r>
            <a:endParaRPr lang="en-GB" sz="6000" dirty="0"/>
          </a:p>
        </p:txBody>
      </p:sp>
      <p:sp>
        <p:nvSpPr>
          <p:cNvPr id="5" name="Rectangle 4"/>
          <p:cNvSpPr/>
          <p:nvPr/>
        </p:nvSpPr>
        <p:spPr>
          <a:xfrm>
            <a:off x="7886700" y="5754414"/>
            <a:ext cx="1257300" cy="1103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 name="Content Placeholder 2"/>
          <p:cNvSpPr>
            <a:spLocks noGrp="1"/>
          </p:cNvSpPr>
          <p:nvPr>
            <p:ph idx="1"/>
          </p:nvPr>
        </p:nvSpPr>
        <p:spPr>
          <a:xfrm>
            <a:off x="0" y="2403597"/>
            <a:ext cx="9144000" cy="4454403"/>
          </a:xfrm>
        </p:spPr>
        <p:txBody>
          <a:bodyPr>
            <a:normAutofit/>
          </a:bodyPr>
          <a:lstStyle/>
          <a:p>
            <a:pPr marL="0" indent="0">
              <a:spcBef>
                <a:spcPts val="0"/>
              </a:spcBef>
              <a:buNone/>
            </a:pPr>
            <a:r>
              <a:rPr lang="en-US" altLang="en-US" sz="3600" dirty="0">
                <a:solidFill>
                  <a:schemeClr val="tx1">
                    <a:lumMod val="50000"/>
                    <a:lumOff val="50000"/>
                  </a:schemeClr>
                </a:solidFill>
              </a:rPr>
              <a:t>Tom is trapped on the </a:t>
            </a:r>
            <a:r>
              <a:rPr lang="en-US" altLang="en-US" sz="3600" dirty="0" smtClean="0">
                <a:solidFill>
                  <a:schemeClr val="tx1">
                    <a:lumMod val="50000"/>
                    <a:lumOff val="50000"/>
                  </a:schemeClr>
                </a:solidFill>
              </a:rPr>
              <a:t>top </a:t>
            </a:r>
            <a:r>
              <a:rPr lang="en-US" altLang="en-US" sz="3600" dirty="0">
                <a:solidFill>
                  <a:schemeClr val="tx1">
                    <a:lumMod val="50000"/>
                    <a:lumOff val="50000"/>
                  </a:schemeClr>
                </a:solidFill>
              </a:rPr>
              <a:t>floor of a department store. It’s just before Christmas and he wants to get home. What can he do? </a:t>
            </a:r>
          </a:p>
          <a:p>
            <a:pPr marL="0" indent="0">
              <a:spcBef>
                <a:spcPts val="0"/>
              </a:spcBef>
              <a:buNone/>
            </a:pPr>
            <a:endParaRPr lang="en-US" altLang="en-US" sz="3600" dirty="0">
              <a:solidFill>
                <a:schemeClr val="tx1">
                  <a:lumMod val="50000"/>
                  <a:lumOff val="50000"/>
                </a:schemeClr>
              </a:solidFill>
            </a:endParaRPr>
          </a:p>
          <a:p>
            <a:pPr marL="0" indent="0">
              <a:spcBef>
                <a:spcPts val="0"/>
              </a:spcBef>
              <a:buNone/>
            </a:pPr>
            <a:r>
              <a:rPr lang="en-US" altLang="en-US" sz="3600" dirty="0">
                <a:solidFill>
                  <a:schemeClr val="tx1">
                    <a:lumMod val="50000"/>
                    <a:lumOff val="50000"/>
                  </a:schemeClr>
                </a:solidFill>
              </a:rPr>
              <a:t>Across the street he can see someone working late into the night. How could he attract her attention? </a:t>
            </a:r>
          </a:p>
        </p:txBody>
      </p:sp>
    </p:spTree>
    <p:extLst>
      <p:ext uri="{BB962C8B-B14F-4D97-AF65-F5344CB8AC3E}">
        <p14:creationId xmlns:p14="http://schemas.microsoft.com/office/powerpoint/2010/main" val="4163844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l="26381" t="20709" r="38776" b="41499"/>
          <a:stretch>
            <a:fillRect/>
          </a:stretch>
        </p:blipFill>
        <p:spPr bwMode="auto">
          <a:xfrm>
            <a:off x="5651292" y="7939"/>
            <a:ext cx="3492708" cy="2367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0"/>
            <a:ext cx="9144000" cy="1325563"/>
          </a:xfrm>
        </p:spPr>
        <p:txBody>
          <a:bodyPr>
            <a:normAutofit/>
          </a:bodyPr>
          <a:lstStyle/>
          <a:p>
            <a:r>
              <a:rPr lang="en-GB" sz="6000" dirty="0" smtClean="0"/>
              <a:t>A Festive Problem</a:t>
            </a:r>
            <a:endParaRPr lang="en-GB" sz="6000" dirty="0"/>
          </a:p>
        </p:txBody>
      </p:sp>
      <p:sp>
        <p:nvSpPr>
          <p:cNvPr id="5" name="Rectangle 4"/>
          <p:cNvSpPr/>
          <p:nvPr/>
        </p:nvSpPr>
        <p:spPr>
          <a:xfrm>
            <a:off x="7886700" y="5754414"/>
            <a:ext cx="1257300" cy="1103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 name="Content Placeholder 2"/>
          <p:cNvSpPr>
            <a:spLocks noGrp="1"/>
          </p:cNvSpPr>
          <p:nvPr>
            <p:ph idx="1"/>
          </p:nvPr>
        </p:nvSpPr>
        <p:spPr>
          <a:xfrm>
            <a:off x="0" y="2253964"/>
            <a:ext cx="9144000" cy="4612339"/>
          </a:xfrm>
        </p:spPr>
        <p:txBody>
          <a:bodyPr>
            <a:normAutofit/>
          </a:bodyPr>
          <a:lstStyle/>
          <a:p>
            <a:pPr marL="0" indent="0">
              <a:lnSpc>
                <a:spcPct val="100000"/>
              </a:lnSpc>
              <a:spcBef>
                <a:spcPts val="0"/>
              </a:spcBef>
              <a:buNone/>
            </a:pPr>
            <a:r>
              <a:rPr lang="en-US" altLang="en-US" sz="3600" dirty="0">
                <a:solidFill>
                  <a:schemeClr val="tx1">
                    <a:lumMod val="50000"/>
                    <a:lumOff val="50000"/>
                  </a:schemeClr>
                </a:solidFill>
              </a:rPr>
              <a:t>He has a brilliant </a:t>
            </a:r>
            <a:r>
              <a:rPr lang="en-US" altLang="en-US" sz="3600" dirty="0" smtClean="0">
                <a:solidFill>
                  <a:schemeClr val="tx1">
                    <a:lumMod val="50000"/>
                    <a:lumOff val="50000"/>
                  </a:schemeClr>
                </a:solidFill>
              </a:rPr>
              <a:t>idea he </a:t>
            </a:r>
            <a:r>
              <a:rPr lang="en-US" altLang="en-US" sz="3600" dirty="0">
                <a:solidFill>
                  <a:schemeClr val="tx1">
                    <a:lumMod val="50000"/>
                    <a:lumOff val="50000"/>
                  </a:schemeClr>
                </a:solidFill>
              </a:rPr>
              <a:t>can use the Xmas tree lights to send her a message! He finds all the </a:t>
            </a:r>
            <a:r>
              <a:rPr lang="en-US" altLang="en-US" sz="3600" dirty="0" smtClean="0">
                <a:solidFill>
                  <a:schemeClr val="tx1">
                    <a:lumMod val="50000"/>
                    <a:lumOff val="50000"/>
                  </a:schemeClr>
                </a:solidFill>
              </a:rPr>
              <a:t>trees </a:t>
            </a:r>
            <a:r>
              <a:rPr lang="en-US" altLang="en-US" sz="3600" dirty="0">
                <a:solidFill>
                  <a:schemeClr val="tx1">
                    <a:lumMod val="50000"/>
                    <a:lumOff val="50000"/>
                  </a:schemeClr>
                </a:solidFill>
              </a:rPr>
              <a:t>and plugs them in so he can turn them on and off. </a:t>
            </a:r>
          </a:p>
          <a:p>
            <a:pPr marL="0" indent="0">
              <a:lnSpc>
                <a:spcPct val="100000"/>
              </a:lnSpc>
              <a:spcBef>
                <a:spcPts val="0"/>
              </a:spcBef>
              <a:buNone/>
            </a:pPr>
            <a:endParaRPr lang="en-US" altLang="en-US" sz="3600" dirty="0">
              <a:solidFill>
                <a:schemeClr val="tx1">
                  <a:lumMod val="50000"/>
                  <a:lumOff val="50000"/>
                </a:schemeClr>
              </a:solidFill>
            </a:endParaRPr>
          </a:p>
          <a:p>
            <a:pPr marL="0" indent="0">
              <a:lnSpc>
                <a:spcPct val="100000"/>
              </a:lnSpc>
              <a:spcBef>
                <a:spcPts val="0"/>
              </a:spcBef>
              <a:buNone/>
            </a:pPr>
            <a:r>
              <a:rPr lang="en-US" altLang="en-US" sz="3600" dirty="0">
                <a:solidFill>
                  <a:schemeClr val="tx1">
                    <a:lumMod val="50000"/>
                    <a:lumOff val="50000"/>
                  </a:schemeClr>
                </a:solidFill>
              </a:rPr>
              <a:t>He uses a simple binary code, which he knows the woman across the street is sure to understand. </a:t>
            </a:r>
          </a:p>
        </p:txBody>
      </p:sp>
    </p:spTree>
    <p:extLst>
      <p:ext uri="{BB962C8B-B14F-4D97-AF65-F5344CB8AC3E}">
        <p14:creationId xmlns:p14="http://schemas.microsoft.com/office/powerpoint/2010/main" val="41185871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5563"/>
          </a:xfrm>
        </p:spPr>
        <p:txBody>
          <a:bodyPr>
            <a:normAutofit/>
          </a:bodyPr>
          <a:lstStyle/>
          <a:p>
            <a:r>
              <a:rPr lang="en-GB" sz="6000" dirty="0" smtClean="0"/>
              <a:t>A Festive Problem</a:t>
            </a:r>
            <a:endParaRPr lang="en-GB" sz="6000" dirty="0"/>
          </a:p>
        </p:txBody>
      </p:sp>
      <p:sp>
        <p:nvSpPr>
          <p:cNvPr id="5" name="Rectangle 4"/>
          <p:cNvSpPr/>
          <p:nvPr/>
        </p:nvSpPr>
        <p:spPr>
          <a:xfrm>
            <a:off x="7886700" y="5754414"/>
            <a:ext cx="1257300" cy="1103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 name="Content Placeholder 2"/>
          <p:cNvSpPr>
            <a:spLocks noGrp="1"/>
          </p:cNvSpPr>
          <p:nvPr>
            <p:ph idx="1"/>
          </p:nvPr>
        </p:nvSpPr>
        <p:spPr>
          <a:xfrm>
            <a:off x="0" y="1588956"/>
            <a:ext cx="9144000" cy="5269043"/>
          </a:xfrm>
        </p:spPr>
        <p:txBody>
          <a:bodyPr>
            <a:normAutofit/>
          </a:bodyPr>
          <a:lstStyle/>
          <a:p>
            <a:pPr marL="0" indent="0">
              <a:spcBef>
                <a:spcPts val="0"/>
              </a:spcBef>
              <a:buNone/>
            </a:pPr>
            <a:r>
              <a:rPr lang="en-US" altLang="en-US" sz="4400" dirty="0" smtClean="0">
                <a:solidFill>
                  <a:schemeClr val="tx1">
                    <a:lumMod val="50000"/>
                    <a:lumOff val="50000"/>
                  </a:schemeClr>
                </a:solidFill>
              </a:rPr>
              <a:t>Can you work it out?</a:t>
            </a:r>
            <a:endParaRPr lang="en-US" altLang="en-US" sz="4400" dirty="0">
              <a:solidFill>
                <a:schemeClr val="tx1">
                  <a:lumMod val="50000"/>
                  <a:lumOff val="50000"/>
                </a:schemeClr>
              </a:solidFill>
            </a:endParaRPr>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l="61224" t="10312" r="23424" b="22604"/>
          <a:stretch>
            <a:fillRect/>
          </a:stretch>
        </p:blipFill>
        <p:spPr bwMode="auto">
          <a:xfrm>
            <a:off x="6789738" y="188913"/>
            <a:ext cx="2319337" cy="6335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l="28346" t="77124" r="26967" b="5000"/>
          <a:stretch>
            <a:fillRect/>
          </a:stretch>
        </p:blipFill>
        <p:spPr bwMode="auto">
          <a:xfrm>
            <a:off x="82551" y="2528094"/>
            <a:ext cx="6624637" cy="165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76656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1325563"/>
          </a:xfrm>
        </p:spPr>
        <p:txBody>
          <a:bodyPr>
            <a:normAutofit/>
          </a:bodyPr>
          <a:lstStyle/>
          <a:p>
            <a:r>
              <a:rPr lang="en-GB" sz="6000" dirty="0" smtClean="0"/>
              <a:t>Design Your Own Code</a:t>
            </a:r>
            <a:endParaRPr lang="en-GB" sz="6000" dirty="0"/>
          </a:p>
        </p:txBody>
      </p:sp>
      <p:sp>
        <p:nvSpPr>
          <p:cNvPr id="3" name="Content Placeholder 2"/>
          <p:cNvSpPr>
            <a:spLocks noGrp="1"/>
          </p:cNvSpPr>
          <p:nvPr>
            <p:ph idx="1"/>
          </p:nvPr>
        </p:nvSpPr>
        <p:spPr>
          <a:xfrm>
            <a:off x="0" y="1325562"/>
            <a:ext cx="9144000" cy="6005404"/>
          </a:xfrm>
        </p:spPr>
        <p:txBody>
          <a:bodyPr>
            <a:normAutofit/>
          </a:bodyPr>
          <a:lstStyle/>
          <a:p>
            <a:pPr marL="0" indent="0">
              <a:buNone/>
            </a:pPr>
            <a:r>
              <a:rPr lang="en-GB" sz="4400" dirty="0" smtClean="0">
                <a:solidFill>
                  <a:schemeClr val="tx1">
                    <a:lumMod val="50000"/>
                    <a:lumOff val="50000"/>
                  </a:schemeClr>
                </a:solidFill>
              </a:rPr>
              <a:t>We know we can represent numbers as binary codes, and pictures can be stored as numbers. </a:t>
            </a:r>
          </a:p>
          <a:p>
            <a:pPr marL="0" indent="0">
              <a:buNone/>
            </a:pPr>
            <a:endParaRPr lang="en-GB" sz="4400" dirty="0">
              <a:solidFill>
                <a:schemeClr val="tx1">
                  <a:lumMod val="50000"/>
                  <a:lumOff val="50000"/>
                </a:schemeClr>
              </a:solidFill>
            </a:endParaRPr>
          </a:p>
          <a:p>
            <a:pPr marL="0" indent="0">
              <a:buNone/>
            </a:pPr>
            <a:r>
              <a:rPr lang="en-GB" sz="4400" dirty="0">
                <a:solidFill>
                  <a:schemeClr val="tx1">
                    <a:lumMod val="50000"/>
                    <a:lumOff val="50000"/>
                  </a:schemeClr>
                </a:solidFill>
              </a:rPr>
              <a:t>W</a:t>
            </a:r>
            <a:r>
              <a:rPr lang="en-GB" sz="4400" dirty="0" smtClean="0">
                <a:solidFill>
                  <a:schemeClr val="tx1">
                    <a:lumMod val="50000"/>
                    <a:lumOff val="50000"/>
                  </a:schemeClr>
                </a:solidFill>
              </a:rPr>
              <a:t>hat if we want to write text?</a:t>
            </a:r>
          </a:p>
          <a:p>
            <a:pPr marL="0" indent="0">
              <a:buNone/>
            </a:pPr>
            <a:endParaRPr lang="en-GB" sz="4400" dirty="0">
              <a:solidFill>
                <a:schemeClr val="tx1">
                  <a:lumMod val="50000"/>
                  <a:lumOff val="50000"/>
                </a:schemeClr>
              </a:solidFill>
            </a:endParaRPr>
          </a:p>
          <a:p>
            <a:pPr marL="0" indent="0">
              <a:buNone/>
            </a:pPr>
            <a:r>
              <a:rPr lang="en-GB" sz="4400" dirty="0" smtClean="0">
                <a:solidFill>
                  <a:schemeClr val="tx1">
                    <a:lumMod val="50000"/>
                    <a:lumOff val="50000"/>
                  </a:schemeClr>
                </a:solidFill>
              </a:rPr>
              <a:t>Can we devise a</a:t>
            </a:r>
          </a:p>
          <a:p>
            <a:pPr marL="0" indent="0">
              <a:buNone/>
            </a:pPr>
            <a:r>
              <a:rPr lang="en-GB" sz="4400" dirty="0" smtClean="0">
                <a:solidFill>
                  <a:schemeClr val="tx1">
                    <a:lumMod val="50000"/>
                    <a:lumOff val="50000"/>
                  </a:schemeClr>
                </a:solidFill>
              </a:rPr>
              <a:t>character code?</a:t>
            </a:r>
            <a:endParaRPr lang="en-GB" sz="4400" dirty="0">
              <a:solidFill>
                <a:schemeClr val="tx1">
                  <a:lumMod val="50000"/>
                  <a:lumOff val="50000"/>
                </a:schemeClr>
              </a:solidFill>
            </a:endParaRPr>
          </a:p>
        </p:txBody>
      </p:sp>
      <p:sp>
        <p:nvSpPr>
          <p:cNvPr id="5" name="Rectangle 4"/>
          <p:cNvSpPr/>
          <p:nvPr/>
        </p:nvSpPr>
        <p:spPr>
          <a:xfrm>
            <a:off x="7886700" y="5754414"/>
            <a:ext cx="1257300" cy="1103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4" name="Explosion 1 3"/>
          <p:cNvSpPr/>
          <p:nvPr/>
        </p:nvSpPr>
        <p:spPr>
          <a:xfrm rot="20472116">
            <a:off x="4944131" y="4167145"/>
            <a:ext cx="4707364" cy="3174538"/>
          </a:xfrm>
          <a:prstGeom prst="irregularSeal1">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smtClean="0">
                <a:solidFill>
                  <a:srgbClr val="C00000"/>
                </a:solidFill>
              </a:rPr>
              <a:t>Group Discussion</a:t>
            </a:r>
            <a:endParaRPr lang="en-GB" sz="4400" b="1" dirty="0">
              <a:solidFill>
                <a:srgbClr val="C00000"/>
              </a:solidFill>
            </a:endParaRPr>
          </a:p>
        </p:txBody>
      </p:sp>
    </p:spTree>
    <p:extLst>
      <p:ext uri="{BB962C8B-B14F-4D97-AF65-F5344CB8AC3E}">
        <p14:creationId xmlns:p14="http://schemas.microsoft.com/office/powerpoint/2010/main" val="19729576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77807" y="5722883"/>
            <a:ext cx="1466193" cy="10972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itle 1"/>
          <p:cNvSpPr txBox="1">
            <a:spLocks/>
          </p:cNvSpPr>
          <p:nvPr/>
        </p:nvSpPr>
        <p:spPr>
          <a:xfrm>
            <a:off x="0" y="557701"/>
            <a:ext cx="9128904" cy="90533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6600" b="1" spc="-150" dirty="0" smtClean="0">
                <a:solidFill>
                  <a:srgbClr val="C00000"/>
                </a:solidFill>
                <a:latin typeface="+mn-lt"/>
              </a:rPr>
              <a:t>Learning Outcomes </a:t>
            </a:r>
            <a:endParaRPr lang="en-GB" sz="6600" b="1" spc="-150" dirty="0">
              <a:solidFill>
                <a:srgbClr val="C00000"/>
              </a:solidFill>
              <a:latin typeface="+mn-lt"/>
            </a:endParaRPr>
          </a:p>
        </p:txBody>
      </p:sp>
      <p:sp>
        <p:nvSpPr>
          <p:cNvPr id="6" name="Subtitle 2"/>
          <p:cNvSpPr txBox="1">
            <a:spLocks/>
          </p:cNvSpPr>
          <p:nvPr/>
        </p:nvSpPr>
        <p:spPr>
          <a:xfrm>
            <a:off x="-15096" y="0"/>
            <a:ext cx="9144000" cy="7177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4400" b="1" spc="-150" dirty="0" smtClean="0">
                <a:solidFill>
                  <a:schemeClr val="bg1">
                    <a:lumMod val="50000"/>
                  </a:schemeClr>
                </a:solidFill>
              </a:rPr>
              <a:t>Bits and Bytes</a:t>
            </a:r>
            <a:endParaRPr lang="en-GB" sz="4400" b="1" spc="-150" dirty="0">
              <a:solidFill>
                <a:schemeClr val="bg1">
                  <a:lumMod val="50000"/>
                </a:schemeClr>
              </a:solidFill>
            </a:endParaRPr>
          </a:p>
        </p:txBody>
      </p:sp>
      <p:sp>
        <p:nvSpPr>
          <p:cNvPr id="8" name="Title 1"/>
          <p:cNvSpPr txBox="1">
            <a:spLocks/>
          </p:cNvSpPr>
          <p:nvPr/>
        </p:nvSpPr>
        <p:spPr>
          <a:xfrm>
            <a:off x="19182" y="1514033"/>
            <a:ext cx="912481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600" b="1" dirty="0" smtClean="0">
                <a:solidFill>
                  <a:schemeClr val="tx1">
                    <a:lumMod val="50000"/>
                    <a:lumOff val="50000"/>
                  </a:schemeClr>
                </a:solidFill>
                <a:latin typeface="+mn-lt"/>
              </a:rPr>
              <a:t>By the end of this Unit we hope you will:</a:t>
            </a:r>
          </a:p>
          <a:p>
            <a:pPr>
              <a:lnSpc>
                <a:spcPct val="100000"/>
              </a:lnSpc>
            </a:pPr>
            <a:endParaRPr lang="en-US" sz="2800" b="1" dirty="0" smtClean="0">
              <a:solidFill>
                <a:schemeClr val="bg1">
                  <a:lumMod val="50000"/>
                </a:schemeClr>
              </a:solidFill>
              <a:latin typeface="+mn-lt"/>
            </a:endParaRPr>
          </a:p>
          <a:p>
            <a:pPr>
              <a:lnSpc>
                <a:spcPct val="100000"/>
              </a:lnSpc>
            </a:pPr>
            <a:r>
              <a:rPr lang="en-US" sz="2800" dirty="0" smtClean="0">
                <a:solidFill>
                  <a:schemeClr val="bg1">
                    <a:lumMod val="50000"/>
                  </a:schemeClr>
                </a:solidFill>
                <a:latin typeface="+mn-lt"/>
              </a:rPr>
              <a:t>Be able to convey a variety of ways to introduce decimal, binary and hexadecimal conversion.</a:t>
            </a:r>
          </a:p>
          <a:p>
            <a:pPr>
              <a:lnSpc>
                <a:spcPct val="100000"/>
              </a:lnSpc>
            </a:pPr>
            <a:r>
              <a:rPr lang="en-US" sz="2800" dirty="0" smtClean="0">
                <a:solidFill>
                  <a:schemeClr val="bg1">
                    <a:lumMod val="50000"/>
                  </a:schemeClr>
                </a:solidFill>
                <a:latin typeface="+mn-lt"/>
              </a:rPr>
              <a:t>Make connections with </a:t>
            </a:r>
            <a:r>
              <a:rPr lang="en-US" sz="2800" dirty="0" err="1" smtClean="0">
                <a:solidFill>
                  <a:schemeClr val="bg1">
                    <a:lumMod val="50000"/>
                  </a:schemeClr>
                </a:solidFill>
                <a:latin typeface="+mn-lt"/>
              </a:rPr>
              <a:t>colour</a:t>
            </a:r>
            <a:r>
              <a:rPr lang="en-US" sz="2800" dirty="0" smtClean="0">
                <a:solidFill>
                  <a:schemeClr val="bg1">
                    <a:lumMod val="50000"/>
                  </a:schemeClr>
                </a:solidFill>
                <a:latin typeface="+mn-lt"/>
              </a:rPr>
              <a:t> and character coding schemes.</a:t>
            </a:r>
          </a:p>
          <a:p>
            <a:pPr>
              <a:lnSpc>
                <a:spcPct val="100000"/>
              </a:lnSpc>
            </a:pPr>
            <a:r>
              <a:rPr lang="en-US" sz="2800" dirty="0" smtClean="0">
                <a:solidFill>
                  <a:schemeClr val="bg1">
                    <a:lumMod val="50000"/>
                  </a:schemeClr>
                </a:solidFill>
                <a:latin typeface="+mn-lt"/>
              </a:rPr>
              <a:t>Investigate exercises introducing compression techniques.</a:t>
            </a:r>
          </a:p>
          <a:p>
            <a:pPr>
              <a:lnSpc>
                <a:spcPct val="100000"/>
              </a:lnSpc>
            </a:pPr>
            <a:r>
              <a:rPr lang="en-US" sz="2800" dirty="0" smtClean="0">
                <a:solidFill>
                  <a:schemeClr val="bg1">
                    <a:lumMod val="50000"/>
                  </a:schemeClr>
                </a:solidFill>
                <a:latin typeface="+mn-lt"/>
              </a:rPr>
              <a:t>Become familiar with some lesser known algorithms.</a:t>
            </a:r>
          </a:p>
          <a:p>
            <a:pPr>
              <a:lnSpc>
                <a:spcPct val="100000"/>
              </a:lnSpc>
              <a:spcBef>
                <a:spcPts val="0"/>
              </a:spcBef>
              <a:defRPr/>
            </a:pPr>
            <a:r>
              <a:rPr lang="en-GB" sz="2800" dirty="0" smtClean="0">
                <a:solidFill>
                  <a:schemeClr val="bg1">
                    <a:lumMod val="50000"/>
                  </a:schemeClr>
                </a:solidFill>
                <a:latin typeface="+mn-lt"/>
              </a:rPr>
              <a:t>Be able to code some graphic effects using Python.</a:t>
            </a:r>
          </a:p>
          <a:p>
            <a:pPr>
              <a:lnSpc>
                <a:spcPct val="100000"/>
              </a:lnSpc>
              <a:spcBef>
                <a:spcPts val="0"/>
              </a:spcBef>
              <a:defRPr/>
            </a:pPr>
            <a:r>
              <a:rPr lang="en-GB" sz="2800" dirty="0" smtClean="0">
                <a:solidFill>
                  <a:schemeClr val="bg1">
                    <a:lumMod val="50000"/>
                  </a:schemeClr>
                </a:solidFill>
                <a:latin typeface="+mn-lt"/>
              </a:rPr>
              <a:t> </a:t>
            </a:r>
          </a:p>
          <a:p>
            <a:pPr>
              <a:lnSpc>
                <a:spcPct val="100000"/>
              </a:lnSpc>
              <a:spcBef>
                <a:spcPts val="0"/>
              </a:spcBef>
              <a:defRPr/>
            </a:pPr>
            <a:r>
              <a:rPr lang="en-US" sz="2800" dirty="0">
                <a:solidFill>
                  <a:schemeClr val="bg1">
                    <a:lumMod val="50000"/>
                  </a:schemeClr>
                </a:solidFill>
                <a:latin typeface="+mn-lt"/>
              </a:rPr>
              <a:t>Have a range of ideas for introducing key ideas behind digital </a:t>
            </a:r>
            <a:r>
              <a:rPr lang="en-US" sz="2800" dirty="0" smtClean="0">
                <a:solidFill>
                  <a:schemeClr val="bg1">
                    <a:lumMod val="50000"/>
                  </a:schemeClr>
                </a:solidFill>
                <a:latin typeface="+mn-lt"/>
              </a:rPr>
              <a:t>representation at KS3.</a:t>
            </a:r>
            <a:endParaRPr lang="en-US" sz="2800" dirty="0">
              <a:solidFill>
                <a:schemeClr val="bg1">
                  <a:lumMod val="50000"/>
                </a:schemeClr>
              </a:solidFill>
              <a:latin typeface="+mn-lt"/>
            </a:endParaRPr>
          </a:p>
          <a:p>
            <a:pPr>
              <a:lnSpc>
                <a:spcPct val="100000"/>
              </a:lnSpc>
              <a:spcBef>
                <a:spcPts val="0"/>
              </a:spcBef>
              <a:defRPr/>
            </a:pPr>
            <a:r>
              <a:rPr lang="en-US" sz="2800" dirty="0">
                <a:solidFill>
                  <a:schemeClr val="tx1">
                    <a:lumMod val="50000"/>
                    <a:lumOff val="50000"/>
                  </a:schemeClr>
                </a:solidFill>
                <a:latin typeface="+mn-lt"/>
              </a:rPr>
              <a:t/>
            </a:r>
            <a:br>
              <a:rPr lang="en-US" sz="2800" dirty="0">
                <a:solidFill>
                  <a:schemeClr val="tx1">
                    <a:lumMod val="50000"/>
                    <a:lumOff val="50000"/>
                  </a:schemeClr>
                </a:solidFill>
                <a:latin typeface="+mn-lt"/>
              </a:rPr>
            </a:br>
            <a:endParaRPr lang="en-US" sz="2800" dirty="0" smtClean="0">
              <a:solidFill>
                <a:schemeClr val="tx1">
                  <a:lumMod val="50000"/>
                  <a:lumOff val="50000"/>
                </a:schemeClr>
              </a:solidFill>
              <a:latin typeface="+mn-lt"/>
            </a:endParaRPr>
          </a:p>
        </p:txBody>
      </p:sp>
    </p:spTree>
    <p:extLst>
      <p:ext uri="{BB962C8B-B14F-4D97-AF65-F5344CB8AC3E}">
        <p14:creationId xmlns:p14="http://schemas.microsoft.com/office/powerpoint/2010/main" val="2355958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1325563"/>
          </a:xfrm>
        </p:spPr>
        <p:txBody>
          <a:bodyPr>
            <a:normAutofit/>
          </a:bodyPr>
          <a:lstStyle/>
          <a:p>
            <a:r>
              <a:rPr lang="en-GB" sz="6000" dirty="0" smtClean="0"/>
              <a:t>Things To Consider</a:t>
            </a:r>
            <a:endParaRPr lang="en-GB" sz="6000" dirty="0"/>
          </a:p>
        </p:txBody>
      </p:sp>
      <p:sp>
        <p:nvSpPr>
          <p:cNvPr id="3" name="Content Placeholder 2"/>
          <p:cNvSpPr>
            <a:spLocks noGrp="1"/>
          </p:cNvSpPr>
          <p:nvPr>
            <p:ph idx="1"/>
          </p:nvPr>
        </p:nvSpPr>
        <p:spPr>
          <a:xfrm>
            <a:off x="0" y="1325562"/>
            <a:ext cx="9144000" cy="5532437"/>
          </a:xfrm>
        </p:spPr>
        <p:txBody>
          <a:bodyPr>
            <a:normAutofit/>
          </a:bodyPr>
          <a:lstStyle/>
          <a:p>
            <a:pPr marL="0" indent="0">
              <a:buNone/>
            </a:pPr>
            <a:r>
              <a:rPr lang="en-GB" sz="4400" dirty="0" smtClean="0">
                <a:solidFill>
                  <a:schemeClr val="tx1">
                    <a:lumMod val="50000"/>
                    <a:lumOff val="50000"/>
                  </a:schemeClr>
                </a:solidFill>
              </a:rPr>
              <a:t>Are there any codes that already exist?</a:t>
            </a:r>
          </a:p>
          <a:p>
            <a:pPr marL="0" indent="0">
              <a:buNone/>
            </a:pPr>
            <a:endParaRPr lang="en-GB" sz="4400" dirty="0">
              <a:solidFill>
                <a:schemeClr val="tx1">
                  <a:lumMod val="50000"/>
                  <a:lumOff val="50000"/>
                </a:schemeClr>
              </a:solidFill>
            </a:endParaRPr>
          </a:p>
        </p:txBody>
      </p:sp>
      <p:sp>
        <p:nvSpPr>
          <p:cNvPr id="4" name="Rectangle 3"/>
          <p:cNvSpPr/>
          <p:nvPr/>
        </p:nvSpPr>
        <p:spPr>
          <a:xfrm>
            <a:off x="7886700" y="5754414"/>
            <a:ext cx="1257300" cy="1103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5" name="Explosion 1 4"/>
          <p:cNvSpPr/>
          <p:nvPr/>
        </p:nvSpPr>
        <p:spPr>
          <a:xfrm rot="20472116">
            <a:off x="4944131" y="4167145"/>
            <a:ext cx="4707364" cy="3174538"/>
          </a:xfrm>
          <a:prstGeom prst="irregularSeal1">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smtClean="0">
                <a:solidFill>
                  <a:srgbClr val="C00000"/>
                </a:solidFill>
              </a:rPr>
              <a:t>Group Discussion</a:t>
            </a:r>
            <a:endParaRPr lang="en-GB" sz="4400" b="1" dirty="0">
              <a:solidFill>
                <a:srgbClr val="C000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031" y="1985128"/>
            <a:ext cx="3691319" cy="4757701"/>
          </a:xfrm>
          <a:prstGeom prst="rect">
            <a:avLst/>
          </a:prstGeom>
          <a:ln>
            <a:solidFill>
              <a:schemeClr val="tx1">
                <a:lumMod val="50000"/>
                <a:lumOff val="50000"/>
              </a:schemeClr>
            </a:solidFill>
          </a:ln>
        </p:spPr>
      </p:pic>
    </p:spTree>
    <p:extLst>
      <p:ext uri="{BB962C8B-B14F-4D97-AF65-F5344CB8AC3E}">
        <p14:creationId xmlns:p14="http://schemas.microsoft.com/office/powerpoint/2010/main" val="18052697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1325563"/>
          </a:xfrm>
        </p:spPr>
        <p:txBody>
          <a:bodyPr>
            <a:normAutofit/>
          </a:bodyPr>
          <a:lstStyle/>
          <a:p>
            <a:r>
              <a:rPr lang="en-GB" sz="6000" dirty="0" smtClean="0"/>
              <a:t>Things To Consider</a:t>
            </a:r>
            <a:endParaRPr lang="en-GB" sz="6000" dirty="0"/>
          </a:p>
        </p:txBody>
      </p:sp>
      <p:sp>
        <p:nvSpPr>
          <p:cNvPr id="3" name="Content Placeholder 2"/>
          <p:cNvSpPr>
            <a:spLocks noGrp="1"/>
          </p:cNvSpPr>
          <p:nvPr>
            <p:ph idx="1"/>
          </p:nvPr>
        </p:nvSpPr>
        <p:spPr>
          <a:xfrm>
            <a:off x="0" y="1325562"/>
            <a:ext cx="9144000" cy="5532437"/>
          </a:xfrm>
        </p:spPr>
        <p:txBody>
          <a:bodyPr>
            <a:normAutofit/>
          </a:bodyPr>
          <a:lstStyle/>
          <a:p>
            <a:pPr marL="0" indent="0">
              <a:buNone/>
            </a:pPr>
            <a:r>
              <a:rPr lang="en-GB" sz="4400" dirty="0" smtClean="0">
                <a:solidFill>
                  <a:schemeClr val="tx1">
                    <a:lumMod val="50000"/>
                    <a:lumOff val="50000"/>
                  </a:schemeClr>
                </a:solidFill>
              </a:rPr>
              <a:t>What symbols do we need to encode?</a:t>
            </a:r>
          </a:p>
          <a:p>
            <a:pPr marL="0" indent="0">
              <a:buNone/>
            </a:pPr>
            <a:endParaRPr lang="en-GB" sz="4400" dirty="0">
              <a:solidFill>
                <a:schemeClr val="tx1">
                  <a:lumMod val="50000"/>
                  <a:lumOff val="50000"/>
                </a:schemeClr>
              </a:solidFill>
            </a:endParaRPr>
          </a:p>
        </p:txBody>
      </p:sp>
      <p:sp>
        <p:nvSpPr>
          <p:cNvPr id="4" name="Rectangle 3"/>
          <p:cNvSpPr/>
          <p:nvPr/>
        </p:nvSpPr>
        <p:spPr>
          <a:xfrm>
            <a:off x="7886700" y="5754414"/>
            <a:ext cx="1257300" cy="1103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5" name="Explosion 1 4"/>
          <p:cNvSpPr/>
          <p:nvPr/>
        </p:nvSpPr>
        <p:spPr>
          <a:xfrm rot="20472116">
            <a:off x="4944131" y="4167145"/>
            <a:ext cx="4707364" cy="3174538"/>
          </a:xfrm>
          <a:prstGeom prst="irregularSeal1">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smtClean="0">
                <a:solidFill>
                  <a:srgbClr val="C00000"/>
                </a:solidFill>
              </a:rPr>
              <a:t>Group Discussion</a:t>
            </a:r>
            <a:endParaRPr lang="en-GB" sz="4400" b="1" dirty="0">
              <a:solidFill>
                <a:srgbClr val="C00000"/>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60207">
            <a:off x="147505" y="2692521"/>
            <a:ext cx="7150308" cy="2277098"/>
          </a:xfrm>
          <a:prstGeom prst="rect">
            <a:avLst/>
          </a:prstGeom>
        </p:spPr>
      </p:pic>
    </p:spTree>
    <p:extLst>
      <p:ext uri="{BB962C8B-B14F-4D97-AF65-F5344CB8AC3E}">
        <p14:creationId xmlns:p14="http://schemas.microsoft.com/office/powerpoint/2010/main" val="42009501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1325563"/>
          </a:xfrm>
        </p:spPr>
        <p:txBody>
          <a:bodyPr>
            <a:normAutofit/>
          </a:bodyPr>
          <a:lstStyle/>
          <a:p>
            <a:r>
              <a:rPr lang="en-GB" sz="6000" dirty="0" smtClean="0"/>
              <a:t>Things To Consider</a:t>
            </a:r>
            <a:endParaRPr lang="en-GB" sz="6000" dirty="0"/>
          </a:p>
        </p:txBody>
      </p:sp>
      <p:sp>
        <p:nvSpPr>
          <p:cNvPr id="3" name="Content Placeholder 2"/>
          <p:cNvSpPr>
            <a:spLocks noGrp="1"/>
          </p:cNvSpPr>
          <p:nvPr>
            <p:ph idx="1"/>
          </p:nvPr>
        </p:nvSpPr>
        <p:spPr>
          <a:xfrm>
            <a:off x="0" y="1325562"/>
            <a:ext cx="9144000" cy="5532437"/>
          </a:xfrm>
        </p:spPr>
        <p:txBody>
          <a:bodyPr>
            <a:normAutofit/>
          </a:bodyPr>
          <a:lstStyle/>
          <a:p>
            <a:pPr marL="0" indent="0">
              <a:buNone/>
            </a:pPr>
            <a:r>
              <a:rPr lang="en-GB" sz="4400" dirty="0" smtClean="0">
                <a:solidFill>
                  <a:schemeClr val="tx1">
                    <a:lumMod val="50000"/>
                    <a:lumOff val="50000"/>
                  </a:schemeClr>
                </a:solidFill>
              </a:rPr>
              <a:t>How many bits do we need to assign for each character?</a:t>
            </a:r>
            <a:endParaRPr lang="en-GB" sz="4400" dirty="0">
              <a:solidFill>
                <a:schemeClr val="tx1">
                  <a:lumMod val="50000"/>
                  <a:lumOff val="50000"/>
                </a:schemeClr>
              </a:solidFill>
            </a:endParaRPr>
          </a:p>
        </p:txBody>
      </p:sp>
      <p:sp>
        <p:nvSpPr>
          <p:cNvPr id="4" name="Rectangle 3"/>
          <p:cNvSpPr/>
          <p:nvPr/>
        </p:nvSpPr>
        <p:spPr>
          <a:xfrm>
            <a:off x="7886700" y="5754414"/>
            <a:ext cx="1257300" cy="1103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68" y="2681859"/>
            <a:ext cx="5138499" cy="3973772"/>
          </a:xfrm>
          <a:prstGeom prst="rect">
            <a:avLst/>
          </a:prstGeom>
        </p:spPr>
      </p:pic>
      <p:sp>
        <p:nvSpPr>
          <p:cNvPr id="5" name="Explosion 1 4"/>
          <p:cNvSpPr/>
          <p:nvPr/>
        </p:nvSpPr>
        <p:spPr>
          <a:xfrm rot="20472116">
            <a:off x="4944131" y="4167145"/>
            <a:ext cx="4707364" cy="3174538"/>
          </a:xfrm>
          <a:prstGeom prst="irregularSeal1">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smtClean="0">
                <a:solidFill>
                  <a:srgbClr val="C00000"/>
                </a:solidFill>
              </a:rPr>
              <a:t>Group Discussion</a:t>
            </a:r>
            <a:endParaRPr lang="en-GB" sz="4400" b="1" dirty="0">
              <a:solidFill>
                <a:srgbClr val="C00000"/>
              </a:solidFill>
            </a:endParaRPr>
          </a:p>
        </p:txBody>
      </p:sp>
    </p:spTree>
    <p:extLst>
      <p:ext uri="{BB962C8B-B14F-4D97-AF65-F5344CB8AC3E}">
        <p14:creationId xmlns:p14="http://schemas.microsoft.com/office/powerpoint/2010/main" val="17199631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1325563"/>
          </a:xfrm>
        </p:spPr>
        <p:txBody>
          <a:bodyPr>
            <a:normAutofit/>
          </a:bodyPr>
          <a:lstStyle/>
          <a:p>
            <a:r>
              <a:rPr lang="en-GB" sz="6000" dirty="0" smtClean="0"/>
              <a:t>Decoding A Message</a:t>
            </a:r>
            <a:endParaRPr lang="en-GB" sz="6000" dirty="0"/>
          </a:p>
        </p:txBody>
      </p:sp>
      <p:sp>
        <p:nvSpPr>
          <p:cNvPr id="3" name="Content Placeholder 2"/>
          <p:cNvSpPr>
            <a:spLocks noGrp="1"/>
          </p:cNvSpPr>
          <p:nvPr>
            <p:ph idx="1"/>
          </p:nvPr>
        </p:nvSpPr>
        <p:spPr>
          <a:xfrm>
            <a:off x="0" y="1325562"/>
            <a:ext cx="9144000" cy="5532437"/>
          </a:xfrm>
        </p:spPr>
        <p:txBody>
          <a:bodyPr>
            <a:normAutofit/>
          </a:bodyPr>
          <a:lstStyle/>
          <a:p>
            <a:pPr marL="0" indent="0">
              <a:buNone/>
            </a:pPr>
            <a:r>
              <a:rPr lang="en-GB" sz="4400" b="1" dirty="0" smtClean="0">
                <a:latin typeface="Courier New" panose="02070309020205020404" pitchFamily="49" charset="0"/>
                <a:cs typeface="Courier New" panose="02070309020205020404" pitchFamily="49" charset="0"/>
              </a:rPr>
              <a:t>48656C6C6F20576F726C6421</a:t>
            </a:r>
            <a:endParaRPr lang="en-GB" sz="4400" b="1" dirty="0">
              <a:latin typeface="Courier New" panose="02070309020205020404" pitchFamily="49" charset="0"/>
              <a:cs typeface="Courier New" panose="02070309020205020404" pitchFamily="49" charset="0"/>
            </a:endParaRPr>
          </a:p>
        </p:txBody>
      </p:sp>
      <p:sp>
        <p:nvSpPr>
          <p:cNvPr id="4" name="Rectangle 3"/>
          <p:cNvSpPr/>
          <p:nvPr/>
        </p:nvSpPr>
        <p:spPr>
          <a:xfrm>
            <a:off x="7886700" y="5754414"/>
            <a:ext cx="1257300" cy="1103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8" name="Picture 7"/>
          <p:cNvPicPr>
            <a:picLocks noChangeAspect="1"/>
          </p:cNvPicPr>
          <p:nvPr/>
        </p:nvPicPr>
        <p:blipFill rotWithShape="1">
          <a:blip r:embed="rId3"/>
          <a:srcRect l="38610" t="12756" r="42202" b="40194"/>
          <a:stretch/>
        </p:blipFill>
        <p:spPr>
          <a:xfrm>
            <a:off x="0" y="1936018"/>
            <a:ext cx="3053751" cy="4209948"/>
          </a:xfrm>
          <a:prstGeom prst="rect">
            <a:avLst/>
          </a:prstGeom>
        </p:spPr>
      </p:pic>
      <p:sp>
        <p:nvSpPr>
          <p:cNvPr id="7" name="Rectangle 6"/>
          <p:cNvSpPr/>
          <p:nvPr/>
        </p:nvSpPr>
        <p:spPr>
          <a:xfrm>
            <a:off x="-1" y="6550905"/>
            <a:ext cx="5519651" cy="307777"/>
          </a:xfrm>
          <a:prstGeom prst="rect">
            <a:avLst/>
          </a:prstGeom>
        </p:spPr>
        <p:txBody>
          <a:bodyPr wrap="square">
            <a:spAutoFit/>
          </a:bodyPr>
          <a:lstStyle/>
          <a:p>
            <a:r>
              <a:rPr lang="en-GB" sz="1400" dirty="0" smtClean="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rPr>
              <a:t>Instructions, images and ideas from D </a:t>
            </a:r>
            <a:r>
              <a:rPr lang="en-GB" sz="1400"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rPr>
              <a:t>J Dates: </a:t>
            </a:r>
            <a:r>
              <a:rPr lang="en-GB" sz="1400" dirty="0" smtClean="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hlinkClick r:id="rId4"/>
              </a:rPr>
              <a:t>goo.gl/2r3QYe</a:t>
            </a:r>
            <a:r>
              <a:rPr lang="en-GB" sz="1400" dirty="0" smtClean="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rPr>
              <a:t> </a:t>
            </a:r>
          </a:p>
        </p:txBody>
      </p:sp>
      <p:sp>
        <p:nvSpPr>
          <p:cNvPr id="9" name="TextBox 8"/>
          <p:cNvSpPr txBox="1"/>
          <p:nvPr/>
        </p:nvSpPr>
        <p:spPr>
          <a:xfrm>
            <a:off x="7652251" y="4267000"/>
            <a:ext cx="1484702" cy="3170099"/>
          </a:xfrm>
          <a:prstGeom prst="rect">
            <a:avLst/>
          </a:prstGeom>
          <a:noFill/>
        </p:spPr>
        <p:txBody>
          <a:bodyPr wrap="none" rtlCol="0">
            <a:spAutoFit/>
          </a:bodyPr>
          <a:lstStyle/>
          <a:p>
            <a:r>
              <a:rPr lang="en-GB" sz="20000" b="1" dirty="0">
                <a:solidFill>
                  <a:srgbClr val="DEDEDE"/>
                </a:solidFill>
              </a:rPr>
              <a:t>6</a:t>
            </a:r>
          </a:p>
        </p:txBody>
      </p:sp>
      <p:sp>
        <p:nvSpPr>
          <p:cNvPr id="10" name="TextBox 9"/>
          <p:cNvSpPr txBox="1"/>
          <p:nvPr/>
        </p:nvSpPr>
        <p:spPr>
          <a:xfrm>
            <a:off x="7508918" y="6002987"/>
            <a:ext cx="1122423" cy="461665"/>
          </a:xfrm>
          <a:prstGeom prst="rect">
            <a:avLst/>
          </a:prstGeom>
          <a:noFill/>
        </p:spPr>
        <p:txBody>
          <a:bodyPr wrap="none" rtlCol="0">
            <a:spAutoFit/>
          </a:bodyPr>
          <a:lstStyle/>
          <a:p>
            <a:r>
              <a:rPr lang="en-GB" sz="2400" b="1" dirty="0" smtClean="0">
                <a:solidFill>
                  <a:srgbClr val="595959"/>
                </a:solidFill>
              </a:rPr>
              <a:t>activity</a:t>
            </a:r>
            <a:endParaRPr lang="en-GB" sz="2400" b="1" dirty="0">
              <a:solidFill>
                <a:srgbClr val="595959"/>
              </a:solidFill>
            </a:endParaRPr>
          </a:p>
        </p:txBody>
      </p:sp>
      <p:pic>
        <p:nvPicPr>
          <p:cNvPr id="11" name="Picture 10"/>
          <p:cNvPicPr>
            <a:picLocks noChangeAspect="1"/>
          </p:cNvPicPr>
          <p:nvPr/>
        </p:nvPicPr>
        <p:blipFill rotWithShape="1">
          <a:blip r:embed="rId3"/>
          <a:srcRect l="66055" t="12756" r="16800" b="40194"/>
          <a:stretch/>
        </p:blipFill>
        <p:spPr>
          <a:xfrm>
            <a:off x="3020499" y="1986806"/>
            <a:ext cx="2728720" cy="4209948"/>
          </a:xfrm>
          <a:prstGeom prst="rect">
            <a:avLst/>
          </a:prstGeom>
        </p:spPr>
      </p:pic>
    </p:spTree>
    <p:extLst>
      <p:ext uri="{BB962C8B-B14F-4D97-AF65-F5344CB8AC3E}">
        <p14:creationId xmlns:p14="http://schemas.microsoft.com/office/powerpoint/2010/main" val="26066331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1325563"/>
          </a:xfrm>
        </p:spPr>
        <p:txBody>
          <a:bodyPr>
            <a:normAutofit/>
          </a:bodyPr>
          <a:lstStyle/>
          <a:p>
            <a:r>
              <a:rPr lang="en-GB" sz="6000" dirty="0" smtClean="0"/>
              <a:t>Decoding A Message</a:t>
            </a:r>
            <a:endParaRPr lang="en-GB" sz="6000" dirty="0"/>
          </a:p>
        </p:txBody>
      </p:sp>
      <p:sp>
        <p:nvSpPr>
          <p:cNvPr id="3" name="Content Placeholder 2"/>
          <p:cNvSpPr>
            <a:spLocks noGrp="1"/>
          </p:cNvSpPr>
          <p:nvPr>
            <p:ph idx="1"/>
          </p:nvPr>
        </p:nvSpPr>
        <p:spPr>
          <a:xfrm>
            <a:off x="0" y="1325562"/>
            <a:ext cx="9144000" cy="5532437"/>
          </a:xfrm>
        </p:spPr>
        <p:txBody>
          <a:bodyPr>
            <a:normAutofit/>
          </a:bodyPr>
          <a:lstStyle/>
          <a:p>
            <a:pPr marL="0" indent="0">
              <a:buNone/>
            </a:pPr>
            <a:r>
              <a:rPr lang="en-GB" sz="4400" b="1" dirty="0" smtClean="0">
                <a:latin typeface="Courier New" panose="02070309020205020404" pitchFamily="49" charset="0"/>
                <a:cs typeface="Courier New" panose="02070309020205020404" pitchFamily="49" charset="0"/>
              </a:rPr>
              <a:t>48656C6C6F20576F726C6421</a:t>
            </a:r>
            <a:endParaRPr lang="en-GB" sz="4400" b="1" dirty="0">
              <a:latin typeface="Courier New" panose="02070309020205020404" pitchFamily="49" charset="0"/>
              <a:cs typeface="Courier New" panose="02070309020205020404" pitchFamily="49" charset="0"/>
            </a:endParaRPr>
          </a:p>
        </p:txBody>
      </p:sp>
      <p:sp>
        <p:nvSpPr>
          <p:cNvPr id="4" name="Rectangle 3"/>
          <p:cNvSpPr/>
          <p:nvPr/>
        </p:nvSpPr>
        <p:spPr>
          <a:xfrm>
            <a:off x="7886700" y="5754414"/>
            <a:ext cx="1257300" cy="1103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9" name="TextBox 8"/>
          <p:cNvSpPr txBox="1"/>
          <p:nvPr/>
        </p:nvSpPr>
        <p:spPr>
          <a:xfrm>
            <a:off x="7652251" y="4267000"/>
            <a:ext cx="1484702" cy="3170099"/>
          </a:xfrm>
          <a:prstGeom prst="rect">
            <a:avLst/>
          </a:prstGeom>
          <a:noFill/>
        </p:spPr>
        <p:txBody>
          <a:bodyPr wrap="none" rtlCol="0">
            <a:spAutoFit/>
          </a:bodyPr>
          <a:lstStyle/>
          <a:p>
            <a:r>
              <a:rPr lang="en-GB" sz="20000" b="1" dirty="0">
                <a:solidFill>
                  <a:srgbClr val="DEDEDE"/>
                </a:solidFill>
              </a:rPr>
              <a:t>6</a:t>
            </a:r>
          </a:p>
        </p:txBody>
      </p:sp>
      <p:sp>
        <p:nvSpPr>
          <p:cNvPr id="10" name="TextBox 9"/>
          <p:cNvSpPr txBox="1"/>
          <p:nvPr/>
        </p:nvSpPr>
        <p:spPr>
          <a:xfrm>
            <a:off x="7508918" y="6002987"/>
            <a:ext cx="1122423" cy="461665"/>
          </a:xfrm>
          <a:prstGeom prst="rect">
            <a:avLst/>
          </a:prstGeom>
          <a:noFill/>
        </p:spPr>
        <p:txBody>
          <a:bodyPr wrap="none" rtlCol="0">
            <a:spAutoFit/>
          </a:bodyPr>
          <a:lstStyle/>
          <a:p>
            <a:r>
              <a:rPr lang="en-GB" sz="2400" b="1" dirty="0" smtClean="0">
                <a:solidFill>
                  <a:srgbClr val="595959"/>
                </a:solidFill>
              </a:rPr>
              <a:t>activity</a:t>
            </a:r>
            <a:endParaRPr lang="en-GB" sz="2400" b="1" dirty="0">
              <a:solidFill>
                <a:srgbClr val="595959"/>
              </a:solidFill>
            </a:endParaRPr>
          </a:p>
        </p:txBody>
      </p:sp>
      <p:sp>
        <p:nvSpPr>
          <p:cNvPr id="13" name="Rectangle 12"/>
          <p:cNvSpPr/>
          <p:nvPr/>
        </p:nvSpPr>
        <p:spPr>
          <a:xfrm>
            <a:off x="-1" y="6550905"/>
            <a:ext cx="5519651" cy="307777"/>
          </a:xfrm>
          <a:prstGeom prst="rect">
            <a:avLst/>
          </a:prstGeom>
        </p:spPr>
        <p:txBody>
          <a:bodyPr wrap="square">
            <a:spAutoFit/>
          </a:bodyPr>
          <a:lstStyle/>
          <a:p>
            <a:r>
              <a:rPr lang="en-GB" sz="1400" dirty="0" smtClean="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rPr>
              <a:t>Idea and images from </a:t>
            </a:r>
            <a:r>
              <a:rPr lang="en-GB" sz="1400"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rPr>
              <a:t>@frostini2010: </a:t>
            </a:r>
            <a:r>
              <a:rPr lang="en-GB" sz="1400" dirty="0" smtClean="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hlinkClick r:id="rId3"/>
              </a:rPr>
              <a:t>goo.gl/ewGO4a</a:t>
            </a:r>
            <a:r>
              <a:rPr lang="en-GB" sz="1400" dirty="0" smtClean="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rPr>
              <a:t>  </a:t>
            </a:r>
          </a:p>
        </p:txBody>
      </p:sp>
      <p:pic>
        <p:nvPicPr>
          <p:cNvPr id="5" name="Picture 4"/>
          <p:cNvPicPr>
            <a:picLocks noChangeAspect="1"/>
          </p:cNvPicPr>
          <p:nvPr/>
        </p:nvPicPr>
        <p:blipFill rotWithShape="1">
          <a:blip r:embed="rId4"/>
          <a:srcRect r="66993"/>
          <a:stretch/>
        </p:blipFill>
        <p:spPr>
          <a:xfrm rot="339691">
            <a:off x="4272631" y="2111432"/>
            <a:ext cx="3326303" cy="7124700"/>
          </a:xfrm>
          <a:prstGeom prst="rect">
            <a:avLst/>
          </a:prstGeom>
          <a:ln>
            <a:solidFill>
              <a:schemeClr val="bg1">
                <a:lumMod val="50000"/>
              </a:schemeClr>
            </a:solidFill>
          </a:ln>
        </p:spPr>
      </p:pic>
      <p:pic>
        <p:nvPicPr>
          <p:cNvPr id="12" name="Picture 11" descr="https://pbs.twimg.com/media/BYlqSQVIAAAM3Li.jpg"/>
          <p:cNvPicPr/>
          <p:nvPr/>
        </p:nvPicPr>
        <p:blipFill rotWithShape="1">
          <a:blip r:embed="rId5">
            <a:extLst>
              <a:ext uri="{28A0092B-C50C-407E-A947-70E740481C1C}">
                <a14:useLocalDpi xmlns:a14="http://schemas.microsoft.com/office/drawing/2010/main" val="0"/>
              </a:ext>
            </a:extLst>
          </a:blip>
          <a:srcRect t="10638" b="25504"/>
          <a:stretch/>
        </p:blipFill>
        <p:spPr bwMode="auto">
          <a:xfrm>
            <a:off x="94419" y="3823844"/>
            <a:ext cx="5678676" cy="2711957"/>
          </a:xfrm>
          <a:prstGeom prst="rect">
            <a:avLst/>
          </a:prstGeom>
          <a:noFill/>
          <a:ln>
            <a:noFill/>
          </a:ln>
        </p:spPr>
      </p:pic>
    </p:spTree>
    <p:extLst>
      <p:ext uri="{BB962C8B-B14F-4D97-AF65-F5344CB8AC3E}">
        <p14:creationId xmlns:p14="http://schemas.microsoft.com/office/powerpoint/2010/main" val="25096783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1325563"/>
          </a:xfrm>
        </p:spPr>
        <p:txBody>
          <a:bodyPr>
            <a:normAutofit/>
          </a:bodyPr>
          <a:lstStyle/>
          <a:p>
            <a:r>
              <a:rPr lang="en-GB" sz="6000" dirty="0" smtClean="0"/>
              <a:t>Decoding A Message</a:t>
            </a:r>
            <a:endParaRPr lang="en-GB" sz="6000" dirty="0"/>
          </a:p>
        </p:txBody>
      </p:sp>
      <p:sp>
        <p:nvSpPr>
          <p:cNvPr id="3" name="Content Placeholder 2"/>
          <p:cNvSpPr>
            <a:spLocks noGrp="1"/>
          </p:cNvSpPr>
          <p:nvPr>
            <p:ph idx="1"/>
          </p:nvPr>
        </p:nvSpPr>
        <p:spPr>
          <a:xfrm>
            <a:off x="0" y="1325562"/>
            <a:ext cx="9144000" cy="5532437"/>
          </a:xfrm>
        </p:spPr>
        <p:txBody>
          <a:bodyPr>
            <a:normAutofit/>
          </a:bodyPr>
          <a:lstStyle/>
          <a:p>
            <a:pPr marL="0" indent="0">
              <a:buNone/>
            </a:pPr>
            <a:r>
              <a:rPr lang="en-GB" sz="4400" b="1" dirty="0" smtClean="0">
                <a:latin typeface="Courier New" panose="02070309020205020404" pitchFamily="49" charset="0"/>
                <a:cs typeface="Courier New" panose="02070309020205020404" pitchFamily="49" charset="0"/>
              </a:rPr>
              <a:t>48656C6C6F20576F726C6421</a:t>
            </a:r>
            <a:endParaRPr lang="en-GB" sz="4400" b="1" dirty="0">
              <a:latin typeface="Courier New" panose="02070309020205020404" pitchFamily="49" charset="0"/>
              <a:cs typeface="Courier New" panose="02070309020205020404" pitchFamily="49" charset="0"/>
            </a:endParaRPr>
          </a:p>
        </p:txBody>
      </p:sp>
      <p:sp>
        <p:nvSpPr>
          <p:cNvPr id="4" name="Rectangle 3"/>
          <p:cNvSpPr/>
          <p:nvPr/>
        </p:nvSpPr>
        <p:spPr>
          <a:xfrm>
            <a:off x="7886700" y="5754414"/>
            <a:ext cx="1257300" cy="1103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9" name="TextBox 8"/>
          <p:cNvSpPr txBox="1"/>
          <p:nvPr/>
        </p:nvSpPr>
        <p:spPr>
          <a:xfrm>
            <a:off x="7652251" y="4267000"/>
            <a:ext cx="1484702" cy="3170099"/>
          </a:xfrm>
          <a:prstGeom prst="rect">
            <a:avLst/>
          </a:prstGeom>
          <a:noFill/>
        </p:spPr>
        <p:txBody>
          <a:bodyPr wrap="none" rtlCol="0">
            <a:spAutoFit/>
          </a:bodyPr>
          <a:lstStyle/>
          <a:p>
            <a:r>
              <a:rPr lang="en-GB" sz="20000" b="1" dirty="0">
                <a:solidFill>
                  <a:srgbClr val="DEDEDE"/>
                </a:solidFill>
              </a:rPr>
              <a:t>6</a:t>
            </a:r>
          </a:p>
        </p:txBody>
      </p:sp>
      <p:sp>
        <p:nvSpPr>
          <p:cNvPr id="10" name="TextBox 9"/>
          <p:cNvSpPr txBox="1"/>
          <p:nvPr/>
        </p:nvSpPr>
        <p:spPr>
          <a:xfrm>
            <a:off x="7508918" y="6002987"/>
            <a:ext cx="1122423" cy="461665"/>
          </a:xfrm>
          <a:prstGeom prst="rect">
            <a:avLst/>
          </a:prstGeom>
          <a:noFill/>
        </p:spPr>
        <p:txBody>
          <a:bodyPr wrap="none" rtlCol="0">
            <a:spAutoFit/>
          </a:bodyPr>
          <a:lstStyle/>
          <a:p>
            <a:r>
              <a:rPr lang="en-GB" sz="2400" b="1" dirty="0" smtClean="0">
                <a:solidFill>
                  <a:srgbClr val="595959"/>
                </a:solidFill>
              </a:rPr>
              <a:t>activity</a:t>
            </a:r>
            <a:endParaRPr lang="en-GB" sz="2400" b="1" dirty="0">
              <a:solidFill>
                <a:srgbClr val="595959"/>
              </a:solidFill>
            </a:endParaRPr>
          </a:p>
        </p:txBody>
      </p:sp>
      <p:pic>
        <p:nvPicPr>
          <p:cNvPr id="6" name="Picture 5"/>
          <p:cNvPicPr>
            <a:picLocks noChangeAspect="1"/>
          </p:cNvPicPr>
          <p:nvPr/>
        </p:nvPicPr>
        <p:blipFill rotWithShape="1">
          <a:blip r:embed="rId3"/>
          <a:srcRect l="407" t="11379" r="37536" b="58197"/>
          <a:stretch/>
        </p:blipFill>
        <p:spPr>
          <a:xfrm>
            <a:off x="103517" y="2645239"/>
            <a:ext cx="8074324" cy="2225615"/>
          </a:xfrm>
          <a:prstGeom prst="rect">
            <a:avLst/>
          </a:prstGeom>
          <a:ln>
            <a:solidFill>
              <a:schemeClr val="bg1">
                <a:lumMod val="50000"/>
              </a:schemeClr>
            </a:solidFill>
          </a:ln>
        </p:spPr>
      </p:pic>
      <p:pic>
        <p:nvPicPr>
          <p:cNvPr id="5" name="Picture 4"/>
          <p:cNvPicPr>
            <a:picLocks noChangeAspect="1"/>
          </p:cNvPicPr>
          <p:nvPr/>
        </p:nvPicPr>
        <p:blipFill rotWithShape="1">
          <a:blip r:embed="rId4"/>
          <a:srcRect r="50495"/>
          <a:stretch/>
        </p:blipFill>
        <p:spPr>
          <a:xfrm rot="222561">
            <a:off x="2600944" y="2192064"/>
            <a:ext cx="4988849" cy="7124700"/>
          </a:xfrm>
          <a:prstGeom prst="rect">
            <a:avLst/>
          </a:prstGeom>
          <a:ln>
            <a:solidFill>
              <a:schemeClr val="bg1">
                <a:lumMod val="50000"/>
              </a:schemeClr>
            </a:solidFill>
          </a:ln>
        </p:spPr>
      </p:pic>
      <p:sp>
        <p:nvSpPr>
          <p:cNvPr id="12" name="Rectangle 11"/>
          <p:cNvSpPr/>
          <p:nvPr/>
        </p:nvSpPr>
        <p:spPr>
          <a:xfrm>
            <a:off x="20191" y="4836342"/>
            <a:ext cx="1516441" cy="369332"/>
          </a:xfrm>
          <a:prstGeom prst="rect">
            <a:avLst/>
          </a:prstGeom>
        </p:spPr>
        <p:txBody>
          <a:bodyPr wrap="none">
            <a:spAutoFit/>
          </a:bodyPr>
          <a:lstStyle/>
          <a:p>
            <a:r>
              <a:rPr lang="en-GB" dirty="0" smtClean="0">
                <a:hlinkClick r:id="rId5"/>
              </a:rPr>
              <a:t>goo.gl/h4ZlYo</a:t>
            </a:r>
            <a:r>
              <a:rPr lang="en-GB" dirty="0" smtClean="0"/>
              <a:t> </a:t>
            </a:r>
            <a:endParaRPr lang="en-GB" dirty="0"/>
          </a:p>
        </p:txBody>
      </p:sp>
    </p:spTree>
    <p:extLst>
      <p:ext uri="{BB962C8B-B14F-4D97-AF65-F5344CB8AC3E}">
        <p14:creationId xmlns:p14="http://schemas.microsoft.com/office/powerpoint/2010/main" val="34841738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1325563"/>
          </a:xfrm>
        </p:spPr>
        <p:txBody>
          <a:bodyPr>
            <a:normAutofit/>
          </a:bodyPr>
          <a:lstStyle/>
          <a:p>
            <a:r>
              <a:rPr lang="en-GB" sz="6000" dirty="0" smtClean="0"/>
              <a:t>Unicode and </a:t>
            </a:r>
            <a:r>
              <a:rPr lang="en-GB" sz="6000" dirty="0" err="1" smtClean="0"/>
              <a:t>Ascii</a:t>
            </a:r>
            <a:endParaRPr lang="en-GB" sz="6000" dirty="0"/>
          </a:p>
        </p:txBody>
      </p:sp>
      <p:sp>
        <p:nvSpPr>
          <p:cNvPr id="4" name="Rectangle 3"/>
          <p:cNvSpPr/>
          <p:nvPr/>
        </p:nvSpPr>
        <p:spPr>
          <a:xfrm>
            <a:off x="7886700" y="5754414"/>
            <a:ext cx="1257300" cy="1103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1" name="Content Placeholder 2"/>
          <p:cNvSpPr>
            <a:spLocks noGrp="1"/>
          </p:cNvSpPr>
          <p:nvPr>
            <p:ph idx="1"/>
          </p:nvPr>
        </p:nvSpPr>
        <p:spPr>
          <a:xfrm>
            <a:off x="0" y="4372495"/>
            <a:ext cx="9144000" cy="2485505"/>
          </a:xfrm>
        </p:spPr>
        <p:txBody>
          <a:bodyPr>
            <a:normAutofit/>
          </a:bodyPr>
          <a:lstStyle/>
          <a:p>
            <a:pPr marL="0" indent="0">
              <a:buNone/>
            </a:pPr>
            <a:r>
              <a:rPr lang="en-GB" sz="4400" dirty="0" smtClean="0">
                <a:solidFill>
                  <a:schemeClr val="tx1">
                    <a:lumMod val="50000"/>
                    <a:lumOff val="50000"/>
                  </a:schemeClr>
                </a:solidFill>
              </a:rPr>
              <a:t>Try this in Word:</a:t>
            </a:r>
          </a:p>
          <a:p>
            <a:pPr marL="0" indent="0">
              <a:buNone/>
            </a:pPr>
            <a:r>
              <a:rPr lang="en-GB" sz="4400" dirty="0" smtClean="0">
                <a:solidFill>
                  <a:schemeClr val="tx1">
                    <a:lumMod val="50000"/>
                    <a:lumOff val="50000"/>
                  </a:schemeClr>
                </a:solidFill>
              </a:rPr>
              <a:t>Alt + 065</a:t>
            </a:r>
          </a:p>
          <a:p>
            <a:pPr marL="0" indent="0">
              <a:buNone/>
            </a:pPr>
            <a:r>
              <a:rPr lang="en-GB" sz="4400" dirty="0" smtClean="0">
                <a:solidFill>
                  <a:schemeClr val="tx1">
                    <a:lumMod val="50000"/>
                    <a:lumOff val="50000"/>
                  </a:schemeClr>
                </a:solidFill>
              </a:rPr>
              <a:t>Alt + 14789</a:t>
            </a:r>
            <a:endParaRPr lang="en-GB" sz="4400" dirty="0">
              <a:solidFill>
                <a:schemeClr val="tx1">
                  <a:lumMod val="50000"/>
                  <a:lumOff val="50000"/>
                </a:schemeClr>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375" y="1376236"/>
            <a:ext cx="8894834" cy="2231488"/>
          </a:xfrm>
          <a:prstGeom prst="rect">
            <a:avLst/>
          </a:prstGeom>
        </p:spPr>
      </p:pic>
      <p:sp>
        <p:nvSpPr>
          <p:cNvPr id="8" name="Rectangle 7"/>
          <p:cNvSpPr/>
          <p:nvPr/>
        </p:nvSpPr>
        <p:spPr>
          <a:xfrm>
            <a:off x="6977108" y="6469990"/>
            <a:ext cx="2136675" cy="369332"/>
          </a:xfrm>
          <a:prstGeom prst="rect">
            <a:avLst/>
          </a:prstGeom>
        </p:spPr>
        <p:txBody>
          <a:bodyPr wrap="none">
            <a:spAutoFit/>
          </a:bodyPr>
          <a:lstStyle/>
          <a:p>
            <a:r>
              <a:rPr lang="en-GB" dirty="0">
                <a:hlinkClick r:id="rId4"/>
              </a:rPr>
              <a:t>http://</a:t>
            </a:r>
            <a:r>
              <a:rPr lang="en-GB" dirty="0" smtClean="0">
                <a:hlinkClick r:id="rId4"/>
              </a:rPr>
              <a:t>goo.gl/viOId4</a:t>
            </a:r>
            <a:endParaRPr lang="en-GB" dirty="0"/>
          </a:p>
        </p:txBody>
      </p:sp>
    </p:spTree>
    <p:extLst>
      <p:ext uri="{BB962C8B-B14F-4D97-AF65-F5344CB8AC3E}">
        <p14:creationId xmlns:p14="http://schemas.microsoft.com/office/powerpoint/2010/main" val="28083582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1325563"/>
          </a:xfrm>
        </p:spPr>
        <p:txBody>
          <a:bodyPr>
            <a:normAutofit/>
          </a:bodyPr>
          <a:lstStyle/>
          <a:p>
            <a:r>
              <a:rPr lang="en-GB" sz="6000" dirty="0" smtClean="0"/>
              <a:t>Analysing A Message</a:t>
            </a:r>
            <a:endParaRPr lang="en-GB" sz="6000" dirty="0"/>
          </a:p>
        </p:txBody>
      </p:sp>
      <p:sp>
        <p:nvSpPr>
          <p:cNvPr id="3" name="Content Placeholder 2"/>
          <p:cNvSpPr>
            <a:spLocks noGrp="1"/>
          </p:cNvSpPr>
          <p:nvPr>
            <p:ph idx="1"/>
          </p:nvPr>
        </p:nvSpPr>
        <p:spPr>
          <a:xfrm>
            <a:off x="0" y="1325562"/>
            <a:ext cx="9144000" cy="5532437"/>
          </a:xfrm>
        </p:spPr>
        <p:txBody>
          <a:bodyPr>
            <a:normAutofit/>
          </a:bodyPr>
          <a:lstStyle/>
          <a:p>
            <a:pPr marL="0" indent="0">
              <a:buNone/>
            </a:pPr>
            <a:r>
              <a:rPr lang="en-GB" sz="4400" b="1" dirty="0" smtClean="0">
                <a:latin typeface="Courier New" panose="02070309020205020404" pitchFamily="49" charset="0"/>
                <a:cs typeface="Courier New" panose="02070309020205020404" pitchFamily="49" charset="0"/>
              </a:rPr>
              <a:t>48656C6C6F20576F726C6421</a:t>
            </a:r>
          </a:p>
          <a:p>
            <a:pPr marL="0" indent="0">
              <a:buNone/>
            </a:pPr>
            <a:r>
              <a:rPr lang="en-GB" sz="4400" dirty="0" smtClean="0">
                <a:solidFill>
                  <a:schemeClr val="tx1">
                    <a:lumMod val="50000"/>
                    <a:lumOff val="50000"/>
                  </a:schemeClr>
                </a:solidFill>
                <a:cs typeface="Courier New" panose="02070309020205020404" pitchFamily="49" charset="0"/>
              </a:rPr>
              <a:t>How many bytes does the message take up?</a:t>
            </a:r>
          </a:p>
          <a:p>
            <a:pPr marL="0" indent="0">
              <a:buNone/>
            </a:pPr>
            <a:endParaRPr lang="en-GB" sz="4400" dirty="0">
              <a:solidFill>
                <a:schemeClr val="tx1">
                  <a:lumMod val="50000"/>
                  <a:lumOff val="50000"/>
                </a:schemeClr>
              </a:solidFill>
              <a:cs typeface="Courier New" panose="02070309020205020404" pitchFamily="49" charset="0"/>
            </a:endParaRPr>
          </a:p>
        </p:txBody>
      </p:sp>
      <p:sp>
        <p:nvSpPr>
          <p:cNvPr id="4" name="Rectangle 3"/>
          <p:cNvSpPr/>
          <p:nvPr/>
        </p:nvSpPr>
        <p:spPr>
          <a:xfrm>
            <a:off x="7886700" y="5754414"/>
            <a:ext cx="1257300" cy="1103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6" name="Picture 5"/>
          <p:cNvPicPr>
            <a:picLocks noChangeAspect="1"/>
          </p:cNvPicPr>
          <p:nvPr/>
        </p:nvPicPr>
        <p:blipFill>
          <a:blip r:embed="rId3"/>
          <a:stretch>
            <a:fillRect/>
          </a:stretch>
        </p:blipFill>
        <p:spPr>
          <a:xfrm>
            <a:off x="157489" y="3342806"/>
            <a:ext cx="8357861" cy="3398114"/>
          </a:xfrm>
          <a:prstGeom prst="rect">
            <a:avLst/>
          </a:prstGeom>
        </p:spPr>
      </p:pic>
      <p:pic>
        <p:nvPicPr>
          <p:cNvPr id="9" name="Picture 8"/>
          <p:cNvPicPr>
            <a:picLocks noChangeAspect="1"/>
          </p:cNvPicPr>
          <p:nvPr/>
        </p:nvPicPr>
        <p:blipFill rotWithShape="1">
          <a:blip r:embed="rId4"/>
          <a:srcRect b="46950"/>
          <a:stretch/>
        </p:blipFill>
        <p:spPr>
          <a:xfrm>
            <a:off x="3282846" y="2809912"/>
            <a:ext cx="5554885" cy="4025603"/>
          </a:xfrm>
          <a:prstGeom prst="rect">
            <a:avLst/>
          </a:prstGeom>
        </p:spPr>
      </p:pic>
      <p:sp>
        <p:nvSpPr>
          <p:cNvPr id="10" name="Rectangle 9"/>
          <p:cNvSpPr/>
          <p:nvPr/>
        </p:nvSpPr>
        <p:spPr>
          <a:xfrm>
            <a:off x="3552669" y="5666281"/>
            <a:ext cx="3072983" cy="794479"/>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082925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1325563"/>
          </a:xfrm>
        </p:spPr>
        <p:txBody>
          <a:bodyPr>
            <a:normAutofit/>
          </a:bodyPr>
          <a:lstStyle/>
          <a:p>
            <a:r>
              <a:rPr lang="en-GB" sz="6000" dirty="0" smtClean="0"/>
              <a:t>Analysing A Message</a:t>
            </a:r>
            <a:endParaRPr lang="en-GB" sz="6000" dirty="0"/>
          </a:p>
        </p:txBody>
      </p:sp>
      <p:sp>
        <p:nvSpPr>
          <p:cNvPr id="3" name="Content Placeholder 2"/>
          <p:cNvSpPr>
            <a:spLocks noGrp="1"/>
          </p:cNvSpPr>
          <p:nvPr>
            <p:ph idx="1"/>
          </p:nvPr>
        </p:nvSpPr>
        <p:spPr>
          <a:xfrm>
            <a:off x="0" y="1325562"/>
            <a:ext cx="9144000" cy="5532437"/>
          </a:xfrm>
        </p:spPr>
        <p:txBody>
          <a:bodyPr>
            <a:normAutofit/>
          </a:bodyPr>
          <a:lstStyle/>
          <a:p>
            <a:pPr marL="0" indent="0">
              <a:buNone/>
            </a:pPr>
            <a:r>
              <a:rPr lang="en-GB" sz="4400" b="1" dirty="0" smtClean="0">
                <a:latin typeface="Courier New" panose="02070309020205020404" pitchFamily="49" charset="0"/>
                <a:cs typeface="Courier New" panose="02070309020205020404" pitchFamily="49" charset="0"/>
              </a:rPr>
              <a:t>48656C6C6F20576F726C6421</a:t>
            </a:r>
          </a:p>
          <a:p>
            <a:pPr marL="0" indent="0">
              <a:buNone/>
            </a:pPr>
            <a:r>
              <a:rPr lang="en-GB" sz="4400" dirty="0" smtClean="0">
                <a:solidFill>
                  <a:schemeClr val="tx1">
                    <a:lumMod val="50000"/>
                    <a:lumOff val="50000"/>
                  </a:schemeClr>
                </a:solidFill>
                <a:cs typeface="Courier New" panose="02070309020205020404" pitchFamily="49" charset="0"/>
              </a:rPr>
              <a:t>Open in a Hex Editor to confirm. http</a:t>
            </a:r>
            <a:r>
              <a:rPr lang="en-GB" sz="4400" dirty="0">
                <a:solidFill>
                  <a:schemeClr val="tx1">
                    <a:lumMod val="50000"/>
                    <a:lumOff val="50000"/>
                  </a:schemeClr>
                </a:solidFill>
                <a:cs typeface="Courier New" panose="02070309020205020404" pitchFamily="49" charset="0"/>
              </a:rPr>
              <a:t>://en.webhex.net/</a:t>
            </a:r>
            <a:endParaRPr lang="en-GB" sz="4400" dirty="0" smtClean="0">
              <a:solidFill>
                <a:schemeClr val="tx1">
                  <a:lumMod val="50000"/>
                  <a:lumOff val="50000"/>
                </a:schemeClr>
              </a:solidFill>
              <a:cs typeface="Courier New" panose="02070309020205020404" pitchFamily="49" charset="0"/>
            </a:endParaRPr>
          </a:p>
          <a:p>
            <a:pPr marL="0" indent="0">
              <a:buNone/>
            </a:pPr>
            <a:endParaRPr lang="en-GB" sz="4400" dirty="0">
              <a:solidFill>
                <a:schemeClr val="tx1">
                  <a:lumMod val="50000"/>
                  <a:lumOff val="50000"/>
                </a:schemeClr>
              </a:solidFill>
              <a:cs typeface="Courier New" panose="02070309020205020404" pitchFamily="49" charset="0"/>
            </a:endParaRPr>
          </a:p>
        </p:txBody>
      </p:sp>
      <p:sp>
        <p:nvSpPr>
          <p:cNvPr id="4" name="Rectangle 3"/>
          <p:cNvSpPr/>
          <p:nvPr/>
        </p:nvSpPr>
        <p:spPr>
          <a:xfrm>
            <a:off x="7886700" y="5754414"/>
            <a:ext cx="1257300" cy="1103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6" name="Picture 5"/>
          <p:cNvPicPr>
            <a:picLocks noChangeAspect="1"/>
          </p:cNvPicPr>
          <p:nvPr/>
        </p:nvPicPr>
        <p:blipFill>
          <a:blip r:embed="rId3"/>
          <a:stretch>
            <a:fillRect/>
          </a:stretch>
        </p:blipFill>
        <p:spPr>
          <a:xfrm>
            <a:off x="157489" y="3342806"/>
            <a:ext cx="8357861" cy="3398114"/>
          </a:xfrm>
          <a:prstGeom prst="rect">
            <a:avLst/>
          </a:prstGeom>
        </p:spPr>
      </p:pic>
      <p:pic>
        <p:nvPicPr>
          <p:cNvPr id="5" name="Picture 4"/>
          <p:cNvPicPr>
            <a:picLocks noChangeAspect="1"/>
          </p:cNvPicPr>
          <p:nvPr/>
        </p:nvPicPr>
        <p:blipFill rotWithShape="1">
          <a:blip r:embed="rId4"/>
          <a:srcRect l="23949" t="16445" r="25039" b="40143"/>
          <a:stretch/>
        </p:blipFill>
        <p:spPr>
          <a:xfrm>
            <a:off x="157489" y="3342806"/>
            <a:ext cx="7299863" cy="3492709"/>
          </a:xfrm>
          <a:prstGeom prst="rect">
            <a:avLst/>
          </a:prstGeom>
        </p:spPr>
      </p:pic>
    </p:spTree>
    <p:extLst>
      <p:ext uri="{BB962C8B-B14F-4D97-AF65-F5344CB8AC3E}">
        <p14:creationId xmlns:p14="http://schemas.microsoft.com/office/powerpoint/2010/main" val="5324308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1325563"/>
          </a:xfrm>
        </p:spPr>
        <p:txBody>
          <a:bodyPr>
            <a:normAutofit/>
          </a:bodyPr>
          <a:lstStyle/>
          <a:p>
            <a:r>
              <a:rPr lang="en-GB" sz="6000" dirty="0" smtClean="0"/>
              <a:t>Analysing A Message</a:t>
            </a:r>
            <a:endParaRPr lang="en-GB" sz="6000" dirty="0"/>
          </a:p>
        </p:txBody>
      </p:sp>
      <p:sp>
        <p:nvSpPr>
          <p:cNvPr id="3" name="Content Placeholder 2"/>
          <p:cNvSpPr>
            <a:spLocks noGrp="1"/>
          </p:cNvSpPr>
          <p:nvPr>
            <p:ph idx="1"/>
          </p:nvPr>
        </p:nvSpPr>
        <p:spPr>
          <a:xfrm>
            <a:off x="0" y="1325562"/>
            <a:ext cx="9144000" cy="5532437"/>
          </a:xfrm>
        </p:spPr>
        <p:txBody>
          <a:bodyPr>
            <a:normAutofit/>
          </a:bodyPr>
          <a:lstStyle/>
          <a:p>
            <a:pPr marL="0" indent="0">
              <a:buNone/>
            </a:pPr>
            <a:r>
              <a:rPr lang="en-GB" sz="4400" b="1" dirty="0" smtClean="0">
                <a:latin typeface="Courier New" panose="02070309020205020404" pitchFamily="49" charset="0"/>
                <a:cs typeface="Courier New" panose="02070309020205020404" pitchFamily="49" charset="0"/>
              </a:rPr>
              <a:t>48656C6C6F20576F726C6421</a:t>
            </a:r>
          </a:p>
          <a:p>
            <a:pPr marL="0" indent="0">
              <a:buNone/>
            </a:pPr>
            <a:endParaRPr lang="en-GB" sz="4400" dirty="0">
              <a:solidFill>
                <a:schemeClr val="tx1">
                  <a:lumMod val="50000"/>
                  <a:lumOff val="50000"/>
                </a:schemeClr>
              </a:solidFill>
              <a:cs typeface="Courier New" panose="02070309020205020404" pitchFamily="49" charset="0"/>
            </a:endParaRPr>
          </a:p>
        </p:txBody>
      </p:sp>
      <p:sp>
        <p:nvSpPr>
          <p:cNvPr id="4" name="Rectangle 3"/>
          <p:cNvSpPr/>
          <p:nvPr/>
        </p:nvSpPr>
        <p:spPr>
          <a:xfrm>
            <a:off x="7886700" y="5754414"/>
            <a:ext cx="1257300" cy="1103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7" name="Picture 6"/>
          <p:cNvPicPr>
            <a:picLocks noChangeAspect="1"/>
          </p:cNvPicPr>
          <p:nvPr/>
        </p:nvPicPr>
        <p:blipFill rotWithShape="1">
          <a:blip r:embed="rId3"/>
          <a:srcRect l="23958" t="21800" r="24859" b="42439"/>
          <a:stretch/>
        </p:blipFill>
        <p:spPr>
          <a:xfrm>
            <a:off x="-15604" y="2490951"/>
            <a:ext cx="9167106" cy="3595055"/>
          </a:xfrm>
          <a:prstGeom prst="rect">
            <a:avLst/>
          </a:prstGeom>
        </p:spPr>
      </p:pic>
      <p:pic>
        <p:nvPicPr>
          <p:cNvPr id="8" name="Picture 7"/>
          <p:cNvPicPr>
            <a:picLocks noChangeAspect="1"/>
          </p:cNvPicPr>
          <p:nvPr/>
        </p:nvPicPr>
        <p:blipFill rotWithShape="1">
          <a:blip r:embed="rId3"/>
          <a:srcRect l="25537" t="28125" r="27513" b="42439"/>
          <a:stretch/>
        </p:blipFill>
        <p:spPr>
          <a:xfrm>
            <a:off x="853" y="3162925"/>
            <a:ext cx="9158329" cy="3222885"/>
          </a:xfrm>
          <a:prstGeom prst="rect">
            <a:avLst/>
          </a:prstGeom>
        </p:spPr>
      </p:pic>
      <p:pic>
        <p:nvPicPr>
          <p:cNvPr id="9" name="Picture 8"/>
          <p:cNvPicPr>
            <a:picLocks noChangeAspect="1"/>
          </p:cNvPicPr>
          <p:nvPr/>
        </p:nvPicPr>
        <p:blipFill rotWithShape="1">
          <a:blip r:embed="rId4"/>
          <a:srcRect r="66054" b="61634"/>
          <a:stretch/>
        </p:blipFill>
        <p:spPr>
          <a:xfrm>
            <a:off x="4039300" y="4514527"/>
            <a:ext cx="5099707" cy="2343471"/>
          </a:xfrm>
          <a:prstGeom prst="rect">
            <a:avLst/>
          </a:prstGeom>
        </p:spPr>
      </p:pic>
      <p:sp>
        <p:nvSpPr>
          <p:cNvPr id="12" name="Rectangle 11"/>
          <p:cNvSpPr/>
          <p:nvPr/>
        </p:nvSpPr>
        <p:spPr>
          <a:xfrm>
            <a:off x="6400800" y="5679464"/>
            <a:ext cx="119921" cy="331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p:cNvCxnSpPr>
            <a:stCxn id="16" idx="2"/>
          </p:cNvCxnSpPr>
          <p:nvPr/>
        </p:nvCxnSpPr>
        <p:spPr>
          <a:xfrm flipH="1">
            <a:off x="5606322" y="3917052"/>
            <a:ext cx="2435901" cy="1599328"/>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7210269" y="3507698"/>
            <a:ext cx="1663908" cy="409354"/>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745501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9182" y="2241056"/>
            <a:ext cx="90312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smtClean="0">
                <a:solidFill>
                  <a:srgbClr val="C00000"/>
                </a:solidFill>
                <a:latin typeface="+mn-lt"/>
              </a:rPr>
              <a:t>Playing With Pictures</a:t>
            </a:r>
            <a:endParaRPr lang="en-GB" b="1" dirty="0">
              <a:solidFill>
                <a:srgbClr val="C00000"/>
              </a:solidFill>
              <a:latin typeface="+mn-lt"/>
            </a:endParaRPr>
          </a:p>
        </p:txBody>
      </p:sp>
      <p:sp>
        <p:nvSpPr>
          <p:cNvPr id="2" name="Title 1"/>
          <p:cNvSpPr>
            <a:spLocks noGrp="1"/>
          </p:cNvSpPr>
          <p:nvPr>
            <p:ph type="title"/>
          </p:nvPr>
        </p:nvSpPr>
        <p:spPr>
          <a:xfrm>
            <a:off x="19182" y="46800"/>
            <a:ext cx="9124818" cy="1325563"/>
          </a:xfrm>
        </p:spPr>
        <p:txBody>
          <a:bodyPr/>
          <a:lstStyle/>
          <a:p>
            <a:r>
              <a:rPr lang="en-GB" b="1" dirty="0" smtClean="0">
                <a:solidFill>
                  <a:srgbClr val="C00000"/>
                </a:solidFill>
                <a:latin typeface="+mn-lt"/>
              </a:rPr>
              <a:t>The Big Picture</a:t>
            </a:r>
            <a:endParaRPr lang="en-GB" b="1" dirty="0">
              <a:solidFill>
                <a:srgbClr val="C00000"/>
              </a:solidFill>
              <a:latin typeface="+mn-lt"/>
            </a:endParaRPr>
          </a:p>
        </p:txBody>
      </p:sp>
      <p:sp>
        <p:nvSpPr>
          <p:cNvPr id="4" name="Title 1"/>
          <p:cNvSpPr txBox="1">
            <a:spLocks/>
          </p:cNvSpPr>
          <p:nvPr/>
        </p:nvSpPr>
        <p:spPr>
          <a:xfrm>
            <a:off x="19182" y="1143928"/>
            <a:ext cx="90312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smtClean="0">
                <a:solidFill>
                  <a:srgbClr val="C00000"/>
                </a:solidFill>
                <a:latin typeface="+mn-lt"/>
              </a:rPr>
              <a:t>It’s All Done By Numbers</a:t>
            </a:r>
            <a:endParaRPr lang="en-GB" b="1" dirty="0">
              <a:solidFill>
                <a:srgbClr val="C00000"/>
              </a:solidFill>
              <a:latin typeface="+mn-lt"/>
            </a:endParaRPr>
          </a:p>
        </p:txBody>
      </p:sp>
      <p:sp>
        <p:nvSpPr>
          <p:cNvPr id="7" name="Title 1"/>
          <p:cNvSpPr txBox="1">
            <a:spLocks/>
          </p:cNvSpPr>
          <p:nvPr/>
        </p:nvSpPr>
        <p:spPr>
          <a:xfrm>
            <a:off x="19181" y="3338184"/>
            <a:ext cx="90312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smtClean="0">
                <a:solidFill>
                  <a:srgbClr val="C00000"/>
                </a:solidFill>
                <a:latin typeface="+mn-lt"/>
              </a:rPr>
              <a:t>Character Codes and Compression</a:t>
            </a:r>
            <a:endParaRPr lang="en-GB" b="1" dirty="0">
              <a:solidFill>
                <a:srgbClr val="C00000"/>
              </a:solidFill>
              <a:latin typeface="+mn-lt"/>
            </a:endParaRPr>
          </a:p>
        </p:txBody>
      </p:sp>
      <p:sp>
        <p:nvSpPr>
          <p:cNvPr id="9" name="Title 1"/>
          <p:cNvSpPr txBox="1">
            <a:spLocks/>
          </p:cNvSpPr>
          <p:nvPr/>
        </p:nvSpPr>
        <p:spPr>
          <a:xfrm>
            <a:off x="19181" y="5532438"/>
            <a:ext cx="903120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smtClean="0">
                <a:solidFill>
                  <a:srgbClr val="C00000"/>
                </a:solidFill>
                <a:latin typeface="+mn-lt"/>
              </a:rPr>
              <a:t>Computational Graphics</a:t>
            </a:r>
            <a:endParaRPr lang="en-GB" b="1" dirty="0">
              <a:solidFill>
                <a:srgbClr val="C00000"/>
              </a:solidFill>
              <a:latin typeface="+mn-lt"/>
            </a:endParaRPr>
          </a:p>
        </p:txBody>
      </p:sp>
      <p:sp>
        <p:nvSpPr>
          <p:cNvPr id="10" name="Title 1"/>
          <p:cNvSpPr txBox="1">
            <a:spLocks/>
          </p:cNvSpPr>
          <p:nvPr/>
        </p:nvSpPr>
        <p:spPr>
          <a:xfrm>
            <a:off x="19180" y="4435312"/>
            <a:ext cx="903120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smtClean="0">
                <a:solidFill>
                  <a:srgbClr val="C00000"/>
                </a:solidFill>
                <a:latin typeface="+mn-lt"/>
              </a:rPr>
              <a:t>Painting By Numbers</a:t>
            </a:r>
            <a:endParaRPr lang="en-GB" b="1" dirty="0">
              <a:solidFill>
                <a:srgbClr val="C00000"/>
              </a:solidFill>
              <a:latin typeface="+mn-lt"/>
            </a:endParaRPr>
          </a:p>
        </p:txBody>
      </p:sp>
    </p:spTree>
    <p:extLst>
      <p:ext uri="{BB962C8B-B14F-4D97-AF65-F5344CB8AC3E}">
        <p14:creationId xmlns:p14="http://schemas.microsoft.com/office/powerpoint/2010/main" val="35585072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500"/>
                                        <p:tgtEl>
                                          <p:spTgt spid="7">
                                            <p:txEl>
                                              <p:pRg st="0" end="0"/>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fade">
                                      <p:cBhvr>
                                        <p:cTn id="19" dur="500"/>
                                        <p:tgtEl>
                                          <p:spTgt spid="10">
                                            <p:txEl>
                                              <p:pRg st="0" end="0"/>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fade">
                                      <p:cBhvr>
                                        <p:cTn id="23"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1325563"/>
          </a:xfrm>
        </p:spPr>
        <p:txBody>
          <a:bodyPr>
            <a:normAutofit/>
          </a:bodyPr>
          <a:lstStyle/>
          <a:p>
            <a:r>
              <a:rPr lang="en-GB" sz="6000" dirty="0" smtClean="0"/>
              <a:t>Analysing A Message</a:t>
            </a:r>
            <a:endParaRPr lang="en-GB" sz="6000" dirty="0"/>
          </a:p>
        </p:txBody>
      </p:sp>
      <p:sp>
        <p:nvSpPr>
          <p:cNvPr id="3" name="Content Placeholder 2"/>
          <p:cNvSpPr>
            <a:spLocks noGrp="1"/>
          </p:cNvSpPr>
          <p:nvPr>
            <p:ph idx="1"/>
          </p:nvPr>
        </p:nvSpPr>
        <p:spPr>
          <a:xfrm>
            <a:off x="0" y="1325562"/>
            <a:ext cx="9144000" cy="5532437"/>
          </a:xfrm>
        </p:spPr>
        <p:txBody>
          <a:bodyPr>
            <a:normAutofit/>
          </a:bodyPr>
          <a:lstStyle/>
          <a:p>
            <a:pPr marL="0" indent="0">
              <a:buNone/>
            </a:pPr>
            <a:r>
              <a:rPr lang="en-GB" sz="4400" b="1" dirty="0" smtClean="0">
                <a:latin typeface="Courier New" panose="02070309020205020404" pitchFamily="49" charset="0"/>
                <a:cs typeface="Courier New" panose="02070309020205020404" pitchFamily="49" charset="0"/>
              </a:rPr>
              <a:t>48656C6C6F20576F726C6421</a:t>
            </a:r>
          </a:p>
          <a:p>
            <a:pPr marL="0" indent="0">
              <a:buNone/>
            </a:pPr>
            <a:endParaRPr lang="en-GB" sz="4400" dirty="0">
              <a:solidFill>
                <a:schemeClr val="tx1">
                  <a:lumMod val="50000"/>
                  <a:lumOff val="50000"/>
                </a:schemeClr>
              </a:solidFill>
              <a:cs typeface="Courier New" panose="02070309020205020404" pitchFamily="49" charset="0"/>
            </a:endParaRPr>
          </a:p>
        </p:txBody>
      </p:sp>
      <p:sp>
        <p:nvSpPr>
          <p:cNvPr id="4" name="Rectangle 3"/>
          <p:cNvSpPr/>
          <p:nvPr/>
        </p:nvSpPr>
        <p:spPr>
          <a:xfrm>
            <a:off x="7886700" y="5754414"/>
            <a:ext cx="1257300" cy="1103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7" name="Picture 6"/>
          <p:cNvPicPr>
            <a:picLocks noChangeAspect="1"/>
          </p:cNvPicPr>
          <p:nvPr/>
        </p:nvPicPr>
        <p:blipFill rotWithShape="1">
          <a:blip r:embed="rId3"/>
          <a:srcRect l="23958" t="21800" r="24859" b="42439"/>
          <a:stretch/>
        </p:blipFill>
        <p:spPr>
          <a:xfrm>
            <a:off x="-15604" y="2490951"/>
            <a:ext cx="9167106" cy="3595055"/>
          </a:xfrm>
          <a:prstGeom prst="rect">
            <a:avLst/>
          </a:prstGeom>
        </p:spPr>
      </p:pic>
      <p:pic>
        <p:nvPicPr>
          <p:cNvPr id="8" name="Picture 7"/>
          <p:cNvPicPr>
            <a:picLocks noChangeAspect="1"/>
          </p:cNvPicPr>
          <p:nvPr/>
        </p:nvPicPr>
        <p:blipFill rotWithShape="1">
          <a:blip r:embed="rId3"/>
          <a:srcRect l="25537" t="28125" r="27513" b="42439"/>
          <a:stretch/>
        </p:blipFill>
        <p:spPr>
          <a:xfrm>
            <a:off x="853" y="3162925"/>
            <a:ext cx="9158329" cy="3222885"/>
          </a:xfrm>
          <a:prstGeom prst="rect">
            <a:avLst/>
          </a:prstGeom>
        </p:spPr>
      </p:pic>
      <p:pic>
        <p:nvPicPr>
          <p:cNvPr id="9" name="Picture 8"/>
          <p:cNvPicPr>
            <a:picLocks noChangeAspect="1"/>
          </p:cNvPicPr>
          <p:nvPr/>
        </p:nvPicPr>
        <p:blipFill rotWithShape="1">
          <a:blip r:embed="rId4"/>
          <a:srcRect r="66054" b="61634"/>
          <a:stretch/>
        </p:blipFill>
        <p:spPr>
          <a:xfrm>
            <a:off x="4039300" y="4514527"/>
            <a:ext cx="5099707" cy="2343471"/>
          </a:xfrm>
          <a:prstGeom prst="rect">
            <a:avLst/>
          </a:prstGeom>
        </p:spPr>
      </p:pic>
      <p:sp>
        <p:nvSpPr>
          <p:cNvPr id="12" name="Rectangle 11"/>
          <p:cNvSpPr/>
          <p:nvPr/>
        </p:nvSpPr>
        <p:spPr>
          <a:xfrm>
            <a:off x="6400800" y="5679464"/>
            <a:ext cx="119921" cy="331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p:cNvCxnSpPr/>
          <p:nvPr/>
        </p:nvCxnSpPr>
        <p:spPr>
          <a:xfrm flipV="1">
            <a:off x="3166183" y="2034820"/>
            <a:ext cx="34932" cy="1451071"/>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741037" y="3448609"/>
            <a:ext cx="4850293" cy="409354"/>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731416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1325563"/>
          </a:xfrm>
        </p:spPr>
        <p:txBody>
          <a:bodyPr>
            <a:normAutofit/>
          </a:bodyPr>
          <a:lstStyle/>
          <a:p>
            <a:r>
              <a:rPr lang="en-GB" sz="6000" dirty="0" smtClean="0"/>
              <a:t>Analysing A Message</a:t>
            </a:r>
            <a:endParaRPr lang="en-GB" sz="6000" dirty="0"/>
          </a:p>
        </p:txBody>
      </p:sp>
      <p:sp>
        <p:nvSpPr>
          <p:cNvPr id="3" name="Content Placeholder 2"/>
          <p:cNvSpPr>
            <a:spLocks noGrp="1"/>
          </p:cNvSpPr>
          <p:nvPr>
            <p:ph idx="1"/>
          </p:nvPr>
        </p:nvSpPr>
        <p:spPr>
          <a:xfrm>
            <a:off x="0" y="1325562"/>
            <a:ext cx="9144000" cy="5532437"/>
          </a:xfrm>
        </p:spPr>
        <p:txBody>
          <a:bodyPr>
            <a:normAutofit/>
          </a:bodyPr>
          <a:lstStyle/>
          <a:p>
            <a:pPr marL="0" indent="0">
              <a:buNone/>
            </a:pPr>
            <a:r>
              <a:rPr lang="en-GB" sz="4400" dirty="0" smtClean="0">
                <a:solidFill>
                  <a:schemeClr val="tx1">
                    <a:lumMod val="50000"/>
                    <a:lumOff val="50000"/>
                  </a:schemeClr>
                </a:solidFill>
                <a:cs typeface="Courier New" panose="02070309020205020404" pitchFamily="49" charset="0"/>
              </a:rPr>
              <a:t>Open the test file provided</a:t>
            </a:r>
          </a:p>
        </p:txBody>
      </p:sp>
      <p:sp>
        <p:nvSpPr>
          <p:cNvPr id="4" name="Rectangle 3"/>
          <p:cNvSpPr/>
          <p:nvPr/>
        </p:nvSpPr>
        <p:spPr>
          <a:xfrm>
            <a:off x="7886700" y="5754414"/>
            <a:ext cx="1257300" cy="1103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6" name="Picture 5"/>
          <p:cNvPicPr>
            <a:picLocks noChangeAspect="1"/>
          </p:cNvPicPr>
          <p:nvPr/>
        </p:nvPicPr>
        <p:blipFill rotWithShape="1">
          <a:blip r:embed="rId3"/>
          <a:srcRect l="24070" t="21567" r="25766" b="70839"/>
          <a:stretch/>
        </p:blipFill>
        <p:spPr>
          <a:xfrm>
            <a:off x="134910" y="1989313"/>
            <a:ext cx="6820525" cy="580466"/>
          </a:xfrm>
          <a:prstGeom prst="rect">
            <a:avLst/>
          </a:prstGeom>
        </p:spPr>
      </p:pic>
      <p:pic>
        <p:nvPicPr>
          <p:cNvPr id="9" name="Picture 8"/>
          <p:cNvPicPr>
            <a:picLocks noChangeAspect="1"/>
          </p:cNvPicPr>
          <p:nvPr/>
        </p:nvPicPr>
        <p:blipFill rotWithShape="1">
          <a:blip r:embed="rId4"/>
          <a:srcRect l="23949" t="28060" r="25039" b="16991"/>
          <a:stretch/>
        </p:blipFill>
        <p:spPr>
          <a:xfrm>
            <a:off x="134910" y="2569779"/>
            <a:ext cx="6820525" cy="4130566"/>
          </a:xfrm>
          <a:prstGeom prst="rect">
            <a:avLst/>
          </a:prstGeom>
        </p:spPr>
      </p:pic>
      <p:sp>
        <p:nvSpPr>
          <p:cNvPr id="10" name="Rectangle 9"/>
          <p:cNvSpPr/>
          <p:nvPr/>
        </p:nvSpPr>
        <p:spPr>
          <a:xfrm>
            <a:off x="4601980" y="2743200"/>
            <a:ext cx="869430" cy="644577"/>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976606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1325563"/>
          </a:xfrm>
        </p:spPr>
        <p:txBody>
          <a:bodyPr>
            <a:normAutofit/>
          </a:bodyPr>
          <a:lstStyle/>
          <a:p>
            <a:r>
              <a:rPr lang="en-GB" sz="6000" dirty="0" smtClean="0"/>
              <a:t>Analysing A Message</a:t>
            </a:r>
            <a:endParaRPr lang="en-GB" sz="6000" dirty="0"/>
          </a:p>
        </p:txBody>
      </p:sp>
      <p:sp>
        <p:nvSpPr>
          <p:cNvPr id="3" name="Content Placeholder 2"/>
          <p:cNvSpPr>
            <a:spLocks noGrp="1"/>
          </p:cNvSpPr>
          <p:nvPr>
            <p:ph idx="1"/>
          </p:nvPr>
        </p:nvSpPr>
        <p:spPr>
          <a:xfrm>
            <a:off x="0" y="1325562"/>
            <a:ext cx="9144000" cy="5532437"/>
          </a:xfrm>
        </p:spPr>
        <p:txBody>
          <a:bodyPr>
            <a:normAutofit/>
          </a:bodyPr>
          <a:lstStyle/>
          <a:p>
            <a:pPr marL="0" indent="0">
              <a:buNone/>
            </a:pPr>
            <a:r>
              <a:rPr lang="en-GB" sz="4400" dirty="0" smtClean="0">
                <a:solidFill>
                  <a:schemeClr val="tx1">
                    <a:lumMod val="50000"/>
                    <a:lumOff val="50000"/>
                  </a:schemeClr>
                </a:solidFill>
                <a:cs typeface="Courier New" panose="02070309020205020404" pitchFamily="49" charset="0"/>
              </a:rPr>
              <a:t>Open the test file provided</a:t>
            </a:r>
          </a:p>
        </p:txBody>
      </p:sp>
      <p:sp>
        <p:nvSpPr>
          <p:cNvPr id="4" name="Rectangle 3"/>
          <p:cNvSpPr/>
          <p:nvPr/>
        </p:nvSpPr>
        <p:spPr>
          <a:xfrm>
            <a:off x="7886700" y="5754414"/>
            <a:ext cx="1257300" cy="1103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6" name="Picture 5"/>
          <p:cNvPicPr>
            <a:picLocks noChangeAspect="1"/>
          </p:cNvPicPr>
          <p:nvPr/>
        </p:nvPicPr>
        <p:blipFill rotWithShape="1">
          <a:blip r:embed="rId3"/>
          <a:srcRect l="24070" t="21567" r="25766" b="16703"/>
          <a:stretch/>
        </p:blipFill>
        <p:spPr>
          <a:xfrm>
            <a:off x="134910" y="1989313"/>
            <a:ext cx="6820525" cy="4718786"/>
          </a:xfrm>
          <a:prstGeom prst="rect">
            <a:avLst/>
          </a:prstGeom>
        </p:spPr>
      </p:pic>
    </p:spTree>
    <p:extLst>
      <p:ext uri="{BB962C8B-B14F-4D97-AF65-F5344CB8AC3E}">
        <p14:creationId xmlns:p14="http://schemas.microsoft.com/office/powerpoint/2010/main" val="21696382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1325563"/>
          </a:xfrm>
        </p:spPr>
        <p:txBody>
          <a:bodyPr>
            <a:normAutofit/>
          </a:bodyPr>
          <a:lstStyle/>
          <a:p>
            <a:r>
              <a:rPr lang="en-GB" sz="6000" dirty="0" smtClean="0"/>
              <a:t>Analysing A Message</a:t>
            </a:r>
            <a:endParaRPr lang="en-GB" sz="6000" dirty="0"/>
          </a:p>
        </p:txBody>
      </p:sp>
      <p:sp>
        <p:nvSpPr>
          <p:cNvPr id="3" name="Content Placeholder 2"/>
          <p:cNvSpPr>
            <a:spLocks noGrp="1"/>
          </p:cNvSpPr>
          <p:nvPr>
            <p:ph idx="1"/>
          </p:nvPr>
        </p:nvSpPr>
        <p:spPr>
          <a:xfrm>
            <a:off x="0" y="1325562"/>
            <a:ext cx="9144000" cy="5532437"/>
          </a:xfrm>
        </p:spPr>
        <p:txBody>
          <a:bodyPr>
            <a:normAutofit/>
          </a:bodyPr>
          <a:lstStyle/>
          <a:p>
            <a:pPr marL="0" indent="0">
              <a:buNone/>
            </a:pPr>
            <a:r>
              <a:rPr lang="en-GB" sz="4400" dirty="0" smtClean="0">
                <a:solidFill>
                  <a:schemeClr val="tx1">
                    <a:lumMod val="50000"/>
                    <a:lumOff val="50000"/>
                  </a:schemeClr>
                </a:solidFill>
                <a:cs typeface="Courier New" panose="02070309020205020404" pitchFamily="49" charset="0"/>
              </a:rPr>
              <a:t>Which letters are used most?</a:t>
            </a:r>
          </a:p>
        </p:txBody>
      </p:sp>
      <p:sp>
        <p:nvSpPr>
          <p:cNvPr id="4" name="Rectangle 3"/>
          <p:cNvSpPr/>
          <p:nvPr/>
        </p:nvSpPr>
        <p:spPr>
          <a:xfrm>
            <a:off x="7886700" y="5754414"/>
            <a:ext cx="1257300" cy="1103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6" name="Picture 5"/>
          <p:cNvPicPr>
            <a:picLocks noChangeAspect="1"/>
          </p:cNvPicPr>
          <p:nvPr/>
        </p:nvPicPr>
        <p:blipFill rotWithShape="1">
          <a:blip r:embed="rId3"/>
          <a:srcRect l="24070" t="21567" r="25766" b="16703"/>
          <a:stretch/>
        </p:blipFill>
        <p:spPr>
          <a:xfrm>
            <a:off x="134910" y="1989313"/>
            <a:ext cx="6820525" cy="4718786"/>
          </a:xfrm>
          <a:prstGeom prst="rect">
            <a:avLst/>
          </a:prstGeom>
        </p:spPr>
      </p:pic>
      <p:sp>
        <p:nvSpPr>
          <p:cNvPr id="7" name="Rectangle 6"/>
          <p:cNvSpPr/>
          <p:nvPr/>
        </p:nvSpPr>
        <p:spPr>
          <a:xfrm>
            <a:off x="3110457" y="6063522"/>
            <a:ext cx="869430" cy="644577"/>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615794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1325563"/>
          </a:xfrm>
        </p:spPr>
        <p:txBody>
          <a:bodyPr>
            <a:normAutofit/>
          </a:bodyPr>
          <a:lstStyle/>
          <a:p>
            <a:r>
              <a:rPr lang="en-GB" sz="6000" dirty="0" smtClean="0"/>
              <a:t>Analysing A Message</a:t>
            </a:r>
            <a:endParaRPr lang="en-GB" sz="6000" dirty="0"/>
          </a:p>
        </p:txBody>
      </p:sp>
      <p:sp>
        <p:nvSpPr>
          <p:cNvPr id="3" name="Content Placeholder 2"/>
          <p:cNvSpPr>
            <a:spLocks noGrp="1"/>
          </p:cNvSpPr>
          <p:nvPr>
            <p:ph idx="1"/>
          </p:nvPr>
        </p:nvSpPr>
        <p:spPr>
          <a:xfrm>
            <a:off x="0" y="1325562"/>
            <a:ext cx="9144000" cy="5532437"/>
          </a:xfrm>
        </p:spPr>
        <p:txBody>
          <a:bodyPr>
            <a:normAutofit/>
          </a:bodyPr>
          <a:lstStyle/>
          <a:p>
            <a:pPr marL="0" indent="0">
              <a:buNone/>
            </a:pPr>
            <a:r>
              <a:rPr lang="en-GB" sz="4400" dirty="0">
                <a:solidFill>
                  <a:schemeClr val="tx1">
                    <a:lumMod val="50000"/>
                    <a:lumOff val="50000"/>
                  </a:schemeClr>
                </a:solidFill>
                <a:cs typeface="Courier New" panose="02070309020205020404" pitchFamily="49" charset="0"/>
              </a:rPr>
              <a:t>Which letters are used most?</a:t>
            </a:r>
          </a:p>
          <a:p>
            <a:pPr marL="0" indent="0">
              <a:buNone/>
            </a:pPr>
            <a:endParaRPr lang="en-GB" sz="4400" dirty="0" smtClean="0">
              <a:solidFill>
                <a:schemeClr val="tx1">
                  <a:lumMod val="50000"/>
                  <a:lumOff val="50000"/>
                </a:schemeClr>
              </a:solidFill>
              <a:cs typeface="Courier New" panose="02070309020205020404" pitchFamily="49" charset="0"/>
            </a:endParaRPr>
          </a:p>
        </p:txBody>
      </p:sp>
      <p:sp>
        <p:nvSpPr>
          <p:cNvPr id="4" name="Rectangle 3"/>
          <p:cNvSpPr/>
          <p:nvPr/>
        </p:nvSpPr>
        <p:spPr>
          <a:xfrm>
            <a:off x="7886700" y="5754414"/>
            <a:ext cx="1257300" cy="1103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6" name="Picture 5"/>
          <p:cNvPicPr>
            <a:picLocks noChangeAspect="1"/>
          </p:cNvPicPr>
          <p:nvPr/>
        </p:nvPicPr>
        <p:blipFill rotWithShape="1">
          <a:blip r:embed="rId3"/>
          <a:srcRect l="24070" t="21567" r="25766" b="16703"/>
          <a:stretch/>
        </p:blipFill>
        <p:spPr>
          <a:xfrm>
            <a:off x="134910" y="1989313"/>
            <a:ext cx="6820525" cy="4718786"/>
          </a:xfrm>
          <a:prstGeom prst="rect">
            <a:avLst/>
          </a:prstGeom>
        </p:spPr>
      </p:pic>
      <p:pic>
        <p:nvPicPr>
          <p:cNvPr id="5" name="Picture 4"/>
          <p:cNvPicPr>
            <a:picLocks noChangeAspect="1"/>
          </p:cNvPicPr>
          <p:nvPr/>
        </p:nvPicPr>
        <p:blipFill rotWithShape="1">
          <a:blip r:embed="rId4"/>
          <a:srcRect l="24355" t="28556" r="25136" b="14908"/>
          <a:stretch/>
        </p:blipFill>
        <p:spPr>
          <a:xfrm>
            <a:off x="134910" y="2497414"/>
            <a:ext cx="6792146" cy="4189167"/>
          </a:xfrm>
          <a:prstGeom prst="rect">
            <a:avLst/>
          </a:prstGeom>
        </p:spPr>
      </p:pic>
      <p:pic>
        <p:nvPicPr>
          <p:cNvPr id="8" name="Picture 7"/>
          <p:cNvPicPr>
            <a:picLocks noChangeAspect="1"/>
          </p:cNvPicPr>
          <p:nvPr/>
        </p:nvPicPr>
        <p:blipFill rotWithShape="1">
          <a:blip r:embed="rId5"/>
          <a:srcRect l="24070" t="22090" r="64446" b="13883"/>
          <a:stretch/>
        </p:blipFill>
        <p:spPr>
          <a:xfrm>
            <a:off x="6955435" y="0"/>
            <a:ext cx="2188565" cy="6860048"/>
          </a:xfrm>
          <a:prstGeom prst="rect">
            <a:avLst/>
          </a:prstGeom>
        </p:spPr>
      </p:pic>
    </p:spTree>
    <p:extLst>
      <p:ext uri="{BB962C8B-B14F-4D97-AF65-F5344CB8AC3E}">
        <p14:creationId xmlns:p14="http://schemas.microsoft.com/office/powerpoint/2010/main" val="41114470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1325563"/>
          </a:xfrm>
        </p:spPr>
        <p:txBody>
          <a:bodyPr>
            <a:normAutofit/>
          </a:bodyPr>
          <a:lstStyle/>
          <a:p>
            <a:r>
              <a:rPr lang="en-GB" sz="6000" dirty="0" smtClean="0"/>
              <a:t>Simple Encryption</a:t>
            </a:r>
            <a:endParaRPr lang="en-GB" sz="6000" dirty="0"/>
          </a:p>
        </p:txBody>
      </p:sp>
      <p:sp>
        <p:nvSpPr>
          <p:cNvPr id="4" name="Rectangle 3"/>
          <p:cNvSpPr/>
          <p:nvPr/>
        </p:nvSpPr>
        <p:spPr>
          <a:xfrm>
            <a:off x="7886700" y="5754414"/>
            <a:ext cx="1257300" cy="1103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9" name="Picture 8"/>
          <p:cNvPicPr>
            <a:picLocks noChangeAspect="1"/>
          </p:cNvPicPr>
          <p:nvPr/>
        </p:nvPicPr>
        <p:blipFill rotWithShape="1">
          <a:blip r:embed="rId3"/>
          <a:srcRect l="19205" t="21489" r="51691" b="39830"/>
          <a:stretch/>
        </p:blipFill>
        <p:spPr>
          <a:xfrm>
            <a:off x="133003" y="1147156"/>
            <a:ext cx="6647360" cy="4967236"/>
          </a:xfrm>
          <a:prstGeom prst="rect">
            <a:avLst/>
          </a:prstGeom>
          <a:ln>
            <a:solidFill>
              <a:schemeClr val="bg1">
                <a:lumMod val="50000"/>
              </a:schemeClr>
            </a:solidFill>
          </a:ln>
        </p:spPr>
      </p:pic>
      <p:sp>
        <p:nvSpPr>
          <p:cNvPr id="10" name="Rectangle 9"/>
          <p:cNvSpPr/>
          <p:nvPr/>
        </p:nvSpPr>
        <p:spPr>
          <a:xfrm>
            <a:off x="66503" y="6189831"/>
            <a:ext cx="6899646" cy="646331"/>
          </a:xfrm>
          <a:prstGeom prst="rect">
            <a:avLst/>
          </a:prstGeom>
        </p:spPr>
        <p:txBody>
          <a:bodyPr wrap="none">
            <a:spAutoFit/>
          </a:bodyPr>
          <a:lstStyle/>
          <a:p>
            <a:r>
              <a:rPr lang="en-GB" sz="3600" dirty="0">
                <a:hlinkClick r:id="rId4"/>
              </a:rPr>
              <a:t>https://hourofcode.com/encryption</a:t>
            </a:r>
            <a:endParaRPr lang="en-GB" sz="3600" dirty="0"/>
          </a:p>
        </p:txBody>
      </p:sp>
    </p:spTree>
    <p:extLst>
      <p:ext uri="{BB962C8B-B14F-4D97-AF65-F5344CB8AC3E}">
        <p14:creationId xmlns:p14="http://schemas.microsoft.com/office/powerpoint/2010/main" val="21548434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1325563"/>
          </a:xfrm>
        </p:spPr>
        <p:txBody>
          <a:bodyPr>
            <a:normAutofit/>
          </a:bodyPr>
          <a:lstStyle/>
          <a:p>
            <a:r>
              <a:rPr lang="en-GB" sz="6000" dirty="0" smtClean="0"/>
              <a:t>Shrinking A Message</a:t>
            </a:r>
            <a:endParaRPr lang="en-GB" sz="6000" dirty="0"/>
          </a:p>
        </p:txBody>
      </p:sp>
      <p:sp>
        <p:nvSpPr>
          <p:cNvPr id="4" name="Rectangle 3"/>
          <p:cNvSpPr/>
          <p:nvPr/>
        </p:nvSpPr>
        <p:spPr>
          <a:xfrm>
            <a:off x="7886700" y="5754414"/>
            <a:ext cx="1257300" cy="1103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5" name="Picture 4"/>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flipH="1">
            <a:off x="182888" y="2261062"/>
            <a:ext cx="6982682" cy="4596938"/>
          </a:xfrm>
          <a:prstGeom prst="rect">
            <a:avLst/>
          </a:prstGeom>
        </p:spPr>
      </p:pic>
      <p:sp>
        <p:nvSpPr>
          <p:cNvPr id="6" name="TextBox 5"/>
          <p:cNvSpPr txBox="1"/>
          <p:nvPr/>
        </p:nvSpPr>
        <p:spPr>
          <a:xfrm>
            <a:off x="7652251" y="4267000"/>
            <a:ext cx="1484702" cy="3170099"/>
          </a:xfrm>
          <a:prstGeom prst="rect">
            <a:avLst/>
          </a:prstGeom>
          <a:noFill/>
        </p:spPr>
        <p:txBody>
          <a:bodyPr wrap="none" rtlCol="0">
            <a:spAutoFit/>
          </a:bodyPr>
          <a:lstStyle/>
          <a:p>
            <a:r>
              <a:rPr lang="en-GB" sz="20000" b="1" dirty="0">
                <a:solidFill>
                  <a:srgbClr val="DEDEDE"/>
                </a:solidFill>
              </a:rPr>
              <a:t>7</a:t>
            </a:r>
          </a:p>
        </p:txBody>
      </p:sp>
      <p:sp>
        <p:nvSpPr>
          <p:cNvPr id="7" name="TextBox 6"/>
          <p:cNvSpPr txBox="1"/>
          <p:nvPr/>
        </p:nvSpPr>
        <p:spPr>
          <a:xfrm>
            <a:off x="7508918" y="6002987"/>
            <a:ext cx="1122423" cy="461665"/>
          </a:xfrm>
          <a:prstGeom prst="rect">
            <a:avLst/>
          </a:prstGeom>
          <a:noFill/>
        </p:spPr>
        <p:txBody>
          <a:bodyPr wrap="none" rtlCol="0">
            <a:spAutoFit/>
          </a:bodyPr>
          <a:lstStyle/>
          <a:p>
            <a:r>
              <a:rPr lang="en-GB" sz="2400" b="1" dirty="0" smtClean="0">
                <a:solidFill>
                  <a:srgbClr val="595959"/>
                </a:solidFill>
              </a:rPr>
              <a:t>activity</a:t>
            </a:r>
            <a:endParaRPr lang="en-GB" sz="2400" b="1" dirty="0">
              <a:solidFill>
                <a:srgbClr val="595959"/>
              </a:solidFill>
            </a:endParaRPr>
          </a:p>
        </p:txBody>
      </p:sp>
    </p:spTree>
    <p:extLst>
      <p:ext uri="{BB962C8B-B14F-4D97-AF65-F5344CB8AC3E}">
        <p14:creationId xmlns:p14="http://schemas.microsoft.com/office/powerpoint/2010/main" val="3660517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1325563"/>
          </a:xfrm>
        </p:spPr>
        <p:txBody>
          <a:bodyPr>
            <a:normAutofit/>
          </a:bodyPr>
          <a:lstStyle/>
          <a:p>
            <a:r>
              <a:rPr lang="en-GB" sz="6000" dirty="0" smtClean="0"/>
              <a:t>Shrinking A Message</a:t>
            </a:r>
            <a:endParaRPr lang="en-GB" sz="6000" dirty="0"/>
          </a:p>
        </p:txBody>
      </p:sp>
      <p:sp>
        <p:nvSpPr>
          <p:cNvPr id="3" name="Content Placeholder 2"/>
          <p:cNvSpPr>
            <a:spLocks noGrp="1"/>
          </p:cNvSpPr>
          <p:nvPr>
            <p:ph idx="1"/>
          </p:nvPr>
        </p:nvSpPr>
        <p:spPr>
          <a:xfrm>
            <a:off x="0" y="1325562"/>
            <a:ext cx="9144000" cy="5704825"/>
          </a:xfrm>
        </p:spPr>
        <p:txBody>
          <a:bodyPr>
            <a:normAutofit/>
          </a:bodyPr>
          <a:lstStyle/>
          <a:p>
            <a:pPr marL="0" indent="0">
              <a:buNone/>
            </a:pPr>
            <a:r>
              <a:rPr lang="en-GB" sz="4400" dirty="0" smtClean="0">
                <a:solidFill>
                  <a:schemeClr val="tx1">
                    <a:lumMod val="50000"/>
                    <a:lumOff val="50000"/>
                  </a:schemeClr>
                </a:solidFill>
                <a:cs typeface="Courier New" panose="02070309020205020404" pitchFamily="49" charset="0"/>
              </a:rPr>
              <a:t>Text files can be easily compressed.</a:t>
            </a:r>
          </a:p>
          <a:p>
            <a:pPr>
              <a:buFontTx/>
              <a:buNone/>
            </a:pPr>
            <a:r>
              <a:rPr lang="en-GB" altLang="en-US" sz="4400" dirty="0">
                <a:solidFill>
                  <a:schemeClr val="tx1">
                    <a:lumMod val="50000"/>
                    <a:lumOff val="50000"/>
                  </a:schemeClr>
                </a:solidFill>
              </a:rPr>
              <a:t>Two approaches:</a:t>
            </a:r>
          </a:p>
          <a:p>
            <a:pPr>
              <a:buFontTx/>
              <a:buNone/>
            </a:pPr>
            <a:r>
              <a:rPr lang="en-GB" altLang="en-US" sz="4400" dirty="0">
                <a:solidFill>
                  <a:schemeClr val="tx1">
                    <a:lumMod val="50000"/>
                    <a:lumOff val="50000"/>
                  </a:schemeClr>
                </a:solidFill>
              </a:rPr>
              <a:t>	Huffman compression uses shorter bit patterns for common characters.</a:t>
            </a:r>
          </a:p>
          <a:p>
            <a:pPr>
              <a:buFontTx/>
              <a:buNone/>
            </a:pPr>
            <a:r>
              <a:rPr lang="en-GB" altLang="en-US" sz="4400" dirty="0">
                <a:solidFill>
                  <a:schemeClr val="tx1">
                    <a:lumMod val="50000"/>
                    <a:lumOff val="50000"/>
                  </a:schemeClr>
                </a:solidFill>
              </a:rPr>
              <a:t>	Lempel-Ziv (LZ) </a:t>
            </a:r>
            <a:r>
              <a:rPr lang="en-GB" altLang="en-US" sz="4400" dirty="0" smtClean="0">
                <a:solidFill>
                  <a:schemeClr val="tx1">
                    <a:lumMod val="50000"/>
                    <a:lumOff val="50000"/>
                  </a:schemeClr>
                </a:solidFill>
              </a:rPr>
              <a:t>compression looks </a:t>
            </a:r>
            <a:r>
              <a:rPr lang="en-GB" altLang="en-US" sz="4400" dirty="0">
                <a:solidFill>
                  <a:schemeClr val="tx1">
                    <a:lumMod val="50000"/>
                    <a:lumOff val="50000"/>
                  </a:schemeClr>
                </a:solidFill>
              </a:rPr>
              <a:t>for repeating character sets</a:t>
            </a:r>
            <a:r>
              <a:rPr lang="en-GB" altLang="en-US" sz="4400" dirty="0" smtClean="0">
                <a:solidFill>
                  <a:schemeClr val="tx1">
                    <a:lumMod val="50000"/>
                    <a:lumOff val="50000"/>
                  </a:schemeClr>
                </a:solidFill>
              </a:rPr>
              <a:t>.</a:t>
            </a:r>
          </a:p>
          <a:p>
            <a:pPr>
              <a:buFontTx/>
              <a:buNone/>
            </a:pPr>
            <a:endParaRPr lang="en-GB" altLang="en-US" sz="4400" dirty="0">
              <a:solidFill>
                <a:schemeClr val="tx1">
                  <a:lumMod val="50000"/>
                  <a:lumOff val="50000"/>
                </a:schemeClr>
              </a:solidFill>
            </a:endParaRPr>
          </a:p>
          <a:p>
            <a:pPr>
              <a:buFontTx/>
              <a:buNone/>
            </a:pPr>
            <a:r>
              <a:rPr lang="en-GB" altLang="en-US" sz="4400" dirty="0" smtClean="0">
                <a:solidFill>
                  <a:schemeClr val="tx1">
                    <a:lumMod val="50000"/>
                    <a:lumOff val="50000"/>
                  </a:schemeClr>
                </a:solidFill>
              </a:rPr>
              <a:t>Let’s look at the latter approach.</a:t>
            </a:r>
            <a:endParaRPr lang="en-US" altLang="en-US" sz="4400" dirty="0">
              <a:solidFill>
                <a:schemeClr val="tx1">
                  <a:lumMod val="50000"/>
                  <a:lumOff val="50000"/>
                </a:schemeClr>
              </a:solidFill>
            </a:endParaRPr>
          </a:p>
          <a:p>
            <a:pPr marL="0" indent="0">
              <a:buNone/>
            </a:pPr>
            <a:endParaRPr lang="en-GB" sz="4400" dirty="0" smtClean="0">
              <a:solidFill>
                <a:schemeClr val="tx1">
                  <a:lumMod val="50000"/>
                  <a:lumOff val="50000"/>
                </a:schemeClr>
              </a:solidFill>
              <a:cs typeface="Courier New" panose="02070309020205020404" pitchFamily="49" charset="0"/>
            </a:endParaRPr>
          </a:p>
        </p:txBody>
      </p:sp>
      <p:sp>
        <p:nvSpPr>
          <p:cNvPr id="4" name="Rectangle 3"/>
          <p:cNvSpPr/>
          <p:nvPr/>
        </p:nvSpPr>
        <p:spPr>
          <a:xfrm>
            <a:off x="7886700" y="5754414"/>
            <a:ext cx="1257300" cy="1103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Tree>
    <p:extLst>
      <p:ext uri="{BB962C8B-B14F-4D97-AF65-F5344CB8AC3E}">
        <p14:creationId xmlns:p14="http://schemas.microsoft.com/office/powerpoint/2010/main" val="26876676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1325563"/>
          </a:xfrm>
        </p:spPr>
        <p:txBody>
          <a:bodyPr>
            <a:normAutofit/>
          </a:bodyPr>
          <a:lstStyle/>
          <a:p>
            <a:r>
              <a:rPr lang="en-GB" sz="6000" dirty="0" smtClean="0"/>
              <a:t>Shrinking A Message</a:t>
            </a:r>
            <a:endParaRPr lang="en-GB" sz="6000" dirty="0"/>
          </a:p>
        </p:txBody>
      </p:sp>
      <p:sp>
        <p:nvSpPr>
          <p:cNvPr id="3" name="Content Placeholder 2"/>
          <p:cNvSpPr>
            <a:spLocks noGrp="1"/>
          </p:cNvSpPr>
          <p:nvPr>
            <p:ph idx="1"/>
          </p:nvPr>
        </p:nvSpPr>
        <p:spPr>
          <a:xfrm>
            <a:off x="0" y="1145682"/>
            <a:ext cx="9144000" cy="5869717"/>
          </a:xfrm>
        </p:spPr>
        <p:txBody>
          <a:bodyPr>
            <a:normAutofit/>
          </a:bodyPr>
          <a:lstStyle/>
          <a:p>
            <a:pPr marL="0" indent="0">
              <a:buNone/>
            </a:pPr>
            <a:r>
              <a:rPr lang="en-GB" sz="4400" dirty="0" smtClean="0">
                <a:solidFill>
                  <a:schemeClr val="tx1">
                    <a:lumMod val="50000"/>
                    <a:lumOff val="50000"/>
                  </a:schemeClr>
                </a:solidFill>
                <a:cs typeface="Courier New" panose="02070309020205020404" pitchFamily="49" charset="0"/>
              </a:rPr>
              <a:t>How many bytes is this message?</a:t>
            </a:r>
          </a:p>
          <a:p>
            <a:pPr marL="0" indent="0">
              <a:buNone/>
            </a:pPr>
            <a:r>
              <a:rPr lang="en-GB" sz="4400" dirty="0" smtClean="0">
                <a:solidFill>
                  <a:schemeClr val="tx1">
                    <a:lumMod val="50000"/>
                    <a:lumOff val="50000"/>
                  </a:schemeClr>
                </a:solidFill>
                <a:cs typeface="Courier New" panose="02070309020205020404" pitchFamily="49" charset="0"/>
              </a:rPr>
              <a:t>Discuss ways to shrink the size.</a:t>
            </a:r>
          </a:p>
          <a:p>
            <a:pPr marL="0" indent="0">
              <a:buNone/>
            </a:pPr>
            <a:endParaRPr lang="en-GB" sz="4400" dirty="0" smtClean="0">
              <a:solidFill>
                <a:schemeClr val="tx1">
                  <a:lumMod val="50000"/>
                  <a:lumOff val="50000"/>
                </a:schemeClr>
              </a:solidFill>
              <a:cs typeface="Courier New" panose="02070309020205020404" pitchFamily="49" charset="0"/>
            </a:endParaRPr>
          </a:p>
          <a:p>
            <a:pPr marL="0" indent="0">
              <a:buNone/>
            </a:pPr>
            <a:r>
              <a:rPr lang="en-GB" sz="4400" dirty="0" smtClean="0">
                <a:cs typeface="Courier New" panose="02070309020205020404" pitchFamily="49" charset="0"/>
              </a:rPr>
              <a:t>I am Sam,</a:t>
            </a:r>
          </a:p>
          <a:p>
            <a:pPr marL="0" indent="0">
              <a:buNone/>
            </a:pPr>
            <a:r>
              <a:rPr lang="en-GB" sz="4400" dirty="0" smtClean="0">
                <a:cs typeface="Courier New" panose="02070309020205020404" pitchFamily="49" charset="0"/>
              </a:rPr>
              <a:t>Sam I am.</a:t>
            </a:r>
          </a:p>
          <a:p>
            <a:pPr marL="0" indent="0">
              <a:buNone/>
            </a:pPr>
            <a:r>
              <a:rPr lang="en-GB" sz="4400" dirty="0" smtClean="0">
                <a:cs typeface="Courier New" panose="02070309020205020404" pitchFamily="49" charset="0"/>
              </a:rPr>
              <a:t>That Sam-I-am</a:t>
            </a:r>
            <a:r>
              <a:rPr lang="en-GB" sz="4400" dirty="0">
                <a:cs typeface="Courier New" panose="02070309020205020404" pitchFamily="49" charset="0"/>
              </a:rPr>
              <a:t>!</a:t>
            </a:r>
            <a:r>
              <a:rPr lang="en-GB" sz="4400" dirty="0" smtClean="0">
                <a:cs typeface="Courier New" panose="02070309020205020404" pitchFamily="49" charset="0"/>
              </a:rPr>
              <a:t> </a:t>
            </a:r>
            <a:r>
              <a:rPr lang="en-GB" sz="4400" dirty="0">
                <a:cs typeface="Courier New" panose="02070309020205020404" pitchFamily="49" charset="0"/>
              </a:rPr>
              <a:t>T</a:t>
            </a:r>
            <a:r>
              <a:rPr lang="en-GB" sz="4400" dirty="0" smtClean="0">
                <a:cs typeface="Courier New" panose="02070309020205020404" pitchFamily="49" charset="0"/>
              </a:rPr>
              <a:t>hat Sam-I-am!</a:t>
            </a:r>
          </a:p>
          <a:p>
            <a:pPr marL="0" indent="0">
              <a:buNone/>
            </a:pPr>
            <a:r>
              <a:rPr lang="en-GB" sz="4400" dirty="0" smtClean="0">
                <a:cs typeface="Courier New" panose="02070309020205020404" pitchFamily="49" charset="0"/>
              </a:rPr>
              <a:t>I do not like that Sam-I-am!</a:t>
            </a:r>
          </a:p>
        </p:txBody>
      </p:sp>
      <p:sp>
        <p:nvSpPr>
          <p:cNvPr id="4" name="Rectangle 3"/>
          <p:cNvSpPr/>
          <p:nvPr/>
        </p:nvSpPr>
        <p:spPr>
          <a:xfrm>
            <a:off x="7886700" y="5754414"/>
            <a:ext cx="1257300" cy="1103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6" name="Explosion 1 5"/>
          <p:cNvSpPr/>
          <p:nvPr/>
        </p:nvSpPr>
        <p:spPr>
          <a:xfrm rot="20472116">
            <a:off x="4957926" y="1862779"/>
            <a:ext cx="4707364" cy="3174538"/>
          </a:xfrm>
          <a:prstGeom prst="irregularSeal1">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smtClean="0">
                <a:solidFill>
                  <a:srgbClr val="C00000"/>
                </a:solidFill>
              </a:rPr>
              <a:t>Group Discussion</a:t>
            </a:r>
            <a:endParaRPr lang="en-GB" sz="4400" b="1" dirty="0">
              <a:solidFill>
                <a:srgbClr val="C00000"/>
              </a:solidFill>
            </a:endParaRPr>
          </a:p>
        </p:txBody>
      </p:sp>
      <p:sp>
        <p:nvSpPr>
          <p:cNvPr id="7" name="TextBox 6"/>
          <p:cNvSpPr txBox="1"/>
          <p:nvPr/>
        </p:nvSpPr>
        <p:spPr>
          <a:xfrm>
            <a:off x="0" y="6488668"/>
            <a:ext cx="7962051" cy="369332"/>
          </a:xfrm>
          <a:prstGeom prst="rect">
            <a:avLst/>
          </a:prstGeom>
          <a:noFill/>
        </p:spPr>
        <p:txBody>
          <a:bodyPr wrap="none" rtlCol="0">
            <a:spAutoFit/>
          </a:bodyPr>
          <a:lstStyle/>
          <a:p>
            <a:r>
              <a:rPr lang="en-GB" dirty="0" smtClean="0">
                <a:solidFill>
                  <a:schemeClr val="bg1">
                    <a:lumMod val="65000"/>
                  </a:schemeClr>
                </a:solidFill>
              </a:rPr>
              <a:t>Ideas and resources from CS Field Guide: </a:t>
            </a:r>
            <a:r>
              <a:rPr lang="en-GB" dirty="0">
                <a:solidFill>
                  <a:schemeClr val="bg1">
                    <a:lumMod val="65000"/>
                  </a:schemeClr>
                </a:solidFill>
              </a:rPr>
              <a:t>http://www.csfieldguide.org.nz</a:t>
            </a:r>
            <a:r>
              <a:rPr lang="en-GB" dirty="0" smtClean="0">
                <a:solidFill>
                  <a:schemeClr val="bg1">
                    <a:lumMod val="65000"/>
                  </a:schemeClr>
                </a:solidFill>
              </a:rPr>
              <a:t> Chapter 7</a:t>
            </a:r>
            <a:endParaRPr lang="en-GB" dirty="0">
              <a:solidFill>
                <a:schemeClr val="bg1">
                  <a:lumMod val="65000"/>
                </a:schemeClr>
              </a:solidFill>
            </a:endParaRPr>
          </a:p>
        </p:txBody>
      </p:sp>
    </p:spTree>
    <p:extLst>
      <p:ext uri="{BB962C8B-B14F-4D97-AF65-F5344CB8AC3E}">
        <p14:creationId xmlns:p14="http://schemas.microsoft.com/office/powerpoint/2010/main" val="42332297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1325563"/>
          </a:xfrm>
        </p:spPr>
        <p:txBody>
          <a:bodyPr>
            <a:normAutofit/>
          </a:bodyPr>
          <a:lstStyle/>
          <a:p>
            <a:r>
              <a:rPr lang="en-GB" sz="6000" dirty="0" smtClean="0"/>
              <a:t>Shrinking A Message</a:t>
            </a:r>
            <a:endParaRPr lang="en-GB" sz="6000" dirty="0"/>
          </a:p>
        </p:txBody>
      </p:sp>
      <p:sp>
        <p:nvSpPr>
          <p:cNvPr id="4" name="Rectangle 3"/>
          <p:cNvSpPr/>
          <p:nvPr/>
        </p:nvSpPr>
        <p:spPr>
          <a:xfrm>
            <a:off x="7886700" y="5754414"/>
            <a:ext cx="1257300" cy="1103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5" name="TextBox 4"/>
          <p:cNvSpPr txBox="1"/>
          <p:nvPr/>
        </p:nvSpPr>
        <p:spPr>
          <a:xfrm>
            <a:off x="4871078" y="1108504"/>
            <a:ext cx="4184800" cy="1569660"/>
          </a:xfrm>
          <a:prstGeom prst="rect">
            <a:avLst/>
          </a:prstGeom>
          <a:noFill/>
          <a:ln>
            <a:solidFill>
              <a:srgbClr val="C00000"/>
            </a:solidFill>
          </a:ln>
        </p:spPr>
        <p:txBody>
          <a:bodyPr wrap="none" rtlCol="0">
            <a:spAutoFit/>
          </a:bodyPr>
          <a:lstStyle/>
          <a:p>
            <a:r>
              <a:rPr lang="en-GB" sz="2400" b="1" dirty="0">
                <a:solidFill>
                  <a:srgbClr val="C00000"/>
                </a:solidFill>
                <a:cs typeface="Courier New" panose="02070309020205020404" pitchFamily="49" charset="0"/>
              </a:rPr>
              <a:t>I am Sam,</a:t>
            </a:r>
          </a:p>
          <a:p>
            <a:r>
              <a:rPr lang="en-GB" sz="2400" b="1" dirty="0">
                <a:solidFill>
                  <a:srgbClr val="C00000"/>
                </a:solidFill>
                <a:cs typeface="Courier New" panose="02070309020205020404" pitchFamily="49" charset="0"/>
              </a:rPr>
              <a:t>Sam I am.</a:t>
            </a:r>
          </a:p>
          <a:p>
            <a:r>
              <a:rPr lang="en-GB" sz="2400" b="1" dirty="0">
                <a:solidFill>
                  <a:srgbClr val="C00000"/>
                </a:solidFill>
                <a:cs typeface="Courier New" panose="02070309020205020404" pitchFamily="49" charset="0"/>
              </a:rPr>
              <a:t>That Sam-I-am! That Sam-I-am!</a:t>
            </a:r>
          </a:p>
          <a:p>
            <a:r>
              <a:rPr lang="en-GB" sz="2400" b="1" dirty="0">
                <a:solidFill>
                  <a:srgbClr val="C00000"/>
                </a:solidFill>
                <a:cs typeface="Courier New" panose="02070309020205020404" pitchFamily="49" charset="0"/>
              </a:rPr>
              <a:t>I do not like that Sam-I-am</a:t>
            </a:r>
            <a:r>
              <a:rPr lang="en-GB" sz="2400" b="1" dirty="0" smtClean="0">
                <a:solidFill>
                  <a:srgbClr val="C00000"/>
                </a:solidFill>
                <a:cs typeface="Courier New" panose="02070309020205020404" pitchFamily="49" charset="0"/>
              </a:rPr>
              <a:t>!</a:t>
            </a:r>
            <a:endParaRPr lang="en-GB" sz="2400" b="1" dirty="0">
              <a:solidFill>
                <a:srgbClr val="C00000"/>
              </a:solidFill>
              <a:cs typeface="Courier New" panose="02070309020205020404" pitchFamily="49" charset="0"/>
            </a:endParaRPr>
          </a:p>
        </p:txBody>
      </p:sp>
      <p:sp>
        <p:nvSpPr>
          <p:cNvPr id="10" name="TextBox 9"/>
          <p:cNvSpPr txBox="1"/>
          <p:nvPr/>
        </p:nvSpPr>
        <p:spPr>
          <a:xfrm>
            <a:off x="0" y="1108504"/>
            <a:ext cx="4782956" cy="1446550"/>
          </a:xfrm>
          <a:prstGeom prst="rect">
            <a:avLst/>
          </a:prstGeom>
          <a:noFill/>
        </p:spPr>
        <p:txBody>
          <a:bodyPr wrap="square" rtlCol="0">
            <a:spAutoFit/>
          </a:bodyPr>
          <a:lstStyle/>
          <a:p>
            <a:r>
              <a:rPr lang="en-GB" sz="4400" dirty="0" smtClean="0">
                <a:solidFill>
                  <a:schemeClr val="tx1">
                    <a:lumMod val="50000"/>
                    <a:lumOff val="50000"/>
                  </a:schemeClr>
                </a:solidFill>
              </a:rPr>
              <a:t>The compressed message</a:t>
            </a:r>
            <a:endParaRPr lang="en-GB" sz="4400" dirty="0">
              <a:solidFill>
                <a:schemeClr val="tx1">
                  <a:lumMod val="50000"/>
                  <a:lumOff val="50000"/>
                </a:schemeClr>
              </a:solidFill>
            </a:endParaRPr>
          </a:p>
        </p:txBody>
      </p:sp>
      <p:pic>
        <p:nvPicPr>
          <p:cNvPr id="13" name="Picture 12"/>
          <p:cNvPicPr>
            <a:picLocks noChangeAspect="1"/>
          </p:cNvPicPr>
          <p:nvPr/>
        </p:nvPicPr>
        <p:blipFill rotWithShape="1">
          <a:blip r:embed="rId3"/>
          <a:srcRect l="31582" t="29634" b="14332"/>
          <a:stretch/>
        </p:blipFill>
        <p:spPr>
          <a:xfrm>
            <a:off x="242066" y="2741228"/>
            <a:ext cx="8901934" cy="4099034"/>
          </a:xfrm>
          <a:prstGeom prst="rect">
            <a:avLst/>
          </a:prstGeom>
        </p:spPr>
      </p:pic>
      <p:sp>
        <p:nvSpPr>
          <p:cNvPr id="11" name="Down Arrow 10"/>
          <p:cNvSpPr/>
          <p:nvPr/>
        </p:nvSpPr>
        <p:spPr>
          <a:xfrm>
            <a:off x="2840121" y="1828800"/>
            <a:ext cx="1274680" cy="1355833"/>
          </a:xfrm>
          <a:prstGeom prst="downArrow">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221658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9182" y="2241056"/>
            <a:ext cx="90312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smtClean="0">
                <a:solidFill>
                  <a:schemeClr val="bg1">
                    <a:lumMod val="65000"/>
                  </a:schemeClr>
                </a:solidFill>
                <a:latin typeface="+mn-lt"/>
              </a:rPr>
              <a:t>Playing With Pictures</a:t>
            </a:r>
            <a:endParaRPr lang="en-GB" b="1" dirty="0">
              <a:solidFill>
                <a:schemeClr val="bg1">
                  <a:lumMod val="65000"/>
                </a:schemeClr>
              </a:solidFill>
              <a:latin typeface="+mn-lt"/>
            </a:endParaRPr>
          </a:p>
        </p:txBody>
      </p:sp>
      <p:sp>
        <p:nvSpPr>
          <p:cNvPr id="2" name="Title 1"/>
          <p:cNvSpPr>
            <a:spLocks noGrp="1"/>
          </p:cNvSpPr>
          <p:nvPr>
            <p:ph type="title"/>
          </p:nvPr>
        </p:nvSpPr>
        <p:spPr>
          <a:xfrm>
            <a:off x="19182" y="46800"/>
            <a:ext cx="9124818" cy="1325563"/>
          </a:xfrm>
        </p:spPr>
        <p:txBody>
          <a:bodyPr/>
          <a:lstStyle/>
          <a:p>
            <a:r>
              <a:rPr lang="en-GB" b="1" dirty="0" smtClean="0">
                <a:solidFill>
                  <a:srgbClr val="C00000"/>
                </a:solidFill>
                <a:latin typeface="+mn-lt"/>
              </a:rPr>
              <a:t>The Big Picture</a:t>
            </a:r>
            <a:endParaRPr lang="en-GB" b="1" dirty="0">
              <a:solidFill>
                <a:srgbClr val="C00000"/>
              </a:solidFill>
              <a:latin typeface="+mn-lt"/>
            </a:endParaRPr>
          </a:p>
        </p:txBody>
      </p:sp>
      <p:sp>
        <p:nvSpPr>
          <p:cNvPr id="4" name="Title 1"/>
          <p:cNvSpPr txBox="1">
            <a:spLocks/>
          </p:cNvSpPr>
          <p:nvPr/>
        </p:nvSpPr>
        <p:spPr>
          <a:xfrm>
            <a:off x="19182" y="1143928"/>
            <a:ext cx="90312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smtClean="0">
                <a:solidFill>
                  <a:schemeClr val="bg1">
                    <a:lumMod val="65000"/>
                  </a:schemeClr>
                </a:solidFill>
                <a:latin typeface="+mn-lt"/>
              </a:rPr>
              <a:t>It’s All Done By Numbers</a:t>
            </a:r>
            <a:endParaRPr lang="en-GB" b="1" dirty="0">
              <a:solidFill>
                <a:schemeClr val="bg1">
                  <a:lumMod val="65000"/>
                </a:schemeClr>
              </a:solidFill>
              <a:latin typeface="+mn-lt"/>
            </a:endParaRPr>
          </a:p>
        </p:txBody>
      </p:sp>
      <p:sp>
        <p:nvSpPr>
          <p:cNvPr id="7" name="Title 1"/>
          <p:cNvSpPr txBox="1">
            <a:spLocks/>
          </p:cNvSpPr>
          <p:nvPr/>
        </p:nvSpPr>
        <p:spPr>
          <a:xfrm>
            <a:off x="19181" y="3338184"/>
            <a:ext cx="90312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smtClean="0">
                <a:solidFill>
                  <a:schemeClr val="bg1">
                    <a:lumMod val="65000"/>
                  </a:schemeClr>
                </a:solidFill>
                <a:latin typeface="+mn-lt"/>
              </a:rPr>
              <a:t>Character Codes and Compression</a:t>
            </a:r>
            <a:endParaRPr lang="en-GB" b="1" dirty="0">
              <a:solidFill>
                <a:schemeClr val="bg1">
                  <a:lumMod val="65000"/>
                </a:schemeClr>
              </a:solidFill>
              <a:latin typeface="+mn-lt"/>
            </a:endParaRPr>
          </a:p>
        </p:txBody>
      </p:sp>
      <p:sp>
        <p:nvSpPr>
          <p:cNvPr id="9" name="Title 1"/>
          <p:cNvSpPr txBox="1">
            <a:spLocks/>
          </p:cNvSpPr>
          <p:nvPr/>
        </p:nvSpPr>
        <p:spPr>
          <a:xfrm>
            <a:off x="19181" y="5532438"/>
            <a:ext cx="903120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smtClean="0">
                <a:solidFill>
                  <a:schemeClr val="bg1">
                    <a:lumMod val="65000"/>
                  </a:schemeClr>
                </a:solidFill>
                <a:latin typeface="+mn-lt"/>
              </a:rPr>
              <a:t>Computational Graphics</a:t>
            </a:r>
            <a:endParaRPr lang="en-GB" b="1" dirty="0">
              <a:solidFill>
                <a:schemeClr val="bg1">
                  <a:lumMod val="65000"/>
                </a:schemeClr>
              </a:solidFill>
              <a:latin typeface="+mn-lt"/>
            </a:endParaRPr>
          </a:p>
        </p:txBody>
      </p:sp>
      <p:sp>
        <p:nvSpPr>
          <p:cNvPr id="10" name="Title 1"/>
          <p:cNvSpPr txBox="1">
            <a:spLocks/>
          </p:cNvSpPr>
          <p:nvPr/>
        </p:nvSpPr>
        <p:spPr>
          <a:xfrm>
            <a:off x="19180" y="4435312"/>
            <a:ext cx="903120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smtClean="0">
                <a:solidFill>
                  <a:schemeClr val="bg1">
                    <a:lumMod val="65000"/>
                  </a:schemeClr>
                </a:solidFill>
                <a:latin typeface="+mn-lt"/>
              </a:rPr>
              <a:t>Painting By Numbers</a:t>
            </a:r>
            <a:endParaRPr lang="en-GB" b="1" dirty="0">
              <a:solidFill>
                <a:schemeClr val="bg1">
                  <a:lumMod val="65000"/>
                </a:schemeClr>
              </a:solidFill>
              <a:latin typeface="+mn-lt"/>
            </a:endParaRPr>
          </a:p>
        </p:txBody>
      </p:sp>
      <p:pic>
        <p:nvPicPr>
          <p:cNvPr id="8" name="Picture 7"/>
          <p:cNvPicPr>
            <a:picLocks noChangeAspect="1"/>
          </p:cNvPicPr>
          <p:nvPr/>
        </p:nvPicPr>
        <p:blipFill rotWithShape="1">
          <a:blip r:embed="rId3"/>
          <a:srcRect l="45018" t="20379" r="27663" b="10783"/>
          <a:stretch/>
        </p:blipFill>
        <p:spPr>
          <a:xfrm rot="791412">
            <a:off x="5812003" y="181170"/>
            <a:ext cx="3554569" cy="5035639"/>
          </a:xfrm>
          <a:prstGeom prst="rect">
            <a:avLst/>
          </a:prstGeom>
          <a:ln>
            <a:solidFill>
              <a:schemeClr val="tx1">
                <a:lumMod val="50000"/>
                <a:lumOff val="50000"/>
              </a:schemeClr>
            </a:solidFill>
          </a:ln>
        </p:spPr>
      </p:pic>
    </p:spTree>
    <p:extLst>
      <p:ext uri="{BB962C8B-B14F-4D97-AF65-F5344CB8AC3E}">
        <p14:creationId xmlns:p14="http://schemas.microsoft.com/office/powerpoint/2010/main" val="28714882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1325563"/>
          </a:xfrm>
        </p:spPr>
        <p:txBody>
          <a:bodyPr>
            <a:normAutofit/>
          </a:bodyPr>
          <a:lstStyle/>
          <a:p>
            <a:r>
              <a:rPr lang="en-GB" sz="6000" dirty="0" smtClean="0"/>
              <a:t>Shrinking A Message</a:t>
            </a:r>
            <a:endParaRPr lang="en-GB" sz="6000" dirty="0"/>
          </a:p>
        </p:txBody>
      </p:sp>
      <p:sp>
        <p:nvSpPr>
          <p:cNvPr id="4" name="Rectangle 3"/>
          <p:cNvSpPr/>
          <p:nvPr/>
        </p:nvSpPr>
        <p:spPr>
          <a:xfrm>
            <a:off x="7886700" y="5754414"/>
            <a:ext cx="1257300" cy="1103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5" name="TextBox 4"/>
          <p:cNvSpPr txBox="1"/>
          <p:nvPr/>
        </p:nvSpPr>
        <p:spPr>
          <a:xfrm>
            <a:off x="4871078" y="1108504"/>
            <a:ext cx="4184800" cy="1569660"/>
          </a:xfrm>
          <a:prstGeom prst="rect">
            <a:avLst/>
          </a:prstGeom>
          <a:noFill/>
          <a:ln>
            <a:solidFill>
              <a:srgbClr val="C00000"/>
            </a:solidFill>
          </a:ln>
        </p:spPr>
        <p:txBody>
          <a:bodyPr wrap="none" rtlCol="0">
            <a:spAutoFit/>
          </a:bodyPr>
          <a:lstStyle/>
          <a:p>
            <a:r>
              <a:rPr lang="en-GB" sz="2400" b="1" dirty="0">
                <a:solidFill>
                  <a:srgbClr val="C00000"/>
                </a:solidFill>
                <a:cs typeface="Courier New" panose="02070309020205020404" pitchFamily="49" charset="0"/>
              </a:rPr>
              <a:t>I am Sam,</a:t>
            </a:r>
          </a:p>
          <a:p>
            <a:r>
              <a:rPr lang="en-GB" sz="2400" b="1" dirty="0">
                <a:solidFill>
                  <a:srgbClr val="C00000"/>
                </a:solidFill>
                <a:cs typeface="Courier New" panose="02070309020205020404" pitchFamily="49" charset="0"/>
              </a:rPr>
              <a:t>Sam I am.</a:t>
            </a:r>
          </a:p>
          <a:p>
            <a:r>
              <a:rPr lang="en-GB" sz="2400" b="1" dirty="0">
                <a:solidFill>
                  <a:srgbClr val="C00000"/>
                </a:solidFill>
                <a:cs typeface="Courier New" panose="02070309020205020404" pitchFamily="49" charset="0"/>
              </a:rPr>
              <a:t>That Sam-I-am! That Sam-I-am!</a:t>
            </a:r>
          </a:p>
          <a:p>
            <a:r>
              <a:rPr lang="en-GB" sz="2400" b="1" dirty="0">
                <a:solidFill>
                  <a:srgbClr val="C00000"/>
                </a:solidFill>
                <a:cs typeface="Courier New" panose="02070309020205020404" pitchFamily="49" charset="0"/>
              </a:rPr>
              <a:t>I do not like that Sam-I-am</a:t>
            </a:r>
            <a:r>
              <a:rPr lang="en-GB" sz="2400" b="1" dirty="0" smtClean="0">
                <a:solidFill>
                  <a:srgbClr val="C00000"/>
                </a:solidFill>
                <a:cs typeface="Courier New" panose="02070309020205020404" pitchFamily="49" charset="0"/>
              </a:rPr>
              <a:t>!</a:t>
            </a:r>
            <a:endParaRPr lang="en-GB" sz="2400" b="1" dirty="0">
              <a:solidFill>
                <a:srgbClr val="C00000"/>
              </a:solidFill>
              <a:cs typeface="Courier New" panose="02070309020205020404" pitchFamily="49" charset="0"/>
            </a:endParaRPr>
          </a:p>
        </p:txBody>
      </p:sp>
      <p:sp>
        <p:nvSpPr>
          <p:cNvPr id="10" name="TextBox 9"/>
          <p:cNvSpPr txBox="1"/>
          <p:nvPr/>
        </p:nvSpPr>
        <p:spPr>
          <a:xfrm>
            <a:off x="0" y="1108504"/>
            <a:ext cx="4782956" cy="1446550"/>
          </a:xfrm>
          <a:prstGeom prst="rect">
            <a:avLst/>
          </a:prstGeom>
          <a:noFill/>
        </p:spPr>
        <p:txBody>
          <a:bodyPr wrap="square" rtlCol="0">
            <a:spAutoFit/>
          </a:bodyPr>
          <a:lstStyle/>
          <a:p>
            <a:r>
              <a:rPr lang="en-GB" sz="4400" dirty="0" smtClean="0">
                <a:solidFill>
                  <a:schemeClr val="tx1">
                    <a:lumMod val="50000"/>
                    <a:lumOff val="50000"/>
                  </a:schemeClr>
                </a:solidFill>
              </a:rPr>
              <a:t>The compressed message</a:t>
            </a:r>
            <a:endParaRPr lang="en-GB" sz="4400" dirty="0">
              <a:solidFill>
                <a:schemeClr val="tx1">
                  <a:lumMod val="50000"/>
                  <a:lumOff val="50000"/>
                </a:schemeClr>
              </a:solidFill>
            </a:endParaRPr>
          </a:p>
        </p:txBody>
      </p:sp>
      <p:pic>
        <p:nvPicPr>
          <p:cNvPr id="13" name="Picture 12"/>
          <p:cNvPicPr>
            <a:picLocks noChangeAspect="1"/>
          </p:cNvPicPr>
          <p:nvPr/>
        </p:nvPicPr>
        <p:blipFill rotWithShape="1">
          <a:blip r:embed="rId3"/>
          <a:srcRect l="31582" t="29634" b="14332"/>
          <a:stretch/>
        </p:blipFill>
        <p:spPr>
          <a:xfrm>
            <a:off x="242066" y="2741228"/>
            <a:ext cx="8901934" cy="4099034"/>
          </a:xfrm>
          <a:prstGeom prst="rect">
            <a:avLst/>
          </a:prstGeom>
        </p:spPr>
      </p:pic>
      <p:pic>
        <p:nvPicPr>
          <p:cNvPr id="3" name="Picture 2"/>
          <p:cNvPicPr>
            <a:picLocks noChangeAspect="1"/>
          </p:cNvPicPr>
          <p:nvPr/>
        </p:nvPicPr>
        <p:blipFill rotWithShape="1">
          <a:blip r:embed="rId4"/>
          <a:srcRect l="32794" t="30927" b="52694"/>
          <a:stretch/>
        </p:blipFill>
        <p:spPr>
          <a:xfrm>
            <a:off x="399722" y="2834015"/>
            <a:ext cx="8744278" cy="1198179"/>
          </a:xfrm>
          <a:prstGeom prst="rect">
            <a:avLst/>
          </a:prstGeom>
        </p:spPr>
      </p:pic>
      <p:sp>
        <p:nvSpPr>
          <p:cNvPr id="11" name="Down Arrow 10"/>
          <p:cNvSpPr/>
          <p:nvPr/>
        </p:nvSpPr>
        <p:spPr>
          <a:xfrm>
            <a:off x="2840121" y="1828800"/>
            <a:ext cx="1274680" cy="1355833"/>
          </a:xfrm>
          <a:prstGeom prst="downArrow">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758026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1325563"/>
          </a:xfrm>
        </p:spPr>
        <p:txBody>
          <a:bodyPr>
            <a:normAutofit/>
          </a:bodyPr>
          <a:lstStyle/>
          <a:p>
            <a:r>
              <a:rPr lang="en-GB" sz="6000" dirty="0" smtClean="0"/>
              <a:t>Shrinking A Message</a:t>
            </a:r>
            <a:endParaRPr lang="en-GB" sz="6000" dirty="0"/>
          </a:p>
        </p:txBody>
      </p:sp>
      <p:sp>
        <p:nvSpPr>
          <p:cNvPr id="4" name="Rectangle 3"/>
          <p:cNvSpPr/>
          <p:nvPr/>
        </p:nvSpPr>
        <p:spPr>
          <a:xfrm>
            <a:off x="7886700" y="5754414"/>
            <a:ext cx="1257300" cy="1103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5" name="TextBox 4"/>
          <p:cNvSpPr txBox="1"/>
          <p:nvPr/>
        </p:nvSpPr>
        <p:spPr>
          <a:xfrm>
            <a:off x="4871078" y="1108504"/>
            <a:ext cx="4184800" cy="1569660"/>
          </a:xfrm>
          <a:prstGeom prst="rect">
            <a:avLst/>
          </a:prstGeom>
          <a:noFill/>
          <a:ln>
            <a:solidFill>
              <a:srgbClr val="C00000"/>
            </a:solidFill>
          </a:ln>
        </p:spPr>
        <p:txBody>
          <a:bodyPr wrap="none" rtlCol="0">
            <a:spAutoFit/>
          </a:bodyPr>
          <a:lstStyle/>
          <a:p>
            <a:r>
              <a:rPr lang="en-GB" sz="2400" b="1" dirty="0">
                <a:solidFill>
                  <a:srgbClr val="C00000"/>
                </a:solidFill>
                <a:cs typeface="Courier New" panose="02070309020205020404" pitchFamily="49" charset="0"/>
              </a:rPr>
              <a:t>I am Sam,</a:t>
            </a:r>
          </a:p>
          <a:p>
            <a:r>
              <a:rPr lang="en-GB" sz="2400" b="1" dirty="0">
                <a:solidFill>
                  <a:srgbClr val="C00000"/>
                </a:solidFill>
                <a:cs typeface="Courier New" panose="02070309020205020404" pitchFamily="49" charset="0"/>
              </a:rPr>
              <a:t>Sam I am.</a:t>
            </a:r>
          </a:p>
          <a:p>
            <a:r>
              <a:rPr lang="en-GB" sz="2400" b="1" dirty="0">
                <a:solidFill>
                  <a:srgbClr val="C00000"/>
                </a:solidFill>
                <a:cs typeface="Courier New" panose="02070309020205020404" pitchFamily="49" charset="0"/>
              </a:rPr>
              <a:t>That Sam-I-am! That Sam-I-am!</a:t>
            </a:r>
          </a:p>
          <a:p>
            <a:r>
              <a:rPr lang="en-GB" sz="2400" b="1" dirty="0">
                <a:solidFill>
                  <a:srgbClr val="C00000"/>
                </a:solidFill>
                <a:cs typeface="Courier New" panose="02070309020205020404" pitchFamily="49" charset="0"/>
              </a:rPr>
              <a:t>I do not like that Sam-I-am</a:t>
            </a:r>
            <a:r>
              <a:rPr lang="en-GB" sz="2400" b="1" dirty="0" smtClean="0">
                <a:solidFill>
                  <a:srgbClr val="C00000"/>
                </a:solidFill>
                <a:cs typeface="Courier New" panose="02070309020205020404" pitchFamily="49" charset="0"/>
              </a:rPr>
              <a:t>!</a:t>
            </a:r>
            <a:endParaRPr lang="en-GB" sz="2400" b="1" dirty="0">
              <a:solidFill>
                <a:srgbClr val="C00000"/>
              </a:solidFill>
              <a:cs typeface="Courier New" panose="02070309020205020404" pitchFamily="49" charset="0"/>
            </a:endParaRPr>
          </a:p>
        </p:txBody>
      </p:sp>
      <p:sp>
        <p:nvSpPr>
          <p:cNvPr id="10" name="TextBox 9"/>
          <p:cNvSpPr txBox="1"/>
          <p:nvPr/>
        </p:nvSpPr>
        <p:spPr>
          <a:xfrm>
            <a:off x="0" y="1108504"/>
            <a:ext cx="4782956" cy="1446550"/>
          </a:xfrm>
          <a:prstGeom prst="rect">
            <a:avLst/>
          </a:prstGeom>
          <a:noFill/>
        </p:spPr>
        <p:txBody>
          <a:bodyPr wrap="square" rtlCol="0">
            <a:spAutoFit/>
          </a:bodyPr>
          <a:lstStyle/>
          <a:p>
            <a:r>
              <a:rPr lang="en-GB" sz="4400" dirty="0" smtClean="0">
                <a:solidFill>
                  <a:schemeClr val="tx1">
                    <a:lumMod val="50000"/>
                    <a:lumOff val="50000"/>
                  </a:schemeClr>
                </a:solidFill>
              </a:rPr>
              <a:t>The compressed message</a:t>
            </a:r>
            <a:endParaRPr lang="en-GB" sz="4400" dirty="0">
              <a:solidFill>
                <a:schemeClr val="tx1">
                  <a:lumMod val="50000"/>
                  <a:lumOff val="50000"/>
                </a:schemeClr>
              </a:solidFill>
            </a:endParaRPr>
          </a:p>
        </p:txBody>
      </p:sp>
      <p:pic>
        <p:nvPicPr>
          <p:cNvPr id="13" name="Picture 12"/>
          <p:cNvPicPr>
            <a:picLocks noChangeAspect="1"/>
          </p:cNvPicPr>
          <p:nvPr/>
        </p:nvPicPr>
        <p:blipFill rotWithShape="1">
          <a:blip r:embed="rId3"/>
          <a:srcRect l="31582" t="29634" b="14332"/>
          <a:stretch/>
        </p:blipFill>
        <p:spPr>
          <a:xfrm>
            <a:off x="242066" y="2741228"/>
            <a:ext cx="8901934" cy="4099034"/>
          </a:xfrm>
          <a:prstGeom prst="rect">
            <a:avLst/>
          </a:prstGeom>
        </p:spPr>
      </p:pic>
      <p:pic>
        <p:nvPicPr>
          <p:cNvPr id="3" name="Picture 2"/>
          <p:cNvPicPr>
            <a:picLocks noChangeAspect="1"/>
          </p:cNvPicPr>
          <p:nvPr/>
        </p:nvPicPr>
        <p:blipFill rotWithShape="1">
          <a:blip r:embed="rId4"/>
          <a:srcRect l="32188" t="30711" b="40625"/>
          <a:stretch/>
        </p:blipFill>
        <p:spPr>
          <a:xfrm>
            <a:off x="320894" y="2818618"/>
            <a:ext cx="8823106" cy="2096814"/>
          </a:xfrm>
          <a:prstGeom prst="rect">
            <a:avLst/>
          </a:prstGeom>
        </p:spPr>
      </p:pic>
      <p:sp>
        <p:nvSpPr>
          <p:cNvPr id="11" name="Down Arrow 10"/>
          <p:cNvSpPr/>
          <p:nvPr/>
        </p:nvSpPr>
        <p:spPr>
          <a:xfrm>
            <a:off x="2840121" y="1828800"/>
            <a:ext cx="1274680" cy="1355833"/>
          </a:xfrm>
          <a:prstGeom prst="downArrow">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694295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1325563"/>
          </a:xfrm>
        </p:spPr>
        <p:txBody>
          <a:bodyPr>
            <a:normAutofit/>
          </a:bodyPr>
          <a:lstStyle/>
          <a:p>
            <a:r>
              <a:rPr lang="en-GB" sz="6000" dirty="0" smtClean="0"/>
              <a:t>Shrinking A Message</a:t>
            </a:r>
            <a:endParaRPr lang="en-GB" sz="6000" dirty="0"/>
          </a:p>
        </p:txBody>
      </p:sp>
      <p:sp>
        <p:nvSpPr>
          <p:cNvPr id="4" name="Rectangle 3"/>
          <p:cNvSpPr/>
          <p:nvPr/>
        </p:nvSpPr>
        <p:spPr>
          <a:xfrm>
            <a:off x="7886700" y="5754414"/>
            <a:ext cx="1257300" cy="1103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5" name="TextBox 4"/>
          <p:cNvSpPr txBox="1"/>
          <p:nvPr/>
        </p:nvSpPr>
        <p:spPr>
          <a:xfrm>
            <a:off x="4871078" y="1108504"/>
            <a:ext cx="4184800" cy="1569660"/>
          </a:xfrm>
          <a:prstGeom prst="rect">
            <a:avLst/>
          </a:prstGeom>
          <a:noFill/>
          <a:ln>
            <a:solidFill>
              <a:srgbClr val="C00000"/>
            </a:solidFill>
          </a:ln>
        </p:spPr>
        <p:txBody>
          <a:bodyPr wrap="none" rtlCol="0">
            <a:spAutoFit/>
          </a:bodyPr>
          <a:lstStyle/>
          <a:p>
            <a:r>
              <a:rPr lang="en-GB" sz="2400" b="1" dirty="0">
                <a:solidFill>
                  <a:srgbClr val="C00000"/>
                </a:solidFill>
                <a:cs typeface="Courier New" panose="02070309020205020404" pitchFamily="49" charset="0"/>
              </a:rPr>
              <a:t>I am Sam,</a:t>
            </a:r>
          </a:p>
          <a:p>
            <a:r>
              <a:rPr lang="en-GB" sz="2400" b="1" dirty="0">
                <a:solidFill>
                  <a:srgbClr val="C00000"/>
                </a:solidFill>
                <a:cs typeface="Courier New" panose="02070309020205020404" pitchFamily="49" charset="0"/>
              </a:rPr>
              <a:t>Sam I am.</a:t>
            </a:r>
          </a:p>
          <a:p>
            <a:r>
              <a:rPr lang="en-GB" sz="2400" b="1" dirty="0">
                <a:solidFill>
                  <a:srgbClr val="C00000"/>
                </a:solidFill>
                <a:cs typeface="Courier New" panose="02070309020205020404" pitchFamily="49" charset="0"/>
              </a:rPr>
              <a:t>That Sam-I-am! That Sam-I-am!</a:t>
            </a:r>
          </a:p>
          <a:p>
            <a:r>
              <a:rPr lang="en-GB" sz="2400" b="1" dirty="0">
                <a:solidFill>
                  <a:srgbClr val="C00000"/>
                </a:solidFill>
                <a:cs typeface="Courier New" panose="02070309020205020404" pitchFamily="49" charset="0"/>
              </a:rPr>
              <a:t>I do not like that Sam-I-am</a:t>
            </a:r>
            <a:r>
              <a:rPr lang="en-GB" sz="2400" b="1" dirty="0" smtClean="0">
                <a:solidFill>
                  <a:srgbClr val="C00000"/>
                </a:solidFill>
                <a:cs typeface="Courier New" panose="02070309020205020404" pitchFamily="49" charset="0"/>
              </a:rPr>
              <a:t>!</a:t>
            </a:r>
            <a:endParaRPr lang="en-GB" sz="2400" b="1" dirty="0">
              <a:solidFill>
                <a:srgbClr val="C00000"/>
              </a:solidFill>
              <a:cs typeface="Courier New" panose="02070309020205020404" pitchFamily="49" charset="0"/>
            </a:endParaRPr>
          </a:p>
        </p:txBody>
      </p:sp>
      <p:sp>
        <p:nvSpPr>
          <p:cNvPr id="10" name="TextBox 9"/>
          <p:cNvSpPr txBox="1"/>
          <p:nvPr/>
        </p:nvSpPr>
        <p:spPr>
          <a:xfrm>
            <a:off x="0" y="1108504"/>
            <a:ext cx="4782956" cy="1446550"/>
          </a:xfrm>
          <a:prstGeom prst="rect">
            <a:avLst/>
          </a:prstGeom>
          <a:noFill/>
        </p:spPr>
        <p:txBody>
          <a:bodyPr wrap="square" rtlCol="0">
            <a:spAutoFit/>
          </a:bodyPr>
          <a:lstStyle/>
          <a:p>
            <a:r>
              <a:rPr lang="en-GB" sz="4400" dirty="0" smtClean="0">
                <a:solidFill>
                  <a:schemeClr val="tx1">
                    <a:lumMod val="50000"/>
                    <a:lumOff val="50000"/>
                  </a:schemeClr>
                </a:solidFill>
              </a:rPr>
              <a:t>The compressed message</a:t>
            </a:r>
            <a:endParaRPr lang="en-GB" sz="4400" dirty="0">
              <a:solidFill>
                <a:schemeClr val="tx1">
                  <a:lumMod val="50000"/>
                  <a:lumOff val="50000"/>
                </a:schemeClr>
              </a:solidFill>
            </a:endParaRPr>
          </a:p>
        </p:txBody>
      </p:sp>
      <p:pic>
        <p:nvPicPr>
          <p:cNvPr id="13" name="Picture 12"/>
          <p:cNvPicPr>
            <a:picLocks noChangeAspect="1"/>
          </p:cNvPicPr>
          <p:nvPr/>
        </p:nvPicPr>
        <p:blipFill rotWithShape="1">
          <a:blip r:embed="rId3"/>
          <a:srcRect l="31582" t="29634" b="14332"/>
          <a:stretch/>
        </p:blipFill>
        <p:spPr>
          <a:xfrm>
            <a:off x="242066" y="2741228"/>
            <a:ext cx="8901934" cy="4099034"/>
          </a:xfrm>
          <a:prstGeom prst="rect">
            <a:avLst/>
          </a:prstGeom>
        </p:spPr>
      </p:pic>
      <p:pic>
        <p:nvPicPr>
          <p:cNvPr id="3" name="Picture 2"/>
          <p:cNvPicPr>
            <a:picLocks noChangeAspect="1"/>
          </p:cNvPicPr>
          <p:nvPr/>
        </p:nvPicPr>
        <p:blipFill rotWithShape="1">
          <a:blip r:embed="rId4"/>
          <a:srcRect l="32309" t="31142" r="2612" b="41056"/>
          <a:stretch/>
        </p:blipFill>
        <p:spPr>
          <a:xfrm>
            <a:off x="345487" y="2849098"/>
            <a:ext cx="8467437" cy="2033753"/>
          </a:xfrm>
          <a:prstGeom prst="rect">
            <a:avLst/>
          </a:prstGeom>
        </p:spPr>
      </p:pic>
      <p:sp>
        <p:nvSpPr>
          <p:cNvPr id="11" name="Down Arrow 10"/>
          <p:cNvSpPr/>
          <p:nvPr/>
        </p:nvSpPr>
        <p:spPr>
          <a:xfrm>
            <a:off x="2840121" y="1828800"/>
            <a:ext cx="1274680" cy="1355833"/>
          </a:xfrm>
          <a:prstGeom prst="downArrow">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858197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1325563"/>
          </a:xfrm>
        </p:spPr>
        <p:txBody>
          <a:bodyPr>
            <a:normAutofit/>
          </a:bodyPr>
          <a:lstStyle/>
          <a:p>
            <a:r>
              <a:rPr lang="en-GB" sz="6000" dirty="0" smtClean="0"/>
              <a:t>Shrinking A Message</a:t>
            </a:r>
            <a:endParaRPr lang="en-GB" sz="6000" dirty="0"/>
          </a:p>
        </p:txBody>
      </p:sp>
      <p:sp>
        <p:nvSpPr>
          <p:cNvPr id="4" name="Rectangle 3"/>
          <p:cNvSpPr/>
          <p:nvPr/>
        </p:nvSpPr>
        <p:spPr>
          <a:xfrm>
            <a:off x="7886700" y="5754414"/>
            <a:ext cx="1257300" cy="1103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5" name="TextBox 4"/>
          <p:cNvSpPr txBox="1"/>
          <p:nvPr/>
        </p:nvSpPr>
        <p:spPr>
          <a:xfrm>
            <a:off x="4871078" y="1108504"/>
            <a:ext cx="4184800" cy="1569660"/>
          </a:xfrm>
          <a:prstGeom prst="rect">
            <a:avLst/>
          </a:prstGeom>
          <a:noFill/>
          <a:ln>
            <a:solidFill>
              <a:srgbClr val="C00000"/>
            </a:solidFill>
          </a:ln>
        </p:spPr>
        <p:txBody>
          <a:bodyPr wrap="none" rtlCol="0">
            <a:spAutoFit/>
          </a:bodyPr>
          <a:lstStyle/>
          <a:p>
            <a:r>
              <a:rPr lang="en-GB" sz="2400" b="1" dirty="0">
                <a:solidFill>
                  <a:srgbClr val="C00000"/>
                </a:solidFill>
                <a:cs typeface="Courier New" panose="02070309020205020404" pitchFamily="49" charset="0"/>
              </a:rPr>
              <a:t>I am Sam,</a:t>
            </a:r>
          </a:p>
          <a:p>
            <a:r>
              <a:rPr lang="en-GB" sz="2400" b="1" dirty="0">
                <a:solidFill>
                  <a:srgbClr val="C00000"/>
                </a:solidFill>
                <a:cs typeface="Courier New" panose="02070309020205020404" pitchFamily="49" charset="0"/>
              </a:rPr>
              <a:t>Sam I am.</a:t>
            </a:r>
          </a:p>
          <a:p>
            <a:r>
              <a:rPr lang="en-GB" sz="2400" b="1" dirty="0">
                <a:solidFill>
                  <a:srgbClr val="C00000"/>
                </a:solidFill>
                <a:cs typeface="Courier New" panose="02070309020205020404" pitchFamily="49" charset="0"/>
              </a:rPr>
              <a:t>That Sam-I-am! That Sam-I-am!</a:t>
            </a:r>
          </a:p>
          <a:p>
            <a:r>
              <a:rPr lang="en-GB" sz="2400" b="1" dirty="0">
                <a:solidFill>
                  <a:srgbClr val="C00000"/>
                </a:solidFill>
                <a:cs typeface="Courier New" panose="02070309020205020404" pitchFamily="49" charset="0"/>
              </a:rPr>
              <a:t>I do not like that Sam-I-am</a:t>
            </a:r>
            <a:r>
              <a:rPr lang="en-GB" sz="2400" b="1" dirty="0" smtClean="0">
                <a:solidFill>
                  <a:srgbClr val="C00000"/>
                </a:solidFill>
                <a:cs typeface="Courier New" panose="02070309020205020404" pitchFamily="49" charset="0"/>
              </a:rPr>
              <a:t>!</a:t>
            </a:r>
            <a:endParaRPr lang="en-GB" sz="2400" b="1" dirty="0">
              <a:solidFill>
                <a:srgbClr val="C00000"/>
              </a:solidFill>
              <a:cs typeface="Courier New" panose="02070309020205020404" pitchFamily="49" charset="0"/>
            </a:endParaRPr>
          </a:p>
        </p:txBody>
      </p:sp>
      <p:sp>
        <p:nvSpPr>
          <p:cNvPr id="10" name="TextBox 9"/>
          <p:cNvSpPr txBox="1"/>
          <p:nvPr/>
        </p:nvSpPr>
        <p:spPr>
          <a:xfrm>
            <a:off x="0" y="1108504"/>
            <a:ext cx="4782956" cy="1446550"/>
          </a:xfrm>
          <a:prstGeom prst="rect">
            <a:avLst/>
          </a:prstGeom>
          <a:noFill/>
        </p:spPr>
        <p:txBody>
          <a:bodyPr wrap="square" rtlCol="0">
            <a:spAutoFit/>
          </a:bodyPr>
          <a:lstStyle/>
          <a:p>
            <a:r>
              <a:rPr lang="en-GB" sz="4400" dirty="0" smtClean="0">
                <a:solidFill>
                  <a:schemeClr val="tx1">
                    <a:lumMod val="50000"/>
                    <a:lumOff val="50000"/>
                  </a:schemeClr>
                </a:solidFill>
              </a:rPr>
              <a:t>The compressed message</a:t>
            </a:r>
            <a:endParaRPr lang="en-GB" sz="4400" dirty="0">
              <a:solidFill>
                <a:schemeClr val="tx1">
                  <a:lumMod val="50000"/>
                  <a:lumOff val="50000"/>
                </a:schemeClr>
              </a:solidFill>
            </a:endParaRPr>
          </a:p>
        </p:txBody>
      </p:sp>
      <p:pic>
        <p:nvPicPr>
          <p:cNvPr id="13" name="Picture 12"/>
          <p:cNvPicPr>
            <a:picLocks noChangeAspect="1"/>
          </p:cNvPicPr>
          <p:nvPr/>
        </p:nvPicPr>
        <p:blipFill rotWithShape="1">
          <a:blip r:embed="rId3"/>
          <a:srcRect l="31582" t="29634" b="14332"/>
          <a:stretch/>
        </p:blipFill>
        <p:spPr>
          <a:xfrm>
            <a:off x="242066" y="2741228"/>
            <a:ext cx="8901934" cy="4099034"/>
          </a:xfrm>
          <a:prstGeom prst="rect">
            <a:avLst/>
          </a:prstGeom>
        </p:spPr>
      </p:pic>
      <p:sp>
        <p:nvSpPr>
          <p:cNvPr id="11" name="Down Arrow 10"/>
          <p:cNvSpPr/>
          <p:nvPr/>
        </p:nvSpPr>
        <p:spPr>
          <a:xfrm>
            <a:off x="2840121" y="1828800"/>
            <a:ext cx="1274680" cy="1355833"/>
          </a:xfrm>
          <a:prstGeom prst="downArrow">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4"/>
          <a:srcRect l="32673" t="44073" b="28556"/>
          <a:stretch/>
        </p:blipFill>
        <p:spPr>
          <a:xfrm>
            <a:off x="374694" y="3804874"/>
            <a:ext cx="8760044" cy="2002221"/>
          </a:xfrm>
          <a:prstGeom prst="rect">
            <a:avLst/>
          </a:prstGeom>
        </p:spPr>
      </p:pic>
    </p:spTree>
    <p:extLst>
      <p:ext uri="{BB962C8B-B14F-4D97-AF65-F5344CB8AC3E}">
        <p14:creationId xmlns:p14="http://schemas.microsoft.com/office/powerpoint/2010/main" val="27730803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1325563"/>
          </a:xfrm>
        </p:spPr>
        <p:txBody>
          <a:bodyPr>
            <a:normAutofit/>
          </a:bodyPr>
          <a:lstStyle/>
          <a:p>
            <a:r>
              <a:rPr lang="en-GB" sz="6000" dirty="0" smtClean="0"/>
              <a:t>Shrinking A Message</a:t>
            </a:r>
            <a:endParaRPr lang="en-GB" sz="6000" dirty="0"/>
          </a:p>
        </p:txBody>
      </p:sp>
      <p:sp>
        <p:nvSpPr>
          <p:cNvPr id="4" name="Rectangle 3"/>
          <p:cNvSpPr/>
          <p:nvPr/>
        </p:nvSpPr>
        <p:spPr>
          <a:xfrm>
            <a:off x="7886700" y="5754414"/>
            <a:ext cx="1257300" cy="1103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5" name="TextBox 4"/>
          <p:cNvSpPr txBox="1"/>
          <p:nvPr/>
        </p:nvSpPr>
        <p:spPr>
          <a:xfrm>
            <a:off x="4871078" y="1108504"/>
            <a:ext cx="4184800" cy="1569660"/>
          </a:xfrm>
          <a:prstGeom prst="rect">
            <a:avLst/>
          </a:prstGeom>
          <a:noFill/>
          <a:ln>
            <a:solidFill>
              <a:srgbClr val="C00000"/>
            </a:solidFill>
          </a:ln>
        </p:spPr>
        <p:txBody>
          <a:bodyPr wrap="none" rtlCol="0">
            <a:spAutoFit/>
          </a:bodyPr>
          <a:lstStyle/>
          <a:p>
            <a:r>
              <a:rPr lang="en-GB" sz="2400" b="1" dirty="0">
                <a:solidFill>
                  <a:srgbClr val="C00000"/>
                </a:solidFill>
                <a:cs typeface="Courier New" panose="02070309020205020404" pitchFamily="49" charset="0"/>
              </a:rPr>
              <a:t>I am Sam,</a:t>
            </a:r>
          </a:p>
          <a:p>
            <a:r>
              <a:rPr lang="en-GB" sz="2400" b="1" dirty="0">
                <a:solidFill>
                  <a:srgbClr val="C00000"/>
                </a:solidFill>
                <a:cs typeface="Courier New" panose="02070309020205020404" pitchFamily="49" charset="0"/>
              </a:rPr>
              <a:t>Sam I am.</a:t>
            </a:r>
          </a:p>
          <a:p>
            <a:r>
              <a:rPr lang="en-GB" sz="2400" b="1" dirty="0">
                <a:solidFill>
                  <a:srgbClr val="C00000"/>
                </a:solidFill>
                <a:cs typeface="Courier New" panose="02070309020205020404" pitchFamily="49" charset="0"/>
              </a:rPr>
              <a:t>That Sam-I-am! That Sam-I-am!</a:t>
            </a:r>
          </a:p>
          <a:p>
            <a:r>
              <a:rPr lang="en-GB" sz="2400" b="1" dirty="0">
                <a:solidFill>
                  <a:srgbClr val="C00000"/>
                </a:solidFill>
                <a:cs typeface="Courier New" panose="02070309020205020404" pitchFamily="49" charset="0"/>
              </a:rPr>
              <a:t>I do not like that Sam-I-am</a:t>
            </a:r>
            <a:r>
              <a:rPr lang="en-GB" sz="2400" b="1" dirty="0" smtClean="0">
                <a:solidFill>
                  <a:srgbClr val="C00000"/>
                </a:solidFill>
                <a:cs typeface="Courier New" panose="02070309020205020404" pitchFamily="49" charset="0"/>
              </a:rPr>
              <a:t>!</a:t>
            </a:r>
            <a:endParaRPr lang="en-GB" sz="2400" b="1" dirty="0">
              <a:solidFill>
                <a:srgbClr val="C00000"/>
              </a:solidFill>
              <a:cs typeface="Courier New" panose="02070309020205020404" pitchFamily="49" charset="0"/>
            </a:endParaRPr>
          </a:p>
        </p:txBody>
      </p:sp>
      <p:sp>
        <p:nvSpPr>
          <p:cNvPr id="10" name="TextBox 9"/>
          <p:cNvSpPr txBox="1"/>
          <p:nvPr/>
        </p:nvSpPr>
        <p:spPr>
          <a:xfrm>
            <a:off x="0" y="1108504"/>
            <a:ext cx="4782956" cy="1446550"/>
          </a:xfrm>
          <a:prstGeom prst="rect">
            <a:avLst/>
          </a:prstGeom>
          <a:noFill/>
        </p:spPr>
        <p:txBody>
          <a:bodyPr wrap="square" rtlCol="0">
            <a:spAutoFit/>
          </a:bodyPr>
          <a:lstStyle/>
          <a:p>
            <a:r>
              <a:rPr lang="en-GB" sz="4400" dirty="0" smtClean="0">
                <a:solidFill>
                  <a:schemeClr val="tx1">
                    <a:lumMod val="50000"/>
                    <a:lumOff val="50000"/>
                  </a:schemeClr>
                </a:solidFill>
              </a:rPr>
              <a:t>The compressed message</a:t>
            </a:r>
            <a:endParaRPr lang="en-GB" sz="4400" dirty="0">
              <a:solidFill>
                <a:schemeClr val="tx1">
                  <a:lumMod val="50000"/>
                  <a:lumOff val="50000"/>
                </a:schemeClr>
              </a:solidFill>
            </a:endParaRPr>
          </a:p>
        </p:txBody>
      </p:sp>
      <p:pic>
        <p:nvPicPr>
          <p:cNvPr id="13" name="Picture 12"/>
          <p:cNvPicPr>
            <a:picLocks noChangeAspect="1"/>
          </p:cNvPicPr>
          <p:nvPr/>
        </p:nvPicPr>
        <p:blipFill rotWithShape="1">
          <a:blip r:embed="rId3"/>
          <a:srcRect l="31582" t="29634" b="14332"/>
          <a:stretch/>
        </p:blipFill>
        <p:spPr>
          <a:xfrm>
            <a:off x="242066" y="2741228"/>
            <a:ext cx="8901934" cy="4099034"/>
          </a:xfrm>
          <a:prstGeom prst="rect">
            <a:avLst/>
          </a:prstGeom>
        </p:spPr>
      </p:pic>
      <p:sp>
        <p:nvSpPr>
          <p:cNvPr id="11" name="Down Arrow 10"/>
          <p:cNvSpPr/>
          <p:nvPr/>
        </p:nvSpPr>
        <p:spPr>
          <a:xfrm>
            <a:off x="2840121" y="1828800"/>
            <a:ext cx="1274680" cy="1355833"/>
          </a:xfrm>
          <a:prstGeom prst="downArrow">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4"/>
          <a:srcRect l="32309" t="43642" b="29418"/>
          <a:stretch/>
        </p:blipFill>
        <p:spPr>
          <a:xfrm>
            <a:off x="333176" y="3783724"/>
            <a:ext cx="8807341" cy="1970690"/>
          </a:xfrm>
          <a:prstGeom prst="rect">
            <a:avLst/>
          </a:prstGeom>
        </p:spPr>
      </p:pic>
    </p:spTree>
    <p:extLst>
      <p:ext uri="{BB962C8B-B14F-4D97-AF65-F5344CB8AC3E}">
        <p14:creationId xmlns:p14="http://schemas.microsoft.com/office/powerpoint/2010/main" val="15025228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1325563"/>
          </a:xfrm>
        </p:spPr>
        <p:txBody>
          <a:bodyPr>
            <a:normAutofit/>
          </a:bodyPr>
          <a:lstStyle/>
          <a:p>
            <a:r>
              <a:rPr lang="en-GB" sz="6000" dirty="0" smtClean="0"/>
              <a:t>Shrinking A Message</a:t>
            </a:r>
            <a:endParaRPr lang="en-GB" sz="6000" dirty="0"/>
          </a:p>
        </p:txBody>
      </p:sp>
      <p:sp>
        <p:nvSpPr>
          <p:cNvPr id="4" name="Rectangle 3"/>
          <p:cNvSpPr/>
          <p:nvPr/>
        </p:nvSpPr>
        <p:spPr>
          <a:xfrm>
            <a:off x="7886700" y="5754414"/>
            <a:ext cx="1257300" cy="1103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5" name="TextBox 4"/>
          <p:cNvSpPr txBox="1"/>
          <p:nvPr/>
        </p:nvSpPr>
        <p:spPr>
          <a:xfrm>
            <a:off x="4871078" y="1108504"/>
            <a:ext cx="4184800" cy="1569660"/>
          </a:xfrm>
          <a:prstGeom prst="rect">
            <a:avLst/>
          </a:prstGeom>
          <a:noFill/>
          <a:ln>
            <a:solidFill>
              <a:srgbClr val="C00000"/>
            </a:solidFill>
          </a:ln>
        </p:spPr>
        <p:txBody>
          <a:bodyPr wrap="none" rtlCol="0">
            <a:spAutoFit/>
          </a:bodyPr>
          <a:lstStyle/>
          <a:p>
            <a:r>
              <a:rPr lang="en-GB" sz="2400" b="1" dirty="0">
                <a:solidFill>
                  <a:srgbClr val="C00000"/>
                </a:solidFill>
                <a:cs typeface="Courier New" panose="02070309020205020404" pitchFamily="49" charset="0"/>
              </a:rPr>
              <a:t>I am Sam,</a:t>
            </a:r>
          </a:p>
          <a:p>
            <a:r>
              <a:rPr lang="en-GB" sz="2400" b="1" dirty="0">
                <a:solidFill>
                  <a:srgbClr val="C00000"/>
                </a:solidFill>
                <a:cs typeface="Courier New" panose="02070309020205020404" pitchFamily="49" charset="0"/>
              </a:rPr>
              <a:t>Sam I am.</a:t>
            </a:r>
          </a:p>
          <a:p>
            <a:r>
              <a:rPr lang="en-GB" sz="2400" b="1" dirty="0">
                <a:solidFill>
                  <a:srgbClr val="C00000"/>
                </a:solidFill>
                <a:cs typeface="Courier New" panose="02070309020205020404" pitchFamily="49" charset="0"/>
              </a:rPr>
              <a:t>That Sam-I-am! That Sam-I-am!</a:t>
            </a:r>
          </a:p>
          <a:p>
            <a:r>
              <a:rPr lang="en-GB" sz="2400" b="1" dirty="0">
                <a:solidFill>
                  <a:srgbClr val="C00000"/>
                </a:solidFill>
                <a:cs typeface="Courier New" panose="02070309020205020404" pitchFamily="49" charset="0"/>
              </a:rPr>
              <a:t>I do not like that Sam-I-am</a:t>
            </a:r>
            <a:r>
              <a:rPr lang="en-GB" sz="2400" b="1" dirty="0" smtClean="0">
                <a:solidFill>
                  <a:srgbClr val="C00000"/>
                </a:solidFill>
                <a:cs typeface="Courier New" panose="02070309020205020404" pitchFamily="49" charset="0"/>
              </a:rPr>
              <a:t>!</a:t>
            </a:r>
            <a:endParaRPr lang="en-GB" sz="2400" b="1" dirty="0">
              <a:solidFill>
                <a:srgbClr val="C00000"/>
              </a:solidFill>
              <a:cs typeface="Courier New" panose="02070309020205020404" pitchFamily="49" charset="0"/>
            </a:endParaRPr>
          </a:p>
        </p:txBody>
      </p:sp>
      <p:sp>
        <p:nvSpPr>
          <p:cNvPr id="10" name="TextBox 9"/>
          <p:cNvSpPr txBox="1"/>
          <p:nvPr/>
        </p:nvSpPr>
        <p:spPr>
          <a:xfrm>
            <a:off x="0" y="1108504"/>
            <a:ext cx="4782956" cy="1446550"/>
          </a:xfrm>
          <a:prstGeom prst="rect">
            <a:avLst/>
          </a:prstGeom>
          <a:noFill/>
        </p:spPr>
        <p:txBody>
          <a:bodyPr wrap="square" rtlCol="0">
            <a:spAutoFit/>
          </a:bodyPr>
          <a:lstStyle/>
          <a:p>
            <a:r>
              <a:rPr lang="en-GB" sz="4400" dirty="0" smtClean="0">
                <a:solidFill>
                  <a:schemeClr val="tx1">
                    <a:lumMod val="50000"/>
                    <a:lumOff val="50000"/>
                  </a:schemeClr>
                </a:solidFill>
              </a:rPr>
              <a:t>The compressed message</a:t>
            </a:r>
            <a:endParaRPr lang="en-GB" sz="4400" dirty="0">
              <a:solidFill>
                <a:schemeClr val="tx1">
                  <a:lumMod val="50000"/>
                  <a:lumOff val="50000"/>
                </a:schemeClr>
              </a:solidFill>
            </a:endParaRPr>
          </a:p>
        </p:txBody>
      </p:sp>
      <p:pic>
        <p:nvPicPr>
          <p:cNvPr id="13" name="Picture 12"/>
          <p:cNvPicPr>
            <a:picLocks noChangeAspect="1"/>
          </p:cNvPicPr>
          <p:nvPr/>
        </p:nvPicPr>
        <p:blipFill rotWithShape="1">
          <a:blip r:embed="rId3"/>
          <a:srcRect l="31582" t="29634" b="14332"/>
          <a:stretch/>
        </p:blipFill>
        <p:spPr>
          <a:xfrm>
            <a:off x="242066" y="2741228"/>
            <a:ext cx="8901934" cy="4099034"/>
          </a:xfrm>
          <a:prstGeom prst="rect">
            <a:avLst/>
          </a:prstGeom>
        </p:spPr>
      </p:pic>
      <p:sp>
        <p:nvSpPr>
          <p:cNvPr id="11" name="Down Arrow 10"/>
          <p:cNvSpPr/>
          <p:nvPr/>
        </p:nvSpPr>
        <p:spPr>
          <a:xfrm>
            <a:off x="2840121" y="1828800"/>
            <a:ext cx="1274680" cy="1355833"/>
          </a:xfrm>
          <a:prstGeom prst="downArrow">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4"/>
          <a:srcRect l="32673" t="43642" b="29418"/>
          <a:stretch/>
        </p:blipFill>
        <p:spPr>
          <a:xfrm>
            <a:off x="377322" y="3774919"/>
            <a:ext cx="8760044" cy="1970691"/>
          </a:xfrm>
          <a:prstGeom prst="rect">
            <a:avLst/>
          </a:prstGeom>
        </p:spPr>
      </p:pic>
    </p:spTree>
    <p:extLst>
      <p:ext uri="{BB962C8B-B14F-4D97-AF65-F5344CB8AC3E}">
        <p14:creationId xmlns:p14="http://schemas.microsoft.com/office/powerpoint/2010/main" val="1015569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1325563"/>
          </a:xfrm>
        </p:spPr>
        <p:txBody>
          <a:bodyPr>
            <a:normAutofit/>
          </a:bodyPr>
          <a:lstStyle/>
          <a:p>
            <a:r>
              <a:rPr lang="en-GB" sz="6000" dirty="0" smtClean="0"/>
              <a:t>Shrinking A Message</a:t>
            </a:r>
            <a:endParaRPr lang="en-GB" sz="6000" dirty="0"/>
          </a:p>
        </p:txBody>
      </p:sp>
      <p:sp>
        <p:nvSpPr>
          <p:cNvPr id="4" name="Rectangle 3"/>
          <p:cNvSpPr/>
          <p:nvPr/>
        </p:nvSpPr>
        <p:spPr>
          <a:xfrm>
            <a:off x="7886700" y="5754414"/>
            <a:ext cx="1257300" cy="1103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5" name="TextBox 4"/>
          <p:cNvSpPr txBox="1"/>
          <p:nvPr/>
        </p:nvSpPr>
        <p:spPr>
          <a:xfrm>
            <a:off x="4871078" y="1108504"/>
            <a:ext cx="4184800" cy="1569660"/>
          </a:xfrm>
          <a:prstGeom prst="rect">
            <a:avLst/>
          </a:prstGeom>
          <a:noFill/>
          <a:ln>
            <a:solidFill>
              <a:srgbClr val="C00000"/>
            </a:solidFill>
          </a:ln>
        </p:spPr>
        <p:txBody>
          <a:bodyPr wrap="none" rtlCol="0">
            <a:spAutoFit/>
          </a:bodyPr>
          <a:lstStyle/>
          <a:p>
            <a:r>
              <a:rPr lang="en-GB" sz="2400" b="1" dirty="0">
                <a:solidFill>
                  <a:srgbClr val="C00000"/>
                </a:solidFill>
                <a:cs typeface="Courier New" panose="02070309020205020404" pitchFamily="49" charset="0"/>
              </a:rPr>
              <a:t>I am Sam,</a:t>
            </a:r>
          </a:p>
          <a:p>
            <a:r>
              <a:rPr lang="en-GB" sz="2400" b="1" dirty="0">
                <a:solidFill>
                  <a:srgbClr val="C00000"/>
                </a:solidFill>
                <a:cs typeface="Courier New" panose="02070309020205020404" pitchFamily="49" charset="0"/>
              </a:rPr>
              <a:t>Sam I am.</a:t>
            </a:r>
          </a:p>
          <a:p>
            <a:r>
              <a:rPr lang="en-GB" sz="2400" b="1" dirty="0">
                <a:solidFill>
                  <a:srgbClr val="C00000"/>
                </a:solidFill>
                <a:cs typeface="Courier New" panose="02070309020205020404" pitchFamily="49" charset="0"/>
              </a:rPr>
              <a:t>That Sam-I-am! That Sam-I-am!</a:t>
            </a:r>
          </a:p>
          <a:p>
            <a:r>
              <a:rPr lang="en-GB" sz="2400" b="1" dirty="0">
                <a:solidFill>
                  <a:srgbClr val="C00000"/>
                </a:solidFill>
                <a:cs typeface="Courier New" panose="02070309020205020404" pitchFamily="49" charset="0"/>
              </a:rPr>
              <a:t>I do not like that Sam-I-am</a:t>
            </a:r>
            <a:r>
              <a:rPr lang="en-GB" sz="2400" b="1" dirty="0" smtClean="0">
                <a:solidFill>
                  <a:srgbClr val="C00000"/>
                </a:solidFill>
                <a:cs typeface="Courier New" panose="02070309020205020404" pitchFamily="49" charset="0"/>
              </a:rPr>
              <a:t>!</a:t>
            </a:r>
            <a:endParaRPr lang="en-GB" sz="2400" b="1" dirty="0">
              <a:solidFill>
                <a:srgbClr val="C00000"/>
              </a:solidFill>
              <a:cs typeface="Courier New" panose="02070309020205020404" pitchFamily="49" charset="0"/>
            </a:endParaRPr>
          </a:p>
        </p:txBody>
      </p:sp>
      <p:sp>
        <p:nvSpPr>
          <p:cNvPr id="10" name="TextBox 9"/>
          <p:cNvSpPr txBox="1"/>
          <p:nvPr/>
        </p:nvSpPr>
        <p:spPr>
          <a:xfrm>
            <a:off x="0" y="1108504"/>
            <a:ext cx="4782956" cy="1446550"/>
          </a:xfrm>
          <a:prstGeom prst="rect">
            <a:avLst/>
          </a:prstGeom>
          <a:noFill/>
        </p:spPr>
        <p:txBody>
          <a:bodyPr wrap="square" rtlCol="0">
            <a:spAutoFit/>
          </a:bodyPr>
          <a:lstStyle/>
          <a:p>
            <a:r>
              <a:rPr lang="en-GB" sz="4400" dirty="0" smtClean="0">
                <a:solidFill>
                  <a:schemeClr val="tx1">
                    <a:lumMod val="50000"/>
                    <a:lumOff val="50000"/>
                  </a:schemeClr>
                </a:solidFill>
              </a:rPr>
              <a:t>The compressed message</a:t>
            </a:r>
            <a:endParaRPr lang="en-GB" sz="4400" dirty="0">
              <a:solidFill>
                <a:schemeClr val="tx1">
                  <a:lumMod val="50000"/>
                  <a:lumOff val="50000"/>
                </a:schemeClr>
              </a:solidFill>
            </a:endParaRPr>
          </a:p>
        </p:txBody>
      </p:sp>
      <p:pic>
        <p:nvPicPr>
          <p:cNvPr id="13" name="Picture 12"/>
          <p:cNvPicPr>
            <a:picLocks noChangeAspect="1"/>
          </p:cNvPicPr>
          <p:nvPr/>
        </p:nvPicPr>
        <p:blipFill rotWithShape="1">
          <a:blip r:embed="rId3"/>
          <a:srcRect l="31582" t="29634" b="14332"/>
          <a:stretch/>
        </p:blipFill>
        <p:spPr>
          <a:xfrm>
            <a:off x="242066" y="2741228"/>
            <a:ext cx="8901934" cy="4099034"/>
          </a:xfrm>
          <a:prstGeom prst="rect">
            <a:avLst/>
          </a:prstGeom>
        </p:spPr>
      </p:pic>
      <p:sp>
        <p:nvSpPr>
          <p:cNvPr id="11" name="Down Arrow 10"/>
          <p:cNvSpPr/>
          <p:nvPr/>
        </p:nvSpPr>
        <p:spPr>
          <a:xfrm>
            <a:off x="2840121" y="1828800"/>
            <a:ext cx="1274680" cy="1355833"/>
          </a:xfrm>
          <a:prstGeom prst="downArrow">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972699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1325563"/>
          </a:xfrm>
        </p:spPr>
        <p:txBody>
          <a:bodyPr>
            <a:normAutofit/>
          </a:bodyPr>
          <a:lstStyle/>
          <a:p>
            <a:r>
              <a:rPr lang="en-GB" sz="6000" dirty="0" smtClean="0"/>
              <a:t>Shrinking A Message</a:t>
            </a:r>
            <a:endParaRPr lang="en-GB" sz="6000" dirty="0"/>
          </a:p>
        </p:txBody>
      </p:sp>
      <p:sp>
        <p:nvSpPr>
          <p:cNvPr id="4" name="Rectangle 3"/>
          <p:cNvSpPr/>
          <p:nvPr/>
        </p:nvSpPr>
        <p:spPr>
          <a:xfrm>
            <a:off x="7886700" y="5754414"/>
            <a:ext cx="1257300" cy="1103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0" name="TextBox 9"/>
          <p:cNvSpPr txBox="1"/>
          <p:nvPr/>
        </p:nvSpPr>
        <p:spPr>
          <a:xfrm>
            <a:off x="0" y="1108504"/>
            <a:ext cx="7741920" cy="1446550"/>
          </a:xfrm>
          <a:prstGeom prst="rect">
            <a:avLst/>
          </a:prstGeom>
          <a:noFill/>
        </p:spPr>
        <p:txBody>
          <a:bodyPr wrap="square" rtlCol="0">
            <a:spAutoFit/>
          </a:bodyPr>
          <a:lstStyle/>
          <a:p>
            <a:r>
              <a:rPr lang="en-GB" sz="4400" dirty="0" smtClean="0">
                <a:solidFill>
                  <a:schemeClr val="tx1">
                    <a:lumMod val="50000"/>
                    <a:lumOff val="50000"/>
                  </a:schemeClr>
                </a:solidFill>
              </a:rPr>
              <a:t>De-compress the message on the worksheet.</a:t>
            </a:r>
            <a:endParaRPr lang="en-GB" sz="4400" dirty="0">
              <a:solidFill>
                <a:schemeClr val="tx1">
                  <a:lumMod val="50000"/>
                  <a:lumOff val="50000"/>
                </a:schemeClr>
              </a:solidFill>
            </a:endParaRPr>
          </a:p>
        </p:txBody>
      </p:sp>
      <p:sp>
        <p:nvSpPr>
          <p:cNvPr id="12" name="TextBox 11"/>
          <p:cNvSpPr txBox="1"/>
          <p:nvPr/>
        </p:nvSpPr>
        <p:spPr>
          <a:xfrm>
            <a:off x="3811" y="5934669"/>
            <a:ext cx="1567545" cy="923330"/>
          </a:xfrm>
          <a:prstGeom prst="rect">
            <a:avLst/>
          </a:prstGeom>
          <a:noFill/>
        </p:spPr>
        <p:txBody>
          <a:bodyPr wrap="none" rtlCol="0">
            <a:spAutoFit/>
          </a:bodyPr>
          <a:lstStyle/>
          <a:p>
            <a:r>
              <a:rPr lang="en-GB" dirty="0" smtClean="0">
                <a:solidFill>
                  <a:schemeClr val="bg1">
                    <a:lumMod val="65000"/>
                  </a:schemeClr>
                </a:solidFill>
              </a:rPr>
              <a:t>Resources</a:t>
            </a:r>
          </a:p>
          <a:p>
            <a:r>
              <a:rPr lang="en-GB" dirty="0" smtClean="0">
                <a:solidFill>
                  <a:schemeClr val="bg1">
                    <a:lumMod val="65000"/>
                  </a:schemeClr>
                </a:solidFill>
              </a:rPr>
              <a:t>From CS Inside</a:t>
            </a:r>
          </a:p>
          <a:p>
            <a:r>
              <a:rPr lang="en-GB" dirty="0" smtClean="0">
                <a:solidFill>
                  <a:schemeClr val="bg1">
                    <a:lumMod val="65000"/>
                  </a:schemeClr>
                </a:solidFill>
              </a:rPr>
              <a:t>Zipping It Up</a:t>
            </a:r>
          </a:p>
        </p:txBody>
      </p:sp>
      <p:pic>
        <p:nvPicPr>
          <p:cNvPr id="5" name="Picture 4"/>
          <p:cNvPicPr>
            <a:picLocks noChangeAspect="1"/>
          </p:cNvPicPr>
          <p:nvPr/>
        </p:nvPicPr>
        <p:blipFill>
          <a:blip r:embed="rId3"/>
          <a:stretch>
            <a:fillRect/>
          </a:stretch>
        </p:blipFill>
        <p:spPr>
          <a:xfrm rot="20763527">
            <a:off x="1570470" y="2294409"/>
            <a:ext cx="4340545" cy="6144096"/>
          </a:xfrm>
          <a:prstGeom prst="rect">
            <a:avLst/>
          </a:prstGeom>
          <a:ln>
            <a:solidFill>
              <a:schemeClr val="bg1">
                <a:lumMod val="50000"/>
              </a:schemeClr>
            </a:solidFill>
          </a:ln>
        </p:spPr>
      </p:pic>
    </p:spTree>
    <p:extLst>
      <p:ext uri="{BB962C8B-B14F-4D97-AF65-F5344CB8AC3E}">
        <p14:creationId xmlns:p14="http://schemas.microsoft.com/office/powerpoint/2010/main" val="34469745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1325563"/>
          </a:xfrm>
        </p:spPr>
        <p:txBody>
          <a:bodyPr>
            <a:normAutofit/>
          </a:bodyPr>
          <a:lstStyle/>
          <a:p>
            <a:r>
              <a:rPr lang="en-GB" sz="6000" dirty="0" smtClean="0"/>
              <a:t>Shrinking A Message</a:t>
            </a:r>
            <a:endParaRPr lang="en-GB" sz="6000" dirty="0"/>
          </a:p>
        </p:txBody>
      </p:sp>
      <p:sp>
        <p:nvSpPr>
          <p:cNvPr id="3" name="Content Placeholder 2"/>
          <p:cNvSpPr>
            <a:spLocks noGrp="1"/>
          </p:cNvSpPr>
          <p:nvPr>
            <p:ph idx="1"/>
          </p:nvPr>
        </p:nvSpPr>
        <p:spPr>
          <a:xfrm>
            <a:off x="0" y="1145682"/>
            <a:ext cx="9144000" cy="5869717"/>
          </a:xfrm>
        </p:spPr>
        <p:txBody>
          <a:bodyPr>
            <a:normAutofit/>
          </a:bodyPr>
          <a:lstStyle/>
          <a:p>
            <a:pPr marL="0" indent="0">
              <a:buNone/>
            </a:pPr>
            <a:r>
              <a:rPr lang="en-GB" sz="4400" dirty="0" smtClean="0">
                <a:solidFill>
                  <a:schemeClr val="tx1">
                    <a:lumMod val="50000"/>
                    <a:lumOff val="50000"/>
                  </a:schemeClr>
                </a:solidFill>
                <a:cs typeface="Courier New" panose="02070309020205020404" pitchFamily="49" charset="0"/>
              </a:rPr>
              <a:t>Pease </a:t>
            </a:r>
            <a:r>
              <a:rPr lang="en-GB" sz="4400" dirty="0">
                <a:solidFill>
                  <a:schemeClr val="tx1">
                    <a:lumMod val="50000"/>
                    <a:lumOff val="50000"/>
                  </a:schemeClr>
                </a:solidFill>
                <a:cs typeface="Courier New" panose="02070309020205020404" pitchFamily="49" charset="0"/>
              </a:rPr>
              <a:t>p</a:t>
            </a:r>
            <a:r>
              <a:rPr lang="en-GB" sz="4400" dirty="0" smtClean="0">
                <a:solidFill>
                  <a:schemeClr val="tx1">
                    <a:lumMod val="50000"/>
                    <a:lumOff val="50000"/>
                  </a:schemeClr>
                </a:solidFill>
                <a:cs typeface="Courier New" panose="02070309020205020404" pitchFamily="49" charset="0"/>
              </a:rPr>
              <a:t>orridge hot,</a:t>
            </a:r>
          </a:p>
          <a:p>
            <a:pPr marL="0" indent="0">
              <a:buNone/>
            </a:pPr>
            <a:r>
              <a:rPr lang="en-GB" sz="4400" dirty="0" smtClean="0">
                <a:solidFill>
                  <a:schemeClr val="tx1">
                    <a:lumMod val="50000"/>
                    <a:lumOff val="50000"/>
                  </a:schemeClr>
                </a:solidFill>
                <a:cs typeface="Courier New" panose="02070309020205020404" pitchFamily="49" charset="0"/>
              </a:rPr>
              <a:t>Pease porridge cold,</a:t>
            </a:r>
          </a:p>
          <a:p>
            <a:pPr marL="0" indent="0">
              <a:buNone/>
            </a:pPr>
            <a:r>
              <a:rPr lang="en-GB" sz="4400" dirty="0" smtClean="0">
                <a:solidFill>
                  <a:schemeClr val="tx1">
                    <a:lumMod val="50000"/>
                    <a:lumOff val="50000"/>
                  </a:schemeClr>
                </a:solidFill>
                <a:cs typeface="Courier New" panose="02070309020205020404" pitchFamily="49" charset="0"/>
              </a:rPr>
              <a:t>Pease porridge in the pot,</a:t>
            </a:r>
          </a:p>
          <a:p>
            <a:pPr marL="0" indent="0">
              <a:buNone/>
            </a:pPr>
            <a:r>
              <a:rPr lang="en-GB" sz="4400" dirty="0" smtClean="0">
                <a:solidFill>
                  <a:schemeClr val="tx1">
                    <a:lumMod val="50000"/>
                    <a:lumOff val="50000"/>
                  </a:schemeClr>
                </a:solidFill>
                <a:cs typeface="Courier New" panose="02070309020205020404" pitchFamily="49" charset="0"/>
              </a:rPr>
              <a:t>Nine days old.</a:t>
            </a:r>
          </a:p>
          <a:p>
            <a:pPr marL="0" indent="0">
              <a:buNone/>
            </a:pPr>
            <a:r>
              <a:rPr lang="en-GB" sz="4400" dirty="0" smtClean="0">
                <a:solidFill>
                  <a:schemeClr val="tx1">
                    <a:lumMod val="50000"/>
                    <a:lumOff val="50000"/>
                  </a:schemeClr>
                </a:solidFill>
                <a:cs typeface="Courier New" panose="02070309020205020404" pitchFamily="49" charset="0"/>
              </a:rPr>
              <a:t>Some like it hot,</a:t>
            </a:r>
          </a:p>
          <a:p>
            <a:pPr marL="0" indent="0">
              <a:buNone/>
            </a:pPr>
            <a:r>
              <a:rPr lang="en-GB" sz="4400" dirty="0" smtClean="0">
                <a:solidFill>
                  <a:schemeClr val="tx1">
                    <a:lumMod val="50000"/>
                    <a:lumOff val="50000"/>
                  </a:schemeClr>
                </a:solidFill>
                <a:cs typeface="Courier New" panose="02070309020205020404" pitchFamily="49" charset="0"/>
              </a:rPr>
              <a:t>Some like it cold,</a:t>
            </a:r>
          </a:p>
          <a:p>
            <a:pPr marL="0" indent="0">
              <a:buNone/>
            </a:pPr>
            <a:r>
              <a:rPr lang="en-GB" sz="4400" dirty="0" smtClean="0">
                <a:solidFill>
                  <a:schemeClr val="tx1">
                    <a:lumMod val="50000"/>
                    <a:lumOff val="50000"/>
                  </a:schemeClr>
                </a:solidFill>
                <a:cs typeface="Courier New" panose="02070309020205020404" pitchFamily="49" charset="0"/>
              </a:rPr>
              <a:t>Some like it in the pot,</a:t>
            </a:r>
          </a:p>
          <a:p>
            <a:pPr marL="0" indent="0">
              <a:buNone/>
            </a:pPr>
            <a:r>
              <a:rPr lang="en-GB" sz="4400" dirty="0" smtClean="0">
                <a:solidFill>
                  <a:schemeClr val="tx1">
                    <a:lumMod val="50000"/>
                    <a:lumOff val="50000"/>
                  </a:schemeClr>
                </a:solidFill>
                <a:cs typeface="Courier New" panose="02070309020205020404" pitchFamily="49" charset="0"/>
              </a:rPr>
              <a:t>Nine days old.</a:t>
            </a:r>
          </a:p>
        </p:txBody>
      </p:sp>
      <p:sp>
        <p:nvSpPr>
          <p:cNvPr id="4" name="Rectangle 3"/>
          <p:cNvSpPr/>
          <p:nvPr/>
        </p:nvSpPr>
        <p:spPr>
          <a:xfrm>
            <a:off x="7886700" y="5754414"/>
            <a:ext cx="1257300" cy="1103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Tree>
    <p:extLst>
      <p:ext uri="{BB962C8B-B14F-4D97-AF65-F5344CB8AC3E}">
        <p14:creationId xmlns:p14="http://schemas.microsoft.com/office/powerpoint/2010/main" val="16648804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86700" y="5754414"/>
            <a:ext cx="1257300" cy="1103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1"/>
          <p:cNvSpPr>
            <a:spLocks noGrp="1"/>
          </p:cNvSpPr>
          <p:nvPr>
            <p:ph type="title"/>
          </p:nvPr>
        </p:nvSpPr>
        <p:spPr>
          <a:xfrm>
            <a:off x="0" y="0"/>
            <a:ext cx="7886700" cy="1325563"/>
          </a:xfrm>
        </p:spPr>
        <p:txBody>
          <a:bodyPr>
            <a:normAutofit/>
          </a:bodyPr>
          <a:lstStyle/>
          <a:p>
            <a:r>
              <a:rPr lang="en-GB" sz="6000" dirty="0" smtClean="0"/>
              <a:t>Shrinking A Message</a:t>
            </a:r>
            <a:endParaRPr lang="en-GB" sz="6000" dirty="0"/>
          </a:p>
        </p:txBody>
      </p:sp>
      <p:sp>
        <p:nvSpPr>
          <p:cNvPr id="3" name="Content Placeholder 2"/>
          <p:cNvSpPr>
            <a:spLocks noGrp="1"/>
          </p:cNvSpPr>
          <p:nvPr>
            <p:ph idx="1"/>
          </p:nvPr>
        </p:nvSpPr>
        <p:spPr>
          <a:xfrm>
            <a:off x="0" y="1325562"/>
            <a:ext cx="9144000" cy="5704825"/>
          </a:xfrm>
        </p:spPr>
        <p:txBody>
          <a:bodyPr>
            <a:normAutofit/>
          </a:bodyPr>
          <a:lstStyle/>
          <a:p>
            <a:pPr marL="0" lvl="1" indent="0">
              <a:spcBef>
                <a:spcPts val="1000"/>
              </a:spcBef>
              <a:buNone/>
            </a:pPr>
            <a:r>
              <a:rPr lang="en-GB" altLang="en-US" sz="4400" dirty="0">
                <a:solidFill>
                  <a:schemeClr val="tx1">
                    <a:lumMod val="50000"/>
                    <a:lumOff val="50000"/>
                  </a:schemeClr>
                </a:solidFill>
              </a:rPr>
              <a:t>Another compressed </a:t>
            </a:r>
            <a:r>
              <a:rPr lang="en-GB" altLang="en-US" sz="4400" dirty="0" smtClean="0">
                <a:solidFill>
                  <a:schemeClr val="tx1">
                    <a:lumMod val="50000"/>
                    <a:lumOff val="50000"/>
                  </a:schemeClr>
                </a:solidFill>
              </a:rPr>
              <a:t>representation</a:t>
            </a:r>
          </a:p>
          <a:p>
            <a:pPr marL="0" lvl="1" indent="0">
              <a:spcBef>
                <a:spcPts val="1000"/>
              </a:spcBef>
              <a:buNone/>
            </a:pPr>
            <a:endParaRPr lang="en-GB" altLang="en-US" sz="4400" dirty="0">
              <a:solidFill>
                <a:schemeClr val="tx1">
                  <a:lumMod val="50000"/>
                  <a:lumOff val="50000"/>
                </a:schemeClr>
              </a:solidFill>
            </a:endParaRPr>
          </a:p>
          <a:p>
            <a:pPr marL="0" lvl="1" indent="0">
              <a:spcBef>
                <a:spcPts val="1000"/>
              </a:spcBef>
              <a:buNone/>
            </a:pPr>
            <a:endParaRPr lang="en-GB" altLang="en-US" sz="4400" dirty="0" smtClean="0">
              <a:solidFill>
                <a:schemeClr val="tx1">
                  <a:lumMod val="50000"/>
                  <a:lumOff val="50000"/>
                </a:schemeClr>
              </a:solidFill>
            </a:endParaRPr>
          </a:p>
          <a:p>
            <a:pPr marL="0" lvl="1" indent="0">
              <a:spcBef>
                <a:spcPts val="1000"/>
              </a:spcBef>
              <a:buNone/>
            </a:pPr>
            <a:endParaRPr lang="en-GB" altLang="en-US" sz="4400" dirty="0">
              <a:solidFill>
                <a:schemeClr val="tx1">
                  <a:lumMod val="50000"/>
                  <a:lumOff val="50000"/>
                </a:schemeClr>
              </a:solidFill>
            </a:endParaRPr>
          </a:p>
          <a:p>
            <a:pPr marL="0" lvl="1" indent="0">
              <a:spcBef>
                <a:spcPts val="1000"/>
              </a:spcBef>
              <a:buNone/>
            </a:pPr>
            <a:endParaRPr lang="en-GB" altLang="en-US" sz="4400" dirty="0" smtClean="0">
              <a:solidFill>
                <a:schemeClr val="tx1">
                  <a:lumMod val="50000"/>
                  <a:lumOff val="50000"/>
                </a:schemeClr>
              </a:solidFill>
            </a:endParaRPr>
          </a:p>
          <a:p>
            <a:pPr marL="0" lvl="1" indent="0">
              <a:spcBef>
                <a:spcPts val="1000"/>
              </a:spcBef>
              <a:buNone/>
            </a:pPr>
            <a:r>
              <a:rPr lang="en-GB" altLang="en-US" sz="4400" dirty="0">
                <a:solidFill>
                  <a:schemeClr val="tx1">
                    <a:lumMod val="50000"/>
                    <a:lumOff val="50000"/>
                  </a:schemeClr>
                </a:solidFill>
              </a:rPr>
              <a:t>E</a:t>
            </a:r>
            <a:r>
              <a:rPr lang="en-GB" altLang="en-US" sz="4400" dirty="0" smtClean="0">
                <a:solidFill>
                  <a:schemeClr val="tx1">
                    <a:lumMod val="50000"/>
                    <a:lumOff val="50000"/>
                  </a:schemeClr>
                </a:solidFill>
              </a:rPr>
              <a:t>ach character is copied until the instruction to insert. (9, 15) means copy from original position 9 to 15</a:t>
            </a:r>
            <a:endParaRPr lang="en-GB" altLang="en-US" sz="4400" dirty="0">
              <a:solidFill>
                <a:schemeClr val="tx1">
                  <a:lumMod val="50000"/>
                  <a:lumOff val="50000"/>
                </a:schemeClr>
              </a:solidFill>
            </a:endParaRPr>
          </a:p>
        </p:txBody>
      </p:sp>
      <p:sp>
        <p:nvSpPr>
          <p:cNvPr id="8" name="Text Box 6"/>
          <p:cNvSpPr txBox="1">
            <a:spLocks noChangeArrowheads="1"/>
          </p:cNvSpPr>
          <p:nvPr/>
        </p:nvSpPr>
        <p:spPr bwMode="auto">
          <a:xfrm>
            <a:off x="381318" y="2169160"/>
            <a:ext cx="8205787"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GB" altLang="en-US" sz="3400" b="1" i="0" dirty="0">
                <a:solidFill>
                  <a:srgbClr val="C00000"/>
                </a:solidFill>
                <a:latin typeface="Courier New" panose="02070309020205020404" pitchFamily="49" charset="0"/>
              </a:rPr>
              <a:t>How much wood could a(9,15)hop…</a:t>
            </a:r>
          </a:p>
        </p:txBody>
      </p:sp>
      <p:sp>
        <p:nvSpPr>
          <p:cNvPr id="9" name="Text Box 7"/>
          <p:cNvSpPr txBox="1">
            <a:spLocks noChangeArrowheads="1"/>
          </p:cNvSpPr>
          <p:nvPr/>
        </p:nvSpPr>
        <p:spPr bwMode="auto">
          <a:xfrm>
            <a:off x="125730" y="3672523"/>
            <a:ext cx="354806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GB" altLang="en-US" sz="3400" b="1" i="0">
                <a:solidFill>
                  <a:srgbClr val="C00000"/>
                </a:solidFill>
                <a:latin typeface="Courier New" panose="02070309020205020404" pitchFamily="49" charset="0"/>
              </a:rPr>
              <a:t>How much wood</a:t>
            </a:r>
          </a:p>
        </p:txBody>
      </p:sp>
      <p:sp>
        <p:nvSpPr>
          <p:cNvPr id="10" name="Text Box 8"/>
          <p:cNvSpPr txBox="1">
            <a:spLocks noChangeArrowheads="1"/>
          </p:cNvSpPr>
          <p:nvPr/>
        </p:nvSpPr>
        <p:spPr bwMode="auto">
          <a:xfrm>
            <a:off x="3542030" y="3851910"/>
            <a:ext cx="4841875"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GB" altLang="en-US" sz="3400" b="1" i="0" dirty="0">
                <a:solidFill>
                  <a:srgbClr val="C00000"/>
                </a:solidFill>
                <a:latin typeface="Courier New" panose="02070309020205020404" pitchFamily="49" charset="0"/>
              </a:rPr>
              <a:t>------------------</a:t>
            </a:r>
          </a:p>
        </p:txBody>
      </p:sp>
      <p:sp>
        <p:nvSpPr>
          <p:cNvPr id="11" name="Text Box 9"/>
          <p:cNvSpPr txBox="1">
            <a:spLocks noChangeArrowheads="1"/>
          </p:cNvSpPr>
          <p:nvPr/>
        </p:nvSpPr>
        <p:spPr bwMode="auto">
          <a:xfrm>
            <a:off x="3754755" y="2172335"/>
            <a:ext cx="442913" cy="6096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GB" altLang="en-US" sz="3400" b="1" i="0">
                <a:solidFill>
                  <a:srgbClr val="C00000"/>
                </a:solidFill>
                <a:latin typeface="Courier New" panose="02070309020205020404" pitchFamily="49" charset="0"/>
              </a:rPr>
              <a:t> </a:t>
            </a:r>
          </a:p>
        </p:txBody>
      </p:sp>
      <p:sp>
        <p:nvSpPr>
          <p:cNvPr id="12" name="Text Box 11"/>
          <p:cNvSpPr txBox="1">
            <a:spLocks noChangeArrowheads="1"/>
          </p:cNvSpPr>
          <p:nvPr/>
        </p:nvSpPr>
        <p:spPr bwMode="auto">
          <a:xfrm>
            <a:off x="4008755" y="2170748"/>
            <a:ext cx="44291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GB" altLang="en-US" sz="3400" b="1" i="0">
                <a:solidFill>
                  <a:srgbClr val="C00000"/>
                </a:solidFill>
                <a:latin typeface="Courier New" panose="02070309020205020404" pitchFamily="49" charset="0"/>
              </a:rPr>
              <a:t>c</a:t>
            </a:r>
          </a:p>
        </p:txBody>
      </p:sp>
      <p:sp>
        <p:nvSpPr>
          <p:cNvPr id="13" name="Text Box 12"/>
          <p:cNvSpPr txBox="1">
            <a:spLocks noChangeArrowheads="1"/>
          </p:cNvSpPr>
          <p:nvPr/>
        </p:nvSpPr>
        <p:spPr bwMode="auto">
          <a:xfrm>
            <a:off x="4269105" y="2172335"/>
            <a:ext cx="44291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GB" altLang="en-US" sz="3400" b="1" i="0">
                <a:solidFill>
                  <a:srgbClr val="C00000"/>
                </a:solidFill>
                <a:latin typeface="Courier New" panose="02070309020205020404" pitchFamily="49" charset="0"/>
              </a:rPr>
              <a:t>o</a:t>
            </a:r>
          </a:p>
        </p:txBody>
      </p:sp>
      <p:sp>
        <p:nvSpPr>
          <p:cNvPr id="14" name="Text Box 13"/>
          <p:cNvSpPr txBox="1">
            <a:spLocks noChangeArrowheads="1"/>
          </p:cNvSpPr>
          <p:nvPr/>
        </p:nvSpPr>
        <p:spPr bwMode="auto">
          <a:xfrm>
            <a:off x="4529455" y="2172335"/>
            <a:ext cx="44291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GB" altLang="en-US" sz="3400" b="1" i="0">
                <a:solidFill>
                  <a:srgbClr val="C00000"/>
                </a:solidFill>
                <a:latin typeface="Courier New" panose="02070309020205020404" pitchFamily="49" charset="0"/>
              </a:rPr>
              <a:t>u</a:t>
            </a:r>
          </a:p>
        </p:txBody>
      </p:sp>
      <p:sp>
        <p:nvSpPr>
          <p:cNvPr id="15" name="Text Box 14"/>
          <p:cNvSpPr txBox="1">
            <a:spLocks noChangeArrowheads="1"/>
          </p:cNvSpPr>
          <p:nvPr/>
        </p:nvSpPr>
        <p:spPr bwMode="auto">
          <a:xfrm>
            <a:off x="4789805" y="2167573"/>
            <a:ext cx="44291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GB" altLang="en-US" sz="3400" b="1" i="0">
                <a:solidFill>
                  <a:srgbClr val="C00000"/>
                </a:solidFill>
                <a:latin typeface="Courier New" panose="02070309020205020404" pitchFamily="49" charset="0"/>
              </a:rPr>
              <a:t>l</a:t>
            </a:r>
          </a:p>
        </p:txBody>
      </p:sp>
      <p:sp>
        <p:nvSpPr>
          <p:cNvPr id="16" name="Text Box 15"/>
          <p:cNvSpPr txBox="1">
            <a:spLocks noChangeArrowheads="1"/>
          </p:cNvSpPr>
          <p:nvPr/>
        </p:nvSpPr>
        <p:spPr bwMode="auto">
          <a:xfrm>
            <a:off x="5043805" y="2167573"/>
            <a:ext cx="44291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GB" altLang="en-US" sz="3400" b="1" i="0">
                <a:solidFill>
                  <a:srgbClr val="C00000"/>
                </a:solidFill>
                <a:latin typeface="Courier New" panose="02070309020205020404" pitchFamily="49" charset="0"/>
              </a:rPr>
              <a:t>d</a:t>
            </a:r>
          </a:p>
        </p:txBody>
      </p:sp>
      <p:sp>
        <p:nvSpPr>
          <p:cNvPr id="17" name="Text Box 17"/>
          <p:cNvSpPr txBox="1">
            <a:spLocks noChangeArrowheads="1"/>
          </p:cNvSpPr>
          <p:nvPr/>
        </p:nvSpPr>
        <p:spPr bwMode="auto">
          <a:xfrm>
            <a:off x="5562918" y="2169160"/>
            <a:ext cx="442912"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GB" altLang="en-US" sz="3400" b="1" i="0">
                <a:solidFill>
                  <a:srgbClr val="C00000"/>
                </a:solidFill>
                <a:latin typeface="Courier New" panose="02070309020205020404" pitchFamily="49" charset="0"/>
              </a:rPr>
              <a:t>a</a:t>
            </a:r>
          </a:p>
        </p:txBody>
      </p:sp>
      <p:sp>
        <p:nvSpPr>
          <p:cNvPr id="18" name="Text Box 18"/>
          <p:cNvSpPr txBox="1">
            <a:spLocks noChangeArrowheads="1"/>
          </p:cNvSpPr>
          <p:nvPr/>
        </p:nvSpPr>
        <p:spPr bwMode="auto">
          <a:xfrm>
            <a:off x="2186305" y="3674110"/>
            <a:ext cx="442913" cy="6096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GB" altLang="en-US" sz="3400" b="1" i="0">
                <a:solidFill>
                  <a:srgbClr val="C00000"/>
                </a:solidFill>
                <a:latin typeface="Courier New" panose="02070309020205020404" pitchFamily="49" charset="0"/>
              </a:rPr>
              <a:t> </a:t>
            </a:r>
          </a:p>
        </p:txBody>
      </p:sp>
      <p:sp>
        <p:nvSpPr>
          <p:cNvPr id="19" name="Text Box 19"/>
          <p:cNvSpPr txBox="1">
            <a:spLocks noChangeArrowheads="1"/>
          </p:cNvSpPr>
          <p:nvPr/>
        </p:nvSpPr>
        <p:spPr bwMode="auto">
          <a:xfrm>
            <a:off x="2464118" y="3674110"/>
            <a:ext cx="442912"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GB" altLang="en-US" sz="3400" b="1" i="0">
                <a:solidFill>
                  <a:srgbClr val="C00000"/>
                </a:solidFill>
                <a:latin typeface="Courier New" panose="02070309020205020404" pitchFamily="49" charset="0"/>
              </a:rPr>
              <a:t>w</a:t>
            </a:r>
          </a:p>
        </p:txBody>
      </p:sp>
      <p:sp>
        <p:nvSpPr>
          <p:cNvPr id="20" name="Text Box 20"/>
          <p:cNvSpPr txBox="1">
            <a:spLocks noChangeArrowheads="1"/>
          </p:cNvSpPr>
          <p:nvPr/>
        </p:nvSpPr>
        <p:spPr bwMode="auto">
          <a:xfrm>
            <a:off x="2978468" y="3674110"/>
            <a:ext cx="442912"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GB" altLang="en-US" sz="3400" b="1" i="0">
                <a:solidFill>
                  <a:srgbClr val="C00000"/>
                </a:solidFill>
                <a:latin typeface="Courier New" panose="02070309020205020404" pitchFamily="49" charset="0"/>
              </a:rPr>
              <a:t>o</a:t>
            </a:r>
          </a:p>
        </p:txBody>
      </p:sp>
      <p:sp>
        <p:nvSpPr>
          <p:cNvPr id="21" name="Text Box 21"/>
          <p:cNvSpPr txBox="1">
            <a:spLocks noChangeArrowheads="1"/>
          </p:cNvSpPr>
          <p:nvPr/>
        </p:nvSpPr>
        <p:spPr bwMode="auto">
          <a:xfrm>
            <a:off x="2721293" y="3674110"/>
            <a:ext cx="442912"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GB" altLang="en-US" sz="3400" b="1" i="0">
                <a:solidFill>
                  <a:srgbClr val="C00000"/>
                </a:solidFill>
                <a:latin typeface="Courier New" panose="02070309020205020404" pitchFamily="49" charset="0"/>
              </a:rPr>
              <a:t>o</a:t>
            </a:r>
          </a:p>
        </p:txBody>
      </p:sp>
      <p:sp>
        <p:nvSpPr>
          <p:cNvPr id="22" name="Text Box 22"/>
          <p:cNvSpPr txBox="1">
            <a:spLocks noChangeArrowheads="1"/>
          </p:cNvSpPr>
          <p:nvPr/>
        </p:nvSpPr>
        <p:spPr bwMode="auto">
          <a:xfrm>
            <a:off x="3238818" y="3675698"/>
            <a:ext cx="442912"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GB" altLang="en-US" sz="3400" b="1" i="0">
                <a:solidFill>
                  <a:srgbClr val="C00000"/>
                </a:solidFill>
                <a:latin typeface="Courier New" panose="02070309020205020404" pitchFamily="49" charset="0"/>
              </a:rPr>
              <a:t>d</a:t>
            </a:r>
          </a:p>
        </p:txBody>
      </p:sp>
      <p:sp>
        <p:nvSpPr>
          <p:cNvPr id="23" name="Text Box 23"/>
          <p:cNvSpPr txBox="1">
            <a:spLocks noChangeArrowheads="1"/>
          </p:cNvSpPr>
          <p:nvPr/>
        </p:nvSpPr>
        <p:spPr bwMode="auto">
          <a:xfrm>
            <a:off x="7353618" y="2167573"/>
            <a:ext cx="442912"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GB" altLang="en-US" sz="3400" b="1" i="0">
                <a:solidFill>
                  <a:srgbClr val="C00000"/>
                </a:solidFill>
                <a:latin typeface="Courier New" panose="02070309020205020404" pitchFamily="49" charset="0"/>
              </a:rPr>
              <a:t>h</a:t>
            </a:r>
          </a:p>
        </p:txBody>
      </p:sp>
      <p:sp>
        <p:nvSpPr>
          <p:cNvPr id="24" name="Text Box 24"/>
          <p:cNvSpPr txBox="1">
            <a:spLocks noChangeArrowheads="1"/>
          </p:cNvSpPr>
          <p:nvPr/>
        </p:nvSpPr>
        <p:spPr bwMode="auto">
          <a:xfrm>
            <a:off x="3769043" y="3662998"/>
            <a:ext cx="442912"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GB" altLang="en-US" sz="3400" b="1" i="0">
                <a:solidFill>
                  <a:srgbClr val="C00000"/>
                </a:solidFill>
                <a:latin typeface="Courier New" panose="02070309020205020404" pitchFamily="49" charset="0"/>
              </a:rPr>
              <a:t>c</a:t>
            </a:r>
          </a:p>
        </p:txBody>
      </p:sp>
      <p:sp>
        <p:nvSpPr>
          <p:cNvPr id="25" name="Text Box 26"/>
          <p:cNvSpPr txBox="1">
            <a:spLocks noChangeArrowheads="1"/>
          </p:cNvSpPr>
          <p:nvPr/>
        </p:nvSpPr>
        <p:spPr bwMode="auto">
          <a:xfrm>
            <a:off x="7610793" y="2167573"/>
            <a:ext cx="442912"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GB" altLang="en-US" sz="3400" b="1" i="0">
                <a:solidFill>
                  <a:srgbClr val="C00000"/>
                </a:solidFill>
                <a:latin typeface="Courier New" panose="02070309020205020404" pitchFamily="49" charset="0"/>
              </a:rPr>
              <a:t>o</a:t>
            </a:r>
          </a:p>
        </p:txBody>
      </p:sp>
      <p:sp>
        <p:nvSpPr>
          <p:cNvPr id="26" name="Text Box 27"/>
          <p:cNvSpPr txBox="1">
            <a:spLocks noChangeArrowheads="1"/>
          </p:cNvSpPr>
          <p:nvPr/>
        </p:nvSpPr>
        <p:spPr bwMode="auto">
          <a:xfrm>
            <a:off x="7875905" y="2172335"/>
            <a:ext cx="44291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GB" altLang="en-US" sz="3400" b="1" i="0">
                <a:solidFill>
                  <a:srgbClr val="C00000"/>
                </a:solidFill>
                <a:latin typeface="Courier New" panose="02070309020205020404" pitchFamily="49" charset="0"/>
              </a:rPr>
              <a:t>p</a:t>
            </a:r>
          </a:p>
        </p:txBody>
      </p:sp>
    </p:spTree>
    <p:extLst>
      <p:ext uri="{BB962C8B-B14F-4D97-AF65-F5344CB8AC3E}">
        <p14:creationId xmlns:p14="http://schemas.microsoft.com/office/powerpoint/2010/main" val="15714304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0" presetClass="path" presetSubtype="0" accel="50000" decel="50000" fill="hold" grpId="0" nodeType="afterEffect">
                                  <p:stCondLst>
                                    <p:cond delay="0"/>
                                  </p:stCondLst>
                                  <p:childTnLst>
                                    <p:animMotion origin="layout" path="M -2.22222E-6 -1.11111E-6 L -0.02239 0.21366 " pathEditMode="relative" rAng="0" ptsTypes="AA">
                                      <p:cBhvr>
                                        <p:cTn id="9" dur="2000" fill="hold"/>
                                        <p:tgtEl>
                                          <p:spTgt spid="11"/>
                                        </p:tgtEl>
                                        <p:attrNameLst>
                                          <p:attrName>ppt_x</p:attrName>
                                          <p:attrName>ppt_y</p:attrName>
                                        </p:attrNameLst>
                                      </p:cBhvr>
                                      <p:rCtr x="-1128" y="10671"/>
                                    </p:animMotion>
                                  </p:childTnLst>
                                </p:cTn>
                              </p:par>
                            </p:childTnLst>
                          </p:cTn>
                        </p:par>
                        <p:par>
                          <p:cTn id="10" fill="hold">
                            <p:stCondLst>
                              <p:cond delay="2000"/>
                            </p:stCondLst>
                            <p:childTnLst>
                              <p:par>
                                <p:cTn id="11" presetID="1" presetClass="exit" presetSubtype="0" fill="hold" grpId="2" nodeType="afterEffect">
                                  <p:stCondLst>
                                    <p:cond delay="0"/>
                                  </p:stCondLst>
                                  <p:childTnLst>
                                    <p:set>
                                      <p:cBhvr>
                                        <p:cTn id="12" dur="1" fill="hold">
                                          <p:stCondLst>
                                            <p:cond delay="0"/>
                                          </p:stCondLst>
                                        </p:cTn>
                                        <p:tgtEl>
                                          <p:spTgt spid="11"/>
                                        </p:tgtEl>
                                        <p:attrNameLst>
                                          <p:attrName>style.visibility</p:attrName>
                                        </p:attrNameLst>
                                      </p:cBhvr>
                                      <p:to>
                                        <p:strVal val="hidden"/>
                                      </p:to>
                                    </p:set>
                                  </p:childTnLst>
                                </p:cTn>
                              </p:par>
                            </p:childTnLst>
                          </p:cTn>
                        </p:par>
                        <p:par>
                          <p:cTn id="13" fill="hold">
                            <p:stCondLst>
                              <p:cond delay="2000"/>
                            </p:stCondLst>
                            <p:childTnLst>
                              <p:par>
                                <p:cTn id="14" presetID="0" presetClass="path" presetSubtype="0" accel="50000" decel="50000" fill="hold" grpId="0" nodeType="afterEffect">
                                  <p:stCondLst>
                                    <p:cond delay="0"/>
                                  </p:stCondLst>
                                  <p:childTnLst>
                                    <p:animMotion origin="layout" path="M 0 3.7037E-7 L -0.02361 0.21481 " pathEditMode="relative" rAng="0" ptsTypes="AA">
                                      <p:cBhvr>
                                        <p:cTn id="15" dur="1000" fill="hold"/>
                                        <p:tgtEl>
                                          <p:spTgt spid="12"/>
                                        </p:tgtEl>
                                        <p:attrNameLst>
                                          <p:attrName>ppt_x</p:attrName>
                                          <p:attrName>ppt_y</p:attrName>
                                        </p:attrNameLst>
                                      </p:cBhvr>
                                      <p:rCtr x="-1181" y="10741"/>
                                    </p:animMotion>
                                  </p:childTnLst>
                                </p:cTn>
                              </p:par>
                            </p:childTnLst>
                          </p:cTn>
                        </p:par>
                        <p:par>
                          <p:cTn id="16" fill="hold">
                            <p:stCondLst>
                              <p:cond delay="3000"/>
                            </p:stCondLst>
                            <p:childTnLst>
                              <p:par>
                                <p:cTn id="17" presetID="0" presetClass="path" presetSubtype="0" accel="50000" decel="50000" fill="hold" grpId="0" nodeType="afterEffect">
                                  <p:stCondLst>
                                    <p:cond delay="0"/>
                                  </p:stCondLst>
                                  <p:childTnLst>
                                    <p:animMotion origin="layout" path="M -2.22222E-6 -1.11111E-6 L -0.025 0.21482 " pathEditMode="relative" rAng="0" ptsTypes="AA">
                                      <p:cBhvr>
                                        <p:cTn id="18" dur="1000" fill="hold"/>
                                        <p:tgtEl>
                                          <p:spTgt spid="13"/>
                                        </p:tgtEl>
                                        <p:attrNameLst>
                                          <p:attrName>ppt_x</p:attrName>
                                          <p:attrName>ppt_y</p:attrName>
                                        </p:attrNameLst>
                                      </p:cBhvr>
                                      <p:rCtr x="-1250" y="10741"/>
                                    </p:animMotion>
                                  </p:childTnLst>
                                </p:cTn>
                              </p:par>
                            </p:childTnLst>
                          </p:cTn>
                        </p:par>
                        <p:par>
                          <p:cTn id="19" fill="hold">
                            <p:stCondLst>
                              <p:cond delay="4000"/>
                            </p:stCondLst>
                            <p:childTnLst>
                              <p:par>
                                <p:cTn id="20" presetID="0" presetClass="path" presetSubtype="0" accel="50000" decel="50000" fill="hold" grpId="0" nodeType="afterEffect">
                                  <p:stCondLst>
                                    <p:cond delay="0"/>
                                  </p:stCondLst>
                                  <p:childTnLst>
                                    <p:animMotion origin="layout" path="M -4.44444E-6 -1.11111E-6 L -0.025 0.21667 " pathEditMode="relative" rAng="0" ptsTypes="AA">
                                      <p:cBhvr>
                                        <p:cTn id="21" dur="1000" fill="hold"/>
                                        <p:tgtEl>
                                          <p:spTgt spid="14"/>
                                        </p:tgtEl>
                                        <p:attrNameLst>
                                          <p:attrName>ppt_x</p:attrName>
                                          <p:attrName>ppt_y</p:attrName>
                                        </p:attrNameLst>
                                      </p:cBhvr>
                                      <p:rCtr x="-1250" y="10833"/>
                                    </p:animMotion>
                                  </p:childTnLst>
                                </p:cTn>
                              </p:par>
                            </p:childTnLst>
                          </p:cTn>
                        </p:par>
                        <p:par>
                          <p:cTn id="22" fill="hold">
                            <p:stCondLst>
                              <p:cond delay="5000"/>
                            </p:stCondLst>
                            <p:childTnLst>
                              <p:par>
                                <p:cTn id="23" presetID="0" presetClass="path" presetSubtype="0" accel="50000" decel="50000" fill="hold" grpId="0" nodeType="afterEffect">
                                  <p:stCondLst>
                                    <p:cond delay="0"/>
                                  </p:stCondLst>
                                  <p:childTnLst>
                                    <p:animMotion origin="layout" path="M 3.33333E-6 3.33333E-6 L -0.02361 0.22037 " pathEditMode="relative" rAng="0" ptsTypes="AA">
                                      <p:cBhvr>
                                        <p:cTn id="24" dur="1000" fill="hold"/>
                                        <p:tgtEl>
                                          <p:spTgt spid="15"/>
                                        </p:tgtEl>
                                        <p:attrNameLst>
                                          <p:attrName>ppt_x</p:attrName>
                                          <p:attrName>ppt_y</p:attrName>
                                        </p:attrNameLst>
                                      </p:cBhvr>
                                      <p:rCtr x="-1181" y="11019"/>
                                    </p:animMotion>
                                  </p:childTnLst>
                                </p:cTn>
                              </p:par>
                            </p:childTnLst>
                          </p:cTn>
                        </p:par>
                        <p:par>
                          <p:cTn id="25" fill="hold">
                            <p:stCondLst>
                              <p:cond delay="6000"/>
                            </p:stCondLst>
                            <p:childTnLst>
                              <p:par>
                                <p:cTn id="26" presetID="0" presetClass="path" presetSubtype="0" accel="50000" decel="50000" fill="hold" grpId="0" nodeType="afterEffect">
                                  <p:stCondLst>
                                    <p:cond delay="0"/>
                                  </p:stCondLst>
                                  <p:childTnLst>
                                    <p:animMotion origin="layout" path="M -4.44444E-6 3.33333E-6 L -0.025 0.22037 " pathEditMode="relative" rAng="0" ptsTypes="AA">
                                      <p:cBhvr>
                                        <p:cTn id="27" dur="1000" fill="hold"/>
                                        <p:tgtEl>
                                          <p:spTgt spid="16"/>
                                        </p:tgtEl>
                                        <p:attrNameLst>
                                          <p:attrName>ppt_x</p:attrName>
                                          <p:attrName>ppt_y</p:attrName>
                                        </p:attrNameLst>
                                      </p:cBhvr>
                                      <p:rCtr x="-1250" y="11019"/>
                                    </p:animMotion>
                                  </p:childTnLst>
                                </p:cTn>
                              </p:par>
                            </p:childTnLst>
                          </p:cTn>
                        </p:par>
                        <p:par>
                          <p:cTn id="28" fill="hold">
                            <p:stCondLst>
                              <p:cond delay="7000"/>
                            </p:stCondLst>
                            <p:childTnLst>
                              <p:par>
                                <p:cTn id="29" presetID="0" presetClass="path" presetSubtype="0" accel="50000" decel="50000" fill="hold" grpId="0" nodeType="afterEffect">
                                  <p:stCondLst>
                                    <p:cond delay="0"/>
                                  </p:stCondLst>
                                  <p:childTnLst>
                                    <p:animMotion origin="layout" path="M 4.72222E-6 1.85185E-6 L -0.02639 0.21852 " pathEditMode="relative" rAng="0" ptsTypes="AA">
                                      <p:cBhvr>
                                        <p:cTn id="30" dur="1000" fill="hold"/>
                                        <p:tgtEl>
                                          <p:spTgt spid="17"/>
                                        </p:tgtEl>
                                        <p:attrNameLst>
                                          <p:attrName>ppt_x</p:attrName>
                                          <p:attrName>ppt_y</p:attrName>
                                        </p:attrNameLst>
                                      </p:cBhvr>
                                      <p:rCtr x="-1319" y="10926"/>
                                    </p:animMotion>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0" presetClass="path" presetSubtype="0" accel="50000" decel="50000" fill="hold" grpId="2" nodeType="clickEffect">
                                  <p:stCondLst>
                                    <p:cond delay="0"/>
                                  </p:stCondLst>
                                  <p:childTnLst>
                                    <p:animMotion origin="layout" path="M -4.44444E-6 -2.59259E-6 L 0.13612 0.12222 L 0.34723 0.12222 L 0.37639 -0.0074 " pathEditMode="relative" rAng="0" ptsTypes="AAAA">
                                      <p:cBhvr>
                                        <p:cTn id="38" dur="2000" fill="hold"/>
                                        <p:tgtEl>
                                          <p:spTgt spid="18"/>
                                        </p:tgtEl>
                                        <p:attrNameLst>
                                          <p:attrName>ppt_x</p:attrName>
                                          <p:attrName>ppt_y</p:attrName>
                                        </p:attrNameLst>
                                      </p:cBhvr>
                                      <p:rCtr x="18819" y="5741"/>
                                    </p:animMotion>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8"/>
                                        </p:tgtEl>
                                        <p:attrNameLst>
                                          <p:attrName>style.visibility</p:attrName>
                                        </p:attrNameLst>
                                      </p:cBhvr>
                                      <p:to>
                                        <p:strVal val="hidden"/>
                                      </p:to>
                                    </p:set>
                                  </p:childTnLst>
                                </p:cTn>
                              </p:par>
                            </p:childTnLst>
                          </p:cTn>
                        </p:par>
                        <p:par>
                          <p:cTn id="43" fill="hold">
                            <p:stCondLst>
                              <p:cond delay="0"/>
                            </p:stCondLst>
                            <p:childTnLst>
                              <p:par>
                                <p:cTn id="44" presetID="0" presetClass="path" presetSubtype="0" accel="50000" decel="50000" fill="hold" grpId="0" nodeType="afterEffect">
                                  <p:stCondLst>
                                    <p:cond delay="0"/>
                                  </p:stCondLst>
                                  <p:childTnLst>
                                    <p:animMotion origin="layout" path="M 3.61111E-6 -2.59259E-6 L 0.12014 0.05556 L 0.29913 0.05857 L 0.37361 -0.00995 " pathEditMode="relative" rAng="0" ptsTypes="AAAA">
                                      <p:cBhvr>
                                        <p:cTn id="45" dur="1000" fill="hold"/>
                                        <p:tgtEl>
                                          <p:spTgt spid="19"/>
                                        </p:tgtEl>
                                        <p:attrNameLst>
                                          <p:attrName>ppt_x</p:attrName>
                                          <p:attrName>ppt_y</p:attrName>
                                        </p:attrNameLst>
                                      </p:cBhvr>
                                      <p:rCtr x="18681" y="2431"/>
                                    </p:animMotion>
                                  </p:childTnLst>
                                </p:cTn>
                              </p:par>
                            </p:childTnLst>
                          </p:cTn>
                        </p:par>
                        <p:par>
                          <p:cTn id="46" fill="hold">
                            <p:stCondLst>
                              <p:cond delay="1000"/>
                            </p:stCondLst>
                            <p:childTnLst>
                              <p:par>
                                <p:cTn id="47" presetID="0" presetClass="path" presetSubtype="0" accel="50000" decel="50000" fill="hold" grpId="0" nodeType="afterEffect">
                                  <p:stCondLst>
                                    <p:cond delay="0"/>
                                  </p:stCondLst>
                                  <p:childTnLst>
                                    <p:animMotion origin="layout" path="M -1.38889E-6 0.01713 C 0.01788 0.02547 0.03281 0.0375 0.05243 0.0419 C 0.05851 0.04653 0.06389 0.04676 0.07049 0.05047 C 0.07865 0.05533 0.08247 0.0588 0.09132 0.06065 C 0.10851 0.07176 0.12934 0.07361 0.14931 0.07523 C 0.17743 0.08033 0.20417 0.07732 0.23247 0.07523 C 0.23681 0.07361 0.24028 0.06968 0.24479 0.06806 C 0.25486 0.06459 0.26406 0.06019 0.27396 0.05625 C 0.28212 0.05301 0.2908 0.0507 0.29879 0.04607 C 0.30556 0.04236 0.30955 0.03843 0.31684 0.03588 C 0.3224 0.0301 0.32448 0.03079 0.33195 0.02871 C 0.33472 0.02801 0.34028 0.0257 0.34028 0.02593 C 0.34722 0.01482 0.33785 0.02732 0.34861 0.01991 C 0.36111 0.01111 0.34202 0.01875 0.35556 0.01412 C 0.35677 0.01042 0.36042 0.00093 0.36389 -0.00046 C 0.36684 -0.00162 0.37031 -0.00046 0.37361 -0.00046 " pathEditMode="relative" rAng="0" ptsTypes="AAAAAAAAAAAAAAAA">
                                      <p:cBhvr>
                                        <p:cTn id="48" dur="1000" fill="hold"/>
                                        <p:tgtEl>
                                          <p:spTgt spid="21"/>
                                        </p:tgtEl>
                                        <p:attrNameLst>
                                          <p:attrName>ppt_x</p:attrName>
                                          <p:attrName>ppt_y</p:attrName>
                                        </p:attrNameLst>
                                      </p:cBhvr>
                                      <p:rCtr x="18681" y="2130"/>
                                    </p:animMotion>
                                  </p:childTnLst>
                                </p:cTn>
                              </p:par>
                            </p:childTnLst>
                          </p:cTn>
                        </p:par>
                        <p:par>
                          <p:cTn id="49" fill="hold">
                            <p:stCondLst>
                              <p:cond delay="2000"/>
                            </p:stCondLst>
                            <p:childTnLst>
                              <p:par>
                                <p:cTn id="50" presetID="0" presetClass="path" presetSubtype="0" accel="50000" decel="50000" fill="hold" grpId="0" nodeType="afterEffect">
                                  <p:stCondLst>
                                    <p:cond delay="0"/>
                                  </p:stCondLst>
                                  <p:childTnLst>
                                    <p:animMotion origin="layout" path="M 0.00277 0.02037 C 0.00694 0.02894 0.01267 0.03542 0.01805 0.0426 C 0.02413 0.0507 0.02864 0.06042 0.03472 0.06852 C 0.03645 0.0757 0.04149 0.08889 0.04722 0.09074 C 0.05382 0.09306 0.05955 0.09491 0.06527 0.1 C 0.06753 0.10926 0.07205 0.10764 0.07916 0.10926 C 0.10017 0.12315 0.11961 0.12917 0.14305 0.13148 C 0.16302 0.1382 0.1802 0.13935 0.20139 0.14074 C 0.2158 0.13982 0.22413 0.14097 0.23611 0.13704 C 0.24218 0.13496 0.2467 0.12986 0.25277 0.12778 C 0.25868 0.12292 0.26319 0.12176 0.26944 0.11852 C 0.27586 0.11505 0.28107 0.11019 0.2875 0.10741 C 0.28941 0.10556 0.29097 0.10324 0.29305 0.10185 C 0.29479 0.1007 0.29705 0.10139 0.29861 0.1 C 0.31111 0.08889 0.29201 0.09861 0.30555 0.0926 C 0.3092 0.08889 0.31284 0.08472 0.31666 0.08148 C 0.31788 0.08033 0.31961 0.08079 0.32083 0.07963 C 0.32222 0.07824 0.32239 0.07547 0.32361 0.07408 C 0.32656 0.07084 0.3302 0.06945 0.33333 0.06667 C 0.33784 0.05764 0.34218 0.0507 0.34722 0.0426 C 0.35347 0.03241 0.35364 0.02454 0.3625 0.01667 C 0.36666 0.00834 0.36892 0.00926 0.37639 0.00926 " pathEditMode="relative" rAng="0" ptsTypes="AAAAAAAAAAAAAAAAAAAAAA">
                                      <p:cBhvr>
                                        <p:cTn id="51" dur="1000" fill="hold"/>
                                        <p:tgtEl>
                                          <p:spTgt spid="20"/>
                                        </p:tgtEl>
                                        <p:attrNameLst>
                                          <p:attrName>ppt_x</p:attrName>
                                          <p:attrName>ppt_y</p:attrName>
                                        </p:attrNameLst>
                                      </p:cBhvr>
                                      <p:rCtr x="18681" y="5440"/>
                                    </p:animMotion>
                                  </p:childTnLst>
                                </p:cTn>
                              </p:par>
                            </p:childTnLst>
                          </p:cTn>
                        </p:par>
                        <p:par>
                          <p:cTn id="52" fill="hold">
                            <p:stCondLst>
                              <p:cond delay="3000"/>
                            </p:stCondLst>
                            <p:childTnLst>
                              <p:par>
                                <p:cTn id="53" presetID="0" presetClass="path" presetSubtype="0" accel="50000" decel="50000" fill="hold" grpId="0" nodeType="afterEffect">
                                  <p:stCondLst>
                                    <p:cond delay="0"/>
                                  </p:stCondLst>
                                  <p:childTnLst>
                                    <p:animMotion origin="layout" path="M 1.38889E-6 -4.07407E-6 C 0.00833 0.0125 0.01719 0.0257 0.02812 0.03565 C 0.03351 0.04746 0.04323 0.06065 0.05347 0.06343 C 0.0559 0.06412 0.05851 0.06505 0.06076 0.06574 C 0.06423 0.0669 0.07222 0.06968 0.07222 0.06991 C 0.08125 0.07801 0.09219 0.08102 0.10191 0.0875 C 0.10903 0.09213 0.11753 0.09885 0.12483 0.10162 C 0.1375 0.10602 0.15191 0.10556 0.16493 0.10741 C 0.19531 0.11945 0.18142 0.11621 0.20608 0.11945 C 0.22517 0.12824 0.24635 0.12801 0.26614 0.12963 C 0.30399 0.12593 0.30364 0.12639 0.32882 0.1176 C 0.33559 0.10278 0.33785 0.09885 0.34844 0.08357 C 0.35052 0.08172 0.3533 0.07755 0.3533 0.07778 C 0.35642 0.0632 0.35347 0.06783 0.36007 0.06158 C 0.36476 0.05186 0.36441 0.04213 0.36719 0.03149 C 0.37031 0.02061 0.37361 0.01227 0.37361 -4.07407E-6 " pathEditMode="relative" rAng="0" ptsTypes="AAAAAAAAAAAAAAAA">
                                      <p:cBhvr>
                                        <p:cTn id="54" dur="1000" fill="hold"/>
                                        <p:tgtEl>
                                          <p:spTgt spid="22"/>
                                        </p:tgtEl>
                                        <p:attrNameLst>
                                          <p:attrName>ppt_x</p:attrName>
                                          <p:attrName>ppt_y</p:attrName>
                                        </p:attrNameLst>
                                      </p:cBhvr>
                                      <p:rCtr x="18681" y="6481"/>
                                    </p:animMotion>
                                  </p:childTnLst>
                                </p:cTn>
                              </p:par>
                            </p:childTnLst>
                          </p:cTn>
                        </p:par>
                        <p:par>
                          <p:cTn id="55" fill="hold">
                            <p:stCondLst>
                              <p:cond delay="4000"/>
                            </p:stCondLst>
                            <p:childTnLst>
                              <p:par>
                                <p:cTn id="56" presetID="1" presetClass="entr" presetSubtype="0" fill="hold" grpId="0" nodeType="afterEffect">
                                  <p:stCondLst>
                                    <p:cond delay="0"/>
                                  </p:stCondLst>
                                  <p:childTnLst>
                                    <p:set>
                                      <p:cBhvr>
                                        <p:cTn id="57" dur="1" fill="hold">
                                          <p:stCondLst>
                                            <p:cond delay="0"/>
                                          </p:stCondLst>
                                        </p:cTn>
                                        <p:tgtEl>
                                          <p:spTgt spid="24"/>
                                        </p:tgtEl>
                                        <p:attrNameLst>
                                          <p:attrName>style.visibility</p:attrName>
                                        </p:attrNameLst>
                                      </p:cBhvr>
                                      <p:to>
                                        <p:strVal val="visible"/>
                                      </p:to>
                                    </p:set>
                                  </p:childTnLst>
                                </p:cTn>
                              </p:par>
                            </p:childTnLst>
                          </p:cTn>
                        </p:par>
                        <p:par>
                          <p:cTn id="58" fill="hold">
                            <p:stCondLst>
                              <p:cond delay="4000"/>
                            </p:stCondLst>
                            <p:childTnLst>
                              <p:par>
                                <p:cTn id="59" presetID="0" presetClass="path" presetSubtype="0" accel="50000" decel="50000" fill="hold" grpId="1" nodeType="afterEffect">
                                  <p:stCondLst>
                                    <p:cond delay="0"/>
                                  </p:stCondLst>
                                  <p:childTnLst>
                                    <p:animMotion origin="layout" path="M -4.72222E-6 -2.22222E-6 C 0.00226 0.00903 0.00382 0.01273 0.00973 0.01852 C 0.01129 0.02662 0.01459 0.03125 0.01667 0.03889 C 0.01962 0.04954 0.02153 0.06019 0.02778 0.06852 C 0.03143 0.08334 0.02587 0.06597 0.03334 0.07593 C 0.03733 0.08125 0.03941 0.08866 0.04306 0.09445 C 0.05678 0.11574 0.03855 0.08658 0.05139 0.10371 C 0.05296 0.10579 0.05365 0.10926 0.05556 0.11111 C 0.06233 0.11783 0.07396 0.12176 0.08195 0.12408 C 0.08959 0.12639 0.08282 0.12523 0.09028 0.12963 C 0.09688 0.13357 0.10556 0.13634 0.1125 0.13889 C 0.14306 0.15 0.17553 0.15463 0.20695 0.15926 C 0.22726 0.15857 0.24775 0.15903 0.26806 0.15741 C 0.27275 0.15695 0.28195 0.15371 0.28195 0.15394 C 0.29132 0.14746 0.30122 0.13959 0.31112 0.13519 C 0.31858 0.12037 0.30886 0.1382 0.31806 0.12593 C 0.3231 0.11922 0.32587 0.11088 0.33195 0.10556 C 0.33577 0.09792 0.33681 0.09005 0.33889 0.08148 C 0.34011 0.06459 0.34271 0.05139 0.34584 0.03519 C 0.34619 0.03334 0.34862 0.03426 0.35 0.03334 C 0.35417 0.03056 0.35851 0.02755 0.3625 0.02408 C 0.36337 0.01667 0.36285 0.00139 0.36667 -0.0037 " pathEditMode="relative" rAng="0" ptsTypes="AAAAAAAAAAAAAAAAAAAAAA">
                                      <p:cBhvr>
                                        <p:cTn id="60" dur="1000" fill="hold"/>
                                        <p:tgtEl>
                                          <p:spTgt spid="24"/>
                                        </p:tgtEl>
                                        <p:attrNameLst>
                                          <p:attrName>ppt_x</p:attrName>
                                          <p:attrName>ppt_y</p:attrName>
                                        </p:attrNameLst>
                                      </p:cBhvr>
                                      <p:rCtr x="18333" y="7778"/>
                                    </p:animMotion>
                                  </p:childTnLst>
                                </p:cTn>
                              </p:par>
                            </p:childTnLst>
                          </p:cTn>
                        </p:par>
                      </p:childTnLst>
                    </p:cTn>
                  </p:par>
                  <p:par>
                    <p:cTn id="61" fill="hold">
                      <p:stCondLst>
                        <p:cond delay="indefinite"/>
                      </p:stCondLst>
                      <p:childTnLst>
                        <p:par>
                          <p:cTn id="62" fill="hold">
                            <p:stCondLst>
                              <p:cond delay="0"/>
                            </p:stCondLst>
                            <p:childTnLst>
                              <p:par>
                                <p:cTn id="63" presetID="0" presetClass="path" presetSubtype="0" accel="50000" decel="50000" fill="hold" grpId="0" nodeType="clickEffect">
                                  <p:stCondLst>
                                    <p:cond delay="0"/>
                                  </p:stCondLst>
                                  <p:childTnLst>
                                    <p:animMotion origin="layout" path="M 1.38889E-6 3.33333E-6 L 0.0066 0.23009 " pathEditMode="relative" rAng="0" ptsTypes="AA">
                                      <p:cBhvr>
                                        <p:cTn id="64" dur="2000" fill="hold"/>
                                        <p:tgtEl>
                                          <p:spTgt spid="23"/>
                                        </p:tgtEl>
                                        <p:attrNameLst>
                                          <p:attrName>ppt_x</p:attrName>
                                          <p:attrName>ppt_y</p:attrName>
                                        </p:attrNameLst>
                                      </p:cBhvr>
                                      <p:rCtr x="330" y="11505"/>
                                    </p:animMotion>
                                  </p:childTnLst>
                                </p:cTn>
                              </p:par>
                            </p:childTnLst>
                          </p:cTn>
                        </p:par>
                        <p:par>
                          <p:cTn id="65" fill="hold">
                            <p:stCondLst>
                              <p:cond delay="2000"/>
                            </p:stCondLst>
                            <p:childTnLst>
                              <p:par>
                                <p:cTn id="66" presetID="0" presetClass="path" presetSubtype="0" accel="50000" decel="50000" fill="hold" grpId="0" nodeType="afterEffect">
                                  <p:stCondLst>
                                    <p:cond delay="0"/>
                                  </p:stCondLst>
                                  <p:childTnLst>
                                    <p:animMotion origin="layout" path="M -3.61111E-6 3.33333E-6 L 0.0073 0.22824 " pathEditMode="relative" rAng="0" ptsTypes="AA">
                                      <p:cBhvr>
                                        <p:cTn id="67" dur="1000" fill="hold"/>
                                        <p:tgtEl>
                                          <p:spTgt spid="25"/>
                                        </p:tgtEl>
                                        <p:attrNameLst>
                                          <p:attrName>ppt_x</p:attrName>
                                          <p:attrName>ppt_y</p:attrName>
                                        </p:attrNameLst>
                                      </p:cBhvr>
                                      <p:rCtr x="365" y="11412"/>
                                    </p:animMotion>
                                  </p:childTnLst>
                                </p:cTn>
                              </p:par>
                            </p:childTnLst>
                          </p:cTn>
                        </p:par>
                        <p:par>
                          <p:cTn id="68" fill="hold">
                            <p:stCondLst>
                              <p:cond delay="3000"/>
                            </p:stCondLst>
                            <p:childTnLst>
                              <p:par>
                                <p:cTn id="69" presetID="0" presetClass="path" presetSubtype="0" accel="50000" decel="50000" fill="hold" grpId="0" nodeType="afterEffect">
                                  <p:stCondLst>
                                    <p:cond delay="0"/>
                                  </p:stCondLst>
                                  <p:childTnLst>
                                    <p:animMotion origin="layout" path="M 3.33333E-6 -1.11111E-6 L 0.00711 0.2287 " pathEditMode="relative" rAng="0" ptsTypes="AA">
                                      <p:cBhvr>
                                        <p:cTn id="70" dur="1000" fill="hold"/>
                                        <p:tgtEl>
                                          <p:spTgt spid="26"/>
                                        </p:tgtEl>
                                        <p:attrNameLst>
                                          <p:attrName>ppt_x</p:attrName>
                                          <p:attrName>ppt_y</p:attrName>
                                        </p:attrNameLst>
                                      </p:cBhvr>
                                      <p:rCtr x="347" y="1143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1" grpId="2" animBg="1"/>
      <p:bldP spid="12" grpId="0"/>
      <p:bldP spid="13" grpId="0"/>
      <p:bldP spid="14" grpId="0"/>
      <p:bldP spid="15" grpId="0"/>
      <p:bldP spid="16" grpId="0"/>
      <p:bldP spid="17" grpId="0"/>
      <p:bldP spid="18" grpId="0" animBg="1"/>
      <p:bldP spid="18" grpId="1" animBg="1"/>
      <p:bldP spid="18" grpId="2" animBg="1"/>
      <p:bldP spid="19" grpId="0"/>
      <p:bldP spid="20" grpId="0"/>
      <p:bldP spid="21" grpId="0"/>
      <p:bldP spid="22" grpId="0"/>
      <p:bldP spid="23" grpId="0"/>
      <p:bldP spid="24" grpId="0"/>
      <p:bldP spid="24" grpId="1"/>
      <p:bldP spid="25"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45018" t="20379" r="27663" b="10783"/>
          <a:stretch/>
        </p:blipFill>
        <p:spPr>
          <a:xfrm rot="791412">
            <a:off x="5812003" y="181170"/>
            <a:ext cx="3554569" cy="5035639"/>
          </a:xfrm>
          <a:prstGeom prst="rect">
            <a:avLst/>
          </a:prstGeom>
          <a:ln>
            <a:solidFill>
              <a:schemeClr val="tx1">
                <a:lumMod val="50000"/>
                <a:lumOff val="50000"/>
              </a:schemeClr>
            </a:solidFill>
          </a:ln>
        </p:spPr>
      </p:pic>
      <p:sp>
        <p:nvSpPr>
          <p:cNvPr id="2" name="Title 1"/>
          <p:cNvSpPr>
            <a:spLocks noGrp="1"/>
          </p:cNvSpPr>
          <p:nvPr>
            <p:ph type="title"/>
          </p:nvPr>
        </p:nvSpPr>
        <p:spPr>
          <a:xfrm>
            <a:off x="19182" y="46800"/>
            <a:ext cx="9124818" cy="1325563"/>
          </a:xfrm>
        </p:spPr>
        <p:txBody>
          <a:bodyPr/>
          <a:lstStyle/>
          <a:p>
            <a:r>
              <a:rPr lang="en-GB" b="1" dirty="0" smtClean="0">
                <a:solidFill>
                  <a:srgbClr val="C00000"/>
                </a:solidFill>
                <a:latin typeface="+mn-lt"/>
              </a:rPr>
              <a:t>The Big Picture</a:t>
            </a:r>
            <a:endParaRPr lang="en-GB" b="1" dirty="0">
              <a:solidFill>
                <a:srgbClr val="C00000"/>
              </a:solidFill>
              <a:latin typeface="+mn-lt"/>
            </a:endParaRPr>
          </a:p>
        </p:txBody>
      </p:sp>
      <p:sp>
        <p:nvSpPr>
          <p:cNvPr id="4" name="Title 1"/>
          <p:cNvSpPr txBox="1">
            <a:spLocks/>
          </p:cNvSpPr>
          <p:nvPr/>
        </p:nvSpPr>
        <p:spPr>
          <a:xfrm>
            <a:off x="19182" y="1514033"/>
            <a:ext cx="903120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800" dirty="0">
                <a:solidFill>
                  <a:schemeClr val="tx1">
                    <a:lumMod val="50000"/>
                    <a:lumOff val="50000"/>
                  </a:schemeClr>
                </a:solidFill>
                <a:latin typeface="+mn-lt"/>
              </a:rPr>
              <a:t>Pupils should be taught to</a:t>
            </a:r>
            <a:r>
              <a:rPr lang="en-US" sz="2800" dirty="0" smtClean="0">
                <a:solidFill>
                  <a:schemeClr val="tx1">
                    <a:lumMod val="50000"/>
                    <a:lumOff val="50000"/>
                  </a:schemeClr>
                </a:solidFill>
                <a:latin typeface="+mn-lt"/>
              </a:rPr>
              <a:t>:</a:t>
            </a:r>
          </a:p>
          <a:p>
            <a:pPr marL="457200" indent="-457200">
              <a:lnSpc>
                <a:spcPct val="100000"/>
              </a:lnSpc>
              <a:buFont typeface="Wingdings" panose="05000000000000000000" pitchFamily="2" charset="2"/>
              <a:buChar char="ü"/>
            </a:pPr>
            <a:endParaRPr lang="en-US" sz="2800" dirty="0" smtClean="0">
              <a:solidFill>
                <a:schemeClr val="tx1">
                  <a:lumMod val="50000"/>
                  <a:lumOff val="50000"/>
                </a:schemeClr>
              </a:solidFill>
              <a:latin typeface="+mn-lt"/>
            </a:endParaRPr>
          </a:p>
          <a:p>
            <a:pPr marL="457200" indent="-457200">
              <a:lnSpc>
                <a:spcPct val="100000"/>
              </a:lnSpc>
              <a:buSzPct val="150000"/>
              <a:buFont typeface="Arial" panose="020B0604020202020204" pitchFamily="34" charset="0"/>
              <a:buChar char="•"/>
            </a:pPr>
            <a:r>
              <a:rPr lang="en-US" sz="2800" dirty="0">
                <a:solidFill>
                  <a:schemeClr val="tx1">
                    <a:lumMod val="50000"/>
                    <a:lumOff val="50000"/>
                  </a:schemeClr>
                </a:solidFill>
                <a:latin typeface="+mn-lt"/>
              </a:rPr>
              <a:t>understand the hardware and </a:t>
            </a:r>
            <a:endParaRPr lang="en-US" sz="2800" dirty="0" smtClean="0">
              <a:solidFill>
                <a:schemeClr val="tx1">
                  <a:lumMod val="50000"/>
                  <a:lumOff val="50000"/>
                </a:schemeClr>
              </a:solidFill>
              <a:latin typeface="+mn-lt"/>
            </a:endParaRPr>
          </a:p>
          <a:p>
            <a:pPr>
              <a:lnSpc>
                <a:spcPct val="100000"/>
              </a:lnSpc>
              <a:buSzPct val="150000"/>
            </a:pPr>
            <a:r>
              <a:rPr lang="en-US" sz="2800" dirty="0" smtClean="0">
                <a:solidFill>
                  <a:schemeClr val="tx1">
                    <a:lumMod val="50000"/>
                    <a:lumOff val="50000"/>
                  </a:schemeClr>
                </a:solidFill>
                <a:latin typeface="+mn-lt"/>
              </a:rPr>
              <a:t>software components </a:t>
            </a:r>
            <a:r>
              <a:rPr lang="en-US" sz="2800" dirty="0">
                <a:solidFill>
                  <a:schemeClr val="tx1">
                    <a:lumMod val="50000"/>
                    <a:lumOff val="50000"/>
                  </a:schemeClr>
                </a:solidFill>
                <a:latin typeface="+mn-lt"/>
              </a:rPr>
              <a:t>that make up </a:t>
            </a:r>
            <a:endParaRPr lang="en-US" sz="2800" dirty="0" smtClean="0">
              <a:solidFill>
                <a:schemeClr val="tx1">
                  <a:lumMod val="50000"/>
                  <a:lumOff val="50000"/>
                </a:schemeClr>
              </a:solidFill>
              <a:latin typeface="+mn-lt"/>
            </a:endParaRPr>
          </a:p>
          <a:p>
            <a:pPr>
              <a:lnSpc>
                <a:spcPct val="100000"/>
              </a:lnSpc>
              <a:buSzPct val="150000"/>
            </a:pPr>
            <a:r>
              <a:rPr lang="en-US" sz="2800" dirty="0" smtClean="0">
                <a:solidFill>
                  <a:schemeClr val="tx1">
                    <a:lumMod val="50000"/>
                    <a:lumOff val="50000"/>
                  </a:schemeClr>
                </a:solidFill>
                <a:latin typeface="+mn-lt"/>
              </a:rPr>
              <a:t>computer systems…</a:t>
            </a:r>
            <a:endParaRPr lang="en-US" sz="2800" dirty="0">
              <a:solidFill>
                <a:schemeClr val="tx1">
                  <a:lumMod val="50000"/>
                  <a:lumOff val="50000"/>
                </a:schemeClr>
              </a:solidFill>
              <a:latin typeface="+mn-lt"/>
            </a:endParaRPr>
          </a:p>
          <a:p>
            <a:pPr marL="457200" indent="-457200">
              <a:lnSpc>
                <a:spcPct val="100000"/>
              </a:lnSpc>
              <a:buSzPct val="150000"/>
              <a:buFont typeface="Arial" panose="020B0604020202020204" pitchFamily="34" charset="0"/>
              <a:buChar char="•"/>
            </a:pPr>
            <a:r>
              <a:rPr lang="en-US" sz="2800" dirty="0" smtClean="0">
                <a:solidFill>
                  <a:schemeClr val="tx1">
                    <a:lumMod val="50000"/>
                    <a:lumOff val="50000"/>
                  </a:schemeClr>
                </a:solidFill>
                <a:latin typeface="+mn-lt"/>
              </a:rPr>
              <a:t>understand </a:t>
            </a:r>
            <a:r>
              <a:rPr lang="en-US" sz="2800" dirty="0">
                <a:solidFill>
                  <a:schemeClr val="tx1">
                    <a:lumMod val="50000"/>
                    <a:lumOff val="50000"/>
                  </a:schemeClr>
                </a:solidFill>
                <a:latin typeface="+mn-lt"/>
              </a:rPr>
              <a:t>how data of various </a:t>
            </a:r>
            <a:endParaRPr lang="en-US" sz="2800" dirty="0" smtClean="0">
              <a:solidFill>
                <a:schemeClr val="tx1">
                  <a:lumMod val="50000"/>
                  <a:lumOff val="50000"/>
                </a:schemeClr>
              </a:solidFill>
              <a:latin typeface="+mn-lt"/>
            </a:endParaRPr>
          </a:p>
          <a:p>
            <a:pPr>
              <a:lnSpc>
                <a:spcPct val="100000"/>
              </a:lnSpc>
              <a:buSzPct val="150000"/>
            </a:pPr>
            <a:r>
              <a:rPr lang="en-US" sz="2800" dirty="0" smtClean="0">
                <a:solidFill>
                  <a:schemeClr val="tx1">
                    <a:lumMod val="50000"/>
                    <a:lumOff val="50000"/>
                  </a:schemeClr>
                </a:solidFill>
                <a:latin typeface="+mn-lt"/>
              </a:rPr>
              <a:t>types </a:t>
            </a:r>
            <a:r>
              <a:rPr lang="en-US" sz="2800" dirty="0">
                <a:solidFill>
                  <a:schemeClr val="tx1">
                    <a:lumMod val="50000"/>
                    <a:lumOff val="50000"/>
                  </a:schemeClr>
                </a:solidFill>
                <a:latin typeface="+mn-lt"/>
              </a:rPr>
              <a:t>can be </a:t>
            </a:r>
            <a:r>
              <a:rPr lang="en-US" sz="2800" dirty="0" smtClean="0">
                <a:solidFill>
                  <a:schemeClr val="tx1">
                    <a:lumMod val="50000"/>
                    <a:lumOff val="50000"/>
                  </a:schemeClr>
                </a:solidFill>
                <a:latin typeface="+mn-lt"/>
              </a:rPr>
              <a:t>represented </a:t>
            </a:r>
            <a:r>
              <a:rPr lang="en-US" sz="2800" dirty="0">
                <a:solidFill>
                  <a:schemeClr val="tx1">
                    <a:lumMod val="50000"/>
                    <a:lumOff val="50000"/>
                  </a:schemeClr>
                </a:solidFill>
                <a:latin typeface="+mn-lt"/>
              </a:rPr>
              <a:t>and </a:t>
            </a:r>
            <a:endParaRPr lang="en-US" sz="2800" dirty="0" smtClean="0">
              <a:solidFill>
                <a:schemeClr val="tx1">
                  <a:lumMod val="50000"/>
                  <a:lumOff val="50000"/>
                </a:schemeClr>
              </a:solidFill>
              <a:latin typeface="+mn-lt"/>
            </a:endParaRPr>
          </a:p>
          <a:p>
            <a:pPr>
              <a:lnSpc>
                <a:spcPct val="100000"/>
              </a:lnSpc>
              <a:buSzPct val="150000"/>
            </a:pPr>
            <a:r>
              <a:rPr lang="en-US" sz="2800" dirty="0" smtClean="0">
                <a:solidFill>
                  <a:schemeClr val="tx1">
                    <a:lumMod val="50000"/>
                    <a:lumOff val="50000"/>
                  </a:schemeClr>
                </a:solidFill>
                <a:latin typeface="+mn-lt"/>
              </a:rPr>
              <a:t>manipulated </a:t>
            </a:r>
            <a:r>
              <a:rPr lang="en-US" sz="2800" dirty="0">
                <a:solidFill>
                  <a:schemeClr val="tx1">
                    <a:lumMod val="50000"/>
                    <a:lumOff val="50000"/>
                  </a:schemeClr>
                </a:solidFill>
                <a:latin typeface="+mn-lt"/>
              </a:rPr>
              <a:t>digitally, in the form </a:t>
            </a:r>
            <a:endParaRPr lang="en-US" sz="2800" dirty="0" smtClean="0">
              <a:solidFill>
                <a:schemeClr val="tx1">
                  <a:lumMod val="50000"/>
                  <a:lumOff val="50000"/>
                </a:schemeClr>
              </a:solidFill>
              <a:latin typeface="+mn-lt"/>
            </a:endParaRPr>
          </a:p>
          <a:p>
            <a:pPr>
              <a:lnSpc>
                <a:spcPct val="100000"/>
              </a:lnSpc>
              <a:buSzPct val="150000"/>
            </a:pPr>
            <a:r>
              <a:rPr lang="en-US" sz="2800" dirty="0" smtClean="0">
                <a:solidFill>
                  <a:schemeClr val="tx1">
                    <a:lumMod val="50000"/>
                    <a:lumOff val="50000"/>
                  </a:schemeClr>
                </a:solidFill>
                <a:latin typeface="+mn-lt"/>
              </a:rPr>
              <a:t>of binary </a:t>
            </a:r>
            <a:r>
              <a:rPr lang="en-US" sz="2800" dirty="0">
                <a:solidFill>
                  <a:schemeClr val="tx1">
                    <a:lumMod val="50000"/>
                    <a:lumOff val="50000"/>
                  </a:schemeClr>
                </a:solidFill>
                <a:latin typeface="+mn-lt"/>
              </a:rPr>
              <a:t>digits </a:t>
            </a:r>
          </a:p>
          <a:p>
            <a:pPr marL="457200" indent="-457200">
              <a:lnSpc>
                <a:spcPct val="100000"/>
              </a:lnSpc>
              <a:buSzPct val="150000"/>
              <a:buFont typeface="Arial" panose="020B0604020202020204" pitchFamily="34" charset="0"/>
              <a:buChar char="•"/>
            </a:pPr>
            <a:r>
              <a:rPr lang="en-US" sz="2800" dirty="0" smtClean="0">
                <a:solidFill>
                  <a:schemeClr val="tx1">
                    <a:lumMod val="50000"/>
                    <a:lumOff val="50000"/>
                  </a:schemeClr>
                </a:solidFill>
                <a:latin typeface="+mn-lt"/>
              </a:rPr>
              <a:t>understand </a:t>
            </a:r>
            <a:r>
              <a:rPr lang="en-US" sz="2800" dirty="0">
                <a:solidFill>
                  <a:schemeClr val="tx1">
                    <a:lumMod val="50000"/>
                    <a:lumOff val="50000"/>
                  </a:schemeClr>
                </a:solidFill>
                <a:latin typeface="+mn-lt"/>
              </a:rPr>
              <a:t>and use binary digits, such as to be able </a:t>
            </a:r>
            <a:endParaRPr lang="en-US" sz="2800" dirty="0" smtClean="0">
              <a:solidFill>
                <a:schemeClr val="tx1">
                  <a:lumMod val="50000"/>
                  <a:lumOff val="50000"/>
                </a:schemeClr>
              </a:solidFill>
              <a:latin typeface="+mn-lt"/>
            </a:endParaRPr>
          </a:p>
          <a:p>
            <a:pPr>
              <a:lnSpc>
                <a:spcPct val="100000"/>
              </a:lnSpc>
              <a:buSzPct val="150000"/>
            </a:pPr>
            <a:r>
              <a:rPr lang="en-US" sz="2800" dirty="0">
                <a:solidFill>
                  <a:schemeClr val="tx1">
                    <a:lumMod val="50000"/>
                    <a:lumOff val="50000"/>
                  </a:schemeClr>
                </a:solidFill>
                <a:latin typeface="+mn-lt"/>
              </a:rPr>
              <a:t>t</a:t>
            </a:r>
            <a:r>
              <a:rPr lang="en-US" sz="2800" dirty="0" smtClean="0">
                <a:solidFill>
                  <a:schemeClr val="tx1">
                    <a:lumMod val="50000"/>
                    <a:lumOff val="50000"/>
                  </a:schemeClr>
                </a:solidFill>
                <a:latin typeface="+mn-lt"/>
              </a:rPr>
              <a:t>o convert </a:t>
            </a:r>
            <a:r>
              <a:rPr lang="en-US" sz="2800" dirty="0">
                <a:solidFill>
                  <a:schemeClr val="tx1">
                    <a:lumMod val="50000"/>
                    <a:lumOff val="50000"/>
                  </a:schemeClr>
                </a:solidFill>
                <a:latin typeface="+mn-lt"/>
              </a:rPr>
              <a:t>between binary </a:t>
            </a:r>
            <a:r>
              <a:rPr lang="en-US" sz="2800" dirty="0" smtClean="0">
                <a:solidFill>
                  <a:schemeClr val="tx1">
                    <a:lumMod val="50000"/>
                    <a:lumOff val="50000"/>
                  </a:schemeClr>
                </a:solidFill>
                <a:latin typeface="+mn-lt"/>
              </a:rPr>
              <a:t>and </a:t>
            </a:r>
            <a:r>
              <a:rPr lang="en-US" sz="2800" dirty="0">
                <a:solidFill>
                  <a:schemeClr val="tx1">
                    <a:lumMod val="50000"/>
                    <a:lumOff val="50000"/>
                  </a:schemeClr>
                </a:solidFill>
                <a:latin typeface="+mn-lt"/>
              </a:rPr>
              <a:t>decimal and perform </a:t>
            </a:r>
            <a:endParaRPr lang="en-US" sz="2800" dirty="0" smtClean="0">
              <a:solidFill>
                <a:schemeClr val="tx1">
                  <a:lumMod val="50000"/>
                  <a:lumOff val="50000"/>
                </a:schemeClr>
              </a:solidFill>
              <a:latin typeface="+mn-lt"/>
            </a:endParaRPr>
          </a:p>
          <a:p>
            <a:pPr>
              <a:lnSpc>
                <a:spcPct val="100000"/>
              </a:lnSpc>
              <a:buSzPct val="150000"/>
            </a:pPr>
            <a:r>
              <a:rPr lang="en-US" sz="2800" dirty="0" smtClean="0">
                <a:solidFill>
                  <a:schemeClr val="tx1">
                    <a:lumMod val="50000"/>
                    <a:lumOff val="50000"/>
                  </a:schemeClr>
                </a:solidFill>
                <a:latin typeface="+mn-lt"/>
              </a:rPr>
              <a:t>simple </a:t>
            </a:r>
            <a:r>
              <a:rPr lang="en-US" sz="2800" dirty="0">
                <a:solidFill>
                  <a:schemeClr val="tx1">
                    <a:lumMod val="50000"/>
                    <a:lumOff val="50000"/>
                  </a:schemeClr>
                </a:solidFill>
                <a:latin typeface="+mn-lt"/>
              </a:rPr>
              <a:t>binary addition </a:t>
            </a:r>
            <a:endParaRPr lang="en-US" sz="2800" dirty="0" smtClean="0">
              <a:solidFill>
                <a:schemeClr val="tx1">
                  <a:lumMod val="50000"/>
                  <a:lumOff val="50000"/>
                </a:schemeClr>
              </a:solidFill>
              <a:latin typeface="+mn-lt"/>
            </a:endParaRPr>
          </a:p>
        </p:txBody>
      </p:sp>
    </p:spTree>
    <p:extLst>
      <p:ext uri="{BB962C8B-B14F-4D97-AF65-F5344CB8AC3E}">
        <p14:creationId xmlns:p14="http://schemas.microsoft.com/office/powerpoint/2010/main" val="40542962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1325563"/>
          </a:xfrm>
        </p:spPr>
        <p:txBody>
          <a:bodyPr>
            <a:normAutofit/>
          </a:bodyPr>
          <a:lstStyle/>
          <a:p>
            <a:r>
              <a:rPr lang="en-GB" sz="6000" dirty="0" smtClean="0"/>
              <a:t>Shrinking A Message</a:t>
            </a:r>
            <a:endParaRPr lang="en-GB" sz="6000" dirty="0"/>
          </a:p>
        </p:txBody>
      </p:sp>
      <p:sp>
        <p:nvSpPr>
          <p:cNvPr id="3" name="Content Placeholder 2"/>
          <p:cNvSpPr>
            <a:spLocks noGrp="1"/>
          </p:cNvSpPr>
          <p:nvPr>
            <p:ph idx="1"/>
          </p:nvPr>
        </p:nvSpPr>
        <p:spPr>
          <a:xfrm>
            <a:off x="0" y="1145682"/>
            <a:ext cx="9144000" cy="5869717"/>
          </a:xfrm>
        </p:spPr>
        <p:txBody>
          <a:bodyPr>
            <a:normAutofit/>
          </a:bodyPr>
          <a:lstStyle/>
          <a:p>
            <a:pPr marL="0" indent="0">
              <a:buNone/>
            </a:pPr>
            <a:r>
              <a:rPr lang="en-GB" sz="4400" dirty="0" smtClean="0">
                <a:solidFill>
                  <a:schemeClr val="tx1">
                    <a:lumMod val="50000"/>
                    <a:lumOff val="50000"/>
                  </a:schemeClr>
                </a:solidFill>
                <a:cs typeface="Courier New" panose="02070309020205020404" pitchFamily="49" charset="0"/>
              </a:rPr>
              <a:t>Can you decompress the whole sentence using the same approach? </a:t>
            </a:r>
          </a:p>
        </p:txBody>
      </p:sp>
      <p:sp>
        <p:nvSpPr>
          <p:cNvPr id="4" name="Rectangle 3"/>
          <p:cNvSpPr/>
          <p:nvPr/>
        </p:nvSpPr>
        <p:spPr>
          <a:xfrm>
            <a:off x="7886700" y="5754414"/>
            <a:ext cx="1257300" cy="1103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7" name="Picture 6"/>
          <p:cNvPicPr>
            <a:picLocks noChangeAspect="1"/>
          </p:cNvPicPr>
          <p:nvPr/>
        </p:nvPicPr>
        <p:blipFill rotWithShape="1">
          <a:blip r:embed="rId3"/>
          <a:srcRect t="50408" b="122"/>
          <a:stretch/>
        </p:blipFill>
        <p:spPr>
          <a:xfrm rot="21277076">
            <a:off x="178653" y="3026364"/>
            <a:ext cx="9402146" cy="3288407"/>
          </a:xfrm>
          <a:prstGeom prst="rect">
            <a:avLst/>
          </a:prstGeom>
          <a:ln>
            <a:solidFill>
              <a:schemeClr val="bg1">
                <a:lumMod val="50000"/>
              </a:schemeClr>
            </a:solidFill>
          </a:ln>
        </p:spPr>
      </p:pic>
    </p:spTree>
    <p:extLst>
      <p:ext uri="{BB962C8B-B14F-4D97-AF65-F5344CB8AC3E}">
        <p14:creationId xmlns:p14="http://schemas.microsoft.com/office/powerpoint/2010/main" val="40010787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86700" y="5787656"/>
            <a:ext cx="1257300" cy="1103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le 1"/>
          <p:cNvSpPr>
            <a:spLocks noGrp="1"/>
          </p:cNvSpPr>
          <p:nvPr>
            <p:ph type="title"/>
          </p:nvPr>
        </p:nvSpPr>
        <p:spPr>
          <a:xfrm>
            <a:off x="0" y="0"/>
            <a:ext cx="7886700" cy="1325563"/>
          </a:xfrm>
        </p:spPr>
        <p:txBody>
          <a:bodyPr>
            <a:normAutofit/>
          </a:bodyPr>
          <a:lstStyle/>
          <a:p>
            <a:r>
              <a:rPr lang="en-GB" sz="6000" dirty="0" smtClean="0"/>
              <a:t>Shrinking A Message</a:t>
            </a:r>
            <a:endParaRPr lang="en-GB" sz="6000" dirty="0"/>
          </a:p>
        </p:txBody>
      </p:sp>
      <p:sp>
        <p:nvSpPr>
          <p:cNvPr id="3" name="Content Placeholder 2"/>
          <p:cNvSpPr>
            <a:spLocks noGrp="1"/>
          </p:cNvSpPr>
          <p:nvPr>
            <p:ph idx="1"/>
          </p:nvPr>
        </p:nvSpPr>
        <p:spPr>
          <a:xfrm>
            <a:off x="0" y="1145682"/>
            <a:ext cx="9144000" cy="4254993"/>
          </a:xfrm>
        </p:spPr>
        <p:txBody>
          <a:bodyPr>
            <a:normAutofit/>
          </a:bodyPr>
          <a:lstStyle/>
          <a:p>
            <a:pPr marL="0" indent="0">
              <a:buNone/>
            </a:pPr>
            <a:r>
              <a:rPr lang="en-GB" sz="4400" dirty="0" smtClean="0">
                <a:solidFill>
                  <a:schemeClr val="tx1">
                    <a:lumMod val="50000"/>
                    <a:lumOff val="50000"/>
                  </a:schemeClr>
                </a:solidFill>
                <a:cs typeface="Courier New" panose="02070309020205020404" pitchFamily="49" charset="0"/>
              </a:rPr>
              <a:t>Compression algorithm: Stage 1</a:t>
            </a:r>
          </a:p>
          <a:p>
            <a:pPr>
              <a:buFontTx/>
              <a:buNone/>
            </a:pPr>
            <a:r>
              <a:rPr lang="en-GB" altLang="en-US" spc="-150" dirty="0">
                <a:cs typeface="Courier New" panose="02070309020205020404" pitchFamily="49" charset="0"/>
              </a:rPr>
              <a:t>Scan </a:t>
            </a:r>
            <a:r>
              <a:rPr lang="en-GB" altLang="en-US" spc="-150" dirty="0" smtClean="0">
                <a:cs typeface="Courier New" panose="02070309020205020404" pitchFamily="49" charset="0"/>
              </a:rPr>
              <a:t>from </a:t>
            </a:r>
            <a:r>
              <a:rPr lang="en-GB" altLang="en-US" spc="-150" dirty="0">
                <a:cs typeface="Courier New" panose="02070309020205020404" pitchFamily="49" charset="0"/>
              </a:rPr>
              <a:t>start to </a:t>
            </a:r>
            <a:r>
              <a:rPr lang="en-GB" altLang="en-US" spc="-150" dirty="0" smtClean="0">
                <a:cs typeface="Courier New" panose="02070309020205020404" pitchFamily="49" charset="0"/>
              </a:rPr>
              <a:t>finish for </a:t>
            </a:r>
            <a:r>
              <a:rPr lang="en-GB" altLang="en-US" spc="-150" dirty="0">
                <a:cs typeface="Courier New" panose="02070309020205020404" pitchFamily="49" charset="0"/>
              </a:rPr>
              <a:t>repeated </a:t>
            </a:r>
            <a:r>
              <a:rPr lang="en-GB" altLang="en-US" spc="-150" dirty="0" smtClean="0">
                <a:cs typeface="Courier New" panose="02070309020205020404" pitchFamily="49" charset="0"/>
              </a:rPr>
              <a:t>text</a:t>
            </a:r>
            <a:endParaRPr lang="en-GB" altLang="en-US" spc="-150" dirty="0">
              <a:cs typeface="Courier New" panose="02070309020205020404" pitchFamily="49" charset="0"/>
            </a:endParaRPr>
          </a:p>
          <a:p>
            <a:pPr lvl="1">
              <a:buFontTx/>
              <a:buNone/>
            </a:pPr>
            <a:r>
              <a:rPr lang="en-GB" altLang="en-US" sz="2800" spc="-150" dirty="0">
                <a:solidFill>
                  <a:srgbClr val="C00000"/>
                </a:solidFill>
                <a:cs typeface="Courier New" panose="02070309020205020404" pitchFamily="49" charset="0"/>
              </a:rPr>
              <a:t>if </a:t>
            </a:r>
            <a:r>
              <a:rPr lang="en-GB" altLang="en-US" sz="2800" spc="-150" dirty="0" smtClean="0">
                <a:solidFill>
                  <a:srgbClr val="C00000"/>
                </a:solidFill>
                <a:cs typeface="Courier New" panose="02070309020205020404" pitchFamily="49" charset="0"/>
              </a:rPr>
              <a:t>fragment has </a:t>
            </a:r>
            <a:r>
              <a:rPr lang="en-GB" altLang="en-US" sz="2800" spc="-150" dirty="0">
                <a:solidFill>
                  <a:srgbClr val="C00000"/>
                </a:solidFill>
                <a:cs typeface="Courier New" panose="02070309020205020404" pitchFamily="49" charset="0"/>
              </a:rPr>
              <a:t>already </a:t>
            </a:r>
            <a:r>
              <a:rPr lang="en-GB" altLang="en-US" sz="2800" spc="-150" dirty="0" smtClean="0">
                <a:solidFill>
                  <a:srgbClr val="C00000"/>
                </a:solidFill>
                <a:cs typeface="Courier New" panose="02070309020205020404" pitchFamily="49" charset="0"/>
              </a:rPr>
              <a:t>appeared:</a:t>
            </a:r>
            <a:endParaRPr lang="en-GB" altLang="en-US" sz="2800" spc="-150" dirty="0">
              <a:solidFill>
                <a:srgbClr val="C00000"/>
              </a:solidFill>
              <a:cs typeface="Courier New" panose="02070309020205020404" pitchFamily="49" charset="0"/>
            </a:endParaRPr>
          </a:p>
          <a:p>
            <a:pPr lvl="2">
              <a:buFontTx/>
              <a:buNone/>
            </a:pPr>
            <a:r>
              <a:rPr lang="en-GB" altLang="en-US" sz="2800" spc="-150" dirty="0" smtClean="0">
                <a:solidFill>
                  <a:srgbClr val="C00000"/>
                </a:solidFill>
                <a:cs typeface="Courier New" panose="02070309020205020404" pitchFamily="49" charset="0"/>
              </a:rPr>
              <a:t>check repeat is as big </a:t>
            </a:r>
            <a:r>
              <a:rPr lang="en-GB" altLang="en-US" sz="2800" spc="-150" dirty="0">
                <a:solidFill>
                  <a:srgbClr val="C00000"/>
                </a:solidFill>
                <a:cs typeface="Courier New" panose="02070309020205020404" pitchFamily="49" charset="0"/>
              </a:rPr>
              <a:t>as possible</a:t>
            </a:r>
          </a:p>
          <a:p>
            <a:pPr lvl="2">
              <a:buFontTx/>
              <a:buNone/>
            </a:pPr>
            <a:r>
              <a:rPr lang="en-GB" altLang="en-US" sz="2800" u="sng" spc="-150" dirty="0" smtClean="0">
                <a:solidFill>
                  <a:srgbClr val="C00000"/>
                </a:solidFill>
                <a:cs typeface="Courier New" panose="02070309020205020404" pitchFamily="49" charset="0"/>
              </a:rPr>
              <a:t>underline</a:t>
            </a:r>
            <a:r>
              <a:rPr lang="en-GB" altLang="en-US" sz="2800" spc="-150" dirty="0" smtClean="0">
                <a:solidFill>
                  <a:srgbClr val="C00000"/>
                </a:solidFill>
                <a:cs typeface="Courier New" panose="02070309020205020404" pitchFamily="49" charset="0"/>
              </a:rPr>
              <a:t> </a:t>
            </a:r>
            <a:r>
              <a:rPr lang="en-GB" altLang="en-US" sz="2800" i="1" spc="-150" dirty="0">
                <a:solidFill>
                  <a:srgbClr val="C00000"/>
                </a:solidFill>
                <a:cs typeface="Courier New" panose="02070309020205020404" pitchFamily="49" charset="0"/>
              </a:rPr>
              <a:t>repeated </a:t>
            </a:r>
            <a:r>
              <a:rPr lang="en-GB" altLang="en-US" sz="2800" spc="-150" dirty="0" smtClean="0">
                <a:solidFill>
                  <a:srgbClr val="C00000"/>
                </a:solidFill>
                <a:cs typeface="Courier New" panose="02070309020205020404" pitchFamily="49" charset="0"/>
              </a:rPr>
              <a:t>section</a:t>
            </a:r>
          </a:p>
          <a:p>
            <a:pPr lvl="2">
              <a:buFontTx/>
              <a:buNone/>
            </a:pPr>
            <a:r>
              <a:rPr lang="en-GB" altLang="en-US" sz="2800" spc="-150" dirty="0" smtClean="0">
                <a:solidFill>
                  <a:srgbClr val="C00000"/>
                </a:solidFill>
                <a:cs typeface="Courier New" panose="02070309020205020404" pitchFamily="49" charset="0"/>
              </a:rPr>
              <a:t>draw box around </a:t>
            </a:r>
            <a:r>
              <a:rPr lang="en-GB" altLang="en-US" sz="2800" i="1" spc="-150" dirty="0">
                <a:solidFill>
                  <a:srgbClr val="C00000"/>
                </a:solidFill>
                <a:cs typeface="Courier New" panose="02070309020205020404" pitchFamily="49" charset="0"/>
              </a:rPr>
              <a:t>original </a:t>
            </a:r>
            <a:r>
              <a:rPr lang="en-GB" altLang="en-US" sz="2800" spc="-150" dirty="0" smtClean="0">
                <a:solidFill>
                  <a:srgbClr val="C00000"/>
                </a:solidFill>
                <a:cs typeface="Courier New" panose="02070309020205020404" pitchFamily="49" charset="0"/>
              </a:rPr>
              <a:t>section</a:t>
            </a:r>
          </a:p>
          <a:p>
            <a:pPr lvl="2">
              <a:buFontTx/>
              <a:buNone/>
            </a:pPr>
            <a:r>
              <a:rPr lang="en-GB" altLang="en-US" sz="2800" spc="-150" dirty="0" smtClean="0">
                <a:solidFill>
                  <a:srgbClr val="C00000"/>
                </a:solidFill>
                <a:cs typeface="Courier New" panose="02070309020205020404" pitchFamily="49" charset="0"/>
              </a:rPr>
              <a:t>draw </a:t>
            </a:r>
            <a:r>
              <a:rPr lang="en-GB" altLang="en-US" sz="2800" spc="-150" dirty="0">
                <a:solidFill>
                  <a:srgbClr val="C00000"/>
                </a:solidFill>
                <a:cs typeface="Courier New" panose="02070309020205020404" pitchFamily="49" charset="0"/>
              </a:rPr>
              <a:t>line </a:t>
            </a:r>
            <a:r>
              <a:rPr lang="en-GB" altLang="en-US" sz="2800" spc="-150" dirty="0" smtClean="0">
                <a:solidFill>
                  <a:srgbClr val="C00000"/>
                </a:solidFill>
                <a:cs typeface="Courier New" panose="02070309020205020404" pitchFamily="49" charset="0"/>
              </a:rPr>
              <a:t>between the sections</a:t>
            </a:r>
          </a:p>
          <a:p>
            <a:pPr marL="0" indent="0">
              <a:buNone/>
            </a:pPr>
            <a:endParaRPr lang="en-GB" sz="4400" dirty="0" smtClean="0">
              <a:solidFill>
                <a:schemeClr val="tx1">
                  <a:lumMod val="50000"/>
                  <a:lumOff val="50000"/>
                </a:schemeClr>
              </a:solidFill>
              <a:cs typeface="Courier New" panose="02070309020205020404" pitchFamily="49" charset="0"/>
            </a:endParaRPr>
          </a:p>
        </p:txBody>
      </p:sp>
      <p:sp>
        <p:nvSpPr>
          <p:cNvPr id="5" name="Rectangle 4"/>
          <p:cNvSpPr>
            <a:spLocks noChangeArrowheads="1"/>
          </p:cNvSpPr>
          <p:nvPr/>
        </p:nvSpPr>
        <p:spPr bwMode="auto">
          <a:xfrm>
            <a:off x="361950" y="5175694"/>
            <a:ext cx="8302625" cy="95091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endParaRPr lang="en-GB" altLang="en-US">
              <a:effectLst>
                <a:outerShdw blurRad="38100" dist="38100" dir="2700000" algn="tl">
                  <a:srgbClr val="C0C0C0"/>
                </a:outerShdw>
              </a:effectLst>
            </a:endParaRPr>
          </a:p>
        </p:txBody>
      </p:sp>
      <p:sp>
        <p:nvSpPr>
          <p:cNvPr id="6" name="Text Box 6"/>
          <p:cNvSpPr txBox="1">
            <a:spLocks noChangeArrowheads="1"/>
          </p:cNvSpPr>
          <p:nvPr/>
        </p:nvSpPr>
        <p:spPr bwMode="auto">
          <a:xfrm>
            <a:off x="1065213" y="5293169"/>
            <a:ext cx="477837"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GB" altLang="en-US" sz="3800" b="1" i="0">
                <a:solidFill>
                  <a:schemeClr val="tx1"/>
                </a:solidFill>
                <a:effectLst>
                  <a:outerShdw blurRad="38100" dist="38100" dir="2700000" algn="tl">
                    <a:srgbClr val="FFFFFF"/>
                  </a:outerShdw>
                </a:effectLst>
              </a:rPr>
              <a:t>A</a:t>
            </a:r>
          </a:p>
        </p:txBody>
      </p:sp>
      <p:sp>
        <p:nvSpPr>
          <p:cNvPr id="7" name="Text Box 44"/>
          <p:cNvSpPr txBox="1">
            <a:spLocks noChangeArrowheads="1"/>
          </p:cNvSpPr>
          <p:nvPr/>
        </p:nvSpPr>
        <p:spPr bwMode="auto">
          <a:xfrm>
            <a:off x="1839913" y="5293169"/>
            <a:ext cx="477837"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GB" altLang="en-US" sz="3800" b="1" i="0">
                <a:solidFill>
                  <a:schemeClr val="tx1"/>
                </a:solidFill>
                <a:effectLst>
                  <a:outerShdw blurRad="38100" dist="38100" dir="2700000" algn="tl">
                    <a:srgbClr val="FFFFFF"/>
                  </a:outerShdw>
                </a:effectLst>
              </a:rPr>
              <a:t>D</a:t>
            </a:r>
          </a:p>
        </p:txBody>
      </p:sp>
      <p:sp>
        <p:nvSpPr>
          <p:cNvPr id="8" name="Text Box 45"/>
          <p:cNvSpPr txBox="1">
            <a:spLocks noChangeArrowheads="1"/>
          </p:cNvSpPr>
          <p:nvPr/>
        </p:nvSpPr>
        <p:spPr bwMode="auto">
          <a:xfrm>
            <a:off x="2227263" y="5293169"/>
            <a:ext cx="477837"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GB" altLang="en-US" sz="3800" b="1" i="0">
                <a:solidFill>
                  <a:schemeClr val="tx1"/>
                </a:solidFill>
                <a:effectLst>
                  <a:outerShdw blurRad="38100" dist="38100" dir="2700000" algn="tl">
                    <a:srgbClr val="FFFFFF"/>
                  </a:outerShdw>
                </a:effectLst>
              </a:rPr>
              <a:t>I</a:t>
            </a:r>
          </a:p>
        </p:txBody>
      </p:sp>
      <p:sp>
        <p:nvSpPr>
          <p:cNvPr id="9" name="Text Box 46"/>
          <p:cNvSpPr txBox="1">
            <a:spLocks noChangeArrowheads="1"/>
          </p:cNvSpPr>
          <p:nvPr/>
        </p:nvSpPr>
        <p:spPr bwMode="auto">
          <a:xfrm>
            <a:off x="2614613" y="5293169"/>
            <a:ext cx="477837"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GB" altLang="en-US" sz="3800" b="1" i="0">
                <a:solidFill>
                  <a:schemeClr val="tx1"/>
                </a:solidFill>
                <a:effectLst>
                  <a:outerShdw blurRad="38100" dist="38100" dir="2700000" algn="tl">
                    <a:srgbClr val="FFFFFF"/>
                  </a:outerShdw>
                </a:effectLst>
              </a:rPr>
              <a:t>L</a:t>
            </a:r>
          </a:p>
        </p:txBody>
      </p:sp>
      <p:sp>
        <p:nvSpPr>
          <p:cNvPr id="10" name="Text Box 47"/>
          <p:cNvSpPr txBox="1">
            <a:spLocks noChangeArrowheads="1"/>
          </p:cNvSpPr>
          <p:nvPr/>
        </p:nvSpPr>
        <p:spPr bwMode="auto">
          <a:xfrm>
            <a:off x="3001963" y="5293169"/>
            <a:ext cx="477837"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GB" altLang="en-US" sz="3800" b="1" i="0">
                <a:solidFill>
                  <a:schemeClr val="tx1"/>
                </a:solidFill>
                <a:effectLst>
                  <a:outerShdw blurRad="38100" dist="38100" dir="2700000" algn="tl">
                    <a:srgbClr val="FFFFFF"/>
                  </a:outerShdw>
                </a:effectLst>
              </a:rPr>
              <a:t>L</a:t>
            </a:r>
          </a:p>
        </p:txBody>
      </p:sp>
      <p:sp>
        <p:nvSpPr>
          <p:cNvPr id="11" name="Text Box 48"/>
          <p:cNvSpPr txBox="1">
            <a:spLocks noChangeArrowheads="1"/>
          </p:cNvSpPr>
          <p:nvPr/>
        </p:nvSpPr>
        <p:spPr bwMode="auto">
          <a:xfrm>
            <a:off x="3389313" y="5293169"/>
            <a:ext cx="477837"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GB" altLang="en-US" sz="3800" b="1" i="0">
                <a:solidFill>
                  <a:schemeClr val="tx1"/>
                </a:solidFill>
                <a:effectLst>
                  <a:outerShdw blurRad="38100" dist="38100" dir="2700000" algn="tl">
                    <a:srgbClr val="FFFFFF"/>
                  </a:outerShdw>
                </a:effectLst>
              </a:rPr>
              <a:t>A</a:t>
            </a:r>
          </a:p>
        </p:txBody>
      </p:sp>
      <p:sp>
        <p:nvSpPr>
          <p:cNvPr id="12" name="Text Box 49"/>
          <p:cNvSpPr txBox="1">
            <a:spLocks noChangeArrowheads="1"/>
          </p:cNvSpPr>
          <p:nvPr/>
        </p:nvSpPr>
        <p:spPr bwMode="auto">
          <a:xfrm>
            <a:off x="3776663" y="5293169"/>
            <a:ext cx="477837"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GB" altLang="en-US" sz="3800" b="1" i="0">
                <a:solidFill>
                  <a:schemeClr val="tx1"/>
                </a:solidFill>
                <a:effectLst>
                  <a:outerShdw blurRad="38100" dist="38100" dir="2700000" algn="tl">
                    <a:srgbClr val="FFFFFF"/>
                  </a:outerShdw>
                </a:effectLst>
              </a:rPr>
              <a:t>R</a:t>
            </a:r>
          </a:p>
        </p:txBody>
      </p:sp>
      <p:sp>
        <p:nvSpPr>
          <p:cNvPr id="13" name="Text Box 51"/>
          <p:cNvSpPr txBox="1">
            <a:spLocks noChangeArrowheads="1"/>
          </p:cNvSpPr>
          <p:nvPr/>
        </p:nvSpPr>
        <p:spPr bwMode="auto">
          <a:xfrm>
            <a:off x="4551363" y="5293169"/>
            <a:ext cx="477837"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GB" altLang="en-US" sz="3800" b="1" i="0">
                <a:solidFill>
                  <a:schemeClr val="tx1"/>
                </a:solidFill>
                <a:effectLst>
                  <a:outerShdw blurRad="38100" dist="38100" dir="2700000" algn="tl">
                    <a:srgbClr val="FFFFFF"/>
                  </a:outerShdw>
                </a:effectLst>
              </a:rPr>
              <a:t>A</a:t>
            </a:r>
          </a:p>
        </p:txBody>
      </p:sp>
      <p:sp>
        <p:nvSpPr>
          <p:cNvPr id="14" name="Text Box 53"/>
          <p:cNvSpPr txBox="1">
            <a:spLocks noChangeArrowheads="1"/>
          </p:cNvSpPr>
          <p:nvPr/>
        </p:nvSpPr>
        <p:spPr bwMode="auto">
          <a:xfrm>
            <a:off x="5326063" y="5293169"/>
            <a:ext cx="477837"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GB" altLang="en-US" sz="3800" b="1" i="0">
                <a:solidFill>
                  <a:schemeClr val="tx1"/>
                </a:solidFill>
                <a:effectLst>
                  <a:outerShdw blurRad="38100" dist="38100" dir="2700000" algn="tl">
                    <a:srgbClr val="FFFFFF"/>
                  </a:outerShdw>
                </a:effectLst>
              </a:rPr>
              <a:t>D</a:t>
            </a:r>
          </a:p>
        </p:txBody>
      </p:sp>
      <p:sp>
        <p:nvSpPr>
          <p:cNvPr id="15" name="Text Box 54"/>
          <p:cNvSpPr txBox="1">
            <a:spLocks noChangeArrowheads="1"/>
          </p:cNvSpPr>
          <p:nvPr/>
        </p:nvSpPr>
        <p:spPr bwMode="auto">
          <a:xfrm>
            <a:off x="5713413" y="5293169"/>
            <a:ext cx="477837"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GB" altLang="en-US" sz="3800" b="1" i="0">
                <a:solidFill>
                  <a:schemeClr val="tx1"/>
                </a:solidFill>
                <a:effectLst>
                  <a:outerShdw blurRad="38100" dist="38100" dir="2700000" algn="tl">
                    <a:srgbClr val="FFFFFF"/>
                  </a:outerShdw>
                </a:effectLst>
              </a:rPr>
              <a:t>O</a:t>
            </a:r>
          </a:p>
        </p:txBody>
      </p:sp>
      <p:sp>
        <p:nvSpPr>
          <p:cNvPr id="16" name="Text Box 55"/>
          <p:cNvSpPr txBox="1">
            <a:spLocks noChangeArrowheads="1"/>
          </p:cNvSpPr>
          <p:nvPr/>
        </p:nvSpPr>
        <p:spPr bwMode="auto">
          <a:xfrm>
            <a:off x="6100763" y="5293169"/>
            <a:ext cx="477837"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GB" altLang="en-US" sz="3800" b="1" i="0">
                <a:solidFill>
                  <a:schemeClr val="tx1"/>
                </a:solidFill>
                <a:effectLst>
                  <a:outerShdw blurRad="38100" dist="38100" dir="2700000" algn="tl">
                    <a:srgbClr val="FFFFFF"/>
                  </a:outerShdw>
                </a:effectLst>
              </a:rPr>
              <a:t>L</a:t>
            </a:r>
          </a:p>
        </p:txBody>
      </p:sp>
      <p:sp>
        <p:nvSpPr>
          <p:cNvPr id="17" name="Text Box 56"/>
          <p:cNvSpPr txBox="1">
            <a:spLocks noChangeArrowheads="1"/>
          </p:cNvSpPr>
          <p:nvPr/>
        </p:nvSpPr>
        <p:spPr bwMode="auto">
          <a:xfrm>
            <a:off x="6488113" y="5293169"/>
            <a:ext cx="477837"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GB" altLang="en-US" sz="3800" b="1" i="0">
                <a:solidFill>
                  <a:schemeClr val="tx1"/>
                </a:solidFill>
                <a:effectLst>
                  <a:outerShdw blurRad="38100" dist="38100" dir="2700000" algn="tl">
                    <a:srgbClr val="FFFFFF"/>
                  </a:outerShdw>
                </a:effectLst>
              </a:rPr>
              <a:t>L</a:t>
            </a:r>
          </a:p>
        </p:txBody>
      </p:sp>
      <p:sp>
        <p:nvSpPr>
          <p:cNvPr id="18" name="Text Box 57"/>
          <p:cNvSpPr txBox="1">
            <a:spLocks noChangeArrowheads="1"/>
          </p:cNvSpPr>
          <p:nvPr/>
        </p:nvSpPr>
        <p:spPr bwMode="auto">
          <a:xfrm>
            <a:off x="6875463" y="5293169"/>
            <a:ext cx="477837"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GB" altLang="en-US" sz="3800" b="1" i="0">
                <a:solidFill>
                  <a:schemeClr val="tx1"/>
                </a:solidFill>
                <a:effectLst>
                  <a:outerShdw blurRad="38100" dist="38100" dir="2700000" algn="tl">
                    <a:srgbClr val="FFFFFF"/>
                  </a:outerShdw>
                </a:effectLst>
              </a:rPr>
              <a:t>A</a:t>
            </a:r>
          </a:p>
        </p:txBody>
      </p:sp>
      <p:sp>
        <p:nvSpPr>
          <p:cNvPr id="19" name="Text Box 58"/>
          <p:cNvSpPr txBox="1">
            <a:spLocks noChangeArrowheads="1"/>
          </p:cNvSpPr>
          <p:nvPr/>
        </p:nvSpPr>
        <p:spPr bwMode="auto">
          <a:xfrm>
            <a:off x="7262813" y="5293169"/>
            <a:ext cx="477837"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GB" altLang="en-US" sz="3800" b="1" i="0">
                <a:solidFill>
                  <a:schemeClr val="tx1"/>
                </a:solidFill>
                <a:effectLst>
                  <a:outerShdw blurRad="38100" dist="38100" dir="2700000" algn="tl">
                    <a:srgbClr val="FFFFFF"/>
                  </a:outerShdw>
                </a:effectLst>
              </a:rPr>
              <a:t>R</a:t>
            </a:r>
          </a:p>
        </p:txBody>
      </p:sp>
      <p:sp>
        <p:nvSpPr>
          <p:cNvPr id="20" name="Line 59"/>
          <p:cNvSpPr>
            <a:spLocks noChangeShapeType="1"/>
          </p:cNvSpPr>
          <p:nvPr/>
        </p:nvSpPr>
        <p:spPr bwMode="auto">
          <a:xfrm flipV="1">
            <a:off x="4627563" y="5964681"/>
            <a:ext cx="1114425"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1" name="Line 60"/>
          <p:cNvSpPr>
            <a:spLocks noChangeShapeType="1"/>
          </p:cNvSpPr>
          <p:nvPr/>
        </p:nvSpPr>
        <p:spPr bwMode="auto">
          <a:xfrm flipV="1">
            <a:off x="6215063" y="5964681"/>
            <a:ext cx="1497012"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2" name="Rectangle 61"/>
          <p:cNvSpPr>
            <a:spLocks noChangeArrowheads="1"/>
          </p:cNvSpPr>
          <p:nvPr/>
        </p:nvSpPr>
        <p:spPr bwMode="auto">
          <a:xfrm>
            <a:off x="1023938" y="5355081"/>
            <a:ext cx="1281112" cy="60325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23" name="Rectangle 62"/>
          <p:cNvSpPr>
            <a:spLocks noChangeArrowheads="1"/>
          </p:cNvSpPr>
          <p:nvPr/>
        </p:nvSpPr>
        <p:spPr bwMode="auto">
          <a:xfrm>
            <a:off x="2628900" y="5355081"/>
            <a:ext cx="1647825" cy="60325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24" name="Freeform 63"/>
          <p:cNvSpPr>
            <a:spLocks/>
          </p:cNvSpPr>
          <p:nvPr/>
        </p:nvSpPr>
        <p:spPr bwMode="auto">
          <a:xfrm>
            <a:off x="1554163" y="4678806"/>
            <a:ext cx="3603625" cy="1063625"/>
          </a:xfrm>
          <a:custGeom>
            <a:avLst/>
            <a:gdLst>
              <a:gd name="T0" fmla="*/ 2270 w 2270"/>
              <a:gd name="T1" fmla="*/ 670 h 670"/>
              <a:gd name="T2" fmla="*/ 2097 w 2270"/>
              <a:gd name="T3" fmla="*/ 232 h 670"/>
              <a:gd name="T4" fmla="*/ 1279 w 2270"/>
              <a:gd name="T5" fmla="*/ 25 h 670"/>
              <a:gd name="T6" fmla="*/ 323 w 2270"/>
              <a:gd name="T7" fmla="*/ 82 h 670"/>
              <a:gd name="T8" fmla="*/ 0 w 2270"/>
              <a:gd name="T9" fmla="*/ 405 h 670"/>
            </a:gdLst>
            <a:ahLst/>
            <a:cxnLst>
              <a:cxn ang="0">
                <a:pos x="T0" y="T1"/>
              </a:cxn>
              <a:cxn ang="0">
                <a:pos x="T2" y="T3"/>
              </a:cxn>
              <a:cxn ang="0">
                <a:pos x="T4" y="T5"/>
              </a:cxn>
              <a:cxn ang="0">
                <a:pos x="T6" y="T7"/>
              </a:cxn>
              <a:cxn ang="0">
                <a:pos x="T8" y="T9"/>
              </a:cxn>
            </a:cxnLst>
            <a:rect l="0" t="0" r="r" b="b"/>
            <a:pathLst>
              <a:path w="2270" h="670">
                <a:moveTo>
                  <a:pt x="2270" y="670"/>
                </a:moveTo>
                <a:cubicBezTo>
                  <a:pt x="2266" y="505"/>
                  <a:pt x="2262" y="340"/>
                  <a:pt x="2097" y="232"/>
                </a:cubicBezTo>
                <a:cubicBezTo>
                  <a:pt x="1932" y="124"/>
                  <a:pt x="1575" y="50"/>
                  <a:pt x="1279" y="25"/>
                </a:cubicBezTo>
                <a:cubicBezTo>
                  <a:pt x="983" y="0"/>
                  <a:pt x="536" y="19"/>
                  <a:pt x="323" y="82"/>
                </a:cubicBezTo>
                <a:cubicBezTo>
                  <a:pt x="110" y="145"/>
                  <a:pt x="54" y="351"/>
                  <a:pt x="0" y="405"/>
                </a:cubicBezTo>
              </a:path>
            </a:pathLst>
          </a:custGeom>
          <a:noFill/>
          <a:ln w="76200" cap="flat" cmpd="sng">
            <a:solidFill>
              <a:srgbClr val="C00000"/>
            </a:solidFill>
            <a:prstDash val="solid"/>
            <a:round/>
            <a:headEnd type="oval" w="sm" len="sm"/>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5" name="Freeform 64"/>
          <p:cNvSpPr>
            <a:spLocks/>
          </p:cNvSpPr>
          <p:nvPr/>
        </p:nvSpPr>
        <p:spPr bwMode="auto">
          <a:xfrm>
            <a:off x="3236913" y="5644006"/>
            <a:ext cx="3652837" cy="1065213"/>
          </a:xfrm>
          <a:custGeom>
            <a:avLst/>
            <a:gdLst>
              <a:gd name="T0" fmla="*/ 2301 w 2301"/>
              <a:gd name="T1" fmla="*/ 0 h 671"/>
              <a:gd name="T2" fmla="*/ 2128 w 2301"/>
              <a:gd name="T3" fmla="*/ 438 h 671"/>
              <a:gd name="T4" fmla="*/ 1310 w 2301"/>
              <a:gd name="T5" fmla="*/ 646 h 671"/>
              <a:gd name="T6" fmla="*/ 354 w 2301"/>
              <a:gd name="T7" fmla="*/ 589 h 671"/>
              <a:gd name="T8" fmla="*/ 0 w 2301"/>
              <a:gd name="T9" fmla="*/ 212 h 671"/>
            </a:gdLst>
            <a:ahLst/>
            <a:cxnLst>
              <a:cxn ang="0">
                <a:pos x="T0" y="T1"/>
              </a:cxn>
              <a:cxn ang="0">
                <a:pos x="T2" y="T3"/>
              </a:cxn>
              <a:cxn ang="0">
                <a:pos x="T4" y="T5"/>
              </a:cxn>
              <a:cxn ang="0">
                <a:pos x="T6" y="T7"/>
              </a:cxn>
              <a:cxn ang="0">
                <a:pos x="T8" y="T9"/>
              </a:cxn>
            </a:cxnLst>
            <a:rect l="0" t="0" r="r" b="b"/>
            <a:pathLst>
              <a:path w="2301" h="671">
                <a:moveTo>
                  <a:pt x="2301" y="0"/>
                </a:moveTo>
                <a:cubicBezTo>
                  <a:pt x="2297" y="165"/>
                  <a:pt x="2293" y="330"/>
                  <a:pt x="2128" y="438"/>
                </a:cubicBezTo>
                <a:cubicBezTo>
                  <a:pt x="1963" y="546"/>
                  <a:pt x="1606" y="621"/>
                  <a:pt x="1310" y="646"/>
                </a:cubicBezTo>
                <a:cubicBezTo>
                  <a:pt x="1014" y="671"/>
                  <a:pt x="572" y="661"/>
                  <a:pt x="354" y="589"/>
                </a:cubicBezTo>
                <a:cubicBezTo>
                  <a:pt x="136" y="517"/>
                  <a:pt x="74" y="291"/>
                  <a:pt x="0" y="212"/>
                </a:cubicBezTo>
              </a:path>
            </a:pathLst>
          </a:custGeom>
          <a:noFill/>
          <a:ln w="76200" cap="flat" cmpd="sng">
            <a:solidFill>
              <a:srgbClr val="C00000"/>
            </a:solidFill>
            <a:prstDash val="solid"/>
            <a:round/>
            <a:headEnd type="oval" w="sm" len="sm"/>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6" name="Rectangle 25"/>
          <p:cNvSpPr/>
          <p:nvPr/>
        </p:nvSpPr>
        <p:spPr>
          <a:xfrm>
            <a:off x="5778272" y="1994191"/>
            <a:ext cx="2939690" cy="954107"/>
          </a:xfrm>
          <a:prstGeom prst="rect">
            <a:avLst/>
          </a:prstGeom>
          <a:ln>
            <a:solidFill>
              <a:schemeClr val="tx1">
                <a:lumMod val="50000"/>
                <a:lumOff val="50000"/>
              </a:schemeClr>
            </a:solidFill>
          </a:ln>
        </p:spPr>
        <p:txBody>
          <a:bodyPr wrap="square">
            <a:spAutoFit/>
          </a:bodyPr>
          <a:lstStyle/>
          <a:p>
            <a:pPr>
              <a:buFontTx/>
              <a:buNone/>
            </a:pPr>
            <a:r>
              <a:rPr lang="en-GB" altLang="en-US" sz="2800" spc="-150" dirty="0">
                <a:solidFill>
                  <a:schemeClr val="tx1">
                    <a:lumMod val="50000"/>
                    <a:lumOff val="50000"/>
                  </a:schemeClr>
                </a:solidFill>
                <a:cs typeface="Courier New" panose="02070309020205020404" pitchFamily="49" charset="0"/>
              </a:rPr>
              <a:t>Ignore repeats of two characters or less</a:t>
            </a:r>
          </a:p>
        </p:txBody>
      </p:sp>
    </p:spTree>
    <p:extLst>
      <p:ext uri="{BB962C8B-B14F-4D97-AF65-F5344CB8AC3E}">
        <p14:creationId xmlns:p14="http://schemas.microsoft.com/office/powerpoint/2010/main" val="9499206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animBg="1"/>
      <p:bldP spid="21" grpId="0" animBg="1"/>
      <p:bldP spid="22" grpId="0" animBg="1"/>
      <p:bldP spid="23" grpId="0" animBg="1"/>
      <p:bldP spid="24" grpId="0" animBg="1"/>
      <p:bldP spid="25" grpId="0"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86700" y="5740127"/>
            <a:ext cx="1257300" cy="1103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3" name="Content Placeholder 2"/>
          <p:cNvSpPr>
            <a:spLocks noGrp="1"/>
          </p:cNvSpPr>
          <p:nvPr>
            <p:ph idx="1"/>
          </p:nvPr>
        </p:nvSpPr>
        <p:spPr>
          <a:xfrm>
            <a:off x="-20637" y="2106633"/>
            <a:ext cx="9144000" cy="4759672"/>
          </a:xfrm>
        </p:spPr>
        <p:txBody>
          <a:bodyPr>
            <a:normAutofit/>
          </a:bodyPr>
          <a:lstStyle/>
          <a:p>
            <a:pPr marL="0" indent="0">
              <a:buNone/>
            </a:pPr>
            <a:r>
              <a:rPr lang="en-GB" sz="4400" dirty="0" smtClean="0">
                <a:solidFill>
                  <a:schemeClr val="tx1">
                    <a:lumMod val="50000"/>
                    <a:lumOff val="50000"/>
                  </a:schemeClr>
                </a:solidFill>
                <a:cs typeface="Courier New" panose="02070309020205020404" pitchFamily="49" charset="0"/>
              </a:rPr>
              <a:t>Compression algorithm: Stage 2</a:t>
            </a:r>
          </a:p>
          <a:p>
            <a:pPr>
              <a:buFontTx/>
              <a:buNone/>
            </a:pPr>
            <a:r>
              <a:rPr lang="en-GB" altLang="en-US" spc="-150" dirty="0" smtClean="0">
                <a:cs typeface="Courier New" panose="02070309020205020404" pitchFamily="49" charset="0"/>
              </a:rPr>
              <a:t>Replace the repeated text block with pointers to original positions.</a:t>
            </a:r>
          </a:p>
          <a:p>
            <a:pPr>
              <a:buFontTx/>
              <a:buNone/>
            </a:pPr>
            <a:r>
              <a:rPr lang="en-GB" altLang="en-US" spc="-150" dirty="0" smtClean="0">
                <a:solidFill>
                  <a:srgbClr val="C00000"/>
                </a:solidFill>
                <a:cs typeface="Courier New" panose="02070309020205020404" pitchFamily="49" charset="0"/>
              </a:rPr>
              <a:t>Each pointer takes one space (even if the number is 10 or larger)</a:t>
            </a:r>
          </a:p>
          <a:p>
            <a:pPr>
              <a:buFontTx/>
              <a:buNone/>
            </a:pPr>
            <a:r>
              <a:rPr lang="en-GB" sz="4000" b="1" dirty="0" smtClean="0">
                <a:solidFill>
                  <a:schemeClr val="tx1"/>
                </a:solidFill>
              </a:rPr>
              <a:t>A     D  </a:t>
            </a:r>
            <a:r>
              <a:rPr lang="en-GB" sz="4000" b="1" dirty="0">
                <a:solidFill>
                  <a:schemeClr val="tx1"/>
                </a:solidFill>
              </a:rPr>
              <a:t>I  L  </a:t>
            </a:r>
            <a:r>
              <a:rPr lang="en-GB" sz="4000" b="1" dirty="0" err="1">
                <a:solidFill>
                  <a:schemeClr val="tx1"/>
                </a:solidFill>
              </a:rPr>
              <a:t>L</a:t>
            </a:r>
            <a:r>
              <a:rPr lang="en-GB" sz="4000" b="1" dirty="0">
                <a:solidFill>
                  <a:schemeClr val="tx1"/>
                </a:solidFill>
              </a:rPr>
              <a:t>  A  R      </a:t>
            </a:r>
            <a:r>
              <a:rPr lang="en-GB" sz="4000" b="1" dirty="0"/>
              <a:t>1  3  </a:t>
            </a:r>
            <a:r>
              <a:rPr lang="en-GB" sz="4000" b="1" dirty="0">
                <a:solidFill>
                  <a:schemeClr val="tx1"/>
                </a:solidFill>
              </a:rPr>
              <a:t>O  </a:t>
            </a:r>
            <a:r>
              <a:rPr lang="en-GB" sz="4000" b="1" dirty="0"/>
              <a:t>5  </a:t>
            </a:r>
            <a:r>
              <a:rPr lang="en-GB" sz="4000" b="1" dirty="0" smtClean="0"/>
              <a:t>8</a:t>
            </a:r>
          </a:p>
          <a:p>
            <a:pPr>
              <a:buFontTx/>
              <a:buNone/>
            </a:pPr>
            <a:endParaRPr lang="en-GB" altLang="en-US" sz="2400" b="1" spc="-150" dirty="0">
              <a:solidFill>
                <a:schemeClr val="tx1"/>
              </a:solidFill>
              <a:cs typeface="Courier New" panose="02070309020205020404" pitchFamily="49" charset="0"/>
            </a:endParaRPr>
          </a:p>
          <a:p>
            <a:pPr>
              <a:buFontTx/>
              <a:buNone/>
            </a:pPr>
            <a:r>
              <a:rPr lang="en-GB" altLang="en-US" sz="3600" spc="-150" dirty="0" smtClean="0">
                <a:solidFill>
                  <a:schemeClr val="tx1">
                    <a:lumMod val="50000"/>
                    <a:lumOff val="50000"/>
                  </a:schemeClr>
                </a:solidFill>
                <a:cs typeface="Courier New" panose="02070309020205020404" pitchFamily="49" charset="0"/>
              </a:rPr>
              <a:t>How small can you</a:t>
            </a:r>
          </a:p>
          <a:p>
            <a:pPr>
              <a:buFontTx/>
              <a:buNone/>
            </a:pPr>
            <a:r>
              <a:rPr lang="en-GB" altLang="en-US" sz="3600" spc="-150" dirty="0" smtClean="0">
                <a:solidFill>
                  <a:schemeClr val="tx1">
                    <a:lumMod val="50000"/>
                    <a:lumOff val="50000"/>
                  </a:schemeClr>
                </a:solidFill>
                <a:cs typeface="Courier New" panose="02070309020205020404" pitchFamily="49" charset="0"/>
              </a:rPr>
              <a:t>compress the example </a:t>
            </a:r>
          </a:p>
          <a:p>
            <a:pPr>
              <a:buFontTx/>
              <a:buNone/>
            </a:pPr>
            <a:r>
              <a:rPr lang="en-GB" altLang="en-US" sz="3600" spc="-150" dirty="0" smtClean="0">
                <a:solidFill>
                  <a:schemeClr val="tx1">
                    <a:lumMod val="50000"/>
                    <a:lumOff val="50000"/>
                  </a:schemeClr>
                </a:solidFill>
                <a:cs typeface="Courier New" panose="02070309020205020404" pitchFamily="49" charset="0"/>
              </a:rPr>
              <a:t>in the worksheet?</a:t>
            </a:r>
          </a:p>
          <a:p>
            <a:pPr marL="0" indent="0">
              <a:buNone/>
            </a:pPr>
            <a:endParaRPr lang="en-GB" sz="4400" dirty="0" smtClean="0">
              <a:solidFill>
                <a:schemeClr val="tx1">
                  <a:lumMod val="50000"/>
                  <a:lumOff val="50000"/>
                </a:schemeClr>
              </a:solidFill>
              <a:cs typeface="Courier New" panose="02070309020205020404" pitchFamily="49" charset="0"/>
            </a:endParaRPr>
          </a:p>
        </p:txBody>
      </p:sp>
      <p:sp>
        <p:nvSpPr>
          <p:cNvPr id="5" name="Rectangle 4"/>
          <p:cNvSpPr>
            <a:spLocks noChangeArrowheads="1"/>
          </p:cNvSpPr>
          <p:nvPr/>
        </p:nvSpPr>
        <p:spPr bwMode="auto">
          <a:xfrm>
            <a:off x="361950" y="585759"/>
            <a:ext cx="8302625" cy="950912"/>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endParaRPr lang="en-GB" altLang="en-US">
              <a:effectLst>
                <a:outerShdw blurRad="38100" dist="38100" dir="2700000" algn="tl">
                  <a:srgbClr val="C0C0C0"/>
                </a:outerShdw>
              </a:effectLst>
            </a:endParaRPr>
          </a:p>
        </p:txBody>
      </p:sp>
      <p:sp>
        <p:nvSpPr>
          <p:cNvPr id="6" name="Text Box 6"/>
          <p:cNvSpPr txBox="1">
            <a:spLocks noChangeArrowheads="1"/>
          </p:cNvSpPr>
          <p:nvPr/>
        </p:nvSpPr>
        <p:spPr bwMode="auto">
          <a:xfrm>
            <a:off x="1065213" y="703234"/>
            <a:ext cx="477837"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GB" altLang="en-US" sz="3800" b="1" i="0">
                <a:solidFill>
                  <a:schemeClr val="tx1"/>
                </a:solidFill>
                <a:effectLst>
                  <a:outerShdw blurRad="38100" dist="38100" dir="2700000" algn="tl">
                    <a:srgbClr val="FFFFFF"/>
                  </a:outerShdw>
                </a:effectLst>
              </a:rPr>
              <a:t>A</a:t>
            </a:r>
          </a:p>
        </p:txBody>
      </p:sp>
      <p:sp>
        <p:nvSpPr>
          <p:cNvPr id="7" name="Text Box 44"/>
          <p:cNvSpPr txBox="1">
            <a:spLocks noChangeArrowheads="1"/>
          </p:cNvSpPr>
          <p:nvPr/>
        </p:nvSpPr>
        <p:spPr bwMode="auto">
          <a:xfrm>
            <a:off x="1839913" y="703234"/>
            <a:ext cx="477837"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GB" altLang="en-US" sz="3800" b="1" i="0">
                <a:solidFill>
                  <a:schemeClr val="tx1"/>
                </a:solidFill>
                <a:effectLst>
                  <a:outerShdw blurRad="38100" dist="38100" dir="2700000" algn="tl">
                    <a:srgbClr val="FFFFFF"/>
                  </a:outerShdw>
                </a:effectLst>
              </a:rPr>
              <a:t>D</a:t>
            </a:r>
          </a:p>
        </p:txBody>
      </p:sp>
      <p:sp>
        <p:nvSpPr>
          <p:cNvPr id="8" name="Text Box 45"/>
          <p:cNvSpPr txBox="1">
            <a:spLocks noChangeArrowheads="1"/>
          </p:cNvSpPr>
          <p:nvPr/>
        </p:nvSpPr>
        <p:spPr bwMode="auto">
          <a:xfrm>
            <a:off x="2227263" y="703234"/>
            <a:ext cx="477837"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GB" altLang="en-US" sz="3800" b="1" i="0">
                <a:solidFill>
                  <a:schemeClr val="tx1"/>
                </a:solidFill>
                <a:effectLst>
                  <a:outerShdw blurRad="38100" dist="38100" dir="2700000" algn="tl">
                    <a:srgbClr val="FFFFFF"/>
                  </a:outerShdw>
                </a:effectLst>
              </a:rPr>
              <a:t>I</a:t>
            </a:r>
          </a:p>
        </p:txBody>
      </p:sp>
      <p:sp>
        <p:nvSpPr>
          <p:cNvPr id="9" name="Text Box 46"/>
          <p:cNvSpPr txBox="1">
            <a:spLocks noChangeArrowheads="1"/>
          </p:cNvSpPr>
          <p:nvPr/>
        </p:nvSpPr>
        <p:spPr bwMode="auto">
          <a:xfrm>
            <a:off x="2614613" y="703234"/>
            <a:ext cx="477837"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GB" altLang="en-US" sz="3800" b="1" i="0">
                <a:solidFill>
                  <a:schemeClr val="tx1"/>
                </a:solidFill>
                <a:effectLst>
                  <a:outerShdw blurRad="38100" dist="38100" dir="2700000" algn="tl">
                    <a:srgbClr val="FFFFFF"/>
                  </a:outerShdw>
                </a:effectLst>
              </a:rPr>
              <a:t>L</a:t>
            </a:r>
          </a:p>
        </p:txBody>
      </p:sp>
      <p:sp>
        <p:nvSpPr>
          <p:cNvPr id="10" name="Text Box 47"/>
          <p:cNvSpPr txBox="1">
            <a:spLocks noChangeArrowheads="1"/>
          </p:cNvSpPr>
          <p:nvPr/>
        </p:nvSpPr>
        <p:spPr bwMode="auto">
          <a:xfrm>
            <a:off x="3001963" y="703234"/>
            <a:ext cx="477837"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GB" altLang="en-US" sz="3800" b="1" i="0">
                <a:solidFill>
                  <a:schemeClr val="tx1"/>
                </a:solidFill>
                <a:effectLst>
                  <a:outerShdw blurRad="38100" dist="38100" dir="2700000" algn="tl">
                    <a:srgbClr val="FFFFFF"/>
                  </a:outerShdw>
                </a:effectLst>
              </a:rPr>
              <a:t>L</a:t>
            </a:r>
          </a:p>
        </p:txBody>
      </p:sp>
      <p:sp>
        <p:nvSpPr>
          <p:cNvPr id="11" name="Text Box 48"/>
          <p:cNvSpPr txBox="1">
            <a:spLocks noChangeArrowheads="1"/>
          </p:cNvSpPr>
          <p:nvPr/>
        </p:nvSpPr>
        <p:spPr bwMode="auto">
          <a:xfrm>
            <a:off x="3389313" y="703234"/>
            <a:ext cx="477837"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GB" altLang="en-US" sz="3800" b="1" i="0">
                <a:solidFill>
                  <a:schemeClr val="tx1"/>
                </a:solidFill>
                <a:effectLst>
                  <a:outerShdw blurRad="38100" dist="38100" dir="2700000" algn="tl">
                    <a:srgbClr val="FFFFFF"/>
                  </a:outerShdw>
                </a:effectLst>
              </a:rPr>
              <a:t>A</a:t>
            </a:r>
          </a:p>
        </p:txBody>
      </p:sp>
      <p:sp>
        <p:nvSpPr>
          <p:cNvPr id="12" name="Text Box 49"/>
          <p:cNvSpPr txBox="1">
            <a:spLocks noChangeArrowheads="1"/>
          </p:cNvSpPr>
          <p:nvPr/>
        </p:nvSpPr>
        <p:spPr bwMode="auto">
          <a:xfrm>
            <a:off x="3776663" y="703234"/>
            <a:ext cx="477837"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GB" altLang="en-US" sz="3800" b="1" i="0">
                <a:solidFill>
                  <a:schemeClr val="tx1"/>
                </a:solidFill>
                <a:effectLst>
                  <a:outerShdw blurRad="38100" dist="38100" dir="2700000" algn="tl">
                    <a:srgbClr val="FFFFFF"/>
                  </a:outerShdw>
                </a:effectLst>
              </a:rPr>
              <a:t>R</a:t>
            </a:r>
          </a:p>
        </p:txBody>
      </p:sp>
      <p:sp>
        <p:nvSpPr>
          <p:cNvPr id="13" name="Text Box 51"/>
          <p:cNvSpPr txBox="1">
            <a:spLocks noChangeArrowheads="1"/>
          </p:cNvSpPr>
          <p:nvPr/>
        </p:nvSpPr>
        <p:spPr bwMode="auto">
          <a:xfrm>
            <a:off x="4551363" y="703234"/>
            <a:ext cx="477837"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GB" altLang="en-US" sz="3800" b="1" i="0">
                <a:solidFill>
                  <a:schemeClr val="tx1"/>
                </a:solidFill>
                <a:effectLst>
                  <a:outerShdw blurRad="38100" dist="38100" dir="2700000" algn="tl">
                    <a:srgbClr val="FFFFFF"/>
                  </a:outerShdw>
                </a:effectLst>
              </a:rPr>
              <a:t>A</a:t>
            </a:r>
          </a:p>
        </p:txBody>
      </p:sp>
      <p:sp>
        <p:nvSpPr>
          <p:cNvPr id="14" name="Text Box 53"/>
          <p:cNvSpPr txBox="1">
            <a:spLocks noChangeArrowheads="1"/>
          </p:cNvSpPr>
          <p:nvPr/>
        </p:nvSpPr>
        <p:spPr bwMode="auto">
          <a:xfrm>
            <a:off x="5326063" y="703234"/>
            <a:ext cx="477837"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GB" altLang="en-US" sz="3800" b="1" i="0">
                <a:solidFill>
                  <a:schemeClr val="tx1"/>
                </a:solidFill>
                <a:effectLst>
                  <a:outerShdw blurRad="38100" dist="38100" dir="2700000" algn="tl">
                    <a:srgbClr val="FFFFFF"/>
                  </a:outerShdw>
                </a:effectLst>
              </a:rPr>
              <a:t>D</a:t>
            </a:r>
          </a:p>
        </p:txBody>
      </p:sp>
      <p:sp>
        <p:nvSpPr>
          <p:cNvPr id="15" name="Text Box 54"/>
          <p:cNvSpPr txBox="1">
            <a:spLocks noChangeArrowheads="1"/>
          </p:cNvSpPr>
          <p:nvPr/>
        </p:nvSpPr>
        <p:spPr bwMode="auto">
          <a:xfrm>
            <a:off x="5713413" y="703234"/>
            <a:ext cx="477837"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GB" altLang="en-US" sz="3800" b="1" i="0">
                <a:solidFill>
                  <a:schemeClr val="tx1"/>
                </a:solidFill>
                <a:effectLst>
                  <a:outerShdw blurRad="38100" dist="38100" dir="2700000" algn="tl">
                    <a:srgbClr val="FFFFFF"/>
                  </a:outerShdw>
                </a:effectLst>
              </a:rPr>
              <a:t>O</a:t>
            </a:r>
          </a:p>
        </p:txBody>
      </p:sp>
      <p:sp>
        <p:nvSpPr>
          <p:cNvPr id="16" name="Text Box 55"/>
          <p:cNvSpPr txBox="1">
            <a:spLocks noChangeArrowheads="1"/>
          </p:cNvSpPr>
          <p:nvPr/>
        </p:nvSpPr>
        <p:spPr bwMode="auto">
          <a:xfrm>
            <a:off x="6100763" y="703234"/>
            <a:ext cx="477837"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GB" altLang="en-US" sz="3800" b="1" i="0">
                <a:solidFill>
                  <a:schemeClr val="tx1"/>
                </a:solidFill>
                <a:effectLst>
                  <a:outerShdw blurRad="38100" dist="38100" dir="2700000" algn="tl">
                    <a:srgbClr val="FFFFFF"/>
                  </a:outerShdw>
                </a:effectLst>
              </a:rPr>
              <a:t>L</a:t>
            </a:r>
          </a:p>
        </p:txBody>
      </p:sp>
      <p:sp>
        <p:nvSpPr>
          <p:cNvPr id="17" name="Text Box 56"/>
          <p:cNvSpPr txBox="1">
            <a:spLocks noChangeArrowheads="1"/>
          </p:cNvSpPr>
          <p:nvPr/>
        </p:nvSpPr>
        <p:spPr bwMode="auto">
          <a:xfrm>
            <a:off x="6488113" y="703234"/>
            <a:ext cx="477837"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GB" altLang="en-US" sz="3800" b="1" i="0">
                <a:solidFill>
                  <a:schemeClr val="tx1"/>
                </a:solidFill>
                <a:effectLst>
                  <a:outerShdw blurRad="38100" dist="38100" dir="2700000" algn="tl">
                    <a:srgbClr val="FFFFFF"/>
                  </a:outerShdw>
                </a:effectLst>
              </a:rPr>
              <a:t>L</a:t>
            </a:r>
          </a:p>
        </p:txBody>
      </p:sp>
      <p:sp>
        <p:nvSpPr>
          <p:cNvPr id="18" name="Text Box 57"/>
          <p:cNvSpPr txBox="1">
            <a:spLocks noChangeArrowheads="1"/>
          </p:cNvSpPr>
          <p:nvPr/>
        </p:nvSpPr>
        <p:spPr bwMode="auto">
          <a:xfrm>
            <a:off x="6875463" y="703234"/>
            <a:ext cx="477837"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GB" altLang="en-US" sz="3800" b="1" i="0">
                <a:solidFill>
                  <a:schemeClr val="tx1"/>
                </a:solidFill>
                <a:effectLst>
                  <a:outerShdw blurRad="38100" dist="38100" dir="2700000" algn="tl">
                    <a:srgbClr val="FFFFFF"/>
                  </a:outerShdw>
                </a:effectLst>
              </a:rPr>
              <a:t>A</a:t>
            </a:r>
          </a:p>
        </p:txBody>
      </p:sp>
      <p:sp>
        <p:nvSpPr>
          <p:cNvPr id="19" name="Text Box 58"/>
          <p:cNvSpPr txBox="1">
            <a:spLocks noChangeArrowheads="1"/>
          </p:cNvSpPr>
          <p:nvPr/>
        </p:nvSpPr>
        <p:spPr bwMode="auto">
          <a:xfrm>
            <a:off x="7262813" y="703234"/>
            <a:ext cx="477837"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GB" altLang="en-US" sz="3800" b="1" i="0" dirty="0">
                <a:solidFill>
                  <a:schemeClr val="tx1"/>
                </a:solidFill>
                <a:effectLst>
                  <a:outerShdw blurRad="38100" dist="38100" dir="2700000" algn="tl">
                    <a:srgbClr val="FFFFFF"/>
                  </a:outerShdw>
                </a:effectLst>
              </a:rPr>
              <a:t>R</a:t>
            </a:r>
          </a:p>
        </p:txBody>
      </p:sp>
      <p:sp>
        <p:nvSpPr>
          <p:cNvPr id="20" name="Line 59"/>
          <p:cNvSpPr>
            <a:spLocks noChangeShapeType="1"/>
          </p:cNvSpPr>
          <p:nvPr/>
        </p:nvSpPr>
        <p:spPr bwMode="auto">
          <a:xfrm flipV="1">
            <a:off x="4627563" y="1374746"/>
            <a:ext cx="1114425"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1" name="Line 60"/>
          <p:cNvSpPr>
            <a:spLocks noChangeShapeType="1"/>
          </p:cNvSpPr>
          <p:nvPr/>
        </p:nvSpPr>
        <p:spPr bwMode="auto">
          <a:xfrm flipV="1">
            <a:off x="6215063" y="1374746"/>
            <a:ext cx="1497012"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2" name="Rectangle 61"/>
          <p:cNvSpPr>
            <a:spLocks noChangeArrowheads="1"/>
          </p:cNvSpPr>
          <p:nvPr/>
        </p:nvSpPr>
        <p:spPr bwMode="auto">
          <a:xfrm>
            <a:off x="1023938" y="765146"/>
            <a:ext cx="1281112" cy="60325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23" name="Rectangle 62"/>
          <p:cNvSpPr>
            <a:spLocks noChangeArrowheads="1"/>
          </p:cNvSpPr>
          <p:nvPr/>
        </p:nvSpPr>
        <p:spPr bwMode="auto">
          <a:xfrm>
            <a:off x="2628900" y="765146"/>
            <a:ext cx="1647825" cy="60325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24" name="Freeform 63"/>
          <p:cNvSpPr>
            <a:spLocks/>
          </p:cNvSpPr>
          <p:nvPr/>
        </p:nvSpPr>
        <p:spPr bwMode="auto">
          <a:xfrm>
            <a:off x="1554163" y="88871"/>
            <a:ext cx="3603625" cy="1063625"/>
          </a:xfrm>
          <a:custGeom>
            <a:avLst/>
            <a:gdLst>
              <a:gd name="T0" fmla="*/ 2270 w 2270"/>
              <a:gd name="T1" fmla="*/ 670 h 670"/>
              <a:gd name="T2" fmla="*/ 2097 w 2270"/>
              <a:gd name="T3" fmla="*/ 232 h 670"/>
              <a:gd name="T4" fmla="*/ 1279 w 2270"/>
              <a:gd name="T5" fmla="*/ 25 h 670"/>
              <a:gd name="T6" fmla="*/ 323 w 2270"/>
              <a:gd name="T7" fmla="*/ 82 h 670"/>
              <a:gd name="T8" fmla="*/ 0 w 2270"/>
              <a:gd name="T9" fmla="*/ 405 h 670"/>
            </a:gdLst>
            <a:ahLst/>
            <a:cxnLst>
              <a:cxn ang="0">
                <a:pos x="T0" y="T1"/>
              </a:cxn>
              <a:cxn ang="0">
                <a:pos x="T2" y="T3"/>
              </a:cxn>
              <a:cxn ang="0">
                <a:pos x="T4" y="T5"/>
              </a:cxn>
              <a:cxn ang="0">
                <a:pos x="T6" y="T7"/>
              </a:cxn>
              <a:cxn ang="0">
                <a:pos x="T8" y="T9"/>
              </a:cxn>
            </a:cxnLst>
            <a:rect l="0" t="0" r="r" b="b"/>
            <a:pathLst>
              <a:path w="2270" h="670">
                <a:moveTo>
                  <a:pt x="2270" y="670"/>
                </a:moveTo>
                <a:cubicBezTo>
                  <a:pt x="2266" y="505"/>
                  <a:pt x="2262" y="340"/>
                  <a:pt x="2097" y="232"/>
                </a:cubicBezTo>
                <a:cubicBezTo>
                  <a:pt x="1932" y="124"/>
                  <a:pt x="1575" y="50"/>
                  <a:pt x="1279" y="25"/>
                </a:cubicBezTo>
                <a:cubicBezTo>
                  <a:pt x="983" y="0"/>
                  <a:pt x="536" y="19"/>
                  <a:pt x="323" y="82"/>
                </a:cubicBezTo>
                <a:cubicBezTo>
                  <a:pt x="110" y="145"/>
                  <a:pt x="54" y="351"/>
                  <a:pt x="0" y="405"/>
                </a:cubicBezTo>
              </a:path>
            </a:pathLst>
          </a:custGeom>
          <a:noFill/>
          <a:ln w="76200" cap="flat" cmpd="sng">
            <a:solidFill>
              <a:srgbClr val="C00000"/>
            </a:solidFill>
            <a:prstDash val="solid"/>
            <a:round/>
            <a:headEnd type="oval" w="sm" len="sm"/>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5" name="Freeform 64"/>
          <p:cNvSpPr>
            <a:spLocks/>
          </p:cNvSpPr>
          <p:nvPr/>
        </p:nvSpPr>
        <p:spPr bwMode="auto">
          <a:xfrm>
            <a:off x="3236913" y="1054071"/>
            <a:ext cx="3652837" cy="1065213"/>
          </a:xfrm>
          <a:custGeom>
            <a:avLst/>
            <a:gdLst>
              <a:gd name="T0" fmla="*/ 2301 w 2301"/>
              <a:gd name="T1" fmla="*/ 0 h 671"/>
              <a:gd name="T2" fmla="*/ 2128 w 2301"/>
              <a:gd name="T3" fmla="*/ 438 h 671"/>
              <a:gd name="T4" fmla="*/ 1310 w 2301"/>
              <a:gd name="T5" fmla="*/ 646 h 671"/>
              <a:gd name="T6" fmla="*/ 354 w 2301"/>
              <a:gd name="T7" fmla="*/ 589 h 671"/>
              <a:gd name="T8" fmla="*/ 0 w 2301"/>
              <a:gd name="T9" fmla="*/ 212 h 671"/>
            </a:gdLst>
            <a:ahLst/>
            <a:cxnLst>
              <a:cxn ang="0">
                <a:pos x="T0" y="T1"/>
              </a:cxn>
              <a:cxn ang="0">
                <a:pos x="T2" y="T3"/>
              </a:cxn>
              <a:cxn ang="0">
                <a:pos x="T4" y="T5"/>
              </a:cxn>
              <a:cxn ang="0">
                <a:pos x="T6" y="T7"/>
              </a:cxn>
              <a:cxn ang="0">
                <a:pos x="T8" y="T9"/>
              </a:cxn>
            </a:cxnLst>
            <a:rect l="0" t="0" r="r" b="b"/>
            <a:pathLst>
              <a:path w="2301" h="671">
                <a:moveTo>
                  <a:pt x="2301" y="0"/>
                </a:moveTo>
                <a:cubicBezTo>
                  <a:pt x="2297" y="165"/>
                  <a:pt x="2293" y="330"/>
                  <a:pt x="2128" y="438"/>
                </a:cubicBezTo>
                <a:cubicBezTo>
                  <a:pt x="1963" y="546"/>
                  <a:pt x="1606" y="621"/>
                  <a:pt x="1310" y="646"/>
                </a:cubicBezTo>
                <a:cubicBezTo>
                  <a:pt x="1014" y="671"/>
                  <a:pt x="572" y="661"/>
                  <a:pt x="354" y="589"/>
                </a:cubicBezTo>
                <a:cubicBezTo>
                  <a:pt x="136" y="517"/>
                  <a:pt x="74" y="291"/>
                  <a:pt x="0" y="212"/>
                </a:cubicBezTo>
              </a:path>
            </a:pathLst>
          </a:custGeom>
          <a:noFill/>
          <a:ln w="76200" cap="flat" cmpd="sng">
            <a:solidFill>
              <a:srgbClr val="C00000"/>
            </a:solidFill>
            <a:prstDash val="solid"/>
            <a:round/>
            <a:headEnd type="oval" w="sm" len="sm"/>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pic>
        <p:nvPicPr>
          <p:cNvPr id="2" name="Picture 1"/>
          <p:cNvPicPr>
            <a:picLocks noChangeAspect="1"/>
          </p:cNvPicPr>
          <p:nvPr/>
        </p:nvPicPr>
        <p:blipFill>
          <a:blip r:embed="rId3"/>
          <a:stretch>
            <a:fillRect/>
          </a:stretch>
        </p:blipFill>
        <p:spPr>
          <a:xfrm rot="20898365">
            <a:off x="5027318" y="4320788"/>
            <a:ext cx="3868737" cy="2735175"/>
          </a:xfrm>
          <a:prstGeom prst="rect">
            <a:avLst/>
          </a:prstGeom>
          <a:ln>
            <a:solidFill>
              <a:schemeClr val="bg1">
                <a:lumMod val="50000"/>
              </a:schemeClr>
            </a:solidFill>
          </a:ln>
        </p:spPr>
      </p:pic>
    </p:spTree>
    <p:extLst>
      <p:ext uri="{BB962C8B-B14F-4D97-AF65-F5344CB8AC3E}">
        <p14:creationId xmlns:p14="http://schemas.microsoft.com/office/powerpoint/2010/main" val="5808559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1325563"/>
          </a:xfrm>
        </p:spPr>
        <p:txBody>
          <a:bodyPr>
            <a:normAutofit/>
          </a:bodyPr>
          <a:lstStyle/>
          <a:p>
            <a:r>
              <a:rPr lang="en-GB" sz="6000" dirty="0" smtClean="0"/>
              <a:t>Shrinking A Message</a:t>
            </a:r>
            <a:endParaRPr lang="en-GB" sz="6000" dirty="0"/>
          </a:p>
        </p:txBody>
      </p:sp>
      <p:pic>
        <p:nvPicPr>
          <p:cNvPr id="28" name="Picture 27"/>
          <p:cNvPicPr>
            <a:picLocks noChangeAspect="1"/>
          </p:cNvPicPr>
          <p:nvPr/>
        </p:nvPicPr>
        <p:blipFill rotWithShape="1">
          <a:blip r:embed="rId3"/>
          <a:srcRect l="19461" t="20852" r="51661" b="40057"/>
          <a:stretch/>
        </p:blipFill>
        <p:spPr>
          <a:xfrm>
            <a:off x="146539" y="1097284"/>
            <a:ext cx="6553520" cy="4987638"/>
          </a:xfrm>
          <a:prstGeom prst="rect">
            <a:avLst/>
          </a:prstGeom>
          <a:ln>
            <a:solidFill>
              <a:schemeClr val="bg1">
                <a:lumMod val="50000"/>
              </a:schemeClr>
            </a:solidFill>
          </a:ln>
        </p:spPr>
      </p:pic>
      <p:sp>
        <p:nvSpPr>
          <p:cNvPr id="29" name="Rectangle 28"/>
          <p:cNvSpPr/>
          <p:nvPr/>
        </p:nvSpPr>
        <p:spPr>
          <a:xfrm>
            <a:off x="8046720" y="5818909"/>
            <a:ext cx="1097280" cy="10390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146539" y="6153788"/>
            <a:ext cx="6652077" cy="646331"/>
          </a:xfrm>
          <a:prstGeom prst="rect">
            <a:avLst/>
          </a:prstGeom>
        </p:spPr>
        <p:txBody>
          <a:bodyPr wrap="none">
            <a:spAutoFit/>
          </a:bodyPr>
          <a:lstStyle/>
          <a:p>
            <a:r>
              <a:rPr lang="en-GB" sz="3600" dirty="0">
                <a:hlinkClick r:id="rId4"/>
              </a:rPr>
              <a:t>https://hourofcode.com/textcomp</a:t>
            </a:r>
            <a:endParaRPr lang="en-GB" sz="3600" dirty="0"/>
          </a:p>
        </p:txBody>
      </p:sp>
    </p:spTree>
    <p:extLst>
      <p:ext uri="{BB962C8B-B14F-4D97-AF65-F5344CB8AC3E}">
        <p14:creationId xmlns:p14="http://schemas.microsoft.com/office/powerpoint/2010/main" val="41668645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7701" t="35173" r="32759"/>
          <a:stretch/>
        </p:blipFill>
        <p:spPr>
          <a:xfrm>
            <a:off x="0" y="10463"/>
            <a:ext cx="1291498" cy="2117456"/>
          </a:xfrm>
          <a:prstGeom prst="rect">
            <a:avLst/>
          </a:prstGeom>
        </p:spPr>
      </p:pic>
      <p:pic>
        <p:nvPicPr>
          <p:cNvPr id="1026" name="Picture 2" descr="Description: wordle 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8982" y="680165"/>
            <a:ext cx="6135018" cy="1159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a:xfrm>
            <a:off x="993231" y="-8"/>
            <a:ext cx="8150770" cy="1027458"/>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6600" b="1" dirty="0" smtClean="0">
                <a:solidFill>
                  <a:schemeClr val="tx1">
                    <a:lumMod val="65000"/>
                    <a:lumOff val="35000"/>
                  </a:schemeClr>
                </a:solidFill>
                <a:latin typeface="+mn-lt"/>
              </a:rPr>
              <a:t>Points to ponder</a:t>
            </a:r>
            <a:endParaRPr lang="en-GB" sz="6600" b="1" dirty="0">
              <a:solidFill>
                <a:schemeClr val="tx1">
                  <a:lumMod val="65000"/>
                  <a:lumOff val="35000"/>
                </a:schemeClr>
              </a:solidFill>
              <a:latin typeface="+mn-lt"/>
            </a:endParaRPr>
          </a:p>
        </p:txBody>
      </p:sp>
      <p:sp>
        <p:nvSpPr>
          <p:cNvPr id="4" name="TextBox 3"/>
          <p:cNvSpPr txBox="1"/>
          <p:nvPr/>
        </p:nvSpPr>
        <p:spPr>
          <a:xfrm>
            <a:off x="377898" y="2213523"/>
            <a:ext cx="7599454" cy="3416320"/>
          </a:xfrm>
          <a:prstGeom prst="rect">
            <a:avLst/>
          </a:prstGeom>
          <a:noFill/>
        </p:spPr>
        <p:txBody>
          <a:bodyPr wrap="square" rtlCol="0">
            <a:spAutoFit/>
          </a:bodyPr>
          <a:lstStyle/>
          <a:p>
            <a:pPr eaLnBrk="0" fontAlgn="base" hangingPunct="0">
              <a:spcBef>
                <a:spcPct val="0"/>
              </a:spcBef>
              <a:spcAft>
                <a:spcPct val="0"/>
              </a:spcAft>
              <a:tabLst>
                <a:tab pos="457200" algn="l"/>
              </a:tabLst>
            </a:pPr>
            <a:r>
              <a:rPr lang="en-GB" sz="3600" dirty="0" smtClean="0"/>
              <a:t>Investigating compression is potentially challenging. Which </a:t>
            </a:r>
            <a:r>
              <a:rPr lang="en-GB" sz="3600" dirty="0"/>
              <a:t>metaphors best </a:t>
            </a:r>
            <a:r>
              <a:rPr lang="en-GB" sz="3600" dirty="0" smtClean="0"/>
              <a:t>communicate the idea?</a:t>
            </a:r>
          </a:p>
          <a:p>
            <a:pPr eaLnBrk="0" fontAlgn="base" hangingPunct="0">
              <a:spcBef>
                <a:spcPct val="0"/>
              </a:spcBef>
              <a:spcAft>
                <a:spcPct val="0"/>
              </a:spcAft>
              <a:tabLst>
                <a:tab pos="457200" algn="l"/>
              </a:tabLst>
            </a:pPr>
            <a:endParaRPr lang="en-GB" sz="3600" dirty="0"/>
          </a:p>
          <a:p>
            <a:pPr eaLnBrk="0" fontAlgn="base" hangingPunct="0">
              <a:spcBef>
                <a:spcPct val="0"/>
              </a:spcBef>
              <a:spcAft>
                <a:spcPct val="0"/>
              </a:spcAft>
              <a:tabLst>
                <a:tab pos="457200" algn="l"/>
              </a:tabLst>
            </a:pPr>
            <a:r>
              <a:rPr lang="en-GB" sz="3600" dirty="0" smtClean="0"/>
              <a:t>Could introducing character codes be linked to work on encryption?</a:t>
            </a:r>
            <a:endParaRPr lang="en-GB" sz="3600" dirty="0"/>
          </a:p>
        </p:txBody>
      </p:sp>
      <p:sp>
        <p:nvSpPr>
          <p:cNvPr id="2" name="Rectangle 1"/>
          <p:cNvSpPr/>
          <p:nvPr/>
        </p:nvSpPr>
        <p:spPr>
          <a:xfrm>
            <a:off x="7977352" y="5707117"/>
            <a:ext cx="1166648" cy="1150883"/>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701185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24884" y="5813946"/>
            <a:ext cx="1119116" cy="10440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1827" t="18821" r="26237" b="28717"/>
          <a:stretch/>
        </p:blipFill>
        <p:spPr>
          <a:xfrm>
            <a:off x="6941" y="1672452"/>
            <a:ext cx="9137059" cy="5210481"/>
          </a:xfrm>
          <a:prstGeom prst="rect">
            <a:avLst/>
          </a:prstGeom>
        </p:spPr>
      </p:pic>
      <p:sp>
        <p:nvSpPr>
          <p:cNvPr id="11" name="Rectangle 10"/>
          <p:cNvSpPr/>
          <p:nvPr/>
        </p:nvSpPr>
        <p:spPr>
          <a:xfrm flipV="1">
            <a:off x="-17253" y="1571097"/>
            <a:ext cx="9177878" cy="1030575"/>
          </a:xfrm>
          <a:prstGeom prst="rect">
            <a:avLst/>
          </a:prstGeom>
          <a:gradFill flip="none" rotWithShape="1">
            <a:gsLst>
              <a:gs pos="5300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itle 1"/>
          <p:cNvSpPr txBox="1">
            <a:spLocks/>
          </p:cNvSpPr>
          <p:nvPr/>
        </p:nvSpPr>
        <p:spPr>
          <a:xfrm>
            <a:off x="0" y="232729"/>
            <a:ext cx="9128904"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6600" b="1" dirty="0" smtClean="0">
                <a:solidFill>
                  <a:srgbClr val="C00000"/>
                </a:solidFill>
                <a:latin typeface="+mn-lt"/>
              </a:rPr>
              <a:t>Painting By Numbers</a:t>
            </a:r>
            <a:endParaRPr lang="en-GB" sz="6600" b="1" dirty="0">
              <a:solidFill>
                <a:srgbClr val="C00000"/>
              </a:solidFill>
              <a:latin typeface="+mn-lt"/>
            </a:endParaRPr>
          </a:p>
        </p:txBody>
      </p:sp>
      <p:sp>
        <p:nvSpPr>
          <p:cNvPr id="6" name="Subtitle 2"/>
          <p:cNvSpPr txBox="1">
            <a:spLocks/>
          </p:cNvSpPr>
          <p:nvPr/>
        </p:nvSpPr>
        <p:spPr>
          <a:xfrm>
            <a:off x="-15096" y="0"/>
            <a:ext cx="9144000" cy="7177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4400" b="1" spc="-150" dirty="0" smtClean="0">
                <a:solidFill>
                  <a:schemeClr val="bg1">
                    <a:lumMod val="50000"/>
                  </a:schemeClr>
                </a:solidFill>
              </a:rPr>
              <a:t>Bits &amp; Bytes: The Digital Advantage</a:t>
            </a:r>
            <a:endParaRPr lang="en-GB" sz="4400" b="1" spc="-150" dirty="0">
              <a:solidFill>
                <a:schemeClr val="bg1">
                  <a:lumMod val="50000"/>
                </a:schemeClr>
              </a:solidFill>
            </a:endParaRPr>
          </a:p>
        </p:txBody>
      </p:sp>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t="14776" b="8026"/>
          <a:stretch/>
        </p:blipFill>
        <p:spPr>
          <a:xfrm>
            <a:off x="6038099" y="4463646"/>
            <a:ext cx="3090805" cy="2386035"/>
          </a:xfrm>
          <a:prstGeom prst="rect">
            <a:avLst/>
          </a:prstGeom>
        </p:spPr>
      </p:pic>
      <p:sp>
        <p:nvSpPr>
          <p:cNvPr id="16" name="TextBox 15"/>
          <p:cNvSpPr txBox="1"/>
          <p:nvPr/>
        </p:nvSpPr>
        <p:spPr>
          <a:xfrm>
            <a:off x="4551" y="-451161"/>
            <a:ext cx="1484702" cy="3170099"/>
          </a:xfrm>
          <a:prstGeom prst="rect">
            <a:avLst/>
          </a:prstGeom>
          <a:noFill/>
        </p:spPr>
        <p:txBody>
          <a:bodyPr wrap="none" rtlCol="0">
            <a:spAutoFit/>
          </a:bodyPr>
          <a:lstStyle/>
          <a:p>
            <a:r>
              <a:rPr lang="en-GB" sz="20000" b="1" dirty="0">
                <a:solidFill>
                  <a:srgbClr val="DEDEDE"/>
                </a:solidFill>
              </a:rPr>
              <a:t>8</a:t>
            </a:r>
          </a:p>
        </p:txBody>
      </p:sp>
      <p:sp>
        <p:nvSpPr>
          <p:cNvPr id="17" name="TextBox 16"/>
          <p:cNvSpPr txBox="1"/>
          <p:nvPr/>
        </p:nvSpPr>
        <p:spPr>
          <a:xfrm>
            <a:off x="459734" y="1301443"/>
            <a:ext cx="1122423" cy="461665"/>
          </a:xfrm>
          <a:prstGeom prst="rect">
            <a:avLst/>
          </a:prstGeom>
          <a:noFill/>
        </p:spPr>
        <p:txBody>
          <a:bodyPr wrap="none" rtlCol="0">
            <a:spAutoFit/>
          </a:bodyPr>
          <a:lstStyle/>
          <a:p>
            <a:r>
              <a:rPr lang="en-GB" sz="2400" b="1" dirty="0" smtClean="0">
                <a:solidFill>
                  <a:srgbClr val="595959"/>
                </a:solidFill>
              </a:rPr>
              <a:t>activity</a:t>
            </a:r>
            <a:endParaRPr lang="en-GB" sz="2400" b="1" dirty="0">
              <a:solidFill>
                <a:srgbClr val="595959"/>
              </a:solidFill>
            </a:endParaRPr>
          </a:p>
        </p:txBody>
      </p:sp>
    </p:spTree>
    <p:extLst>
      <p:ext uri="{BB962C8B-B14F-4D97-AF65-F5344CB8AC3E}">
        <p14:creationId xmlns:p14="http://schemas.microsoft.com/office/powerpoint/2010/main" val="1545010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2879" y="10278"/>
            <a:ext cx="9131121" cy="1325563"/>
          </a:xfrm>
        </p:spPr>
        <p:txBody>
          <a:bodyPr>
            <a:noAutofit/>
          </a:bodyPr>
          <a:lstStyle/>
          <a:p>
            <a:pPr algn="r"/>
            <a:r>
              <a:rPr lang="en-GB" sz="6000" dirty="0" smtClean="0"/>
              <a:t>Portable </a:t>
            </a:r>
            <a:r>
              <a:rPr lang="en-GB" sz="6000" b="1" dirty="0" smtClean="0"/>
              <a:t>Bitmap Format</a:t>
            </a:r>
            <a:endParaRPr lang="en-US" sz="6000" b="1" dirty="0"/>
          </a:p>
        </p:txBody>
      </p:sp>
      <p:sp>
        <p:nvSpPr>
          <p:cNvPr id="4" name="Content Placeholder 3"/>
          <p:cNvSpPr>
            <a:spLocks noGrp="1"/>
          </p:cNvSpPr>
          <p:nvPr>
            <p:ph idx="1"/>
          </p:nvPr>
        </p:nvSpPr>
        <p:spPr>
          <a:xfrm>
            <a:off x="12879" y="2108250"/>
            <a:ext cx="8502471" cy="4351338"/>
          </a:xfrm>
        </p:spPr>
        <p:txBody>
          <a:bodyPr>
            <a:normAutofit/>
          </a:bodyPr>
          <a:lstStyle/>
          <a:p>
            <a:pPr marL="0" indent="0">
              <a:buNone/>
            </a:pPr>
            <a:r>
              <a:rPr lang="en-GB" sz="4400" dirty="0" smtClean="0">
                <a:solidFill>
                  <a:schemeClr val="tx1">
                    <a:lumMod val="50000"/>
                    <a:lumOff val="50000"/>
                  </a:schemeClr>
                </a:solidFill>
              </a:rPr>
              <a:t>NETPBM format:  </a:t>
            </a:r>
          </a:p>
          <a:p>
            <a:pPr marL="0" indent="0">
              <a:buNone/>
            </a:pPr>
            <a:r>
              <a:rPr lang="en-GB" sz="4400" dirty="0" smtClean="0">
                <a:solidFill>
                  <a:schemeClr val="tx1">
                    <a:lumMod val="50000"/>
                    <a:lumOff val="50000"/>
                  </a:schemeClr>
                </a:solidFill>
              </a:rPr>
              <a:t>several file formats that allow a bitmap to be written in plain text.</a:t>
            </a:r>
          </a:p>
          <a:p>
            <a:pPr marL="0" indent="0">
              <a:buNone/>
            </a:pPr>
            <a:endParaRPr lang="en-GB" sz="4400" dirty="0">
              <a:solidFill>
                <a:schemeClr val="tx1">
                  <a:lumMod val="50000"/>
                  <a:lumOff val="50000"/>
                </a:schemeClr>
              </a:solidFill>
            </a:endParaRPr>
          </a:p>
          <a:p>
            <a:pPr marL="0" indent="0">
              <a:buNone/>
            </a:pPr>
            <a:r>
              <a:rPr lang="en-GB" sz="4400" dirty="0" smtClean="0">
                <a:solidFill>
                  <a:schemeClr val="tx1">
                    <a:lumMod val="50000"/>
                    <a:lumOff val="50000"/>
                  </a:schemeClr>
                </a:solidFill>
              </a:rPr>
              <a:t>They use file extensions </a:t>
            </a:r>
          </a:p>
          <a:p>
            <a:pPr marL="0" indent="0">
              <a:buNone/>
            </a:pPr>
            <a:r>
              <a:rPr lang="en-GB" sz="4400" dirty="0" smtClean="0"/>
              <a:t>.</a:t>
            </a:r>
            <a:r>
              <a:rPr lang="en-GB" sz="4400" dirty="0" err="1" smtClean="0"/>
              <a:t>pbm</a:t>
            </a:r>
            <a:r>
              <a:rPr lang="en-GB" sz="4400" dirty="0"/>
              <a:t>, .</a:t>
            </a:r>
            <a:r>
              <a:rPr lang="en-GB" sz="4400" dirty="0" err="1"/>
              <a:t>pgm</a:t>
            </a:r>
            <a:r>
              <a:rPr lang="en-GB" sz="4400" dirty="0"/>
              <a:t> </a:t>
            </a:r>
            <a:r>
              <a:rPr lang="en-GB" sz="4400" dirty="0">
                <a:solidFill>
                  <a:schemeClr val="tx1">
                    <a:lumMod val="50000"/>
                    <a:lumOff val="50000"/>
                  </a:schemeClr>
                </a:solidFill>
              </a:rPr>
              <a:t>and</a:t>
            </a:r>
            <a:r>
              <a:rPr lang="en-GB" sz="4400" dirty="0"/>
              <a:t> .ppm</a:t>
            </a:r>
          </a:p>
          <a:p>
            <a:pPr marL="0" indent="0">
              <a:buNone/>
            </a:pPr>
            <a:endParaRPr lang="en-GB" sz="4400" dirty="0">
              <a:solidFill>
                <a:schemeClr val="tx1">
                  <a:lumMod val="50000"/>
                  <a:lumOff val="50000"/>
                </a:schemeClr>
              </a:solidFill>
            </a:endParaRPr>
          </a:p>
          <a:p>
            <a:pPr marL="0" indent="0">
              <a:buNone/>
            </a:pPr>
            <a:endParaRPr lang="en-GB" sz="4400" dirty="0">
              <a:solidFill>
                <a:schemeClr val="tx1">
                  <a:lumMod val="50000"/>
                  <a:lumOff val="50000"/>
                </a:schemeClr>
              </a:solidFill>
            </a:endParaRPr>
          </a:p>
        </p:txBody>
      </p:sp>
      <p:sp>
        <p:nvSpPr>
          <p:cNvPr id="5" name="Rectangle 4"/>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4551" y="-451161"/>
            <a:ext cx="1484702" cy="3170099"/>
          </a:xfrm>
          <a:prstGeom prst="rect">
            <a:avLst/>
          </a:prstGeom>
          <a:noFill/>
        </p:spPr>
        <p:txBody>
          <a:bodyPr wrap="none" rtlCol="0">
            <a:spAutoFit/>
          </a:bodyPr>
          <a:lstStyle/>
          <a:p>
            <a:r>
              <a:rPr lang="en-GB" sz="20000" b="1" dirty="0">
                <a:solidFill>
                  <a:srgbClr val="DEDEDE"/>
                </a:solidFill>
              </a:rPr>
              <a:t>8</a:t>
            </a:r>
          </a:p>
        </p:txBody>
      </p:sp>
      <p:sp>
        <p:nvSpPr>
          <p:cNvPr id="8" name="TextBox 7"/>
          <p:cNvSpPr txBox="1"/>
          <p:nvPr/>
        </p:nvSpPr>
        <p:spPr>
          <a:xfrm>
            <a:off x="459734" y="1301443"/>
            <a:ext cx="1122423" cy="461665"/>
          </a:xfrm>
          <a:prstGeom prst="rect">
            <a:avLst/>
          </a:prstGeom>
          <a:noFill/>
        </p:spPr>
        <p:txBody>
          <a:bodyPr wrap="none" rtlCol="0">
            <a:spAutoFit/>
          </a:bodyPr>
          <a:lstStyle/>
          <a:p>
            <a:r>
              <a:rPr lang="en-GB" sz="2400" b="1" dirty="0" smtClean="0">
                <a:solidFill>
                  <a:srgbClr val="595959"/>
                </a:solidFill>
              </a:rPr>
              <a:t>activity</a:t>
            </a:r>
            <a:endParaRPr lang="en-GB" sz="2400" b="1" dirty="0">
              <a:solidFill>
                <a:srgbClr val="595959"/>
              </a:solidFill>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14776" b="8026"/>
          <a:stretch/>
        </p:blipFill>
        <p:spPr>
          <a:xfrm>
            <a:off x="6038099" y="4463646"/>
            <a:ext cx="3090805" cy="2386035"/>
          </a:xfrm>
          <a:prstGeom prst="rect">
            <a:avLst/>
          </a:prstGeom>
        </p:spPr>
      </p:pic>
    </p:spTree>
    <p:extLst>
      <p:ext uri="{BB962C8B-B14F-4D97-AF65-F5344CB8AC3E}">
        <p14:creationId xmlns:p14="http://schemas.microsoft.com/office/powerpoint/2010/main" val="15433864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2879" y="10278"/>
            <a:ext cx="9131121" cy="1325563"/>
          </a:xfrm>
        </p:spPr>
        <p:txBody>
          <a:bodyPr>
            <a:noAutofit/>
          </a:bodyPr>
          <a:lstStyle/>
          <a:p>
            <a:r>
              <a:rPr lang="en-GB" sz="6000" dirty="0" smtClean="0"/>
              <a:t>Portable Bitmap .</a:t>
            </a:r>
            <a:r>
              <a:rPr lang="en-GB" sz="6000" dirty="0" err="1" smtClean="0"/>
              <a:t>pbm</a:t>
            </a:r>
            <a:endParaRPr lang="en-US" sz="6000" b="1" dirty="0"/>
          </a:p>
        </p:txBody>
      </p:sp>
      <p:sp>
        <p:nvSpPr>
          <p:cNvPr id="22531" name="Rectangle 3"/>
          <p:cNvSpPr>
            <a:spLocks noGrp="1" noChangeArrowheads="1"/>
          </p:cNvSpPr>
          <p:nvPr>
            <p:ph type="body" idx="1"/>
          </p:nvPr>
        </p:nvSpPr>
        <p:spPr>
          <a:xfrm>
            <a:off x="1485900" y="2057400"/>
            <a:ext cx="6172200" cy="3943350"/>
          </a:xfrm>
        </p:spPr>
        <p:txBody>
          <a:bodyPr>
            <a:normAutofit fontScale="85000" lnSpcReduction="20000"/>
          </a:bodyPr>
          <a:lstStyle/>
          <a:p>
            <a:pPr>
              <a:lnSpc>
                <a:spcPct val="90000"/>
              </a:lnSpc>
              <a:buFontTx/>
              <a:buNone/>
            </a:pPr>
            <a:r>
              <a:rPr lang="en-US" sz="1800" dirty="0">
                <a:solidFill>
                  <a:schemeClr val="tx1">
                    <a:lumMod val="50000"/>
                    <a:lumOff val="50000"/>
                  </a:schemeClr>
                </a:solidFill>
              </a:rPr>
              <a:t>P1 </a:t>
            </a:r>
          </a:p>
          <a:p>
            <a:pPr>
              <a:lnSpc>
                <a:spcPct val="90000"/>
              </a:lnSpc>
              <a:buFontTx/>
              <a:buNone/>
            </a:pPr>
            <a:r>
              <a:rPr lang="en-US" sz="1800" dirty="0">
                <a:solidFill>
                  <a:schemeClr val="tx1">
                    <a:lumMod val="50000"/>
                    <a:lumOff val="50000"/>
                  </a:schemeClr>
                </a:solidFill>
              </a:rPr>
              <a:t># This is an example of a comment</a:t>
            </a:r>
          </a:p>
          <a:p>
            <a:pPr>
              <a:lnSpc>
                <a:spcPct val="90000"/>
              </a:lnSpc>
              <a:buFontTx/>
              <a:buNone/>
            </a:pPr>
            <a:r>
              <a:rPr lang="en-US" sz="1800" dirty="0">
                <a:solidFill>
                  <a:schemeClr val="tx1">
                    <a:lumMod val="50000"/>
                    <a:lumOff val="50000"/>
                  </a:schemeClr>
                </a:solidFill>
              </a:rPr>
              <a:t>6 10 </a:t>
            </a:r>
          </a:p>
          <a:p>
            <a:pPr>
              <a:lnSpc>
                <a:spcPct val="90000"/>
              </a:lnSpc>
              <a:buFontTx/>
              <a:buNone/>
            </a:pPr>
            <a:r>
              <a:rPr lang="en-US" sz="1800" dirty="0">
                <a:solidFill>
                  <a:schemeClr val="tx1">
                    <a:lumMod val="50000"/>
                    <a:lumOff val="50000"/>
                  </a:schemeClr>
                </a:solidFill>
              </a:rPr>
              <a:t>0 0 0 0 1 0 </a:t>
            </a:r>
          </a:p>
          <a:p>
            <a:pPr>
              <a:lnSpc>
                <a:spcPct val="90000"/>
              </a:lnSpc>
              <a:buFontTx/>
              <a:buNone/>
            </a:pPr>
            <a:r>
              <a:rPr lang="en-US" sz="1800" dirty="0">
                <a:solidFill>
                  <a:schemeClr val="tx1">
                    <a:lumMod val="50000"/>
                    <a:lumOff val="50000"/>
                  </a:schemeClr>
                </a:solidFill>
              </a:rPr>
              <a:t>0 0 0 0 1 0 </a:t>
            </a:r>
          </a:p>
          <a:p>
            <a:pPr>
              <a:lnSpc>
                <a:spcPct val="90000"/>
              </a:lnSpc>
              <a:buFontTx/>
              <a:buNone/>
            </a:pPr>
            <a:r>
              <a:rPr lang="en-US" sz="1800" dirty="0">
                <a:solidFill>
                  <a:schemeClr val="tx1">
                    <a:lumMod val="50000"/>
                    <a:lumOff val="50000"/>
                  </a:schemeClr>
                </a:solidFill>
              </a:rPr>
              <a:t>0 0 0 0 1 0 </a:t>
            </a:r>
          </a:p>
          <a:p>
            <a:pPr>
              <a:lnSpc>
                <a:spcPct val="90000"/>
              </a:lnSpc>
              <a:buFontTx/>
              <a:buNone/>
            </a:pPr>
            <a:r>
              <a:rPr lang="en-US" sz="1800" dirty="0">
                <a:solidFill>
                  <a:schemeClr val="tx1">
                    <a:lumMod val="50000"/>
                    <a:lumOff val="50000"/>
                  </a:schemeClr>
                </a:solidFill>
              </a:rPr>
              <a:t>0 0 0 0 1 0 </a:t>
            </a:r>
          </a:p>
          <a:p>
            <a:pPr>
              <a:lnSpc>
                <a:spcPct val="90000"/>
              </a:lnSpc>
              <a:buFontTx/>
              <a:buNone/>
            </a:pPr>
            <a:r>
              <a:rPr lang="en-US" sz="1800" dirty="0">
                <a:solidFill>
                  <a:schemeClr val="tx1">
                    <a:lumMod val="50000"/>
                    <a:lumOff val="50000"/>
                  </a:schemeClr>
                </a:solidFill>
              </a:rPr>
              <a:t>0 0 0 0 1 0 </a:t>
            </a:r>
          </a:p>
          <a:p>
            <a:pPr>
              <a:lnSpc>
                <a:spcPct val="90000"/>
              </a:lnSpc>
              <a:buFontTx/>
              <a:buNone/>
            </a:pPr>
            <a:r>
              <a:rPr lang="en-US" sz="1800" dirty="0">
                <a:solidFill>
                  <a:schemeClr val="tx1">
                    <a:lumMod val="50000"/>
                    <a:lumOff val="50000"/>
                  </a:schemeClr>
                </a:solidFill>
              </a:rPr>
              <a:t>0 0 0 0 1 0 </a:t>
            </a:r>
          </a:p>
          <a:p>
            <a:pPr>
              <a:lnSpc>
                <a:spcPct val="90000"/>
              </a:lnSpc>
              <a:buFontTx/>
              <a:buNone/>
            </a:pPr>
            <a:r>
              <a:rPr lang="en-US" sz="1800" dirty="0">
                <a:solidFill>
                  <a:schemeClr val="tx1">
                    <a:lumMod val="50000"/>
                    <a:lumOff val="50000"/>
                  </a:schemeClr>
                </a:solidFill>
              </a:rPr>
              <a:t>1 0 0 0 1 0 </a:t>
            </a:r>
          </a:p>
          <a:p>
            <a:pPr>
              <a:lnSpc>
                <a:spcPct val="90000"/>
              </a:lnSpc>
              <a:buFontTx/>
              <a:buNone/>
            </a:pPr>
            <a:r>
              <a:rPr lang="en-US" sz="1800" dirty="0">
                <a:solidFill>
                  <a:schemeClr val="tx1">
                    <a:lumMod val="50000"/>
                    <a:lumOff val="50000"/>
                  </a:schemeClr>
                </a:solidFill>
              </a:rPr>
              <a:t>0 1 1 1 0 0 </a:t>
            </a:r>
          </a:p>
          <a:p>
            <a:pPr>
              <a:lnSpc>
                <a:spcPct val="90000"/>
              </a:lnSpc>
              <a:buFontTx/>
              <a:buNone/>
            </a:pPr>
            <a:r>
              <a:rPr lang="en-US" sz="1800" dirty="0">
                <a:solidFill>
                  <a:schemeClr val="tx1">
                    <a:lumMod val="50000"/>
                    <a:lumOff val="50000"/>
                  </a:schemeClr>
                </a:solidFill>
              </a:rPr>
              <a:t>0 0 0 0 0 0 </a:t>
            </a:r>
          </a:p>
          <a:p>
            <a:pPr>
              <a:lnSpc>
                <a:spcPct val="90000"/>
              </a:lnSpc>
              <a:buFontTx/>
              <a:buNone/>
            </a:pPr>
            <a:r>
              <a:rPr lang="en-US" sz="1800" dirty="0">
                <a:solidFill>
                  <a:schemeClr val="tx1">
                    <a:lumMod val="50000"/>
                    <a:lumOff val="50000"/>
                  </a:schemeClr>
                </a:solidFill>
              </a:rPr>
              <a:t>0 0 0 0 0 0 </a:t>
            </a:r>
          </a:p>
        </p:txBody>
      </p:sp>
      <p:sp>
        <p:nvSpPr>
          <p:cNvPr id="22532" name="Text Box 4"/>
          <p:cNvSpPr txBox="1">
            <a:spLocks noChangeArrowheads="1"/>
          </p:cNvSpPr>
          <p:nvPr/>
        </p:nvSpPr>
        <p:spPr bwMode="auto">
          <a:xfrm>
            <a:off x="3066514" y="5036821"/>
            <a:ext cx="4314707"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4400" dirty="0">
                <a:solidFill>
                  <a:schemeClr val="tx1">
                    <a:lumMod val="50000"/>
                    <a:lumOff val="50000"/>
                  </a:schemeClr>
                </a:solidFill>
              </a:rPr>
              <a:t>File Format: .</a:t>
            </a:r>
            <a:r>
              <a:rPr lang="en-GB" sz="4400" dirty="0" err="1">
                <a:solidFill>
                  <a:schemeClr val="tx1">
                    <a:lumMod val="50000"/>
                    <a:lumOff val="50000"/>
                  </a:schemeClr>
                </a:solidFill>
              </a:rPr>
              <a:t>pbm</a:t>
            </a:r>
            <a:endParaRPr lang="en-GB" sz="4400" dirty="0">
              <a:solidFill>
                <a:schemeClr val="tx1">
                  <a:lumMod val="50000"/>
                  <a:lumOff val="50000"/>
                </a:schemeClr>
              </a:solidFill>
            </a:endParaRPr>
          </a:p>
          <a:p>
            <a:r>
              <a:rPr lang="en-GB" sz="4400" dirty="0" smtClean="0">
                <a:solidFill>
                  <a:schemeClr val="tx1">
                    <a:lumMod val="50000"/>
                    <a:lumOff val="50000"/>
                  </a:schemeClr>
                </a:solidFill>
              </a:rPr>
              <a:t>Black/white </a:t>
            </a:r>
            <a:r>
              <a:rPr lang="en-GB" sz="4400" dirty="0">
                <a:solidFill>
                  <a:schemeClr val="tx1">
                    <a:lumMod val="50000"/>
                    <a:lumOff val="50000"/>
                  </a:schemeClr>
                </a:solidFill>
              </a:rPr>
              <a:t>only</a:t>
            </a:r>
            <a:endParaRPr lang="en-US" sz="4400" dirty="0">
              <a:solidFill>
                <a:schemeClr val="tx1">
                  <a:lumMod val="50000"/>
                  <a:lumOff val="50000"/>
                </a:schemeClr>
              </a:solidFill>
            </a:endParaRPr>
          </a:p>
        </p:txBody>
      </p:sp>
      <p:sp>
        <p:nvSpPr>
          <p:cNvPr id="22669" name="Rectangle 141"/>
          <p:cNvSpPr>
            <a:spLocks noChangeArrowheads="1"/>
          </p:cNvSpPr>
          <p:nvPr/>
        </p:nvSpPr>
        <p:spPr bwMode="auto">
          <a:xfrm>
            <a:off x="1385889" y="2888457"/>
            <a:ext cx="1403747" cy="3112294"/>
          </a:xfrm>
          <a:prstGeom prst="rect">
            <a:avLst/>
          </a:prstGeom>
          <a:noFill/>
          <a:ln w="76200">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350"/>
          </a:p>
        </p:txBody>
      </p:sp>
      <p:pic>
        <p:nvPicPr>
          <p:cNvPr id="8" name="Picture 7"/>
          <p:cNvPicPr>
            <a:picLocks noChangeAspect="1"/>
          </p:cNvPicPr>
          <p:nvPr/>
        </p:nvPicPr>
        <p:blipFill rotWithShape="1">
          <a:blip r:embed="rId3"/>
          <a:srcRect l="32982" t="87794" r="36547" b="1"/>
          <a:stretch/>
        </p:blipFill>
        <p:spPr>
          <a:xfrm>
            <a:off x="3124209" y="3060747"/>
            <a:ext cx="6019791" cy="1928874"/>
          </a:xfrm>
          <a:prstGeom prst="rect">
            <a:avLst/>
          </a:prstGeom>
        </p:spPr>
      </p:pic>
      <p:pic>
        <p:nvPicPr>
          <p:cNvPr id="3" name="Picture 2"/>
          <p:cNvPicPr>
            <a:picLocks noChangeAspect="1"/>
          </p:cNvPicPr>
          <p:nvPr/>
        </p:nvPicPr>
        <p:blipFill rotWithShape="1">
          <a:blip r:embed="rId4"/>
          <a:srcRect l="25754" t="14863" r="46662" b="63643"/>
          <a:stretch/>
        </p:blipFill>
        <p:spPr>
          <a:xfrm>
            <a:off x="5387055" y="1293833"/>
            <a:ext cx="3589020" cy="1572322"/>
          </a:xfrm>
          <a:prstGeom prst="rect">
            <a:avLst/>
          </a:prstGeom>
          <a:ln>
            <a:solidFill>
              <a:schemeClr val="bg1">
                <a:lumMod val="75000"/>
              </a:schemeClr>
            </a:solidFill>
          </a:ln>
        </p:spPr>
      </p:pic>
      <p:sp>
        <p:nvSpPr>
          <p:cNvPr id="9" name="Rectangle 8"/>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191790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Effect transition="in" filter="fade">
                                      <p:cBhvr>
                                        <p:cTn id="7" dur="500"/>
                                        <p:tgtEl>
                                          <p:spTgt spid="22531">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531">
                                            <p:txEl>
                                              <p:pRg st="1" end="1"/>
                                            </p:txEl>
                                          </p:spTgt>
                                        </p:tgtEl>
                                        <p:attrNameLst>
                                          <p:attrName>style.visibility</p:attrName>
                                        </p:attrNameLst>
                                      </p:cBhvr>
                                      <p:to>
                                        <p:strVal val="visible"/>
                                      </p:to>
                                    </p:set>
                                    <p:animEffect transition="in" filter="fade">
                                      <p:cBhvr>
                                        <p:cTn id="10" dur="500"/>
                                        <p:tgtEl>
                                          <p:spTgt spid="22531">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531">
                                            <p:txEl>
                                              <p:pRg st="2" end="2"/>
                                            </p:txEl>
                                          </p:spTgt>
                                        </p:tgtEl>
                                        <p:attrNameLst>
                                          <p:attrName>style.visibility</p:attrName>
                                        </p:attrNameLst>
                                      </p:cBhvr>
                                      <p:to>
                                        <p:strVal val="visible"/>
                                      </p:to>
                                    </p:set>
                                    <p:animEffect transition="in" filter="fade">
                                      <p:cBhvr>
                                        <p:cTn id="13" dur="500"/>
                                        <p:tgtEl>
                                          <p:spTgt spid="22531">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531">
                                            <p:txEl>
                                              <p:pRg st="3" end="3"/>
                                            </p:txEl>
                                          </p:spTgt>
                                        </p:tgtEl>
                                        <p:attrNameLst>
                                          <p:attrName>style.visibility</p:attrName>
                                        </p:attrNameLst>
                                      </p:cBhvr>
                                      <p:to>
                                        <p:strVal val="visible"/>
                                      </p:to>
                                    </p:set>
                                    <p:animEffect transition="in" filter="fade">
                                      <p:cBhvr>
                                        <p:cTn id="16" dur="500"/>
                                        <p:tgtEl>
                                          <p:spTgt spid="22531">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531">
                                            <p:txEl>
                                              <p:pRg st="4" end="4"/>
                                            </p:txEl>
                                          </p:spTgt>
                                        </p:tgtEl>
                                        <p:attrNameLst>
                                          <p:attrName>style.visibility</p:attrName>
                                        </p:attrNameLst>
                                      </p:cBhvr>
                                      <p:to>
                                        <p:strVal val="visible"/>
                                      </p:to>
                                    </p:set>
                                    <p:animEffect transition="in" filter="fade">
                                      <p:cBhvr>
                                        <p:cTn id="19" dur="500"/>
                                        <p:tgtEl>
                                          <p:spTgt spid="22531">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531">
                                            <p:txEl>
                                              <p:pRg st="5" end="5"/>
                                            </p:txEl>
                                          </p:spTgt>
                                        </p:tgtEl>
                                        <p:attrNameLst>
                                          <p:attrName>style.visibility</p:attrName>
                                        </p:attrNameLst>
                                      </p:cBhvr>
                                      <p:to>
                                        <p:strVal val="visible"/>
                                      </p:to>
                                    </p:set>
                                    <p:animEffect transition="in" filter="fade">
                                      <p:cBhvr>
                                        <p:cTn id="22" dur="500"/>
                                        <p:tgtEl>
                                          <p:spTgt spid="22531">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2531">
                                            <p:txEl>
                                              <p:pRg st="6" end="6"/>
                                            </p:txEl>
                                          </p:spTgt>
                                        </p:tgtEl>
                                        <p:attrNameLst>
                                          <p:attrName>style.visibility</p:attrName>
                                        </p:attrNameLst>
                                      </p:cBhvr>
                                      <p:to>
                                        <p:strVal val="visible"/>
                                      </p:to>
                                    </p:set>
                                    <p:animEffect transition="in" filter="fade">
                                      <p:cBhvr>
                                        <p:cTn id="25" dur="500"/>
                                        <p:tgtEl>
                                          <p:spTgt spid="22531">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2531">
                                            <p:txEl>
                                              <p:pRg st="7" end="7"/>
                                            </p:txEl>
                                          </p:spTgt>
                                        </p:tgtEl>
                                        <p:attrNameLst>
                                          <p:attrName>style.visibility</p:attrName>
                                        </p:attrNameLst>
                                      </p:cBhvr>
                                      <p:to>
                                        <p:strVal val="visible"/>
                                      </p:to>
                                    </p:set>
                                    <p:animEffect transition="in" filter="fade">
                                      <p:cBhvr>
                                        <p:cTn id="28" dur="500"/>
                                        <p:tgtEl>
                                          <p:spTgt spid="22531">
                                            <p:txEl>
                                              <p:pRg st="7" end="7"/>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2531">
                                            <p:txEl>
                                              <p:pRg st="8" end="8"/>
                                            </p:txEl>
                                          </p:spTgt>
                                        </p:tgtEl>
                                        <p:attrNameLst>
                                          <p:attrName>style.visibility</p:attrName>
                                        </p:attrNameLst>
                                      </p:cBhvr>
                                      <p:to>
                                        <p:strVal val="visible"/>
                                      </p:to>
                                    </p:set>
                                    <p:animEffect transition="in" filter="fade">
                                      <p:cBhvr>
                                        <p:cTn id="31" dur="500"/>
                                        <p:tgtEl>
                                          <p:spTgt spid="22531">
                                            <p:txEl>
                                              <p:pRg st="8" end="8"/>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2531">
                                            <p:txEl>
                                              <p:pRg st="9" end="9"/>
                                            </p:txEl>
                                          </p:spTgt>
                                        </p:tgtEl>
                                        <p:attrNameLst>
                                          <p:attrName>style.visibility</p:attrName>
                                        </p:attrNameLst>
                                      </p:cBhvr>
                                      <p:to>
                                        <p:strVal val="visible"/>
                                      </p:to>
                                    </p:set>
                                    <p:animEffect transition="in" filter="fade">
                                      <p:cBhvr>
                                        <p:cTn id="34" dur="500"/>
                                        <p:tgtEl>
                                          <p:spTgt spid="22531">
                                            <p:txEl>
                                              <p:pRg st="9" end="9"/>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2531">
                                            <p:txEl>
                                              <p:pRg st="10" end="10"/>
                                            </p:txEl>
                                          </p:spTgt>
                                        </p:tgtEl>
                                        <p:attrNameLst>
                                          <p:attrName>style.visibility</p:attrName>
                                        </p:attrNameLst>
                                      </p:cBhvr>
                                      <p:to>
                                        <p:strVal val="visible"/>
                                      </p:to>
                                    </p:set>
                                    <p:animEffect transition="in" filter="fade">
                                      <p:cBhvr>
                                        <p:cTn id="37" dur="500"/>
                                        <p:tgtEl>
                                          <p:spTgt spid="22531">
                                            <p:txEl>
                                              <p:pRg st="10" end="10"/>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2531">
                                            <p:txEl>
                                              <p:pRg st="11" end="11"/>
                                            </p:txEl>
                                          </p:spTgt>
                                        </p:tgtEl>
                                        <p:attrNameLst>
                                          <p:attrName>style.visibility</p:attrName>
                                        </p:attrNameLst>
                                      </p:cBhvr>
                                      <p:to>
                                        <p:strVal val="visible"/>
                                      </p:to>
                                    </p:set>
                                    <p:animEffect transition="in" filter="fade">
                                      <p:cBhvr>
                                        <p:cTn id="40" dur="500"/>
                                        <p:tgtEl>
                                          <p:spTgt spid="22531">
                                            <p:txEl>
                                              <p:pRg st="11" end="11"/>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2531">
                                            <p:txEl>
                                              <p:pRg st="12" end="12"/>
                                            </p:txEl>
                                          </p:spTgt>
                                        </p:tgtEl>
                                        <p:attrNameLst>
                                          <p:attrName>style.visibility</p:attrName>
                                        </p:attrNameLst>
                                      </p:cBhvr>
                                      <p:to>
                                        <p:strVal val="visible"/>
                                      </p:to>
                                    </p:set>
                                    <p:animEffect transition="in" filter="fade">
                                      <p:cBhvr>
                                        <p:cTn id="43" dur="500"/>
                                        <p:tgtEl>
                                          <p:spTgt spid="22531">
                                            <p:txEl>
                                              <p:pRg st="12" end="1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2669"/>
                                        </p:tgtEl>
                                        <p:attrNameLst>
                                          <p:attrName>style.visibility</p:attrName>
                                        </p:attrNameLst>
                                      </p:cBhvr>
                                      <p:to>
                                        <p:strVal val="visible"/>
                                      </p:to>
                                    </p:set>
                                    <p:animEffect transition="in" filter="fade">
                                      <p:cBhvr>
                                        <p:cTn id="48" dur="500"/>
                                        <p:tgtEl>
                                          <p:spTgt spid="2266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P spid="22669" grpId="0"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3776"/>
          <a:stretch/>
        </p:blipFill>
        <p:spPr>
          <a:xfrm>
            <a:off x="274719" y="0"/>
            <a:ext cx="8869281" cy="6827520"/>
          </a:xfrm>
          <a:prstGeom prst="rect">
            <a:avLst/>
          </a:prstGeom>
        </p:spPr>
      </p:pic>
    </p:spTree>
    <p:extLst>
      <p:ext uri="{BB962C8B-B14F-4D97-AF65-F5344CB8AC3E}">
        <p14:creationId xmlns:p14="http://schemas.microsoft.com/office/powerpoint/2010/main" val="18361443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type="body" idx="1"/>
          </p:nvPr>
        </p:nvSpPr>
        <p:spPr>
          <a:xfrm>
            <a:off x="1485900" y="2057400"/>
            <a:ext cx="6172200" cy="3943350"/>
          </a:xfrm>
        </p:spPr>
        <p:txBody>
          <a:bodyPr>
            <a:normAutofit fontScale="85000" lnSpcReduction="20000"/>
          </a:bodyPr>
          <a:lstStyle/>
          <a:p>
            <a:pPr>
              <a:lnSpc>
                <a:spcPct val="90000"/>
              </a:lnSpc>
              <a:buFontTx/>
              <a:buNone/>
            </a:pPr>
            <a:r>
              <a:rPr lang="en-US" sz="1800" dirty="0">
                <a:solidFill>
                  <a:schemeClr val="tx1">
                    <a:lumMod val="50000"/>
                    <a:lumOff val="50000"/>
                  </a:schemeClr>
                </a:solidFill>
              </a:rPr>
              <a:t>P1 </a:t>
            </a:r>
          </a:p>
          <a:p>
            <a:pPr>
              <a:lnSpc>
                <a:spcPct val="90000"/>
              </a:lnSpc>
              <a:buFontTx/>
              <a:buNone/>
            </a:pPr>
            <a:r>
              <a:rPr lang="en-US" sz="1800" dirty="0">
                <a:solidFill>
                  <a:schemeClr val="tx1">
                    <a:lumMod val="50000"/>
                    <a:lumOff val="50000"/>
                  </a:schemeClr>
                </a:solidFill>
              </a:rPr>
              <a:t># This is an example of a comment</a:t>
            </a:r>
          </a:p>
          <a:p>
            <a:pPr>
              <a:lnSpc>
                <a:spcPct val="90000"/>
              </a:lnSpc>
              <a:buFontTx/>
              <a:buNone/>
            </a:pPr>
            <a:r>
              <a:rPr lang="en-US" sz="1800" dirty="0">
                <a:solidFill>
                  <a:schemeClr val="tx1">
                    <a:lumMod val="50000"/>
                    <a:lumOff val="50000"/>
                  </a:schemeClr>
                </a:solidFill>
              </a:rPr>
              <a:t>6 10 </a:t>
            </a:r>
          </a:p>
          <a:p>
            <a:pPr>
              <a:lnSpc>
                <a:spcPct val="90000"/>
              </a:lnSpc>
              <a:buFontTx/>
              <a:buNone/>
            </a:pPr>
            <a:r>
              <a:rPr lang="en-US" sz="1800" dirty="0">
                <a:solidFill>
                  <a:schemeClr val="tx1">
                    <a:lumMod val="50000"/>
                    <a:lumOff val="50000"/>
                  </a:schemeClr>
                </a:solidFill>
              </a:rPr>
              <a:t>0 0 0 0 1 0 </a:t>
            </a:r>
          </a:p>
          <a:p>
            <a:pPr>
              <a:lnSpc>
                <a:spcPct val="90000"/>
              </a:lnSpc>
              <a:buFontTx/>
              <a:buNone/>
            </a:pPr>
            <a:r>
              <a:rPr lang="en-US" sz="1800" dirty="0">
                <a:solidFill>
                  <a:schemeClr val="tx1">
                    <a:lumMod val="50000"/>
                    <a:lumOff val="50000"/>
                  </a:schemeClr>
                </a:solidFill>
              </a:rPr>
              <a:t>0 0 0 0 1 0 </a:t>
            </a:r>
          </a:p>
          <a:p>
            <a:pPr>
              <a:lnSpc>
                <a:spcPct val="90000"/>
              </a:lnSpc>
              <a:buFontTx/>
              <a:buNone/>
            </a:pPr>
            <a:r>
              <a:rPr lang="en-US" sz="1800" dirty="0">
                <a:solidFill>
                  <a:schemeClr val="tx1">
                    <a:lumMod val="50000"/>
                    <a:lumOff val="50000"/>
                  </a:schemeClr>
                </a:solidFill>
              </a:rPr>
              <a:t>0 0 0 0 1 0 </a:t>
            </a:r>
          </a:p>
          <a:p>
            <a:pPr>
              <a:lnSpc>
                <a:spcPct val="90000"/>
              </a:lnSpc>
              <a:buFontTx/>
              <a:buNone/>
            </a:pPr>
            <a:r>
              <a:rPr lang="en-US" sz="1800" dirty="0">
                <a:solidFill>
                  <a:schemeClr val="tx1">
                    <a:lumMod val="50000"/>
                    <a:lumOff val="50000"/>
                  </a:schemeClr>
                </a:solidFill>
              </a:rPr>
              <a:t>0 0 0 0 1 0 </a:t>
            </a:r>
          </a:p>
          <a:p>
            <a:pPr>
              <a:lnSpc>
                <a:spcPct val="90000"/>
              </a:lnSpc>
              <a:buFontTx/>
              <a:buNone/>
            </a:pPr>
            <a:r>
              <a:rPr lang="en-US" sz="1800" dirty="0">
                <a:solidFill>
                  <a:schemeClr val="tx1">
                    <a:lumMod val="50000"/>
                    <a:lumOff val="50000"/>
                  </a:schemeClr>
                </a:solidFill>
              </a:rPr>
              <a:t>0 0 0 0 1 0 </a:t>
            </a:r>
          </a:p>
          <a:p>
            <a:pPr>
              <a:lnSpc>
                <a:spcPct val="90000"/>
              </a:lnSpc>
              <a:buFontTx/>
              <a:buNone/>
            </a:pPr>
            <a:r>
              <a:rPr lang="en-US" sz="1800" dirty="0">
                <a:solidFill>
                  <a:schemeClr val="tx1">
                    <a:lumMod val="50000"/>
                    <a:lumOff val="50000"/>
                  </a:schemeClr>
                </a:solidFill>
              </a:rPr>
              <a:t>0 0 0 0 1 0 </a:t>
            </a:r>
          </a:p>
          <a:p>
            <a:pPr>
              <a:lnSpc>
                <a:spcPct val="90000"/>
              </a:lnSpc>
              <a:buFontTx/>
              <a:buNone/>
            </a:pPr>
            <a:r>
              <a:rPr lang="en-US" sz="1800" dirty="0">
                <a:solidFill>
                  <a:schemeClr val="tx1">
                    <a:lumMod val="50000"/>
                    <a:lumOff val="50000"/>
                  </a:schemeClr>
                </a:solidFill>
              </a:rPr>
              <a:t>1 0 0 0 1 0 </a:t>
            </a:r>
          </a:p>
          <a:p>
            <a:pPr>
              <a:lnSpc>
                <a:spcPct val="90000"/>
              </a:lnSpc>
              <a:buFontTx/>
              <a:buNone/>
            </a:pPr>
            <a:r>
              <a:rPr lang="en-US" sz="1800" dirty="0">
                <a:solidFill>
                  <a:schemeClr val="tx1">
                    <a:lumMod val="50000"/>
                    <a:lumOff val="50000"/>
                  </a:schemeClr>
                </a:solidFill>
              </a:rPr>
              <a:t>0 1 1 1 0 0 </a:t>
            </a:r>
          </a:p>
          <a:p>
            <a:pPr>
              <a:lnSpc>
                <a:spcPct val="90000"/>
              </a:lnSpc>
              <a:buFontTx/>
              <a:buNone/>
            </a:pPr>
            <a:r>
              <a:rPr lang="en-US" sz="1800" dirty="0">
                <a:solidFill>
                  <a:schemeClr val="tx1">
                    <a:lumMod val="50000"/>
                    <a:lumOff val="50000"/>
                  </a:schemeClr>
                </a:solidFill>
              </a:rPr>
              <a:t>0 0 0 0 0 0 </a:t>
            </a:r>
          </a:p>
          <a:p>
            <a:pPr>
              <a:lnSpc>
                <a:spcPct val="90000"/>
              </a:lnSpc>
              <a:buFontTx/>
              <a:buNone/>
            </a:pPr>
            <a:r>
              <a:rPr lang="en-US" sz="1800" dirty="0">
                <a:solidFill>
                  <a:schemeClr val="tx1">
                    <a:lumMod val="50000"/>
                    <a:lumOff val="50000"/>
                  </a:schemeClr>
                </a:solidFill>
              </a:rPr>
              <a:t>0 0 0 0 0 0 </a:t>
            </a:r>
          </a:p>
        </p:txBody>
      </p:sp>
      <p:sp>
        <p:nvSpPr>
          <p:cNvPr id="22668" name="Oval 140"/>
          <p:cNvSpPr>
            <a:spLocks noChangeArrowheads="1"/>
          </p:cNvSpPr>
          <p:nvPr/>
        </p:nvSpPr>
        <p:spPr bwMode="auto">
          <a:xfrm>
            <a:off x="1332311" y="1809750"/>
            <a:ext cx="701278" cy="809625"/>
          </a:xfrm>
          <a:prstGeom prst="ellipse">
            <a:avLst/>
          </a:prstGeom>
          <a:noFill/>
          <a:ln w="76200">
            <a:solidFill>
              <a:srgbClr val="C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1350">
              <a:solidFill>
                <a:srgbClr val="FF0000"/>
              </a:solidFill>
            </a:endParaRPr>
          </a:p>
        </p:txBody>
      </p:sp>
      <p:sp>
        <p:nvSpPr>
          <p:cNvPr id="22670" name="Rectangle 142"/>
          <p:cNvSpPr>
            <a:spLocks noChangeArrowheads="1"/>
          </p:cNvSpPr>
          <p:nvPr/>
        </p:nvSpPr>
        <p:spPr bwMode="auto">
          <a:xfrm>
            <a:off x="1331119" y="1970486"/>
            <a:ext cx="3943350" cy="1026319"/>
          </a:xfrm>
          <a:prstGeom prst="rect">
            <a:avLst/>
          </a:prstGeom>
          <a:noFill/>
          <a:ln w="76200">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350"/>
          </a:p>
        </p:txBody>
      </p:sp>
      <p:sp>
        <p:nvSpPr>
          <p:cNvPr id="7" name="Text Box 4"/>
          <p:cNvSpPr txBox="1">
            <a:spLocks noChangeArrowheads="1"/>
          </p:cNvSpPr>
          <p:nvPr/>
        </p:nvSpPr>
        <p:spPr bwMode="auto">
          <a:xfrm>
            <a:off x="3066514" y="5036821"/>
            <a:ext cx="4314707"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4400" dirty="0">
                <a:solidFill>
                  <a:schemeClr val="tx1">
                    <a:lumMod val="50000"/>
                    <a:lumOff val="50000"/>
                  </a:schemeClr>
                </a:solidFill>
              </a:rPr>
              <a:t>File Format: .</a:t>
            </a:r>
            <a:r>
              <a:rPr lang="en-GB" sz="4400" dirty="0" err="1">
                <a:solidFill>
                  <a:schemeClr val="tx1">
                    <a:lumMod val="50000"/>
                    <a:lumOff val="50000"/>
                  </a:schemeClr>
                </a:solidFill>
              </a:rPr>
              <a:t>pbm</a:t>
            </a:r>
            <a:endParaRPr lang="en-GB" sz="4400" dirty="0">
              <a:solidFill>
                <a:schemeClr val="tx1">
                  <a:lumMod val="50000"/>
                  <a:lumOff val="50000"/>
                </a:schemeClr>
              </a:solidFill>
            </a:endParaRPr>
          </a:p>
          <a:p>
            <a:r>
              <a:rPr lang="en-GB" sz="4400" dirty="0" smtClean="0">
                <a:solidFill>
                  <a:schemeClr val="tx1">
                    <a:lumMod val="50000"/>
                    <a:lumOff val="50000"/>
                  </a:schemeClr>
                </a:solidFill>
              </a:rPr>
              <a:t>Black/white </a:t>
            </a:r>
            <a:r>
              <a:rPr lang="en-GB" sz="4400" dirty="0">
                <a:solidFill>
                  <a:schemeClr val="tx1">
                    <a:lumMod val="50000"/>
                    <a:lumOff val="50000"/>
                  </a:schemeClr>
                </a:solidFill>
              </a:rPr>
              <a:t>only</a:t>
            </a:r>
            <a:endParaRPr lang="en-US" sz="4400" dirty="0">
              <a:solidFill>
                <a:schemeClr val="tx1">
                  <a:lumMod val="50000"/>
                  <a:lumOff val="50000"/>
                </a:schemeClr>
              </a:solidFill>
            </a:endParaRPr>
          </a:p>
        </p:txBody>
      </p:sp>
      <p:sp>
        <p:nvSpPr>
          <p:cNvPr id="9" name="Rectangle 2"/>
          <p:cNvSpPr>
            <a:spLocks noGrp="1" noChangeArrowheads="1"/>
          </p:cNvSpPr>
          <p:nvPr>
            <p:ph type="title"/>
          </p:nvPr>
        </p:nvSpPr>
        <p:spPr>
          <a:xfrm>
            <a:off x="12879" y="10278"/>
            <a:ext cx="9131121" cy="1325563"/>
          </a:xfrm>
        </p:spPr>
        <p:txBody>
          <a:bodyPr>
            <a:noAutofit/>
          </a:bodyPr>
          <a:lstStyle/>
          <a:p>
            <a:r>
              <a:rPr lang="en-GB" sz="6000" dirty="0" smtClean="0"/>
              <a:t>Portable Bitmap .</a:t>
            </a:r>
            <a:r>
              <a:rPr lang="en-GB" sz="6000" dirty="0" err="1" smtClean="0"/>
              <a:t>pbm</a:t>
            </a:r>
            <a:endParaRPr lang="en-US" sz="6000" b="1" dirty="0"/>
          </a:p>
        </p:txBody>
      </p:sp>
      <p:sp>
        <p:nvSpPr>
          <p:cNvPr id="8" name="Rectangle 7"/>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222675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670"/>
                                        </p:tgtEl>
                                        <p:attrNameLst>
                                          <p:attrName>style.visibility</p:attrName>
                                        </p:attrNameLst>
                                      </p:cBhvr>
                                      <p:to>
                                        <p:strVal val="visible"/>
                                      </p:to>
                                    </p:set>
                                    <p:animEffect transition="in" filter="fade">
                                      <p:cBhvr>
                                        <p:cTn id="7" dur="500"/>
                                        <p:tgtEl>
                                          <p:spTgt spid="226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1" nodeType="clickEffect">
                                  <p:stCondLst>
                                    <p:cond delay="0"/>
                                  </p:stCondLst>
                                  <p:childTnLst>
                                    <p:animEffect transition="out" filter="fade">
                                      <p:cBhvr>
                                        <p:cTn id="11" dur="500"/>
                                        <p:tgtEl>
                                          <p:spTgt spid="22670"/>
                                        </p:tgtEl>
                                      </p:cBhvr>
                                    </p:animEffect>
                                    <p:set>
                                      <p:cBhvr>
                                        <p:cTn id="12" dur="1" fill="hold">
                                          <p:stCondLst>
                                            <p:cond delay="499"/>
                                          </p:stCondLst>
                                        </p:cTn>
                                        <p:tgtEl>
                                          <p:spTgt spid="22670"/>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22668"/>
                                        </p:tgtEl>
                                        <p:attrNameLst>
                                          <p:attrName>style.visibility</p:attrName>
                                        </p:attrNameLst>
                                      </p:cBhvr>
                                      <p:to>
                                        <p:strVal val="visible"/>
                                      </p:to>
                                    </p:set>
                                    <p:animEffect transition="in" filter="fade">
                                      <p:cBhvr>
                                        <p:cTn id="15" dur="500"/>
                                        <p:tgtEl>
                                          <p:spTgt spid="226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68" grpId="0" animBg="1"/>
      <p:bldP spid="22670" grpId="0" animBg="1"/>
      <p:bldP spid="22670"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45018" t="20379" r="27663" b="10783"/>
          <a:stretch/>
        </p:blipFill>
        <p:spPr>
          <a:xfrm rot="791412">
            <a:off x="5812003" y="181170"/>
            <a:ext cx="3554569" cy="5035639"/>
          </a:xfrm>
          <a:prstGeom prst="rect">
            <a:avLst/>
          </a:prstGeom>
          <a:ln>
            <a:solidFill>
              <a:schemeClr val="tx1">
                <a:lumMod val="50000"/>
                <a:lumOff val="50000"/>
              </a:schemeClr>
            </a:solidFill>
          </a:ln>
        </p:spPr>
      </p:pic>
      <p:sp>
        <p:nvSpPr>
          <p:cNvPr id="2" name="Title 1"/>
          <p:cNvSpPr>
            <a:spLocks noGrp="1"/>
          </p:cNvSpPr>
          <p:nvPr>
            <p:ph type="title"/>
          </p:nvPr>
        </p:nvSpPr>
        <p:spPr>
          <a:xfrm>
            <a:off x="19182" y="46800"/>
            <a:ext cx="9124818" cy="1325563"/>
          </a:xfrm>
        </p:spPr>
        <p:txBody>
          <a:bodyPr/>
          <a:lstStyle/>
          <a:p>
            <a:r>
              <a:rPr lang="en-GB" b="1" dirty="0" smtClean="0">
                <a:solidFill>
                  <a:srgbClr val="C00000"/>
                </a:solidFill>
                <a:latin typeface="+mn-lt"/>
              </a:rPr>
              <a:t>The Big Picture</a:t>
            </a:r>
            <a:endParaRPr lang="en-GB" b="1" dirty="0">
              <a:solidFill>
                <a:srgbClr val="C00000"/>
              </a:solidFill>
              <a:latin typeface="+mn-lt"/>
            </a:endParaRPr>
          </a:p>
        </p:txBody>
      </p:sp>
      <p:sp>
        <p:nvSpPr>
          <p:cNvPr id="4" name="Title 1"/>
          <p:cNvSpPr txBox="1">
            <a:spLocks/>
          </p:cNvSpPr>
          <p:nvPr/>
        </p:nvSpPr>
        <p:spPr>
          <a:xfrm>
            <a:off x="19182" y="1514033"/>
            <a:ext cx="903120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800" dirty="0">
                <a:solidFill>
                  <a:schemeClr val="tx1">
                    <a:lumMod val="50000"/>
                    <a:lumOff val="50000"/>
                  </a:schemeClr>
                </a:solidFill>
                <a:latin typeface="+mn-lt"/>
              </a:rPr>
              <a:t>Pupils should be taught to</a:t>
            </a:r>
            <a:r>
              <a:rPr lang="en-US" sz="2800" dirty="0" smtClean="0">
                <a:solidFill>
                  <a:schemeClr val="tx1">
                    <a:lumMod val="50000"/>
                    <a:lumOff val="50000"/>
                  </a:schemeClr>
                </a:solidFill>
                <a:latin typeface="+mn-lt"/>
              </a:rPr>
              <a:t>:</a:t>
            </a:r>
          </a:p>
          <a:p>
            <a:pPr marL="457200" indent="-457200">
              <a:lnSpc>
                <a:spcPct val="100000"/>
              </a:lnSpc>
              <a:buFont typeface="Wingdings" panose="05000000000000000000" pitchFamily="2" charset="2"/>
              <a:buChar char="ü"/>
            </a:pPr>
            <a:endParaRPr lang="en-US" sz="2800" dirty="0" smtClean="0">
              <a:solidFill>
                <a:schemeClr val="tx1">
                  <a:lumMod val="50000"/>
                  <a:lumOff val="50000"/>
                </a:schemeClr>
              </a:solidFill>
              <a:latin typeface="+mn-lt"/>
            </a:endParaRPr>
          </a:p>
          <a:p>
            <a:pPr marL="457200" indent="-457200">
              <a:lnSpc>
                <a:spcPct val="100000"/>
              </a:lnSpc>
              <a:buSzPct val="150000"/>
              <a:buFont typeface="Arial" panose="020B0604020202020204" pitchFamily="34" charset="0"/>
              <a:buChar char="•"/>
            </a:pPr>
            <a:r>
              <a:rPr lang="en-US" sz="2800" dirty="0">
                <a:solidFill>
                  <a:schemeClr val="tx1">
                    <a:lumMod val="50000"/>
                    <a:lumOff val="50000"/>
                  </a:schemeClr>
                </a:solidFill>
                <a:latin typeface="+mn-lt"/>
              </a:rPr>
              <a:t>understand the hardware and </a:t>
            </a:r>
            <a:endParaRPr lang="en-US" sz="2800" dirty="0" smtClean="0">
              <a:solidFill>
                <a:schemeClr val="tx1">
                  <a:lumMod val="50000"/>
                  <a:lumOff val="50000"/>
                </a:schemeClr>
              </a:solidFill>
              <a:latin typeface="+mn-lt"/>
            </a:endParaRPr>
          </a:p>
          <a:p>
            <a:pPr>
              <a:lnSpc>
                <a:spcPct val="100000"/>
              </a:lnSpc>
              <a:buSzPct val="150000"/>
            </a:pPr>
            <a:r>
              <a:rPr lang="en-US" sz="2800" dirty="0" smtClean="0">
                <a:solidFill>
                  <a:schemeClr val="tx1">
                    <a:lumMod val="50000"/>
                    <a:lumOff val="50000"/>
                  </a:schemeClr>
                </a:solidFill>
                <a:latin typeface="+mn-lt"/>
              </a:rPr>
              <a:t>software components </a:t>
            </a:r>
            <a:r>
              <a:rPr lang="en-US" sz="2800" dirty="0">
                <a:solidFill>
                  <a:schemeClr val="tx1">
                    <a:lumMod val="50000"/>
                    <a:lumOff val="50000"/>
                  </a:schemeClr>
                </a:solidFill>
                <a:latin typeface="+mn-lt"/>
              </a:rPr>
              <a:t>that make up </a:t>
            </a:r>
            <a:endParaRPr lang="en-US" sz="2800" dirty="0" smtClean="0">
              <a:solidFill>
                <a:schemeClr val="tx1">
                  <a:lumMod val="50000"/>
                  <a:lumOff val="50000"/>
                </a:schemeClr>
              </a:solidFill>
              <a:latin typeface="+mn-lt"/>
            </a:endParaRPr>
          </a:p>
          <a:p>
            <a:pPr>
              <a:lnSpc>
                <a:spcPct val="100000"/>
              </a:lnSpc>
              <a:buSzPct val="150000"/>
            </a:pPr>
            <a:r>
              <a:rPr lang="en-US" sz="2800" dirty="0" smtClean="0">
                <a:solidFill>
                  <a:schemeClr val="tx1">
                    <a:lumMod val="50000"/>
                    <a:lumOff val="50000"/>
                  </a:schemeClr>
                </a:solidFill>
                <a:latin typeface="+mn-lt"/>
              </a:rPr>
              <a:t>computer systems…</a:t>
            </a:r>
            <a:endParaRPr lang="en-US" sz="2800" dirty="0">
              <a:solidFill>
                <a:schemeClr val="tx1">
                  <a:lumMod val="50000"/>
                  <a:lumOff val="50000"/>
                </a:schemeClr>
              </a:solidFill>
              <a:latin typeface="+mn-lt"/>
            </a:endParaRPr>
          </a:p>
          <a:p>
            <a:pPr marL="457200" indent="-457200">
              <a:lnSpc>
                <a:spcPct val="100000"/>
              </a:lnSpc>
              <a:buSzPct val="150000"/>
              <a:buFont typeface="Arial" panose="020B0604020202020204" pitchFamily="34" charset="0"/>
              <a:buChar char="•"/>
            </a:pPr>
            <a:r>
              <a:rPr lang="en-US" sz="2800" dirty="0" smtClean="0">
                <a:solidFill>
                  <a:schemeClr val="tx1">
                    <a:lumMod val="50000"/>
                    <a:lumOff val="50000"/>
                  </a:schemeClr>
                </a:solidFill>
                <a:latin typeface="+mn-lt"/>
              </a:rPr>
              <a:t>understand </a:t>
            </a:r>
            <a:r>
              <a:rPr lang="en-US" sz="2800" dirty="0">
                <a:solidFill>
                  <a:schemeClr val="tx1">
                    <a:lumMod val="50000"/>
                    <a:lumOff val="50000"/>
                  </a:schemeClr>
                </a:solidFill>
                <a:latin typeface="+mn-lt"/>
              </a:rPr>
              <a:t>how data of various </a:t>
            </a:r>
            <a:endParaRPr lang="en-US" sz="2800" dirty="0" smtClean="0">
              <a:solidFill>
                <a:schemeClr val="tx1">
                  <a:lumMod val="50000"/>
                  <a:lumOff val="50000"/>
                </a:schemeClr>
              </a:solidFill>
              <a:latin typeface="+mn-lt"/>
            </a:endParaRPr>
          </a:p>
          <a:p>
            <a:pPr>
              <a:lnSpc>
                <a:spcPct val="100000"/>
              </a:lnSpc>
              <a:buSzPct val="150000"/>
            </a:pPr>
            <a:r>
              <a:rPr lang="en-US" sz="2800" dirty="0" smtClean="0">
                <a:solidFill>
                  <a:schemeClr val="tx1">
                    <a:lumMod val="50000"/>
                    <a:lumOff val="50000"/>
                  </a:schemeClr>
                </a:solidFill>
                <a:latin typeface="+mn-lt"/>
              </a:rPr>
              <a:t>types </a:t>
            </a:r>
            <a:r>
              <a:rPr lang="en-US" sz="2800" dirty="0">
                <a:solidFill>
                  <a:schemeClr val="tx1">
                    <a:lumMod val="50000"/>
                    <a:lumOff val="50000"/>
                  </a:schemeClr>
                </a:solidFill>
                <a:latin typeface="+mn-lt"/>
              </a:rPr>
              <a:t>can be </a:t>
            </a:r>
            <a:r>
              <a:rPr lang="en-US" sz="2800" dirty="0" smtClean="0">
                <a:solidFill>
                  <a:schemeClr val="tx1">
                    <a:lumMod val="50000"/>
                    <a:lumOff val="50000"/>
                  </a:schemeClr>
                </a:solidFill>
                <a:latin typeface="+mn-lt"/>
              </a:rPr>
              <a:t>represented </a:t>
            </a:r>
            <a:r>
              <a:rPr lang="en-US" sz="2800" dirty="0">
                <a:solidFill>
                  <a:schemeClr val="tx1">
                    <a:lumMod val="50000"/>
                    <a:lumOff val="50000"/>
                  </a:schemeClr>
                </a:solidFill>
                <a:latin typeface="+mn-lt"/>
              </a:rPr>
              <a:t>and </a:t>
            </a:r>
            <a:endParaRPr lang="en-US" sz="2800" dirty="0" smtClean="0">
              <a:solidFill>
                <a:schemeClr val="tx1">
                  <a:lumMod val="50000"/>
                  <a:lumOff val="50000"/>
                </a:schemeClr>
              </a:solidFill>
              <a:latin typeface="+mn-lt"/>
            </a:endParaRPr>
          </a:p>
          <a:p>
            <a:pPr>
              <a:lnSpc>
                <a:spcPct val="100000"/>
              </a:lnSpc>
              <a:buSzPct val="150000"/>
            </a:pPr>
            <a:r>
              <a:rPr lang="en-US" sz="2800" dirty="0" smtClean="0">
                <a:solidFill>
                  <a:schemeClr val="tx1">
                    <a:lumMod val="50000"/>
                    <a:lumOff val="50000"/>
                  </a:schemeClr>
                </a:solidFill>
                <a:latin typeface="+mn-lt"/>
              </a:rPr>
              <a:t>manipulated </a:t>
            </a:r>
            <a:r>
              <a:rPr lang="en-US" sz="2800" dirty="0">
                <a:solidFill>
                  <a:schemeClr val="tx1">
                    <a:lumMod val="50000"/>
                    <a:lumOff val="50000"/>
                  </a:schemeClr>
                </a:solidFill>
                <a:latin typeface="+mn-lt"/>
              </a:rPr>
              <a:t>digitally, in the form </a:t>
            </a:r>
            <a:endParaRPr lang="en-US" sz="2800" dirty="0" smtClean="0">
              <a:solidFill>
                <a:schemeClr val="tx1">
                  <a:lumMod val="50000"/>
                  <a:lumOff val="50000"/>
                </a:schemeClr>
              </a:solidFill>
              <a:latin typeface="+mn-lt"/>
            </a:endParaRPr>
          </a:p>
          <a:p>
            <a:pPr>
              <a:lnSpc>
                <a:spcPct val="100000"/>
              </a:lnSpc>
              <a:buSzPct val="150000"/>
            </a:pPr>
            <a:r>
              <a:rPr lang="en-US" sz="2800" dirty="0" smtClean="0">
                <a:solidFill>
                  <a:schemeClr val="tx1">
                    <a:lumMod val="50000"/>
                    <a:lumOff val="50000"/>
                  </a:schemeClr>
                </a:solidFill>
                <a:latin typeface="+mn-lt"/>
              </a:rPr>
              <a:t>of binary </a:t>
            </a:r>
            <a:r>
              <a:rPr lang="en-US" sz="2800" dirty="0">
                <a:solidFill>
                  <a:schemeClr val="tx1">
                    <a:lumMod val="50000"/>
                    <a:lumOff val="50000"/>
                  </a:schemeClr>
                </a:solidFill>
                <a:latin typeface="+mn-lt"/>
              </a:rPr>
              <a:t>digits </a:t>
            </a:r>
          </a:p>
          <a:p>
            <a:pPr marL="457200" indent="-457200">
              <a:lnSpc>
                <a:spcPct val="100000"/>
              </a:lnSpc>
              <a:buSzPct val="150000"/>
              <a:buFont typeface="Arial" panose="020B0604020202020204" pitchFamily="34" charset="0"/>
              <a:buChar char="•"/>
            </a:pPr>
            <a:r>
              <a:rPr lang="en-US" sz="2800" dirty="0" smtClean="0">
                <a:solidFill>
                  <a:schemeClr val="tx1">
                    <a:lumMod val="50000"/>
                    <a:lumOff val="50000"/>
                  </a:schemeClr>
                </a:solidFill>
                <a:latin typeface="+mn-lt"/>
              </a:rPr>
              <a:t>understand </a:t>
            </a:r>
            <a:r>
              <a:rPr lang="en-US" sz="2800" dirty="0">
                <a:solidFill>
                  <a:schemeClr val="tx1">
                    <a:lumMod val="50000"/>
                    <a:lumOff val="50000"/>
                  </a:schemeClr>
                </a:solidFill>
                <a:latin typeface="+mn-lt"/>
              </a:rPr>
              <a:t>and use binary digits, such as to be able </a:t>
            </a:r>
            <a:endParaRPr lang="en-US" sz="2800" dirty="0" smtClean="0">
              <a:solidFill>
                <a:schemeClr val="tx1">
                  <a:lumMod val="50000"/>
                  <a:lumOff val="50000"/>
                </a:schemeClr>
              </a:solidFill>
              <a:latin typeface="+mn-lt"/>
            </a:endParaRPr>
          </a:p>
          <a:p>
            <a:pPr>
              <a:lnSpc>
                <a:spcPct val="100000"/>
              </a:lnSpc>
              <a:buSzPct val="150000"/>
            </a:pPr>
            <a:r>
              <a:rPr lang="en-US" sz="2800" dirty="0">
                <a:solidFill>
                  <a:schemeClr val="tx1">
                    <a:lumMod val="50000"/>
                    <a:lumOff val="50000"/>
                  </a:schemeClr>
                </a:solidFill>
                <a:latin typeface="+mn-lt"/>
              </a:rPr>
              <a:t>t</a:t>
            </a:r>
            <a:r>
              <a:rPr lang="en-US" sz="2800" dirty="0" smtClean="0">
                <a:solidFill>
                  <a:schemeClr val="tx1">
                    <a:lumMod val="50000"/>
                    <a:lumOff val="50000"/>
                  </a:schemeClr>
                </a:solidFill>
                <a:latin typeface="+mn-lt"/>
              </a:rPr>
              <a:t>o convert </a:t>
            </a:r>
            <a:r>
              <a:rPr lang="en-US" sz="2800" dirty="0">
                <a:solidFill>
                  <a:schemeClr val="tx1">
                    <a:lumMod val="50000"/>
                    <a:lumOff val="50000"/>
                  </a:schemeClr>
                </a:solidFill>
                <a:latin typeface="+mn-lt"/>
              </a:rPr>
              <a:t>between binary </a:t>
            </a:r>
            <a:r>
              <a:rPr lang="en-US" sz="2800" dirty="0" smtClean="0">
                <a:solidFill>
                  <a:schemeClr val="tx1">
                    <a:lumMod val="50000"/>
                    <a:lumOff val="50000"/>
                  </a:schemeClr>
                </a:solidFill>
                <a:latin typeface="+mn-lt"/>
              </a:rPr>
              <a:t>and </a:t>
            </a:r>
            <a:r>
              <a:rPr lang="en-US" sz="2800" dirty="0">
                <a:solidFill>
                  <a:schemeClr val="tx1">
                    <a:lumMod val="50000"/>
                    <a:lumOff val="50000"/>
                  </a:schemeClr>
                </a:solidFill>
                <a:latin typeface="+mn-lt"/>
              </a:rPr>
              <a:t>decimal and perform </a:t>
            </a:r>
            <a:endParaRPr lang="en-US" sz="2800" dirty="0" smtClean="0">
              <a:solidFill>
                <a:schemeClr val="tx1">
                  <a:lumMod val="50000"/>
                  <a:lumOff val="50000"/>
                </a:schemeClr>
              </a:solidFill>
              <a:latin typeface="+mn-lt"/>
            </a:endParaRPr>
          </a:p>
          <a:p>
            <a:pPr>
              <a:lnSpc>
                <a:spcPct val="100000"/>
              </a:lnSpc>
              <a:buSzPct val="150000"/>
            </a:pPr>
            <a:r>
              <a:rPr lang="en-US" sz="2800" dirty="0" smtClean="0">
                <a:solidFill>
                  <a:schemeClr val="tx1">
                    <a:lumMod val="50000"/>
                    <a:lumOff val="50000"/>
                  </a:schemeClr>
                </a:solidFill>
                <a:latin typeface="+mn-lt"/>
              </a:rPr>
              <a:t>simple </a:t>
            </a:r>
            <a:r>
              <a:rPr lang="en-US" sz="2800" dirty="0">
                <a:solidFill>
                  <a:schemeClr val="tx1">
                    <a:lumMod val="50000"/>
                    <a:lumOff val="50000"/>
                  </a:schemeClr>
                </a:solidFill>
                <a:latin typeface="+mn-lt"/>
              </a:rPr>
              <a:t>binary addition </a:t>
            </a:r>
            <a:endParaRPr lang="en-US" sz="2800" dirty="0" smtClean="0">
              <a:solidFill>
                <a:schemeClr val="tx1">
                  <a:lumMod val="50000"/>
                  <a:lumOff val="50000"/>
                </a:schemeClr>
              </a:solidFill>
              <a:latin typeface="+mn-lt"/>
            </a:endParaRPr>
          </a:p>
        </p:txBody>
      </p:sp>
      <p:sp>
        <p:nvSpPr>
          <p:cNvPr id="5" name="TextBox 4"/>
          <p:cNvSpPr txBox="1"/>
          <p:nvPr/>
        </p:nvSpPr>
        <p:spPr>
          <a:xfrm>
            <a:off x="5176477" y="-727793"/>
            <a:ext cx="4257897" cy="7786747"/>
          </a:xfrm>
          <a:prstGeom prst="rect">
            <a:avLst/>
          </a:prstGeom>
          <a:noFill/>
        </p:spPr>
        <p:txBody>
          <a:bodyPr wrap="none" rtlCol="0">
            <a:spAutoFit/>
          </a:bodyPr>
          <a:lstStyle/>
          <a:p>
            <a:r>
              <a:rPr lang="en-GB" sz="50000" dirty="0" smtClean="0">
                <a:solidFill>
                  <a:schemeClr val="tx1">
                    <a:lumMod val="50000"/>
                    <a:lumOff val="50000"/>
                  </a:schemeClr>
                </a:solidFill>
                <a:sym typeface="Wingdings" panose="05000000000000000000" pitchFamily="2" charset="2"/>
              </a:rPr>
              <a:t></a:t>
            </a:r>
            <a:endParaRPr lang="en-GB" sz="50000" dirty="0">
              <a:solidFill>
                <a:schemeClr val="tx1">
                  <a:lumMod val="50000"/>
                  <a:lumOff val="50000"/>
                </a:schemeClr>
              </a:solidFill>
            </a:endParaRPr>
          </a:p>
        </p:txBody>
      </p:sp>
    </p:spTree>
    <p:extLst>
      <p:ext uri="{BB962C8B-B14F-4D97-AF65-F5344CB8AC3E}">
        <p14:creationId xmlns:p14="http://schemas.microsoft.com/office/powerpoint/2010/main" val="9438512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29575" y="5772150"/>
            <a:ext cx="1114425" cy="10858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rotWithShape="1">
          <a:blip r:embed="rId3"/>
          <a:srcRect b="4434"/>
          <a:stretch/>
        </p:blipFill>
        <p:spPr>
          <a:xfrm>
            <a:off x="85728" y="0"/>
            <a:ext cx="8970296" cy="6858000"/>
          </a:xfrm>
          <a:prstGeom prst="rect">
            <a:avLst/>
          </a:prstGeom>
        </p:spPr>
      </p:pic>
      <p:pic>
        <p:nvPicPr>
          <p:cNvPr id="4" name="Picture 3"/>
          <p:cNvPicPr>
            <a:picLocks noChangeAspect="1"/>
          </p:cNvPicPr>
          <p:nvPr/>
        </p:nvPicPr>
        <p:blipFill rotWithShape="1">
          <a:blip r:embed="rId3"/>
          <a:srcRect b="44784"/>
          <a:stretch/>
        </p:blipFill>
        <p:spPr>
          <a:xfrm>
            <a:off x="85728" y="0"/>
            <a:ext cx="8970296" cy="3962401"/>
          </a:xfrm>
          <a:prstGeom prst="rect">
            <a:avLst/>
          </a:prstGeom>
        </p:spPr>
      </p:pic>
    </p:spTree>
    <p:extLst>
      <p:ext uri="{BB962C8B-B14F-4D97-AF65-F5344CB8AC3E}">
        <p14:creationId xmlns:p14="http://schemas.microsoft.com/office/powerpoint/2010/main" val="15381630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029575" y="5772150"/>
            <a:ext cx="1114425" cy="10858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rotWithShape="1">
          <a:blip r:embed="rId3"/>
          <a:srcRect b="4136"/>
          <a:stretch/>
        </p:blipFill>
        <p:spPr>
          <a:xfrm>
            <a:off x="0" y="15240"/>
            <a:ext cx="8922486" cy="6842760"/>
          </a:xfrm>
          <a:prstGeom prst="rect">
            <a:avLst/>
          </a:prstGeom>
        </p:spPr>
      </p:pic>
      <p:pic>
        <p:nvPicPr>
          <p:cNvPr id="3" name="Picture 2"/>
          <p:cNvPicPr>
            <a:picLocks noChangeAspect="1"/>
          </p:cNvPicPr>
          <p:nvPr/>
        </p:nvPicPr>
        <p:blipFill rotWithShape="1">
          <a:blip r:embed="rId4"/>
          <a:srcRect t="2185"/>
          <a:stretch/>
        </p:blipFill>
        <p:spPr>
          <a:xfrm>
            <a:off x="799630" y="12879"/>
            <a:ext cx="7468606" cy="3459656"/>
          </a:xfrm>
          <a:prstGeom prst="rect">
            <a:avLst/>
          </a:prstGeom>
        </p:spPr>
      </p:pic>
      <p:sp>
        <p:nvSpPr>
          <p:cNvPr id="4" name="Rectangle 3"/>
          <p:cNvSpPr/>
          <p:nvPr/>
        </p:nvSpPr>
        <p:spPr>
          <a:xfrm>
            <a:off x="799630" y="2756079"/>
            <a:ext cx="1711750" cy="321972"/>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538656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rot="20944463">
            <a:off x="-7877" y="725257"/>
            <a:ext cx="5022607" cy="3550955"/>
          </a:xfrm>
          <a:prstGeom prst="rect">
            <a:avLst/>
          </a:prstGeom>
          <a:ln>
            <a:solidFill>
              <a:schemeClr val="bg1">
                <a:lumMod val="50000"/>
              </a:schemeClr>
            </a:solidFill>
          </a:ln>
        </p:spPr>
      </p:pic>
      <p:sp>
        <p:nvSpPr>
          <p:cNvPr id="2" name="TextBox 1"/>
          <p:cNvSpPr txBox="1"/>
          <p:nvPr/>
        </p:nvSpPr>
        <p:spPr>
          <a:xfrm>
            <a:off x="5011009" y="126603"/>
            <a:ext cx="4132991" cy="2123658"/>
          </a:xfrm>
          <a:prstGeom prst="rect">
            <a:avLst/>
          </a:prstGeom>
          <a:noFill/>
        </p:spPr>
        <p:txBody>
          <a:bodyPr wrap="none" rtlCol="0">
            <a:spAutoFit/>
          </a:bodyPr>
          <a:lstStyle/>
          <a:p>
            <a:r>
              <a:rPr lang="en-GB" sz="4400" dirty="0" smtClean="0">
                <a:solidFill>
                  <a:srgbClr val="C00000"/>
                </a:solidFill>
              </a:rPr>
              <a:t>Design on paper</a:t>
            </a:r>
          </a:p>
          <a:p>
            <a:r>
              <a:rPr lang="en-GB" sz="4400" dirty="0" smtClean="0">
                <a:solidFill>
                  <a:srgbClr val="C00000"/>
                </a:solidFill>
              </a:rPr>
              <a:t>Write in Notepad</a:t>
            </a:r>
          </a:p>
          <a:p>
            <a:r>
              <a:rPr lang="en-GB" sz="4400" dirty="0" smtClean="0">
                <a:solidFill>
                  <a:srgbClr val="C00000"/>
                </a:solidFill>
              </a:rPr>
              <a:t>Render in GIMP</a:t>
            </a:r>
            <a:endParaRPr lang="en-GB" sz="4400" dirty="0">
              <a:solidFill>
                <a:srgbClr val="C00000"/>
              </a:solidFill>
            </a:endParaRPr>
          </a:p>
        </p:txBody>
      </p:sp>
      <p:pic>
        <p:nvPicPr>
          <p:cNvPr id="3" name="Picture 2"/>
          <p:cNvPicPr>
            <a:picLocks noChangeAspect="1"/>
          </p:cNvPicPr>
          <p:nvPr/>
        </p:nvPicPr>
        <p:blipFill rotWithShape="1">
          <a:blip r:embed="rId4"/>
          <a:srcRect l="26562" t="29687" r="26250" b="27149"/>
          <a:stretch/>
        </p:blipFill>
        <p:spPr>
          <a:xfrm>
            <a:off x="3390900" y="2647950"/>
            <a:ext cx="5753100" cy="4210050"/>
          </a:xfrm>
          <a:prstGeom prst="rect">
            <a:avLst/>
          </a:prstGeom>
        </p:spPr>
      </p:pic>
    </p:spTree>
    <p:extLst>
      <p:ext uri="{BB962C8B-B14F-4D97-AF65-F5344CB8AC3E}">
        <p14:creationId xmlns:p14="http://schemas.microsoft.com/office/powerpoint/2010/main" val="40863609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1325563"/>
          </a:xfrm>
        </p:spPr>
        <p:txBody>
          <a:bodyPr>
            <a:normAutofit/>
          </a:bodyPr>
          <a:lstStyle/>
          <a:p>
            <a:r>
              <a:rPr lang="en-GB" sz="6000" dirty="0" smtClean="0"/>
              <a:t>Compressing Pictures</a:t>
            </a:r>
            <a:endParaRPr lang="en-GB" sz="6000" dirty="0"/>
          </a:p>
        </p:txBody>
      </p:sp>
      <p:sp>
        <p:nvSpPr>
          <p:cNvPr id="4" name="Rectangle 3"/>
          <p:cNvSpPr/>
          <p:nvPr/>
        </p:nvSpPr>
        <p:spPr>
          <a:xfrm>
            <a:off x="7886700" y="5754414"/>
            <a:ext cx="1257300" cy="1103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8757"/>
          <a:stretch/>
        </p:blipFill>
        <p:spPr>
          <a:xfrm>
            <a:off x="0" y="1321539"/>
            <a:ext cx="9144000" cy="5544774"/>
          </a:xfrm>
          <a:prstGeom prst="rect">
            <a:avLst/>
          </a:prstGeom>
        </p:spPr>
      </p:pic>
      <p:sp>
        <p:nvSpPr>
          <p:cNvPr id="6" name="Rectangle 5"/>
          <p:cNvSpPr/>
          <p:nvPr/>
        </p:nvSpPr>
        <p:spPr>
          <a:xfrm flipV="1">
            <a:off x="-17253" y="1155472"/>
            <a:ext cx="9177878" cy="1030575"/>
          </a:xfrm>
          <a:prstGeom prst="rect">
            <a:avLst/>
          </a:prstGeom>
          <a:gradFill flip="none" rotWithShape="1">
            <a:gsLst>
              <a:gs pos="5300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7652251" y="-704009"/>
            <a:ext cx="1484702" cy="3170099"/>
          </a:xfrm>
          <a:prstGeom prst="rect">
            <a:avLst/>
          </a:prstGeom>
          <a:noFill/>
        </p:spPr>
        <p:txBody>
          <a:bodyPr wrap="none" rtlCol="0">
            <a:spAutoFit/>
          </a:bodyPr>
          <a:lstStyle/>
          <a:p>
            <a:r>
              <a:rPr lang="en-GB" sz="20000" b="1" dirty="0">
                <a:solidFill>
                  <a:srgbClr val="DEDEDE"/>
                </a:solidFill>
              </a:rPr>
              <a:t>9</a:t>
            </a:r>
          </a:p>
        </p:txBody>
      </p:sp>
      <p:sp>
        <p:nvSpPr>
          <p:cNvPr id="8" name="TextBox 7"/>
          <p:cNvSpPr txBox="1"/>
          <p:nvPr/>
        </p:nvSpPr>
        <p:spPr>
          <a:xfrm>
            <a:off x="7508918" y="1031978"/>
            <a:ext cx="1122423" cy="461665"/>
          </a:xfrm>
          <a:prstGeom prst="rect">
            <a:avLst/>
          </a:prstGeom>
          <a:noFill/>
        </p:spPr>
        <p:txBody>
          <a:bodyPr wrap="none" rtlCol="0">
            <a:spAutoFit/>
          </a:bodyPr>
          <a:lstStyle/>
          <a:p>
            <a:r>
              <a:rPr lang="en-GB" sz="2400" b="1" dirty="0" smtClean="0">
                <a:solidFill>
                  <a:srgbClr val="595959"/>
                </a:solidFill>
              </a:rPr>
              <a:t>activity</a:t>
            </a:r>
            <a:endParaRPr lang="en-GB" sz="2400" b="1" dirty="0">
              <a:solidFill>
                <a:srgbClr val="595959"/>
              </a:solidFill>
            </a:endParaRPr>
          </a:p>
        </p:txBody>
      </p:sp>
    </p:spTree>
    <p:extLst>
      <p:ext uri="{BB962C8B-B14F-4D97-AF65-F5344CB8AC3E}">
        <p14:creationId xmlns:p14="http://schemas.microsoft.com/office/powerpoint/2010/main" val="5185096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1325563"/>
          </a:xfrm>
        </p:spPr>
        <p:txBody>
          <a:bodyPr>
            <a:normAutofit/>
          </a:bodyPr>
          <a:lstStyle/>
          <a:p>
            <a:r>
              <a:rPr lang="en-GB" sz="6000" dirty="0" smtClean="0"/>
              <a:t>Compressing Pictures</a:t>
            </a:r>
            <a:endParaRPr lang="en-GB" sz="6000" dirty="0"/>
          </a:p>
        </p:txBody>
      </p:sp>
      <p:sp>
        <p:nvSpPr>
          <p:cNvPr id="3" name="Content Placeholder 2"/>
          <p:cNvSpPr>
            <a:spLocks noGrp="1"/>
          </p:cNvSpPr>
          <p:nvPr>
            <p:ph idx="1"/>
          </p:nvPr>
        </p:nvSpPr>
        <p:spPr>
          <a:xfrm>
            <a:off x="0" y="1145682"/>
            <a:ext cx="9144000" cy="5869717"/>
          </a:xfrm>
        </p:spPr>
        <p:txBody>
          <a:bodyPr>
            <a:normAutofit/>
          </a:bodyPr>
          <a:lstStyle/>
          <a:p>
            <a:pPr marL="0" indent="0">
              <a:buNone/>
            </a:pPr>
            <a:r>
              <a:rPr lang="en-GB" sz="4400" dirty="0" smtClean="0">
                <a:solidFill>
                  <a:schemeClr val="tx1">
                    <a:lumMod val="50000"/>
                    <a:lumOff val="50000"/>
                  </a:schemeClr>
                </a:solidFill>
                <a:cs typeface="Courier New" panose="02070309020205020404" pitchFamily="49" charset="0"/>
              </a:rPr>
              <a:t>LZ compression looked for repeated patterns in the text.</a:t>
            </a:r>
          </a:p>
          <a:p>
            <a:pPr marL="0" indent="0">
              <a:buNone/>
            </a:pPr>
            <a:r>
              <a:rPr lang="en-GB" sz="4400" dirty="0" smtClean="0">
                <a:solidFill>
                  <a:schemeClr val="tx1">
                    <a:lumMod val="50000"/>
                    <a:lumOff val="50000"/>
                  </a:schemeClr>
                </a:solidFill>
                <a:cs typeface="Courier New" panose="02070309020205020404" pitchFamily="49" charset="0"/>
              </a:rPr>
              <a:t>The same approach can be applied to pictures too.</a:t>
            </a:r>
          </a:p>
          <a:p>
            <a:pPr marL="0" indent="0">
              <a:buNone/>
            </a:pPr>
            <a:r>
              <a:rPr lang="en-GB" sz="4400" dirty="0" smtClean="0">
                <a:solidFill>
                  <a:schemeClr val="tx1">
                    <a:lumMod val="50000"/>
                    <a:lumOff val="50000"/>
                  </a:schemeClr>
                </a:solidFill>
                <a:cs typeface="Courier New" panose="02070309020205020404" pitchFamily="49" charset="0"/>
              </a:rPr>
              <a:t>Often a picture will have a continuous run of the same colour pixels. Why store each value repeatedly?</a:t>
            </a:r>
          </a:p>
        </p:txBody>
      </p:sp>
      <p:sp>
        <p:nvSpPr>
          <p:cNvPr id="4" name="Rectangle 3"/>
          <p:cNvSpPr/>
          <p:nvPr/>
        </p:nvSpPr>
        <p:spPr>
          <a:xfrm>
            <a:off x="7886700" y="5754414"/>
            <a:ext cx="1257300" cy="1103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Tree>
    <p:extLst>
      <p:ext uri="{BB962C8B-B14F-4D97-AF65-F5344CB8AC3E}">
        <p14:creationId xmlns:p14="http://schemas.microsoft.com/office/powerpoint/2010/main" val="3552273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1325563"/>
          </a:xfrm>
        </p:spPr>
        <p:txBody>
          <a:bodyPr>
            <a:normAutofit/>
          </a:bodyPr>
          <a:lstStyle/>
          <a:p>
            <a:r>
              <a:rPr lang="en-GB" sz="6000" dirty="0" smtClean="0"/>
              <a:t>Run Length Encoding</a:t>
            </a:r>
            <a:endParaRPr lang="en-GB" sz="6000" dirty="0"/>
          </a:p>
        </p:txBody>
      </p:sp>
      <p:sp>
        <p:nvSpPr>
          <p:cNvPr id="3" name="Content Placeholder 2"/>
          <p:cNvSpPr>
            <a:spLocks noGrp="1"/>
          </p:cNvSpPr>
          <p:nvPr>
            <p:ph idx="1"/>
          </p:nvPr>
        </p:nvSpPr>
        <p:spPr>
          <a:xfrm>
            <a:off x="0" y="1145682"/>
            <a:ext cx="9144000" cy="5869717"/>
          </a:xfrm>
        </p:spPr>
        <p:txBody>
          <a:bodyPr>
            <a:normAutofit/>
          </a:bodyPr>
          <a:lstStyle/>
          <a:p>
            <a:pPr marL="0" indent="0">
              <a:buNone/>
            </a:pPr>
            <a:r>
              <a:rPr lang="en-GB" sz="4400" dirty="0" smtClean="0">
                <a:solidFill>
                  <a:schemeClr val="tx1">
                    <a:lumMod val="50000"/>
                    <a:lumOff val="50000"/>
                  </a:schemeClr>
                </a:solidFill>
                <a:cs typeface="Courier New" panose="02070309020205020404" pitchFamily="49" charset="0"/>
              </a:rPr>
              <a:t>In a black and white image, do we need to store B and W?</a:t>
            </a:r>
          </a:p>
        </p:txBody>
      </p:sp>
      <p:sp>
        <p:nvSpPr>
          <p:cNvPr id="4" name="Rectangle 3"/>
          <p:cNvSpPr/>
          <p:nvPr/>
        </p:nvSpPr>
        <p:spPr>
          <a:xfrm>
            <a:off x="7886700" y="5754414"/>
            <a:ext cx="1257300" cy="1103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5" name="Picture 4"/>
          <p:cNvPicPr>
            <a:picLocks noChangeAspect="1"/>
          </p:cNvPicPr>
          <p:nvPr/>
        </p:nvPicPr>
        <p:blipFill rotWithShape="1">
          <a:blip r:embed="rId3"/>
          <a:srcRect l="35835" t="29688" r="22108" b="24609"/>
          <a:stretch/>
        </p:blipFill>
        <p:spPr>
          <a:xfrm>
            <a:off x="556613" y="2379564"/>
            <a:ext cx="7330087" cy="4478435"/>
          </a:xfrm>
          <a:prstGeom prst="rect">
            <a:avLst/>
          </a:prstGeom>
        </p:spPr>
      </p:pic>
    </p:spTree>
    <p:extLst>
      <p:ext uri="{BB962C8B-B14F-4D97-AF65-F5344CB8AC3E}">
        <p14:creationId xmlns:p14="http://schemas.microsoft.com/office/powerpoint/2010/main" val="26871634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1325563"/>
          </a:xfrm>
        </p:spPr>
        <p:txBody>
          <a:bodyPr>
            <a:normAutofit/>
          </a:bodyPr>
          <a:lstStyle/>
          <a:p>
            <a:r>
              <a:rPr lang="en-GB" sz="6000" dirty="0" smtClean="0"/>
              <a:t>Run Length Encoding</a:t>
            </a:r>
            <a:endParaRPr lang="en-GB" sz="6000" dirty="0"/>
          </a:p>
        </p:txBody>
      </p:sp>
      <p:sp>
        <p:nvSpPr>
          <p:cNvPr id="4" name="Rectangle 3"/>
          <p:cNvSpPr/>
          <p:nvPr/>
        </p:nvSpPr>
        <p:spPr>
          <a:xfrm>
            <a:off x="7886700" y="5754414"/>
            <a:ext cx="1257300" cy="1103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7" name="Picture 6"/>
          <p:cNvPicPr>
            <a:picLocks noChangeAspect="1"/>
          </p:cNvPicPr>
          <p:nvPr/>
        </p:nvPicPr>
        <p:blipFill rotWithShape="1">
          <a:blip r:embed="rId3"/>
          <a:srcRect l="21669" t="17384" r="23316" b="8593"/>
          <a:stretch/>
        </p:blipFill>
        <p:spPr>
          <a:xfrm>
            <a:off x="992981" y="1028700"/>
            <a:ext cx="7158038" cy="5414962"/>
          </a:xfrm>
          <a:prstGeom prst="rect">
            <a:avLst/>
          </a:prstGeom>
        </p:spPr>
      </p:pic>
      <p:sp>
        <p:nvSpPr>
          <p:cNvPr id="9" name="Rectangle 8"/>
          <p:cNvSpPr/>
          <p:nvPr/>
        </p:nvSpPr>
        <p:spPr>
          <a:xfrm>
            <a:off x="0" y="6480452"/>
            <a:ext cx="9144000" cy="369332"/>
          </a:xfrm>
          <a:prstGeom prst="rect">
            <a:avLst/>
          </a:prstGeom>
        </p:spPr>
        <p:txBody>
          <a:bodyPr wrap="square">
            <a:spAutoFit/>
          </a:bodyPr>
          <a:lstStyle/>
          <a:p>
            <a:r>
              <a:rPr lang="en-GB" dirty="0" smtClean="0">
                <a:solidFill>
                  <a:schemeClr val="tx1">
                    <a:lumMod val="50000"/>
                    <a:lumOff val="50000"/>
                  </a:schemeClr>
                </a:solidFill>
                <a:hlinkClick r:id="rId4"/>
              </a:rPr>
              <a:t>goo.gl/</a:t>
            </a:r>
            <a:r>
              <a:rPr lang="en-GB" dirty="0" err="1" smtClean="0">
                <a:solidFill>
                  <a:schemeClr val="tx1">
                    <a:lumMod val="50000"/>
                    <a:lumOff val="50000"/>
                  </a:schemeClr>
                </a:solidFill>
                <a:hlinkClick r:id="rId4"/>
              </a:rPr>
              <a:t>bvMxDS</a:t>
            </a:r>
            <a:r>
              <a:rPr lang="en-GB" dirty="0" smtClean="0">
                <a:solidFill>
                  <a:schemeClr val="tx1">
                    <a:lumMod val="50000"/>
                    <a:lumOff val="50000"/>
                  </a:schemeClr>
                </a:solidFill>
              </a:rPr>
              <a:t> </a:t>
            </a:r>
            <a:endParaRPr lang="en-GB" dirty="0">
              <a:solidFill>
                <a:schemeClr val="tx1">
                  <a:lumMod val="50000"/>
                  <a:lumOff val="50000"/>
                </a:schemeClr>
              </a:solidFill>
            </a:endParaRPr>
          </a:p>
        </p:txBody>
      </p:sp>
    </p:spTree>
    <p:extLst>
      <p:ext uri="{BB962C8B-B14F-4D97-AF65-F5344CB8AC3E}">
        <p14:creationId xmlns:p14="http://schemas.microsoft.com/office/powerpoint/2010/main" val="25326353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1325563"/>
          </a:xfrm>
        </p:spPr>
        <p:txBody>
          <a:bodyPr>
            <a:normAutofit/>
          </a:bodyPr>
          <a:lstStyle/>
          <a:p>
            <a:r>
              <a:rPr lang="en-GB" sz="6000" dirty="0" smtClean="0"/>
              <a:t>Run Length Encoding</a:t>
            </a:r>
            <a:endParaRPr lang="en-GB" sz="6000" dirty="0"/>
          </a:p>
        </p:txBody>
      </p:sp>
      <p:sp>
        <p:nvSpPr>
          <p:cNvPr id="3" name="Content Placeholder 2"/>
          <p:cNvSpPr>
            <a:spLocks noGrp="1"/>
          </p:cNvSpPr>
          <p:nvPr>
            <p:ph idx="1"/>
          </p:nvPr>
        </p:nvSpPr>
        <p:spPr>
          <a:xfrm>
            <a:off x="0" y="1071564"/>
            <a:ext cx="9144000" cy="5943836"/>
          </a:xfrm>
        </p:spPr>
        <p:txBody>
          <a:bodyPr>
            <a:normAutofit/>
          </a:bodyPr>
          <a:lstStyle/>
          <a:p>
            <a:pPr marL="0" indent="0">
              <a:buNone/>
            </a:pPr>
            <a:r>
              <a:rPr lang="en-GB" sz="4400" dirty="0" smtClean="0">
                <a:solidFill>
                  <a:schemeClr val="tx1">
                    <a:lumMod val="50000"/>
                    <a:lumOff val="50000"/>
                  </a:schemeClr>
                </a:solidFill>
                <a:cs typeface="Courier New" panose="02070309020205020404" pitchFamily="49" charset="0"/>
              </a:rPr>
              <a:t>How much space has been saved?</a:t>
            </a:r>
          </a:p>
        </p:txBody>
      </p:sp>
      <p:sp>
        <p:nvSpPr>
          <p:cNvPr id="4" name="Rectangle 3"/>
          <p:cNvSpPr/>
          <p:nvPr/>
        </p:nvSpPr>
        <p:spPr>
          <a:xfrm>
            <a:off x="7886700" y="5883006"/>
            <a:ext cx="1257300" cy="1103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6" name="Picture 5"/>
          <p:cNvPicPr>
            <a:picLocks noChangeAspect="1"/>
          </p:cNvPicPr>
          <p:nvPr/>
        </p:nvPicPr>
        <p:blipFill rotWithShape="1">
          <a:blip r:embed="rId3"/>
          <a:srcRect l="23866" t="31297" r="21559" b="13281"/>
          <a:stretch/>
        </p:blipFill>
        <p:spPr>
          <a:xfrm>
            <a:off x="120560" y="1714505"/>
            <a:ext cx="8983674" cy="5129211"/>
          </a:xfrm>
          <a:prstGeom prst="rect">
            <a:avLst/>
          </a:prstGeom>
        </p:spPr>
      </p:pic>
      <p:sp>
        <p:nvSpPr>
          <p:cNvPr id="7" name="Rectangle 6"/>
          <p:cNvSpPr/>
          <p:nvPr/>
        </p:nvSpPr>
        <p:spPr>
          <a:xfrm>
            <a:off x="200025" y="1857380"/>
            <a:ext cx="3671888" cy="2714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dirty="0" smtClean="0">
                <a:solidFill>
                  <a:srgbClr val="C00000"/>
                </a:solidFill>
              </a:rPr>
              <a:t>6, 4</a:t>
            </a:r>
            <a:endParaRPr lang="en-GB" dirty="0">
              <a:solidFill>
                <a:srgbClr val="C00000"/>
              </a:solidFill>
            </a:endParaRPr>
          </a:p>
        </p:txBody>
      </p:sp>
      <p:sp>
        <p:nvSpPr>
          <p:cNvPr id="8" name="Rectangle 7"/>
          <p:cNvSpPr/>
          <p:nvPr/>
        </p:nvSpPr>
        <p:spPr>
          <a:xfrm>
            <a:off x="200025" y="6449086"/>
            <a:ext cx="3671888" cy="2714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dirty="0" smtClean="0">
                <a:solidFill>
                  <a:srgbClr val="C00000"/>
                </a:solidFill>
              </a:rPr>
              <a:t>6, 4</a:t>
            </a:r>
            <a:endParaRPr lang="en-GB" dirty="0">
              <a:solidFill>
                <a:srgbClr val="C00000"/>
              </a:solidFill>
            </a:endParaRPr>
          </a:p>
        </p:txBody>
      </p:sp>
      <p:sp>
        <p:nvSpPr>
          <p:cNvPr id="9" name="Rectangle 8"/>
          <p:cNvSpPr/>
          <p:nvPr/>
        </p:nvSpPr>
        <p:spPr>
          <a:xfrm>
            <a:off x="200025" y="6142976"/>
            <a:ext cx="3671888" cy="2714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dirty="0" smtClean="0">
                <a:solidFill>
                  <a:srgbClr val="C00000"/>
                </a:solidFill>
              </a:rPr>
              <a:t>3, 3, 4, 3</a:t>
            </a:r>
            <a:endParaRPr lang="en-GB" dirty="0">
              <a:solidFill>
                <a:srgbClr val="C00000"/>
              </a:solidFill>
            </a:endParaRPr>
          </a:p>
        </p:txBody>
      </p:sp>
      <p:sp>
        <p:nvSpPr>
          <p:cNvPr id="10" name="Rectangle 9"/>
          <p:cNvSpPr/>
          <p:nvPr/>
        </p:nvSpPr>
        <p:spPr>
          <a:xfrm>
            <a:off x="200025" y="5836862"/>
            <a:ext cx="3671888" cy="2714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dirty="0" smtClean="0">
                <a:solidFill>
                  <a:srgbClr val="C00000"/>
                </a:solidFill>
              </a:rPr>
              <a:t>2, 2, 4, 1, 3, 2</a:t>
            </a:r>
            <a:endParaRPr lang="en-GB" dirty="0">
              <a:solidFill>
                <a:srgbClr val="C00000"/>
              </a:solidFill>
            </a:endParaRPr>
          </a:p>
        </p:txBody>
      </p:sp>
      <p:sp>
        <p:nvSpPr>
          <p:cNvPr id="11" name="Rectangle 10"/>
          <p:cNvSpPr/>
          <p:nvPr/>
        </p:nvSpPr>
        <p:spPr>
          <a:xfrm>
            <a:off x="200025" y="5530748"/>
            <a:ext cx="3671888" cy="2714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dirty="0" smtClean="0">
                <a:solidFill>
                  <a:srgbClr val="C00000"/>
                </a:solidFill>
              </a:rPr>
              <a:t>1, 1, 5, 3, 4, 1</a:t>
            </a:r>
            <a:endParaRPr lang="en-GB" dirty="0">
              <a:solidFill>
                <a:srgbClr val="C00000"/>
              </a:solidFill>
            </a:endParaRPr>
          </a:p>
        </p:txBody>
      </p:sp>
      <p:sp>
        <p:nvSpPr>
          <p:cNvPr id="12" name="Rectangle 11"/>
          <p:cNvSpPr/>
          <p:nvPr/>
        </p:nvSpPr>
        <p:spPr>
          <a:xfrm>
            <a:off x="200025" y="5224634"/>
            <a:ext cx="3671888" cy="2714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dirty="0" smtClean="0">
                <a:solidFill>
                  <a:srgbClr val="C00000"/>
                </a:solidFill>
              </a:rPr>
              <a:t>1, 2, 4, 4, 1, 1, 1, 1</a:t>
            </a:r>
            <a:endParaRPr lang="en-GB" dirty="0">
              <a:solidFill>
                <a:srgbClr val="C00000"/>
              </a:solidFill>
            </a:endParaRPr>
          </a:p>
        </p:txBody>
      </p:sp>
      <p:sp>
        <p:nvSpPr>
          <p:cNvPr id="13" name="Rectangle 12"/>
          <p:cNvSpPr/>
          <p:nvPr/>
        </p:nvSpPr>
        <p:spPr>
          <a:xfrm>
            <a:off x="200025" y="4918520"/>
            <a:ext cx="3671888" cy="2714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dirty="0" smtClean="0">
                <a:solidFill>
                  <a:srgbClr val="C00000"/>
                </a:solidFill>
              </a:rPr>
              <a:t>0, 3, 4, 4, 1, 1, 2</a:t>
            </a:r>
            <a:endParaRPr lang="en-GB" dirty="0">
              <a:solidFill>
                <a:srgbClr val="C00000"/>
              </a:solidFill>
            </a:endParaRPr>
          </a:p>
        </p:txBody>
      </p:sp>
      <p:sp>
        <p:nvSpPr>
          <p:cNvPr id="14" name="Rectangle 13"/>
          <p:cNvSpPr/>
          <p:nvPr/>
        </p:nvSpPr>
        <p:spPr>
          <a:xfrm>
            <a:off x="200025" y="4612406"/>
            <a:ext cx="3671888" cy="2714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dirty="0" smtClean="0">
                <a:solidFill>
                  <a:srgbClr val="C00000"/>
                </a:solidFill>
              </a:rPr>
              <a:t>0, 3, 4, 4, 4</a:t>
            </a:r>
            <a:endParaRPr lang="en-GB" dirty="0">
              <a:solidFill>
                <a:srgbClr val="C00000"/>
              </a:solidFill>
            </a:endParaRPr>
          </a:p>
        </p:txBody>
      </p:sp>
      <p:sp>
        <p:nvSpPr>
          <p:cNvPr id="15" name="Rectangle 14"/>
          <p:cNvSpPr/>
          <p:nvPr/>
        </p:nvSpPr>
        <p:spPr>
          <a:xfrm>
            <a:off x="200025" y="4306292"/>
            <a:ext cx="3671888" cy="2714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dirty="0" smtClean="0">
                <a:solidFill>
                  <a:srgbClr val="C00000"/>
                </a:solidFill>
              </a:rPr>
              <a:t>0, 2, 3, 7, 3</a:t>
            </a:r>
            <a:endParaRPr lang="en-GB" dirty="0">
              <a:solidFill>
                <a:srgbClr val="C00000"/>
              </a:solidFill>
            </a:endParaRPr>
          </a:p>
        </p:txBody>
      </p:sp>
      <p:sp>
        <p:nvSpPr>
          <p:cNvPr id="16" name="Rectangle 15"/>
          <p:cNvSpPr/>
          <p:nvPr/>
        </p:nvSpPr>
        <p:spPr>
          <a:xfrm>
            <a:off x="200025" y="4000178"/>
            <a:ext cx="3671888" cy="2714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dirty="0" smtClean="0">
                <a:solidFill>
                  <a:srgbClr val="C00000"/>
                </a:solidFill>
              </a:rPr>
              <a:t>0, 2, 2, 8, 2</a:t>
            </a:r>
            <a:endParaRPr lang="en-GB" dirty="0">
              <a:solidFill>
                <a:srgbClr val="C00000"/>
              </a:solidFill>
            </a:endParaRPr>
          </a:p>
        </p:txBody>
      </p:sp>
      <p:sp>
        <p:nvSpPr>
          <p:cNvPr id="17" name="Rectangle 16"/>
          <p:cNvSpPr/>
          <p:nvPr/>
        </p:nvSpPr>
        <p:spPr>
          <a:xfrm>
            <a:off x="200025" y="3694064"/>
            <a:ext cx="3671888" cy="2714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dirty="0" smtClean="0">
                <a:solidFill>
                  <a:srgbClr val="C00000"/>
                </a:solidFill>
              </a:rPr>
              <a:t>0, 1, 2, 8, 3</a:t>
            </a:r>
            <a:endParaRPr lang="en-GB" dirty="0">
              <a:solidFill>
                <a:srgbClr val="C00000"/>
              </a:solidFill>
            </a:endParaRPr>
          </a:p>
        </p:txBody>
      </p:sp>
      <p:sp>
        <p:nvSpPr>
          <p:cNvPr id="18" name="Rectangle 17"/>
          <p:cNvSpPr/>
          <p:nvPr/>
        </p:nvSpPr>
        <p:spPr>
          <a:xfrm>
            <a:off x="200025" y="3387950"/>
            <a:ext cx="3671888" cy="2714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dirty="0" smtClean="0">
                <a:solidFill>
                  <a:srgbClr val="C00000"/>
                </a:solidFill>
              </a:rPr>
              <a:t>0, 1, 2, 7, 1, 2, 1</a:t>
            </a:r>
            <a:endParaRPr lang="en-GB" dirty="0">
              <a:solidFill>
                <a:srgbClr val="C00000"/>
              </a:solidFill>
            </a:endParaRPr>
          </a:p>
        </p:txBody>
      </p:sp>
      <p:sp>
        <p:nvSpPr>
          <p:cNvPr id="19" name="Rectangle 18"/>
          <p:cNvSpPr/>
          <p:nvPr/>
        </p:nvSpPr>
        <p:spPr>
          <a:xfrm>
            <a:off x="200025" y="3081836"/>
            <a:ext cx="3671888" cy="2714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dirty="0" smtClean="0">
                <a:solidFill>
                  <a:srgbClr val="C00000"/>
                </a:solidFill>
              </a:rPr>
              <a:t>1, 1, 2, 5, 1, 3, 1, 1</a:t>
            </a:r>
            <a:endParaRPr lang="en-GB" dirty="0">
              <a:solidFill>
                <a:srgbClr val="C00000"/>
              </a:solidFill>
            </a:endParaRPr>
          </a:p>
        </p:txBody>
      </p:sp>
      <p:sp>
        <p:nvSpPr>
          <p:cNvPr id="20" name="Rectangle 19"/>
          <p:cNvSpPr/>
          <p:nvPr/>
        </p:nvSpPr>
        <p:spPr>
          <a:xfrm>
            <a:off x="200025" y="2775722"/>
            <a:ext cx="3671888" cy="2714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dirty="0" smtClean="0">
                <a:solidFill>
                  <a:srgbClr val="C00000"/>
                </a:solidFill>
              </a:rPr>
              <a:t>1, 1, 3, 2, 1, 4, 1, 2</a:t>
            </a:r>
            <a:endParaRPr lang="en-GB" dirty="0">
              <a:solidFill>
                <a:srgbClr val="C00000"/>
              </a:solidFill>
            </a:endParaRPr>
          </a:p>
        </p:txBody>
      </p:sp>
      <p:sp>
        <p:nvSpPr>
          <p:cNvPr id="21" name="Rectangle 20"/>
          <p:cNvSpPr/>
          <p:nvPr/>
        </p:nvSpPr>
        <p:spPr>
          <a:xfrm>
            <a:off x="214313" y="2469608"/>
            <a:ext cx="3671888" cy="2714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dirty="0" smtClean="0">
                <a:solidFill>
                  <a:srgbClr val="C00000"/>
                </a:solidFill>
              </a:rPr>
              <a:t>2, 2, 6, 4</a:t>
            </a:r>
            <a:endParaRPr lang="en-GB" dirty="0">
              <a:solidFill>
                <a:srgbClr val="C00000"/>
              </a:solidFill>
            </a:endParaRPr>
          </a:p>
        </p:txBody>
      </p:sp>
      <p:sp>
        <p:nvSpPr>
          <p:cNvPr id="22" name="Rectangle 21"/>
          <p:cNvSpPr/>
          <p:nvPr/>
        </p:nvSpPr>
        <p:spPr>
          <a:xfrm>
            <a:off x="200025" y="2163494"/>
            <a:ext cx="3671888" cy="2714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dirty="0" smtClean="0">
                <a:solidFill>
                  <a:srgbClr val="C00000"/>
                </a:solidFill>
              </a:rPr>
              <a:t>3, 3, 4, 3</a:t>
            </a:r>
            <a:endParaRPr lang="en-GB" dirty="0">
              <a:solidFill>
                <a:srgbClr val="C00000"/>
              </a:solidFill>
            </a:endParaRPr>
          </a:p>
        </p:txBody>
      </p:sp>
      <p:pic>
        <p:nvPicPr>
          <p:cNvPr id="5" name="Picture 4"/>
          <p:cNvPicPr>
            <a:picLocks noChangeAspect="1"/>
          </p:cNvPicPr>
          <p:nvPr/>
        </p:nvPicPr>
        <p:blipFill>
          <a:blip r:embed="rId4"/>
          <a:stretch>
            <a:fillRect/>
          </a:stretch>
        </p:blipFill>
        <p:spPr>
          <a:xfrm rot="21166376">
            <a:off x="945985" y="1881031"/>
            <a:ext cx="3551296" cy="5024849"/>
          </a:xfrm>
          <a:prstGeom prst="rect">
            <a:avLst/>
          </a:prstGeom>
          <a:ln>
            <a:solidFill>
              <a:schemeClr val="bg1">
                <a:lumMod val="50000"/>
              </a:schemeClr>
            </a:solidFill>
          </a:ln>
        </p:spPr>
      </p:pic>
    </p:spTree>
    <p:extLst>
      <p:ext uri="{BB962C8B-B14F-4D97-AF65-F5344CB8AC3E}">
        <p14:creationId xmlns:p14="http://schemas.microsoft.com/office/powerpoint/2010/main" val="6266132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left)">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left)">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left)">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wipe(left)">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wipe(left)">
                                      <p:cBhvr>
                                        <p:cTn id="67" dur="500"/>
                                        <p:tgtEl>
                                          <p:spTgt spid="1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wipe(left)">
                                      <p:cBhvr>
                                        <p:cTn id="72" dur="500"/>
                                        <p:tgtEl>
                                          <p:spTgt spid="11"/>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wipe(left)">
                                      <p:cBhvr>
                                        <p:cTn id="77" dur="500"/>
                                        <p:tgtEl>
                                          <p:spTgt spid="10"/>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wipe(left)">
                                      <p:cBhvr>
                                        <p:cTn id="82" dur="500"/>
                                        <p:tgtEl>
                                          <p:spTgt spid="9"/>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8"/>
                                        </p:tgtEl>
                                        <p:attrNameLst>
                                          <p:attrName>style.visibility</p:attrName>
                                        </p:attrNameLst>
                                      </p:cBhvr>
                                      <p:to>
                                        <p:strVal val="visible"/>
                                      </p:to>
                                    </p:set>
                                    <p:animEffect transition="in" filter="wipe(left)">
                                      <p:cBhvr>
                                        <p:cTn id="87" dur="500"/>
                                        <p:tgtEl>
                                          <p:spTgt spid="8"/>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3">
                                            <p:txEl>
                                              <p:pRg st="0" end="0"/>
                                            </p:txEl>
                                          </p:spTgt>
                                        </p:tgtEl>
                                        <p:attrNameLst>
                                          <p:attrName>style.visibility</p:attrName>
                                        </p:attrNameLst>
                                      </p:cBhvr>
                                      <p:to>
                                        <p:strVal val="visible"/>
                                      </p:to>
                                    </p:set>
                                    <p:animEffect transition="in" filter="fade">
                                      <p:cBhvr>
                                        <p:cTn id="9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17253" y="4729924"/>
            <a:ext cx="9177878" cy="1030575"/>
          </a:xfrm>
          <a:prstGeom prst="rect">
            <a:avLst/>
          </a:prstGeom>
          <a:gradFill flip="none" rotWithShape="1">
            <a:gsLst>
              <a:gs pos="5300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2437" y="5220393"/>
            <a:ext cx="9144000" cy="1637607"/>
          </a:xfrm>
        </p:spPr>
        <p:txBody>
          <a:bodyPr>
            <a:noAutofit/>
          </a:bodyPr>
          <a:lstStyle/>
          <a:p>
            <a:r>
              <a:rPr lang="en-GB" sz="6000" dirty="0" smtClean="0"/>
              <a:t>Lossless and</a:t>
            </a:r>
            <a:br>
              <a:rPr lang="en-GB" sz="6000" dirty="0" smtClean="0"/>
            </a:br>
            <a:r>
              <a:rPr lang="en-GB" sz="6000" dirty="0" err="1" smtClean="0"/>
              <a:t>Lossy</a:t>
            </a:r>
            <a:r>
              <a:rPr lang="en-GB" sz="6000" dirty="0" smtClean="0"/>
              <a:t> Compression</a:t>
            </a:r>
            <a:endParaRPr lang="en-GB" sz="6000" dirty="0"/>
          </a:p>
        </p:txBody>
      </p:sp>
      <p:sp>
        <p:nvSpPr>
          <p:cNvPr id="27" name="Rectangle 26"/>
          <p:cNvSpPr/>
          <p:nvPr/>
        </p:nvSpPr>
        <p:spPr>
          <a:xfrm>
            <a:off x="7996844" y="5760499"/>
            <a:ext cx="1157678" cy="1097501"/>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
            <a:ext cx="9143126" cy="4426964"/>
          </a:xfrm>
          <a:prstGeom prst="rect">
            <a:avLst/>
          </a:prstGeom>
        </p:spPr>
      </p:pic>
      <p:pic>
        <p:nvPicPr>
          <p:cNvPr id="5" name="Picture 4"/>
          <p:cNvPicPr>
            <a:picLocks noChangeAspect="1"/>
          </p:cNvPicPr>
          <p:nvPr/>
        </p:nvPicPr>
        <p:blipFill rotWithShape="1">
          <a:blip r:embed="rId4"/>
          <a:srcRect l="33261" t="10852" r="12561" b="30511"/>
          <a:stretch/>
        </p:blipFill>
        <p:spPr>
          <a:xfrm>
            <a:off x="5353376" y="3649030"/>
            <a:ext cx="3607725" cy="2195267"/>
          </a:xfrm>
          <a:prstGeom prst="rect">
            <a:avLst/>
          </a:prstGeom>
          <a:ln w="12700">
            <a:solidFill>
              <a:schemeClr val="bg1"/>
            </a:solidFill>
          </a:ln>
        </p:spPr>
      </p:pic>
      <p:sp>
        <p:nvSpPr>
          <p:cNvPr id="6" name="Rectangle 5"/>
          <p:cNvSpPr/>
          <p:nvPr/>
        </p:nvSpPr>
        <p:spPr>
          <a:xfrm>
            <a:off x="3827438" y="4444835"/>
            <a:ext cx="1646861" cy="369332"/>
          </a:xfrm>
          <a:prstGeom prst="rect">
            <a:avLst/>
          </a:prstGeom>
        </p:spPr>
        <p:txBody>
          <a:bodyPr wrap="none">
            <a:spAutoFit/>
          </a:bodyPr>
          <a:lstStyle/>
          <a:p>
            <a:r>
              <a:rPr lang="en-GB" dirty="0" smtClean="0">
                <a:hlinkClick r:id="rId5"/>
              </a:rPr>
              <a:t>goo.gl/</a:t>
            </a:r>
            <a:r>
              <a:rPr lang="en-GB" dirty="0" err="1" smtClean="0">
                <a:hlinkClick r:id="rId5"/>
              </a:rPr>
              <a:t>GEBfUU</a:t>
            </a:r>
            <a:r>
              <a:rPr lang="en-GB" dirty="0" smtClean="0"/>
              <a:t> </a:t>
            </a:r>
            <a:endParaRPr lang="en-GB" dirty="0"/>
          </a:p>
        </p:txBody>
      </p:sp>
    </p:spTree>
    <p:extLst>
      <p:ext uri="{BB962C8B-B14F-4D97-AF65-F5344CB8AC3E}">
        <p14:creationId xmlns:p14="http://schemas.microsoft.com/office/powerpoint/2010/main" val="10552215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3"/>
          <a:srcRect t="10852" r="34667" b="74375"/>
          <a:stretch/>
        </p:blipFill>
        <p:spPr>
          <a:xfrm>
            <a:off x="0" y="3"/>
            <a:ext cx="9154522" cy="1163782"/>
          </a:xfrm>
          <a:prstGeom prst="rect">
            <a:avLst/>
          </a:prstGeom>
        </p:spPr>
      </p:pic>
      <p:pic>
        <p:nvPicPr>
          <p:cNvPr id="25" name="Picture 24"/>
          <p:cNvPicPr>
            <a:picLocks noChangeAspect="1"/>
          </p:cNvPicPr>
          <p:nvPr/>
        </p:nvPicPr>
        <p:blipFill rotWithShape="1">
          <a:blip r:embed="rId3"/>
          <a:srcRect l="931" t="28352" r="21377" b="8011"/>
          <a:stretch/>
        </p:blipFill>
        <p:spPr>
          <a:xfrm>
            <a:off x="0" y="1164967"/>
            <a:ext cx="9141563" cy="4209776"/>
          </a:xfrm>
          <a:prstGeom prst="rect">
            <a:avLst/>
          </a:prstGeom>
        </p:spPr>
      </p:pic>
      <p:sp>
        <p:nvSpPr>
          <p:cNvPr id="26" name="Rectangle 25"/>
          <p:cNvSpPr/>
          <p:nvPr/>
        </p:nvSpPr>
        <p:spPr>
          <a:xfrm>
            <a:off x="-17253" y="4729924"/>
            <a:ext cx="9177878" cy="1030575"/>
          </a:xfrm>
          <a:prstGeom prst="rect">
            <a:avLst/>
          </a:prstGeom>
          <a:gradFill flip="none" rotWithShape="1">
            <a:gsLst>
              <a:gs pos="5300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2437" y="5220393"/>
            <a:ext cx="9144000" cy="1637607"/>
          </a:xfrm>
        </p:spPr>
        <p:txBody>
          <a:bodyPr>
            <a:noAutofit/>
          </a:bodyPr>
          <a:lstStyle/>
          <a:p>
            <a:r>
              <a:rPr lang="en-GB" sz="6000" dirty="0" smtClean="0"/>
              <a:t>Lossless and </a:t>
            </a:r>
            <a:br>
              <a:rPr lang="en-GB" sz="6000" dirty="0" smtClean="0"/>
            </a:br>
            <a:r>
              <a:rPr lang="en-GB" sz="6000" dirty="0" err="1" smtClean="0"/>
              <a:t>Lossy</a:t>
            </a:r>
            <a:r>
              <a:rPr lang="en-GB" sz="6000" dirty="0" smtClean="0"/>
              <a:t> Compression</a:t>
            </a:r>
            <a:endParaRPr lang="en-GB" sz="6000" dirty="0"/>
          </a:p>
        </p:txBody>
      </p:sp>
      <p:sp>
        <p:nvSpPr>
          <p:cNvPr id="27" name="Rectangle 26"/>
          <p:cNvSpPr/>
          <p:nvPr/>
        </p:nvSpPr>
        <p:spPr>
          <a:xfrm>
            <a:off x="7996844" y="5760499"/>
            <a:ext cx="1157678" cy="1097501"/>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7641537" y="5245211"/>
            <a:ext cx="1500026" cy="369332"/>
          </a:xfrm>
          <a:prstGeom prst="rect">
            <a:avLst/>
          </a:prstGeom>
        </p:spPr>
        <p:txBody>
          <a:bodyPr wrap="none">
            <a:spAutoFit/>
          </a:bodyPr>
          <a:lstStyle/>
          <a:p>
            <a:r>
              <a:rPr lang="en-GB" dirty="0" smtClean="0">
                <a:hlinkClick r:id="rId4"/>
              </a:rPr>
              <a:t>goo.gl/OfB0tI</a:t>
            </a:r>
            <a:r>
              <a:rPr lang="en-GB" dirty="0" smtClean="0"/>
              <a:t> </a:t>
            </a:r>
            <a:endParaRPr lang="en-GB" dirty="0"/>
          </a:p>
        </p:txBody>
      </p:sp>
    </p:spTree>
    <p:extLst>
      <p:ext uri="{BB962C8B-B14F-4D97-AF65-F5344CB8AC3E}">
        <p14:creationId xmlns:p14="http://schemas.microsoft.com/office/powerpoint/2010/main" val="4875581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bwMode="auto">
          <a:xfrm>
            <a:off x="179388" y="2848575"/>
            <a:ext cx="2653290" cy="4196020"/>
          </a:xfrm>
          <a:prstGeom prst="rect">
            <a:avLst/>
          </a:prstGeom>
          <a:solidFill>
            <a:schemeClr val="bg1"/>
          </a:solidFill>
        </p:spPr>
        <p:txBody>
          <a:bodyPr wrap="none">
            <a:spAutoFit/>
          </a:bodyPr>
          <a:lstStyle/>
          <a:p>
            <a:pPr>
              <a:lnSpc>
                <a:spcPts val="8000"/>
              </a:lnSpc>
              <a:defRPr/>
            </a:pPr>
            <a:r>
              <a:rPr lang="en-GB" sz="8000" b="1" spc="-150" dirty="0" smtClean="0">
                <a:solidFill>
                  <a:schemeClr val="bg1">
                    <a:lumMod val="50000"/>
                  </a:schemeClr>
                </a:solidFill>
              </a:rPr>
              <a:t>Why</a:t>
            </a:r>
          </a:p>
          <a:p>
            <a:pPr>
              <a:lnSpc>
                <a:spcPts val="8000"/>
              </a:lnSpc>
              <a:defRPr/>
            </a:pPr>
            <a:r>
              <a:rPr lang="en-GB" sz="8000" b="1" spc="-150" dirty="0" smtClean="0">
                <a:solidFill>
                  <a:schemeClr val="bg1">
                    <a:lumMod val="50000"/>
                  </a:schemeClr>
                </a:solidFill>
              </a:rPr>
              <a:t>What</a:t>
            </a:r>
          </a:p>
          <a:p>
            <a:pPr>
              <a:lnSpc>
                <a:spcPts val="8000"/>
              </a:lnSpc>
              <a:defRPr/>
            </a:pPr>
            <a:r>
              <a:rPr lang="en-GB" sz="8000" b="1" spc="-150" dirty="0" smtClean="0">
                <a:solidFill>
                  <a:schemeClr val="bg1">
                    <a:lumMod val="50000"/>
                  </a:schemeClr>
                </a:solidFill>
              </a:rPr>
              <a:t>When</a:t>
            </a:r>
          </a:p>
          <a:p>
            <a:pPr>
              <a:lnSpc>
                <a:spcPts val="8000"/>
              </a:lnSpc>
              <a:defRPr/>
            </a:pPr>
            <a:r>
              <a:rPr lang="en-GB" sz="8000" b="1" spc="-150" dirty="0" smtClean="0">
                <a:solidFill>
                  <a:schemeClr val="bg1">
                    <a:lumMod val="50000"/>
                  </a:schemeClr>
                </a:solidFill>
              </a:rPr>
              <a:t>How</a:t>
            </a:r>
            <a:endParaRPr lang="en-GB" sz="8000" b="1" spc="-150" dirty="0">
              <a:solidFill>
                <a:schemeClr val="bg1">
                  <a:lumMod val="50000"/>
                </a:schemeClr>
              </a:solidFill>
            </a:endParaRPr>
          </a:p>
        </p:txBody>
      </p:sp>
      <p:pic>
        <p:nvPicPr>
          <p:cNvPr id="614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2133600"/>
            <a:ext cx="4724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995738" y="2133600"/>
            <a:ext cx="1223962" cy="4724400"/>
          </a:xfrm>
          <a:prstGeom prst="rect">
            <a:avLst/>
          </a:prstGeom>
          <a:gradFill flip="none" rotWithShape="1">
            <a:gsLst>
              <a:gs pos="0">
                <a:schemeClr val="bg1">
                  <a:alpha val="0"/>
                </a:schemeClr>
              </a:gs>
              <a:gs pos="48000">
                <a:schemeClr val="bg1"/>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pic>
        <p:nvPicPr>
          <p:cNvPr id="6" name="Picture 5"/>
          <p:cNvPicPr>
            <a:picLocks noChangeAspect="1"/>
          </p:cNvPicPr>
          <p:nvPr/>
        </p:nvPicPr>
        <p:blipFill rotWithShape="1">
          <a:blip r:embed="rId4"/>
          <a:srcRect l="26240" t="19395" r="21108" b="25645"/>
          <a:stretch/>
        </p:blipFill>
        <p:spPr>
          <a:xfrm>
            <a:off x="275772" y="418145"/>
            <a:ext cx="2749956" cy="1613852"/>
          </a:xfrm>
          <a:prstGeom prst="rect">
            <a:avLst/>
          </a:prstGeom>
          <a:ln>
            <a:solidFill>
              <a:schemeClr val="bg1">
                <a:lumMod val="50000"/>
              </a:schemeClr>
            </a:solidFill>
          </a:ln>
        </p:spPr>
      </p:pic>
    </p:spTree>
    <p:extLst>
      <p:ext uri="{BB962C8B-B14F-4D97-AF65-F5344CB8AC3E}">
        <p14:creationId xmlns:p14="http://schemas.microsoft.com/office/powerpoint/2010/main" val="532867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76477" y="-767550"/>
            <a:ext cx="4257897" cy="7786747"/>
          </a:xfrm>
          <a:prstGeom prst="rect">
            <a:avLst/>
          </a:prstGeom>
          <a:noFill/>
        </p:spPr>
        <p:txBody>
          <a:bodyPr wrap="none" rtlCol="0">
            <a:spAutoFit/>
          </a:bodyPr>
          <a:lstStyle/>
          <a:p>
            <a:r>
              <a:rPr lang="en-GB" sz="50000" dirty="0">
                <a:solidFill>
                  <a:schemeClr val="tx1">
                    <a:lumMod val="50000"/>
                    <a:lumOff val="50000"/>
                  </a:schemeClr>
                </a:solidFill>
                <a:sym typeface="Wingdings" panose="05000000000000000000" pitchFamily="2" charset="2"/>
              </a:rPr>
              <a:t></a:t>
            </a:r>
            <a:endParaRPr lang="en-GB" sz="50000" dirty="0">
              <a:solidFill>
                <a:schemeClr val="tx1">
                  <a:lumMod val="50000"/>
                  <a:lumOff val="50000"/>
                </a:schemeClr>
              </a:solidFill>
            </a:endParaRPr>
          </a:p>
        </p:txBody>
      </p:sp>
      <p:pic>
        <p:nvPicPr>
          <p:cNvPr id="8" name="Picture 7"/>
          <p:cNvPicPr>
            <a:picLocks noChangeAspect="1"/>
          </p:cNvPicPr>
          <p:nvPr/>
        </p:nvPicPr>
        <p:blipFill rotWithShape="1">
          <a:blip r:embed="rId3"/>
          <a:srcRect l="45018" t="20379" r="27663" b="10783"/>
          <a:stretch/>
        </p:blipFill>
        <p:spPr>
          <a:xfrm rot="791412">
            <a:off x="5812003" y="181170"/>
            <a:ext cx="3554569" cy="5035639"/>
          </a:xfrm>
          <a:prstGeom prst="rect">
            <a:avLst/>
          </a:prstGeom>
          <a:ln>
            <a:solidFill>
              <a:schemeClr val="tx1">
                <a:lumMod val="50000"/>
                <a:lumOff val="50000"/>
              </a:schemeClr>
            </a:solidFill>
          </a:ln>
        </p:spPr>
      </p:pic>
      <p:sp>
        <p:nvSpPr>
          <p:cNvPr id="9" name="Rectangle 8"/>
          <p:cNvSpPr/>
          <p:nvPr/>
        </p:nvSpPr>
        <p:spPr>
          <a:xfrm>
            <a:off x="53010" y="35653"/>
            <a:ext cx="4846007" cy="1938992"/>
          </a:xfrm>
          <a:prstGeom prst="rect">
            <a:avLst/>
          </a:prstGeom>
        </p:spPr>
        <p:txBody>
          <a:bodyPr wrap="none">
            <a:spAutoFit/>
          </a:bodyPr>
          <a:lstStyle/>
          <a:p>
            <a:r>
              <a:rPr lang="en-US" sz="6000" b="1" kern="1400" spc="-150" dirty="0">
                <a:solidFill>
                  <a:srgbClr val="C00000"/>
                </a:solidFill>
              </a:rPr>
              <a:t>Computational </a:t>
            </a:r>
            <a:endParaRPr lang="en-US" sz="6000" b="1" kern="1400" spc="-150" dirty="0" smtClean="0">
              <a:solidFill>
                <a:srgbClr val="C00000"/>
              </a:solidFill>
            </a:endParaRPr>
          </a:p>
          <a:p>
            <a:r>
              <a:rPr lang="en-US" sz="6000" b="1" kern="1400" spc="-150" dirty="0" smtClean="0">
                <a:solidFill>
                  <a:srgbClr val="C00000"/>
                </a:solidFill>
              </a:rPr>
              <a:t>Thinking</a:t>
            </a:r>
            <a:endParaRPr lang="en-US" sz="6000" b="1" kern="1400" spc="-150" dirty="0">
              <a:solidFill>
                <a:srgbClr val="C00000"/>
              </a:solidFill>
            </a:endParaRPr>
          </a:p>
        </p:txBody>
      </p:sp>
      <p:pic>
        <p:nvPicPr>
          <p:cNvPr id="10" name="Picture 2" descr="head"/>
          <p:cNvPicPr>
            <a:picLocks noChangeAspect="1" noChangeArrowheads="1"/>
          </p:cNvPicPr>
          <p:nvPr/>
        </p:nvPicPr>
        <p:blipFill>
          <a:blip r:embed="rId4">
            <a:extLst>
              <a:ext uri="{28A0092B-C50C-407E-A947-70E740481C1C}">
                <a14:useLocalDpi xmlns:a14="http://schemas.microsoft.com/office/drawing/2010/main" val="0"/>
              </a:ext>
            </a:extLst>
          </a:blip>
          <a:srcRect t="-2417" b="-410"/>
          <a:stretch>
            <a:fillRect/>
          </a:stretch>
        </p:blipFill>
        <p:spPr bwMode="auto">
          <a:xfrm>
            <a:off x="163679" y="3419064"/>
            <a:ext cx="2850164" cy="33130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11" name="TextBox 10"/>
          <p:cNvSpPr txBox="1"/>
          <p:nvPr/>
        </p:nvSpPr>
        <p:spPr>
          <a:xfrm>
            <a:off x="5176477" y="-727793"/>
            <a:ext cx="4257897" cy="7786747"/>
          </a:xfrm>
          <a:prstGeom prst="rect">
            <a:avLst/>
          </a:prstGeom>
          <a:noFill/>
        </p:spPr>
        <p:txBody>
          <a:bodyPr wrap="none" rtlCol="0">
            <a:spAutoFit/>
          </a:bodyPr>
          <a:lstStyle/>
          <a:p>
            <a:r>
              <a:rPr lang="en-GB" sz="50000" dirty="0">
                <a:solidFill>
                  <a:schemeClr val="tx1">
                    <a:lumMod val="50000"/>
                    <a:lumOff val="50000"/>
                  </a:schemeClr>
                </a:solidFill>
                <a:sym typeface="Wingdings" panose="05000000000000000000" pitchFamily="2" charset="2"/>
              </a:rPr>
              <a:t></a:t>
            </a:r>
            <a:endParaRPr lang="en-GB" sz="50000" dirty="0">
              <a:solidFill>
                <a:schemeClr val="tx1">
                  <a:lumMod val="50000"/>
                  <a:lumOff val="50000"/>
                </a:schemeClr>
              </a:solidFill>
            </a:endParaRPr>
          </a:p>
        </p:txBody>
      </p:sp>
      <p:sp>
        <p:nvSpPr>
          <p:cNvPr id="6" name="Rectangle 5"/>
          <p:cNvSpPr/>
          <p:nvPr/>
        </p:nvSpPr>
        <p:spPr>
          <a:xfrm>
            <a:off x="3591339" y="5684162"/>
            <a:ext cx="5563152" cy="1200329"/>
          </a:xfrm>
          <a:prstGeom prst="rect">
            <a:avLst/>
          </a:prstGeom>
          <a:solidFill>
            <a:schemeClr val="bg1"/>
          </a:solidFill>
        </p:spPr>
        <p:txBody>
          <a:bodyPr wrap="square">
            <a:spAutoFit/>
          </a:bodyPr>
          <a:lstStyle/>
          <a:p>
            <a:pPr algn="r">
              <a:lnSpc>
                <a:spcPct val="90000"/>
              </a:lnSpc>
            </a:pPr>
            <a:r>
              <a:rPr lang="en-US" sz="4000" b="1" kern="1400" spc="-150" dirty="0">
                <a:solidFill>
                  <a:schemeClr val="tx1">
                    <a:lumMod val="75000"/>
                    <a:lumOff val="25000"/>
                  </a:schemeClr>
                </a:solidFill>
              </a:rPr>
              <a:t>Thinking Like a</a:t>
            </a:r>
          </a:p>
          <a:p>
            <a:pPr algn="r">
              <a:lnSpc>
                <a:spcPct val="90000"/>
              </a:lnSpc>
            </a:pPr>
            <a:r>
              <a:rPr lang="en-US" sz="4000" b="1" kern="1400" spc="-150" dirty="0">
                <a:solidFill>
                  <a:schemeClr val="tx1">
                    <a:lumMod val="75000"/>
                    <a:lumOff val="25000"/>
                  </a:schemeClr>
                </a:solidFill>
              </a:rPr>
              <a:t>Computer Scientist</a:t>
            </a:r>
            <a:endParaRPr lang="en-US" sz="4000" kern="1400" spc="-150" dirty="0">
              <a:solidFill>
                <a:schemeClr val="tx1">
                  <a:lumMod val="75000"/>
                  <a:lumOff val="25000"/>
                </a:schemeClr>
              </a:solidFill>
            </a:endParaRPr>
          </a:p>
        </p:txBody>
      </p:sp>
    </p:spTree>
    <p:extLst>
      <p:ext uri="{BB962C8B-B14F-4D97-AF65-F5344CB8AC3E}">
        <p14:creationId xmlns:p14="http://schemas.microsoft.com/office/powerpoint/2010/main" val="24915949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1325563"/>
          </a:xfrm>
        </p:spPr>
        <p:txBody>
          <a:bodyPr>
            <a:normAutofit/>
          </a:bodyPr>
          <a:lstStyle/>
          <a:p>
            <a:r>
              <a:rPr lang="en-GB" sz="6000" dirty="0" smtClean="0"/>
              <a:t>A Different Logic</a:t>
            </a:r>
            <a:endParaRPr lang="en-GB" sz="6000" dirty="0"/>
          </a:p>
        </p:txBody>
      </p:sp>
      <p:sp>
        <p:nvSpPr>
          <p:cNvPr id="4" name="Rectangle 3"/>
          <p:cNvSpPr/>
          <p:nvPr/>
        </p:nvSpPr>
        <p:spPr>
          <a:xfrm>
            <a:off x="7886700" y="5754414"/>
            <a:ext cx="1257300" cy="1103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6" name="Picture 5"/>
          <p:cNvPicPr>
            <a:picLocks noChangeAspect="1"/>
          </p:cNvPicPr>
          <p:nvPr/>
        </p:nvPicPr>
        <p:blipFill rotWithShape="1">
          <a:blip r:embed="rId3"/>
          <a:srcRect l="14641" t="27930" r="40117" b="29338"/>
          <a:stretch/>
        </p:blipFill>
        <p:spPr>
          <a:xfrm>
            <a:off x="-28575" y="1814512"/>
            <a:ext cx="5886450" cy="3125977"/>
          </a:xfrm>
          <a:prstGeom prst="rect">
            <a:avLst/>
          </a:prstGeom>
        </p:spPr>
      </p:pic>
      <p:sp>
        <p:nvSpPr>
          <p:cNvPr id="3" name="Content Placeholder 2"/>
          <p:cNvSpPr>
            <a:spLocks noGrp="1"/>
          </p:cNvSpPr>
          <p:nvPr>
            <p:ph idx="1"/>
          </p:nvPr>
        </p:nvSpPr>
        <p:spPr>
          <a:xfrm>
            <a:off x="5357813" y="1145682"/>
            <a:ext cx="3786186" cy="5869717"/>
          </a:xfrm>
        </p:spPr>
        <p:txBody>
          <a:bodyPr>
            <a:normAutofit/>
          </a:bodyPr>
          <a:lstStyle/>
          <a:p>
            <a:pPr marL="0" indent="0" algn="r">
              <a:buNone/>
            </a:pPr>
            <a:r>
              <a:rPr lang="en-GB" sz="4400" dirty="0" smtClean="0">
                <a:solidFill>
                  <a:schemeClr val="tx1">
                    <a:lumMod val="50000"/>
                    <a:lumOff val="50000"/>
                  </a:schemeClr>
                </a:solidFill>
                <a:cs typeface="Courier New" panose="02070309020205020404" pitchFamily="49" charset="0"/>
              </a:rPr>
              <a:t>Can you render this image from the data given?</a:t>
            </a:r>
          </a:p>
        </p:txBody>
      </p:sp>
    </p:spTree>
    <p:extLst>
      <p:ext uri="{BB962C8B-B14F-4D97-AF65-F5344CB8AC3E}">
        <p14:creationId xmlns:p14="http://schemas.microsoft.com/office/powerpoint/2010/main" val="36695263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14641" t="27930" r="40117" b="29338"/>
          <a:stretch/>
        </p:blipFill>
        <p:spPr>
          <a:xfrm>
            <a:off x="-28575" y="1814512"/>
            <a:ext cx="5886450" cy="3125977"/>
          </a:xfrm>
          <a:prstGeom prst="rect">
            <a:avLst/>
          </a:prstGeom>
        </p:spPr>
      </p:pic>
      <p:sp>
        <p:nvSpPr>
          <p:cNvPr id="2" name="Title 1"/>
          <p:cNvSpPr>
            <a:spLocks noGrp="1"/>
          </p:cNvSpPr>
          <p:nvPr>
            <p:ph type="title"/>
          </p:nvPr>
        </p:nvSpPr>
        <p:spPr>
          <a:xfrm>
            <a:off x="0" y="0"/>
            <a:ext cx="7886700" cy="1325563"/>
          </a:xfrm>
        </p:spPr>
        <p:txBody>
          <a:bodyPr>
            <a:normAutofit/>
          </a:bodyPr>
          <a:lstStyle/>
          <a:p>
            <a:r>
              <a:rPr lang="en-GB" sz="6000" dirty="0" smtClean="0"/>
              <a:t>A Different Logic</a:t>
            </a:r>
            <a:endParaRPr lang="en-GB" sz="6000" dirty="0"/>
          </a:p>
        </p:txBody>
      </p:sp>
      <p:sp>
        <p:nvSpPr>
          <p:cNvPr id="3" name="Content Placeholder 2"/>
          <p:cNvSpPr>
            <a:spLocks noGrp="1"/>
          </p:cNvSpPr>
          <p:nvPr>
            <p:ph idx="1"/>
          </p:nvPr>
        </p:nvSpPr>
        <p:spPr>
          <a:xfrm>
            <a:off x="5400674" y="1145682"/>
            <a:ext cx="3743325" cy="5869717"/>
          </a:xfrm>
        </p:spPr>
        <p:txBody>
          <a:bodyPr>
            <a:normAutofit/>
          </a:bodyPr>
          <a:lstStyle/>
          <a:p>
            <a:pPr marL="0" indent="0" algn="r">
              <a:buNone/>
            </a:pPr>
            <a:r>
              <a:rPr lang="en-GB" sz="4400" dirty="0" smtClean="0">
                <a:solidFill>
                  <a:schemeClr val="tx1">
                    <a:lumMod val="50000"/>
                    <a:lumOff val="50000"/>
                  </a:schemeClr>
                </a:solidFill>
                <a:cs typeface="Courier New" panose="02070309020205020404" pitchFamily="49" charset="0"/>
              </a:rPr>
              <a:t>Start with the largest number</a:t>
            </a:r>
          </a:p>
        </p:txBody>
      </p:sp>
      <p:sp>
        <p:nvSpPr>
          <p:cNvPr id="4" name="Rectangle 3"/>
          <p:cNvSpPr/>
          <p:nvPr/>
        </p:nvSpPr>
        <p:spPr>
          <a:xfrm>
            <a:off x="7886700" y="5754414"/>
            <a:ext cx="1257300" cy="1103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5" name="Picture 4"/>
          <p:cNvPicPr>
            <a:picLocks noChangeAspect="1"/>
          </p:cNvPicPr>
          <p:nvPr/>
        </p:nvPicPr>
        <p:blipFill rotWithShape="1">
          <a:blip r:embed="rId4"/>
          <a:srcRect l="15300" t="27929" r="61091" b="29687"/>
          <a:stretch/>
        </p:blipFill>
        <p:spPr>
          <a:xfrm>
            <a:off x="57149" y="1814512"/>
            <a:ext cx="3071813" cy="3100387"/>
          </a:xfrm>
          <a:prstGeom prst="rect">
            <a:avLst/>
          </a:prstGeom>
        </p:spPr>
      </p:pic>
    </p:spTree>
    <p:extLst>
      <p:ext uri="{BB962C8B-B14F-4D97-AF65-F5344CB8AC3E}">
        <p14:creationId xmlns:p14="http://schemas.microsoft.com/office/powerpoint/2010/main" val="10361484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15300" t="27929" r="61091" b="29687"/>
          <a:stretch/>
        </p:blipFill>
        <p:spPr>
          <a:xfrm>
            <a:off x="57149" y="1814512"/>
            <a:ext cx="3071813" cy="3100387"/>
          </a:xfrm>
          <a:prstGeom prst="rect">
            <a:avLst/>
          </a:prstGeom>
        </p:spPr>
      </p:pic>
      <p:sp>
        <p:nvSpPr>
          <p:cNvPr id="2" name="Title 1"/>
          <p:cNvSpPr>
            <a:spLocks noGrp="1"/>
          </p:cNvSpPr>
          <p:nvPr>
            <p:ph type="title"/>
          </p:nvPr>
        </p:nvSpPr>
        <p:spPr>
          <a:xfrm>
            <a:off x="0" y="0"/>
            <a:ext cx="7886700" cy="1325563"/>
          </a:xfrm>
        </p:spPr>
        <p:txBody>
          <a:bodyPr>
            <a:normAutofit/>
          </a:bodyPr>
          <a:lstStyle/>
          <a:p>
            <a:r>
              <a:rPr lang="en-GB" sz="6000" dirty="0" smtClean="0"/>
              <a:t>A Different Logic</a:t>
            </a:r>
            <a:endParaRPr lang="en-GB" sz="6000" dirty="0"/>
          </a:p>
        </p:txBody>
      </p:sp>
      <p:sp>
        <p:nvSpPr>
          <p:cNvPr id="3" name="Content Placeholder 2"/>
          <p:cNvSpPr>
            <a:spLocks noGrp="1"/>
          </p:cNvSpPr>
          <p:nvPr>
            <p:ph idx="1"/>
          </p:nvPr>
        </p:nvSpPr>
        <p:spPr>
          <a:xfrm>
            <a:off x="5357812" y="1145682"/>
            <a:ext cx="3786187" cy="5869717"/>
          </a:xfrm>
        </p:spPr>
        <p:txBody>
          <a:bodyPr>
            <a:normAutofit/>
          </a:bodyPr>
          <a:lstStyle/>
          <a:p>
            <a:pPr marL="0" indent="0" algn="r">
              <a:buNone/>
            </a:pPr>
            <a:r>
              <a:rPr lang="en-GB" sz="4400" dirty="0" smtClean="0">
                <a:solidFill>
                  <a:schemeClr val="tx1">
                    <a:lumMod val="50000"/>
                    <a:lumOff val="50000"/>
                  </a:schemeClr>
                </a:solidFill>
                <a:cs typeface="Courier New" panose="02070309020205020404" pitchFamily="49" charset="0"/>
              </a:rPr>
              <a:t>Which two columns can now be completed?</a:t>
            </a:r>
          </a:p>
        </p:txBody>
      </p:sp>
      <p:sp>
        <p:nvSpPr>
          <p:cNvPr id="4" name="Rectangle 3"/>
          <p:cNvSpPr/>
          <p:nvPr/>
        </p:nvSpPr>
        <p:spPr>
          <a:xfrm>
            <a:off x="7886700" y="5754414"/>
            <a:ext cx="1257300" cy="1103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5" name="Picture 4"/>
          <p:cNvPicPr>
            <a:picLocks noChangeAspect="1"/>
          </p:cNvPicPr>
          <p:nvPr/>
        </p:nvPicPr>
        <p:blipFill rotWithShape="1">
          <a:blip r:embed="rId4"/>
          <a:srcRect l="15300" t="27734" r="60761" b="29711"/>
          <a:stretch/>
        </p:blipFill>
        <p:spPr>
          <a:xfrm>
            <a:off x="57149" y="1800224"/>
            <a:ext cx="3114675" cy="3112969"/>
          </a:xfrm>
          <a:prstGeom prst="rect">
            <a:avLst/>
          </a:prstGeom>
        </p:spPr>
      </p:pic>
    </p:spTree>
    <p:extLst>
      <p:ext uri="{BB962C8B-B14F-4D97-AF65-F5344CB8AC3E}">
        <p14:creationId xmlns:p14="http://schemas.microsoft.com/office/powerpoint/2010/main" val="22482279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15300" t="27734" r="60761" b="29711"/>
          <a:stretch/>
        </p:blipFill>
        <p:spPr>
          <a:xfrm>
            <a:off x="57149" y="1800224"/>
            <a:ext cx="3114675" cy="3112969"/>
          </a:xfrm>
          <a:prstGeom prst="rect">
            <a:avLst/>
          </a:prstGeom>
        </p:spPr>
      </p:pic>
      <p:sp>
        <p:nvSpPr>
          <p:cNvPr id="2" name="Title 1"/>
          <p:cNvSpPr>
            <a:spLocks noGrp="1"/>
          </p:cNvSpPr>
          <p:nvPr>
            <p:ph type="title"/>
          </p:nvPr>
        </p:nvSpPr>
        <p:spPr>
          <a:xfrm>
            <a:off x="0" y="0"/>
            <a:ext cx="7886700" cy="1325563"/>
          </a:xfrm>
        </p:spPr>
        <p:txBody>
          <a:bodyPr>
            <a:normAutofit/>
          </a:bodyPr>
          <a:lstStyle/>
          <a:p>
            <a:r>
              <a:rPr lang="en-GB" sz="6000" dirty="0" smtClean="0"/>
              <a:t>A Different Logic</a:t>
            </a:r>
            <a:endParaRPr lang="en-GB" sz="6000" dirty="0"/>
          </a:p>
        </p:txBody>
      </p:sp>
      <p:sp>
        <p:nvSpPr>
          <p:cNvPr id="3" name="Content Placeholder 2"/>
          <p:cNvSpPr>
            <a:spLocks noGrp="1"/>
          </p:cNvSpPr>
          <p:nvPr>
            <p:ph idx="1"/>
          </p:nvPr>
        </p:nvSpPr>
        <p:spPr>
          <a:xfrm>
            <a:off x="5314950" y="1145682"/>
            <a:ext cx="3829050" cy="5869717"/>
          </a:xfrm>
        </p:spPr>
        <p:txBody>
          <a:bodyPr>
            <a:normAutofit/>
          </a:bodyPr>
          <a:lstStyle/>
          <a:p>
            <a:pPr marL="0" indent="0" algn="r">
              <a:buNone/>
            </a:pPr>
            <a:r>
              <a:rPr lang="en-GB" sz="4400" dirty="0" smtClean="0">
                <a:solidFill>
                  <a:schemeClr val="tx1">
                    <a:lumMod val="50000"/>
                    <a:lumOff val="50000"/>
                  </a:schemeClr>
                </a:solidFill>
                <a:cs typeface="Courier New" panose="02070309020205020404" pitchFamily="49" charset="0"/>
              </a:rPr>
              <a:t>Now which row can we complete? Why?</a:t>
            </a:r>
          </a:p>
        </p:txBody>
      </p:sp>
      <p:sp>
        <p:nvSpPr>
          <p:cNvPr id="4" name="Rectangle 3"/>
          <p:cNvSpPr/>
          <p:nvPr/>
        </p:nvSpPr>
        <p:spPr>
          <a:xfrm>
            <a:off x="7886700" y="5754414"/>
            <a:ext cx="1257300" cy="1103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5" name="Picture 4"/>
          <p:cNvPicPr>
            <a:picLocks noChangeAspect="1"/>
          </p:cNvPicPr>
          <p:nvPr/>
        </p:nvPicPr>
        <p:blipFill rotWithShape="1">
          <a:blip r:embed="rId4"/>
          <a:srcRect l="15190" t="28320" r="61201" b="30078"/>
          <a:stretch/>
        </p:blipFill>
        <p:spPr>
          <a:xfrm>
            <a:off x="42863" y="1843088"/>
            <a:ext cx="3071812" cy="3043237"/>
          </a:xfrm>
          <a:prstGeom prst="rect">
            <a:avLst/>
          </a:prstGeom>
        </p:spPr>
      </p:pic>
    </p:spTree>
    <p:extLst>
      <p:ext uri="{BB962C8B-B14F-4D97-AF65-F5344CB8AC3E}">
        <p14:creationId xmlns:p14="http://schemas.microsoft.com/office/powerpoint/2010/main" val="37206687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15190" t="28320" r="61201" b="30078"/>
          <a:stretch/>
        </p:blipFill>
        <p:spPr>
          <a:xfrm>
            <a:off x="42863" y="1843088"/>
            <a:ext cx="3071812" cy="3043237"/>
          </a:xfrm>
          <a:prstGeom prst="rect">
            <a:avLst/>
          </a:prstGeom>
        </p:spPr>
      </p:pic>
      <p:sp>
        <p:nvSpPr>
          <p:cNvPr id="2" name="Title 1"/>
          <p:cNvSpPr>
            <a:spLocks noGrp="1"/>
          </p:cNvSpPr>
          <p:nvPr>
            <p:ph type="title"/>
          </p:nvPr>
        </p:nvSpPr>
        <p:spPr>
          <a:xfrm>
            <a:off x="0" y="0"/>
            <a:ext cx="7886700" cy="1325563"/>
          </a:xfrm>
        </p:spPr>
        <p:txBody>
          <a:bodyPr>
            <a:normAutofit/>
          </a:bodyPr>
          <a:lstStyle/>
          <a:p>
            <a:r>
              <a:rPr lang="en-GB" sz="6000" dirty="0" smtClean="0"/>
              <a:t>A Different Logic</a:t>
            </a:r>
            <a:endParaRPr lang="en-GB" sz="6000" dirty="0"/>
          </a:p>
        </p:txBody>
      </p:sp>
      <p:sp>
        <p:nvSpPr>
          <p:cNvPr id="3" name="Content Placeholder 2"/>
          <p:cNvSpPr>
            <a:spLocks noGrp="1"/>
          </p:cNvSpPr>
          <p:nvPr>
            <p:ph idx="1"/>
          </p:nvPr>
        </p:nvSpPr>
        <p:spPr>
          <a:xfrm>
            <a:off x="5357812" y="1145682"/>
            <a:ext cx="3786187" cy="5869717"/>
          </a:xfrm>
        </p:spPr>
        <p:txBody>
          <a:bodyPr>
            <a:normAutofit/>
          </a:bodyPr>
          <a:lstStyle/>
          <a:p>
            <a:pPr marL="0" indent="0" algn="r">
              <a:buNone/>
            </a:pPr>
            <a:r>
              <a:rPr lang="en-GB" sz="4400" dirty="0" smtClean="0">
                <a:solidFill>
                  <a:schemeClr val="tx1">
                    <a:lumMod val="50000"/>
                    <a:lumOff val="50000"/>
                  </a:schemeClr>
                </a:solidFill>
                <a:cs typeface="Courier New" panose="02070309020205020404" pitchFamily="49" charset="0"/>
              </a:rPr>
              <a:t>What is the next step?</a:t>
            </a:r>
          </a:p>
          <a:p>
            <a:pPr marL="0" indent="0" algn="r">
              <a:buNone/>
            </a:pPr>
            <a:r>
              <a:rPr lang="en-GB" sz="4400" dirty="0" smtClean="0">
                <a:solidFill>
                  <a:schemeClr val="tx1">
                    <a:lumMod val="50000"/>
                    <a:lumOff val="50000"/>
                  </a:schemeClr>
                </a:solidFill>
                <a:cs typeface="Courier New" panose="02070309020205020404" pitchFamily="49" charset="0"/>
              </a:rPr>
              <a:t>Why?</a:t>
            </a:r>
          </a:p>
        </p:txBody>
      </p:sp>
      <p:sp>
        <p:nvSpPr>
          <p:cNvPr id="4" name="Rectangle 3"/>
          <p:cNvSpPr/>
          <p:nvPr/>
        </p:nvSpPr>
        <p:spPr>
          <a:xfrm>
            <a:off x="7886700" y="5754414"/>
            <a:ext cx="1257300" cy="1103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5" name="Picture 4"/>
          <p:cNvPicPr>
            <a:picLocks noChangeAspect="1"/>
          </p:cNvPicPr>
          <p:nvPr/>
        </p:nvPicPr>
        <p:blipFill rotWithShape="1">
          <a:blip r:embed="rId4"/>
          <a:srcRect l="15191" t="28125" r="60761" b="30078"/>
          <a:stretch/>
        </p:blipFill>
        <p:spPr>
          <a:xfrm>
            <a:off x="42863" y="1828800"/>
            <a:ext cx="3128962" cy="3057525"/>
          </a:xfrm>
          <a:prstGeom prst="rect">
            <a:avLst/>
          </a:prstGeom>
        </p:spPr>
      </p:pic>
    </p:spTree>
    <p:extLst>
      <p:ext uri="{BB962C8B-B14F-4D97-AF65-F5344CB8AC3E}">
        <p14:creationId xmlns:p14="http://schemas.microsoft.com/office/powerpoint/2010/main" val="35406704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86700" y="5754414"/>
            <a:ext cx="1257300" cy="1103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6" name="Picture 5"/>
          <p:cNvPicPr>
            <a:picLocks noChangeAspect="1"/>
          </p:cNvPicPr>
          <p:nvPr/>
        </p:nvPicPr>
        <p:blipFill rotWithShape="1">
          <a:blip r:embed="rId3"/>
          <a:srcRect l="15191" t="28125" r="60761" b="30078"/>
          <a:stretch/>
        </p:blipFill>
        <p:spPr>
          <a:xfrm>
            <a:off x="42863" y="1828800"/>
            <a:ext cx="3128962" cy="3057525"/>
          </a:xfrm>
          <a:prstGeom prst="rect">
            <a:avLst/>
          </a:prstGeom>
        </p:spPr>
      </p:pic>
      <p:sp>
        <p:nvSpPr>
          <p:cNvPr id="2" name="Title 1"/>
          <p:cNvSpPr>
            <a:spLocks noGrp="1"/>
          </p:cNvSpPr>
          <p:nvPr>
            <p:ph type="title"/>
          </p:nvPr>
        </p:nvSpPr>
        <p:spPr>
          <a:xfrm>
            <a:off x="0" y="0"/>
            <a:ext cx="7886700" cy="1325563"/>
          </a:xfrm>
        </p:spPr>
        <p:txBody>
          <a:bodyPr>
            <a:normAutofit/>
          </a:bodyPr>
          <a:lstStyle/>
          <a:p>
            <a:r>
              <a:rPr lang="en-GB" sz="6000" dirty="0" smtClean="0"/>
              <a:t>A Different Logic</a:t>
            </a:r>
            <a:endParaRPr lang="en-GB" sz="6000" dirty="0"/>
          </a:p>
        </p:txBody>
      </p:sp>
      <p:sp>
        <p:nvSpPr>
          <p:cNvPr id="3" name="Content Placeholder 2"/>
          <p:cNvSpPr>
            <a:spLocks noGrp="1"/>
          </p:cNvSpPr>
          <p:nvPr>
            <p:ph idx="1"/>
          </p:nvPr>
        </p:nvSpPr>
        <p:spPr>
          <a:xfrm>
            <a:off x="5300664" y="1145682"/>
            <a:ext cx="3843336" cy="5869717"/>
          </a:xfrm>
        </p:spPr>
        <p:txBody>
          <a:bodyPr>
            <a:normAutofit/>
          </a:bodyPr>
          <a:lstStyle/>
          <a:p>
            <a:pPr marL="0" indent="0" algn="r">
              <a:buNone/>
            </a:pPr>
            <a:r>
              <a:rPr lang="en-GB" sz="4400" dirty="0" smtClean="0">
                <a:solidFill>
                  <a:schemeClr val="tx1">
                    <a:lumMod val="50000"/>
                    <a:lumOff val="50000"/>
                  </a:schemeClr>
                </a:solidFill>
                <a:cs typeface="Courier New" panose="02070309020205020404" pitchFamily="49" charset="0"/>
              </a:rPr>
              <a:t>What stages are left to complete? </a:t>
            </a:r>
            <a:endParaRPr lang="en-GB" sz="4400" dirty="0">
              <a:solidFill>
                <a:schemeClr val="tx1">
                  <a:lumMod val="50000"/>
                  <a:lumOff val="50000"/>
                </a:schemeClr>
              </a:solidFill>
              <a:cs typeface="Courier New" panose="02070309020205020404" pitchFamily="49" charset="0"/>
            </a:endParaRPr>
          </a:p>
          <a:p>
            <a:pPr marL="0" indent="0" algn="r">
              <a:buNone/>
            </a:pPr>
            <a:endParaRPr lang="en-GB" sz="4400" dirty="0" smtClean="0">
              <a:solidFill>
                <a:schemeClr val="tx1">
                  <a:lumMod val="50000"/>
                  <a:lumOff val="50000"/>
                </a:schemeClr>
              </a:solidFill>
              <a:cs typeface="Courier New" panose="02070309020205020404" pitchFamily="49" charset="0"/>
            </a:endParaRPr>
          </a:p>
        </p:txBody>
      </p:sp>
      <p:pic>
        <p:nvPicPr>
          <p:cNvPr id="5" name="Picture 4"/>
          <p:cNvPicPr>
            <a:picLocks noChangeAspect="1"/>
          </p:cNvPicPr>
          <p:nvPr/>
        </p:nvPicPr>
        <p:blipFill rotWithShape="1">
          <a:blip r:embed="rId4"/>
          <a:srcRect l="15300" t="27930" r="61091" b="30274"/>
          <a:stretch/>
        </p:blipFill>
        <p:spPr>
          <a:xfrm>
            <a:off x="57149" y="1814512"/>
            <a:ext cx="3071813" cy="3057525"/>
          </a:xfrm>
          <a:prstGeom prst="rect">
            <a:avLst/>
          </a:prstGeom>
        </p:spPr>
      </p:pic>
      <p:sp>
        <p:nvSpPr>
          <p:cNvPr id="7" name="Rectangle 6"/>
          <p:cNvSpPr/>
          <p:nvPr/>
        </p:nvSpPr>
        <p:spPr>
          <a:xfrm>
            <a:off x="3314700" y="3145969"/>
            <a:ext cx="5829300" cy="2123658"/>
          </a:xfrm>
          <a:prstGeom prst="rect">
            <a:avLst/>
          </a:prstGeom>
        </p:spPr>
        <p:txBody>
          <a:bodyPr wrap="square">
            <a:spAutoFit/>
          </a:bodyPr>
          <a:lstStyle/>
          <a:p>
            <a:pPr algn="r"/>
            <a:r>
              <a:rPr lang="en-GB" sz="4400" dirty="0">
                <a:solidFill>
                  <a:srgbClr val="C00000"/>
                </a:solidFill>
                <a:cs typeface="Courier New" panose="02070309020205020404" pitchFamily="49" charset="0"/>
              </a:rPr>
              <a:t>There are lots of </a:t>
            </a:r>
            <a:r>
              <a:rPr lang="en-GB" sz="4400" dirty="0" smtClean="0">
                <a:solidFill>
                  <a:srgbClr val="C00000"/>
                </a:solidFill>
                <a:cs typeface="Courier New" panose="02070309020205020404" pitchFamily="49" charset="0"/>
              </a:rPr>
              <a:t>ways data can </a:t>
            </a:r>
            <a:r>
              <a:rPr lang="en-GB" sz="4400" dirty="0">
                <a:solidFill>
                  <a:srgbClr val="C00000"/>
                </a:solidFill>
                <a:cs typeface="Courier New" panose="02070309020205020404" pitchFamily="49" charset="0"/>
              </a:rPr>
              <a:t>represent a picture. </a:t>
            </a:r>
          </a:p>
        </p:txBody>
      </p:sp>
      <p:sp>
        <p:nvSpPr>
          <p:cNvPr id="8" name="Rectangle 7"/>
          <p:cNvSpPr/>
          <p:nvPr/>
        </p:nvSpPr>
        <p:spPr>
          <a:xfrm>
            <a:off x="0" y="5389562"/>
            <a:ext cx="9029700" cy="1446550"/>
          </a:xfrm>
          <a:prstGeom prst="rect">
            <a:avLst/>
          </a:prstGeom>
        </p:spPr>
        <p:txBody>
          <a:bodyPr wrap="square">
            <a:spAutoFit/>
          </a:bodyPr>
          <a:lstStyle/>
          <a:p>
            <a:pPr algn="r"/>
            <a:r>
              <a:rPr lang="en-GB" sz="4400" dirty="0">
                <a:solidFill>
                  <a:srgbClr val="C00000"/>
                </a:solidFill>
                <a:cs typeface="Courier New" panose="02070309020205020404" pitchFamily="49" charset="0"/>
              </a:rPr>
              <a:t>Software </a:t>
            </a:r>
            <a:r>
              <a:rPr lang="en-GB" sz="4400" dirty="0" smtClean="0">
                <a:solidFill>
                  <a:srgbClr val="C00000"/>
                </a:solidFill>
                <a:cs typeface="Courier New" panose="02070309020205020404" pitchFamily="49" charset="0"/>
              </a:rPr>
              <a:t>to render </a:t>
            </a:r>
            <a:r>
              <a:rPr lang="en-GB" sz="4400" dirty="0">
                <a:solidFill>
                  <a:srgbClr val="C00000"/>
                </a:solidFill>
                <a:cs typeface="Courier New" panose="02070309020205020404" pitchFamily="49" charset="0"/>
              </a:rPr>
              <a:t>an image must understands the file format.</a:t>
            </a:r>
            <a:endParaRPr lang="en-GB" sz="4400" dirty="0">
              <a:solidFill>
                <a:srgbClr val="C00000"/>
              </a:solidFill>
            </a:endParaRPr>
          </a:p>
        </p:txBody>
      </p:sp>
    </p:spTree>
    <p:extLst>
      <p:ext uri="{BB962C8B-B14F-4D97-AF65-F5344CB8AC3E}">
        <p14:creationId xmlns:p14="http://schemas.microsoft.com/office/powerpoint/2010/main" val="14118286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1325563"/>
          </a:xfrm>
        </p:spPr>
        <p:txBody>
          <a:bodyPr>
            <a:normAutofit/>
          </a:bodyPr>
          <a:lstStyle/>
          <a:p>
            <a:r>
              <a:rPr lang="en-GB" sz="6000" dirty="0" smtClean="0"/>
              <a:t>A Different Logic</a:t>
            </a:r>
            <a:endParaRPr lang="en-GB" sz="6000" dirty="0"/>
          </a:p>
        </p:txBody>
      </p:sp>
      <p:sp>
        <p:nvSpPr>
          <p:cNvPr id="3" name="Content Placeholder 2"/>
          <p:cNvSpPr>
            <a:spLocks noGrp="1"/>
          </p:cNvSpPr>
          <p:nvPr>
            <p:ph idx="1"/>
          </p:nvPr>
        </p:nvSpPr>
        <p:spPr>
          <a:xfrm>
            <a:off x="0" y="1145682"/>
            <a:ext cx="4588625" cy="5869717"/>
          </a:xfrm>
        </p:spPr>
        <p:txBody>
          <a:bodyPr>
            <a:normAutofit/>
          </a:bodyPr>
          <a:lstStyle/>
          <a:p>
            <a:pPr marL="0" indent="0">
              <a:buNone/>
            </a:pPr>
            <a:r>
              <a:rPr lang="en-GB" sz="3600" dirty="0" smtClean="0">
                <a:solidFill>
                  <a:schemeClr val="tx1">
                    <a:lumMod val="50000"/>
                    <a:lumOff val="50000"/>
                  </a:schemeClr>
                </a:solidFill>
                <a:cs typeface="Courier New" panose="02070309020205020404" pitchFamily="49" charset="0"/>
              </a:rPr>
              <a:t>Two final challenges are presented on the Painting Logical Pictures worksheet.</a:t>
            </a:r>
          </a:p>
        </p:txBody>
      </p:sp>
      <p:sp>
        <p:nvSpPr>
          <p:cNvPr id="4" name="Rectangle 3"/>
          <p:cNvSpPr/>
          <p:nvPr/>
        </p:nvSpPr>
        <p:spPr>
          <a:xfrm>
            <a:off x="7886700" y="5754414"/>
            <a:ext cx="1257300" cy="1103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8" name="Picture 7"/>
          <p:cNvPicPr>
            <a:picLocks noChangeAspect="1"/>
          </p:cNvPicPr>
          <p:nvPr/>
        </p:nvPicPr>
        <p:blipFill>
          <a:blip r:embed="rId3"/>
          <a:stretch>
            <a:fillRect/>
          </a:stretch>
        </p:blipFill>
        <p:spPr>
          <a:xfrm rot="458008">
            <a:off x="3951619" y="1420173"/>
            <a:ext cx="4548163" cy="6435349"/>
          </a:xfrm>
          <a:prstGeom prst="rect">
            <a:avLst/>
          </a:prstGeom>
          <a:ln>
            <a:solidFill>
              <a:schemeClr val="bg1">
                <a:lumMod val="50000"/>
              </a:schemeClr>
            </a:solidFill>
          </a:ln>
        </p:spPr>
      </p:pic>
    </p:spTree>
    <p:extLst>
      <p:ext uri="{BB962C8B-B14F-4D97-AF65-F5344CB8AC3E}">
        <p14:creationId xmlns:p14="http://schemas.microsoft.com/office/powerpoint/2010/main" val="40262385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1325563"/>
          </a:xfrm>
        </p:spPr>
        <p:txBody>
          <a:bodyPr>
            <a:normAutofit/>
          </a:bodyPr>
          <a:lstStyle/>
          <a:p>
            <a:r>
              <a:rPr lang="en-GB" sz="6000" dirty="0" smtClean="0"/>
              <a:t>A Different Logic</a:t>
            </a:r>
            <a:endParaRPr lang="en-GB" sz="6000" dirty="0"/>
          </a:p>
        </p:txBody>
      </p:sp>
      <p:sp>
        <p:nvSpPr>
          <p:cNvPr id="3" name="Content Placeholder 2"/>
          <p:cNvSpPr>
            <a:spLocks noGrp="1"/>
          </p:cNvSpPr>
          <p:nvPr>
            <p:ph idx="1"/>
          </p:nvPr>
        </p:nvSpPr>
        <p:spPr>
          <a:xfrm>
            <a:off x="0" y="1145682"/>
            <a:ext cx="9144000" cy="5869717"/>
          </a:xfrm>
        </p:spPr>
        <p:txBody>
          <a:bodyPr>
            <a:normAutofit/>
          </a:bodyPr>
          <a:lstStyle/>
          <a:p>
            <a:pPr marL="0" indent="0">
              <a:buNone/>
            </a:pPr>
            <a:r>
              <a:rPr lang="en-GB" sz="4400" dirty="0" smtClean="0">
                <a:solidFill>
                  <a:schemeClr val="tx1">
                    <a:lumMod val="50000"/>
                    <a:lumOff val="50000"/>
                  </a:schemeClr>
                </a:solidFill>
                <a:cs typeface="Courier New" panose="02070309020205020404" pitchFamily="49" charset="0"/>
              </a:rPr>
              <a:t>Want more? </a:t>
            </a:r>
          </a:p>
          <a:p>
            <a:pPr marL="0" indent="0">
              <a:buNone/>
            </a:pPr>
            <a:r>
              <a:rPr lang="en-GB" sz="4400" dirty="0" smtClean="0">
                <a:solidFill>
                  <a:schemeClr val="tx1">
                    <a:lumMod val="50000"/>
                    <a:lumOff val="50000"/>
                  </a:schemeClr>
                </a:solidFill>
                <a:cs typeface="Courier New" panose="02070309020205020404" pitchFamily="49" charset="0"/>
              </a:rPr>
              <a:t>Try these…</a:t>
            </a:r>
          </a:p>
        </p:txBody>
      </p:sp>
      <p:sp>
        <p:nvSpPr>
          <p:cNvPr id="4" name="Rectangle 3"/>
          <p:cNvSpPr/>
          <p:nvPr/>
        </p:nvSpPr>
        <p:spPr>
          <a:xfrm>
            <a:off x="7886700" y="5754414"/>
            <a:ext cx="1257300" cy="1103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5" name="Picture 4"/>
          <p:cNvPicPr>
            <a:picLocks noChangeAspect="1"/>
          </p:cNvPicPr>
          <p:nvPr/>
        </p:nvPicPr>
        <p:blipFill rotWithShape="1">
          <a:blip r:embed="rId3"/>
          <a:srcRect l="596" t="31110" r="40560" b="53405"/>
          <a:stretch/>
        </p:blipFill>
        <p:spPr>
          <a:xfrm>
            <a:off x="115152" y="2768893"/>
            <a:ext cx="7656395" cy="1132764"/>
          </a:xfrm>
          <a:prstGeom prst="rect">
            <a:avLst/>
          </a:prstGeom>
        </p:spPr>
      </p:pic>
      <p:sp>
        <p:nvSpPr>
          <p:cNvPr id="7" name="Rectangle 6"/>
          <p:cNvSpPr/>
          <p:nvPr/>
        </p:nvSpPr>
        <p:spPr>
          <a:xfrm>
            <a:off x="115152" y="3901657"/>
            <a:ext cx="6434919" cy="369332"/>
          </a:xfrm>
          <a:prstGeom prst="rect">
            <a:avLst/>
          </a:prstGeom>
        </p:spPr>
        <p:txBody>
          <a:bodyPr wrap="square">
            <a:spAutoFit/>
          </a:bodyPr>
          <a:lstStyle/>
          <a:p>
            <a:r>
              <a:rPr lang="en-GB" dirty="0">
                <a:solidFill>
                  <a:srgbClr val="C00000"/>
                </a:solidFill>
                <a:hlinkClick r:id="rId4"/>
              </a:rPr>
              <a:t>http://</a:t>
            </a:r>
            <a:r>
              <a:rPr lang="en-GB" dirty="0" smtClean="0">
                <a:solidFill>
                  <a:srgbClr val="C00000"/>
                </a:solidFill>
                <a:hlinkClick r:id="rId4"/>
              </a:rPr>
              <a:t>goo.gl/tJOqb9</a:t>
            </a:r>
            <a:r>
              <a:rPr lang="en-GB" dirty="0" smtClean="0">
                <a:solidFill>
                  <a:srgbClr val="C00000"/>
                </a:solidFill>
              </a:rPr>
              <a:t> </a:t>
            </a:r>
            <a:endParaRPr lang="en-GB" dirty="0">
              <a:solidFill>
                <a:srgbClr val="C00000"/>
              </a:solidFill>
            </a:endParaRPr>
          </a:p>
        </p:txBody>
      </p:sp>
      <p:pic>
        <p:nvPicPr>
          <p:cNvPr id="8" name="Picture 7"/>
          <p:cNvPicPr>
            <a:picLocks noChangeAspect="1"/>
          </p:cNvPicPr>
          <p:nvPr/>
        </p:nvPicPr>
        <p:blipFill rotWithShape="1">
          <a:blip r:embed="rId5"/>
          <a:srcRect l="700" t="31483" r="40770" b="53778"/>
          <a:stretch/>
        </p:blipFill>
        <p:spPr>
          <a:xfrm>
            <a:off x="115152" y="4639481"/>
            <a:ext cx="7656395" cy="1083970"/>
          </a:xfrm>
          <a:prstGeom prst="rect">
            <a:avLst/>
          </a:prstGeom>
        </p:spPr>
      </p:pic>
      <p:sp>
        <p:nvSpPr>
          <p:cNvPr id="9" name="Rectangle 8"/>
          <p:cNvSpPr/>
          <p:nvPr/>
        </p:nvSpPr>
        <p:spPr>
          <a:xfrm>
            <a:off x="115152" y="5723451"/>
            <a:ext cx="6339385" cy="369332"/>
          </a:xfrm>
          <a:prstGeom prst="rect">
            <a:avLst/>
          </a:prstGeom>
        </p:spPr>
        <p:txBody>
          <a:bodyPr wrap="square">
            <a:spAutoFit/>
          </a:bodyPr>
          <a:lstStyle/>
          <a:p>
            <a:r>
              <a:rPr lang="en-GB" dirty="0">
                <a:solidFill>
                  <a:srgbClr val="C00000"/>
                </a:solidFill>
                <a:hlinkClick r:id="rId6"/>
              </a:rPr>
              <a:t>http://</a:t>
            </a:r>
            <a:r>
              <a:rPr lang="en-GB" dirty="0" smtClean="0">
                <a:solidFill>
                  <a:srgbClr val="C00000"/>
                </a:solidFill>
                <a:hlinkClick r:id="rId6"/>
              </a:rPr>
              <a:t>goo.gl/ZfPQCI</a:t>
            </a:r>
            <a:r>
              <a:rPr lang="en-GB" dirty="0" smtClean="0">
                <a:solidFill>
                  <a:srgbClr val="C00000"/>
                </a:solidFill>
              </a:rPr>
              <a:t> </a:t>
            </a:r>
            <a:endParaRPr lang="en-GB" dirty="0">
              <a:solidFill>
                <a:srgbClr val="C00000"/>
              </a:solidFill>
            </a:endParaRPr>
          </a:p>
        </p:txBody>
      </p:sp>
    </p:spTree>
    <p:extLst>
      <p:ext uri="{BB962C8B-B14F-4D97-AF65-F5344CB8AC3E}">
        <p14:creationId xmlns:p14="http://schemas.microsoft.com/office/powerpoint/2010/main" val="3937673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7961586" y="5613556"/>
            <a:ext cx="1182414" cy="1244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p:cNvSpPr txBox="1">
            <a:spLocks/>
          </p:cNvSpPr>
          <p:nvPr/>
        </p:nvSpPr>
        <p:spPr>
          <a:xfrm>
            <a:off x="874634" y="-437324"/>
            <a:ext cx="8256110" cy="1741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9600" b="1" dirty="0" smtClean="0">
                <a:solidFill>
                  <a:schemeClr val="tx1">
                    <a:lumMod val="65000"/>
                    <a:lumOff val="35000"/>
                  </a:schemeClr>
                </a:solidFill>
                <a:latin typeface="+mn-lt"/>
              </a:rPr>
              <a:t>Clas</a:t>
            </a:r>
            <a:r>
              <a:rPr lang="en-GB" sz="6600" b="1" dirty="0" smtClean="0">
                <a:solidFill>
                  <a:schemeClr val="tx1">
                    <a:lumMod val="65000"/>
                    <a:lumOff val="35000"/>
                  </a:schemeClr>
                </a:solidFill>
                <a:latin typeface="+mn-lt"/>
              </a:rPr>
              <a:t>s based research</a:t>
            </a:r>
            <a:endParaRPr lang="en-GB" sz="6600" b="1" dirty="0">
              <a:solidFill>
                <a:schemeClr val="tx1">
                  <a:lumMod val="65000"/>
                  <a:lumOff val="35000"/>
                </a:schemeClr>
              </a:solidFill>
              <a:latin typeface="+mn-lt"/>
            </a:endParaRPr>
          </a:p>
        </p:txBody>
      </p:sp>
      <p:pic>
        <p:nvPicPr>
          <p:cNvPr id="9" name="Picture 8"/>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6562"/>
          <a:stretch/>
        </p:blipFill>
        <p:spPr>
          <a:xfrm>
            <a:off x="2871989" y="934613"/>
            <a:ext cx="6272011" cy="961755"/>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4738" b="4720"/>
          <a:stretch/>
        </p:blipFill>
        <p:spPr>
          <a:xfrm>
            <a:off x="-424070" y="-638056"/>
            <a:ext cx="4161184" cy="3767606"/>
          </a:xfrm>
          <a:prstGeom prst="rect">
            <a:avLst/>
          </a:prstGeom>
        </p:spPr>
      </p:pic>
      <p:grpSp>
        <p:nvGrpSpPr>
          <p:cNvPr id="19" name="Group 18"/>
          <p:cNvGrpSpPr/>
          <p:nvPr/>
        </p:nvGrpSpPr>
        <p:grpSpPr>
          <a:xfrm>
            <a:off x="-19050" y="3996329"/>
            <a:ext cx="9297017" cy="2995021"/>
            <a:chOff x="-19050" y="3996329"/>
            <a:chExt cx="9297017" cy="2995021"/>
          </a:xfrm>
        </p:grpSpPr>
        <p:sp>
          <p:nvSpPr>
            <p:cNvPr id="2" name="Rectangle 1"/>
            <p:cNvSpPr/>
            <p:nvPr/>
          </p:nvSpPr>
          <p:spPr>
            <a:xfrm>
              <a:off x="7977352" y="5707117"/>
              <a:ext cx="1166648" cy="1150883"/>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5"/>
            <a:srcRect l="5051" t="40197" r="27306" b="36458"/>
            <a:stretch/>
          </p:blipFill>
          <p:spPr>
            <a:xfrm>
              <a:off x="19050" y="5219700"/>
              <a:ext cx="9130744" cy="1771650"/>
            </a:xfrm>
            <a:prstGeom prst="rect">
              <a:avLst/>
            </a:prstGeom>
          </p:spPr>
        </p:pic>
        <p:pic>
          <p:nvPicPr>
            <p:cNvPr id="11" name="Picture 10"/>
            <p:cNvPicPr>
              <a:picLocks noChangeAspect="1"/>
            </p:cNvPicPr>
            <p:nvPr/>
          </p:nvPicPr>
          <p:blipFill rotWithShape="1">
            <a:blip r:embed="rId5"/>
            <a:srcRect l="15071" t="21622" r="17047" b="65145"/>
            <a:stretch/>
          </p:blipFill>
          <p:spPr>
            <a:xfrm>
              <a:off x="-19050" y="4291604"/>
              <a:ext cx="9163050" cy="100429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639" y="4449318"/>
              <a:ext cx="3056653" cy="522732"/>
            </a:xfrm>
            <a:prstGeom prst="rect">
              <a:avLst/>
            </a:prstGeom>
            <a:ln>
              <a:solidFill>
                <a:schemeClr val="bg1">
                  <a:lumMod val="65000"/>
                </a:schemeClr>
              </a:solidFill>
            </a:ln>
          </p:spPr>
        </p:pic>
        <p:pic>
          <p:nvPicPr>
            <p:cNvPr id="14" name="Picture 13"/>
            <p:cNvPicPr>
              <a:picLocks noChangeAspect="1"/>
            </p:cNvPicPr>
            <p:nvPr/>
          </p:nvPicPr>
          <p:blipFill rotWithShape="1">
            <a:blip r:embed="rId7"/>
            <a:srcRect l="47218" t="13543" r="19546" b="82031"/>
            <a:stretch/>
          </p:blipFill>
          <p:spPr>
            <a:xfrm>
              <a:off x="4953616" y="3996329"/>
              <a:ext cx="4324351" cy="323850"/>
            </a:xfrm>
            <a:prstGeom prst="rect">
              <a:avLst/>
            </a:prstGeom>
          </p:spPr>
        </p:pic>
        <p:pic>
          <p:nvPicPr>
            <p:cNvPr id="15" name="Picture 14"/>
            <p:cNvPicPr>
              <a:picLocks noChangeAspect="1"/>
            </p:cNvPicPr>
            <p:nvPr/>
          </p:nvPicPr>
          <p:blipFill rotWithShape="1">
            <a:blip r:embed="rId8"/>
            <a:srcRect l="57028" t="22656" r="21449" b="31771"/>
            <a:stretch/>
          </p:blipFill>
          <p:spPr>
            <a:xfrm>
              <a:off x="6958015" y="4241654"/>
              <a:ext cx="1878329" cy="2236106"/>
            </a:xfrm>
            <a:prstGeom prst="rect">
              <a:avLst/>
            </a:prstGeom>
            <a:effectLst>
              <a:outerShdw blurRad="50800" dist="38100" dir="2700000" algn="tl" rotWithShape="0">
                <a:prstClr val="black">
                  <a:alpha val="40000"/>
                </a:prstClr>
              </a:outerShdw>
            </a:effectLst>
          </p:spPr>
        </p:pic>
      </p:grpSp>
      <p:sp>
        <p:nvSpPr>
          <p:cNvPr id="17" name="TextBox 16"/>
          <p:cNvSpPr txBox="1"/>
          <p:nvPr/>
        </p:nvSpPr>
        <p:spPr>
          <a:xfrm>
            <a:off x="1656522" y="2360109"/>
            <a:ext cx="1517788" cy="769441"/>
          </a:xfrm>
          <a:prstGeom prst="rect">
            <a:avLst/>
          </a:prstGeom>
          <a:noFill/>
        </p:spPr>
        <p:txBody>
          <a:bodyPr wrap="none" rtlCol="0">
            <a:spAutoFit/>
          </a:bodyPr>
          <a:lstStyle/>
          <a:p>
            <a:r>
              <a:rPr lang="en-GB" sz="4400" b="1" dirty="0" smtClean="0">
                <a:solidFill>
                  <a:schemeClr val="tx1">
                    <a:lumMod val="65000"/>
                    <a:lumOff val="35000"/>
                  </a:schemeClr>
                </a:solidFill>
              </a:rPr>
              <a:t>Why?</a:t>
            </a:r>
            <a:endParaRPr lang="en-GB" sz="4400" b="1" dirty="0">
              <a:solidFill>
                <a:schemeClr val="tx1">
                  <a:lumMod val="65000"/>
                  <a:lumOff val="35000"/>
                </a:schemeClr>
              </a:solidFill>
            </a:endParaRPr>
          </a:p>
        </p:txBody>
      </p:sp>
      <p:sp>
        <p:nvSpPr>
          <p:cNvPr id="21" name="Rectangle 20"/>
          <p:cNvSpPr/>
          <p:nvPr/>
        </p:nvSpPr>
        <p:spPr>
          <a:xfrm>
            <a:off x="70406" y="3950847"/>
            <a:ext cx="3220369" cy="369332"/>
          </a:xfrm>
          <a:prstGeom prst="rect">
            <a:avLst/>
          </a:prstGeom>
        </p:spPr>
        <p:txBody>
          <a:bodyPr wrap="none">
            <a:spAutoFit/>
          </a:bodyPr>
          <a:lstStyle/>
          <a:p>
            <a:r>
              <a:rPr lang="en-GB" dirty="0" smtClean="0">
                <a:hlinkClick r:id="rId9"/>
              </a:rPr>
              <a:t>www.computingatschool.org.uk</a:t>
            </a:r>
            <a:r>
              <a:rPr lang="en-GB" dirty="0" smtClean="0"/>
              <a:t> </a:t>
            </a:r>
            <a:endParaRPr lang="en-GB" dirty="0"/>
          </a:p>
        </p:txBody>
      </p:sp>
    </p:spTree>
    <p:extLst>
      <p:ext uri="{BB962C8B-B14F-4D97-AF65-F5344CB8AC3E}">
        <p14:creationId xmlns:p14="http://schemas.microsoft.com/office/powerpoint/2010/main" val="32803896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961586" y="5613556"/>
            <a:ext cx="1182414" cy="1244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p:cNvSpPr txBox="1">
            <a:spLocks/>
          </p:cNvSpPr>
          <p:nvPr/>
        </p:nvSpPr>
        <p:spPr>
          <a:xfrm>
            <a:off x="874634" y="-437324"/>
            <a:ext cx="8256110" cy="1741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9600" b="1" dirty="0" smtClean="0">
                <a:solidFill>
                  <a:schemeClr val="tx1">
                    <a:lumMod val="65000"/>
                    <a:lumOff val="35000"/>
                  </a:schemeClr>
                </a:solidFill>
                <a:latin typeface="+mn-lt"/>
              </a:rPr>
              <a:t>Clas</a:t>
            </a:r>
            <a:r>
              <a:rPr lang="en-GB" sz="6600" b="1" dirty="0" smtClean="0">
                <a:solidFill>
                  <a:schemeClr val="tx1">
                    <a:lumMod val="65000"/>
                    <a:lumOff val="35000"/>
                  </a:schemeClr>
                </a:solidFill>
                <a:latin typeface="+mn-lt"/>
              </a:rPr>
              <a:t>s based research</a:t>
            </a:r>
            <a:endParaRPr lang="en-GB" sz="6600" b="1" dirty="0">
              <a:solidFill>
                <a:schemeClr val="tx1">
                  <a:lumMod val="65000"/>
                  <a:lumOff val="35000"/>
                </a:schemeClr>
              </a:solidFill>
              <a:latin typeface="+mn-lt"/>
            </a:endParaRPr>
          </a:p>
        </p:txBody>
      </p:sp>
      <p:pic>
        <p:nvPicPr>
          <p:cNvPr id="9" name="Picture 8"/>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6562"/>
          <a:stretch/>
        </p:blipFill>
        <p:spPr>
          <a:xfrm>
            <a:off x="2871989" y="934613"/>
            <a:ext cx="6272011" cy="961755"/>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4738" b="4720"/>
          <a:stretch/>
        </p:blipFill>
        <p:spPr>
          <a:xfrm>
            <a:off x="-424070" y="-638056"/>
            <a:ext cx="4161184" cy="3767606"/>
          </a:xfrm>
          <a:prstGeom prst="rect">
            <a:avLst/>
          </a:prstGeom>
        </p:spPr>
      </p:pic>
      <p:sp>
        <p:nvSpPr>
          <p:cNvPr id="17" name="TextBox 16"/>
          <p:cNvSpPr txBox="1"/>
          <p:nvPr/>
        </p:nvSpPr>
        <p:spPr>
          <a:xfrm>
            <a:off x="1656522" y="2360109"/>
            <a:ext cx="1729512" cy="769441"/>
          </a:xfrm>
          <a:prstGeom prst="rect">
            <a:avLst/>
          </a:prstGeom>
          <a:noFill/>
        </p:spPr>
        <p:txBody>
          <a:bodyPr wrap="none" rtlCol="0">
            <a:spAutoFit/>
          </a:bodyPr>
          <a:lstStyle/>
          <a:p>
            <a:r>
              <a:rPr lang="en-GB" sz="4400" b="1" dirty="0" smtClean="0">
                <a:solidFill>
                  <a:schemeClr val="tx1">
                    <a:lumMod val="65000"/>
                    <a:lumOff val="35000"/>
                  </a:schemeClr>
                </a:solidFill>
              </a:rPr>
              <a:t>What?</a:t>
            </a:r>
            <a:endParaRPr lang="en-GB" sz="4400" b="1" dirty="0">
              <a:solidFill>
                <a:schemeClr val="tx1">
                  <a:lumMod val="65000"/>
                  <a:lumOff val="35000"/>
                </a:schemeClr>
              </a:solidFill>
            </a:endParaRPr>
          </a:p>
        </p:txBody>
      </p:sp>
      <p:sp>
        <p:nvSpPr>
          <p:cNvPr id="7" name="TextBox 6"/>
          <p:cNvSpPr txBox="1"/>
          <p:nvPr/>
        </p:nvSpPr>
        <p:spPr>
          <a:xfrm>
            <a:off x="597578" y="3901322"/>
            <a:ext cx="8546422" cy="1754326"/>
          </a:xfrm>
          <a:prstGeom prst="rect">
            <a:avLst/>
          </a:prstGeom>
          <a:noFill/>
        </p:spPr>
        <p:txBody>
          <a:bodyPr wrap="square" rtlCol="0">
            <a:spAutoFit/>
          </a:bodyPr>
          <a:lstStyle/>
          <a:p>
            <a:pPr lvl="0" eaLnBrk="0" fontAlgn="base" hangingPunct="0">
              <a:spcBef>
                <a:spcPct val="0"/>
              </a:spcBef>
              <a:spcAft>
                <a:spcPct val="0"/>
              </a:spcAft>
              <a:tabLst>
                <a:tab pos="457200" algn="l"/>
              </a:tabLst>
            </a:pPr>
            <a:r>
              <a:rPr lang="en-GB" sz="3600" dirty="0">
                <a:solidFill>
                  <a:schemeClr val="tx1">
                    <a:lumMod val="65000"/>
                    <a:lumOff val="35000"/>
                  </a:schemeClr>
                </a:solidFill>
              </a:rPr>
              <a:t>when pupils have met </a:t>
            </a:r>
            <a:r>
              <a:rPr lang="en-GB" sz="3600" dirty="0" smtClean="0">
                <a:solidFill>
                  <a:schemeClr val="tx1">
                    <a:lumMod val="65000"/>
                    <a:lumOff val="35000"/>
                  </a:schemeClr>
                </a:solidFill>
              </a:rPr>
              <a:t>binary or hexadecimal </a:t>
            </a:r>
            <a:r>
              <a:rPr lang="en-GB" sz="3600" dirty="0">
                <a:solidFill>
                  <a:schemeClr val="tx1">
                    <a:lumMod val="65000"/>
                    <a:lumOff val="35000"/>
                  </a:schemeClr>
                </a:solidFill>
              </a:rPr>
              <a:t>before and if they see this helping in other areas of mathematics</a:t>
            </a:r>
            <a:endParaRPr kumimoji="0" lang="en-GB" altLang="ja-JP" sz="3600" b="0" i="0" u="none" strike="noStrike" cap="none" normalizeH="0" baseline="0" dirty="0">
              <a:ln>
                <a:noFill/>
              </a:ln>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p:cNvSpPr txBox="1"/>
          <p:nvPr/>
        </p:nvSpPr>
        <p:spPr>
          <a:xfrm>
            <a:off x="597578" y="3272990"/>
            <a:ext cx="2117887" cy="769441"/>
          </a:xfrm>
          <a:prstGeom prst="rect">
            <a:avLst/>
          </a:prstGeom>
          <a:noFill/>
        </p:spPr>
        <p:txBody>
          <a:bodyPr wrap="none" rtlCol="0">
            <a:spAutoFit/>
          </a:bodyPr>
          <a:lstStyle/>
          <a:p>
            <a:r>
              <a:rPr lang="en-GB" sz="4400" b="1" dirty="0" smtClean="0">
                <a:solidFill>
                  <a:srgbClr val="C00000"/>
                </a:solidFill>
              </a:rPr>
              <a:t>Find out</a:t>
            </a:r>
            <a:endParaRPr lang="en-GB" sz="4400" b="1" dirty="0">
              <a:solidFill>
                <a:srgbClr val="C00000"/>
              </a:solidFill>
            </a:endParaRPr>
          </a:p>
        </p:txBody>
      </p:sp>
    </p:spTree>
    <p:extLst>
      <p:ext uri="{BB962C8B-B14F-4D97-AF65-F5344CB8AC3E}">
        <p14:creationId xmlns:p14="http://schemas.microsoft.com/office/powerpoint/2010/main" val="23672431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7"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3010" y="35653"/>
            <a:ext cx="4846007" cy="1938992"/>
          </a:xfrm>
          <a:prstGeom prst="rect">
            <a:avLst/>
          </a:prstGeom>
        </p:spPr>
        <p:txBody>
          <a:bodyPr wrap="none">
            <a:spAutoFit/>
          </a:bodyPr>
          <a:lstStyle/>
          <a:p>
            <a:r>
              <a:rPr lang="en-US" sz="6000" b="1" kern="1400" spc="-150" dirty="0">
                <a:solidFill>
                  <a:srgbClr val="C00000"/>
                </a:solidFill>
              </a:rPr>
              <a:t>Computational </a:t>
            </a:r>
            <a:endParaRPr lang="en-US" sz="6000" b="1" kern="1400" spc="-150" dirty="0" smtClean="0">
              <a:solidFill>
                <a:srgbClr val="C00000"/>
              </a:solidFill>
            </a:endParaRPr>
          </a:p>
          <a:p>
            <a:r>
              <a:rPr lang="en-US" sz="6000" b="1" kern="1400" spc="-150" dirty="0" smtClean="0">
                <a:solidFill>
                  <a:srgbClr val="C00000"/>
                </a:solidFill>
              </a:rPr>
              <a:t>Thinking</a:t>
            </a:r>
            <a:endParaRPr lang="en-US" sz="6000" b="1" kern="1400" spc="-150" dirty="0">
              <a:solidFill>
                <a:srgbClr val="C00000"/>
              </a:solidFill>
            </a:endParaRPr>
          </a:p>
        </p:txBody>
      </p:sp>
      <p:pic>
        <p:nvPicPr>
          <p:cNvPr id="10" name="Picture 2" descr="head"/>
          <p:cNvPicPr>
            <a:picLocks noChangeAspect="1" noChangeArrowheads="1"/>
          </p:cNvPicPr>
          <p:nvPr/>
        </p:nvPicPr>
        <p:blipFill>
          <a:blip r:embed="rId3">
            <a:extLst>
              <a:ext uri="{28A0092B-C50C-407E-A947-70E740481C1C}">
                <a14:useLocalDpi xmlns:a14="http://schemas.microsoft.com/office/drawing/2010/main" val="0"/>
              </a:ext>
            </a:extLst>
          </a:blip>
          <a:srcRect t="-2417" b="-410"/>
          <a:stretch>
            <a:fillRect/>
          </a:stretch>
        </p:blipFill>
        <p:spPr bwMode="auto">
          <a:xfrm>
            <a:off x="163679" y="3419064"/>
            <a:ext cx="2850164" cy="33130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 name="Rectangle 1"/>
          <p:cNvSpPr/>
          <p:nvPr/>
        </p:nvSpPr>
        <p:spPr>
          <a:xfrm>
            <a:off x="1947336" y="1974645"/>
            <a:ext cx="7183480" cy="3477875"/>
          </a:xfrm>
          <a:prstGeom prst="rect">
            <a:avLst/>
          </a:prstGeom>
        </p:spPr>
        <p:txBody>
          <a:bodyPr wrap="square">
            <a:spAutoFit/>
          </a:bodyPr>
          <a:lstStyle/>
          <a:p>
            <a:pPr algn="r"/>
            <a:r>
              <a:rPr lang="en-US" sz="4400" dirty="0">
                <a:solidFill>
                  <a:schemeClr val="tx1">
                    <a:lumMod val="50000"/>
                    <a:lumOff val="50000"/>
                  </a:schemeClr>
                </a:solidFill>
              </a:rPr>
              <a:t>A high-quality computing education equips pupils to use </a:t>
            </a:r>
            <a:r>
              <a:rPr lang="en-US" sz="4400" dirty="0">
                <a:solidFill>
                  <a:srgbClr val="C00000"/>
                </a:solidFill>
              </a:rPr>
              <a:t>computational thinking </a:t>
            </a:r>
            <a:r>
              <a:rPr lang="en-US" sz="4400" dirty="0">
                <a:solidFill>
                  <a:schemeClr val="tx1">
                    <a:lumMod val="50000"/>
                    <a:lumOff val="50000"/>
                  </a:schemeClr>
                </a:solidFill>
              </a:rPr>
              <a:t>and creativity </a:t>
            </a:r>
            <a:r>
              <a:rPr lang="en-US" sz="4400" dirty="0" smtClean="0">
                <a:solidFill>
                  <a:schemeClr val="tx1">
                    <a:lumMod val="50000"/>
                    <a:lumOff val="50000"/>
                  </a:schemeClr>
                </a:solidFill>
              </a:rPr>
              <a:t>to understand </a:t>
            </a:r>
            <a:r>
              <a:rPr lang="en-US" sz="4400" dirty="0">
                <a:solidFill>
                  <a:schemeClr val="tx1">
                    <a:lumMod val="50000"/>
                    <a:lumOff val="50000"/>
                  </a:schemeClr>
                </a:solidFill>
              </a:rPr>
              <a:t>and change the world.</a:t>
            </a:r>
            <a:endParaRPr lang="en-GB" sz="4400" dirty="0">
              <a:solidFill>
                <a:schemeClr val="tx1">
                  <a:lumMod val="50000"/>
                  <a:lumOff val="50000"/>
                </a:schemeClr>
              </a:solidFill>
            </a:endParaRPr>
          </a:p>
        </p:txBody>
      </p:sp>
      <p:sp>
        <p:nvSpPr>
          <p:cNvPr id="3" name="Rectangle 2"/>
          <p:cNvSpPr/>
          <p:nvPr/>
        </p:nvSpPr>
        <p:spPr>
          <a:xfrm>
            <a:off x="7044267" y="5774267"/>
            <a:ext cx="2099733"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222643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961586" y="5613556"/>
            <a:ext cx="1182414" cy="1244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p:cNvSpPr txBox="1">
            <a:spLocks/>
          </p:cNvSpPr>
          <p:nvPr/>
        </p:nvSpPr>
        <p:spPr>
          <a:xfrm>
            <a:off x="874634" y="-437324"/>
            <a:ext cx="8256110" cy="1741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9600" b="1" dirty="0" smtClean="0">
                <a:solidFill>
                  <a:schemeClr val="tx1">
                    <a:lumMod val="65000"/>
                    <a:lumOff val="35000"/>
                  </a:schemeClr>
                </a:solidFill>
                <a:latin typeface="+mn-lt"/>
              </a:rPr>
              <a:t>Clas</a:t>
            </a:r>
            <a:r>
              <a:rPr lang="en-GB" sz="6600" b="1" dirty="0" smtClean="0">
                <a:solidFill>
                  <a:schemeClr val="tx1">
                    <a:lumMod val="65000"/>
                    <a:lumOff val="35000"/>
                  </a:schemeClr>
                </a:solidFill>
                <a:latin typeface="+mn-lt"/>
              </a:rPr>
              <a:t>s based research</a:t>
            </a:r>
            <a:endParaRPr lang="en-GB" sz="6600" b="1" dirty="0">
              <a:solidFill>
                <a:schemeClr val="tx1">
                  <a:lumMod val="65000"/>
                  <a:lumOff val="35000"/>
                </a:schemeClr>
              </a:solidFill>
              <a:latin typeface="+mn-lt"/>
            </a:endParaRPr>
          </a:p>
        </p:txBody>
      </p:sp>
      <p:pic>
        <p:nvPicPr>
          <p:cNvPr id="9" name="Picture 8"/>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6562"/>
          <a:stretch/>
        </p:blipFill>
        <p:spPr>
          <a:xfrm>
            <a:off x="2871989" y="934613"/>
            <a:ext cx="6272011" cy="961755"/>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4738" b="4720"/>
          <a:stretch/>
        </p:blipFill>
        <p:spPr>
          <a:xfrm>
            <a:off x="-424070" y="-638056"/>
            <a:ext cx="4161184" cy="3767606"/>
          </a:xfrm>
          <a:prstGeom prst="rect">
            <a:avLst/>
          </a:prstGeom>
        </p:spPr>
      </p:pic>
      <p:sp>
        <p:nvSpPr>
          <p:cNvPr id="17" name="TextBox 16"/>
          <p:cNvSpPr txBox="1"/>
          <p:nvPr/>
        </p:nvSpPr>
        <p:spPr>
          <a:xfrm>
            <a:off x="1656522" y="2360109"/>
            <a:ext cx="1729512" cy="769441"/>
          </a:xfrm>
          <a:prstGeom prst="rect">
            <a:avLst/>
          </a:prstGeom>
          <a:noFill/>
        </p:spPr>
        <p:txBody>
          <a:bodyPr wrap="none" rtlCol="0">
            <a:spAutoFit/>
          </a:bodyPr>
          <a:lstStyle/>
          <a:p>
            <a:r>
              <a:rPr lang="en-GB" sz="4400" b="1" dirty="0" smtClean="0">
                <a:solidFill>
                  <a:schemeClr val="tx1">
                    <a:lumMod val="65000"/>
                    <a:lumOff val="35000"/>
                  </a:schemeClr>
                </a:solidFill>
              </a:rPr>
              <a:t>What?</a:t>
            </a:r>
            <a:endParaRPr lang="en-GB" sz="4400" b="1" dirty="0">
              <a:solidFill>
                <a:schemeClr val="tx1">
                  <a:lumMod val="65000"/>
                  <a:lumOff val="35000"/>
                </a:schemeClr>
              </a:solidFill>
            </a:endParaRPr>
          </a:p>
        </p:txBody>
      </p:sp>
      <p:sp>
        <p:nvSpPr>
          <p:cNvPr id="7" name="TextBox 6"/>
          <p:cNvSpPr txBox="1"/>
          <p:nvPr/>
        </p:nvSpPr>
        <p:spPr>
          <a:xfrm>
            <a:off x="597578" y="3901322"/>
            <a:ext cx="8546422" cy="1200329"/>
          </a:xfrm>
          <a:prstGeom prst="rect">
            <a:avLst/>
          </a:prstGeom>
          <a:noFill/>
        </p:spPr>
        <p:txBody>
          <a:bodyPr wrap="square" rtlCol="0">
            <a:spAutoFit/>
          </a:bodyPr>
          <a:lstStyle/>
          <a:p>
            <a:pPr lvl="0" eaLnBrk="0" fontAlgn="base" hangingPunct="0">
              <a:spcBef>
                <a:spcPct val="0"/>
              </a:spcBef>
              <a:spcAft>
                <a:spcPct val="0"/>
              </a:spcAft>
              <a:tabLst>
                <a:tab pos="457200" algn="l"/>
              </a:tabLst>
            </a:pPr>
            <a:r>
              <a:rPr lang="en-GB" sz="3600" dirty="0">
                <a:solidFill>
                  <a:schemeClr val="tx1">
                    <a:lumMod val="65000"/>
                    <a:lumOff val="35000"/>
                  </a:schemeClr>
                </a:solidFill>
              </a:rPr>
              <a:t>the use of an unplugged activity you’ve used to explain binary representation of images</a:t>
            </a:r>
            <a:r>
              <a:rPr lang="en-GB" altLang="ja-JP" sz="3600" dirty="0" smtClean="0">
                <a:solidFill>
                  <a:schemeClr val="tx1">
                    <a:lumMod val="65000"/>
                    <a:lumOff val="35000"/>
                  </a:schemeClr>
                </a:solidFill>
                <a:ea typeface="Calibri" panose="020F0502020204030204" pitchFamily="34" charset="0"/>
                <a:cs typeface="Times New Roman" panose="02020603050405020304" pitchFamily="18" charset="0"/>
              </a:rPr>
              <a:t>.</a:t>
            </a:r>
          </a:p>
        </p:txBody>
      </p:sp>
      <p:sp>
        <p:nvSpPr>
          <p:cNvPr id="2" name="TextBox 1"/>
          <p:cNvSpPr txBox="1"/>
          <p:nvPr/>
        </p:nvSpPr>
        <p:spPr>
          <a:xfrm>
            <a:off x="597578" y="3272990"/>
            <a:ext cx="2171044" cy="769441"/>
          </a:xfrm>
          <a:prstGeom prst="rect">
            <a:avLst/>
          </a:prstGeom>
          <a:noFill/>
        </p:spPr>
        <p:txBody>
          <a:bodyPr wrap="none" rtlCol="0">
            <a:spAutoFit/>
          </a:bodyPr>
          <a:lstStyle/>
          <a:p>
            <a:r>
              <a:rPr lang="en-GB" sz="4400" b="1" dirty="0" smtClean="0">
                <a:solidFill>
                  <a:srgbClr val="C00000"/>
                </a:solidFill>
              </a:rPr>
              <a:t>Evaluate</a:t>
            </a:r>
            <a:endParaRPr lang="en-GB" sz="4400" b="1" dirty="0">
              <a:solidFill>
                <a:srgbClr val="C00000"/>
              </a:solidFill>
            </a:endParaRPr>
          </a:p>
        </p:txBody>
      </p:sp>
    </p:spTree>
    <p:extLst>
      <p:ext uri="{BB962C8B-B14F-4D97-AF65-F5344CB8AC3E}">
        <p14:creationId xmlns:p14="http://schemas.microsoft.com/office/powerpoint/2010/main" val="33831017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961586" y="5613556"/>
            <a:ext cx="1182414" cy="1244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p:cNvSpPr txBox="1">
            <a:spLocks/>
          </p:cNvSpPr>
          <p:nvPr/>
        </p:nvSpPr>
        <p:spPr>
          <a:xfrm>
            <a:off x="874634" y="-437324"/>
            <a:ext cx="8256110" cy="1741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9600" b="1" dirty="0" smtClean="0">
                <a:solidFill>
                  <a:schemeClr val="tx1">
                    <a:lumMod val="65000"/>
                    <a:lumOff val="35000"/>
                  </a:schemeClr>
                </a:solidFill>
                <a:latin typeface="+mn-lt"/>
              </a:rPr>
              <a:t>Clas</a:t>
            </a:r>
            <a:r>
              <a:rPr lang="en-GB" sz="6600" b="1" dirty="0" smtClean="0">
                <a:solidFill>
                  <a:schemeClr val="tx1">
                    <a:lumMod val="65000"/>
                    <a:lumOff val="35000"/>
                  </a:schemeClr>
                </a:solidFill>
                <a:latin typeface="+mn-lt"/>
              </a:rPr>
              <a:t>s based research</a:t>
            </a:r>
            <a:endParaRPr lang="en-GB" sz="6600" b="1" dirty="0">
              <a:solidFill>
                <a:schemeClr val="tx1">
                  <a:lumMod val="65000"/>
                  <a:lumOff val="35000"/>
                </a:schemeClr>
              </a:solidFill>
              <a:latin typeface="+mn-lt"/>
            </a:endParaRPr>
          </a:p>
        </p:txBody>
      </p:sp>
      <p:pic>
        <p:nvPicPr>
          <p:cNvPr id="9" name="Picture 8"/>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6562"/>
          <a:stretch/>
        </p:blipFill>
        <p:spPr>
          <a:xfrm>
            <a:off x="2871989" y="934613"/>
            <a:ext cx="6272011" cy="961755"/>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4738" b="4720"/>
          <a:stretch/>
        </p:blipFill>
        <p:spPr>
          <a:xfrm>
            <a:off x="-424070" y="-638056"/>
            <a:ext cx="4161184" cy="3767606"/>
          </a:xfrm>
          <a:prstGeom prst="rect">
            <a:avLst/>
          </a:prstGeom>
        </p:spPr>
      </p:pic>
      <p:sp>
        <p:nvSpPr>
          <p:cNvPr id="17" name="TextBox 16"/>
          <p:cNvSpPr txBox="1"/>
          <p:nvPr/>
        </p:nvSpPr>
        <p:spPr>
          <a:xfrm>
            <a:off x="1656522" y="2360109"/>
            <a:ext cx="1729512" cy="769441"/>
          </a:xfrm>
          <a:prstGeom prst="rect">
            <a:avLst/>
          </a:prstGeom>
          <a:noFill/>
        </p:spPr>
        <p:txBody>
          <a:bodyPr wrap="none" rtlCol="0">
            <a:spAutoFit/>
          </a:bodyPr>
          <a:lstStyle/>
          <a:p>
            <a:r>
              <a:rPr lang="en-GB" sz="4400" b="1" dirty="0" smtClean="0">
                <a:solidFill>
                  <a:schemeClr val="tx1">
                    <a:lumMod val="65000"/>
                    <a:lumOff val="35000"/>
                  </a:schemeClr>
                </a:solidFill>
              </a:rPr>
              <a:t>What?</a:t>
            </a:r>
            <a:endParaRPr lang="en-GB" sz="4400" b="1" dirty="0">
              <a:solidFill>
                <a:schemeClr val="tx1">
                  <a:lumMod val="65000"/>
                  <a:lumOff val="35000"/>
                </a:schemeClr>
              </a:solidFill>
            </a:endParaRPr>
          </a:p>
        </p:txBody>
      </p:sp>
      <p:sp>
        <p:nvSpPr>
          <p:cNvPr id="7" name="TextBox 6"/>
          <p:cNvSpPr txBox="1"/>
          <p:nvPr/>
        </p:nvSpPr>
        <p:spPr>
          <a:xfrm>
            <a:off x="597578" y="3901322"/>
            <a:ext cx="8546422" cy="1754326"/>
          </a:xfrm>
          <a:prstGeom prst="rect">
            <a:avLst/>
          </a:prstGeom>
          <a:noFill/>
        </p:spPr>
        <p:txBody>
          <a:bodyPr wrap="square" rtlCol="0">
            <a:spAutoFit/>
          </a:bodyPr>
          <a:lstStyle/>
          <a:p>
            <a:pPr lvl="0" eaLnBrk="0" fontAlgn="base" hangingPunct="0">
              <a:spcBef>
                <a:spcPct val="0"/>
              </a:spcBef>
              <a:spcAft>
                <a:spcPct val="0"/>
              </a:spcAft>
              <a:tabLst>
                <a:tab pos="457200" algn="l"/>
              </a:tabLst>
            </a:pPr>
            <a:r>
              <a:rPr lang="en-GB" sz="3600" dirty="0" smtClean="0">
                <a:solidFill>
                  <a:schemeClr val="tx1">
                    <a:lumMod val="65000"/>
                    <a:lumOff val="35000"/>
                  </a:schemeClr>
                </a:solidFill>
              </a:rPr>
              <a:t>school </a:t>
            </a:r>
            <a:r>
              <a:rPr lang="en-GB" sz="3600" dirty="0">
                <a:solidFill>
                  <a:schemeClr val="tx1">
                    <a:lumMod val="65000"/>
                    <a:lumOff val="35000"/>
                  </a:schemeClr>
                </a:solidFill>
              </a:rPr>
              <a:t>data </a:t>
            </a:r>
            <a:r>
              <a:rPr lang="en-GB" sz="3600" dirty="0" smtClean="0">
                <a:solidFill>
                  <a:schemeClr val="tx1">
                    <a:lumMod val="65000"/>
                    <a:lumOff val="35000"/>
                  </a:schemeClr>
                </a:solidFill>
              </a:rPr>
              <a:t>about pupils </a:t>
            </a:r>
            <a:r>
              <a:rPr lang="en-GB" sz="3600" dirty="0">
                <a:solidFill>
                  <a:schemeClr val="tx1">
                    <a:lumMod val="65000"/>
                    <a:lumOff val="35000"/>
                  </a:schemeClr>
                </a:solidFill>
              </a:rPr>
              <a:t>performance in mathematics and how well they ‘like’ this </a:t>
            </a:r>
            <a:r>
              <a:rPr lang="en-GB" sz="3600" dirty="0" smtClean="0">
                <a:solidFill>
                  <a:schemeClr val="tx1">
                    <a:lumMod val="65000"/>
                    <a:lumOff val="35000"/>
                  </a:schemeClr>
                </a:solidFill>
              </a:rPr>
              <a:t>area </a:t>
            </a:r>
            <a:r>
              <a:rPr lang="en-GB" sz="3600" dirty="0">
                <a:solidFill>
                  <a:schemeClr val="tx1">
                    <a:lumMod val="65000"/>
                    <a:lumOff val="35000"/>
                  </a:schemeClr>
                </a:solidFill>
              </a:rPr>
              <a:t>of </a:t>
            </a:r>
            <a:r>
              <a:rPr lang="en-GB" sz="3600" dirty="0" smtClean="0">
                <a:solidFill>
                  <a:schemeClr val="tx1">
                    <a:lumMod val="65000"/>
                    <a:lumOff val="35000"/>
                  </a:schemeClr>
                </a:solidFill>
              </a:rPr>
              <a:t>computing</a:t>
            </a:r>
            <a:r>
              <a:rPr lang="en-GB" altLang="ja-JP" sz="3600" dirty="0" smtClean="0">
                <a:solidFill>
                  <a:schemeClr val="tx1">
                    <a:lumMod val="65000"/>
                    <a:lumOff val="35000"/>
                  </a:schemeClr>
                </a:solidFill>
                <a:ea typeface="Calibri" panose="020F0502020204030204" pitchFamily="34" charset="0"/>
                <a:cs typeface="Times New Roman" panose="02020603050405020304" pitchFamily="18" charset="0"/>
              </a:rPr>
              <a:t>.</a:t>
            </a:r>
          </a:p>
        </p:txBody>
      </p:sp>
      <p:sp>
        <p:nvSpPr>
          <p:cNvPr id="2" name="TextBox 1"/>
          <p:cNvSpPr txBox="1"/>
          <p:nvPr/>
        </p:nvSpPr>
        <p:spPr>
          <a:xfrm>
            <a:off x="597578" y="3272990"/>
            <a:ext cx="2303900" cy="769441"/>
          </a:xfrm>
          <a:prstGeom prst="rect">
            <a:avLst/>
          </a:prstGeom>
          <a:noFill/>
        </p:spPr>
        <p:txBody>
          <a:bodyPr wrap="none" rtlCol="0">
            <a:spAutoFit/>
          </a:bodyPr>
          <a:lstStyle/>
          <a:p>
            <a:r>
              <a:rPr lang="en-GB" sz="4400" b="1" dirty="0" smtClean="0">
                <a:solidFill>
                  <a:srgbClr val="C00000"/>
                </a:solidFill>
              </a:rPr>
              <a:t>Compare</a:t>
            </a:r>
            <a:endParaRPr lang="en-GB" sz="4400" b="1" dirty="0">
              <a:solidFill>
                <a:srgbClr val="C00000"/>
              </a:solidFill>
            </a:endParaRPr>
          </a:p>
        </p:txBody>
      </p:sp>
    </p:spTree>
    <p:extLst>
      <p:ext uri="{BB962C8B-B14F-4D97-AF65-F5344CB8AC3E}">
        <p14:creationId xmlns:p14="http://schemas.microsoft.com/office/powerpoint/2010/main" val="7461227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961586" y="5613556"/>
            <a:ext cx="1182414" cy="1244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p:cNvSpPr txBox="1">
            <a:spLocks/>
          </p:cNvSpPr>
          <p:nvPr/>
        </p:nvSpPr>
        <p:spPr>
          <a:xfrm>
            <a:off x="874634" y="-437324"/>
            <a:ext cx="8256110" cy="1741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9600" b="1" dirty="0" smtClean="0">
                <a:solidFill>
                  <a:schemeClr val="tx1">
                    <a:lumMod val="65000"/>
                    <a:lumOff val="35000"/>
                  </a:schemeClr>
                </a:solidFill>
                <a:latin typeface="+mn-lt"/>
              </a:rPr>
              <a:t>Clas</a:t>
            </a:r>
            <a:r>
              <a:rPr lang="en-GB" sz="6600" b="1" dirty="0" smtClean="0">
                <a:solidFill>
                  <a:schemeClr val="tx1">
                    <a:lumMod val="65000"/>
                    <a:lumOff val="35000"/>
                  </a:schemeClr>
                </a:solidFill>
                <a:latin typeface="+mn-lt"/>
              </a:rPr>
              <a:t>s based research</a:t>
            </a:r>
            <a:endParaRPr lang="en-GB" sz="6600" b="1" dirty="0">
              <a:solidFill>
                <a:schemeClr val="tx1">
                  <a:lumMod val="65000"/>
                  <a:lumOff val="35000"/>
                </a:schemeClr>
              </a:solidFill>
              <a:latin typeface="+mn-lt"/>
            </a:endParaRPr>
          </a:p>
        </p:txBody>
      </p:sp>
      <p:pic>
        <p:nvPicPr>
          <p:cNvPr id="9" name="Picture 8"/>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6562"/>
          <a:stretch/>
        </p:blipFill>
        <p:spPr>
          <a:xfrm>
            <a:off x="2871989" y="934613"/>
            <a:ext cx="6272011" cy="961755"/>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4738" b="4720"/>
          <a:stretch/>
        </p:blipFill>
        <p:spPr>
          <a:xfrm>
            <a:off x="-424070" y="-638056"/>
            <a:ext cx="4161184" cy="3767606"/>
          </a:xfrm>
          <a:prstGeom prst="rect">
            <a:avLst/>
          </a:prstGeom>
        </p:spPr>
      </p:pic>
      <p:sp>
        <p:nvSpPr>
          <p:cNvPr id="17" name="TextBox 16"/>
          <p:cNvSpPr txBox="1"/>
          <p:nvPr/>
        </p:nvSpPr>
        <p:spPr>
          <a:xfrm>
            <a:off x="1656522" y="2360109"/>
            <a:ext cx="1729512" cy="769441"/>
          </a:xfrm>
          <a:prstGeom prst="rect">
            <a:avLst/>
          </a:prstGeom>
          <a:noFill/>
        </p:spPr>
        <p:txBody>
          <a:bodyPr wrap="none" rtlCol="0">
            <a:spAutoFit/>
          </a:bodyPr>
          <a:lstStyle/>
          <a:p>
            <a:r>
              <a:rPr lang="en-GB" sz="4400" b="1" dirty="0" smtClean="0">
                <a:solidFill>
                  <a:schemeClr val="tx1">
                    <a:lumMod val="65000"/>
                    <a:lumOff val="35000"/>
                  </a:schemeClr>
                </a:solidFill>
              </a:rPr>
              <a:t>What?</a:t>
            </a:r>
            <a:endParaRPr lang="en-GB" sz="4400" b="1" dirty="0">
              <a:solidFill>
                <a:schemeClr val="tx1">
                  <a:lumMod val="65000"/>
                  <a:lumOff val="35000"/>
                </a:schemeClr>
              </a:solidFill>
            </a:endParaRPr>
          </a:p>
        </p:txBody>
      </p:sp>
      <p:sp>
        <p:nvSpPr>
          <p:cNvPr id="7" name="TextBox 6"/>
          <p:cNvSpPr txBox="1"/>
          <p:nvPr/>
        </p:nvSpPr>
        <p:spPr>
          <a:xfrm>
            <a:off x="597578" y="3901322"/>
            <a:ext cx="8546422" cy="1754326"/>
          </a:xfrm>
          <a:prstGeom prst="rect">
            <a:avLst/>
          </a:prstGeom>
          <a:noFill/>
        </p:spPr>
        <p:txBody>
          <a:bodyPr wrap="square" rtlCol="0">
            <a:spAutoFit/>
          </a:bodyPr>
          <a:lstStyle/>
          <a:p>
            <a:pPr eaLnBrk="0" fontAlgn="base" hangingPunct="0">
              <a:spcBef>
                <a:spcPct val="0"/>
              </a:spcBef>
              <a:spcAft>
                <a:spcPct val="0"/>
              </a:spcAft>
              <a:tabLst>
                <a:tab pos="457200" algn="l"/>
              </a:tabLst>
            </a:pPr>
            <a:r>
              <a:rPr lang="en-GB" sz="3600" dirty="0" smtClean="0">
                <a:solidFill>
                  <a:schemeClr val="tx1">
                    <a:lumMod val="65000"/>
                    <a:lumOff val="35000"/>
                  </a:schemeClr>
                </a:solidFill>
              </a:rPr>
              <a:t>a </a:t>
            </a:r>
            <a:r>
              <a:rPr lang="en-GB" sz="3600" dirty="0">
                <a:solidFill>
                  <a:schemeClr val="tx1">
                    <a:lumMod val="65000"/>
                    <a:lumOff val="35000"/>
                  </a:schemeClr>
                </a:solidFill>
              </a:rPr>
              <a:t>sequence of lessons taught by different teachers</a:t>
            </a:r>
          </a:p>
          <a:p>
            <a:pPr lvl="0" eaLnBrk="0" fontAlgn="base" hangingPunct="0">
              <a:spcBef>
                <a:spcPct val="0"/>
              </a:spcBef>
              <a:spcAft>
                <a:spcPct val="0"/>
              </a:spcAft>
              <a:tabLst>
                <a:tab pos="457200" algn="l"/>
              </a:tabLst>
            </a:pPr>
            <a:endParaRPr lang="en-GB" altLang="ja-JP" sz="3600" dirty="0" smtClean="0">
              <a:solidFill>
                <a:schemeClr val="tx1">
                  <a:lumMod val="65000"/>
                  <a:lumOff val="35000"/>
                </a:schemeClr>
              </a:solidFill>
              <a:ea typeface="Calibri" panose="020F0502020204030204" pitchFamily="34" charset="0"/>
              <a:cs typeface="Times New Roman" panose="02020603050405020304" pitchFamily="18" charset="0"/>
            </a:endParaRPr>
          </a:p>
        </p:txBody>
      </p:sp>
      <p:sp>
        <p:nvSpPr>
          <p:cNvPr id="2" name="TextBox 1"/>
          <p:cNvSpPr txBox="1"/>
          <p:nvPr/>
        </p:nvSpPr>
        <p:spPr>
          <a:xfrm>
            <a:off x="597578" y="3272990"/>
            <a:ext cx="6625340" cy="769441"/>
          </a:xfrm>
          <a:prstGeom prst="rect">
            <a:avLst/>
          </a:prstGeom>
          <a:noFill/>
        </p:spPr>
        <p:txBody>
          <a:bodyPr wrap="none" rtlCol="0">
            <a:spAutoFit/>
          </a:bodyPr>
          <a:lstStyle/>
          <a:p>
            <a:r>
              <a:rPr lang="en-GB" sz="3600" dirty="0" smtClean="0">
                <a:solidFill>
                  <a:schemeClr val="tx1">
                    <a:lumMod val="65000"/>
                    <a:lumOff val="35000"/>
                  </a:schemeClr>
                </a:solidFill>
              </a:rPr>
              <a:t>Design, implement and </a:t>
            </a:r>
            <a:r>
              <a:rPr lang="en-GB" sz="4400" b="1" dirty="0" smtClean="0">
                <a:solidFill>
                  <a:srgbClr val="C00000"/>
                </a:solidFill>
              </a:rPr>
              <a:t>evaluate</a:t>
            </a:r>
            <a:endParaRPr lang="en-GB" sz="4400" b="1" dirty="0">
              <a:solidFill>
                <a:srgbClr val="C00000"/>
              </a:solidFill>
            </a:endParaRPr>
          </a:p>
        </p:txBody>
      </p:sp>
    </p:spTree>
    <p:extLst>
      <p:ext uri="{BB962C8B-B14F-4D97-AF65-F5344CB8AC3E}">
        <p14:creationId xmlns:p14="http://schemas.microsoft.com/office/powerpoint/2010/main" val="40944521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961586" y="5613556"/>
            <a:ext cx="1182414" cy="1244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p:cNvSpPr txBox="1">
            <a:spLocks/>
          </p:cNvSpPr>
          <p:nvPr/>
        </p:nvSpPr>
        <p:spPr>
          <a:xfrm>
            <a:off x="874634" y="-437324"/>
            <a:ext cx="8256110" cy="1741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9600" b="1" dirty="0" smtClean="0">
                <a:solidFill>
                  <a:schemeClr val="tx1">
                    <a:lumMod val="65000"/>
                    <a:lumOff val="35000"/>
                  </a:schemeClr>
                </a:solidFill>
                <a:latin typeface="+mn-lt"/>
              </a:rPr>
              <a:t>Clas</a:t>
            </a:r>
            <a:r>
              <a:rPr lang="en-GB" sz="6600" b="1" dirty="0" smtClean="0">
                <a:solidFill>
                  <a:schemeClr val="tx1">
                    <a:lumMod val="65000"/>
                    <a:lumOff val="35000"/>
                  </a:schemeClr>
                </a:solidFill>
                <a:latin typeface="+mn-lt"/>
              </a:rPr>
              <a:t>s based research</a:t>
            </a:r>
            <a:endParaRPr lang="en-GB" sz="6600" b="1" dirty="0">
              <a:solidFill>
                <a:schemeClr val="tx1">
                  <a:lumMod val="65000"/>
                  <a:lumOff val="35000"/>
                </a:schemeClr>
              </a:solidFill>
              <a:latin typeface="+mn-lt"/>
            </a:endParaRPr>
          </a:p>
        </p:txBody>
      </p:sp>
      <p:pic>
        <p:nvPicPr>
          <p:cNvPr id="9" name="Picture 8"/>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6562"/>
          <a:stretch/>
        </p:blipFill>
        <p:spPr>
          <a:xfrm>
            <a:off x="2871989" y="934613"/>
            <a:ext cx="6272011" cy="961755"/>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4738" b="4720"/>
          <a:stretch/>
        </p:blipFill>
        <p:spPr>
          <a:xfrm>
            <a:off x="-424070" y="-638056"/>
            <a:ext cx="4161184" cy="3767606"/>
          </a:xfrm>
          <a:prstGeom prst="rect">
            <a:avLst/>
          </a:prstGeom>
        </p:spPr>
      </p:pic>
      <p:sp>
        <p:nvSpPr>
          <p:cNvPr id="17" name="TextBox 16"/>
          <p:cNvSpPr txBox="1"/>
          <p:nvPr/>
        </p:nvSpPr>
        <p:spPr>
          <a:xfrm>
            <a:off x="1656522" y="2360109"/>
            <a:ext cx="1523687" cy="769441"/>
          </a:xfrm>
          <a:prstGeom prst="rect">
            <a:avLst/>
          </a:prstGeom>
          <a:noFill/>
        </p:spPr>
        <p:txBody>
          <a:bodyPr wrap="none" rtlCol="0">
            <a:spAutoFit/>
          </a:bodyPr>
          <a:lstStyle/>
          <a:p>
            <a:r>
              <a:rPr lang="en-GB" sz="4400" b="1" dirty="0" smtClean="0">
                <a:solidFill>
                  <a:schemeClr val="tx1">
                    <a:lumMod val="65000"/>
                    <a:lumOff val="35000"/>
                  </a:schemeClr>
                </a:solidFill>
              </a:rPr>
              <a:t>How?</a:t>
            </a:r>
            <a:endParaRPr lang="en-GB" sz="4400" b="1" dirty="0">
              <a:solidFill>
                <a:schemeClr val="tx1">
                  <a:lumMod val="65000"/>
                  <a:lumOff val="35000"/>
                </a:schemeClr>
              </a:solidFill>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8011" y="2594114"/>
            <a:ext cx="4263886" cy="4263886"/>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54254" y="3831020"/>
            <a:ext cx="3026979" cy="3026979"/>
          </a:xfrm>
          <a:prstGeom prst="rect">
            <a:avLst/>
          </a:prstGeom>
        </p:spPr>
      </p:pic>
    </p:spTree>
    <p:extLst>
      <p:ext uri="{BB962C8B-B14F-4D97-AF65-F5344CB8AC3E}">
        <p14:creationId xmlns:p14="http://schemas.microsoft.com/office/powerpoint/2010/main" val="6759922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61586" y="5613556"/>
            <a:ext cx="1182414" cy="1244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p:cNvSpPr txBox="1">
            <a:spLocks/>
          </p:cNvSpPr>
          <p:nvPr/>
        </p:nvSpPr>
        <p:spPr>
          <a:xfrm>
            <a:off x="874634" y="-437324"/>
            <a:ext cx="8256110" cy="17411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6600" b="1" dirty="0" smtClean="0">
                <a:solidFill>
                  <a:schemeClr val="tx1">
                    <a:lumMod val="65000"/>
                    <a:lumOff val="35000"/>
                  </a:schemeClr>
                </a:solidFill>
                <a:latin typeface="+mn-lt"/>
              </a:rPr>
              <a:t>Class based research</a:t>
            </a:r>
            <a:endParaRPr lang="en-GB" sz="6600" b="1" dirty="0">
              <a:solidFill>
                <a:schemeClr val="tx1">
                  <a:lumMod val="65000"/>
                  <a:lumOff val="35000"/>
                </a:schemeClr>
              </a:solidFill>
              <a:latin typeface="+mn-lt"/>
            </a:endParaRPr>
          </a:p>
        </p:txBody>
      </p:sp>
      <p:pic>
        <p:nvPicPr>
          <p:cNvPr id="9" name="Picture 8"/>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r="26562"/>
          <a:stretch/>
        </p:blipFill>
        <p:spPr>
          <a:xfrm>
            <a:off x="2871989" y="934613"/>
            <a:ext cx="6272011" cy="961755"/>
          </a:xfrm>
          <a:prstGeom prst="rect">
            <a:avLst/>
          </a:prstGeom>
        </p:spPr>
      </p:pic>
      <p:sp>
        <p:nvSpPr>
          <p:cNvPr id="7" name="Rectangle 6"/>
          <p:cNvSpPr/>
          <p:nvPr/>
        </p:nvSpPr>
        <p:spPr>
          <a:xfrm>
            <a:off x="0" y="5924550"/>
            <a:ext cx="9144000" cy="514350"/>
          </a:xfrm>
          <a:prstGeom prst="rect">
            <a:avLst/>
          </a:pr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dirty="0" smtClean="0">
                <a:solidFill>
                  <a:schemeClr val="bg1">
                    <a:lumMod val="95000"/>
                  </a:schemeClr>
                </a:solidFill>
              </a:rPr>
              <a:t>Qualifications and Certifications</a:t>
            </a:r>
            <a:endParaRPr lang="en-GB" dirty="0">
              <a:solidFill>
                <a:schemeClr val="bg1">
                  <a:lumMod val="95000"/>
                </a:schemeClr>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697" y="5613556"/>
            <a:ext cx="1015873" cy="1244444"/>
          </a:xfrm>
          <a:prstGeom prst="rect">
            <a:avLst/>
          </a:prstGeom>
        </p:spPr>
      </p:pic>
      <p:pic>
        <p:nvPicPr>
          <p:cNvPr id="11" name="Picture 10"/>
          <p:cNvPicPr>
            <a:picLocks noChangeAspect="1"/>
          </p:cNvPicPr>
          <p:nvPr/>
        </p:nvPicPr>
        <p:blipFill rotWithShape="1">
          <a:blip r:embed="rId5"/>
          <a:srcRect l="3295" t="29177" r="29064" b="25770"/>
          <a:stretch/>
        </p:blipFill>
        <p:spPr>
          <a:xfrm>
            <a:off x="209550" y="2133600"/>
            <a:ext cx="8801100" cy="3295650"/>
          </a:xfrm>
          <a:prstGeom prst="rect">
            <a:avLst/>
          </a:prstGeom>
          <a:ln>
            <a:solidFill>
              <a:srgbClr val="515151"/>
            </a:solidFill>
          </a:ln>
        </p:spPr>
      </p:pic>
      <p:sp>
        <p:nvSpPr>
          <p:cNvPr id="2" name="Rectangle 1"/>
          <p:cNvSpPr/>
          <p:nvPr/>
        </p:nvSpPr>
        <p:spPr>
          <a:xfrm>
            <a:off x="6324600" y="2190750"/>
            <a:ext cx="2628900" cy="177165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266700" y="2190750"/>
            <a:ext cx="2628900" cy="177165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3162300" y="2190750"/>
            <a:ext cx="2628900" cy="177165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3943350" y="6457950"/>
            <a:ext cx="5181600" cy="369332"/>
          </a:xfrm>
          <a:prstGeom prst="rect">
            <a:avLst/>
          </a:prstGeom>
        </p:spPr>
        <p:txBody>
          <a:bodyPr wrap="square">
            <a:spAutoFit/>
          </a:bodyPr>
          <a:lstStyle/>
          <a:p>
            <a:pPr algn="r"/>
            <a:r>
              <a:rPr lang="en-GB" dirty="0" smtClean="0">
                <a:hlinkClick r:id="rId6"/>
              </a:rPr>
              <a:t>www.computingatschool.org.uk/certificate</a:t>
            </a:r>
            <a:r>
              <a:rPr lang="en-GB" dirty="0" smtClean="0"/>
              <a:t> </a:t>
            </a:r>
            <a:endParaRPr lang="en-GB" dirty="0"/>
          </a:p>
        </p:txBody>
      </p:sp>
    </p:spTree>
    <p:extLst>
      <p:ext uri="{BB962C8B-B14F-4D97-AF65-F5344CB8AC3E}">
        <p14:creationId xmlns:p14="http://schemas.microsoft.com/office/powerpoint/2010/main" val="41881862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P spid="2" grpId="1" animBg="1"/>
      <p:bldP spid="14" grpId="0" animBg="1"/>
      <p:bldP spid="14" grpId="1" animBg="1"/>
      <p:bldP spid="15" grpId="0" animBg="1"/>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24884" y="5813946"/>
            <a:ext cx="1119116" cy="10440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p:cNvSpPr txBox="1">
            <a:spLocks/>
          </p:cNvSpPr>
          <p:nvPr/>
        </p:nvSpPr>
        <p:spPr>
          <a:xfrm>
            <a:off x="0" y="232729"/>
            <a:ext cx="9128904"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6600" b="1" dirty="0" smtClean="0">
                <a:solidFill>
                  <a:srgbClr val="C00000"/>
                </a:solidFill>
                <a:latin typeface="+mn-lt"/>
              </a:rPr>
              <a:t>Computational Graphics</a:t>
            </a:r>
            <a:endParaRPr lang="en-GB" sz="6600" b="1" dirty="0">
              <a:solidFill>
                <a:srgbClr val="C00000"/>
              </a:solidFill>
              <a:latin typeface="+mn-lt"/>
            </a:endParaRPr>
          </a:p>
        </p:txBody>
      </p:sp>
      <p:sp>
        <p:nvSpPr>
          <p:cNvPr id="6" name="Subtitle 2"/>
          <p:cNvSpPr txBox="1">
            <a:spLocks/>
          </p:cNvSpPr>
          <p:nvPr/>
        </p:nvSpPr>
        <p:spPr>
          <a:xfrm>
            <a:off x="-15096" y="0"/>
            <a:ext cx="9144000" cy="7177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4400" b="1" spc="-150" dirty="0" smtClean="0">
                <a:solidFill>
                  <a:schemeClr val="bg1">
                    <a:lumMod val="50000"/>
                  </a:schemeClr>
                </a:solidFill>
              </a:rPr>
              <a:t>Bits &amp; Bytes: The Digital Advantage</a:t>
            </a:r>
            <a:endParaRPr lang="en-GB" sz="4400" b="1" spc="-150" dirty="0">
              <a:solidFill>
                <a:schemeClr val="bg1">
                  <a:lumMod val="50000"/>
                </a:schemeClr>
              </a:solidFill>
            </a:endParaRPr>
          </a:p>
        </p:txBody>
      </p:sp>
      <p:pic>
        <p:nvPicPr>
          <p:cNvPr id="14" name="Picture 13"/>
          <p:cNvPicPr>
            <a:picLocks noChangeAspect="1"/>
          </p:cNvPicPr>
          <p:nvPr/>
        </p:nvPicPr>
        <p:blipFill rotWithShape="1">
          <a:blip r:embed="rId3"/>
          <a:srcRect l="994" t="30169" r="845" b="1801"/>
          <a:stretch/>
        </p:blipFill>
        <p:spPr>
          <a:xfrm>
            <a:off x="0" y="1895302"/>
            <a:ext cx="9199612" cy="4962698"/>
          </a:xfrm>
          <a:prstGeom prst="rect">
            <a:avLst/>
          </a:prstGeom>
        </p:spPr>
      </p:pic>
      <p:sp>
        <p:nvSpPr>
          <p:cNvPr id="11" name="Rectangle 10"/>
          <p:cNvSpPr/>
          <p:nvPr/>
        </p:nvSpPr>
        <p:spPr>
          <a:xfrm flipV="1">
            <a:off x="-17253" y="1487972"/>
            <a:ext cx="9177878" cy="1030575"/>
          </a:xfrm>
          <a:prstGeom prst="rect">
            <a:avLst/>
          </a:prstGeom>
          <a:gradFill flip="none" rotWithShape="1">
            <a:gsLst>
              <a:gs pos="5300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299838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24884" y="5813946"/>
            <a:ext cx="1119116" cy="10440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p:cNvSpPr txBox="1">
            <a:spLocks/>
          </p:cNvSpPr>
          <p:nvPr/>
        </p:nvSpPr>
        <p:spPr>
          <a:xfrm>
            <a:off x="0" y="232729"/>
            <a:ext cx="9128904"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6600" b="1" dirty="0" smtClean="0">
                <a:solidFill>
                  <a:srgbClr val="C00000"/>
                </a:solidFill>
                <a:latin typeface="+mn-lt"/>
              </a:rPr>
              <a:t>Computational Graphics</a:t>
            </a:r>
            <a:endParaRPr lang="en-GB" sz="6600" b="1" dirty="0">
              <a:solidFill>
                <a:srgbClr val="C00000"/>
              </a:solidFill>
              <a:latin typeface="+mn-lt"/>
            </a:endParaRPr>
          </a:p>
        </p:txBody>
      </p:sp>
      <p:sp>
        <p:nvSpPr>
          <p:cNvPr id="6" name="Subtitle 2"/>
          <p:cNvSpPr txBox="1">
            <a:spLocks/>
          </p:cNvSpPr>
          <p:nvPr/>
        </p:nvSpPr>
        <p:spPr>
          <a:xfrm>
            <a:off x="-15096" y="0"/>
            <a:ext cx="9144000" cy="7177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4400" b="1" spc="-150" dirty="0" smtClean="0">
                <a:solidFill>
                  <a:schemeClr val="bg1">
                    <a:lumMod val="50000"/>
                  </a:schemeClr>
                </a:solidFill>
              </a:rPr>
              <a:t>Bits &amp; Bytes: The Digital Advantage</a:t>
            </a:r>
            <a:endParaRPr lang="en-GB" sz="4400" b="1" spc="-150" dirty="0">
              <a:solidFill>
                <a:schemeClr val="bg1">
                  <a:lumMod val="50000"/>
                </a:schemeClr>
              </a:solidFill>
            </a:endParaRPr>
          </a:p>
        </p:txBody>
      </p:sp>
      <p:sp>
        <p:nvSpPr>
          <p:cNvPr id="11" name="Rectangle 10"/>
          <p:cNvSpPr/>
          <p:nvPr/>
        </p:nvSpPr>
        <p:spPr>
          <a:xfrm flipV="1">
            <a:off x="-17253" y="1487972"/>
            <a:ext cx="9177878" cy="1030575"/>
          </a:xfrm>
          <a:prstGeom prst="rect">
            <a:avLst/>
          </a:prstGeom>
          <a:gradFill flip="none" rotWithShape="1">
            <a:gsLst>
              <a:gs pos="5300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 name="Picture 6"/>
          <p:cNvPicPr>
            <a:picLocks noChangeAspect="1"/>
          </p:cNvPicPr>
          <p:nvPr/>
        </p:nvPicPr>
        <p:blipFill rotWithShape="1">
          <a:blip r:embed="rId3"/>
          <a:srcRect l="35548" t="30943" r="35549" b="31029"/>
          <a:stretch/>
        </p:blipFill>
        <p:spPr>
          <a:xfrm>
            <a:off x="1615272" y="1846079"/>
            <a:ext cx="6093613" cy="4507606"/>
          </a:xfrm>
          <a:prstGeom prst="rect">
            <a:avLst/>
          </a:prstGeom>
          <a:ln>
            <a:solidFill>
              <a:schemeClr val="tx1">
                <a:lumMod val="75000"/>
                <a:lumOff val="25000"/>
              </a:schemeClr>
            </a:solidFill>
          </a:ln>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8885"/>
          <a:stretch/>
        </p:blipFill>
        <p:spPr>
          <a:xfrm>
            <a:off x="7031563" y="1391588"/>
            <a:ext cx="2002446" cy="2606469"/>
          </a:xfrm>
          <a:prstGeom prst="rect">
            <a:avLst/>
          </a:prstGeom>
          <a:ln w="38100">
            <a:solidFill>
              <a:schemeClr val="bg1"/>
            </a:solidFill>
          </a:ln>
        </p:spPr>
      </p:pic>
      <p:sp>
        <p:nvSpPr>
          <p:cNvPr id="12" name="TextBox 11"/>
          <p:cNvSpPr txBox="1"/>
          <p:nvPr/>
        </p:nvSpPr>
        <p:spPr>
          <a:xfrm>
            <a:off x="-178343" y="1839682"/>
            <a:ext cx="2271776" cy="3170099"/>
          </a:xfrm>
          <a:prstGeom prst="rect">
            <a:avLst/>
          </a:prstGeom>
          <a:noFill/>
        </p:spPr>
        <p:txBody>
          <a:bodyPr wrap="none" rtlCol="0">
            <a:spAutoFit/>
          </a:bodyPr>
          <a:lstStyle/>
          <a:p>
            <a:r>
              <a:rPr lang="en-GB" sz="20000" b="1" spc="-2000" dirty="0" smtClean="0">
                <a:solidFill>
                  <a:srgbClr val="DEDEDE"/>
                </a:solidFill>
              </a:rPr>
              <a:t>10</a:t>
            </a:r>
            <a:endParaRPr lang="en-GB" sz="20000" b="1" spc="-2000" dirty="0">
              <a:solidFill>
                <a:srgbClr val="DEDEDE"/>
              </a:solidFill>
            </a:endParaRPr>
          </a:p>
        </p:txBody>
      </p:sp>
      <p:sp>
        <p:nvSpPr>
          <p:cNvPr id="13" name="TextBox 12"/>
          <p:cNvSpPr txBox="1"/>
          <p:nvPr/>
        </p:nvSpPr>
        <p:spPr>
          <a:xfrm>
            <a:off x="492849" y="3638217"/>
            <a:ext cx="1122423" cy="461665"/>
          </a:xfrm>
          <a:prstGeom prst="rect">
            <a:avLst/>
          </a:prstGeom>
          <a:noFill/>
        </p:spPr>
        <p:txBody>
          <a:bodyPr wrap="none" rtlCol="0">
            <a:spAutoFit/>
          </a:bodyPr>
          <a:lstStyle/>
          <a:p>
            <a:r>
              <a:rPr lang="en-GB" sz="2400" b="1" dirty="0" smtClean="0">
                <a:solidFill>
                  <a:srgbClr val="595959"/>
                </a:solidFill>
              </a:rPr>
              <a:t>activity</a:t>
            </a:r>
            <a:endParaRPr lang="en-GB" sz="2400" b="1" dirty="0">
              <a:solidFill>
                <a:srgbClr val="595959"/>
              </a:solidFill>
            </a:endParaRPr>
          </a:p>
        </p:txBody>
      </p:sp>
      <p:sp>
        <p:nvSpPr>
          <p:cNvPr id="10" name="Rectangle 9"/>
          <p:cNvSpPr/>
          <p:nvPr/>
        </p:nvSpPr>
        <p:spPr>
          <a:xfrm>
            <a:off x="6894594" y="6497010"/>
            <a:ext cx="2304990" cy="369332"/>
          </a:xfrm>
          <a:prstGeom prst="rect">
            <a:avLst/>
          </a:prstGeom>
        </p:spPr>
        <p:txBody>
          <a:bodyPr wrap="none">
            <a:spAutoFit/>
          </a:bodyPr>
          <a:lstStyle/>
          <a:p>
            <a:r>
              <a:rPr lang="en-GB" dirty="0">
                <a:hlinkClick r:id="rId5"/>
              </a:rPr>
              <a:t>http://</a:t>
            </a:r>
            <a:r>
              <a:rPr lang="en-GB" dirty="0" smtClean="0">
                <a:hlinkClick r:id="rId5"/>
              </a:rPr>
              <a:t>goo.gl/GtNW1r</a:t>
            </a:r>
            <a:r>
              <a:rPr lang="en-GB" dirty="0" smtClean="0"/>
              <a:t> </a:t>
            </a:r>
            <a:endParaRPr lang="en-GB" dirty="0"/>
          </a:p>
        </p:txBody>
      </p:sp>
    </p:spTree>
    <p:extLst>
      <p:ext uri="{BB962C8B-B14F-4D97-AF65-F5344CB8AC3E}">
        <p14:creationId xmlns:p14="http://schemas.microsoft.com/office/powerpoint/2010/main" val="9581649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129847" y="5735782"/>
            <a:ext cx="1014153" cy="11222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556792"/>
            <a:ext cx="8460432" cy="5076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403648" y="3008069"/>
            <a:ext cx="2376484" cy="523220"/>
          </a:xfrm>
          <a:prstGeom prst="rect">
            <a:avLst/>
          </a:prstGeom>
          <a:noFill/>
        </p:spPr>
        <p:txBody>
          <a:bodyPr wrap="none" rtlCol="0">
            <a:spAutoFit/>
          </a:bodyPr>
          <a:lstStyle/>
          <a:p>
            <a:r>
              <a:rPr lang="en-GB" sz="2800" dirty="0" smtClean="0">
                <a:solidFill>
                  <a:srgbClr val="C00000"/>
                </a:solidFill>
              </a:rPr>
              <a:t>Program Editor</a:t>
            </a:r>
            <a:endParaRPr lang="en-GB" sz="2800" dirty="0">
              <a:solidFill>
                <a:srgbClr val="C00000"/>
              </a:solidFill>
            </a:endParaRPr>
          </a:p>
        </p:txBody>
      </p:sp>
      <p:sp>
        <p:nvSpPr>
          <p:cNvPr id="3" name="TextBox 2"/>
          <p:cNvSpPr txBox="1"/>
          <p:nvPr/>
        </p:nvSpPr>
        <p:spPr>
          <a:xfrm>
            <a:off x="1403648" y="5391047"/>
            <a:ext cx="4445832" cy="523220"/>
          </a:xfrm>
          <a:prstGeom prst="rect">
            <a:avLst/>
          </a:prstGeom>
          <a:noFill/>
        </p:spPr>
        <p:txBody>
          <a:bodyPr wrap="none" rtlCol="0">
            <a:spAutoFit/>
          </a:bodyPr>
          <a:lstStyle/>
          <a:p>
            <a:r>
              <a:rPr lang="en-GB" sz="2800" dirty="0" smtClean="0">
                <a:solidFill>
                  <a:schemeClr val="bg1"/>
                </a:solidFill>
              </a:rPr>
              <a:t>Real Time </a:t>
            </a:r>
            <a:r>
              <a:rPr lang="en-GB" sz="2800" dirty="0" err="1" smtClean="0">
                <a:solidFill>
                  <a:schemeClr val="bg1"/>
                </a:solidFill>
              </a:rPr>
              <a:t>Jython</a:t>
            </a:r>
            <a:r>
              <a:rPr lang="en-GB" sz="2800" dirty="0" smtClean="0">
                <a:solidFill>
                  <a:schemeClr val="bg1"/>
                </a:solidFill>
              </a:rPr>
              <a:t> Interpreter</a:t>
            </a:r>
            <a:endParaRPr lang="en-GB" sz="2800" dirty="0">
              <a:solidFill>
                <a:schemeClr val="bg1"/>
              </a:solidFill>
            </a:endParaRPr>
          </a:p>
        </p:txBody>
      </p:sp>
      <p:sp>
        <p:nvSpPr>
          <p:cNvPr id="4" name="Rectangle 3"/>
          <p:cNvSpPr/>
          <p:nvPr/>
        </p:nvSpPr>
        <p:spPr>
          <a:xfrm>
            <a:off x="0" y="44624"/>
            <a:ext cx="9144000" cy="369332"/>
          </a:xfrm>
          <a:prstGeom prst="rect">
            <a:avLst/>
          </a:prstGeom>
        </p:spPr>
        <p:txBody>
          <a:bodyPr wrap="square">
            <a:spAutoFit/>
          </a:bodyPr>
          <a:lstStyle/>
          <a:p>
            <a:r>
              <a:rPr lang="en-GB" dirty="0" smtClean="0">
                <a:solidFill>
                  <a:srgbClr val="FF0000"/>
                </a:solidFill>
                <a:hlinkClick r:id="rId4"/>
              </a:rPr>
              <a:t>goo.gl/</a:t>
            </a:r>
            <a:r>
              <a:rPr lang="en-GB" dirty="0" err="1" smtClean="0">
                <a:solidFill>
                  <a:srgbClr val="FF0000"/>
                </a:solidFill>
                <a:hlinkClick r:id="rId4"/>
              </a:rPr>
              <a:t>hWaWrD</a:t>
            </a:r>
            <a:r>
              <a:rPr lang="en-GB" dirty="0" smtClean="0">
                <a:solidFill>
                  <a:srgbClr val="FF0000"/>
                </a:solidFill>
              </a:rPr>
              <a:t> </a:t>
            </a:r>
            <a:endParaRPr lang="en-GB" dirty="0">
              <a:solidFill>
                <a:srgbClr val="FF0000"/>
              </a:solidFill>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20262" y="44624"/>
            <a:ext cx="2263698" cy="2263698"/>
          </a:xfrm>
          <a:prstGeom prst="rect">
            <a:avLst/>
          </a:prstGeom>
        </p:spPr>
      </p:pic>
    </p:spTree>
    <p:extLst>
      <p:ext uri="{BB962C8B-B14F-4D97-AF65-F5344CB8AC3E}">
        <p14:creationId xmlns:p14="http://schemas.microsoft.com/office/powerpoint/2010/main" val="28963881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129847" y="5735782"/>
            <a:ext cx="1014153" cy="11222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0" y="-823"/>
            <a:ext cx="7886700" cy="1325563"/>
          </a:xfrm>
        </p:spPr>
        <p:txBody>
          <a:bodyPr>
            <a:normAutofit/>
          </a:bodyPr>
          <a:lstStyle/>
          <a:p>
            <a:r>
              <a:rPr lang="en-GB" sz="6000" b="1" dirty="0" smtClean="0">
                <a:latin typeface="+mn-lt"/>
              </a:rPr>
              <a:t>Opening An Image</a:t>
            </a:r>
            <a:endParaRPr lang="en-GB" sz="6000" b="1" dirty="0">
              <a:latin typeface="+mn-lt"/>
            </a:endParaRPr>
          </a:p>
        </p:txBody>
      </p:sp>
      <p:pic>
        <p:nvPicPr>
          <p:cNvPr id="512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1310" t="48619" r="30238" b="23000"/>
          <a:stretch/>
        </p:blipFill>
        <p:spPr bwMode="auto">
          <a:xfrm>
            <a:off x="41054" y="1346034"/>
            <a:ext cx="9053670"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3146234"/>
            <a:ext cx="4838700" cy="336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23528" y="2066114"/>
            <a:ext cx="2088232" cy="648072"/>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5856" y="1562059"/>
            <a:ext cx="5783617" cy="518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323528" y="2714186"/>
            <a:ext cx="2841646" cy="576064"/>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97097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fade">
                                      <p:cBhvr>
                                        <p:cTn id="7" dur="500"/>
                                        <p:tgtEl>
                                          <p:spTgt spid="5125"/>
                                        </p:tgtEl>
                                      </p:cBhvr>
                                    </p:animEffect>
                                  </p:childTnLst>
                                </p:cTn>
                              </p:par>
                              <p:par>
                                <p:cTn id="8" presetID="10" presetClass="exit" presetSubtype="0" fill="hold" grpId="0"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5125"/>
                                        </p:tgtEl>
                                      </p:cBhvr>
                                    </p:animEffect>
                                    <p:set>
                                      <p:cBhvr>
                                        <p:cTn id="15" dur="1" fill="hold">
                                          <p:stCondLst>
                                            <p:cond delay="499"/>
                                          </p:stCondLst>
                                        </p:cTn>
                                        <p:tgtEl>
                                          <p:spTgt spid="512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5123"/>
                                        </p:tgtEl>
                                        <p:attrNameLst>
                                          <p:attrName>style.visibility</p:attrName>
                                        </p:attrNameLst>
                                      </p:cBhvr>
                                      <p:to>
                                        <p:strVal val="visible"/>
                                      </p:to>
                                    </p:set>
                                    <p:animEffect transition="in" filter="fade">
                                      <p:cBhvr>
                                        <p:cTn id="24"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129847" y="5735782"/>
            <a:ext cx="1014153" cy="11222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0" y="-7616"/>
            <a:ext cx="7886700" cy="1325563"/>
          </a:xfrm>
        </p:spPr>
        <p:txBody>
          <a:bodyPr>
            <a:normAutofit/>
          </a:bodyPr>
          <a:lstStyle/>
          <a:p>
            <a:r>
              <a:rPr lang="en-GB" sz="6000" b="1" dirty="0" smtClean="0">
                <a:latin typeface="+mn-lt"/>
              </a:rPr>
              <a:t>Interrogating An Image</a:t>
            </a:r>
            <a:endParaRPr lang="en-GB" sz="6000" b="1" dirty="0">
              <a:latin typeface="+mn-lt"/>
            </a:endParaRPr>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73333" r="77857" b="10000"/>
          <a:stretch/>
        </p:blipFill>
        <p:spPr bwMode="auto">
          <a:xfrm>
            <a:off x="0" y="3044278"/>
            <a:ext cx="8106883" cy="3813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2" y="1484786"/>
            <a:ext cx="3479361" cy="3118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79511" y="4951139"/>
            <a:ext cx="7927371" cy="19068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095672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929349" y="5800299"/>
            <a:ext cx="1214651" cy="10577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31531" y="0"/>
            <a:ext cx="9175531" cy="53602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284" r="3604" b="36261"/>
          <a:stretch/>
        </p:blipFill>
        <p:spPr>
          <a:xfrm>
            <a:off x="-31531" y="244667"/>
            <a:ext cx="9175531" cy="4374630"/>
          </a:xfrm>
          <a:prstGeom prst="rect">
            <a:avLst/>
          </a:prstGeom>
        </p:spPr>
      </p:pic>
      <p:sp>
        <p:nvSpPr>
          <p:cNvPr id="2" name="Rectangle 1"/>
          <p:cNvSpPr/>
          <p:nvPr/>
        </p:nvSpPr>
        <p:spPr>
          <a:xfrm>
            <a:off x="6637283" y="0"/>
            <a:ext cx="2506717" cy="10095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p:cNvSpPr/>
          <p:nvPr/>
        </p:nvSpPr>
        <p:spPr>
          <a:xfrm>
            <a:off x="-31531" y="2397138"/>
            <a:ext cx="2317531" cy="15450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p:cNvSpPr/>
          <p:nvPr/>
        </p:nvSpPr>
        <p:spPr>
          <a:xfrm>
            <a:off x="6826469" y="2400450"/>
            <a:ext cx="2317531" cy="15450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p:cNvSpPr/>
          <p:nvPr/>
        </p:nvSpPr>
        <p:spPr>
          <a:xfrm>
            <a:off x="1120284" y="852117"/>
            <a:ext cx="2317531" cy="15450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p:cNvSpPr/>
          <p:nvPr/>
        </p:nvSpPr>
        <p:spPr>
          <a:xfrm>
            <a:off x="3454358" y="311822"/>
            <a:ext cx="2221230" cy="15450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p:cNvSpPr/>
          <p:nvPr/>
        </p:nvSpPr>
        <p:spPr>
          <a:xfrm>
            <a:off x="5714509" y="886960"/>
            <a:ext cx="2317531" cy="15450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 name="Picture 2" descr="head"/>
          <p:cNvPicPr>
            <a:picLocks noChangeAspect="1" noChangeArrowheads="1"/>
          </p:cNvPicPr>
          <p:nvPr/>
        </p:nvPicPr>
        <p:blipFill>
          <a:blip r:embed="rId4">
            <a:extLst>
              <a:ext uri="{28A0092B-C50C-407E-A947-70E740481C1C}">
                <a14:useLocalDpi xmlns:a14="http://schemas.microsoft.com/office/drawing/2010/main" val="0"/>
              </a:ext>
            </a:extLst>
          </a:blip>
          <a:srcRect t="-2417" b="-410"/>
          <a:stretch>
            <a:fillRect/>
          </a:stretch>
        </p:blipFill>
        <p:spPr bwMode="auto">
          <a:xfrm>
            <a:off x="163679" y="3419064"/>
            <a:ext cx="2850164" cy="33130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15" name="Rectangle 14"/>
          <p:cNvSpPr/>
          <p:nvPr/>
        </p:nvSpPr>
        <p:spPr>
          <a:xfrm>
            <a:off x="1530442" y="6194736"/>
            <a:ext cx="7613558" cy="646331"/>
          </a:xfrm>
          <a:prstGeom prst="rect">
            <a:avLst/>
          </a:prstGeom>
          <a:noFill/>
        </p:spPr>
        <p:txBody>
          <a:bodyPr wrap="square">
            <a:spAutoFit/>
          </a:bodyPr>
          <a:lstStyle/>
          <a:p>
            <a:pPr algn="r">
              <a:lnSpc>
                <a:spcPct val="90000"/>
              </a:lnSpc>
            </a:pPr>
            <a:r>
              <a:rPr lang="en-US" sz="4000" b="1" kern="1400" spc="-150" dirty="0" smtClean="0">
                <a:solidFill>
                  <a:schemeClr val="tx1">
                    <a:lumMod val="75000"/>
                    <a:lumOff val="25000"/>
                  </a:schemeClr>
                </a:solidFill>
              </a:rPr>
              <a:t>A special way of looking at the world</a:t>
            </a:r>
            <a:endParaRPr lang="en-US" sz="4000" b="1" kern="1400" spc="-150" dirty="0">
              <a:solidFill>
                <a:schemeClr val="tx1">
                  <a:lumMod val="75000"/>
                  <a:lumOff val="25000"/>
                </a:schemeClr>
              </a:solidFill>
            </a:endParaRPr>
          </a:p>
        </p:txBody>
      </p:sp>
    </p:spTree>
    <p:extLst>
      <p:ext uri="{BB962C8B-B14F-4D97-AF65-F5344CB8AC3E}">
        <p14:creationId xmlns:p14="http://schemas.microsoft.com/office/powerpoint/2010/main" val="26023112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childTnLst>
                          </p:cTn>
                        </p:par>
                        <p:par>
                          <p:cTn id="17" fill="hold">
                            <p:stCondLst>
                              <p:cond delay="500"/>
                            </p:stCondLst>
                            <p:childTnLst>
                              <p:par>
                                <p:cTn id="18" presetID="10" presetClass="exit" presetSubtype="0" fill="hold" grpId="0" nodeType="after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childTnLst>
                          </p:cTn>
                        </p:par>
                        <p:par>
                          <p:cTn id="21" fill="hold">
                            <p:stCondLst>
                              <p:cond delay="1000"/>
                            </p:stCondLst>
                            <p:childTnLst>
                              <p:par>
                                <p:cTn id="22" presetID="10" presetClass="exit" presetSubtype="0" fill="hold" grpId="0" nodeType="afterEffect">
                                  <p:stCondLst>
                                    <p:cond delay="0"/>
                                  </p:stCondLst>
                                  <p:childTnLst>
                                    <p:animEffect transition="out" filter="fade">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childTnLst>
                          </p:cTn>
                        </p:par>
                        <p:par>
                          <p:cTn id="25" fill="hold">
                            <p:stCondLst>
                              <p:cond delay="1500"/>
                            </p:stCondLst>
                            <p:childTnLst>
                              <p:par>
                                <p:cTn id="26" presetID="10" presetClass="exit" presetSubtype="0" fill="hold" grpId="0" nodeType="afterEffect">
                                  <p:stCondLst>
                                    <p:cond delay="0"/>
                                  </p:stCondLst>
                                  <p:childTnLst>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par>
                          <p:cTn id="29" fill="hold">
                            <p:stCondLst>
                              <p:cond delay="2000"/>
                            </p:stCondLst>
                            <p:childTnLst>
                              <p:par>
                                <p:cTn id="30" presetID="10" presetClass="exit" presetSubtype="0" fill="hold" grpId="0" nodeType="after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129847" y="5735782"/>
            <a:ext cx="1014153" cy="11222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4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62667" r="75135" b="8572"/>
          <a:stretch/>
        </p:blipFill>
        <p:spPr bwMode="auto">
          <a:xfrm>
            <a:off x="0" y="1691343"/>
            <a:ext cx="7184572" cy="5194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07504" y="5085184"/>
            <a:ext cx="7077068" cy="17728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2" y="1484786"/>
            <a:ext cx="3479361" cy="3118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580113" y="4941168"/>
            <a:ext cx="3482042" cy="1384995"/>
          </a:xfrm>
          <a:prstGeom prst="rect">
            <a:avLst/>
          </a:prstGeom>
          <a:solidFill>
            <a:srgbClr val="C00000"/>
          </a:solidFill>
        </p:spPr>
        <p:txBody>
          <a:bodyPr wrap="square">
            <a:spAutoFit/>
          </a:bodyPr>
          <a:lstStyle/>
          <a:p>
            <a:r>
              <a:rPr lang="en-GB" sz="2800" dirty="0" smtClean="0">
                <a:solidFill>
                  <a:schemeClr val="bg1"/>
                </a:solidFill>
              </a:rPr>
              <a:t>Any picture variable can be examined using the picture tool</a:t>
            </a:r>
            <a:r>
              <a:rPr lang="en-GB" b="1" dirty="0" smtClean="0">
                <a:solidFill>
                  <a:schemeClr val="bg1"/>
                </a:solidFill>
              </a:rPr>
              <a:t>.</a:t>
            </a:r>
            <a:endParaRPr lang="en-GB" b="1" dirty="0">
              <a:solidFill>
                <a:schemeClr val="bg1"/>
              </a:solidFill>
            </a:endParaRPr>
          </a:p>
        </p:txBody>
      </p:sp>
      <p:sp>
        <p:nvSpPr>
          <p:cNvPr id="9" name="Title 1"/>
          <p:cNvSpPr>
            <a:spLocks noGrp="1"/>
          </p:cNvSpPr>
          <p:nvPr>
            <p:ph type="title"/>
          </p:nvPr>
        </p:nvSpPr>
        <p:spPr>
          <a:xfrm>
            <a:off x="0" y="-7616"/>
            <a:ext cx="7886700" cy="1325563"/>
          </a:xfrm>
        </p:spPr>
        <p:txBody>
          <a:bodyPr>
            <a:normAutofit/>
          </a:bodyPr>
          <a:lstStyle/>
          <a:p>
            <a:r>
              <a:rPr lang="en-GB" sz="6000" b="1" dirty="0" smtClean="0">
                <a:latin typeface="+mn-lt"/>
              </a:rPr>
              <a:t>Interrogating An Image</a:t>
            </a:r>
            <a:endParaRPr lang="en-GB" sz="6000" b="1" dirty="0">
              <a:latin typeface="+mn-lt"/>
            </a:endParaRPr>
          </a:p>
        </p:txBody>
      </p:sp>
    </p:spTree>
    <p:extLst>
      <p:ext uri="{BB962C8B-B14F-4D97-AF65-F5344CB8AC3E}">
        <p14:creationId xmlns:p14="http://schemas.microsoft.com/office/powerpoint/2010/main" val="2910988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9513" r="83259" b="20190"/>
          <a:stretch/>
        </p:blipFill>
        <p:spPr bwMode="auto">
          <a:xfrm>
            <a:off x="0" y="1196752"/>
            <a:ext cx="7626598" cy="2931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79121" r="83214" b="10833"/>
          <a:stretch/>
        </p:blipFill>
        <p:spPr bwMode="auto">
          <a:xfrm>
            <a:off x="0" y="4005064"/>
            <a:ext cx="7626598" cy="2852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2" y="1484786"/>
            <a:ext cx="3479361" cy="3118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79512" y="5229200"/>
            <a:ext cx="7447086" cy="16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8129847" y="5752407"/>
            <a:ext cx="1014153" cy="11222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340504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Clipping"/>
          <p:cNvPicPr>
            <a:picLocks noChangeAspect="1"/>
          </p:cNvPicPr>
          <p:nvPr/>
        </p:nvPicPr>
        <p:blipFill rotWithShape="1">
          <a:blip r:embed="rId3">
            <a:extLst>
              <a:ext uri="{28A0092B-C50C-407E-A947-70E740481C1C}">
                <a14:useLocalDpi xmlns:a14="http://schemas.microsoft.com/office/drawing/2010/main" val="0"/>
              </a:ext>
            </a:extLst>
          </a:blip>
          <a:srcRect b="21228"/>
          <a:stretch/>
        </p:blipFill>
        <p:spPr>
          <a:xfrm>
            <a:off x="0" y="393194"/>
            <a:ext cx="2936383" cy="6464806"/>
          </a:xfrm>
          <a:prstGeom prst="rect">
            <a:avLst/>
          </a:prstGeom>
        </p:spPr>
      </p:pic>
      <p:sp>
        <p:nvSpPr>
          <p:cNvPr id="8" name="TextBox 7"/>
          <p:cNvSpPr txBox="1"/>
          <p:nvPr/>
        </p:nvSpPr>
        <p:spPr>
          <a:xfrm>
            <a:off x="425002" y="-121920"/>
            <a:ext cx="2507418" cy="646331"/>
          </a:xfrm>
          <a:prstGeom prst="rect">
            <a:avLst/>
          </a:prstGeom>
          <a:noFill/>
        </p:spPr>
        <p:txBody>
          <a:bodyPr wrap="none" rtlCol="0">
            <a:spAutoFit/>
          </a:bodyPr>
          <a:lstStyle/>
          <a:p>
            <a:r>
              <a:rPr lang="en-GB" sz="3600" b="1" spc="-150" dirty="0">
                <a:solidFill>
                  <a:srgbClr val="C00000"/>
                </a:solidFill>
                <a:latin typeface="Courier New" panose="02070309020205020404" pitchFamily="49" charset="0"/>
                <a:cs typeface="Courier New" panose="02070309020205020404" pitchFamily="49" charset="0"/>
              </a:rPr>
              <a:t>x</a:t>
            </a:r>
            <a:r>
              <a:rPr lang="en-GB" sz="3600" b="1" spc="-150" dirty="0" smtClean="0">
                <a:solidFill>
                  <a:srgbClr val="C00000"/>
                </a:solidFill>
                <a:latin typeface="Courier New" panose="02070309020205020404" pitchFamily="49" charset="0"/>
                <a:cs typeface="Courier New" panose="02070309020205020404" pitchFamily="49" charset="0"/>
              </a:rPr>
              <a:t> y r g b</a:t>
            </a:r>
            <a:endParaRPr lang="en-GB" sz="3600" b="1" spc="-150" dirty="0">
              <a:solidFill>
                <a:srgbClr val="C00000"/>
              </a:solidFill>
              <a:latin typeface="Courier New" panose="02070309020205020404" pitchFamily="49" charset="0"/>
              <a:cs typeface="Courier New" panose="02070309020205020404" pitchFamily="49" charset="0"/>
            </a:endParaRPr>
          </a:p>
        </p:txBody>
      </p:sp>
      <p:pic>
        <p:nvPicPr>
          <p:cNvPr id="3" name="Picture 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8557" y="391141"/>
            <a:ext cx="4507049" cy="1596627"/>
          </a:xfrm>
          <a:prstGeom prst="rect">
            <a:avLst/>
          </a:prstGeom>
        </p:spPr>
      </p:pic>
      <p:cxnSp>
        <p:nvCxnSpPr>
          <p:cNvPr id="5" name="Straight Arrow Connector 4"/>
          <p:cNvCxnSpPr/>
          <p:nvPr/>
        </p:nvCxnSpPr>
        <p:spPr>
          <a:xfrm flipV="1">
            <a:off x="2819220" y="1279786"/>
            <a:ext cx="1752780" cy="1"/>
          </a:xfrm>
          <a:prstGeom prst="straightConnector1">
            <a:avLst/>
          </a:prstGeom>
          <a:ln w="1778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2828201" y="940198"/>
            <a:ext cx="1752780" cy="1"/>
          </a:xfrm>
          <a:prstGeom prst="straightConnector1">
            <a:avLst/>
          </a:prstGeom>
          <a:ln w="1778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819220" y="600610"/>
            <a:ext cx="1752780" cy="1"/>
          </a:xfrm>
          <a:prstGeom prst="straightConnector1">
            <a:avLst/>
          </a:prstGeom>
          <a:ln w="1778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2828201" y="1624283"/>
            <a:ext cx="1752780" cy="1"/>
          </a:xfrm>
          <a:prstGeom prst="straightConnector1">
            <a:avLst/>
          </a:prstGeom>
          <a:ln w="1778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8129847" y="5735782"/>
            <a:ext cx="1014153" cy="11222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076356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129847" y="5735782"/>
            <a:ext cx="1014153" cy="11222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79121" r="83214" b="10833"/>
          <a:stretch/>
        </p:blipFill>
        <p:spPr bwMode="auto">
          <a:xfrm>
            <a:off x="0" y="4005064"/>
            <a:ext cx="7626598" cy="2852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77895"/>
            <a:ext cx="9144000" cy="1557932"/>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50564">
            <a:off x="3304479" y="1422784"/>
            <a:ext cx="6425397" cy="3403174"/>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17920" y="4396436"/>
            <a:ext cx="3075843" cy="1778507"/>
          </a:xfrm>
          <a:prstGeom prst="rect">
            <a:avLst/>
          </a:prstGeom>
        </p:spPr>
      </p:pic>
    </p:spTree>
    <p:extLst>
      <p:ext uri="{BB962C8B-B14F-4D97-AF65-F5344CB8AC3E}">
        <p14:creationId xmlns:p14="http://schemas.microsoft.com/office/powerpoint/2010/main" val="32927552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129847" y="5735782"/>
            <a:ext cx="1014153" cy="11222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50564">
            <a:off x="3304479" y="1422784"/>
            <a:ext cx="6425397" cy="3403174"/>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920" y="4396436"/>
            <a:ext cx="3075843" cy="1778507"/>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00000">
            <a:off x="1015731" y="2103914"/>
            <a:ext cx="3075843" cy="1695969"/>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00000">
            <a:off x="1065758" y="3581884"/>
            <a:ext cx="3075844" cy="1629103"/>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500000">
            <a:off x="2089168" y="4886283"/>
            <a:ext cx="3119180" cy="1652055"/>
          </a:xfrm>
          <a:prstGeom prst="rect">
            <a:avLst/>
          </a:prstGeom>
        </p:spPr>
      </p:pic>
      <p:sp>
        <p:nvSpPr>
          <p:cNvPr id="15" name="Title 1"/>
          <p:cNvSpPr txBox="1">
            <a:spLocks/>
          </p:cNvSpPr>
          <p:nvPr/>
        </p:nvSpPr>
        <p:spPr>
          <a:xfrm>
            <a:off x="0" y="-823"/>
            <a:ext cx="9144000" cy="1325563"/>
          </a:xfrm>
          <a:prstGeom prst="rect">
            <a:avLst/>
          </a:prstGeom>
        </p:spPr>
        <p:txBody>
          <a:bodyPr>
            <a:normAutofit/>
          </a:bodyP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sz="6000" dirty="0"/>
              <a:t>E</a:t>
            </a:r>
            <a:r>
              <a:rPr lang="en-GB" sz="6000" dirty="0" smtClean="0"/>
              <a:t>mphasise the Big </a:t>
            </a:r>
            <a:r>
              <a:rPr lang="en-GB" sz="6000" dirty="0"/>
              <a:t>P</a:t>
            </a:r>
            <a:r>
              <a:rPr lang="en-GB" sz="6000" dirty="0" smtClean="0"/>
              <a:t>icture </a:t>
            </a:r>
            <a:endParaRPr lang="en-GB" sz="6000" dirty="0"/>
          </a:p>
        </p:txBody>
      </p:sp>
    </p:spTree>
    <p:extLst>
      <p:ext uri="{BB962C8B-B14F-4D97-AF65-F5344CB8AC3E}">
        <p14:creationId xmlns:p14="http://schemas.microsoft.com/office/powerpoint/2010/main" val="1564337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8129847" y="5735782"/>
            <a:ext cx="1014153" cy="11222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26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66310" b="57525"/>
          <a:stretch/>
        </p:blipFill>
        <p:spPr bwMode="auto">
          <a:xfrm>
            <a:off x="0" y="1196752"/>
            <a:ext cx="7184572" cy="5661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07504" y="5085184"/>
            <a:ext cx="7077068" cy="17728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2" y="1484786"/>
            <a:ext cx="3479361" cy="3118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112" y="1484784"/>
            <a:ext cx="3484113" cy="3123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923928" y="980728"/>
            <a:ext cx="1944216" cy="648072"/>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323528" y="1916832"/>
            <a:ext cx="3960440" cy="1368152"/>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35496" y="3789040"/>
            <a:ext cx="2088232" cy="648072"/>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1"/>
          <p:cNvSpPr>
            <a:spLocks noGrp="1"/>
          </p:cNvSpPr>
          <p:nvPr>
            <p:ph type="title"/>
          </p:nvPr>
        </p:nvSpPr>
        <p:spPr>
          <a:xfrm>
            <a:off x="0" y="4514"/>
            <a:ext cx="9144000" cy="1325563"/>
          </a:xfrm>
        </p:spPr>
        <p:txBody>
          <a:bodyPr>
            <a:noAutofit/>
          </a:bodyPr>
          <a:lstStyle/>
          <a:p>
            <a:r>
              <a:rPr lang="en-GB" sz="6000" dirty="0" smtClean="0"/>
              <a:t>Coding Visual Effects</a:t>
            </a:r>
            <a:endParaRPr lang="en-GB" sz="6000" b="1" dirty="0">
              <a:latin typeface="+mn-lt"/>
            </a:endParaRPr>
          </a:p>
        </p:txBody>
      </p:sp>
    </p:spTree>
    <p:extLst>
      <p:ext uri="{BB962C8B-B14F-4D97-AF65-F5344CB8AC3E}">
        <p14:creationId xmlns:p14="http://schemas.microsoft.com/office/powerpoint/2010/main" val="8619648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5123"/>
                                        </p:tgtEl>
                                        <p:attrNameLst>
                                          <p:attrName>style.visibility</p:attrName>
                                        </p:attrNameLst>
                                      </p:cBhvr>
                                      <p:to>
                                        <p:strVal val="visible"/>
                                      </p:to>
                                    </p:set>
                                    <p:animEffect transition="in" filter="fade">
                                      <p:cBhvr>
                                        <p:cTn id="16" dur="500"/>
                                        <p:tgtEl>
                                          <p:spTgt spid="512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9"/>
                                        </p:tgtEl>
                                      </p:cBhvr>
                                    </p:animEffect>
                                    <p:set>
                                      <p:cBhvr>
                                        <p:cTn id="21" dur="1" fill="hold">
                                          <p:stCondLst>
                                            <p:cond delay="499"/>
                                          </p:stCondLst>
                                        </p:cTn>
                                        <p:tgtEl>
                                          <p:spTgt spid="9"/>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1" fill="hold" grpId="0" nodeType="clickEffect">
                                  <p:stCondLst>
                                    <p:cond delay="0"/>
                                  </p:stCondLst>
                                  <p:childTnLst>
                                    <p:animEffect transition="out" filter="wipe(up)">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11266"/>
                                        </p:tgtEl>
                                        <p:attrNameLst>
                                          <p:attrName>style.visibility</p:attrName>
                                        </p:attrNameLst>
                                      </p:cBhvr>
                                      <p:to>
                                        <p:strVal val="visible"/>
                                      </p:to>
                                    </p:set>
                                    <p:animEffect transition="in" filter="fade">
                                      <p:cBhvr>
                                        <p:cTn id="36"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3" grpId="1" animBg="1"/>
      <p:bldP spid="9" grpId="0" animBg="1"/>
      <p:bldP spid="10" grpId="0" animBg="1"/>
      <p:bldP spid="10" grpId="1" animBg="1"/>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129847" y="5735782"/>
            <a:ext cx="1014153" cy="11222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JES - Jython Environment for Students - 16_Create_Negative.py"/>
          <p:cNvPicPr>
            <a:picLocks noChangeAspect="1"/>
          </p:cNvPicPr>
          <p:nvPr/>
        </p:nvPicPr>
        <p:blipFill rotWithShape="1">
          <a:blip r:embed="rId3">
            <a:extLst>
              <a:ext uri="{28A0092B-C50C-407E-A947-70E740481C1C}">
                <a14:useLocalDpi xmlns:a14="http://schemas.microsoft.com/office/drawing/2010/main" val="0"/>
              </a:ext>
            </a:extLst>
          </a:blip>
          <a:srcRect r="57606" b="37852"/>
          <a:stretch/>
        </p:blipFill>
        <p:spPr>
          <a:xfrm>
            <a:off x="0" y="912634"/>
            <a:ext cx="6770077" cy="5954746"/>
          </a:xfrm>
          <a:prstGeom prst="rect">
            <a:avLst/>
          </a:prstGeom>
        </p:spPr>
      </p:pic>
      <p:sp>
        <p:nvSpPr>
          <p:cNvPr id="2" name="Title 1"/>
          <p:cNvSpPr>
            <a:spLocks noGrp="1"/>
          </p:cNvSpPr>
          <p:nvPr>
            <p:ph type="title"/>
          </p:nvPr>
        </p:nvSpPr>
        <p:spPr>
          <a:xfrm>
            <a:off x="1257300" y="0"/>
            <a:ext cx="7886700" cy="1325563"/>
          </a:xfrm>
        </p:spPr>
        <p:txBody>
          <a:bodyPr anchor="t">
            <a:normAutofit/>
          </a:bodyPr>
          <a:lstStyle/>
          <a:p>
            <a:pPr algn="r"/>
            <a:r>
              <a:rPr lang="en-GB" sz="6000" b="1" dirty="0" smtClean="0">
                <a:latin typeface="+mn-lt"/>
              </a:rPr>
              <a:t>The Power of Iteration</a:t>
            </a:r>
            <a:endParaRPr lang="en-GB" sz="6000" b="1" dirty="0">
              <a:latin typeface="+mn-lt"/>
            </a:endParaRPr>
          </a:p>
        </p:txBody>
      </p:sp>
      <p:pic>
        <p:nvPicPr>
          <p:cNvPr id="7" name="Picture 6"/>
          <p:cNvPicPr>
            <a:picLocks noChangeAspect="1"/>
          </p:cNvPicPr>
          <p:nvPr/>
        </p:nvPicPr>
        <p:blipFill>
          <a:blip r:embed="rId4"/>
          <a:stretch>
            <a:fillRect/>
          </a:stretch>
        </p:blipFill>
        <p:spPr>
          <a:xfrm>
            <a:off x="3494606" y="1351190"/>
            <a:ext cx="5482954" cy="5379891"/>
          </a:xfrm>
          <a:prstGeom prst="rect">
            <a:avLst/>
          </a:prstGeom>
        </p:spPr>
      </p:pic>
      <p:pic>
        <p:nvPicPr>
          <p:cNvPr id="4" name="Picture 3" descr="Sample Pictures\Tulip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8150" y="1353325"/>
            <a:ext cx="5470592" cy="5377871"/>
          </a:xfrm>
          <a:prstGeom prst="rect">
            <a:avLst/>
          </a:prstGeom>
        </p:spPr>
      </p:pic>
      <p:sp>
        <p:nvSpPr>
          <p:cNvPr id="9" name="Rectangle 8"/>
          <p:cNvSpPr/>
          <p:nvPr/>
        </p:nvSpPr>
        <p:spPr>
          <a:xfrm>
            <a:off x="206062" y="6091707"/>
            <a:ext cx="2395470" cy="7662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706956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1" fill="hold" grpId="0" nodeType="clickEffect">
                                  <p:stCondLst>
                                    <p:cond delay="0"/>
                                  </p:stCondLst>
                                  <p:childTnLst>
                                    <p:animEffect transition="out" filter="wipe(up)">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129847" y="5735782"/>
            <a:ext cx="1014153" cy="11222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26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66310" b="75870"/>
          <a:stretch/>
        </p:blipFill>
        <p:spPr bwMode="auto">
          <a:xfrm>
            <a:off x="0" y="1196752"/>
            <a:ext cx="7184572" cy="321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2" y="1484786"/>
            <a:ext cx="3479361" cy="3118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112" y="1484784"/>
            <a:ext cx="3484113" cy="3123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1"/>
          <p:cNvSpPr>
            <a:spLocks noGrp="1"/>
          </p:cNvSpPr>
          <p:nvPr>
            <p:ph type="title"/>
          </p:nvPr>
        </p:nvSpPr>
        <p:spPr>
          <a:xfrm>
            <a:off x="-4402" y="4514"/>
            <a:ext cx="7886700" cy="1325563"/>
          </a:xfrm>
        </p:spPr>
        <p:txBody>
          <a:bodyPr>
            <a:normAutofit/>
          </a:bodyPr>
          <a:lstStyle/>
          <a:p>
            <a:r>
              <a:rPr lang="en-GB" sz="6000" b="1" dirty="0" smtClean="0">
                <a:latin typeface="+mn-lt"/>
              </a:rPr>
              <a:t>Concepts </a:t>
            </a:r>
            <a:r>
              <a:rPr lang="en-GB" sz="6000" dirty="0"/>
              <a:t>A</a:t>
            </a:r>
            <a:r>
              <a:rPr lang="en-GB" sz="6000" b="1" dirty="0" smtClean="0">
                <a:latin typeface="+mn-lt"/>
              </a:rPr>
              <a:t>re Key</a:t>
            </a:r>
            <a:endParaRPr lang="en-GB" sz="6000" b="1" dirty="0">
              <a:latin typeface="+mn-lt"/>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00000">
            <a:off x="-232537" y="4377671"/>
            <a:ext cx="4225827" cy="2300019"/>
          </a:xfrm>
          <a:prstGeom prst="rect">
            <a:avLst/>
          </a:prstGeom>
        </p:spPr>
      </p:pic>
    </p:spTree>
    <p:extLst>
      <p:ext uri="{BB962C8B-B14F-4D97-AF65-F5344CB8AC3E}">
        <p14:creationId xmlns:p14="http://schemas.microsoft.com/office/powerpoint/2010/main" val="37659844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129847" y="5735782"/>
            <a:ext cx="1014153" cy="11222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26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66310" b="64934"/>
          <a:stretch/>
        </p:blipFill>
        <p:spPr bwMode="auto">
          <a:xfrm>
            <a:off x="0" y="1196751"/>
            <a:ext cx="7184572" cy="4673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2" y="1484786"/>
            <a:ext cx="3479361" cy="3118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112" y="1484784"/>
            <a:ext cx="3484113" cy="3123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1"/>
          <p:cNvSpPr>
            <a:spLocks noGrp="1"/>
          </p:cNvSpPr>
          <p:nvPr>
            <p:ph type="title"/>
          </p:nvPr>
        </p:nvSpPr>
        <p:spPr>
          <a:xfrm>
            <a:off x="-4408" y="4514"/>
            <a:ext cx="7886700" cy="1325563"/>
          </a:xfrm>
        </p:spPr>
        <p:txBody>
          <a:bodyPr>
            <a:normAutofit/>
          </a:bodyPr>
          <a:lstStyle/>
          <a:p>
            <a:r>
              <a:rPr lang="en-GB" sz="6000" b="1" dirty="0" smtClean="0">
                <a:latin typeface="+mn-lt"/>
              </a:rPr>
              <a:t>Concepts Are </a:t>
            </a:r>
            <a:r>
              <a:rPr lang="en-GB" sz="6000" dirty="0"/>
              <a:t>K</a:t>
            </a:r>
            <a:r>
              <a:rPr lang="en-GB" sz="6000" b="1" dirty="0" smtClean="0">
                <a:latin typeface="+mn-lt"/>
              </a:rPr>
              <a:t>ey</a:t>
            </a:r>
            <a:endParaRPr lang="en-GB" sz="6000" b="1" dirty="0">
              <a:latin typeface="+mn-lt"/>
            </a:endParaRP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00000">
            <a:off x="5042344" y="4373433"/>
            <a:ext cx="4214117" cy="2270537"/>
          </a:xfrm>
          <a:prstGeom prst="rect">
            <a:avLst/>
          </a:prstGeom>
        </p:spPr>
      </p:pic>
    </p:spTree>
    <p:extLst>
      <p:ext uri="{BB962C8B-B14F-4D97-AF65-F5344CB8AC3E}">
        <p14:creationId xmlns:p14="http://schemas.microsoft.com/office/powerpoint/2010/main" val="21808839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8129847" y="5735782"/>
            <a:ext cx="1014153" cy="11222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26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66310" b="75870"/>
          <a:stretch/>
        </p:blipFill>
        <p:spPr bwMode="auto">
          <a:xfrm>
            <a:off x="0" y="1196752"/>
            <a:ext cx="7184572" cy="3216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2" y="1484786"/>
            <a:ext cx="3479361" cy="3118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112" y="1484784"/>
            <a:ext cx="3484113" cy="3123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1"/>
          <p:cNvSpPr>
            <a:spLocks noGrp="1"/>
          </p:cNvSpPr>
          <p:nvPr>
            <p:ph type="title"/>
          </p:nvPr>
        </p:nvSpPr>
        <p:spPr>
          <a:xfrm>
            <a:off x="-4406" y="4514"/>
            <a:ext cx="7886700" cy="1325563"/>
          </a:xfrm>
        </p:spPr>
        <p:txBody>
          <a:bodyPr>
            <a:normAutofit/>
          </a:bodyPr>
          <a:lstStyle/>
          <a:p>
            <a:r>
              <a:rPr lang="en-GB" sz="6000" b="1" dirty="0" smtClean="0">
                <a:latin typeface="+mn-lt"/>
              </a:rPr>
              <a:t>Concepts </a:t>
            </a:r>
            <a:r>
              <a:rPr lang="en-GB" sz="6000" dirty="0"/>
              <a:t>A</a:t>
            </a:r>
            <a:r>
              <a:rPr lang="en-GB" sz="6000" b="1" dirty="0" smtClean="0">
                <a:latin typeface="+mn-lt"/>
              </a:rPr>
              <a:t>re Key</a:t>
            </a:r>
            <a:endParaRPr lang="en-GB" sz="6000" b="1" dirty="0">
              <a:latin typeface="+mn-lt"/>
            </a:endParaRP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17900">
            <a:off x="5096149" y="282203"/>
            <a:ext cx="4176845" cy="2250456"/>
          </a:xfrm>
          <a:prstGeom prst="rect">
            <a:avLst/>
          </a:prstGeom>
        </p:spPr>
      </p:pic>
      <p:pic>
        <p:nvPicPr>
          <p:cNvPr id="2" name="Picture 1" descr="Screen Clipping"/>
          <p:cNvPicPr>
            <a:picLocks noChangeAspect="1"/>
          </p:cNvPicPr>
          <p:nvPr/>
        </p:nvPicPr>
        <p:blipFill rotWithShape="1">
          <a:blip r:embed="rId7">
            <a:extLst>
              <a:ext uri="{28A0092B-C50C-407E-A947-70E740481C1C}">
                <a14:useLocalDpi xmlns:a14="http://schemas.microsoft.com/office/drawing/2010/main" val="0"/>
              </a:ext>
            </a:extLst>
          </a:blip>
          <a:srcRect l="1476" t="12916" b="30174"/>
          <a:stretch/>
        </p:blipFill>
        <p:spPr>
          <a:xfrm>
            <a:off x="0" y="4610839"/>
            <a:ext cx="6887709" cy="2067339"/>
          </a:xfrm>
          <a:prstGeom prst="rect">
            <a:avLst/>
          </a:prstGeom>
          <a:ln>
            <a:solidFill>
              <a:schemeClr val="bg2">
                <a:lumMod val="50000"/>
              </a:schemeClr>
            </a:solidFill>
          </a:ln>
        </p:spPr>
      </p:pic>
      <p:sp>
        <p:nvSpPr>
          <p:cNvPr id="4" name="Rectangle 3"/>
          <p:cNvSpPr/>
          <p:nvPr/>
        </p:nvSpPr>
        <p:spPr>
          <a:xfrm>
            <a:off x="2007220" y="2804863"/>
            <a:ext cx="1338146" cy="412595"/>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2007220" y="5832005"/>
            <a:ext cx="3055434" cy="412595"/>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p:cNvCxnSpPr>
            <a:stCxn id="12" idx="0"/>
          </p:cNvCxnSpPr>
          <p:nvPr/>
        </p:nvCxnSpPr>
        <p:spPr>
          <a:xfrm flipV="1">
            <a:off x="3534937" y="5330283"/>
            <a:ext cx="0" cy="501722"/>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13454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3171"/>
            <a:ext cx="6665050" cy="1325563"/>
          </a:xfrm>
          <a:prstGeom prst="rect">
            <a:avLst/>
          </a:prstGeom>
        </p:spPr>
        <p:txBody>
          <a:bodyPr anchor="ctr"/>
          <a:lstStyle>
            <a:lvl1pPr algn="l" defTabSz="914400" rtl="0" eaLnBrk="1" latinLnBrk="0" hangingPunct="1">
              <a:lnSpc>
                <a:spcPct val="90000"/>
              </a:lnSpc>
              <a:spcBef>
                <a:spcPct val="0"/>
              </a:spcBef>
              <a:buNone/>
              <a:defRPr sz="4400" b="1" kern="1200">
                <a:solidFill>
                  <a:srgbClr val="C00000"/>
                </a:solidFill>
                <a:latin typeface="+mn-lt"/>
                <a:ea typeface="+mj-ea"/>
                <a:cs typeface="+mj-cs"/>
              </a:defRPr>
            </a:lvl1pPr>
          </a:lstStyle>
          <a:p>
            <a:r>
              <a:rPr lang="en-GB" dirty="0" smtClean="0"/>
              <a:t>Consider A Scratch Function</a:t>
            </a:r>
            <a:endParaRPr lang="en-GB" dirty="0"/>
          </a:p>
        </p:txBody>
      </p:sp>
      <p:sp>
        <p:nvSpPr>
          <p:cNvPr id="9" name="Rectangle 8"/>
          <p:cNvSpPr/>
          <p:nvPr/>
        </p:nvSpPr>
        <p:spPr>
          <a:xfrm>
            <a:off x="7366000" y="5706533"/>
            <a:ext cx="1778000" cy="11514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1374" t="34439" r="82038" b="49443"/>
          <a:stretch/>
        </p:blipFill>
        <p:spPr bwMode="auto">
          <a:xfrm>
            <a:off x="3543731" y="1072624"/>
            <a:ext cx="4331594" cy="3140075"/>
          </a:xfrm>
          <a:prstGeom prst="rect">
            <a:avLst/>
          </a:prstGeom>
          <a:noFill/>
          <a:ln w="571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7"/>
          <p:cNvSpPr txBox="1">
            <a:spLocks noChangeArrowheads="1"/>
          </p:cNvSpPr>
          <p:nvPr/>
        </p:nvSpPr>
        <p:spPr bwMode="auto">
          <a:xfrm>
            <a:off x="1799226" y="4652964"/>
            <a:ext cx="6967469"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sz="2800" dirty="0" smtClean="0">
                <a:solidFill>
                  <a:srgbClr val="585858"/>
                </a:solidFill>
              </a:rPr>
              <a:t>Set </a:t>
            </a:r>
            <a:r>
              <a:rPr lang="en-GB" sz="2800" dirty="0">
                <a:solidFill>
                  <a:srgbClr val="585858"/>
                </a:solidFill>
              </a:rPr>
              <a:t>timer to 0</a:t>
            </a:r>
          </a:p>
          <a:p>
            <a:r>
              <a:rPr lang="en-GB" sz="2800" dirty="0">
                <a:solidFill>
                  <a:srgbClr val="585858"/>
                </a:solidFill>
              </a:rPr>
              <a:t>Take XY position of sprite</a:t>
            </a:r>
          </a:p>
          <a:p>
            <a:r>
              <a:rPr lang="en-GB" sz="2800" dirty="0">
                <a:solidFill>
                  <a:srgbClr val="585858"/>
                </a:solidFill>
              </a:rPr>
              <a:t>Draw bubble above XY</a:t>
            </a:r>
          </a:p>
          <a:p>
            <a:r>
              <a:rPr lang="en-GB" sz="2800" dirty="0">
                <a:solidFill>
                  <a:srgbClr val="585858"/>
                </a:solidFill>
              </a:rPr>
              <a:t>Put text ‘Hello’ in bubble</a:t>
            </a:r>
          </a:p>
          <a:p>
            <a:r>
              <a:rPr lang="en-GB" sz="2800" dirty="0">
                <a:solidFill>
                  <a:srgbClr val="585858"/>
                </a:solidFill>
              </a:rPr>
              <a:t>Delete bubble when timer = 200 </a:t>
            </a:r>
            <a:endParaRPr lang="en-US" sz="2800" dirty="0">
              <a:solidFill>
                <a:srgbClr val="585858"/>
              </a:solidFill>
            </a:endParaRPr>
          </a:p>
        </p:txBody>
      </p:sp>
      <p:pic>
        <p:nvPicPr>
          <p:cNvPr id="7" name="Picture 6"/>
          <p:cNvPicPr>
            <a:picLocks noChangeAspect="1"/>
          </p:cNvPicPr>
          <p:nvPr/>
        </p:nvPicPr>
        <p:blipFill rotWithShape="1">
          <a:blip r:embed="rId4"/>
          <a:srcRect l="64750" t="22139" r="25188" b="52861"/>
          <a:stretch/>
        </p:blipFill>
        <p:spPr>
          <a:xfrm>
            <a:off x="681241" y="1207578"/>
            <a:ext cx="2466456" cy="3445386"/>
          </a:xfrm>
          <a:prstGeom prst="rect">
            <a:avLst/>
          </a:prstGeom>
        </p:spPr>
      </p:pic>
      <p:sp>
        <p:nvSpPr>
          <p:cNvPr id="8" name="Rectangle 7"/>
          <p:cNvSpPr/>
          <p:nvPr/>
        </p:nvSpPr>
        <p:spPr>
          <a:xfrm>
            <a:off x="3456563" y="1250422"/>
            <a:ext cx="3953557" cy="877163"/>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000">
            <a:off x="5391875" y="3970136"/>
            <a:ext cx="3719019" cy="2003782"/>
          </a:xfrm>
          <a:prstGeom prst="rect">
            <a:avLst/>
          </a:prstGeom>
        </p:spPr>
      </p:pic>
    </p:spTree>
    <p:extLst>
      <p:ext uri="{BB962C8B-B14F-4D97-AF65-F5344CB8AC3E}">
        <p14:creationId xmlns:p14="http://schemas.microsoft.com/office/powerpoint/2010/main" val="41262941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500"/>
                                        <p:tgtEl>
                                          <p:spTgt spid="5">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fade">
                                      <p:cBhvr>
                                        <p:cTn id="24" dur="500"/>
                                        <p:tgtEl>
                                          <p:spTgt spid="5">
                                            <p:txEl>
                                              <p:pRg st="1" end="1"/>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fade">
                                      <p:cBhvr>
                                        <p:cTn id="30" dur="500"/>
                                        <p:tgtEl>
                                          <p:spTgt spid="5">
                                            <p:txEl>
                                              <p:pRg st="3" end="3"/>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fade">
                                      <p:cBhvr>
                                        <p:cTn id="33"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4410" y="4514"/>
            <a:ext cx="7886700" cy="1325563"/>
          </a:xfrm>
        </p:spPr>
        <p:txBody>
          <a:bodyPr>
            <a:normAutofit/>
          </a:bodyPr>
          <a:lstStyle/>
          <a:p>
            <a:r>
              <a:rPr lang="en-GB" sz="6000" b="1" dirty="0" smtClean="0">
                <a:latin typeface="+mn-lt"/>
              </a:rPr>
              <a:t>Duplicating Procedures</a:t>
            </a:r>
            <a:endParaRPr lang="en-GB" sz="6000" b="1" dirty="0">
              <a:latin typeface="+mn-lt"/>
            </a:endParaRPr>
          </a:p>
        </p:txBody>
      </p:sp>
      <p:pic>
        <p:nvPicPr>
          <p:cNvPr id="2" name="Picture 1" descr="Screen Clipping"/>
          <p:cNvPicPr>
            <a:picLocks noChangeAspect="1"/>
          </p:cNvPicPr>
          <p:nvPr/>
        </p:nvPicPr>
        <p:blipFill rotWithShape="1">
          <a:blip r:embed="rId3">
            <a:extLst>
              <a:ext uri="{28A0092B-C50C-407E-A947-70E740481C1C}">
                <a14:useLocalDpi xmlns:a14="http://schemas.microsoft.com/office/drawing/2010/main" val="0"/>
              </a:ext>
            </a:extLst>
          </a:blip>
          <a:srcRect l="1476" t="12916" b="30174"/>
          <a:stretch/>
        </p:blipFill>
        <p:spPr>
          <a:xfrm>
            <a:off x="0" y="4610839"/>
            <a:ext cx="6887709" cy="2067339"/>
          </a:xfrm>
          <a:prstGeom prst="rect">
            <a:avLst/>
          </a:prstGeom>
          <a:ln>
            <a:solidFill>
              <a:schemeClr val="bg2">
                <a:lumMod val="50000"/>
              </a:schemeClr>
            </a:solidFill>
          </a:ln>
        </p:spPr>
      </p:pic>
      <p:sp>
        <p:nvSpPr>
          <p:cNvPr id="13" name="Rectangle 5"/>
          <p:cNvSpPr>
            <a:spLocks noChangeArrowheads="1"/>
          </p:cNvSpPr>
          <p:nvPr/>
        </p:nvSpPr>
        <p:spPr bwMode="auto">
          <a:xfrm>
            <a:off x="0" y="1400798"/>
            <a:ext cx="9144000" cy="1938992"/>
          </a:xfrm>
          <a:prstGeom prst="rect">
            <a:avLst/>
          </a:prstGeom>
          <a:solidFill>
            <a:schemeClr val="bg1"/>
          </a:solidFill>
          <a:ln w="9525">
            <a:solidFill>
              <a:schemeClr val="bg2"/>
            </a:solidFill>
            <a:miter lim="800000"/>
            <a:headEnd/>
            <a:tailEnd/>
          </a:ln>
        </p:spPr>
        <p:txBody>
          <a:bodyPr wrap="squar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en-US" sz="3600" dirty="0" smtClean="0">
                <a:solidFill>
                  <a:schemeClr val="bg1">
                    <a:lumMod val="50000"/>
                  </a:schemeClr>
                </a:solidFill>
                <a:latin typeface="+mn-lt"/>
              </a:rPr>
              <a:t>Once one </a:t>
            </a:r>
            <a:r>
              <a:rPr lang="en-US" altLang="en-US" sz="3600" dirty="0" err="1" smtClean="0">
                <a:solidFill>
                  <a:schemeClr val="bg1">
                    <a:lumMod val="50000"/>
                  </a:schemeClr>
                </a:solidFill>
                <a:latin typeface="+mn-lt"/>
              </a:rPr>
              <a:t>colour</a:t>
            </a:r>
            <a:r>
              <a:rPr lang="en-US" altLang="en-US" sz="3600" dirty="0" smtClean="0">
                <a:solidFill>
                  <a:schemeClr val="bg1">
                    <a:lumMod val="50000"/>
                  </a:schemeClr>
                </a:solidFill>
                <a:latin typeface="+mn-lt"/>
              </a:rPr>
              <a:t> is defined, </a:t>
            </a:r>
          </a:p>
          <a:p>
            <a:r>
              <a:rPr lang="en-US" altLang="en-US" sz="3600" dirty="0" smtClean="0">
                <a:solidFill>
                  <a:schemeClr val="bg1">
                    <a:lumMod val="50000"/>
                  </a:schemeClr>
                </a:solidFill>
                <a:latin typeface="+mn-lt"/>
              </a:rPr>
              <a:t>copy and modify to create </a:t>
            </a:r>
          </a:p>
          <a:p>
            <a:r>
              <a:rPr lang="en-US" altLang="en-US" b="1" dirty="0" err="1">
                <a:solidFill>
                  <a:srgbClr val="C00000"/>
                </a:solidFill>
                <a:latin typeface="Courier New" panose="02070309020205020404" pitchFamily="49" charset="0"/>
                <a:cs typeface="Courier New" panose="02070309020205020404" pitchFamily="49" charset="0"/>
              </a:rPr>
              <a:t>d</a:t>
            </a:r>
            <a:r>
              <a:rPr lang="en-US" altLang="en-US" b="1" dirty="0" err="1" smtClean="0">
                <a:solidFill>
                  <a:srgbClr val="C00000"/>
                </a:solidFill>
                <a:latin typeface="Courier New" panose="02070309020205020404" pitchFamily="49" charset="0"/>
                <a:cs typeface="Courier New" panose="02070309020205020404" pitchFamily="49" charset="0"/>
              </a:rPr>
              <a:t>ef</a:t>
            </a:r>
            <a:r>
              <a:rPr lang="en-US" altLang="en-US" b="1" dirty="0" smtClean="0">
                <a:solidFill>
                  <a:srgbClr val="C00000"/>
                </a:solidFill>
                <a:latin typeface="Courier New" panose="02070309020205020404" pitchFamily="49" charset="0"/>
                <a:cs typeface="Courier New" panose="02070309020205020404" pitchFamily="49" charset="0"/>
              </a:rPr>
              <a:t> </a:t>
            </a:r>
            <a:r>
              <a:rPr lang="en-US" altLang="en-US" b="1" dirty="0" err="1" smtClean="0">
                <a:solidFill>
                  <a:srgbClr val="C00000"/>
                </a:solidFill>
                <a:latin typeface="Courier New" panose="02070309020205020404" pitchFamily="49" charset="0"/>
                <a:cs typeface="Courier New" panose="02070309020205020404" pitchFamily="49" charset="0"/>
              </a:rPr>
              <a:t>decreaseBlue</a:t>
            </a:r>
            <a:r>
              <a:rPr lang="en-US" altLang="en-US" b="1" dirty="0" smtClean="0">
                <a:solidFill>
                  <a:srgbClr val="C00000"/>
                </a:solidFill>
                <a:latin typeface="Courier New" panose="02070309020205020404" pitchFamily="49" charset="0"/>
                <a:cs typeface="Courier New" panose="02070309020205020404" pitchFamily="49" charset="0"/>
              </a:rPr>
              <a:t>(picture, </a:t>
            </a:r>
            <a:r>
              <a:rPr lang="en-US" altLang="en-US" b="1" dirty="0" err="1" smtClean="0">
                <a:solidFill>
                  <a:srgbClr val="C00000"/>
                </a:solidFill>
                <a:latin typeface="Courier New" panose="02070309020205020404" pitchFamily="49" charset="0"/>
                <a:cs typeface="Courier New" panose="02070309020205020404" pitchFamily="49" charset="0"/>
              </a:rPr>
              <a:t>amountInPercent</a:t>
            </a:r>
            <a:r>
              <a:rPr lang="en-US" altLang="en-US" b="1" dirty="0" smtClean="0">
                <a:solidFill>
                  <a:srgbClr val="C00000"/>
                </a:solidFill>
                <a:latin typeface="Courier New" panose="02070309020205020404" pitchFamily="49" charset="0"/>
                <a:cs typeface="Courier New" panose="02070309020205020404" pitchFamily="49" charset="0"/>
              </a:rPr>
              <a:t>)</a:t>
            </a:r>
            <a:endParaRPr lang="en-US" altLang="en-US" sz="3200" b="1" dirty="0" smtClean="0">
              <a:solidFill>
                <a:srgbClr val="C00000"/>
              </a:solidFill>
              <a:latin typeface="+mn-lt"/>
              <a:cs typeface="Courier New" panose="02070309020205020404" pitchFamily="49" charset="0"/>
            </a:endParaRPr>
          </a:p>
          <a:p>
            <a:r>
              <a:rPr lang="en-US" altLang="en-US" b="1" dirty="0" err="1">
                <a:solidFill>
                  <a:srgbClr val="C00000"/>
                </a:solidFill>
                <a:latin typeface="Courier New" panose="02070309020205020404" pitchFamily="49" charset="0"/>
                <a:cs typeface="Courier New" panose="02070309020205020404" pitchFamily="49" charset="0"/>
              </a:rPr>
              <a:t>d</a:t>
            </a:r>
            <a:r>
              <a:rPr lang="en-US" altLang="en-US" b="1" dirty="0" err="1" smtClean="0">
                <a:solidFill>
                  <a:srgbClr val="C00000"/>
                </a:solidFill>
                <a:latin typeface="Courier New" panose="02070309020205020404" pitchFamily="49" charset="0"/>
                <a:cs typeface="Courier New" panose="02070309020205020404" pitchFamily="49" charset="0"/>
              </a:rPr>
              <a:t>ef</a:t>
            </a:r>
            <a:r>
              <a:rPr lang="en-US" altLang="en-US" b="1" dirty="0" smtClean="0">
                <a:solidFill>
                  <a:srgbClr val="C00000"/>
                </a:solidFill>
                <a:latin typeface="Courier New" panose="02070309020205020404" pitchFamily="49" charset="0"/>
                <a:cs typeface="Courier New" panose="02070309020205020404" pitchFamily="49" charset="0"/>
              </a:rPr>
              <a:t> </a:t>
            </a:r>
            <a:r>
              <a:rPr lang="en-US" altLang="en-US" b="1" dirty="0" err="1" smtClean="0">
                <a:solidFill>
                  <a:srgbClr val="C00000"/>
                </a:solidFill>
                <a:latin typeface="Courier New" panose="02070309020205020404" pitchFamily="49" charset="0"/>
                <a:cs typeface="Courier New" panose="02070309020205020404" pitchFamily="49" charset="0"/>
              </a:rPr>
              <a:t>decreaseGreen</a:t>
            </a:r>
            <a:r>
              <a:rPr lang="en-US" altLang="en-US" b="1" dirty="0" smtClean="0">
                <a:solidFill>
                  <a:srgbClr val="C00000"/>
                </a:solidFill>
                <a:latin typeface="Courier New" panose="02070309020205020404" pitchFamily="49" charset="0"/>
                <a:cs typeface="Courier New" panose="02070309020205020404" pitchFamily="49" charset="0"/>
              </a:rPr>
              <a:t>(picture, </a:t>
            </a:r>
            <a:r>
              <a:rPr lang="en-US" altLang="en-US" b="1" dirty="0" err="1" smtClean="0">
                <a:solidFill>
                  <a:srgbClr val="C00000"/>
                </a:solidFill>
                <a:latin typeface="Courier New" panose="02070309020205020404" pitchFamily="49" charset="0"/>
                <a:cs typeface="Courier New" panose="02070309020205020404" pitchFamily="49" charset="0"/>
              </a:rPr>
              <a:t>amountInPercent</a:t>
            </a:r>
            <a:r>
              <a:rPr lang="en-US" altLang="en-US" dirty="0" smtClean="0">
                <a:solidFill>
                  <a:srgbClr val="C00000"/>
                </a:solidFill>
                <a:latin typeface="Courier New" panose="02070309020205020404" pitchFamily="49" charset="0"/>
                <a:cs typeface="Courier New" panose="02070309020205020404" pitchFamily="49" charset="0"/>
              </a:rPr>
              <a:t>)</a:t>
            </a:r>
            <a:endParaRPr lang="en-US" altLang="en-US" dirty="0">
              <a:solidFill>
                <a:srgbClr val="C00000"/>
              </a:solidFill>
              <a:latin typeface="Courier New" panose="02070309020205020404" pitchFamily="49" charset="0"/>
              <a:cs typeface="Courier New" panose="02070309020205020404" pitchFamily="49" charset="0"/>
            </a:endParaRPr>
          </a:p>
        </p:txBody>
      </p:sp>
      <p:sp>
        <p:nvSpPr>
          <p:cNvPr id="3" name="Rectangle 2"/>
          <p:cNvSpPr/>
          <p:nvPr/>
        </p:nvSpPr>
        <p:spPr>
          <a:xfrm>
            <a:off x="6245" y="3555424"/>
            <a:ext cx="6523517" cy="769441"/>
          </a:xfrm>
          <a:prstGeom prst="rect">
            <a:avLst/>
          </a:prstGeom>
          <a:noFill/>
        </p:spPr>
        <p:txBody>
          <a:bodyPr wrap="none">
            <a:spAutoFit/>
          </a:bodyPr>
          <a:lstStyle/>
          <a:p>
            <a:r>
              <a:rPr lang="en-US" altLang="en-US" sz="4400" dirty="0" smtClean="0">
                <a:solidFill>
                  <a:schemeClr val="bg1">
                    <a:lumMod val="50000"/>
                  </a:schemeClr>
                </a:solidFill>
              </a:rPr>
              <a:t>Save As decreaseColours.py</a:t>
            </a:r>
            <a:endParaRPr lang="en-US" altLang="en-US" sz="4400" dirty="0">
              <a:solidFill>
                <a:schemeClr val="bg1">
                  <a:lumMod val="50000"/>
                </a:schemeClr>
              </a:solidFill>
            </a:endParaRPr>
          </a:p>
        </p:txBody>
      </p:sp>
      <p:sp>
        <p:nvSpPr>
          <p:cNvPr id="6" name="Rectangle 5"/>
          <p:cNvSpPr/>
          <p:nvPr/>
        </p:nvSpPr>
        <p:spPr>
          <a:xfrm>
            <a:off x="8129847" y="5735782"/>
            <a:ext cx="1014153" cy="11222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189675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129847" y="5735782"/>
            <a:ext cx="1014153" cy="11222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6" descr="be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7411" y="977266"/>
            <a:ext cx="9161411" cy="5880734"/>
          </a:xfrm>
          <a:prstGeom prst="rect">
            <a:avLst/>
          </a:prstGeom>
          <a:noFill/>
        </p:spPr>
      </p:pic>
      <p:sp>
        <p:nvSpPr>
          <p:cNvPr id="3" name="Title 1"/>
          <p:cNvSpPr txBox="1">
            <a:spLocks/>
          </p:cNvSpPr>
          <p:nvPr/>
        </p:nvSpPr>
        <p:spPr>
          <a:xfrm>
            <a:off x="0" y="0"/>
            <a:ext cx="9144000" cy="1325563"/>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000" b="1" dirty="0" smtClean="0">
                <a:solidFill>
                  <a:srgbClr val="C00000"/>
                </a:solidFill>
                <a:latin typeface="+mn-lt"/>
              </a:rPr>
              <a:t>Combining Procedures</a:t>
            </a:r>
            <a:endParaRPr lang="en-GB" sz="6000" b="1" dirty="0">
              <a:solidFill>
                <a:srgbClr val="C00000"/>
              </a:solidFill>
              <a:latin typeface="+mn-lt"/>
            </a:endParaRPr>
          </a:p>
        </p:txBody>
      </p:sp>
      <p:sp>
        <p:nvSpPr>
          <p:cNvPr id="4" name="Rectangle 5"/>
          <p:cNvSpPr>
            <a:spLocks noChangeArrowheads="1"/>
          </p:cNvSpPr>
          <p:nvPr/>
        </p:nvSpPr>
        <p:spPr bwMode="auto">
          <a:xfrm>
            <a:off x="1571224" y="5126864"/>
            <a:ext cx="7456867" cy="1569660"/>
          </a:xfrm>
          <a:prstGeom prst="rect">
            <a:avLst/>
          </a:prstGeom>
          <a:solidFill>
            <a:schemeClr val="bg1">
              <a:lumMod val="95000"/>
            </a:schemeClr>
          </a:solidFill>
          <a:ln w="9525">
            <a:solidFill>
              <a:schemeClr val="bg2"/>
            </a:solidFill>
            <a:miter lim="800000"/>
            <a:headEnd/>
            <a:tailEnd/>
          </a:ln>
        </p:spPr>
        <p:txBody>
          <a:bodyPr wrap="squar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r>
              <a:rPr lang="en-US" altLang="en-US" sz="3200" dirty="0" err="1">
                <a:solidFill>
                  <a:srgbClr val="C00000"/>
                </a:solidFill>
                <a:latin typeface="+mn-lt"/>
              </a:rPr>
              <a:t>def</a:t>
            </a:r>
            <a:r>
              <a:rPr lang="en-US" altLang="en-US" sz="3200" dirty="0">
                <a:solidFill>
                  <a:srgbClr val="C00000"/>
                </a:solidFill>
                <a:latin typeface="+mn-lt"/>
              </a:rPr>
              <a:t> </a:t>
            </a:r>
            <a:r>
              <a:rPr lang="en-US" altLang="en-US" sz="3200" dirty="0" err="1">
                <a:solidFill>
                  <a:srgbClr val="C00000"/>
                </a:solidFill>
                <a:latin typeface="+mn-lt"/>
              </a:rPr>
              <a:t>makeSunset</a:t>
            </a:r>
            <a:r>
              <a:rPr lang="en-US" altLang="en-US" sz="3200" dirty="0">
                <a:solidFill>
                  <a:srgbClr val="C00000"/>
                </a:solidFill>
                <a:latin typeface="+mn-lt"/>
              </a:rPr>
              <a:t>(picture):</a:t>
            </a:r>
          </a:p>
          <a:p>
            <a:r>
              <a:rPr lang="en-US" altLang="en-US" sz="3200" dirty="0">
                <a:solidFill>
                  <a:srgbClr val="C00000"/>
                </a:solidFill>
                <a:latin typeface="+mn-lt"/>
              </a:rPr>
              <a:t>  </a:t>
            </a:r>
            <a:r>
              <a:rPr lang="en-US" altLang="en-US" sz="3200" dirty="0" err="1" smtClean="0">
                <a:solidFill>
                  <a:srgbClr val="C00000"/>
                </a:solidFill>
                <a:latin typeface="+mn-lt"/>
              </a:rPr>
              <a:t>decreaseBlue</a:t>
            </a:r>
            <a:r>
              <a:rPr lang="en-US" altLang="en-US" sz="3200" dirty="0" smtClean="0">
                <a:solidFill>
                  <a:srgbClr val="C00000"/>
                </a:solidFill>
                <a:latin typeface="+mn-lt"/>
              </a:rPr>
              <a:t>(picture, </a:t>
            </a:r>
            <a:r>
              <a:rPr lang="en-US" altLang="en-US" sz="3200" dirty="0" err="1" smtClean="0">
                <a:solidFill>
                  <a:srgbClr val="C00000"/>
                </a:solidFill>
                <a:latin typeface="+mn-lt"/>
              </a:rPr>
              <a:t>amountInPercent</a:t>
            </a:r>
            <a:r>
              <a:rPr lang="en-US" altLang="en-US" sz="3200" dirty="0" smtClean="0">
                <a:solidFill>
                  <a:srgbClr val="C00000"/>
                </a:solidFill>
                <a:latin typeface="+mn-lt"/>
              </a:rPr>
              <a:t>)</a:t>
            </a:r>
            <a:endParaRPr lang="en-US" altLang="en-US" sz="3200" dirty="0">
              <a:solidFill>
                <a:srgbClr val="C00000"/>
              </a:solidFill>
              <a:latin typeface="+mn-lt"/>
            </a:endParaRPr>
          </a:p>
          <a:p>
            <a:r>
              <a:rPr lang="en-US" altLang="en-US" sz="3200" dirty="0">
                <a:solidFill>
                  <a:srgbClr val="C00000"/>
                </a:solidFill>
                <a:latin typeface="+mn-lt"/>
              </a:rPr>
              <a:t>  </a:t>
            </a:r>
            <a:r>
              <a:rPr lang="en-US" altLang="en-US" sz="3200" dirty="0" err="1" smtClean="0">
                <a:solidFill>
                  <a:srgbClr val="C00000"/>
                </a:solidFill>
                <a:latin typeface="+mn-lt"/>
              </a:rPr>
              <a:t>decreaseGreen</a:t>
            </a:r>
            <a:r>
              <a:rPr lang="en-US" altLang="en-US" sz="3200" dirty="0" smtClean="0">
                <a:solidFill>
                  <a:srgbClr val="C00000"/>
                </a:solidFill>
                <a:latin typeface="+mn-lt"/>
              </a:rPr>
              <a:t>(picture, </a:t>
            </a:r>
            <a:r>
              <a:rPr lang="en-US" altLang="en-US" sz="3200" dirty="0" err="1">
                <a:solidFill>
                  <a:srgbClr val="C00000"/>
                </a:solidFill>
                <a:latin typeface="+mn-lt"/>
              </a:rPr>
              <a:t>amountInPercent</a:t>
            </a:r>
            <a:r>
              <a:rPr lang="en-US" altLang="en-US" sz="3200" dirty="0" smtClean="0">
                <a:solidFill>
                  <a:srgbClr val="C00000"/>
                </a:solidFill>
                <a:latin typeface="+mn-lt"/>
              </a:rPr>
              <a:t>)</a:t>
            </a:r>
            <a:endParaRPr lang="en-US" altLang="en-US" sz="3200" dirty="0">
              <a:solidFill>
                <a:srgbClr val="C00000"/>
              </a:solidFill>
              <a:latin typeface="+mn-lt"/>
            </a:endParaRPr>
          </a:p>
        </p:txBody>
      </p:sp>
      <p:sp>
        <p:nvSpPr>
          <p:cNvPr id="5" name="Rectangle 4"/>
          <p:cNvSpPr/>
          <p:nvPr/>
        </p:nvSpPr>
        <p:spPr>
          <a:xfrm>
            <a:off x="1571224" y="4308581"/>
            <a:ext cx="7456867" cy="769441"/>
          </a:xfrm>
          <a:prstGeom prst="rect">
            <a:avLst/>
          </a:prstGeom>
          <a:solidFill>
            <a:srgbClr val="C00000"/>
          </a:solidFill>
        </p:spPr>
        <p:txBody>
          <a:bodyPr wrap="square">
            <a:spAutoFit/>
          </a:bodyPr>
          <a:lstStyle/>
          <a:p>
            <a:r>
              <a:rPr lang="en-US" altLang="en-US" sz="4400" dirty="0" smtClean="0">
                <a:solidFill>
                  <a:schemeClr val="bg1"/>
                </a:solidFill>
              </a:rPr>
              <a:t>Save As makeSunset.py</a:t>
            </a:r>
            <a:endParaRPr lang="en-US" altLang="en-US" sz="4400" dirty="0">
              <a:solidFill>
                <a:schemeClr val="bg1"/>
              </a:solidFill>
            </a:endParaRPr>
          </a:p>
        </p:txBody>
      </p:sp>
      <p:sp>
        <p:nvSpPr>
          <p:cNvPr id="6" name="Rectangle 5"/>
          <p:cNvSpPr/>
          <p:nvPr/>
        </p:nvSpPr>
        <p:spPr>
          <a:xfrm>
            <a:off x="5464099" y="5687122"/>
            <a:ext cx="3055434" cy="475474"/>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429463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129847" y="5735782"/>
            <a:ext cx="1014153" cy="11222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6" descr="bea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7411" y="977266"/>
            <a:ext cx="9161411" cy="5880734"/>
          </a:xfrm>
          <a:prstGeom prst="rect">
            <a:avLst/>
          </a:prstGeom>
          <a:noFill/>
        </p:spPr>
      </p:pic>
      <p:pic>
        <p:nvPicPr>
          <p:cNvPr id="5" name="Picture 6" descr="sunset-bea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13414" y="977266"/>
            <a:ext cx="9157414" cy="5880734"/>
          </a:xfrm>
          <a:prstGeom prst="rect">
            <a:avLst/>
          </a:prstGeom>
          <a:noFill/>
        </p:spPr>
      </p:pic>
      <p:sp>
        <p:nvSpPr>
          <p:cNvPr id="7" name="Title 1"/>
          <p:cNvSpPr txBox="1">
            <a:spLocks/>
          </p:cNvSpPr>
          <p:nvPr/>
        </p:nvSpPr>
        <p:spPr>
          <a:xfrm>
            <a:off x="0" y="0"/>
            <a:ext cx="9144000" cy="1325563"/>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000" b="1" dirty="0" smtClean="0">
                <a:solidFill>
                  <a:srgbClr val="C00000"/>
                </a:solidFill>
                <a:latin typeface="+mn-lt"/>
              </a:rPr>
              <a:t>Combining Procedures</a:t>
            </a:r>
            <a:endParaRPr lang="en-GB" sz="6000" b="1" dirty="0">
              <a:solidFill>
                <a:srgbClr val="C00000"/>
              </a:solidFill>
              <a:latin typeface="+mn-lt"/>
            </a:endParaRPr>
          </a:p>
        </p:txBody>
      </p:sp>
    </p:spTree>
    <p:extLst>
      <p:ext uri="{BB962C8B-B14F-4D97-AF65-F5344CB8AC3E}">
        <p14:creationId xmlns:p14="http://schemas.microsoft.com/office/powerpoint/2010/main" val="7735395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129847" y="5735782"/>
            <a:ext cx="1014153" cy="11222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1"/>
          <p:cNvSpPr txBox="1">
            <a:spLocks/>
          </p:cNvSpPr>
          <p:nvPr/>
        </p:nvSpPr>
        <p:spPr>
          <a:xfrm>
            <a:off x="0" y="0"/>
            <a:ext cx="9144000" cy="1325563"/>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6000" b="1" dirty="0" smtClean="0">
                <a:solidFill>
                  <a:srgbClr val="C00000"/>
                </a:solidFill>
                <a:latin typeface="+mn-lt"/>
              </a:rPr>
              <a:t>Building cool algorithms</a:t>
            </a:r>
            <a:endParaRPr lang="en-GB" sz="6000" b="1" dirty="0">
              <a:solidFill>
                <a:srgbClr val="C00000"/>
              </a:solidFill>
              <a:latin typeface="+mn-lt"/>
            </a:endParaRPr>
          </a:p>
        </p:txBody>
      </p:sp>
      <p:pic>
        <p:nvPicPr>
          <p:cNvPr id="2" name="Picture 1"/>
          <p:cNvPicPr>
            <a:picLocks noChangeAspect="1"/>
          </p:cNvPicPr>
          <p:nvPr/>
        </p:nvPicPr>
        <p:blipFill rotWithShape="1">
          <a:blip r:embed="rId3"/>
          <a:srcRect b="8631"/>
          <a:stretch/>
        </p:blipFill>
        <p:spPr>
          <a:xfrm>
            <a:off x="4739424" y="973699"/>
            <a:ext cx="4404575" cy="5884301"/>
          </a:xfrm>
          <a:prstGeom prst="rect">
            <a:avLst/>
          </a:prstGeom>
        </p:spPr>
      </p:pic>
      <p:pic>
        <p:nvPicPr>
          <p:cNvPr id="4" name="Picture 3"/>
          <p:cNvPicPr>
            <a:picLocks noChangeAspect="1"/>
          </p:cNvPicPr>
          <p:nvPr/>
        </p:nvPicPr>
        <p:blipFill rotWithShape="1">
          <a:blip r:embed="rId4"/>
          <a:srcRect b="9183"/>
          <a:stretch/>
        </p:blipFill>
        <p:spPr>
          <a:xfrm>
            <a:off x="0" y="965915"/>
            <a:ext cx="4437240" cy="5892085"/>
          </a:xfrm>
          <a:prstGeom prst="rect">
            <a:avLst/>
          </a:prstGeom>
        </p:spPr>
      </p:pic>
    </p:spTree>
    <p:extLst>
      <p:ext uri="{BB962C8B-B14F-4D97-AF65-F5344CB8AC3E}">
        <p14:creationId xmlns:p14="http://schemas.microsoft.com/office/powerpoint/2010/main" val="10832818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129847" y="5735782"/>
            <a:ext cx="1014153" cy="11222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rotWithShape="1">
          <a:blip r:embed="rId3"/>
          <a:srcRect b="9183"/>
          <a:stretch/>
        </p:blipFill>
        <p:spPr>
          <a:xfrm>
            <a:off x="0" y="965915"/>
            <a:ext cx="4437240" cy="5892085"/>
          </a:xfrm>
          <a:prstGeom prst="rect">
            <a:avLst/>
          </a:prstGeom>
        </p:spPr>
      </p:pic>
      <p:sp>
        <p:nvSpPr>
          <p:cNvPr id="5" name="Rectangle 4"/>
          <p:cNvSpPr/>
          <p:nvPr/>
        </p:nvSpPr>
        <p:spPr>
          <a:xfrm>
            <a:off x="4572000" y="965915"/>
            <a:ext cx="4572000" cy="3046988"/>
          </a:xfrm>
          <a:prstGeom prst="rect">
            <a:avLst/>
          </a:prstGeom>
        </p:spPr>
        <p:txBody>
          <a:bodyPr>
            <a:spAutoFit/>
          </a:bodyPr>
          <a:lstStyle/>
          <a:p>
            <a:r>
              <a:rPr lang="en-GB" sz="2400" dirty="0" smtClean="0"/>
              <a:t>loop </a:t>
            </a:r>
            <a:r>
              <a:rPr lang="en-GB" sz="2400" dirty="0"/>
              <a:t>through the </a:t>
            </a:r>
            <a:r>
              <a:rPr lang="en-GB" sz="2400" dirty="0" smtClean="0"/>
              <a:t>pixels:</a:t>
            </a:r>
            <a:endParaRPr lang="en-GB" sz="2400" dirty="0"/>
          </a:p>
          <a:p>
            <a:r>
              <a:rPr lang="en-GB" sz="2400" dirty="0" smtClean="0"/>
              <a:t>  get </a:t>
            </a:r>
            <a:r>
              <a:rPr lang="en-GB" sz="2400" dirty="0"/>
              <a:t>the RGB values</a:t>
            </a:r>
          </a:p>
          <a:p>
            <a:r>
              <a:rPr lang="en-GB" sz="2400" dirty="0"/>
              <a:t>  </a:t>
            </a:r>
            <a:r>
              <a:rPr lang="en-GB" sz="2400" dirty="0" smtClean="0"/>
              <a:t>map values to smaller range</a:t>
            </a:r>
            <a:endParaRPr lang="en-GB" sz="2400" dirty="0"/>
          </a:p>
          <a:p>
            <a:r>
              <a:rPr lang="en-GB" sz="2400" dirty="0"/>
              <a:t>    </a:t>
            </a:r>
            <a:r>
              <a:rPr lang="en-GB" sz="2400" dirty="0" smtClean="0"/>
              <a:t>if &lt; 64</a:t>
            </a:r>
            <a:r>
              <a:rPr lang="en-GB" sz="2400" dirty="0"/>
              <a:t> </a:t>
            </a:r>
            <a:r>
              <a:rPr lang="en-GB" sz="2400" dirty="0" smtClean="0"/>
              <a:t>set to 31</a:t>
            </a:r>
            <a:endParaRPr lang="en-GB" sz="2400" dirty="0"/>
          </a:p>
          <a:p>
            <a:r>
              <a:rPr lang="en-GB" sz="2400" dirty="0" smtClean="0"/>
              <a:t>    if &gt; </a:t>
            </a:r>
            <a:r>
              <a:rPr lang="en-GB" sz="2400" dirty="0"/>
              <a:t>63 and </a:t>
            </a:r>
            <a:r>
              <a:rPr lang="en-GB" sz="2400" dirty="0" smtClean="0"/>
              <a:t>&lt; 128 set to 95</a:t>
            </a:r>
            <a:endParaRPr lang="en-GB" sz="2400" dirty="0"/>
          </a:p>
          <a:p>
            <a:r>
              <a:rPr lang="en-GB" sz="2400" dirty="0"/>
              <a:t>    </a:t>
            </a:r>
            <a:r>
              <a:rPr lang="en-GB" sz="2400" dirty="0" smtClean="0"/>
              <a:t>if &gt; </a:t>
            </a:r>
            <a:r>
              <a:rPr lang="en-GB" sz="2400" dirty="0"/>
              <a:t>127 and </a:t>
            </a:r>
            <a:r>
              <a:rPr lang="en-GB" sz="2400" dirty="0" smtClean="0"/>
              <a:t>&lt; 192</a:t>
            </a:r>
            <a:r>
              <a:rPr lang="en-GB" sz="2400" dirty="0"/>
              <a:t> </a:t>
            </a:r>
            <a:r>
              <a:rPr lang="en-GB" sz="2400" dirty="0" smtClean="0"/>
              <a:t>set to 159</a:t>
            </a:r>
            <a:endParaRPr lang="en-GB" sz="2400" dirty="0"/>
          </a:p>
          <a:p>
            <a:r>
              <a:rPr lang="en-GB" sz="2400" dirty="0"/>
              <a:t>    </a:t>
            </a:r>
            <a:r>
              <a:rPr lang="en-GB" sz="2400" dirty="0" smtClean="0"/>
              <a:t>if &gt; </a:t>
            </a:r>
            <a:r>
              <a:rPr lang="en-GB" sz="2400" dirty="0"/>
              <a:t>191 and </a:t>
            </a:r>
            <a:r>
              <a:rPr lang="en-GB" sz="2400" dirty="0" smtClean="0"/>
              <a:t>&lt; 256 make 223</a:t>
            </a:r>
            <a:endParaRPr lang="en-GB" sz="2400" dirty="0"/>
          </a:p>
          <a:p>
            <a:r>
              <a:rPr lang="en-GB" sz="2400" dirty="0"/>
              <a:t>    </a:t>
            </a:r>
          </a:p>
        </p:txBody>
      </p:sp>
      <p:sp>
        <p:nvSpPr>
          <p:cNvPr id="7" name="Title 1"/>
          <p:cNvSpPr txBox="1">
            <a:spLocks/>
          </p:cNvSpPr>
          <p:nvPr/>
        </p:nvSpPr>
        <p:spPr>
          <a:xfrm>
            <a:off x="0" y="0"/>
            <a:ext cx="9144000" cy="1325563"/>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6000" b="1" dirty="0" smtClean="0">
                <a:solidFill>
                  <a:srgbClr val="C00000"/>
                </a:solidFill>
                <a:latin typeface="+mn-lt"/>
              </a:rPr>
              <a:t>Building cool algorithms</a:t>
            </a:r>
            <a:endParaRPr lang="en-GB" sz="6000" b="1" dirty="0">
              <a:solidFill>
                <a:srgbClr val="C00000"/>
              </a:solidFill>
              <a:latin typeface="+mn-lt"/>
            </a:endParaRPr>
          </a:p>
        </p:txBody>
      </p:sp>
      <p:sp>
        <p:nvSpPr>
          <p:cNvPr id="8" name="Rectangle 7"/>
          <p:cNvSpPr/>
          <p:nvPr/>
        </p:nvSpPr>
        <p:spPr>
          <a:xfrm>
            <a:off x="4960608" y="6112225"/>
            <a:ext cx="4189801" cy="646331"/>
          </a:xfrm>
          <a:prstGeom prst="rect">
            <a:avLst/>
          </a:prstGeom>
        </p:spPr>
        <p:txBody>
          <a:bodyPr wrap="none">
            <a:spAutoFit/>
          </a:bodyPr>
          <a:lstStyle/>
          <a:p>
            <a:pPr>
              <a:spcAft>
                <a:spcPts val="600"/>
              </a:spcAft>
            </a:pPr>
            <a:r>
              <a:rPr lang="en-GB" sz="3600" b="1" dirty="0" err="1">
                <a:solidFill>
                  <a:srgbClr val="C00000"/>
                </a:solidFill>
                <a:latin typeface="Calibri" panose="020F0502020204030204" pitchFamily="34" charset="0"/>
                <a:ea typeface="Cambria" panose="02040503050406030204" pitchFamily="18" charset="0"/>
                <a:cs typeface="Arial" panose="020B0604020202020204" pitchFamily="34" charset="0"/>
              </a:rPr>
              <a:t>Posterizing</a:t>
            </a:r>
            <a:r>
              <a:rPr lang="en-GB" sz="3600" b="1" dirty="0">
                <a:solidFill>
                  <a:srgbClr val="C00000"/>
                </a:solidFill>
                <a:latin typeface="Calibri" panose="020F0502020204030204" pitchFamily="34" charset="0"/>
                <a:ea typeface="Cambria" panose="02040503050406030204" pitchFamily="18" charset="0"/>
                <a:cs typeface="Arial" panose="020B0604020202020204" pitchFamily="34" charset="0"/>
              </a:rPr>
              <a:t> An Image</a:t>
            </a:r>
            <a:endParaRPr lang="en-GB" sz="3600" dirty="0">
              <a:effectLst/>
              <a:latin typeface="Arial" panose="020B0604020202020204" pitchFamily="34"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9835644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500"/>
                                        <p:tgtEl>
                                          <p:spTgt spid="5">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4" end="4"/>
                                            </p:txEl>
                                          </p:spTgt>
                                        </p:tgtEl>
                                        <p:attrNameLst>
                                          <p:attrName>style.visibility</p:attrName>
                                        </p:attrNameLst>
                                      </p:cBhvr>
                                      <p:to>
                                        <p:strVal val="visible"/>
                                      </p:to>
                                    </p:set>
                                    <p:animEffect transition="in" filter="fade">
                                      <p:cBhvr>
                                        <p:cTn id="10" dur="500"/>
                                        <p:tgtEl>
                                          <p:spTgt spid="5">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animEffect transition="in" filter="fade">
                                      <p:cBhvr>
                                        <p:cTn id="13" dur="500"/>
                                        <p:tgtEl>
                                          <p:spTgt spid="5">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6" end="6"/>
                                            </p:txEl>
                                          </p:spTgt>
                                        </p:tgtEl>
                                        <p:attrNameLst>
                                          <p:attrName>style.visibility</p:attrName>
                                        </p:attrNameLst>
                                      </p:cBhvr>
                                      <p:to>
                                        <p:strVal val="visible"/>
                                      </p:to>
                                    </p:set>
                                    <p:animEffect transition="in" filter="fade">
                                      <p:cBhvr>
                                        <p:cTn id="16"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9183"/>
          <a:stretch/>
        </p:blipFill>
        <p:spPr>
          <a:xfrm>
            <a:off x="0" y="965915"/>
            <a:ext cx="4437240" cy="5892085"/>
          </a:xfrm>
          <a:prstGeom prst="rect">
            <a:avLst/>
          </a:prstGeom>
        </p:spPr>
      </p:pic>
      <p:sp>
        <p:nvSpPr>
          <p:cNvPr id="5" name="Rectangle 4"/>
          <p:cNvSpPr/>
          <p:nvPr/>
        </p:nvSpPr>
        <p:spPr>
          <a:xfrm>
            <a:off x="4572000" y="995281"/>
            <a:ext cx="4572000" cy="4801314"/>
          </a:xfrm>
          <a:prstGeom prst="rect">
            <a:avLst/>
          </a:prstGeom>
        </p:spPr>
        <p:txBody>
          <a:bodyPr>
            <a:spAutoFit/>
          </a:bodyPr>
          <a:lstStyle/>
          <a:p>
            <a:r>
              <a:rPr lang="en-GB" b="1" dirty="0" err="1">
                <a:latin typeface="Courier New" panose="02070309020205020404" pitchFamily="49" charset="0"/>
                <a:cs typeface="Courier New" panose="02070309020205020404" pitchFamily="49" charset="0"/>
              </a:rPr>
              <a:t>def</a:t>
            </a:r>
            <a:r>
              <a:rPr lang="en-GB" b="1" dirty="0">
                <a:latin typeface="Courier New" panose="02070309020205020404" pitchFamily="49" charset="0"/>
                <a:cs typeface="Courier New" panose="02070309020205020404" pitchFamily="49" charset="0"/>
              </a:rPr>
              <a:t> </a:t>
            </a:r>
            <a:r>
              <a:rPr lang="en-GB" b="1" dirty="0" err="1">
                <a:latin typeface="Courier New" panose="02070309020205020404" pitchFamily="49" charset="0"/>
                <a:cs typeface="Courier New" panose="02070309020205020404" pitchFamily="49" charset="0"/>
              </a:rPr>
              <a:t>posterize</a:t>
            </a:r>
            <a:r>
              <a:rPr lang="en-GB" b="1" dirty="0">
                <a:latin typeface="Courier New" panose="02070309020205020404" pitchFamily="49" charset="0"/>
                <a:cs typeface="Courier New" panose="02070309020205020404" pitchFamily="49" charset="0"/>
              </a:rPr>
              <a:t>(picture):</a:t>
            </a:r>
          </a:p>
          <a:p>
            <a:r>
              <a:rPr lang="en-GB" b="1" dirty="0">
                <a:latin typeface="Courier New" panose="02070309020205020404" pitchFamily="49" charset="0"/>
                <a:cs typeface="Courier New" panose="02070309020205020404" pitchFamily="49" charset="0"/>
              </a:rPr>
              <a:t>  #loop through the pixels</a:t>
            </a:r>
          </a:p>
          <a:p>
            <a:r>
              <a:rPr lang="en-GB" b="1" dirty="0">
                <a:latin typeface="Courier New" panose="02070309020205020404" pitchFamily="49" charset="0"/>
                <a:cs typeface="Courier New" panose="02070309020205020404" pitchFamily="49" charset="0"/>
              </a:rPr>
              <a:t>  for p in </a:t>
            </a:r>
            <a:r>
              <a:rPr lang="en-GB" b="1" dirty="0" err="1">
                <a:latin typeface="Courier New" panose="02070309020205020404" pitchFamily="49" charset="0"/>
                <a:cs typeface="Courier New" panose="02070309020205020404" pitchFamily="49" charset="0"/>
              </a:rPr>
              <a:t>getPixels</a:t>
            </a:r>
            <a:r>
              <a:rPr lang="en-GB" b="1" dirty="0">
                <a:latin typeface="Courier New" panose="02070309020205020404" pitchFamily="49" charset="0"/>
                <a:cs typeface="Courier New" panose="02070309020205020404" pitchFamily="49" charset="0"/>
              </a:rPr>
              <a:t>(picture):</a:t>
            </a:r>
          </a:p>
          <a:p>
            <a:r>
              <a:rPr lang="en-GB" b="1" dirty="0">
                <a:latin typeface="Courier New" panose="02070309020205020404" pitchFamily="49" charset="0"/>
                <a:cs typeface="Courier New" panose="02070309020205020404" pitchFamily="49" charset="0"/>
              </a:rPr>
              <a:t>    #get the RGB values</a:t>
            </a:r>
          </a:p>
          <a:p>
            <a:r>
              <a:rPr lang="en-GB" b="1" dirty="0">
                <a:latin typeface="Courier New" panose="02070309020205020404" pitchFamily="49" charset="0"/>
                <a:cs typeface="Courier New" panose="02070309020205020404" pitchFamily="49" charset="0"/>
              </a:rPr>
              <a:t>    red = </a:t>
            </a:r>
            <a:r>
              <a:rPr lang="en-GB" b="1" dirty="0" err="1">
                <a:latin typeface="Courier New" panose="02070309020205020404" pitchFamily="49" charset="0"/>
                <a:cs typeface="Courier New" panose="02070309020205020404" pitchFamily="49" charset="0"/>
              </a:rPr>
              <a:t>getRed</a:t>
            </a:r>
            <a:r>
              <a:rPr lang="en-GB" b="1" dirty="0">
                <a:latin typeface="Courier New" panose="02070309020205020404" pitchFamily="49" charset="0"/>
                <a:cs typeface="Courier New" panose="02070309020205020404" pitchFamily="49" charset="0"/>
              </a:rPr>
              <a:t>(p)</a:t>
            </a:r>
          </a:p>
          <a:p>
            <a:r>
              <a:rPr lang="en-GB" b="1" dirty="0">
                <a:latin typeface="Courier New" panose="02070309020205020404" pitchFamily="49" charset="0"/>
                <a:cs typeface="Courier New" panose="02070309020205020404" pitchFamily="49" charset="0"/>
              </a:rPr>
              <a:t>    green = </a:t>
            </a:r>
            <a:r>
              <a:rPr lang="en-GB" b="1" dirty="0" err="1">
                <a:latin typeface="Courier New" panose="02070309020205020404" pitchFamily="49" charset="0"/>
                <a:cs typeface="Courier New" panose="02070309020205020404" pitchFamily="49" charset="0"/>
              </a:rPr>
              <a:t>getGreen</a:t>
            </a:r>
            <a:r>
              <a:rPr lang="en-GB" b="1" dirty="0">
                <a:latin typeface="Courier New" panose="02070309020205020404" pitchFamily="49" charset="0"/>
                <a:cs typeface="Courier New" panose="02070309020205020404" pitchFamily="49" charset="0"/>
              </a:rPr>
              <a:t>(p)</a:t>
            </a:r>
          </a:p>
          <a:p>
            <a:r>
              <a:rPr lang="en-GB" b="1" dirty="0">
                <a:latin typeface="Courier New" panose="02070309020205020404" pitchFamily="49" charset="0"/>
                <a:cs typeface="Courier New" panose="02070309020205020404" pitchFamily="49" charset="0"/>
              </a:rPr>
              <a:t>    blue = </a:t>
            </a:r>
            <a:r>
              <a:rPr lang="en-GB" b="1" dirty="0" err="1">
                <a:latin typeface="Courier New" panose="02070309020205020404" pitchFamily="49" charset="0"/>
                <a:cs typeface="Courier New" panose="02070309020205020404" pitchFamily="49" charset="0"/>
              </a:rPr>
              <a:t>getBlue</a:t>
            </a:r>
            <a:r>
              <a:rPr lang="en-GB" b="1" dirty="0">
                <a:latin typeface="Courier New" panose="02070309020205020404" pitchFamily="49" charset="0"/>
                <a:cs typeface="Courier New" panose="02070309020205020404" pitchFamily="49" charset="0"/>
              </a:rPr>
              <a:t>(p)</a:t>
            </a:r>
          </a:p>
          <a:p>
            <a:endParaRPr lang="en-GB" b="1" dirty="0">
              <a:latin typeface="Courier New" panose="02070309020205020404" pitchFamily="49" charset="0"/>
              <a:cs typeface="Courier New" panose="02070309020205020404" pitchFamily="49" charset="0"/>
            </a:endParaRPr>
          </a:p>
          <a:p>
            <a:r>
              <a:rPr lang="en-GB" b="1" dirty="0">
                <a:latin typeface="Courier New" panose="02070309020205020404" pitchFamily="49" charset="0"/>
                <a:cs typeface="Courier New" panose="02070309020205020404" pitchFamily="49" charset="0"/>
              </a:rPr>
              <a:t>    #check and set red values</a:t>
            </a:r>
          </a:p>
          <a:p>
            <a:r>
              <a:rPr lang="en-GB" b="1" dirty="0">
                <a:latin typeface="Courier New" panose="02070309020205020404" pitchFamily="49" charset="0"/>
                <a:cs typeface="Courier New" panose="02070309020205020404" pitchFamily="49" charset="0"/>
              </a:rPr>
              <a:t>    if(red &lt; 64):</a:t>
            </a:r>
          </a:p>
          <a:p>
            <a:r>
              <a:rPr lang="en-GB" b="1" dirty="0">
                <a:latin typeface="Courier New" panose="02070309020205020404" pitchFamily="49" charset="0"/>
                <a:cs typeface="Courier New" panose="02070309020205020404" pitchFamily="49" charset="0"/>
              </a:rPr>
              <a:t>      </a:t>
            </a:r>
            <a:r>
              <a:rPr lang="en-GB" b="1" dirty="0" err="1">
                <a:latin typeface="Courier New" panose="02070309020205020404" pitchFamily="49" charset="0"/>
                <a:cs typeface="Courier New" panose="02070309020205020404" pitchFamily="49" charset="0"/>
              </a:rPr>
              <a:t>setRed</a:t>
            </a:r>
            <a:r>
              <a:rPr lang="en-GB" b="1" dirty="0">
                <a:latin typeface="Courier New" panose="02070309020205020404" pitchFamily="49" charset="0"/>
                <a:cs typeface="Courier New" panose="02070309020205020404" pitchFamily="49" charset="0"/>
              </a:rPr>
              <a:t>(p, 31)</a:t>
            </a:r>
          </a:p>
          <a:p>
            <a:r>
              <a:rPr lang="en-GB" b="1" dirty="0">
                <a:latin typeface="Courier New" panose="02070309020205020404" pitchFamily="49" charset="0"/>
                <a:cs typeface="Courier New" panose="02070309020205020404" pitchFamily="49" charset="0"/>
              </a:rPr>
              <a:t>    if(red &gt; 63 and red &lt; 128):</a:t>
            </a:r>
          </a:p>
          <a:p>
            <a:r>
              <a:rPr lang="en-GB" b="1" dirty="0">
                <a:latin typeface="Courier New" panose="02070309020205020404" pitchFamily="49" charset="0"/>
                <a:cs typeface="Courier New" panose="02070309020205020404" pitchFamily="49" charset="0"/>
              </a:rPr>
              <a:t>      </a:t>
            </a:r>
            <a:r>
              <a:rPr lang="en-GB" b="1" dirty="0" err="1">
                <a:latin typeface="Courier New" panose="02070309020205020404" pitchFamily="49" charset="0"/>
                <a:cs typeface="Courier New" panose="02070309020205020404" pitchFamily="49" charset="0"/>
              </a:rPr>
              <a:t>setRed</a:t>
            </a:r>
            <a:r>
              <a:rPr lang="en-GB" b="1" dirty="0">
                <a:latin typeface="Courier New" panose="02070309020205020404" pitchFamily="49" charset="0"/>
                <a:cs typeface="Courier New" panose="02070309020205020404" pitchFamily="49" charset="0"/>
              </a:rPr>
              <a:t>(p, 95)</a:t>
            </a:r>
          </a:p>
          <a:p>
            <a:r>
              <a:rPr lang="en-GB" b="1" dirty="0">
                <a:latin typeface="Courier New" panose="02070309020205020404" pitchFamily="49" charset="0"/>
                <a:cs typeface="Courier New" panose="02070309020205020404" pitchFamily="49" charset="0"/>
              </a:rPr>
              <a:t>    if(red &gt; 127 and red &lt; 192):</a:t>
            </a:r>
          </a:p>
          <a:p>
            <a:r>
              <a:rPr lang="en-GB" b="1" dirty="0">
                <a:latin typeface="Courier New" panose="02070309020205020404" pitchFamily="49" charset="0"/>
                <a:cs typeface="Courier New" panose="02070309020205020404" pitchFamily="49" charset="0"/>
              </a:rPr>
              <a:t>      </a:t>
            </a:r>
            <a:r>
              <a:rPr lang="en-GB" b="1" dirty="0" err="1">
                <a:latin typeface="Courier New" panose="02070309020205020404" pitchFamily="49" charset="0"/>
                <a:cs typeface="Courier New" panose="02070309020205020404" pitchFamily="49" charset="0"/>
              </a:rPr>
              <a:t>setRed</a:t>
            </a:r>
            <a:r>
              <a:rPr lang="en-GB" b="1" dirty="0">
                <a:latin typeface="Courier New" panose="02070309020205020404" pitchFamily="49" charset="0"/>
                <a:cs typeface="Courier New" panose="02070309020205020404" pitchFamily="49" charset="0"/>
              </a:rPr>
              <a:t>(p, 159)</a:t>
            </a:r>
          </a:p>
          <a:p>
            <a:r>
              <a:rPr lang="en-GB" b="1" dirty="0">
                <a:latin typeface="Courier New" panose="02070309020205020404" pitchFamily="49" charset="0"/>
                <a:cs typeface="Courier New" panose="02070309020205020404" pitchFamily="49" charset="0"/>
              </a:rPr>
              <a:t>    if(red &gt; 191 and red &lt; 256):</a:t>
            </a:r>
          </a:p>
          <a:p>
            <a:r>
              <a:rPr lang="en-GB" b="1" dirty="0">
                <a:latin typeface="Courier New" panose="02070309020205020404" pitchFamily="49" charset="0"/>
                <a:cs typeface="Courier New" panose="02070309020205020404" pitchFamily="49" charset="0"/>
              </a:rPr>
              <a:t>      </a:t>
            </a:r>
            <a:r>
              <a:rPr lang="en-GB" b="1" dirty="0" err="1">
                <a:latin typeface="Courier New" panose="02070309020205020404" pitchFamily="49" charset="0"/>
                <a:cs typeface="Courier New" panose="02070309020205020404" pitchFamily="49" charset="0"/>
              </a:rPr>
              <a:t>setRed</a:t>
            </a:r>
            <a:r>
              <a:rPr lang="en-GB" b="1" dirty="0">
                <a:latin typeface="Courier New" panose="02070309020205020404" pitchFamily="49" charset="0"/>
                <a:cs typeface="Courier New" panose="02070309020205020404" pitchFamily="49" charset="0"/>
              </a:rPr>
              <a:t>(p, 223</a:t>
            </a:r>
            <a:r>
              <a:rPr lang="en-GB" b="1" dirty="0" smtClean="0">
                <a:latin typeface="Courier New" panose="02070309020205020404" pitchFamily="49" charset="0"/>
                <a:cs typeface="Courier New" panose="02070309020205020404" pitchFamily="49" charset="0"/>
              </a:rPr>
              <a:t>)</a:t>
            </a:r>
            <a:endParaRPr lang="en-GB" b="1" dirty="0">
              <a:latin typeface="Courier New" panose="02070309020205020404" pitchFamily="49" charset="0"/>
              <a:cs typeface="Courier New" panose="02070309020205020404" pitchFamily="49" charset="0"/>
            </a:endParaRPr>
          </a:p>
        </p:txBody>
      </p:sp>
      <p:sp>
        <p:nvSpPr>
          <p:cNvPr id="6" name="Rectangle 5"/>
          <p:cNvSpPr/>
          <p:nvPr/>
        </p:nvSpPr>
        <p:spPr>
          <a:xfrm>
            <a:off x="8129847" y="5735782"/>
            <a:ext cx="1014153" cy="11222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p:cNvSpPr txBox="1">
            <a:spLocks/>
          </p:cNvSpPr>
          <p:nvPr/>
        </p:nvSpPr>
        <p:spPr>
          <a:xfrm>
            <a:off x="0" y="0"/>
            <a:ext cx="9144000" cy="1325563"/>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6000" b="1" dirty="0" smtClean="0">
                <a:solidFill>
                  <a:srgbClr val="C00000"/>
                </a:solidFill>
                <a:latin typeface="+mn-lt"/>
              </a:rPr>
              <a:t>Building cool algorithms</a:t>
            </a:r>
            <a:endParaRPr lang="en-GB" sz="6000" b="1" dirty="0">
              <a:solidFill>
                <a:srgbClr val="C00000"/>
              </a:solidFill>
              <a:latin typeface="+mn-lt"/>
            </a:endParaRPr>
          </a:p>
        </p:txBody>
      </p:sp>
      <p:sp>
        <p:nvSpPr>
          <p:cNvPr id="8" name="Rectangle 7"/>
          <p:cNvSpPr/>
          <p:nvPr/>
        </p:nvSpPr>
        <p:spPr>
          <a:xfrm>
            <a:off x="4960608" y="6112225"/>
            <a:ext cx="4189801" cy="646331"/>
          </a:xfrm>
          <a:prstGeom prst="rect">
            <a:avLst/>
          </a:prstGeom>
        </p:spPr>
        <p:txBody>
          <a:bodyPr wrap="none">
            <a:spAutoFit/>
          </a:bodyPr>
          <a:lstStyle/>
          <a:p>
            <a:pPr>
              <a:spcAft>
                <a:spcPts val="600"/>
              </a:spcAft>
            </a:pPr>
            <a:r>
              <a:rPr lang="en-GB" sz="3600" b="1" dirty="0" err="1">
                <a:solidFill>
                  <a:srgbClr val="C00000"/>
                </a:solidFill>
                <a:latin typeface="Calibri" panose="020F0502020204030204" pitchFamily="34" charset="0"/>
                <a:ea typeface="Cambria" panose="02040503050406030204" pitchFamily="18" charset="0"/>
                <a:cs typeface="Arial" panose="020B0604020202020204" pitchFamily="34" charset="0"/>
              </a:rPr>
              <a:t>Posterizing</a:t>
            </a:r>
            <a:r>
              <a:rPr lang="en-GB" sz="3600" b="1" dirty="0">
                <a:solidFill>
                  <a:srgbClr val="C00000"/>
                </a:solidFill>
                <a:latin typeface="Calibri" panose="020F0502020204030204" pitchFamily="34" charset="0"/>
                <a:ea typeface="Cambria" panose="02040503050406030204" pitchFamily="18" charset="0"/>
                <a:cs typeface="Arial" panose="020B0604020202020204" pitchFamily="34" charset="0"/>
              </a:rPr>
              <a:t> An Image</a:t>
            </a:r>
            <a:endParaRPr lang="en-GB" sz="3600" dirty="0">
              <a:effectLst/>
              <a:latin typeface="Arial" panose="020B0604020202020204" pitchFamily="34"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8143243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9183"/>
          <a:stretch/>
        </p:blipFill>
        <p:spPr>
          <a:xfrm>
            <a:off x="0" y="965915"/>
            <a:ext cx="4437240" cy="5892085"/>
          </a:xfrm>
          <a:prstGeom prst="rect">
            <a:avLst/>
          </a:prstGeom>
        </p:spPr>
      </p:pic>
      <p:pic>
        <p:nvPicPr>
          <p:cNvPr id="2" name="Picture 1"/>
          <p:cNvPicPr>
            <a:picLocks noChangeAspect="1"/>
          </p:cNvPicPr>
          <p:nvPr/>
        </p:nvPicPr>
        <p:blipFill rotWithShape="1">
          <a:blip r:embed="rId4"/>
          <a:srcRect r="73932" b="59070"/>
          <a:stretch/>
        </p:blipFill>
        <p:spPr>
          <a:xfrm>
            <a:off x="4453070" y="965915"/>
            <a:ext cx="4839426" cy="4559122"/>
          </a:xfrm>
          <a:prstGeom prst="rect">
            <a:avLst/>
          </a:prstGeom>
        </p:spPr>
      </p:pic>
      <p:sp>
        <p:nvSpPr>
          <p:cNvPr id="5" name="Rectangle 4"/>
          <p:cNvSpPr/>
          <p:nvPr/>
        </p:nvSpPr>
        <p:spPr>
          <a:xfrm>
            <a:off x="8129847" y="5735782"/>
            <a:ext cx="1014153" cy="11222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1"/>
          <p:cNvSpPr txBox="1">
            <a:spLocks/>
          </p:cNvSpPr>
          <p:nvPr/>
        </p:nvSpPr>
        <p:spPr>
          <a:xfrm>
            <a:off x="0" y="0"/>
            <a:ext cx="9144000" cy="1325563"/>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6000" b="1" dirty="0" smtClean="0">
                <a:solidFill>
                  <a:srgbClr val="C00000"/>
                </a:solidFill>
                <a:latin typeface="+mn-lt"/>
              </a:rPr>
              <a:t>Building cool algorithms</a:t>
            </a:r>
            <a:endParaRPr lang="en-GB" sz="6000" b="1" dirty="0">
              <a:solidFill>
                <a:srgbClr val="C00000"/>
              </a:solidFill>
              <a:latin typeface="+mn-lt"/>
            </a:endParaRPr>
          </a:p>
        </p:txBody>
      </p:sp>
      <p:sp>
        <p:nvSpPr>
          <p:cNvPr id="7" name="Rectangle 6"/>
          <p:cNvSpPr/>
          <p:nvPr/>
        </p:nvSpPr>
        <p:spPr>
          <a:xfrm>
            <a:off x="5750647" y="5525037"/>
            <a:ext cx="3300071" cy="1277273"/>
          </a:xfrm>
          <a:prstGeom prst="rect">
            <a:avLst/>
          </a:prstGeom>
        </p:spPr>
        <p:txBody>
          <a:bodyPr wrap="none">
            <a:spAutoFit/>
          </a:bodyPr>
          <a:lstStyle/>
          <a:p>
            <a:pPr algn="r">
              <a:spcAft>
                <a:spcPts val="600"/>
              </a:spcAft>
            </a:pPr>
            <a:r>
              <a:rPr lang="en-GB" sz="3600" b="1" dirty="0" smtClean="0">
                <a:solidFill>
                  <a:srgbClr val="C00000"/>
                </a:solidFill>
                <a:latin typeface="Calibri" panose="020F0502020204030204" pitchFamily="34" charset="0"/>
                <a:ea typeface="Cambria" panose="02040503050406030204" pitchFamily="18" charset="0"/>
                <a:cs typeface="Arial" panose="020B0604020202020204" pitchFamily="34" charset="0"/>
              </a:rPr>
              <a:t>Black and White</a:t>
            </a:r>
          </a:p>
          <a:p>
            <a:pPr algn="r">
              <a:spcAft>
                <a:spcPts val="600"/>
              </a:spcAft>
            </a:pPr>
            <a:r>
              <a:rPr lang="en-GB" sz="3600" b="1" dirty="0" err="1" smtClean="0">
                <a:solidFill>
                  <a:srgbClr val="C00000"/>
                </a:solidFill>
                <a:latin typeface="Calibri" panose="020F0502020204030204" pitchFamily="34" charset="0"/>
                <a:ea typeface="Cambria" panose="02040503050406030204" pitchFamily="18" charset="0"/>
                <a:cs typeface="Arial" panose="020B0604020202020204" pitchFamily="34" charset="0"/>
              </a:rPr>
              <a:t>Posterizing</a:t>
            </a:r>
            <a:endParaRPr lang="en-GB" sz="3600" dirty="0">
              <a:effectLst/>
              <a:latin typeface="Arial" panose="020B0604020202020204" pitchFamily="34"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2050494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9183"/>
          <a:stretch/>
        </p:blipFill>
        <p:spPr>
          <a:xfrm>
            <a:off x="0" y="965915"/>
            <a:ext cx="4437240" cy="5892085"/>
          </a:xfrm>
          <a:prstGeom prst="rect">
            <a:avLst/>
          </a:prstGeom>
        </p:spPr>
      </p:pic>
      <p:pic>
        <p:nvPicPr>
          <p:cNvPr id="2" name="Picture 1"/>
          <p:cNvPicPr>
            <a:picLocks noChangeAspect="1"/>
          </p:cNvPicPr>
          <p:nvPr/>
        </p:nvPicPr>
        <p:blipFill rotWithShape="1">
          <a:blip r:embed="rId4"/>
          <a:srcRect r="73932" b="59070"/>
          <a:stretch/>
        </p:blipFill>
        <p:spPr>
          <a:xfrm>
            <a:off x="4453070" y="965915"/>
            <a:ext cx="4839426" cy="4559122"/>
          </a:xfrm>
          <a:prstGeom prst="rect">
            <a:avLst/>
          </a:prstGeom>
        </p:spPr>
      </p:pic>
      <p:pic>
        <p:nvPicPr>
          <p:cNvPr id="5" name="Picture 4" descr="Sample Pictures\RD.png"/>
          <p:cNvPicPr>
            <a:picLocks noChangeAspect="1"/>
          </p:cNvPicPr>
          <p:nvPr/>
        </p:nvPicPr>
        <p:blipFill rotWithShape="1">
          <a:blip r:embed="rId5">
            <a:extLst>
              <a:ext uri="{28A0092B-C50C-407E-A947-70E740481C1C}">
                <a14:useLocalDpi xmlns:a14="http://schemas.microsoft.com/office/drawing/2010/main" val="0"/>
              </a:ext>
            </a:extLst>
          </a:blip>
          <a:srcRect b="8834"/>
          <a:stretch/>
        </p:blipFill>
        <p:spPr>
          <a:xfrm>
            <a:off x="0" y="965915"/>
            <a:ext cx="4444376" cy="5924282"/>
          </a:xfrm>
          <a:prstGeom prst="rect">
            <a:avLst/>
          </a:prstGeom>
        </p:spPr>
      </p:pic>
      <p:sp>
        <p:nvSpPr>
          <p:cNvPr id="6" name="Oval 5"/>
          <p:cNvSpPr/>
          <p:nvPr/>
        </p:nvSpPr>
        <p:spPr>
          <a:xfrm>
            <a:off x="7366716" y="3631361"/>
            <a:ext cx="914400" cy="953037"/>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8129847" y="5735782"/>
            <a:ext cx="1014153" cy="11222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5750647" y="5525037"/>
            <a:ext cx="3300071" cy="1277273"/>
          </a:xfrm>
          <a:prstGeom prst="rect">
            <a:avLst/>
          </a:prstGeom>
        </p:spPr>
        <p:txBody>
          <a:bodyPr wrap="none">
            <a:spAutoFit/>
          </a:bodyPr>
          <a:lstStyle/>
          <a:p>
            <a:pPr algn="r">
              <a:spcAft>
                <a:spcPts val="600"/>
              </a:spcAft>
            </a:pPr>
            <a:r>
              <a:rPr lang="en-GB" sz="3600" b="1" dirty="0" smtClean="0">
                <a:solidFill>
                  <a:srgbClr val="C00000"/>
                </a:solidFill>
                <a:latin typeface="Calibri" panose="020F0502020204030204" pitchFamily="34" charset="0"/>
                <a:ea typeface="Cambria" panose="02040503050406030204" pitchFamily="18" charset="0"/>
                <a:cs typeface="Arial" panose="020B0604020202020204" pitchFamily="34" charset="0"/>
              </a:rPr>
              <a:t>Black and White</a:t>
            </a:r>
          </a:p>
          <a:p>
            <a:pPr algn="r">
              <a:spcAft>
                <a:spcPts val="600"/>
              </a:spcAft>
            </a:pPr>
            <a:r>
              <a:rPr lang="en-GB" sz="3600" b="1" dirty="0" err="1" smtClean="0">
                <a:solidFill>
                  <a:srgbClr val="C00000"/>
                </a:solidFill>
                <a:latin typeface="Calibri" panose="020F0502020204030204" pitchFamily="34" charset="0"/>
                <a:ea typeface="Cambria" panose="02040503050406030204" pitchFamily="18" charset="0"/>
                <a:cs typeface="Arial" panose="020B0604020202020204" pitchFamily="34" charset="0"/>
              </a:rPr>
              <a:t>Posterizing</a:t>
            </a:r>
            <a:endParaRPr lang="en-GB" sz="3600" dirty="0">
              <a:effectLst/>
              <a:latin typeface="Arial" panose="020B0604020202020204" pitchFamily="34" charset="0"/>
              <a:ea typeface="Cambria" panose="02040503050406030204" pitchFamily="18" charset="0"/>
              <a:cs typeface="Times New Roman" panose="02020603050405020304" pitchFamily="18" charset="0"/>
            </a:endParaRPr>
          </a:p>
        </p:txBody>
      </p:sp>
      <p:sp>
        <p:nvSpPr>
          <p:cNvPr id="9" name="Title 1"/>
          <p:cNvSpPr txBox="1">
            <a:spLocks/>
          </p:cNvSpPr>
          <p:nvPr/>
        </p:nvSpPr>
        <p:spPr>
          <a:xfrm>
            <a:off x="0" y="0"/>
            <a:ext cx="9144000" cy="1325563"/>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6000" b="1" dirty="0" smtClean="0">
                <a:solidFill>
                  <a:srgbClr val="C00000"/>
                </a:solidFill>
                <a:latin typeface="+mn-lt"/>
              </a:rPr>
              <a:t>Building cool algorithms</a:t>
            </a:r>
            <a:endParaRPr lang="en-GB" sz="6000" b="1" dirty="0">
              <a:solidFill>
                <a:srgbClr val="C00000"/>
              </a:solidFill>
              <a:latin typeface="+mn-lt"/>
            </a:endParaRPr>
          </a:p>
        </p:txBody>
      </p:sp>
    </p:spTree>
    <p:extLst>
      <p:ext uri="{BB962C8B-B14F-4D97-AF65-F5344CB8AC3E}">
        <p14:creationId xmlns:p14="http://schemas.microsoft.com/office/powerpoint/2010/main" val="14965836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73932" b="59070"/>
          <a:stretch/>
        </p:blipFill>
        <p:spPr>
          <a:xfrm>
            <a:off x="4453070" y="965915"/>
            <a:ext cx="4839426" cy="4559122"/>
          </a:xfrm>
          <a:prstGeom prst="rect">
            <a:avLst/>
          </a:prstGeom>
        </p:spPr>
      </p:pic>
      <p:sp>
        <p:nvSpPr>
          <p:cNvPr id="3" name="Title 1"/>
          <p:cNvSpPr txBox="1">
            <a:spLocks/>
          </p:cNvSpPr>
          <p:nvPr/>
        </p:nvSpPr>
        <p:spPr>
          <a:xfrm>
            <a:off x="1257300" y="0"/>
            <a:ext cx="7886700" cy="1325563"/>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b="1" dirty="0" smtClean="0">
                <a:latin typeface="+mn-lt"/>
              </a:rPr>
              <a:t>Building cool algorithms</a:t>
            </a:r>
            <a:endParaRPr lang="en-GB" b="1" dirty="0">
              <a:latin typeface="+mn-lt"/>
            </a:endParaRPr>
          </a:p>
        </p:txBody>
      </p:sp>
      <p:pic>
        <p:nvPicPr>
          <p:cNvPr id="4" name="Picture 3"/>
          <p:cNvPicPr>
            <a:picLocks noChangeAspect="1"/>
          </p:cNvPicPr>
          <p:nvPr/>
        </p:nvPicPr>
        <p:blipFill rotWithShape="1">
          <a:blip r:embed="rId4"/>
          <a:srcRect b="9183"/>
          <a:stretch/>
        </p:blipFill>
        <p:spPr>
          <a:xfrm>
            <a:off x="0" y="965915"/>
            <a:ext cx="4437240" cy="5892085"/>
          </a:xfrm>
          <a:prstGeom prst="rect">
            <a:avLst/>
          </a:prstGeom>
        </p:spPr>
      </p:pic>
      <p:pic>
        <p:nvPicPr>
          <p:cNvPr id="5" name="Picture 4"/>
          <p:cNvPicPr>
            <a:picLocks noChangeAspect="1"/>
          </p:cNvPicPr>
          <p:nvPr/>
        </p:nvPicPr>
        <p:blipFill rotWithShape="1">
          <a:blip r:embed="rId5"/>
          <a:srcRect b="8902"/>
          <a:stretch/>
        </p:blipFill>
        <p:spPr>
          <a:xfrm>
            <a:off x="-791" y="965915"/>
            <a:ext cx="4438031" cy="5911403"/>
          </a:xfrm>
          <a:prstGeom prst="rect">
            <a:avLst/>
          </a:prstGeom>
        </p:spPr>
      </p:pic>
      <p:pic>
        <p:nvPicPr>
          <p:cNvPr id="6" name="Picture 5"/>
          <p:cNvPicPr>
            <a:picLocks noChangeAspect="1"/>
          </p:cNvPicPr>
          <p:nvPr/>
        </p:nvPicPr>
        <p:blipFill rotWithShape="1">
          <a:blip r:embed="rId6"/>
          <a:srcRect r="74203" b="59747"/>
          <a:stretch/>
        </p:blipFill>
        <p:spPr>
          <a:xfrm>
            <a:off x="4465948" y="965915"/>
            <a:ext cx="4773365" cy="4468970"/>
          </a:xfrm>
          <a:prstGeom prst="rect">
            <a:avLst/>
          </a:prstGeom>
        </p:spPr>
      </p:pic>
      <p:sp>
        <p:nvSpPr>
          <p:cNvPr id="7" name="Rectangle 6"/>
          <p:cNvSpPr/>
          <p:nvPr/>
        </p:nvSpPr>
        <p:spPr>
          <a:xfrm>
            <a:off x="8129847" y="5735782"/>
            <a:ext cx="1014153" cy="11222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5750647" y="5525037"/>
            <a:ext cx="3300071" cy="1277273"/>
          </a:xfrm>
          <a:prstGeom prst="rect">
            <a:avLst/>
          </a:prstGeom>
        </p:spPr>
        <p:txBody>
          <a:bodyPr wrap="none">
            <a:spAutoFit/>
          </a:bodyPr>
          <a:lstStyle/>
          <a:p>
            <a:pPr algn="r">
              <a:spcAft>
                <a:spcPts val="600"/>
              </a:spcAft>
            </a:pPr>
            <a:r>
              <a:rPr lang="en-GB" sz="3600" b="1" dirty="0" smtClean="0">
                <a:solidFill>
                  <a:srgbClr val="C00000"/>
                </a:solidFill>
                <a:latin typeface="Calibri" panose="020F0502020204030204" pitchFamily="34" charset="0"/>
                <a:ea typeface="Cambria" panose="02040503050406030204" pitchFamily="18" charset="0"/>
                <a:cs typeface="Arial" panose="020B0604020202020204" pitchFamily="34" charset="0"/>
              </a:rPr>
              <a:t>Black and White</a:t>
            </a:r>
          </a:p>
          <a:p>
            <a:pPr algn="r">
              <a:spcAft>
                <a:spcPts val="600"/>
              </a:spcAft>
            </a:pPr>
            <a:r>
              <a:rPr lang="en-GB" sz="3600" b="1" dirty="0" err="1" smtClean="0">
                <a:solidFill>
                  <a:srgbClr val="C00000"/>
                </a:solidFill>
                <a:latin typeface="Calibri" panose="020F0502020204030204" pitchFamily="34" charset="0"/>
                <a:ea typeface="Cambria" panose="02040503050406030204" pitchFamily="18" charset="0"/>
                <a:cs typeface="Arial" panose="020B0604020202020204" pitchFamily="34" charset="0"/>
              </a:rPr>
              <a:t>Posterizing</a:t>
            </a:r>
            <a:endParaRPr lang="en-GB" sz="3600" dirty="0">
              <a:effectLst/>
              <a:latin typeface="Arial" panose="020B0604020202020204" pitchFamily="34"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1462962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234561" y="5835528"/>
            <a:ext cx="909439" cy="10063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7" descr="or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501959" y="2591207"/>
            <a:ext cx="5602286" cy="4256769"/>
          </a:xfrm>
          <a:prstGeom prst="rect">
            <a:avLst/>
          </a:prstGeom>
          <a:noFill/>
        </p:spPr>
      </p:pic>
      <p:pic>
        <p:nvPicPr>
          <p:cNvPr id="5" name="Picture 8" descr="sep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3474719" y="2590402"/>
            <a:ext cx="5662655" cy="4302639"/>
          </a:xfrm>
          <a:prstGeom prst="rect">
            <a:avLst/>
          </a:prstGeom>
          <a:noFill/>
        </p:spPr>
      </p:pic>
      <p:sp>
        <p:nvSpPr>
          <p:cNvPr id="6" name="Rectangle 5"/>
          <p:cNvSpPr/>
          <p:nvPr/>
        </p:nvSpPr>
        <p:spPr>
          <a:xfrm>
            <a:off x="133000" y="923098"/>
            <a:ext cx="4572000" cy="2308324"/>
          </a:xfrm>
          <a:prstGeom prst="rect">
            <a:avLst/>
          </a:prstGeom>
        </p:spPr>
        <p:txBody>
          <a:bodyPr>
            <a:spAutoFit/>
          </a:bodyPr>
          <a:lstStyle/>
          <a:p>
            <a:r>
              <a:rPr lang="en-GB" sz="3600" dirty="0" smtClean="0">
                <a:solidFill>
                  <a:schemeClr val="bg1">
                    <a:lumMod val="50000"/>
                  </a:schemeClr>
                </a:solidFill>
              </a:rPr>
              <a:t>Turn to grayscale</a:t>
            </a:r>
          </a:p>
          <a:p>
            <a:r>
              <a:rPr lang="en-GB" sz="3600" dirty="0" smtClean="0">
                <a:solidFill>
                  <a:schemeClr val="bg1">
                    <a:lumMod val="50000"/>
                  </a:schemeClr>
                </a:solidFill>
              </a:rPr>
              <a:t>For each pixel in turn:</a:t>
            </a:r>
          </a:p>
          <a:p>
            <a:r>
              <a:rPr lang="en-GB" sz="3600" dirty="0" smtClean="0">
                <a:solidFill>
                  <a:schemeClr val="bg1">
                    <a:lumMod val="50000"/>
                  </a:schemeClr>
                </a:solidFill>
              </a:rPr>
              <a:t>  Increase red slightly</a:t>
            </a:r>
          </a:p>
          <a:p>
            <a:r>
              <a:rPr lang="en-GB" sz="3600" dirty="0" smtClean="0">
                <a:solidFill>
                  <a:schemeClr val="bg1">
                    <a:lumMod val="50000"/>
                  </a:schemeClr>
                </a:solidFill>
              </a:rPr>
              <a:t>  Decrease blue   </a:t>
            </a:r>
            <a:endParaRPr lang="en-GB" sz="3600" dirty="0">
              <a:solidFill>
                <a:schemeClr val="bg1">
                  <a:lumMod val="50000"/>
                </a:schemeClr>
              </a:solidFill>
            </a:endParaRPr>
          </a:p>
        </p:txBody>
      </p:sp>
      <p:sp>
        <p:nvSpPr>
          <p:cNvPr id="8" name="Title 1"/>
          <p:cNvSpPr txBox="1">
            <a:spLocks/>
          </p:cNvSpPr>
          <p:nvPr/>
        </p:nvSpPr>
        <p:spPr>
          <a:xfrm>
            <a:off x="0" y="0"/>
            <a:ext cx="9144000" cy="1325563"/>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6000" b="1" dirty="0" smtClean="0">
                <a:solidFill>
                  <a:srgbClr val="C00000"/>
                </a:solidFill>
                <a:latin typeface="+mn-lt"/>
              </a:rPr>
              <a:t>Building cool algorithms</a:t>
            </a:r>
            <a:endParaRPr lang="en-GB" sz="6000" b="1" dirty="0">
              <a:solidFill>
                <a:srgbClr val="C00000"/>
              </a:solidFill>
              <a:latin typeface="+mn-lt"/>
            </a:endParaRPr>
          </a:p>
        </p:txBody>
      </p:sp>
      <p:sp>
        <p:nvSpPr>
          <p:cNvPr id="9" name="Rectangle 8"/>
          <p:cNvSpPr/>
          <p:nvPr/>
        </p:nvSpPr>
        <p:spPr>
          <a:xfrm>
            <a:off x="0" y="6195543"/>
            <a:ext cx="2658613" cy="646331"/>
          </a:xfrm>
          <a:prstGeom prst="rect">
            <a:avLst/>
          </a:prstGeom>
        </p:spPr>
        <p:txBody>
          <a:bodyPr wrap="none">
            <a:spAutoFit/>
          </a:bodyPr>
          <a:lstStyle/>
          <a:p>
            <a:pPr algn="r">
              <a:spcAft>
                <a:spcPts val="600"/>
              </a:spcAft>
            </a:pPr>
            <a:r>
              <a:rPr lang="en-GB" sz="3600" b="1" dirty="0" smtClean="0">
                <a:solidFill>
                  <a:srgbClr val="C00000"/>
                </a:solidFill>
                <a:latin typeface="Calibri" panose="020F0502020204030204" pitchFamily="34" charset="0"/>
                <a:ea typeface="Cambria" panose="02040503050406030204" pitchFamily="18" charset="0"/>
                <a:cs typeface="Arial" panose="020B0604020202020204" pitchFamily="34" charset="0"/>
              </a:rPr>
              <a:t>Sepia Tinting</a:t>
            </a:r>
            <a:endParaRPr lang="en-GB" sz="3600" dirty="0">
              <a:effectLst/>
              <a:latin typeface="Arial" panose="020B0604020202020204" pitchFamily="34"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93420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21654" t="10997" r="23246" b="14919"/>
          <a:stretch/>
        </p:blipFill>
        <p:spPr>
          <a:xfrm>
            <a:off x="0" y="-33251"/>
            <a:ext cx="9127376" cy="6899564"/>
          </a:xfrm>
          <a:prstGeom prst="rect">
            <a:avLst/>
          </a:prstGeom>
        </p:spPr>
      </p:pic>
      <p:pic>
        <p:nvPicPr>
          <p:cNvPr id="5" name="Picture 4"/>
          <p:cNvPicPr>
            <a:picLocks noChangeAspect="1"/>
          </p:cNvPicPr>
          <p:nvPr/>
        </p:nvPicPr>
        <p:blipFill rotWithShape="1">
          <a:blip r:embed="rId4"/>
          <a:srcRect l="22126" t="9262" r="23083" b="17784"/>
          <a:stretch/>
        </p:blipFill>
        <p:spPr>
          <a:xfrm>
            <a:off x="0" y="0"/>
            <a:ext cx="9160625" cy="6858000"/>
          </a:xfrm>
          <a:prstGeom prst="rect">
            <a:avLst/>
          </a:prstGeom>
        </p:spPr>
      </p:pic>
      <p:pic>
        <p:nvPicPr>
          <p:cNvPr id="6" name="Picture 5"/>
          <p:cNvPicPr>
            <a:picLocks noChangeAspect="1"/>
          </p:cNvPicPr>
          <p:nvPr/>
        </p:nvPicPr>
        <p:blipFill rotWithShape="1">
          <a:blip r:embed="rId5"/>
          <a:srcRect l="21261" t="9034" r="23198" b="16875"/>
          <a:stretch/>
        </p:blipFill>
        <p:spPr>
          <a:xfrm>
            <a:off x="1" y="0"/>
            <a:ext cx="9144000" cy="6858000"/>
          </a:xfrm>
          <a:prstGeom prst="rect">
            <a:avLst/>
          </a:prstGeom>
        </p:spPr>
      </p:pic>
      <p:pic>
        <p:nvPicPr>
          <p:cNvPr id="7" name="Picture 6"/>
          <p:cNvPicPr>
            <a:picLocks noChangeAspect="1"/>
          </p:cNvPicPr>
          <p:nvPr/>
        </p:nvPicPr>
        <p:blipFill rotWithShape="1">
          <a:blip r:embed="rId6"/>
          <a:srcRect l="33924" t="9488" r="11242" b="17557"/>
          <a:stretch/>
        </p:blipFill>
        <p:spPr>
          <a:xfrm>
            <a:off x="-16625" y="0"/>
            <a:ext cx="9168241" cy="6858000"/>
          </a:xfrm>
          <a:prstGeom prst="rect">
            <a:avLst/>
          </a:prstGeom>
        </p:spPr>
      </p:pic>
      <p:pic>
        <p:nvPicPr>
          <p:cNvPr id="8" name="Picture 7"/>
          <p:cNvPicPr>
            <a:picLocks noChangeAspect="1"/>
          </p:cNvPicPr>
          <p:nvPr/>
        </p:nvPicPr>
        <p:blipFill rotWithShape="1">
          <a:blip r:embed="rId7"/>
          <a:srcRect l="33735" t="12898" r="13620" b="16875"/>
          <a:stretch/>
        </p:blipFill>
        <p:spPr>
          <a:xfrm>
            <a:off x="0" y="0"/>
            <a:ext cx="9144000" cy="6858000"/>
          </a:xfrm>
          <a:prstGeom prst="rect">
            <a:avLst/>
          </a:prstGeom>
        </p:spPr>
      </p:pic>
    </p:spTree>
    <p:extLst>
      <p:ext uri="{BB962C8B-B14F-4D97-AF65-F5344CB8AC3E}">
        <p14:creationId xmlns:p14="http://schemas.microsoft.com/office/powerpoint/2010/main" val="32946378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par>
                          <p:cTn id="8" fill="hold">
                            <p:stCondLst>
                              <p:cond delay="500"/>
                            </p:stCondLst>
                            <p:childTnLst>
                              <p:par>
                                <p:cTn id="9" presetID="10" presetClass="exit" presetSubtype="0" fill="hold" nodeType="afterEffect">
                                  <p:stCondLst>
                                    <p:cond delay="500"/>
                                  </p:stCondLst>
                                  <p:childTnLst>
                                    <p:animEffect transition="out" filter="fade">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childTnLst>
                          </p:cTn>
                        </p:par>
                        <p:par>
                          <p:cTn id="12" fill="hold">
                            <p:stCondLst>
                              <p:cond delay="1500"/>
                            </p:stCondLst>
                            <p:childTnLst>
                              <p:par>
                                <p:cTn id="13" presetID="10" presetClass="exit" presetSubtype="0" fill="hold" nodeType="afterEffect">
                                  <p:stCondLst>
                                    <p:cond delay="50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childTnLst>
                          </p:cTn>
                        </p:par>
                        <p:par>
                          <p:cTn id="16" fill="hold">
                            <p:stCondLst>
                              <p:cond delay="2500"/>
                            </p:stCondLst>
                            <p:childTnLst>
                              <p:par>
                                <p:cTn id="17" presetID="10" presetClass="exit" presetSubtype="0" fill="hold" nodeType="afterEffect">
                                  <p:stCondLst>
                                    <p:cond delay="500"/>
                                  </p:stCondLst>
                                  <p:childTnLst>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129847" y="5735782"/>
            <a:ext cx="1014153" cy="11222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148" y="848140"/>
            <a:ext cx="4114800" cy="25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186609" y="834887"/>
            <a:ext cx="2080591" cy="25841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p:cNvSpPr txBox="1">
            <a:spLocks/>
          </p:cNvSpPr>
          <p:nvPr/>
        </p:nvSpPr>
        <p:spPr>
          <a:xfrm>
            <a:off x="0" y="5361196"/>
            <a:ext cx="5082209"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dirty="0" smtClean="0">
                <a:solidFill>
                  <a:schemeClr val="bg1">
                    <a:lumMod val="50000"/>
                  </a:schemeClr>
                </a:solidFill>
                <a:latin typeface="+mn-lt"/>
              </a:rPr>
              <a:t>Average from four sides </a:t>
            </a:r>
            <a:br>
              <a:rPr lang="en-US" altLang="en-US" sz="3600" dirty="0" smtClean="0">
                <a:solidFill>
                  <a:schemeClr val="bg1">
                    <a:lumMod val="50000"/>
                  </a:schemeClr>
                </a:solidFill>
                <a:latin typeface="+mn-lt"/>
              </a:rPr>
            </a:br>
            <a:r>
              <a:rPr lang="en-US" altLang="en-US" sz="3600" dirty="0" smtClean="0">
                <a:solidFill>
                  <a:schemeClr val="bg1">
                    <a:lumMod val="50000"/>
                  </a:schemeClr>
                </a:solidFill>
                <a:latin typeface="+mn-lt"/>
              </a:rPr>
              <a:t>compute new </a:t>
            </a:r>
            <a:r>
              <a:rPr lang="en-US" altLang="en-US" sz="3600" dirty="0" err="1" smtClean="0">
                <a:solidFill>
                  <a:schemeClr val="bg1">
                    <a:lumMod val="50000"/>
                  </a:schemeClr>
                </a:solidFill>
                <a:latin typeface="+mn-lt"/>
              </a:rPr>
              <a:t>colour</a:t>
            </a:r>
            <a:endParaRPr lang="en-US" altLang="en-US" sz="3600" dirty="0" smtClean="0">
              <a:solidFill>
                <a:schemeClr val="bg1">
                  <a:lumMod val="50000"/>
                </a:schemeClr>
              </a:solidFill>
              <a:latin typeface="+mn-lt"/>
            </a:endParaRPr>
          </a:p>
        </p:txBody>
      </p:sp>
      <p:pic>
        <p:nvPicPr>
          <p:cNvPr id="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94922" y="3277981"/>
            <a:ext cx="4820478" cy="34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a:xfrm>
            <a:off x="0" y="0"/>
            <a:ext cx="9144000" cy="1325563"/>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6000" b="1" dirty="0" smtClean="0">
                <a:solidFill>
                  <a:srgbClr val="C00000"/>
                </a:solidFill>
                <a:latin typeface="+mn-lt"/>
              </a:rPr>
              <a:t>Building cool algorithms</a:t>
            </a:r>
            <a:endParaRPr lang="en-GB" sz="6000" b="1" dirty="0">
              <a:solidFill>
                <a:srgbClr val="C00000"/>
              </a:solidFill>
              <a:latin typeface="+mn-lt"/>
            </a:endParaRPr>
          </a:p>
        </p:txBody>
      </p:sp>
      <p:sp>
        <p:nvSpPr>
          <p:cNvPr id="9" name="Rectangle 8"/>
          <p:cNvSpPr/>
          <p:nvPr/>
        </p:nvSpPr>
        <p:spPr>
          <a:xfrm>
            <a:off x="3899572" y="3542791"/>
            <a:ext cx="1713932" cy="646331"/>
          </a:xfrm>
          <a:prstGeom prst="rect">
            <a:avLst/>
          </a:prstGeom>
        </p:spPr>
        <p:txBody>
          <a:bodyPr wrap="none">
            <a:spAutoFit/>
          </a:bodyPr>
          <a:lstStyle/>
          <a:p>
            <a:pPr algn="r">
              <a:spcAft>
                <a:spcPts val="600"/>
              </a:spcAft>
            </a:pPr>
            <a:r>
              <a:rPr lang="en-GB" sz="3600" b="1" dirty="0" smtClean="0">
                <a:solidFill>
                  <a:srgbClr val="C00000"/>
                </a:solidFill>
                <a:latin typeface="Calibri" panose="020F0502020204030204" pitchFamily="34" charset="0"/>
                <a:ea typeface="Cambria" panose="02040503050406030204" pitchFamily="18" charset="0"/>
                <a:cs typeface="Arial" panose="020B0604020202020204" pitchFamily="34" charset="0"/>
              </a:rPr>
              <a:t>Blurring</a:t>
            </a:r>
            <a:endParaRPr lang="en-GB" sz="3600" dirty="0">
              <a:effectLst/>
              <a:latin typeface="Arial" panose="020B0604020202020204" pitchFamily="34"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8394463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129847" y="5735782"/>
            <a:ext cx="1014153" cy="11222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3720" b="7875"/>
          <a:stretch/>
        </p:blipFill>
        <p:spPr>
          <a:xfrm>
            <a:off x="0" y="795130"/>
            <a:ext cx="9144000" cy="6062870"/>
          </a:xfrm>
          <a:prstGeom prst="rect">
            <a:avLst/>
          </a:prstGeom>
        </p:spPr>
      </p:pic>
      <p:sp>
        <p:nvSpPr>
          <p:cNvPr id="5" name="Title 1"/>
          <p:cNvSpPr txBox="1">
            <a:spLocks/>
          </p:cNvSpPr>
          <p:nvPr/>
        </p:nvSpPr>
        <p:spPr>
          <a:xfrm>
            <a:off x="0" y="0"/>
            <a:ext cx="9144000" cy="1325563"/>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6000" b="1" dirty="0" smtClean="0">
                <a:solidFill>
                  <a:srgbClr val="C00000"/>
                </a:solidFill>
                <a:latin typeface="+mn-lt"/>
              </a:rPr>
              <a:t>Building cool algorithms</a:t>
            </a:r>
            <a:endParaRPr lang="en-GB" sz="6000" b="1" dirty="0">
              <a:solidFill>
                <a:srgbClr val="C00000"/>
              </a:solidFill>
              <a:latin typeface="+mn-lt"/>
            </a:endParaRPr>
          </a:p>
        </p:txBody>
      </p:sp>
      <p:sp>
        <p:nvSpPr>
          <p:cNvPr id="6" name="Rectangle 5"/>
          <p:cNvSpPr/>
          <p:nvPr/>
        </p:nvSpPr>
        <p:spPr>
          <a:xfrm>
            <a:off x="6034022" y="6213766"/>
            <a:ext cx="3075265" cy="646331"/>
          </a:xfrm>
          <a:prstGeom prst="rect">
            <a:avLst/>
          </a:prstGeom>
        </p:spPr>
        <p:txBody>
          <a:bodyPr wrap="none">
            <a:spAutoFit/>
          </a:bodyPr>
          <a:lstStyle/>
          <a:p>
            <a:pPr algn="r">
              <a:spcAft>
                <a:spcPts val="600"/>
              </a:spcAft>
            </a:pPr>
            <a:r>
              <a:rPr lang="en-GB" sz="3600" b="1" dirty="0" smtClean="0">
                <a:solidFill>
                  <a:srgbClr val="C00000"/>
                </a:solidFill>
                <a:latin typeface="Calibri" panose="020F0502020204030204" pitchFamily="34" charset="0"/>
                <a:ea typeface="Cambria" panose="02040503050406030204" pitchFamily="18" charset="0"/>
                <a:cs typeface="Arial" panose="020B0604020202020204" pitchFamily="34" charset="0"/>
              </a:rPr>
              <a:t>Edge Detection</a:t>
            </a:r>
            <a:endParaRPr lang="en-GB" sz="3600" dirty="0">
              <a:effectLst/>
              <a:latin typeface="Arial" panose="020B0604020202020204" pitchFamily="34"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6331280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129847" y="5735782"/>
            <a:ext cx="1014153" cy="11222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7522"/>
          <a:stretch/>
        </p:blipFill>
        <p:spPr bwMode="auto">
          <a:xfrm>
            <a:off x="1" y="1848612"/>
            <a:ext cx="8528858" cy="500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269003" y="1741684"/>
            <a:ext cx="4559121" cy="54155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3200" dirty="0" smtClean="0">
                <a:solidFill>
                  <a:srgbClr val="C00000"/>
                </a:solidFill>
              </a:rPr>
              <a:t>Copy a black pixel</a:t>
            </a:r>
          </a:p>
          <a:p>
            <a:r>
              <a:rPr lang="en-GB" sz="3200" dirty="0" smtClean="0">
                <a:solidFill>
                  <a:srgbClr val="C00000"/>
                </a:solidFill>
              </a:rPr>
              <a:t>Else:</a:t>
            </a:r>
          </a:p>
          <a:p>
            <a:r>
              <a:rPr lang="en-GB" sz="3200" dirty="0" smtClean="0">
                <a:solidFill>
                  <a:srgbClr val="C00000"/>
                </a:solidFill>
              </a:rPr>
              <a:t>Copy a white pixel</a:t>
            </a:r>
            <a:endParaRPr lang="en-GB" sz="3200" dirty="0">
              <a:solidFill>
                <a:srgbClr val="C00000"/>
              </a:solidFill>
            </a:endParaRPr>
          </a:p>
        </p:txBody>
      </p:sp>
      <p:sp>
        <p:nvSpPr>
          <p:cNvPr id="5" name="TextBox 4"/>
          <p:cNvSpPr txBox="1"/>
          <p:nvPr/>
        </p:nvSpPr>
        <p:spPr>
          <a:xfrm>
            <a:off x="2372017" y="797232"/>
            <a:ext cx="6771982" cy="1508105"/>
          </a:xfrm>
          <a:prstGeom prst="rect">
            <a:avLst/>
          </a:prstGeom>
          <a:noFill/>
        </p:spPr>
        <p:txBody>
          <a:bodyPr wrap="none" rtlCol="0">
            <a:spAutoFit/>
          </a:bodyPr>
          <a:lstStyle/>
          <a:p>
            <a:pPr algn="r"/>
            <a:r>
              <a:rPr lang="en-GB" sz="3200" dirty="0">
                <a:solidFill>
                  <a:srgbClr val="C00000"/>
                </a:solidFill>
              </a:rPr>
              <a:t>If the difference in brightness </a:t>
            </a:r>
            <a:endParaRPr lang="en-GB" sz="3200" dirty="0" smtClean="0">
              <a:solidFill>
                <a:srgbClr val="C00000"/>
              </a:solidFill>
            </a:endParaRPr>
          </a:p>
          <a:p>
            <a:pPr algn="r"/>
            <a:r>
              <a:rPr lang="en-GB" sz="3200" dirty="0" smtClean="0">
                <a:solidFill>
                  <a:srgbClr val="C00000"/>
                </a:solidFill>
              </a:rPr>
              <a:t>of </a:t>
            </a:r>
            <a:r>
              <a:rPr lang="en-GB" sz="3200" dirty="0">
                <a:solidFill>
                  <a:srgbClr val="C00000"/>
                </a:solidFill>
              </a:rPr>
              <a:t>the pixel below and to the right &gt; </a:t>
            </a:r>
            <a:r>
              <a:rPr lang="en-GB" sz="3200" dirty="0" smtClean="0">
                <a:solidFill>
                  <a:srgbClr val="C00000"/>
                </a:solidFill>
              </a:rPr>
              <a:t>10:</a:t>
            </a:r>
            <a:endParaRPr lang="en-GB" sz="3200" dirty="0">
              <a:solidFill>
                <a:srgbClr val="C00000"/>
              </a:solidFill>
            </a:endParaRPr>
          </a:p>
          <a:p>
            <a:endParaRPr lang="en-GB" sz="2800" dirty="0"/>
          </a:p>
        </p:txBody>
      </p:sp>
      <p:graphicFrame>
        <p:nvGraphicFramePr>
          <p:cNvPr id="6" name="Table 5"/>
          <p:cNvGraphicFramePr>
            <a:graphicFrameLocks noGrp="1"/>
          </p:cNvGraphicFramePr>
          <p:nvPr>
            <p:extLst/>
          </p:nvPr>
        </p:nvGraphicFramePr>
        <p:xfrm>
          <a:off x="5271752" y="3444739"/>
          <a:ext cx="2159358" cy="2041660"/>
        </p:xfrm>
        <a:graphic>
          <a:graphicData uri="http://schemas.openxmlformats.org/drawingml/2006/table">
            <a:tbl>
              <a:tblPr firstRow="1" bandRow="1">
                <a:tableStyleId>{5C22544A-7EE6-4342-B048-85BDC9FD1C3A}</a:tableStyleId>
              </a:tblPr>
              <a:tblGrid>
                <a:gridCol w="1079679"/>
                <a:gridCol w="1079679"/>
              </a:tblGrid>
              <a:tr h="1020830">
                <a:tc>
                  <a:txBody>
                    <a:bodyPr/>
                    <a:lstStyle/>
                    <a:p>
                      <a:endParaRPr lang="en-GB" dirty="0"/>
                    </a:p>
                  </a:txBody>
                  <a:tcP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rgbClr val="C00000"/>
                    </a:solidFill>
                  </a:tcPr>
                </a:tc>
                <a:tc>
                  <a:txBody>
                    <a:bodyPr/>
                    <a:lstStyle/>
                    <a:p>
                      <a:endParaRPr lang="en-GB" dirty="0"/>
                    </a:p>
                  </a:txBody>
                  <a:tcP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solidFill>
                      <a:srgbClr val="FFFF00"/>
                    </a:solidFill>
                  </a:tcPr>
                </a:tc>
              </a:tr>
              <a:tr h="1020830">
                <a:tc>
                  <a:txBody>
                    <a:bodyPr/>
                    <a:lstStyle/>
                    <a:p>
                      <a:endParaRPr lang="en-GB" dirty="0"/>
                    </a:p>
                  </a:txBody>
                  <a:tcP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rgbClr val="FFFF00"/>
                    </a:solidFill>
                  </a:tcPr>
                </a:tc>
                <a:tc>
                  <a:txBody>
                    <a:bodyPr/>
                    <a:lstStyle/>
                    <a:p>
                      <a:endParaRPr lang="en-GB" dirty="0"/>
                    </a:p>
                  </a:txBody>
                  <a:tcP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rgbClr val="FFFF00"/>
                    </a:solidFill>
                  </a:tcPr>
                </a:tc>
              </a:tr>
            </a:tbl>
          </a:graphicData>
        </a:graphic>
      </p:graphicFrame>
      <p:sp>
        <p:nvSpPr>
          <p:cNvPr id="8" name="Title 1"/>
          <p:cNvSpPr txBox="1">
            <a:spLocks/>
          </p:cNvSpPr>
          <p:nvPr/>
        </p:nvSpPr>
        <p:spPr>
          <a:xfrm>
            <a:off x="0" y="0"/>
            <a:ext cx="9144000" cy="1325563"/>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6000" b="1" dirty="0" smtClean="0">
                <a:solidFill>
                  <a:srgbClr val="C00000"/>
                </a:solidFill>
                <a:latin typeface="+mn-lt"/>
              </a:rPr>
              <a:t>Building cool algorithms</a:t>
            </a:r>
            <a:endParaRPr lang="en-GB" sz="6000" b="1" dirty="0">
              <a:solidFill>
                <a:srgbClr val="C00000"/>
              </a:solidFill>
              <a:latin typeface="+mn-lt"/>
            </a:endParaRPr>
          </a:p>
        </p:txBody>
      </p:sp>
      <p:sp>
        <p:nvSpPr>
          <p:cNvPr id="9" name="Rectangle 8"/>
          <p:cNvSpPr/>
          <p:nvPr/>
        </p:nvSpPr>
        <p:spPr>
          <a:xfrm>
            <a:off x="6034022" y="6213766"/>
            <a:ext cx="3075265" cy="646331"/>
          </a:xfrm>
          <a:prstGeom prst="rect">
            <a:avLst/>
          </a:prstGeom>
        </p:spPr>
        <p:txBody>
          <a:bodyPr wrap="none">
            <a:spAutoFit/>
          </a:bodyPr>
          <a:lstStyle/>
          <a:p>
            <a:pPr algn="r">
              <a:spcAft>
                <a:spcPts val="600"/>
              </a:spcAft>
            </a:pPr>
            <a:r>
              <a:rPr lang="en-GB" sz="3600" b="1" dirty="0" smtClean="0">
                <a:solidFill>
                  <a:srgbClr val="C00000"/>
                </a:solidFill>
                <a:latin typeface="Calibri" panose="020F0502020204030204" pitchFamily="34" charset="0"/>
                <a:ea typeface="Cambria" panose="02040503050406030204" pitchFamily="18" charset="0"/>
                <a:cs typeface="Arial" panose="020B0604020202020204" pitchFamily="34" charset="0"/>
              </a:rPr>
              <a:t>Edge Detection</a:t>
            </a:r>
            <a:endParaRPr lang="en-GB" sz="3600" dirty="0">
              <a:effectLst/>
              <a:latin typeface="Arial" panose="020B0604020202020204" pitchFamily="34"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5112683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129847" y="5735782"/>
            <a:ext cx="1014153" cy="11222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7523" r="1170" b="767"/>
          <a:stretch/>
        </p:blipFill>
        <p:spPr bwMode="auto">
          <a:xfrm>
            <a:off x="1" y="1848612"/>
            <a:ext cx="8429104" cy="4967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a:xfrm>
            <a:off x="0" y="0"/>
            <a:ext cx="9144000" cy="1325563"/>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6000" b="1" dirty="0" smtClean="0">
                <a:solidFill>
                  <a:srgbClr val="C00000"/>
                </a:solidFill>
                <a:latin typeface="+mn-lt"/>
              </a:rPr>
              <a:t>Building cool algorithms</a:t>
            </a:r>
            <a:endParaRPr lang="en-GB" sz="6000" b="1" dirty="0">
              <a:solidFill>
                <a:srgbClr val="C00000"/>
              </a:solidFill>
              <a:latin typeface="+mn-lt"/>
            </a:endParaRPr>
          </a:p>
        </p:txBody>
      </p:sp>
      <p:sp>
        <p:nvSpPr>
          <p:cNvPr id="9" name="Rectangle 8"/>
          <p:cNvSpPr/>
          <p:nvPr/>
        </p:nvSpPr>
        <p:spPr>
          <a:xfrm>
            <a:off x="6034022" y="6213766"/>
            <a:ext cx="3075265" cy="646331"/>
          </a:xfrm>
          <a:prstGeom prst="rect">
            <a:avLst/>
          </a:prstGeom>
        </p:spPr>
        <p:txBody>
          <a:bodyPr wrap="none">
            <a:spAutoFit/>
          </a:bodyPr>
          <a:lstStyle/>
          <a:p>
            <a:pPr algn="r">
              <a:spcAft>
                <a:spcPts val="600"/>
              </a:spcAft>
            </a:pPr>
            <a:r>
              <a:rPr lang="en-GB" sz="3600" b="1" dirty="0" smtClean="0">
                <a:solidFill>
                  <a:srgbClr val="C00000"/>
                </a:solidFill>
                <a:latin typeface="Calibri" panose="020F0502020204030204" pitchFamily="34" charset="0"/>
                <a:ea typeface="Cambria" panose="02040503050406030204" pitchFamily="18" charset="0"/>
                <a:cs typeface="Arial" panose="020B0604020202020204" pitchFamily="34" charset="0"/>
              </a:rPr>
              <a:t>Edge Detection</a:t>
            </a:r>
            <a:endParaRPr lang="en-GB" sz="3600" dirty="0">
              <a:effectLst/>
              <a:latin typeface="Arial" panose="020B0604020202020204" pitchFamily="34"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6586317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129847" y="5735782"/>
            <a:ext cx="1014153" cy="11222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rotWithShape="1">
          <a:blip r:embed="rId3"/>
          <a:srcRect l="973" t="4323" r="810" b="1145"/>
          <a:stretch/>
        </p:blipFill>
        <p:spPr>
          <a:xfrm>
            <a:off x="0" y="850006"/>
            <a:ext cx="5440870" cy="4076163"/>
          </a:xfrm>
          <a:prstGeom prst="rect">
            <a:avLst/>
          </a:prstGeom>
        </p:spPr>
      </p:pic>
      <p:pic>
        <p:nvPicPr>
          <p:cNvPr id="5" name="Picture 4"/>
          <p:cNvPicPr>
            <a:picLocks noChangeAspect="1"/>
          </p:cNvPicPr>
          <p:nvPr/>
        </p:nvPicPr>
        <p:blipFill rotWithShape="1">
          <a:blip r:embed="rId4"/>
          <a:srcRect l="994" t="4328" r="845" b="1801"/>
          <a:stretch/>
        </p:blipFill>
        <p:spPr>
          <a:xfrm>
            <a:off x="3515932" y="2627291"/>
            <a:ext cx="5473521" cy="4074275"/>
          </a:xfrm>
          <a:prstGeom prst="rect">
            <a:avLst/>
          </a:prstGeom>
        </p:spPr>
      </p:pic>
      <p:sp>
        <p:nvSpPr>
          <p:cNvPr id="7" name="Title 1"/>
          <p:cNvSpPr txBox="1">
            <a:spLocks/>
          </p:cNvSpPr>
          <p:nvPr/>
        </p:nvSpPr>
        <p:spPr>
          <a:xfrm>
            <a:off x="0" y="0"/>
            <a:ext cx="9144000" cy="1325563"/>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6000" b="1" dirty="0" smtClean="0">
                <a:solidFill>
                  <a:srgbClr val="C00000"/>
                </a:solidFill>
                <a:latin typeface="+mn-lt"/>
              </a:rPr>
              <a:t>Building cool algorithms</a:t>
            </a:r>
            <a:endParaRPr lang="en-GB" sz="6000" b="1" dirty="0">
              <a:solidFill>
                <a:srgbClr val="C00000"/>
              </a:solidFill>
              <a:latin typeface="+mn-lt"/>
            </a:endParaRPr>
          </a:p>
        </p:txBody>
      </p:sp>
    </p:spTree>
    <p:extLst>
      <p:ext uri="{BB962C8B-B14F-4D97-AF65-F5344CB8AC3E}">
        <p14:creationId xmlns:p14="http://schemas.microsoft.com/office/powerpoint/2010/main" val="40290532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0" y="969451"/>
            <a:ext cx="7395647" cy="5880233"/>
          </a:xfrm>
          <a:prstGeom prst="rect">
            <a:avLst/>
          </a:prstGeom>
          <a:noFill/>
        </p:spPr>
      </p:pic>
      <p:sp>
        <p:nvSpPr>
          <p:cNvPr id="5" name="Rectangle 4"/>
          <p:cNvSpPr/>
          <p:nvPr/>
        </p:nvSpPr>
        <p:spPr>
          <a:xfrm>
            <a:off x="8129847" y="5735782"/>
            <a:ext cx="1014153" cy="11222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1"/>
          <p:cNvSpPr txBox="1">
            <a:spLocks/>
          </p:cNvSpPr>
          <p:nvPr/>
        </p:nvSpPr>
        <p:spPr>
          <a:xfrm>
            <a:off x="0" y="0"/>
            <a:ext cx="9144000" cy="1325563"/>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6000" b="1" dirty="0" smtClean="0">
                <a:solidFill>
                  <a:srgbClr val="C00000"/>
                </a:solidFill>
                <a:latin typeface="+mn-lt"/>
              </a:rPr>
              <a:t>Building cool algorithms</a:t>
            </a:r>
            <a:endParaRPr lang="en-GB" sz="6000" b="1" dirty="0">
              <a:solidFill>
                <a:srgbClr val="C00000"/>
              </a:solidFill>
              <a:latin typeface="+mn-lt"/>
            </a:endParaRPr>
          </a:p>
        </p:txBody>
      </p:sp>
    </p:spTree>
    <p:extLst>
      <p:ext uri="{BB962C8B-B14F-4D97-AF65-F5344CB8AC3E}">
        <p14:creationId xmlns:p14="http://schemas.microsoft.com/office/powerpoint/2010/main" val="40657609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8129847" y="5735782"/>
            <a:ext cx="1014153" cy="11222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edge-of-jenny-eyes"/>
          <p:cNvPicPr>
            <a:picLocks noChangeAspect="1" noChangeArrowheads="1"/>
          </p:cNvPicPr>
          <p:nvPr/>
        </p:nvPicPr>
        <p:blipFill rotWithShape="1">
          <a:blip r:embed="rId3">
            <a:extLst>
              <a:ext uri="{28A0092B-C50C-407E-A947-70E740481C1C}">
                <a14:useLocalDpi xmlns:a14="http://schemas.microsoft.com/office/drawing/2010/main" val="0"/>
              </a:ext>
            </a:extLst>
          </a:blip>
          <a:srcRect t="8659" r="13217"/>
          <a:stretch/>
        </p:blipFill>
        <p:spPr>
          <a:xfrm>
            <a:off x="0" y="772732"/>
            <a:ext cx="5781590" cy="6085268"/>
          </a:xfrm>
          <a:prstGeom prst="rect">
            <a:avLst/>
          </a:prstGeom>
          <a:noFill/>
        </p:spPr>
      </p:pic>
      <p:sp>
        <p:nvSpPr>
          <p:cNvPr id="2" name="Rectangle 1"/>
          <p:cNvSpPr/>
          <p:nvPr/>
        </p:nvSpPr>
        <p:spPr>
          <a:xfrm>
            <a:off x="2189409" y="3454757"/>
            <a:ext cx="1687132" cy="505495"/>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JES - Jython Environment for Students - 18_Red_Eye_Removal.py"/>
          <p:cNvPicPr>
            <a:picLocks noChangeAspect="1"/>
          </p:cNvPicPr>
          <p:nvPr/>
        </p:nvPicPr>
        <p:blipFill rotWithShape="1">
          <a:blip r:embed="rId4">
            <a:extLst>
              <a:ext uri="{28A0092B-C50C-407E-A947-70E740481C1C}">
                <a14:useLocalDpi xmlns:a14="http://schemas.microsoft.com/office/drawing/2010/main" val="0"/>
              </a:ext>
            </a:extLst>
          </a:blip>
          <a:srcRect t="5106" r="50704" b="68838"/>
          <a:stretch/>
        </p:blipFill>
        <p:spPr>
          <a:xfrm>
            <a:off x="0" y="4008548"/>
            <a:ext cx="9137040" cy="2897747"/>
          </a:xfrm>
          <a:prstGeom prst="rect">
            <a:avLst/>
          </a:prstGeom>
        </p:spPr>
      </p:pic>
      <p:sp>
        <p:nvSpPr>
          <p:cNvPr id="7" name="Freeform 6"/>
          <p:cNvSpPr/>
          <p:nvPr/>
        </p:nvSpPr>
        <p:spPr>
          <a:xfrm>
            <a:off x="1368120" y="6041419"/>
            <a:ext cx="6400800" cy="560486"/>
          </a:xfrm>
          <a:custGeom>
            <a:avLst/>
            <a:gdLst>
              <a:gd name="connsiteX0" fmla="*/ 0 w 6400800"/>
              <a:gd name="connsiteY0" fmla="*/ 515155 h 785611"/>
              <a:gd name="connsiteX1" fmla="*/ 64394 w 6400800"/>
              <a:gd name="connsiteY1" fmla="*/ 476518 h 785611"/>
              <a:gd name="connsiteX2" fmla="*/ 115910 w 6400800"/>
              <a:gd name="connsiteY2" fmla="*/ 399245 h 785611"/>
              <a:gd name="connsiteX3" fmla="*/ 180304 w 6400800"/>
              <a:gd name="connsiteY3" fmla="*/ 321972 h 785611"/>
              <a:gd name="connsiteX4" fmla="*/ 244698 w 6400800"/>
              <a:gd name="connsiteY4" fmla="*/ 218941 h 785611"/>
              <a:gd name="connsiteX5" fmla="*/ 283335 w 6400800"/>
              <a:gd name="connsiteY5" fmla="*/ 231820 h 785611"/>
              <a:gd name="connsiteX6" fmla="*/ 296214 w 6400800"/>
              <a:gd name="connsiteY6" fmla="*/ 270456 h 785611"/>
              <a:gd name="connsiteX7" fmla="*/ 309093 w 6400800"/>
              <a:gd name="connsiteY7" fmla="*/ 566670 h 785611"/>
              <a:gd name="connsiteX8" fmla="*/ 373487 w 6400800"/>
              <a:gd name="connsiteY8" fmla="*/ 553791 h 785611"/>
              <a:gd name="connsiteX9" fmla="*/ 412124 w 6400800"/>
              <a:gd name="connsiteY9" fmla="*/ 528034 h 785611"/>
              <a:gd name="connsiteX10" fmla="*/ 502276 w 6400800"/>
              <a:gd name="connsiteY10" fmla="*/ 412124 h 785611"/>
              <a:gd name="connsiteX11" fmla="*/ 528034 w 6400800"/>
              <a:gd name="connsiteY11" fmla="*/ 373487 h 785611"/>
              <a:gd name="connsiteX12" fmla="*/ 553791 w 6400800"/>
              <a:gd name="connsiteY12" fmla="*/ 334851 h 785611"/>
              <a:gd name="connsiteX13" fmla="*/ 579549 w 6400800"/>
              <a:gd name="connsiteY13" fmla="*/ 257577 h 785611"/>
              <a:gd name="connsiteX14" fmla="*/ 656822 w 6400800"/>
              <a:gd name="connsiteY14" fmla="*/ 231820 h 785611"/>
              <a:gd name="connsiteX15" fmla="*/ 682580 w 6400800"/>
              <a:gd name="connsiteY15" fmla="*/ 283335 h 785611"/>
              <a:gd name="connsiteX16" fmla="*/ 708338 w 6400800"/>
              <a:gd name="connsiteY16" fmla="*/ 360608 h 785611"/>
              <a:gd name="connsiteX17" fmla="*/ 695459 w 6400800"/>
              <a:gd name="connsiteY17" fmla="*/ 553791 h 785611"/>
              <a:gd name="connsiteX18" fmla="*/ 708338 w 6400800"/>
              <a:gd name="connsiteY18" fmla="*/ 656822 h 785611"/>
              <a:gd name="connsiteX19" fmla="*/ 798490 w 6400800"/>
              <a:gd name="connsiteY19" fmla="*/ 618186 h 785611"/>
              <a:gd name="connsiteX20" fmla="*/ 837127 w 6400800"/>
              <a:gd name="connsiteY20" fmla="*/ 566670 h 785611"/>
              <a:gd name="connsiteX21" fmla="*/ 914400 w 6400800"/>
              <a:gd name="connsiteY21" fmla="*/ 489397 h 785611"/>
              <a:gd name="connsiteX22" fmla="*/ 927279 w 6400800"/>
              <a:gd name="connsiteY22" fmla="*/ 425003 h 785611"/>
              <a:gd name="connsiteX23" fmla="*/ 940158 w 6400800"/>
              <a:gd name="connsiteY23" fmla="*/ 386366 h 785611"/>
              <a:gd name="connsiteX24" fmla="*/ 965915 w 6400800"/>
              <a:gd name="connsiteY24" fmla="*/ 283335 h 785611"/>
              <a:gd name="connsiteX25" fmla="*/ 978794 w 6400800"/>
              <a:gd name="connsiteY25" fmla="*/ 141668 h 785611"/>
              <a:gd name="connsiteX26" fmla="*/ 1017431 w 6400800"/>
              <a:gd name="connsiteY26" fmla="*/ 0 h 785611"/>
              <a:gd name="connsiteX27" fmla="*/ 1030310 w 6400800"/>
              <a:gd name="connsiteY27" fmla="*/ 128789 h 785611"/>
              <a:gd name="connsiteX28" fmla="*/ 1043189 w 6400800"/>
              <a:gd name="connsiteY28" fmla="*/ 631065 h 785611"/>
              <a:gd name="connsiteX29" fmla="*/ 1068946 w 6400800"/>
              <a:gd name="connsiteY29" fmla="*/ 592428 h 785611"/>
              <a:gd name="connsiteX30" fmla="*/ 1146220 w 6400800"/>
              <a:gd name="connsiteY30" fmla="*/ 515155 h 785611"/>
              <a:gd name="connsiteX31" fmla="*/ 1171977 w 6400800"/>
              <a:gd name="connsiteY31" fmla="*/ 425003 h 785611"/>
              <a:gd name="connsiteX32" fmla="*/ 1184856 w 6400800"/>
              <a:gd name="connsiteY32" fmla="*/ 386366 h 785611"/>
              <a:gd name="connsiteX33" fmla="*/ 1197735 w 6400800"/>
              <a:gd name="connsiteY33" fmla="*/ 244699 h 785611"/>
              <a:gd name="connsiteX34" fmla="*/ 1236372 w 6400800"/>
              <a:gd name="connsiteY34" fmla="*/ 296214 h 785611"/>
              <a:gd name="connsiteX35" fmla="*/ 1262129 w 6400800"/>
              <a:gd name="connsiteY35" fmla="*/ 386366 h 785611"/>
              <a:gd name="connsiteX36" fmla="*/ 1287887 w 6400800"/>
              <a:gd name="connsiteY36" fmla="*/ 437882 h 785611"/>
              <a:gd name="connsiteX37" fmla="*/ 1300766 w 6400800"/>
              <a:gd name="connsiteY37" fmla="*/ 515155 h 785611"/>
              <a:gd name="connsiteX38" fmla="*/ 1326524 w 6400800"/>
              <a:gd name="connsiteY38" fmla="*/ 592428 h 785611"/>
              <a:gd name="connsiteX39" fmla="*/ 1365160 w 6400800"/>
              <a:gd name="connsiteY39" fmla="*/ 489397 h 785611"/>
              <a:gd name="connsiteX40" fmla="*/ 1416676 w 6400800"/>
              <a:gd name="connsiteY40" fmla="*/ 399245 h 785611"/>
              <a:gd name="connsiteX41" fmla="*/ 1455312 w 6400800"/>
              <a:gd name="connsiteY41" fmla="*/ 283335 h 785611"/>
              <a:gd name="connsiteX42" fmla="*/ 1493949 w 6400800"/>
              <a:gd name="connsiteY42" fmla="*/ 257577 h 785611"/>
              <a:gd name="connsiteX43" fmla="*/ 1519707 w 6400800"/>
              <a:gd name="connsiteY43" fmla="*/ 321972 h 785611"/>
              <a:gd name="connsiteX44" fmla="*/ 1506828 w 6400800"/>
              <a:gd name="connsiteY44" fmla="*/ 386366 h 785611"/>
              <a:gd name="connsiteX45" fmla="*/ 1468191 w 6400800"/>
              <a:gd name="connsiteY45" fmla="*/ 463639 h 785611"/>
              <a:gd name="connsiteX46" fmla="*/ 1429555 w 6400800"/>
              <a:gd name="connsiteY46" fmla="*/ 489397 h 785611"/>
              <a:gd name="connsiteX47" fmla="*/ 1403797 w 6400800"/>
              <a:gd name="connsiteY47" fmla="*/ 540913 h 785611"/>
              <a:gd name="connsiteX48" fmla="*/ 1378039 w 6400800"/>
              <a:gd name="connsiteY48" fmla="*/ 579549 h 785611"/>
              <a:gd name="connsiteX49" fmla="*/ 1416676 w 6400800"/>
              <a:gd name="connsiteY49" fmla="*/ 605307 h 785611"/>
              <a:gd name="connsiteX50" fmla="*/ 1725769 w 6400800"/>
              <a:gd name="connsiteY50" fmla="*/ 566670 h 785611"/>
              <a:gd name="connsiteX51" fmla="*/ 1803042 w 6400800"/>
              <a:gd name="connsiteY51" fmla="*/ 476518 h 785611"/>
              <a:gd name="connsiteX52" fmla="*/ 1906073 w 6400800"/>
              <a:gd name="connsiteY52" fmla="*/ 399245 h 785611"/>
              <a:gd name="connsiteX53" fmla="*/ 2009104 w 6400800"/>
              <a:gd name="connsiteY53" fmla="*/ 257577 h 785611"/>
              <a:gd name="connsiteX54" fmla="*/ 2021983 w 6400800"/>
              <a:gd name="connsiteY54" fmla="*/ 309093 h 785611"/>
              <a:gd name="connsiteX55" fmla="*/ 1996225 w 6400800"/>
              <a:gd name="connsiteY55" fmla="*/ 489397 h 785611"/>
              <a:gd name="connsiteX56" fmla="*/ 1970467 w 6400800"/>
              <a:gd name="connsiteY56" fmla="*/ 528034 h 785611"/>
              <a:gd name="connsiteX57" fmla="*/ 1957589 w 6400800"/>
              <a:gd name="connsiteY57" fmla="*/ 566670 h 785611"/>
              <a:gd name="connsiteX58" fmla="*/ 1944710 w 6400800"/>
              <a:gd name="connsiteY58" fmla="*/ 489397 h 785611"/>
              <a:gd name="connsiteX59" fmla="*/ 1996225 w 6400800"/>
              <a:gd name="connsiteY59" fmla="*/ 450760 h 785611"/>
              <a:gd name="connsiteX60" fmla="*/ 2034862 w 6400800"/>
              <a:gd name="connsiteY60" fmla="*/ 399245 h 785611"/>
              <a:gd name="connsiteX61" fmla="*/ 2112135 w 6400800"/>
              <a:gd name="connsiteY61" fmla="*/ 334851 h 785611"/>
              <a:gd name="connsiteX62" fmla="*/ 2163651 w 6400800"/>
              <a:gd name="connsiteY62" fmla="*/ 257577 h 785611"/>
              <a:gd name="connsiteX63" fmla="*/ 2189408 w 6400800"/>
              <a:gd name="connsiteY63" fmla="*/ 218941 h 785611"/>
              <a:gd name="connsiteX64" fmla="*/ 2215166 w 6400800"/>
              <a:gd name="connsiteY64" fmla="*/ 257577 h 785611"/>
              <a:gd name="connsiteX65" fmla="*/ 2163651 w 6400800"/>
              <a:gd name="connsiteY65" fmla="*/ 437882 h 785611"/>
              <a:gd name="connsiteX66" fmla="*/ 2137893 w 6400800"/>
              <a:gd name="connsiteY66" fmla="*/ 476518 h 785611"/>
              <a:gd name="connsiteX67" fmla="*/ 2125014 w 6400800"/>
              <a:gd name="connsiteY67" fmla="*/ 515155 h 785611"/>
              <a:gd name="connsiteX68" fmla="*/ 2099256 w 6400800"/>
              <a:gd name="connsiteY68" fmla="*/ 566670 h 785611"/>
              <a:gd name="connsiteX69" fmla="*/ 2163651 w 6400800"/>
              <a:gd name="connsiteY69" fmla="*/ 579549 h 785611"/>
              <a:gd name="connsiteX70" fmla="*/ 2228045 w 6400800"/>
              <a:gd name="connsiteY70" fmla="*/ 540913 h 785611"/>
              <a:gd name="connsiteX71" fmla="*/ 2266682 w 6400800"/>
              <a:gd name="connsiteY71" fmla="*/ 528034 h 785611"/>
              <a:gd name="connsiteX72" fmla="*/ 2369712 w 6400800"/>
              <a:gd name="connsiteY72" fmla="*/ 437882 h 785611"/>
              <a:gd name="connsiteX73" fmla="*/ 2382591 w 6400800"/>
              <a:gd name="connsiteY73" fmla="*/ 399245 h 785611"/>
              <a:gd name="connsiteX74" fmla="*/ 2421228 w 6400800"/>
              <a:gd name="connsiteY74" fmla="*/ 360608 h 785611"/>
              <a:gd name="connsiteX75" fmla="*/ 2446986 w 6400800"/>
              <a:gd name="connsiteY75" fmla="*/ 321972 h 785611"/>
              <a:gd name="connsiteX76" fmla="*/ 2511380 w 6400800"/>
              <a:gd name="connsiteY76" fmla="*/ 257577 h 785611"/>
              <a:gd name="connsiteX77" fmla="*/ 2537138 w 6400800"/>
              <a:gd name="connsiteY77" fmla="*/ 309093 h 785611"/>
              <a:gd name="connsiteX78" fmla="*/ 2550017 w 6400800"/>
              <a:gd name="connsiteY78" fmla="*/ 618186 h 785611"/>
              <a:gd name="connsiteX79" fmla="*/ 2588653 w 6400800"/>
              <a:gd name="connsiteY79" fmla="*/ 592428 h 785611"/>
              <a:gd name="connsiteX80" fmla="*/ 2627290 w 6400800"/>
              <a:gd name="connsiteY80" fmla="*/ 515155 h 785611"/>
              <a:gd name="connsiteX81" fmla="*/ 2665927 w 6400800"/>
              <a:gd name="connsiteY81" fmla="*/ 476518 h 785611"/>
              <a:gd name="connsiteX82" fmla="*/ 2678805 w 6400800"/>
              <a:gd name="connsiteY82" fmla="*/ 437882 h 785611"/>
              <a:gd name="connsiteX83" fmla="*/ 2691684 w 6400800"/>
              <a:gd name="connsiteY83" fmla="*/ 386366 h 785611"/>
              <a:gd name="connsiteX84" fmla="*/ 2781836 w 6400800"/>
              <a:gd name="connsiteY84" fmla="*/ 309093 h 785611"/>
              <a:gd name="connsiteX85" fmla="*/ 2833352 w 6400800"/>
              <a:gd name="connsiteY85" fmla="*/ 296214 h 785611"/>
              <a:gd name="connsiteX86" fmla="*/ 2859110 w 6400800"/>
              <a:gd name="connsiteY86" fmla="*/ 257577 h 785611"/>
              <a:gd name="connsiteX87" fmla="*/ 2871989 w 6400800"/>
              <a:gd name="connsiteY87" fmla="*/ 296214 h 785611"/>
              <a:gd name="connsiteX88" fmla="*/ 2884867 w 6400800"/>
              <a:gd name="connsiteY88" fmla="*/ 412124 h 785611"/>
              <a:gd name="connsiteX89" fmla="*/ 2897746 w 6400800"/>
              <a:gd name="connsiteY89" fmla="*/ 579549 h 785611"/>
              <a:gd name="connsiteX90" fmla="*/ 2949262 w 6400800"/>
              <a:gd name="connsiteY90" fmla="*/ 515155 h 785611"/>
              <a:gd name="connsiteX91" fmla="*/ 2987898 w 6400800"/>
              <a:gd name="connsiteY91" fmla="*/ 489397 h 785611"/>
              <a:gd name="connsiteX92" fmla="*/ 3065172 w 6400800"/>
              <a:gd name="connsiteY92" fmla="*/ 360608 h 785611"/>
              <a:gd name="connsiteX93" fmla="*/ 3116687 w 6400800"/>
              <a:gd name="connsiteY93" fmla="*/ 283335 h 785611"/>
              <a:gd name="connsiteX94" fmla="*/ 3142445 w 6400800"/>
              <a:gd name="connsiteY94" fmla="*/ 244699 h 785611"/>
              <a:gd name="connsiteX95" fmla="*/ 3181082 w 6400800"/>
              <a:gd name="connsiteY95" fmla="*/ 515155 h 785611"/>
              <a:gd name="connsiteX96" fmla="*/ 3193960 w 6400800"/>
              <a:gd name="connsiteY96" fmla="*/ 566670 h 785611"/>
              <a:gd name="connsiteX97" fmla="*/ 3206839 w 6400800"/>
              <a:gd name="connsiteY97" fmla="*/ 631065 h 785611"/>
              <a:gd name="connsiteX98" fmla="*/ 3219718 w 6400800"/>
              <a:gd name="connsiteY98" fmla="*/ 682580 h 785611"/>
              <a:gd name="connsiteX99" fmla="*/ 3232597 w 6400800"/>
              <a:gd name="connsiteY99" fmla="*/ 759853 h 785611"/>
              <a:gd name="connsiteX100" fmla="*/ 3284112 w 6400800"/>
              <a:gd name="connsiteY100" fmla="*/ 746975 h 785611"/>
              <a:gd name="connsiteX101" fmla="*/ 3335628 w 6400800"/>
              <a:gd name="connsiteY101" fmla="*/ 656822 h 785611"/>
              <a:gd name="connsiteX102" fmla="*/ 3400022 w 6400800"/>
              <a:gd name="connsiteY102" fmla="*/ 579549 h 785611"/>
              <a:gd name="connsiteX103" fmla="*/ 3425780 w 6400800"/>
              <a:gd name="connsiteY103" fmla="*/ 412124 h 785611"/>
              <a:gd name="connsiteX104" fmla="*/ 3490174 w 6400800"/>
              <a:gd name="connsiteY104" fmla="*/ 360608 h 785611"/>
              <a:gd name="connsiteX105" fmla="*/ 3515932 w 6400800"/>
              <a:gd name="connsiteY105" fmla="*/ 321972 h 785611"/>
              <a:gd name="connsiteX106" fmla="*/ 3554569 w 6400800"/>
              <a:gd name="connsiteY106" fmla="*/ 283335 h 785611"/>
              <a:gd name="connsiteX107" fmla="*/ 3593205 w 6400800"/>
              <a:gd name="connsiteY107" fmla="*/ 206062 h 785611"/>
              <a:gd name="connsiteX108" fmla="*/ 3618963 w 6400800"/>
              <a:gd name="connsiteY108" fmla="*/ 244699 h 785611"/>
              <a:gd name="connsiteX109" fmla="*/ 3618963 w 6400800"/>
              <a:gd name="connsiteY109" fmla="*/ 746975 h 785611"/>
              <a:gd name="connsiteX110" fmla="*/ 3657600 w 6400800"/>
              <a:gd name="connsiteY110" fmla="*/ 759853 h 785611"/>
              <a:gd name="connsiteX111" fmla="*/ 3734873 w 6400800"/>
              <a:gd name="connsiteY111" fmla="*/ 734096 h 785611"/>
              <a:gd name="connsiteX112" fmla="*/ 3747752 w 6400800"/>
              <a:gd name="connsiteY112" fmla="*/ 695459 h 785611"/>
              <a:gd name="connsiteX113" fmla="*/ 3773510 w 6400800"/>
              <a:gd name="connsiteY113" fmla="*/ 643944 h 785611"/>
              <a:gd name="connsiteX114" fmla="*/ 3825025 w 6400800"/>
              <a:gd name="connsiteY114" fmla="*/ 528034 h 785611"/>
              <a:gd name="connsiteX115" fmla="*/ 3837904 w 6400800"/>
              <a:gd name="connsiteY115" fmla="*/ 476518 h 785611"/>
              <a:gd name="connsiteX116" fmla="*/ 3889420 w 6400800"/>
              <a:gd name="connsiteY116" fmla="*/ 334851 h 785611"/>
              <a:gd name="connsiteX117" fmla="*/ 3940935 w 6400800"/>
              <a:gd name="connsiteY117" fmla="*/ 244699 h 785611"/>
              <a:gd name="connsiteX118" fmla="*/ 3979572 w 6400800"/>
              <a:gd name="connsiteY118" fmla="*/ 218941 h 785611"/>
              <a:gd name="connsiteX119" fmla="*/ 4005329 w 6400800"/>
              <a:gd name="connsiteY119" fmla="*/ 257577 h 785611"/>
              <a:gd name="connsiteX120" fmla="*/ 4031087 w 6400800"/>
              <a:gd name="connsiteY120" fmla="*/ 759853 h 785611"/>
              <a:gd name="connsiteX121" fmla="*/ 4082603 w 6400800"/>
              <a:gd name="connsiteY121" fmla="*/ 734096 h 785611"/>
              <a:gd name="connsiteX122" fmla="*/ 4108360 w 6400800"/>
              <a:gd name="connsiteY122" fmla="*/ 669701 h 785611"/>
              <a:gd name="connsiteX123" fmla="*/ 4159876 w 6400800"/>
              <a:gd name="connsiteY123" fmla="*/ 540913 h 785611"/>
              <a:gd name="connsiteX124" fmla="*/ 4172755 w 6400800"/>
              <a:gd name="connsiteY124" fmla="*/ 399245 h 785611"/>
              <a:gd name="connsiteX125" fmla="*/ 4262907 w 6400800"/>
              <a:gd name="connsiteY125" fmla="*/ 296214 h 785611"/>
              <a:gd name="connsiteX126" fmla="*/ 4275786 w 6400800"/>
              <a:gd name="connsiteY126" fmla="*/ 257577 h 785611"/>
              <a:gd name="connsiteX127" fmla="*/ 4314422 w 6400800"/>
              <a:gd name="connsiteY127" fmla="*/ 231820 h 785611"/>
              <a:gd name="connsiteX128" fmla="*/ 4340180 w 6400800"/>
              <a:gd name="connsiteY128" fmla="*/ 193183 h 785611"/>
              <a:gd name="connsiteX129" fmla="*/ 4365938 w 6400800"/>
              <a:gd name="connsiteY129" fmla="*/ 257577 h 785611"/>
              <a:gd name="connsiteX130" fmla="*/ 4391696 w 6400800"/>
              <a:gd name="connsiteY130" fmla="*/ 772732 h 785611"/>
              <a:gd name="connsiteX131" fmla="*/ 4456090 w 6400800"/>
              <a:gd name="connsiteY131" fmla="*/ 708338 h 785611"/>
              <a:gd name="connsiteX132" fmla="*/ 4468969 w 6400800"/>
              <a:gd name="connsiteY132" fmla="*/ 528034 h 785611"/>
              <a:gd name="connsiteX133" fmla="*/ 4481848 w 6400800"/>
              <a:gd name="connsiteY133" fmla="*/ 489397 h 785611"/>
              <a:gd name="connsiteX134" fmla="*/ 4559121 w 6400800"/>
              <a:gd name="connsiteY134" fmla="*/ 425003 h 785611"/>
              <a:gd name="connsiteX135" fmla="*/ 4584879 w 6400800"/>
              <a:gd name="connsiteY135" fmla="*/ 386366 h 785611"/>
              <a:gd name="connsiteX136" fmla="*/ 4623515 w 6400800"/>
              <a:gd name="connsiteY136" fmla="*/ 334851 h 785611"/>
              <a:gd name="connsiteX137" fmla="*/ 4687910 w 6400800"/>
              <a:gd name="connsiteY137" fmla="*/ 218941 h 785611"/>
              <a:gd name="connsiteX138" fmla="*/ 4713667 w 6400800"/>
              <a:gd name="connsiteY138" fmla="*/ 180304 h 785611"/>
              <a:gd name="connsiteX139" fmla="*/ 4765183 w 6400800"/>
              <a:gd name="connsiteY139" fmla="*/ 695459 h 785611"/>
              <a:gd name="connsiteX140" fmla="*/ 4778062 w 6400800"/>
              <a:gd name="connsiteY140" fmla="*/ 579549 h 785611"/>
              <a:gd name="connsiteX141" fmla="*/ 4790941 w 6400800"/>
              <a:gd name="connsiteY141" fmla="*/ 502276 h 785611"/>
              <a:gd name="connsiteX142" fmla="*/ 4816698 w 6400800"/>
              <a:gd name="connsiteY142" fmla="*/ 425003 h 785611"/>
              <a:gd name="connsiteX143" fmla="*/ 4829577 w 6400800"/>
              <a:gd name="connsiteY143" fmla="*/ 231820 h 785611"/>
              <a:gd name="connsiteX144" fmla="*/ 4855335 w 6400800"/>
              <a:gd name="connsiteY144" fmla="*/ 283335 h 785611"/>
              <a:gd name="connsiteX145" fmla="*/ 4868214 w 6400800"/>
              <a:gd name="connsiteY145" fmla="*/ 553791 h 785611"/>
              <a:gd name="connsiteX146" fmla="*/ 4881093 w 6400800"/>
              <a:gd name="connsiteY146" fmla="*/ 785611 h 785611"/>
              <a:gd name="connsiteX147" fmla="*/ 4919729 w 6400800"/>
              <a:gd name="connsiteY147" fmla="*/ 695459 h 785611"/>
              <a:gd name="connsiteX148" fmla="*/ 4958366 w 6400800"/>
              <a:gd name="connsiteY148" fmla="*/ 631065 h 785611"/>
              <a:gd name="connsiteX149" fmla="*/ 4971245 w 6400800"/>
              <a:gd name="connsiteY149" fmla="*/ 579549 h 785611"/>
              <a:gd name="connsiteX150" fmla="*/ 4997003 w 6400800"/>
              <a:gd name="connsiteY150" fmla="*/ 450760 h 785611"/>
              <a:gd name="connsiteX151" fmla="*/ 5009882 w 6400800"/>
              <a:gd name="connsiteY151" fmla="*/ 257577 h 785611"/>
              <a:gd name="connsiteX152" fmla="*/ 5074276 w 6400800"/>
              <a:gd name="connsiteY152" fmla="*/ 270456 h 785611"/>
              <a:gd name="connsiteX153" fmla="*/ 5087155 w 6400800"/>
              <a:gd name="connsiteY153" fmla="*/ 309093 h 785611"/>
              <a:gd name="connsiteX154" fmla="*/ 5074276 w 6400800"/>
              <a:gd name="connsiteY154" fmla="*/ 682580 h 785611"/>
              <a:gd name="connsiteX155" fmla="*/ 5112912 w 6400800"/>
              <a:gd name="connsiteY155" fmla="*/ 708338 h 785611"/>
              <a:gd name="connsiteX156" fmla="*/ 5151549 w 6400800"/>
              <a:gd name="connsiteY156" fmla="*/ 695459 h 785611"/>
              <a:gd name="connsiteX157" fmla="*/ 5203065 w 6400800"/>
              <a:gd name="connsiteY157" fmla="*/ 618186 h 785611"/>
              <a:gd name="connsiteX158" fmla="*/ 5241701 w 6400800"/>
              <a:gd name="connsiteY158" fmla="*/ 515155 h 785611"/>
              <a:gd name="connsiteX159" fmla="*/ 5280338 w 6400800"/>
              <a:gd name="connsiteY159" fmla="*/ 463639 h 785611"/>
              <a:gd name="connsiteX160" fmla="*/ 5293217 w 6400800"/>
              <a:gd name="connsiteY160" fmla="*/ 425003 h 785611"/>
              <a:gd name="connsiteX161" fmla="*/ 5306096 w 6400800"/>
              <a:gd name="connsiteY161" fmla="*/ 373487 h 785611"/>
              <a:gd name="connsiteX162" fmla="*/ 5370490 w 6400800"/>
              <a:gd name="connsiteY162" fmla="*/ 334851 h 785611"/>
              <a:gd name="connsiteX163" fmla="*/ 5447763 w 6400800"/>
              <a:gd name="connsiteY163" fmla="*/ 244699 h 785611"/>
              <a:gd name="connsiteX164" fmla="*/ 5499279 w 6400800"/>
              <a:gd name="connsiteY164" fmla="*/ 708338 h 785611"/>
              <a:gd name="connsiteX165" fmla="*/ 5525036 w 6400800"/>
              <a:gd name="connsiteY165" fmla="*/ 669701 h 785611"/>
              <a:gd name="connsiteX166" fmla="*/ 5537915 w 6400800"/>
              <a:gd name="connsiteY166" fmla="*/ 631065 h 785611"/>
              <a:gd name="connsiteX167" fmla="*/ 5563673 w 6400800"/>
              <a:gd name="connsiteY167" fmla="*/ 566670 h 785611"/>
              <a:gd name="connsiteX168" fmla="*/ 5576552 w 6400800"/>
              <a:gd name="connsiteY168" fmla="*/ 489397 h 785611"/>
              <a:gd name="connsiteX169" fmla="*/ 5602310 w 6400800"/>
              <a:gd name="connsiteY169" fmla="*/ 360608 h 785611"/>
              <a:gd name="connsiteX170" fmla="*/ 5653825 w 6400800"/>
              <a:gd name="connsiteY170" fmla="*/ 231820 h 785611"/>
              <a:gd name="connsiteX171" fmla="*/ 5718220 w 6400800"/>
              <a:gd name="connsiteY171" fmla="*/ 283335 h 785611"/>
              <a:gd name="connsiteX172" fmla="*/ 5743977 w 6400800"/>
              <a:gd name="connsiteY172" fmla="*/ 386366 h 785611"/>
              <a:gd name="connsiteX173" fmla="*/ 5769735 w 6400800"/>
              <a:gd name="connsiteY173" fmla="*/ 347730 h 785611"/>
              <a:gd name="connsiteX174" fmla="*/ 5808372 w 6400800"/>
              <a:gd name="connsiteY174" fmla="*/ 231820 h 785611"/>
              <a:gd name="connsiteX175" fmla="*/ 5847008 w 6400800"/>
              <a:gd name="connsiteY175" fmla="*/ 218941 h 785611"/>
              <a:gd name="connsiteX176" fmla="*/ 5885645 w 6400800"/>
              <a:gd name="connsiteY176" fmla="*/ 193183 h 785611"/>
              <a:gd name="connsiteX177" fmla="*/ 5911403 w 6400800"/>
              <a:gd name="connsiteY177" fmla="*/ 231820 h 785611"/>
              <a:gd name="connsiteX178" fmla="*/ 5924282 w 6400800"/>
              <a:gd name="connsiteY178" fmla="*/ 321972 h 785611"/>
              <a:gd name="connsiteX179" fmla="*/ 5950039 w 6400800"/>
              <a:gd name="connsiteY179" fmla="*/ 283335 h 785611"/>
              <a:gd name="connsiteX180" fmla="*/ 6040191 w 6400800"/>
              <a:gd name="connsiteY180" fmla="*/ 257577 h 785611"/>
              <a:gd name="connsiteX181" fmla="*/ 6168980 w 6400800"/>
              <a:gd name="connsiteY181" fmla="*/ 218941 h 785611"/>
              <a:gd name="connsiteX182" fmla="*/ 6246253 w 6400800"/>
              <a:gd name="connsiteY182" fmla="*/ 231820 h 785611"/>
              <a:gd name="connsiteX183" fmla="*/ 6259132 w 6400800"/>
              <a:gd name="connsiteY183" fmla="*/ 321972 h 785611"/>
              <a:gd name="connsiteX184" fmla="*/ 6362163 w 6400800"/>
              <a:gd name="connsiteY184" fmla="*/ 309093 h 785611"/>
              <a:gd name="connsiteX185" fmla="*/ 6400800 w 6400800"/>
              <a:gd name="connsiteY185" fmla="*/ 257577 h 7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6400800" h="785611">
                <a:moveTo>
                  <a:pt x="0" y="515155"/>
                </a:moveTo>
                <a:cubicBezTo>
                  <a:pt x="21465" y="502276"/>
                  <a:pt x="46694" y="494218"/>
                  <a:pt x="64394" y="476518"/>
                </a:cubicBezTo>
                <a:cubicBezTo>
                  <a:pt x="86284" y="454628"/>
                  <a:pt x="94020" y="421135"/>
                  <a:pt x="115910" y="399245"/>
                </a:cubicBezTo>
                <a:cubicBezTo>
                  <a:pt x="165491" y="349663"/>
                  <a:pt x="144443" y="375762"/>
                  <a:pt x="180304" y="321972"/>
                </a:cubicBezTo>
                <a:cubicBezTo>
                  <a:pt x="210957" y="230015"/>
                  <a:pt x="183471" y="259760"/>
                  <a:pt x="244698" y="218941"/>
                </a:cubicBezTo>
                <a:cubicBezTo>
                  <a:pt x="257577" y="223234"/>
                  <a:pt x="273735" y="222221"/>
                  <a:pt x="283335" y="231820"/>
                </a:cubicBezTo>
                <a:cubicBezTo>
                  <a:pt x="292934" y="241419"/>
                  <a:pt x="295173" y="256921"/>
                  <a:pt x="296214" y="270456"/>
                </a:cubicBezTo>
                <a:cubicBezTo>
                  <a:pt x="303794" y="368996"/>
                  <a:pt x="304800" y="467932"/>
                  <a:pt x="309093" y="566670"/>
                </a:cubicBezTo>
                <a:cubicBezTo>
                  <a:pt x="330558" y="562377"/>
                  <a:pt x="352991" y="561477"/>
                  <a:pt x="373487" y="553791"/>
                </a:cubicBezTo>
                <a:cubicBezTo>
                  <a:pt x="387980" y="548356"/>
                  <a:pt x="400233" y="537943"/>
                  <a:pt x="412124" y="528034"/>
                </a:cubicBezTo>
                <a:cubicBezTo>
                  <a:pt x="457515" y="490208"/>
                  <a:pt x="466381" y="465966"/>
                  <a:pt x="502276" y="412124"/>
                </a:cubicBezTo>
                <a:lnTo>
                  <a:pt x="528034" y="373487"/>
                </a:lnTo>
                <a:cubicBezTo>
                  <a:pt x="536620" y="360608"/>
                  <a:pt x="548896" y="349535"/>
                  <a:pt x="553791" y="334851"/>
                </a:cubicBezTo>
                <a:cubicBezTo>
                  <a:pt x="562377" y="309093"/>
                  <a:pt x="553791" y="266163"/>
                  <a:pt x="579549" y="257577"/>
                </a:cubicBezTo>
                <a:lnTo>
                  <a:pt x="656822" y="231820"/>
                </a:lnTo>
                <a:cubicBezTo>
                  <a:pt x="665408" y="248992"/>
                  <a:pt x="675450" y="265510"/>
                  <a:pt x="682580" y="283335"/>
                </a:cubicBezTo>
                <a:cubicBezTo>
                  <a:pt x="692664" y="308544"/>
                  <a:pt x="708338" y="360608"/>
                  <a:pt x="708338" y="360608"/>
                </a:cubicBezTo>
                <a:cubicBezTo>
                  <a:pt x="704045" y="425002"/>
                  <a:pt x="695459" y="489254"/>
                  <a:pt x="695459" y="553791"/>
                </a:cubicBezTo>
                <a:cubicBezTo>
                  <a:pt x="695459" y="588402"/>
                  <a:pt x="678988" y="638478"/>
                  <a:pt x="708338" y="656822"/>
                </a:cubicBezTo>
                <a:cubicBezTo>
                  <a:pt x="736062" y="674150"/>
                  <a:pt x="768439" y="631065"/>
                  <a:pt x="798490" y="618186"/>
                </a:cubicBezTo>
                <a:cubicBezTo>
                  <a:pt x="811369" y="601014"/>
                  <a:pt x="822768" y="582625"/>
                  <a:pt x="837127" y="566670"/>
                </a:cubicBezTo>
                <a:cubicBezTo>
                  <a:pt x="861495" y="539594"/>
                  <a:pt x="914400" y="489397"/>
                  <a:pt x="914400" y="489397"/>
                </a:cubicBezTo>
                <a:cubicBezTo>
                  <a:pt x="918693" y="467932"/>
                  <a:pt x="921970" y="446239"/>
                  <a:pt x="927279" y="425003"/>
                </a:cubicBezTo>
                <a:cubicBezTo>
                  <a:pt x="930572" y="411833"/>
                  <a:pt x="936866" y="399536"/>
                  <a:pt x="940158" y="386366"/>
                </a:cubicBezTo>
                <a:lnTo>
                  <a:pt x="965915" y="283335"/>
                </a:lnTo>
                <a:cubicBezTo>
                  <a:pt x="970208" y="236113"/>
                  <a:pt x="971399" y="188505"/>
                  <a:pt x="978794" y="141668"/>
                </a:cubicBezTo>
                <a:cubicBezTo>
                  <a:pt x="987509" y="86473"/>
                  <a:pt x="1001156" y="48826"/>
                  <a:pt x="1017431" y="0"/>
                </a:cubicBezTo>
                <a:cubicBezTo>
                  <a:pt x="1021724" y="42930"/>
                  <a:pt x="1028550" y="85681"/>
                  <a:pt x="1030310" y="128789"/>
                </a:cubicBezTo>
                <a:cubicBezTo>
                  <a:pt x="1037140" y="296130"/>
                  <a:pt x="1029281" y="464163"/>
                  <a:pt x="1043189" y="631065"/>
                </a:cubicBezTo>
                <a:cubicBezTo>
                  <a:pt x="1044474" y="646490"/>
                  <a:pt x="1058663" y="603997"/>
                  <a:pt x="1068946" y="592428"/>
                </a:cubicBezTo>
                <a:cubicBezTo>
                  <a:pt x="1093147" y="565202"/>
                  <a:pt x="1146220" y="515155"/>
                  <a:pt x="1146220" y="515155"/>
                </a:cubicBezTo>
                <a:cubicBezTo>
                  <a:pt x="1177104" y="422496"/>
                  <a:pt x="1139626" y="538229"/>
                  <a:pt x="1171977" y="425003"/>
                </a:cubicBezTo>
                <a:cubicBezTo>
                  <a:pt x="1175707" y="411950"/>
                  <a:pt x="1180563" y="399245"/>
                  <a:pt x="1184856" y="386366"/>
                </a:cubicBezTo>
                <a:cubicBezTo>
                  <a:pt x="1189149" y="339144"/>
                  <a:pt x="1174209" y="285868"/>
                  <a:pt x="1197735" y="244699"/>
                </a:cubicBezTo>
                <a:cubicBezTo>
                  <a:pt x="1208385" y="226062"/>
                  <a:pt x="1227490" y="276673"/>
                  <a:pt x="1236372" y="296214"/>
                </a:cubicBezTo>
                <a:cubicBezTo>
                  <a:pt x="1249305" y="324666"/>
                  <a:pt x="1251449" y="356995"/>
                  <a:pt x="1262129" y="386366"/>
                </a:cubicBezTo>
                <a:cubicBezTo>
                  <a:pt x="1268690" y="404409"/>
                  <a:pt x="1279301" y="420710"/>
                  <a:pt x="1287887" y="437882"/>
                </a:cubicBezTo>
                <a:cubicBezTo>
                  <a:pt x="1292180" y="463640"/>
                  <a:pt x="1294433" y="489822"/>
                  <a:pt x="1300766" y="515155"/>
                </a:cubicBezTo>
                <a:cubicBezTo>
                  <a:pt x="1307351" y="541495"/>
                  <a:pt x="1326524" y="592428"/>
                  <a:pt x="1326524" y="592428"/>
                </a:cubicBezTo>
                <a:cubicBezTo>
                  <a:pt x="1398237" y="449005"/>
                  <a:pt x="1312555" y="629679"/>
                  <a:pt x="1365160" y="489397"/>
                </a:cubicBezTo>
                <a:cubicBezTo>
                  <a:pt x="1379164" y="452052"/>
                  <a:pt x="1395326" y="431270"/>
                  <a:pt x="1416676" y="399245"/>
                </a:cubicBezTo>
                <a:cubicBezTo>
                  <a:pt x="1424787" y="358690"/>
                  <a:pt x="1427250" y="317010"/>
                  <a:pt x="1455312" y="283335"/>
                </a:cubicBezTo>
                <a:cubicBezTo>
                  <a:pt x="1465221" y="271444"/>
                  <a:pt x="1481070" y="266163"/>
                  <a:pt x="1493949" y="257577"/>
                </a:cubicBezTo>
                <a:cubicBezTo>
                  <a:pt x="1502535" y="279042"/>
                  <a:pt x="1517407" y="298968"/>
                  <a:pt x="1519707" y="321972"/>
                </a:cubicBezTo>
                <a:cubicBezTo>
                  <a:pt x="1521885" y="343753"/>
                  <a:pt x="1512137" y="365130"/>
                  <a:pt x="1506828" y="386366"/>
                </a:cubicBezTo>
                <a:cubicBezTo>
                  <a:pt x="1499844" y="414300"/>
                  <a:pt x="1489177" y="442653"/>
                  <a:pt x="1468191" y="463639"/>
                </a:cubicBezTo>
                <a:cubicBezTo>
                  <a:pt x="1457246" y="474584"/>
                  <a:pt x="1442434" y="480811"/>
                  <a:pt x="1429555" y="489397"/>
                </a:cubicBezTo>
                <a:cubicBezTo>
                  <a:pt x="1420969" y="506569"/>
                  <a:pt x="1413322" y="524244"/>
                  <a:pt x="1403797" y="540913"/>
                </a:cubicBezTo>
                <a:cubicBezTo>
                  <a:pt x="1396118" y="554352"/>
                  <a:pt x="1375003" y="564371"/>
                  <a:pt x="1378039" y="579549"/>
                </a:cubicBezTo>
                <a:cubicBezTo>
                  <a:pt x="1381075" y="594727"/>
                  <a:pt x="1403797" y="596721"/>
                  <a:pt x="1416676" y="605307"/>
                </a:cubicBezTo>
                <a:cubicBezTo>
                  <a:pt x="1507958" y="600743"/>
                  <a:pt x="1638784" y="628802"/>
                  <a:pt x="1725769" y="566670"/>
                </a:cubicBezTo>
                <a:cubicBezTo>
                  <a:pt x="1792244" y="519188"/>
                  <a:pt x="1738556" y="535142"/>
                  <a:pt x="1803042" y="476518"/>
                </a:cubicBezTo>
                <a:cubicBezTo>
                  <a:pt x="1834807" y="447640"/>
                  <a:pt x="1906073" y="399245"/>
                  <a:pt x="1906073" y="399245"/>
                </a:cubicBezTo>
                <a:cubicBezTo>
                  <a:pt x="1967188" y="277015"/>
                  <a:pt x="1926871" y="319253"/>
                  <a:pt x="2009104" y="257577"/>
                </a:cubicBezTo>
                <a:cubicBezTo>
                  <a:pt x="2013397" y="274749"/>
                  <a:pt x="2021983" y="291393"/>
                  <a:pt x="2021983" y="309093"/>
                </a:cubicBezTo>
                <a:cubicBezTo>
                  <a:pt x="2021983" y="338707"/>
                  <a:pt x="2020059" y="441728"/>
                  <a:pt x="1996225" y="489397"/>
                </a:cubicBezTo>
                <a:cubicBezTo>
                  <a:pt x="1989303" y="503242"/>
                  <a:pt x="1979053" y="515155"/>
                  <a:pt x="1970467" y="528034"/>
                </a:cubicBezTo>
                <a:cubicBezTo>
                  <a:pt x="1966174" y="540913"/>
                  <a:pt x="1965119" y="577965"/>
                  <a:pt x="1957589" y="566670"/>
                </a:cubicBezTo>
                <a:cubicBezTo>
                  <a:pt x="1943105" y="544942"/>
                  <a:pt x="1936452" y="514170"/>
                  <a:pt x="1944710" y="489397"/>
                </a:cubicBezTo>
                <a:cubicBezTo>
                  <a:pt x="1951498" y="469034"/>
                  <a:pt x="1981047" y="465938"/>
                  <a:pt x="1996225" y="450760"/>
                </a:cubicBezTo>
                <a:cubicBezTo>
                  <a:pt x="2011403" y="435582"/>
                  <a:pt x="2019684" y="414423"/>
                  <a:pt x="2034862" y="399245"/>
                </a:cubicBezTo>
                <a:cubicBezTo>
                  <a:pt x="2109267" y="324840"/>
                  <a:pt x="2038296" y="429786"/>
                  <a:pt x="2112135" y="334851"/>
                </a:cubicBezTo>
                <a:cubicBezTo>
                  <a:pt x="2131141" y="310415"/>
                  <a:pt x="2146479" y="283335"/>
                  <a:pt x="2163651" y="257577"/>
                </a:cubicBezTo>
                <a:lnTo>
                  <a:pt x="2189408" y="218941"/>
                </a:lnTo>
                <a:cubicBezTo>
                  <a:pt x="2197994" y="231820"/>
                  <a:pt x="2215166" y="242099"/>
                  <a:pt x="2215166" y="257577"/>
                </a:cubicBezTo>
                <a:cubicBezTo>
                  <a:pt x="2215166" y="327674"/>
                  <a:pt x="2196040" y="381202"/>
                  <a:pt x="2163651" y="437882"/>
                </a:cubicBezTo>
                <a:cubicBezTo>
                  <a:pt x="2155972" y="451321"/>
                  <a:pt x="2146479" y="463639"/>
                  <a:pt x="2137893" y="476518"/>
                </a:cubicBezTo>
                <a:cubicBezTo>
                  <a:pt x="2133600" y="489397"/>
                  <a:pt x="2130362" y="502677"/>
                  <a:pt x="2125014" y="515155"/>
                </a:cubicBezTo>
                <a:cubicBezTo>
                  <a:pt x="2117451" y="532801"/>
                  <a:pt x="2089378" y="550207"/>
                  <a:pt x="2099256" y="566670"/>
                </a:cubicBezTo>
                <a:cubicBezTo>
                  <a:pt x="2110518" y="585441"/>
                  <a:pt x="2142186" y="575256"/>
                  <a:pt x="2163651" y="579549"/>
                </a:cubicBezTo>
                <a:cubicBezTo>
                  <a:pt x="2185116" y="566670"/>
                  <a:pt x="2205656" y="552107"/>
                  <a:pt x="2228045" y="540913"/>
                </a:cubicBezTo>
                <a:cubicBezTo>
                  <a:pt x="2240187" y="534842"/>
                  <a:pt x="2255170" y="535229"/>
                  <a:pt x="2266682" y="528034"/>
                </a:cubicBezTo>
                <a:cubicBezTo>
                  <a:pt x="2308609" y="501830"/>
                  <a:pt x="2335948" y="471646"/>
                  <a:pt x="2369712" y="437882"/>
                </a:cubicBezTo>
                <a:cubicBezTo>
                  <a:pt x="2374005" y="425003"/>
                  <a:pt x="2375061" y="410541"/>
                  <a:pt x="2382591" y="399245"/>
                </a:cubicBezTo>
                <a:cubicBezTo>
                  <a:pt x="2392694" y="384090"/>
                  <a:pt x="2409568" y="374600"/>
                  <a:pt x="2421228" y="360608"/>
                </a:cubicBezTo>
                <a:cubicBezTo>
                  <a:pt x="2431137" y="348717"/>
                  <a:pt x="2438400" y="334851"/>
                  <a:pt x="2446986" y="321972"/>
                </a:cubicBezTo>
                <a:cubicBezTo>
                  <a:pt x="2454683" y="298882"/>
                  <a:pt x="2463637" y="241663"/>
                  <a:pt x="2511380" y="257577"/>
                </a:cubicBezTo>
                <a:cubicBezTo>
                  <a:pt x="2529594" y="263648"/>
                  <a:pt x="2528552" y="291921"/>
                  <a:pt x="2537138" y="309093"/>
                </a:cubicBezTo>
                <a:cubicBezTo>
                  <a:pt x="2541431" y="412124"/>
                  <a:pt x="2531570" y="516729"/>
                  <a:pt x="2550017" y="618186"/>
                </a:cubicBezTo>
                <a:cubicBezTo>
                  <a:pt x="2552786" y="633415"/>
                  <a:pt x="2577708" y="603373"/>
                  <a:pt x="2588653" y="592428"/>
                </a:cubicBezTo>
                <a:cubicBezTo>
                  <a:pt x="2649451" y="531629"/>
                  <a:pt x="2585389" y="578006"/>
                  <a:pt x="2627290" y="515155"/>
                </a:cubicBezTo>
                <a:cubicBezTo>
                  <a:pt x="2637393" y="500000"/>
                  <a:pt x="2653048" y="489397"/>
                  <a:pt x="2665927" y="476518"/>
                </a:cubicBezTo>
                <a:cubicBezTo>
                  <a:pt x="2670220" y="463639"/>
                  <a:pt x="2675076" y="450935"/>
                  <a:pt x="2678805" y="437882"/>
                </a:cubicBezTo>
                <a:cubicBezTo>
                  <a:pt x="2683668" y="420863"/>
                  <a:pt x="2682303" y="401376"/>
                  <a:pt x="2691684" y="386366"/>
                </a:cubicBezTo>
                <a:cubicBezTo>
                  <a:pt x="2703387" y="367642"/>
                  <a:pt x="2755346" y="320446"/>
                  <a:pt x="2781836" y="309093"/>
                </a:cubicBezTo>
                <a:cubicBezTo>
                  <a:pt x="2798105" y="302120"/>
                  <a:pt x="2816180" y="300507"/>
                  <a:pt x="2833352" y="296214"/>
                </a:cubicBezTo>
                <a:cubicBezTo>
                  <a:pt x="2841938" y="283335"/>
                  <a:pt x="2843631" y="257577"/>
                  <a:pt x="2859110" y="257577"/>
                </a:cubicBezTo>
                <a:cubicBezTo>
                  <a:pt x="2872686" y="257577"/>
                  <a:pt x="2869757" y="282823"/>
                  <a:pt x="2871989" y="296214"/>
                </a:cubicBezTo>
                <a:cubicBezTo>
                  <a:pt x="2878380" y="334560"/>
                  <a:pt x="2881348" y="373409"/>
                  <a:pt x="2884867" y="412124"/>
                </a:cubicBezTo>
                <a:cubicBezTo>
                  <a:pt x="2889934" y="467867"/>
                  <a:pt x="2893453" y="523741"/>
                  <a:pt x="2897746" y="579549"/>
                </a:cubicBezTo>
                <a:cubicBezTo>
                  <a:pt x="2914918" y="558084"/>
                  <a:pt x="2929825" y="534592"/>
                  <a:pt x="2949262" y="515155"/>
                </a:cubicBezTo>
                <a:cubicBezTo>
                  <a:pt x="2960207" y="504210"/>
                  <a:pt x="2977705" y="501046"/>
                  <a:pt x="2987898" y="489397"/>
                </a:cubicBezTo>
                <a:cubicBezTo>
                  <a:pt x="3048315" y="420349"/>
                  <a:pt x="3026654" y="424805"/>
                  <a:pt x="3065172" y="360608"/>
                </a:cubicBezTo>
                <a:cubicBezTo>
                  <a:pt x="3081099" y="334063"/>
                  <a:pt x="3099515" y="309093"/>
                  <a:pt x="3116687" y="283335"/>
                </a:cubicBezTo>
                <a:lnTo>
                  <a:pt x="3142445" y="244699"/>
                </a:lnTo>
                <a:cubicBezTo>
                  <a:pt x="3213158" y="350765"/>
                  <a:pt x="3157223" y="252699"/>
                  <a:pt x="3181082" y="515155"/>
                </a:cubicBezTo>
                <a:cubicBezTo>
                  <a:pt x="3182684" y="532782"/>
                  <a:pt x="3190120" y="549391"/>
                  <a:pt x="3193960" y="566670"/>
                </a:cubicBezTo>
                <a:cubicBezTo>
                  <a:pt x="3198708" y="588039"/>
                  <a:pt x="3202090" y="609696"/>
                  <a:pt x="3206839" y="631065"/>
                </a:cubicBezTo>
                <a:cubicBezTo>
                  <a:pt x="3210679" y="648344"/>
                  <a:pt x="3216247" y="665224"/>
                  <a:pt x="3219718" y="682580"/>
                </a:cubicBezTo>
                <a:cubicBezTo>
                  <a:pt x="3224839" y="708186"/>
                  <a:pt x="3228304" y="734095"/>
                  <a:pt x="3232597" y="759853"/>
                </a:cubicBezTo>
                <a:cubicBezTo>
                  <a:pt x="3249769" y="755560"/>
                  <a:pt x="3269709" y="757263"/>
                  <a:pt x="3284112" y="746975"/>
                </a:cubicBezTo>
                <a:cubicBezTo>
                  <a:pt x="3332556" y="712372"/>
                  <a:pt x="3314910" y="698257"/>
                  <a:pt x="3335628" y="656822"/>
                </a:cubicBezTo>
                <a:cubicBezTo>
                  <a:pt x="3353557" y="620964"/>
                  <a:pt x="3371542" y="608030"/>
                  <a:pt x="3400022" y="579549"/>
                </a:cubicBezTo>
                <a:cubicBezTo>
                  <a:pt x="3408608" y="523741"/>
                  <a:pt x="3404281" y="464336"/>
                  <a:pt x="3425780" y="412124"/>
                </a:cubicBezTo>
                <a:cubicBezTo>
                  <a:pt x="3436246" y="386706"/>
                  <a:pt x="3470737" y="380045"/>
                  <a:pt x="3490174" y="360608"/>
                </a:cubicBezTo>
                <a:cubicBezTo>
                  <a:pt x="3501119" y="349663"/>
                  <a:pt x="3506023" y="333863"/>
                  <a:pt x="3515932" y="321972"/>
                </a:cubicBezTo>
                <a:cubicBezTo>
                  <a:pt x="3527592" y="307980"/>
                  <a:pt x="3541690" y="296214"/>
                  <a:pt x="3554569" y="283335"/>
                </a:cubicBezTo>
                <a:cubicBezTo>
                  <a:pt x="3557745" y="273808"/>
                  <a:pt x="3576563" y="206062"/>
                  <a:pt x="3593205" y="206062"/>
                </a:cubicBezTo>
                <a:cubicBezTo>
                  <a:pt x="3608684" y="206062"/>
                  <a:pt x="3610377" y="231820"/>
                  <a:pt x="3618963" y="244699"/>
                </a:cubicBezTo>
                <a:cubicBezTo>
                  <a:pt x="3614887" y="338447"/>
                  <a:pt x="3591707" y="631140"/>
                  <a:pt x="3618963" y="746975"/>
                </a:cubicBezTo>
                <a:cubicBezTo>
                  <a:pt x="3622072" y="760190"/>
                  <a:pt x="3644721" y="755560"/>
                  <a:pt x="3657600" y="759853"/>
                </a:cubicBezTo>
                <a:cubicBezTo>
                  <a:pt x="3683358" y="751267"/>
                  <a:pt x="3712779" y="749877"/>
                  <a:pt x="3734873" y="734096"/>
                </a:cubicBezTo>
                <a:cubicBezTo>
                  <a:pt x="3745920" y="726205"/>
                  <a:pt x="3742404" y="707937"/>
                  <a:pt x="3747752" y="695459"/>
                </a:cubicBezTo>
                <a:cubicBezTo>
                  <a:pt x="3755315" y="677813"/>
                  <a:pt x="3766380" y="661769"/>
                  <a:pt x="3773510" y="643944"/>
                </a:cubicBezTo>
                <a:cubicBezTo>
                  <a:pt x="3819489" y="528995"/>
                  <a:pt x="3775468" y="602367"/>
                  <a:pt x="3825025" y="528034"/>
                </a:cubicBezTo>
                <a:cubicBezTo>
                  <a:pt x="3829318" y="510862"/>
                  <a:pt x="3832818" y="493472"/>
                  <a:pt x="3837904" y="476518"/>
                </a:cubicBezTo>
                <a:cubicBezTo>
                  <a:pt x="3851085" y="432582"/>
                  <a:pt x="3870512" y="377394"/>
                  <a:pt x="3889420" y="334851"/>
                </a:cubicBezTo>
                <a:cubicBezTo>
                  <a:pt x="3897503" y="316665"/>
                  <a:pt x="3924357" y="261277"/>
                  <a:pt x="3940935" y="244699"/>
                </a:cubicBezTo>
                <a:cubicBezTo>
                  <a:pt x="3951880" y="233754"/>
                  <a:pt x="3966693" y="227527"/>
                  <a:pt x="3979572" y="218941"/>
                </a:cubicBezTo>
                <a:cubicBezTo>
                  <a:pt x="3988158" y="231820"/>
                  <a:pt x="4004142" y="242144"/>
                  <a:pt x="4005329" y="257577"/>
                </a:cubicBezTo>
                <a:cubicBezTo>
                  <a:pt x="4049072" y="826246"/>
                  <a:pt x="3966639" y="566514"/>
                  <a:pt x="4031087" y="759853"/>
                </a:cubicBezTo>
                <a:cubicBezTo>
                  <a:pt x="4048259" y="751267"/>
                  <a:pt x="4070109" y="748673"/>
                  <a:pt x="4082603" y="734096"/>
                </a:cubicBezTo>
                <a:cubicBezTo>
                  <a:pt x="4097648" y="716543"/>
                  <a:pt x="4100460" y="691428"/>
                  <a:pt x="4108360" y="669701"/>
                </a:cubicBezTo>
                <a:cubicBezTo>
                  <a:pt x="4150795" y="553004"/>
                  <a:pt x="4114476" y="631711"/>
                  <a:pt x="4159876" y="540913"/>
                </a:cubicBezTo>
                <a:cubicBezTo>
                  <a:pt x="4164169" y="493690"/>
                  <a:pt x="4160537" y="445061"/>
                  <a:pt x="4172755" y="399245"/>
                </a:cubicBezTo>
                <a:cubicBezTo>
                  <a:pt x="4179204" y="375060"/>
                  <a:pt x="4249114" y="310007"/>
                  <a:pt x="4262907" y="296214"/>
                </a:cubicBezTo>
                <a:cubicBezTo>
                  <a:pt x="4267200" y="283335"/>
                  <a:pt x="4267305" y="268178"/>
                  <a:pt x="4275786" y="257577"/>
                </a:cubicBezTo>
                <a:cubicBezTo>
                  <a:pt x="4285455" y="245491"/>
                  <a:pt x="4303477" y="242765"/>
                  <a:pt x="4314422" y="231820"/>
                </a:cubicBezTo>
                <a:cubicBezTo>
                  <a:pt x="4325367" y="220875"/>
                  <a:pt x="4331594" y="206062"/>
                  <a:pt x="4340180" y="193183"/>
                </a:cubicBezTo>
                <a:cubicBezTo>
                  <a:pt x="4348766" y="214648"/>
                  <a:pt x="4364291" y="234518"/>
                  <a:pt x="4365938" y="257577"/>
                </a:cubicBezTo>
                <a:cubicBezTo>
                  <a:pt x="4406879" y="830751"/>
                  <a:pt x="4326202" y="576255"/>
                  <a:pt x="4391696" y="772732"/>
                </a:cubicBezTo>
                <a:cubicBezTo>
                  <a:pt x="4414592" y="757468"/>
                  <a:pt x="4450366" y="740774"/>
                  <a:pt x="4456090" y="708338"/>
                </a:cubicBezTo>
                <a:cubicBezTo>
                  <a:pt x="4466561" y="649000"/>
                  <a:pt x="4461929" y="587876"/>
                  <a:pt x="4468969" y="528034"/>
                </a:cubicBezTo>
                <a:cubicBezTo>
                  <a:pt x="4470555" y="514551"/>
                  <a:pt x="4472908" y="499614"/>
                  <a:pt x="4481848" y="489397"/>
                </a:cubicBezTo>
                <a:cubicBezTo>
                  <a:pt x="4503927" y="464164"/>
                  <a:pt x="4535412" y="448712"/>
                  <a:pt x="4559121" y="425003"/>
                </a:cubicBezTo>
                <a:cubicBezTo>
                  <a:pt x="4570066" y="414058"/>
                  <a:pt x="4575882" y="398961"/>
                  <a:pt x="4584879" y="386366"/>
                </a:cubicBezTo>
                <a:cubicBezTo>
                  <a:pt x="4597355" y="368900"/>
                  <a:pt x="4610636" y="352023"/>
                  <a:pt x="4623515" y="334851"/>
                </a:cubicBezTo>
                <a:cubicBezTo>
                  <a:pt x="4646184" y="266844"/>
                  <a:pt x="4628862" y="307513"/>
                  <a:pt x="4687910" y="218941"/>
                </a:cubicBezTo>
                <a:lnTo>
                  <a:pt x="4713667" y="180304"/>
                </a:lnTo>
                <a:cubicBezTo>
                  <a:pt x="4781453" y="383663"/>
                  <a:pt x="4672469" y="46472"/>
                  <a:pt x="4765183" y="695459"/>
                </a:cubicBezTo>
                <a:cubicBezTo>
                  <a:pt x="4770681" y="733943"/>
                  <a:pt x="4772924" y="618082"/>
                  <a:pt x="4778062" y="579549"/>
                </a:cubicBezTo>
                <a:cubicBezTo>
                  <a:pt x="4781513" y="553665"/>
                  <a:pt x="4784608" y="527609"/>
                  <a:pt x="4790941" y="502276"/>
                </a:cubicBezTo>
                <a:cubicBezTo>
                  <a:pt x="4797526" y="475936"/>
                  <a:pt x="4816698" y="425003"/>
                  <a:pt x="4816698" y="425003"/>
                </a:cubicBezTo>
                <a:cubicBezTo>
                  <a:pt x="4820991" y="360609"/>
                  <a:pt x="4812596" y="294083"/>
                  <a:pt x="4829577" y="231820"/>
                </a:cubicBezTo>
                <a:cubicBezTo>
                  <a:pt x="4834629" y="213298"/>
                  <a:pt x="4853048" y="264273"/>
                  <a:pt x="4855335" y="283335"/>
                </a:cubicBezTo>
                <a:cubicBezTo>
                  <a:pt x="4866088" y="372946"/>
                  <a:pt x="4863592" y="463655"/>
                  <a:pt x="4868214" y="553791"/>
                </a:cubicBezTo>
                <a:cubicBezTo>
                  <a:pt x="4872178" y="631082"/>
                  <a:pt x="4876800" y="708338"/>
                  <a:pt x="4881093" y="785611"/>
                </a:cubicBezTo>
                <a:cubicBezTo>
                  <a:pt x="4893972" y="755560"/>
                  <a:pt x="4905108" y="724701"/>
                  <a:pt x="4919729" y="695459"/>
                </a:cubicBezTo>
                <a:cubicBezTo>
                  <a:pt x="4930924" y="673070"/>
                  <a:pt x="4948199" y="653939"/>
                  <a:pt x="4958366" y="631065"/>
                </a:cubicBezTo>
                <a:cubicBezTo>
                  <a:pt x="4965555" y="614890"/>
                  <a:pt x="4967774" y="596906"/>
                  <a:pt x="4971245" y="579549"/>
                </a:cubicBezTo>
                <a:cubicBezTo>
                  <a:pt x="5002823" y="421660"/>
                  <a:pt x="4967088" y="570419"/>
                  <a:pt x="4997003" y="450760"/>
                </a:cubicBezTo>
                <a:cubicBezTo>
                  <a:pt x="5001296" y="386366"/>
                  <a:pt x="4984460" y="316896"/>
                  <a:pt x="5009882" y="257577"/>
                </a:cubicBezTo>
                <a:cubicBezTo>
                  <a:pt x="5018505" y="237457"/>
                  <a:pt x="5056063" y="258314"/>
                  <a:pt x="5074276" y="270456"/>
                </a:cubicBezTo>
                <a:cubicBezTo>
                  <a:pt x="5085572" y="277986"/>
                  <a:pt x="5082862" y="296214"/>
                  <a:pt x="5087155" y="309093"/>
                </a:cubicBezTo>
                <a:cubicBezTo>
                  <a:pt x="5082862" y="433589"/>
                  <a:pt x="5066256" y="558269"/>
                  <a:pt x="5074276" y="682580"/>
                </a:cubicBezTo>
                <a:cubicBezTo>
                  <a:pt x="5075273" y="698026"/>
                  <a:pt x="5097644" y="705793"/>
                  <a:pt x="5112912" y="708338"/>
                </a:cubicBezTo>
                <a:cubicBezTo>
                  <a:pt x="5126303" y="710570"/>
                  <a:pt x="5138670" y="699752"/>
                  <a:pt x="5151549" y="695459"/>
                </a:cubicBezTo>
                <a:cubicBezTo>
                  <a:pt x="5168721" y="669701"/>
                  <a:pt x="5193276" y="647555"/>
                  <a:pt x="5203065" y="618186"/>
                </a:cubicBezTo>
                <a:cubicBezTo>
                  <a:pt x="5212705" y="589263"/>
                  <a:pt x="5228863" y="538262"/>
                  <a:pt x="5241701" y="515155"/>
                </a:cubicBezTo>
                <a:cubicBezTo>
                  <a:pt x="5252125" y="496391"/>
                  <a:pt x="5267459" y="480811"/>
                  <a:pt x="5280338" y="463639"/>
                </a:cubicBezTo>
                <a:cubicBezTo>
                  <a:pt x="5284631" y="450760"/>
                  <a:pt x="5289488" y="438056"/>
                  <a:pt x="5293217" y="425003"/>
                </a:cubicBezTo>
                <a:cubicBezTo>
                  <a:pt x="5298080" y="407984"/>
                  <a:pt x="5294577" y="386926"/>
                  <a:pt x="5306096" y="373487"/>
                </a:cubicBezTo>
                <a:cubicBezTo>
                  <a:pt x="5322386" y="354481"/>
                  <a:pt x="5350731" y="350219"/>
                  <a:pt x="5370490" y="334851"/>
                </a:cubicBezTo>
                <a:cubicBezTo>
                  <a:pt x="5413729" y="301221"/>
                  <a:pt x="5420785" y="285165"/>
                  <a:pt x="5447763" y="244699"/>
                </a:cubicBezTo>
                <a:cubicBezTo>
                  <a:pt x="5591032" y="387964"/>
                  <a:pt x="5451527" y="230809"/>
                  <a:pt x="5499279" y="708338"/>
                </a:cubicBezTo>
                <a:cubicBezTo>
                  <a:pt x="5500819" y="723740"/>
                  <a:pt x="5518114" y="683545"/>
                  <a:pt x="5525036" y="669701"/>
                </a:cubicBezTo>
                <a:cubicBezTo>
                  <a:pt x="5531107" y="657559"/>
                  <a:pt x="5533148" y="643776"/>
                  <a:pt x="5537915" y="631065"/>
                </a:cubicBezTo>
                <a:cubicBezTo>
                  <a:pt x="5546033" y="609418"/>
                  <a:pt x="5555087" y="588135"/>
                  <a:pt x="5563673" y="566670"/>
                </a:cubicBezTo>
                <a:cubicBezTo>
                  <a:pt x="5567966" y="540912"/>
                  <a:pt x="5571740" y="515063"/>
                  <a:pt x="5576552" y="489397"/>
                </a:cubicBezTo>
                <a:cubicBezTo>
                  <a:pt x="5584620" y="446367"/>
                  <a:pt x="5595482" y="403852"/>
                  <a:pt x="5602310" y="360608"/>
                </a:cubicBezTo>
                <a:cubicBezTo>
                  <a:pt x="5623078" y="229077"/>
                  <a:pt x="5576078" y="257736"/>
                  <a:pt x="5653825" y="231820"/>
                </a:cubicBezTo>
                <a:cubicBezTo>
                  <a:pt x="5713810" y="246816"/>
                  <a:pt x="5703349" y="228808"/>
                  <a:pt x="5718220" y="283335"/>
                </a:cubicBezTo>
                <a:cubicBezTo>
                  <a:pt x="5727534" y="317488"/>
                  <a:pt x="5743977" y="386366"/>
                  <a:pt x="5743977" y="386366"/>
                </a:cubicBezTo>
                <a:cubicBezTo>
                  <a:pt x="5752563" y="373487"/>
                  <a:pt x="5764840" y="362414"/>
                  <a:pt x="5769735" y="347730"/>
                </a:cubicBezTo>
                <a:cubicBezTo>
                  <a:pt x="5784590" y="303167"/>
                  <a:pt x="5768466" y="263745"/>
                  <a:pt x="5808372" y="231820"/>
                </a:cubicBezTo>
                <a:cubicBezTo>
                  <a:pt x="5818973" y="223340"/>
                  <a:pt x="5834866" y="225012"/>
                  <a:pt x="5847008" y="218941"/>
                </a:cubicBezTo>
                <a:cubicBezTo>
                  <a:pt x="5860852" y="212019"/>
                  <a:pt x="5872766" y="201769"/>
                  <a:pt x="5885645" y="193183"/>
                </a:cubicBezTo>
                <a:cubicBezTo>
                  <a:pt x="5894231" y="206062"/>
                  <a:pt x="5906955" y="216994"/>
                  <a:pt x="5911403" y="231820"/>
                </a:cubicBezTo>
                <a:cubicBezTo>
                  <a:pt x="5920126" y="260896"/>
                  <a:pt x="5906069" y="297687"/>
                  <a:pt x="5924282" y="321972"/>
                </a:cubicBezTo>
                <a:cubicBezTo>
                  <a:pt x="5933569" y="334355"/>
                  <a:pt x="5936508" y="290852"/>
                  <a:pt x="5950039" y="283335"/>
                </a:cubicBezTo>
                <a:cubicBezTo>
                  <a:pt x="5977359" y="268157"/>
                  <a:pt x="6010320" y="266768"/>
                  <a:pt x="6040191" y="257577"/>
                </a:cubicBezTo>
                <a:cubicBezTo>
                  <a:pt x="6176056" y="215773"/>
                  <a:pt x="6063875" y="245218"/>
                  <a:pt x="6168980" y="218941"/>
                </a:cubicBezTo>
                <a:cubicBezTo>
                  <a:pt x="6194738" y="223234"/>
                  <a:pt x="6229058" y="212168"/>
                  <a:pt x="6246253" y="231820"/>
                </a:cubicBezTo>
                <a:cubicBezTo>
                  <a:pt x="6266242" y="254665"/>
                  <a:pt x="6233874" y="305134"/>
                  <a:pt x="6259132" y="321972"/>
                </a:cubicBezTo>
                <a:cubicBezTo>
                  <a:pt x="6287930" y="341171"/>
                  <a:pt x="6327819" y="313386"/>
                  <a:pt x="6362163" y="309093"/>
                </a:cubicBezTo>
                <a:cubicBezTo>
                  <a:pt x="6391289" y="265404"/>
                  <a:pt x="6376976" y="281401"/>
                  <a:pt x="6400800" y="257577"/>
                </a:cubicBezTo>
              </a:path>
            </a:pathLst>
          </a:custGeom>
          <a:noFill/>
          <a:ln w="139700">
            <a:solidFill>
              <a:srgbClr val="FFFF00">
                <a:alpha val="6902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0" name="Group 9"/>
          <p:cNvGrpSpPr/>
          <p:nvPr/>
        </p:nvGrpSpPr>
        <p:grpSpPr>
          <a:xfrm>
            <a:off x="-648380" y="657938"/>
            <a:ext cx="9908760" cy="866100"/>
            <a:chOff x="145774" y="639763"/>
            <a:chExt cx="8680174" cy="758712"/>
          </a:xfrm>
        </p:grpSpPr>
        <p:sp>
          <p:nvSpPr>
            <p:cNvPr id="9" name="Rectangle 8"/>
            <p:cNvSpPr/>
            <p:nvPr/>
          </p:nvSpPr>
          <p:spPr>
            <a:xfrm>
              <a:off x="212035" y="724437"/>
              <a:ext cx="8613913" cy="6494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5774" y="639763"/>
              <a:ext cx="8679530" cy="75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itle 1"/>
          <p:cNvSpPr txBox="1">
            <a:spLocks/>
          </p:cNvSpPr>
          <p:nvPr/>
        </p:nvSpPr>
        <p:spPr>
          <a:xfrm>
            <a:off x="0" y="0"/>
            <a:ext cx="9144000" cy="1325563"/>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6000" b="1" dirty="0" smtClean="0">
                <a:solidFill>
                  <a:srgbClr val="C00000"/>
                </a:solidFill>
                <a:latin typeface="+mn-lt"/>
              </a:rPr>
              <a:t>Building cool algorithms</a:t>
            </a:r>
            <a:endParaRPr lang="en-GB" sz="6000" b="1" dirty="0">
              <a:solidFill>
                <a:srgbClr val="C00000"/>
              </a:solidFill>
              <a:latin typeface="+mn-lt"/>
            </a:endParaRPr>
          </a:p>
        </p:txBody>
      </p:sp>
      <p:sp>
        <p:nvSpPr>
          <p:cNvPr id="13" name="Rectangle 12"/>
          <p:cNvSpPr/>
          <p:nvPr/>
        </p:nvSpPr>
        <p:spPr>
          <a:xfrm>
            <a:off x="7299007" y="2353476"/>
            <a:ext cx="1844993" cy="1277273"/>
          </a:xfrm>
          <a:prstGeom prst="rect">
            <a:avLst/>
          </a:prstGeom>
        </p:spPr>
        <p:txBody>
          <a:bodyPr wrap="none">
            <a:spAutoFit/>
          </a:bodyPr>
          <a:lstStyle/>
          <a:p>
            <a:pPr algn="r">
              <a:spcAft>
                <a:spcPts val="600"/>
              </a:spcAft>
            </a:pPr>
            <a:r>
              <a:rPr lang="en-GB" sz="3600" b="1" dirty="0" smtClean="0">
                <a:solidFill>
                  <a:srgbClr val="C00000"/>
                </a:solidFill>
                <a:latin typeface="Calibri" panose="020F0502020204030204" pitchFamily="34" charset="0"/>
                <a:ea typeface="Cambria" panose="02040503050406030204" pitchFamily="18" charset="0"/>
                <a:cs typeface="Arial" panose="020B0604020202020204" pitchFamily="34" charset="0"/>
              </a:rPr>
              <a:t>Red Eye</a:t>
            </a:r>
          </a:p>
          <a:p>
            <a:pPr algn="r">
              <a:spcAft>
                <a:spcPts val="600"/>
              </a:spcAft>
            </a:pPr>
            <a:r>
              <a:rPr lang="en-GB" sz="3600" b="1" dirty="0" smtClean="0">
                <a:solidFill>
                  <a:srgbClr val="C00000"/>
                </a:solidFill>
                <a:effectLst/>
                <a:latin typeface="Calibri" panose="020F0502020204030204" pitchFamily="34" charset="0"/>
                <a:ea typeface="Cambria" panose="02040503050406030204" pitchFamily="18" charset="0"/>
                <a:cs typeface="Arial" panose="020B0604020202020204" pitchFamily="34" charset="0"/>
              </a:rPr>
              <a:t>Removal</a:t>
            </a:r>
            <a:endParaRPr lang="en-GB" sz="3600" dirty="0">
              <a:effectLst/>
              <a:latin typeface="Arial" panose="020B0604020202020204" pitchFamily="34"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28647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7" grpId="1" animBg="1"/>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jenny-eye-fixed"/>
          <p:cNvPicPr>
            <a:picLocks noChangeAspect="1" noChangeArrowheads="1"/>
          </p:cNvPicPr>
          <p:nvPr/>
        </p:nvPicPr>
        <p:blipFill rotWithShape="1">
          <a:blip r:embed="rId3">
            <a:extLst>
              <a:ext uri="{28A0092B-C50C-407E-A947-70E740481C1C}">
                <a14:useLocalDpi xmlns:a14="http://schemas.microsoft.com/office/drawing/2010/main" val="0"/>
              </a:ext>
            </a:extLst>
          </a:blip>
          <a:srcRect t="8509" r="13187"/>
          <a:stretch/>
        </p:blipFill>
        <p:spPr>
          <a:xfrm>
            <a:off x="0" y="772732"/>
            <a:ext cx="5772953" cy="6101433"/>
          </a:xfrm>
          <a:prstGeom prst="rect">
            <a:avLst/>
          </a:prstGeom>
          <a:noFill/>
        </p:spPr>
      </p:pic>
      <p:sp>
        <p:nvSpPr>
          <p:cNvPr id="5" name="Rectangle 4"/>
          <p:cNvSpPr/>
          <p:nvPr/>
        </p:nvSpPr>
        <p:spPr>
          <a:xfrm>
            <a:off x="8129847" y="5735782"/>
            <a:ext cx="1014153" cy="11222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1"/>
          <p:cNvSpPr txBox="1">
            <a:spLocks/>
          </p:cNvSpPr>
          <p:nvPr/>
        </p:nvSpPr>
        <p:spPr>
          <a:xfrm>
            <a:off x="0" y="0"/>
            <a:ext cx="9144000" cy="1325563"/>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6000" b="1" dirty="0" smtClean="0">
                <a:solidFill>
                  <a:srgbClr val="C00000"/>
                </a:solidFill>
                <a:latin typeface="+mn-lt"/>
              </a:rPr>
              <a:t>Building cool algorithms</a:t>
            </a:r>
            <a:endParaRPr lang="en-GB" sz="6000" b="1" dirty="0">
              <a:solidFill>
                <a:srgbClr val="C00000"/>
              </a:solidFill>
              <a:latin typeface="+mn-lt"/>
            </a:endParaRPr>
          </a:p>
        </p:txBody>
      </p:sp>
      <p:sp>
        <p:nvSpPr>
          <p:cNvPr id="7" name="Rectangle 6"/>
          <p:cNvSpPr/>
          <p:nvPr/>
        </p:nvSpPr>
        <p:spPr>
          <a:xfrm>
            <a:off x="7299007" y="2353476"/>
            <a:ext cx="1844993" cy="1277273"/>
          </a:xfrm>
          <a:prstGeom prst="rect">
            <a:avLst/>
          </a:prstGeom>
        </p:spPr>
        <p:txBody>
          <a:bodyPr wrap="none">
            <a:spAutoFit/>
          </a:bodyPr>
          <a:lstStyle/>
          <a:p>
            <a:pPr algn="r">
              <a:spcAft>
                <a:spcPts val="600"/>
              </a:spcAft>
            </a:pPr>
            <a:r>
              <a:rPr lang="en-GB" sz="3600" b="1" dirty="0" smtClean="0">
                <a:solidFill>
                  <a:srgbClr val="C00000"/>
                </a:solidFill>
                <a:latin typeface="Calibri" panose="020F0502020204030204" pitchFamily="34" charset="0"/>
                <a:ea typeface="Cambria" panose="02040503050406030204" pitchFamily="18" charset="0"/>
                <a:cs typeface="Arial" panose="020B0604020202020204" pitchFamily="34" charset="0"/>
              </a:rPr>
              <a:t>Red Eye</a:t>
            </a:r>
          </a:p>
          <a:p>
            <a:pPr algn="r">
              <a:spcAft>
                <a:spcPts val="600"/>
              </a:spcAft>
            </a:pPr>
            <a:r>
              <a:rPr lang="en-GB" sz="3600" b="1" dirty="0" smtClean="0">
                <a:solidFill>
                  <a:srgbClr val="C00000"/>
                </a:solidFill>
                <a:effectLst/>
                <a:latin typeface="Calibri" panose="020F0502020204030204" pitchFamily="34" charset="0"/>
                <a:ea typeface="Cambria" panose="02040503050406030204" pitchFamily="18" charset="0"/>
                <a:cs typeface="Arial" panose="020B0604020202020204" pitchFamily="34" charset="0"/>
              </a:rPr>
              <a:t>Removal</a:t>
            </a:r>
            <a:endParaRPr lang="en-GB" sz="3600" dirty="0">
              <a:effectLst/>
              <a:latin typeface="Arial" panose="020B0604020202020204" pitchFamily="34"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0939430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129847" y="5735782"/>
            <a:ext cx="1014153" cy="11222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7" descr="red-w-flas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68965" y="1053064"/>
            <a:ext cx="7739914" cy="5804936"/>
          </a:xfrm>
          <a:prstGeom prst="rect">
            <a:avLst/>
          </a:prstGeom>
          <a:noFill/>
        </p:spPr>
      </p:pic>
      <p:pic>
        <p:nvPicPr>
          <p:cNvPr id="6" name="Picture 7" descr="redjustrig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168963" y="1053064"/>
            <a:ext cx="7739913" cy="5804935"/>
          </a:xfrm>
          <a:prstGeom prst="rect">
            <a:avLst/>
          </a:prstGeom>
          <a:noFill/>
        </p:spPr>
      </p:pic>
      <p:pic>
        <p:nvPicPr>
          <p:cNvPr id="7" name="Picture 7" descr="red-w-flas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144590" y="1468690"/>
            <a:ext cx="2774121" cy="2080591"/>
          </a:xfrm>
          <a:prstGeom prst="rect">
            <a:avLst/>
          </a:prstGeom>
          <a:noFill/>
        </p:spPr>
      </p:pic>
      <p:cxnSp>
        <p:nvCxnSpPr>
          <p:cNvPr id="8" name="Straight Arrow Connector 7"/>
          <p:cNvCxnSpPr/>
          <p:nvPr/>
        </p:nvCxnSpPr>
        <p:spPr>
          <a:xfrm flipH="1">
            <a:off x="3339548" y="2676939"/>
            <a:ext cx="3710609" cy="2531165"/>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 name="Title 1"/>
          <p:cNvSpPr txBox="1">
            <a:spLocks/>
          </p:cNvSpPr>
          <p:nvPr/>
        </p:nvSpPr>
        <p:spPr>
          <a:xfrm>
            <a:off x="0" y="0"/>
            <a:ext cx="9144000" cy="1325563"/>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6000" b="1" dirty="0" smtClean="0">
                <a:solidFill>
                  <a:srgbClr val="C00000"/>
                </a:solidFill>
                <a:latin typeface="+mn-lt"/>
              </a:rPr>
              <a:t>Building cool algorithms</a:t>
            </a:r>
            <a:endParaRPr lang="en-GB" sz="6000" b="1" dirty="0">
              <a:solidFill>
                <a:srgbClr val="C00000"/>
              </a:solidFill>
              <a:latin typeface="+mn-lt"/>
            </a:endParaRPr>
          </a:p>
        </p:txBody>
      </p:sp>
    </p:spTree>
    <p:extLst>
      <p:ext uri="{BB962C8B-B14F-4D97-AF65-F5344CB8AC3E}">
        <p14:creationId xmlns:p14="http://schemas.microsoft.com/office/powerpoint/2010/main" val="11386506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right)">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129847" y="5735782"/>
            <a:ext cx="1014153" cy="11222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279" y="99794"/>
            <a:ext cx="2959851" cy="3176906"/>
          </a:xfrm>
          <a:prstGeom prst="rect">
            <a:avLst/>
          </a:prstGeom>
        </p:spPr>
      </p:pic>
      <p:sp>
        <p:nvSpPr>
          <p:cNvPr id="2" name="TextBox 1"/>
          <p:cNvSpPr txBox="1"/>
          <p:nvPr/>
        </p:nvSpPr>
        <p:spPr>
          <a:xfrm>
            <a:off x="1064404" y="2753480"/>
            <a:ext cx="2010726" cy="523220"/>
          </a:xfrm>
          <a:prstGeom prst="rect">
            <a:avLst/>
          </a:prstGeom>
          <a:noFill/>
        </p:spPr>
        <p:txBody>
          <a:bodyPr wrap="square" rtlCol="0">
            <a:spAutoFit/>
          </a:bodyPr>
          <a:lstStyle/>
          <a:p>
            <a:pPr algn="r"/>
            <a:r>
              <a:rPr lang="en-GB" sz="1400" dirty="0" smtClean="0">
                <a:solidFill>
                  <a:schemeClr val="bg1"/>
                </a:solidFill>
              </a:rPr>
              <a:t>Douglas Blank</a:t>
            </a:r>
          </a:p>
          <a:p>
            <a:pPr algn="r"/>
            <a:r>
              <a:rPr lang="en-GB" sz="1400" dirty="0">
                <a:solidFill>
                  <a:schemeClr val="bg1"/>
                </a:solidFill>
              </a:rPr>
              <a:t>Bryn </a:t>
            </a:r>
            <a:r>
              <a:rPr lang="en-GB" sz="1400" dirty="0" err="1">
                <a:solidFill>
                  <a:schemeClr val="bg1"/>
                </a:solidFill>
              </a:rPr>
              <a:t>Mawr</a:t>
            </a:r>
            <a:r>
              <a:rPr lang="en-GB" sz="1400" dirty="0">
                <a:solidFill>
                  <a:schemeClr val="bg1"/>
                </a:solidFill>
              </a:rPr>
              <a:t>, </a:t>
            </a:r>
            <a:r>
              <a:rPr lang="en-GB" sz="1400" dirty="0" smtClean="0">
                <a:solidFill>
                  <a:schemeClr val="bg1"/>
                </a:solidFill>
              </a:rPr>
              <a:t>Philadelphia</a:t>
            </a:r>
            <a:endParaRPr lang="en-GB" sz="1400" dirty="0">
              <a:solidFill>
                <a:schemeClr val="bg1"/>
              </a:solidFill>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5152" y="971874"/>
            <a:ext cx="5612938" cy="5612938"/>
          </a:xfrm>
          <a:prstGeom prst="rect">
            <a:avLst/>
          </a:prstGeom>
        </p:spPr>
      </p:pic>
      <p:pic>
        <p:nvPicPr>
          <p:cNvPr id="13" name="Picture 12"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45" y="3451538"/>
            <a:ext cx="3041485" cy="3406462"/>
          </a:xfrm>
          <a:prstGeom prst="rect">
            <a:avLst/>
          </a:prstGeom>
        </p:spPr>
      </p:pic>
      <p:sp>
        <p:nvSpPr>
          <p:cNvPr id="8" name="Title 1"/>
          <p:cNvSpPr txBox="1">
            <a:spLocks/>
          </p:cNvSpPr>
          <p:nvPr/>
        </p:nvSpPr>
        <p:spPr>
          <a:xfrm>
            <a:off x="0" y="0"/>
            <a:ext cx="9144000" cy="1325563"/>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6000" b="1" dirty="0" smtClean="0">
                <a:solidFill>
                  <a:srgbClr val="C00000"/>
                </a:solidFill>
                <a:latin typeface="+mn-lt"/>
              </a:rPr>
              <a:t>Cool algorithms</a:t>
            </a:r>
            <a:endParaRPr lang="en-GB" sz="6000" b="1" dirty="0">
              <a:solidFill>
                <a:srgbClr val="C00000"/>
              </a:solidFill>
              <a:latin typeface="+mn-lt"/>
            </a:endParaRPr>
          </a:p>
        </p:txBody>
      </p:sp>
    </p:spTree>
    <p:extLst>
      <p:ext uri="{BB962C8B-B14F-4D97-AF65-F5344CB8AC3E}">
        <p14:creationId xmlns:p14="http://schemas.microsoft.com/office/powerpoint/2010/main" val="41120893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6924" b="7901"/>
          <a:stretch/>
        </p:blipFill>
        <p:spPr>
          <a:xfrm>
            <a:off x="0" y="0"/>
            <a:ext cx="9167810" cy="689186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5391875" y="3970136"/>
            <a:ext cx="3719019" cy="2003782"/>
          </a:xfrm>
          <a:prstGeom prst="rect">
            <a:avLst/>
          </a:prstGeom>
        </p:spPr>
      </p:pic>
      <p:sp>
        <p:nvSpPr>
          <p:cNvPr id="2" name="TextBox 1"/>
          <p:cNvSpPr txBox="1"/>
          <p:nvPr/>
        </p:nvSpPr>
        <p:spPr>
          <a:xfrm>
            <a:off x="0" y="0"/>
            <a:ext cx="2023311" cy="215444"/>
          </a:xfrm>
          <a:prstGeom prst="rect">
            <a:avLst/>
          </a:prstGeom>
          <a:noFill/>
        </p:spPr>
        <p:txBody>
          <a:bodyPr wrap="none" rtlCol="0">
            <a:spAutoFit/>
          </a:bodyPr>
          <a:lstStyle/>
          <a:p>
            <a:r>
              <a:rPr lang="en-GB" sz="800" dirty="0" smtClean="0">
                <a:solidFill>
                  <a:schemeClr val="bg1"/>
                </a:solidFill>
              </a:rPr>
              <a:t>Image </a:t>
            </a:r>
            <a:r>
              <a:rPr lang="en-GB" sz="800" dirty="0">
                <a:solidFill>
                  <a:schemeClr val="bg1"/>
                </a:solidFill>
              </a:rPr>
              <a:t>CC, courtesy of Colin: </a:t>
            </a:r>
            <a:r>
              <a:rPr lang="en-GB" sz="800" dirty="0" smtClean="0">
                <a:solidFill>
                  <a:schemeClr val="bg1"/>
                </a:solidFill>
              </a:rPr>
              <a:t>goo.gl/y6GOK7 </a:t>
            </a:r>
            <a:endParaRPr lang="en-GB" sz="800" dirty="0">
              <a:solidFill>
                <a:schemeClr val="bg1"/>
              </a:solidFill>
            </a:endParaRPr>
          </a:p>
        </p:txBody>
      </p:sp>
    </p:spTree>
    <p:extLst>
      <p:ext uri="{BB962C8B-B14F-4D97-AF65-F5344CB8AC3E}">
        <p14:creationId xmlns:p14="http://schemas.microsoft.com/office/powerpoint/2010/main" val="9463140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279" y="99794"/>
            <a:ext cx="2959851" cy="3176906"/>
          </a:xfrm>
          <a:prstGeom prst="rect">
            <a:avLst/>
          </a:prstGeom>
        </p:spPr>
      </p:pic>
      <p:sp>
        <p:nvSpPr>
          <p:cNvPr id="2" name="TextBox 1"/>
          <p:cNvSpPr txBox="1"/>
          <p:nvPr/>
        </p:nvSpPr>
        <p:spPr>
          <a:xfrm>
            <a:off x="1064404" y="2753480"/>
            <a:ext cx="2010726" cy="523220"/>
          </a:xfrm>
          <a:prstGeom prst="rect">
            <a:avLst/>
          </a:prstGeom>
          <a:noFill/>
        </p:spPr>
        <p:txBody>
          <a:bodyPr wrap="square" rtlCol="0">
            <a:spAutoFit/>
          </a:bodyPr>
          <a:lstStyle/>
          <a:p>
            <a:pPr algn="r"/>
            <a:r>
              <a:rPr lang="en-GB" sz="1400" dirty="0" smtClean="0">
                <a:solidFill>
                  <a:schemeClr val="bg1"/>
                </a:solidFill>
              </a:rPr>
              <a:t>Douglas Blank</a:t>
            </a:r>
          </a:p>
          <a:p>
            <a:pPr algn="r"/>
            <a:r>
              <a:rPr lang="en-GB" sz="1400" dirty="0">
                <a:solidFill>
                  <a:schemeClr val="bg1"/>
                </a:solidFill>
              </a:rPr>
              <a:t>Bryn </a:t>
            </a:r>
            <a:r>
              <a:rPr lang="en-GB" sz="1400" dirty="0" err="1">
                <a:solidFill>
                  <a:schemeClr val="bg1"/>
                </a:solidFill>
              </a:rPr>
              <a:t>Mawr</a:t>
            </a:r>
            <a:r>
              <a:rPr lang="en-GB" sz="1400" dirty="0">
                <a:solidFill>
                  <a:schemeClr val="bg1"/>
                </a:solidFill>
              </a:rPr>
              <a:t>, </a:t>
            </a:r>
            <a:r>
              <a:rPr lang="en-GB" sz="1400" dirty="0" smtClean="0">
                <a:solidFill>
                  <a:schemeClr val="bg1"/>
                </a:solidFill>
              </a:rPr>
              <a:t>Philadelphia</a:t>
            </a:r>
            <a:endParaRPr lang="en-GB" sz="1400" dirty="0">
              <a:solidFill>
                <a:schemeClr val="bg1"/>
              </a:solidFill>
            </a:endParaRPr>
          </a:p>
        </p:txBody>
      </p:sp>
      <p:pic>
        <p:nvPicPr>
          <p:cNvPr id="13" name="Picture 1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45" y="3451538"/>
            <a:ext cx="3041485" cy="3406462"/>
          </a:xfrm>
          <a:prstGeom prst="rect">
            <a:avLst/>
          </a:prstGeom>
        </p:spPr>
      </p:pic>
      <p:sp>
        <p:nvSpPr>
          <p:cNvPr id="4" name="Rectangle 3"/>
          <p:cNvSpPr/>
          <p:nvPr/>
        </p:nvSpPr>
        <p:spPr>
          <a:xfrm>
            <a:off x="3075130" y="725398"/>
            <a:ext cx="6068869" cy="1323439"/>
          </a:xfrm>
          <a:prstGeom prst="rect">
            <a:avLst/>
          </a:prstGeom>
        </p:spPr>
        <p:txBody>
          <a:bodyPr wrap="square">
            <a:spAutoFit/>
          </a:bodyPr>
          <a:lstStyle/>
          <a:p>
            <a:r>
              <a:rPr lang="en-GB" sz="2000" b="1" spc="-150" dirty="0">
                <a:solidFill>
                  <a:schemeClr val="bg1">
                    <a:lumMod val="50000"/>
                  </a:schemeClr>
                </a:solidFill>
                <a:latin typeface="Courier New" panose="02070309020205020404" pitchFamily="49" charset="0"/>
                <a:cs typeface="Courier New" panose="02070309020205020404" pitchFamily="49" charset="0"/>
              </a:rPr>
              <a:t>for pixel in </a:t>
            </a:r>
            <a:r>
              <a:rPr lang="en-GB" sz="2000" b="1" spc="-150" dirty="0" err="1">
                <a:solidFill>
                  <a:schemeClr val="bg1">
                    <a:lumMod val="50000"/>
                  </a:schemeClr>
                </a:solidFill>
                <a:latin typeface="Courier New" panose="02070309020205020404" pitchFamily="49" charset="0"/>
                <a:cs typeface="Courier New" panose="02070309020205020404" pitchFamily="49" charset="0"/>
              </a:rPr>
              <a:t>getPixels</a:t>
            </a:r>
            <a:r>
              <a:rPr lang="en-GB" sz="2000" b="1" spc="-150" dirty="0">
                <a:solidFill>
                  <a:schemeClr val="bg1">
                    <a:lumMod val="50000"/>
                  </a:schemeClr>
                </a:solidFill>
                <a:latin typeface="Courier New" panose="02070309020205020404" pitchFamily="49" charset="0"/>
                <a:cs typeface="Courier New" panose="02070309020205020404" pitchFamily="49" charset="0"/>
              </a:rPr>
              <a:t>(</a:t>
            </a:r>
            <a:r>
              <a:rPr lang="en-GB" sz="2000" b="1" spc="-150" dirty="0" err="1">
                <a:solidFill>
                  <a:schemeClr val="bg1">
                    <a:lumMod val="50000"/>
                  </a:schemeClr>
                </a:solidFill>
                <a:latin typeface="Courier New" panose="02070309020205020404" pitchFamily="49" charset="0"/>
                <a:cs typeface="Courier New" panose="02070309020205020404" pitchFamily="49" charset="0"/>
              </a:rPr>
              <a:t>newimage</a:t>
            </a:r>
            <a:r>
              <a:rPr lang="en-GB" sz="2000" b="1" spc="-150" dirty="0">
                <a:solidFill>
                  <a:schemeClr val="bg1">
                    <a:lumMod val="50000"/>
                  </a:schemeClr>
                </a:solidFill>
                <a:latin typeface="Courier New" panose="02070309020205020404" pitchFamily="49" charset="0"/>
                <a:cs typeface="Courier New" panose="02070309020205020404" pitchFamily="49" charset="0"/>
              </a:rPr>
              <a:t>): </a:t>
            </a:r>
            <a:endParaRPr lang="en-GB" sz="2000" b="1" spc="-150" dirty="0" smtClean="0">
              <a:solidFill>
                <a:schemeClr val="bg1">
                  <a:lumMod val="50000"/>
                </a:schemeClr>
              </a:solidFill>
              <a:latin typeface="Courier New" panose="02070309020205020404" pitchFamily="49" charset="0"/>
              <a:cs typeface="Courier New" panose="02070309020205020404" pitchFamily="49" charset="0"/>
            </a:endParaRPr>
          </a:p>
          <a:p>
            <a:r>
              <a:rPr lang="en-GB" sz="2000" b="1" spc="-150" dirty="0" smtClean="0">
                <a:solidFill>
                  <a:schemeClr val="bg1">
                    <a:lumMod val="50000"/>
                  </a:schemeClr>
                </a:solidFill>
                <a:latin typeface="Courier New" panose="02070309020205020404" pitchFamily="49" charset="0"/>
                <a:cs typeface="Courier New" panose="02070309020205020404" pitchFamily="49" charset="0"/>
              </a:rPr>
              <a:t>  if distance(pixel)to(black)) &gt; </a:t>
            </a:r>
            <a:r>
              <a:rPr lang="en-GB" sz="2000" b="1" spc="-150" dirty="0">
                <a:solidFill>
                  <a:schemeClr val="bg1">
                    <a:lumMod val="50000"/>
                  </a:schemeClr>
                </a:solidFill>
                <a:latin typeface="Courier New" panose="02070309020205020404" pitchFamily="49" charset="0"/>
                <a:cs typeface="Courier New" panose="02070309020205020404" pitchFamily="49" charset="0"/>
              </a:rPr>
              <a:t>50: </a:t>
            </a:r>
            <a:endParaRPr lang="en-GB" sz="2000" b="1" spc="-150" dirty="0" smtClean="0">
              <a:solidFill>
                <a:schemeClr val="bg1">
                  <a:lumMod val="50000"/>
                </a:schemeClr>
              </a:solidFill>
              <a:latin typeface="Courier New" panose="02070309020205020404" pitchFamily="49" charset="0"/>
              <a:cs typeface="Courier New" panose="02070309020205020404" pitchFamily="49" charset="0"/>
            </a:endParaRPr>
          </a:p>
          <a:p>
            <a:r>
              <a:rPr lang="en-GB" sz="2000" b="1" spc="-150" dirty="0">
                <a:solidFill>
                  <a:schemeClr val="bg1">
                    <a:lumMod val="50000"/>
                  </a:schemeClr>
                </a:solidFill>
                <a:latin typeface="Courier New" panose="02070309020205020404" pitchFamily="49" charset="0"/>
                <a:cs typeface="Courier New" panose="02070309020205020404" pitchFamily="49" charset="0"/>
              </a:rPr>
              <a:t> </a:t>
            </a:r>
            <a:r>
              <a:rPr lang="en-GB" sz="2000" b="1" spc="-150" dirty="0" smtClean="0">
                <a:solidFill>
                  <a:schemeClr val="bg1">
                    <a:lumMod val="50000"/>
                  </a:schemeClr>
                </a:solidFill>
                <a:latin typeface="Courier New" panose="02070309020205020404" pitchFamily="49" charset="0"/>
                <a:cs typeface="Courier New" panose="02070309020205020404" pitchFamily="49" charset="0"/>
              </a:rPr>
              <a:t> # </a:t>
            </a:r>
            <a:r>
              <a:rPr lang="en-GB" sz="2000" b="1" spc="-150" dirty="0">
                <a:solidFill>
                  <a:schemeClr val="bg1">
                    <a:lumMod val="50000"/>
                  </a:schemeClr>
                </a:solidFill>
                <a:latin typeface="Courier New" panose="02070309020205020404" pitchFamily="49" charset="0"/>
                <a:cs typeface="Courier New" panose="02070309020205020404" pitchFamily="49" charset="0"/>
              </a:rPr>
              <a:t>not black </a:t>
            </a:r>
            <a:endParaRPr lang="en-GB" sz="2000" b="1" spc="-150" dirty="0" smtClean="0">
              <a:solidFill>
                <a:schemeClr val="bg1">
                  <a:lumMod val="50000"/>
                </a:schemeClr>
              </a:solidFill>
              <a:latin typeface="Courier New" panose="02070309020205020404" pitchFamily="49" charset="0"/>
              <a:cs typeface="Courier New" panose="02070309020205020404" pitchFamily="49" charset="0"/>
            </a:endParaRPr>
          </a:p>
          <a:p>
            <a:r>
              <a:rPr lang="en-GB" sz="2000" b="1" spc="-150" dirty="0" smtClean="0">
                <a:solidFill>
                  <a:schemeClr val="bg1">
                    <a:lumMod val="50000"/>
                  </a:schemeClr>
                </a:solidFill>
                <a:latin typeface="Courier New" panose="02070309020205020404" pitchFamily="49" charset="0"/>
                <a:cs typeface="Courier New" panose="02070309020205020404" pitchFamily="49" charset="0"/>
              </a:rPr>
              <a:t>  copy pixel to new canvas</a:t>
            </a:r>
            <a:endParaRPr lang="en-GB" sz="2000" b="1" spc="-150" dirty="0">
              <a:solidFill>
                <a:schemeClr val="bg1">
                  <a:lumMod val="50000"/>
                </a:schemeClr>
              </a:solidFill>
              <a:latin typeface="Courier New" panose="02070309020205020404" pitchFamily="49" charset="0"/>
              <a:cs typeface="Courier New" panose="02070309020205020404" pitchFamily="49" charset="0"/>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38658" y="2048837"/>
            <a:ext cx="4599511" cy="4599511"/>
          </a:xfrm>
          <a:prstGeom prst="rect">
            <a:avLst/>
          </a:prstGeom>
        </p:spPr>
      </p:pic>
      <p:sp>
        <p:nvSpPr>
          <p:cNvPr id="8" name="Rectangle 7"/>
          <p:cNvSpPr/>
          <p:nvPr/>
        </p:nvSpPr>
        <p:spPr>
          <a:xfrm>
            <a:off x="8129847" y="5735782"/>
            <a:ext cx="1014153" cy="11222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1"/>
          <p:cNvSpPr txBox="1">
            <a:spLocks/>
          </p:cNvSpPr>
          <p:nvPr/>
        </p:nvSpPr>
        <p:spPr>
          <a:xfrm>
            <a:off x="0" y="0"/>
            <a:ext cx="9144000" cy="1325563"/>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6000" b="1" dirty="0" smtClean="0">
                <a:solidFill>
                  <a:srgbClr val="C00000"/>
                </a:solidFill>
                <a:latin typeface="+mn-lt"/>
              </a:rPr>
              <a:t>Cool algorithms</a:t>
            </a:r>
            <a:endParaRPr lang="en-GB" sz="6000" b="1" dirty="0">
              <a:solidFill>
                <a:srgbClr val="C00000"/>
              </a:solidFill>
              <a:latin typeface="+mn-lt"/>
            </a:endParaRPr>
          </a:p>
        </p:txBody>
      </p:sp>
    </p:spTree>
    <p:extLst>
      <p:ext uri="{BB962C8B-B14F-4D97-AF65-F5344CB8AC3E}">
        <p14:creationId xmlns:p14="http://schemas.microsoft.com/office/powerpoint/2010/main" val="23467928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129847" y="5735782"/>
            <a:ext cx="1014153" cy="11222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279" y="99794"/>
            <a:ext cx="2959851" cy="3176906"/>
          </a:xfrm>
          <a:prstGeom prst="rect">
            <a:avLst/>
          </a:prstGeom>
        </p:spPr>
      </p:pic>
      <p:sp>
        <p:nvSpPr>
          <p:cNvPr id="2" name="TextBox 1"/>
          <p:cNvSpPr txBox="1"/>
          <p:nvPr/>
        </p:nvSpPr>
        <p:spPr>
          <a:xfrm>
            <a:off x="1064404" y="2753480"/>
            <a:ext cx="2010726" cy="523220"/>
          </a:xfrm>
          <a:prstGeom prst="rect">
            <a:avLst/>
          </a:prstGeom>
          <a:noFill/>
        </p:spPr>
        <p:txBody>
          <a:bodyPr wrap="square" rtlCol="0">
            <a:spAutoFit/>
          </a:bodyPr>
          <a:lstStyle/>
          <a:p>
            <a:pPr algn="r"/>
            <a:r>
              <a:rPr lang="en-GB" sz="1400" dirty="0" smtClean="0">
                <a:solidFill>
                  <a:schemeClr val="bg1"/>
                </a:solidFill>
              </a:rPr>
              <a:t>Douglas Blank</a:t>
            </a:r>
          </a:p>
          <a:p>
            <a:pPr algn="r"/>
            <a:r>
              <a:rPr lang="en-GB" sz="1400" dirty="0">
                <a:solidFill>
                  <a:schemeClr val="bg1"/>
                </a:solidFill>
              </a:rPr>
              <a:t>Bryn </a:t>
            </a:r>
            <a:r>
              <a:rPr lang="en-GB" sz="1400" dirty="0" err="1">
                <a:solidFill>
                  <a:schemeClr val="bg1"/>
                </a:solidFill>
              </a:rPr>
              <a:t>Mawr</a:t>
            </a:r>
            <a:r>
              <a:rPr lang="en-GB" sz="1400" dirty="0">
                <a:solidFill>
                  <a:schemeClr val="bg1"/>
                </a:solidFill>
              </a:rPr>
              <a:t>, </a:t>
            </a:r>
            <a:r>
              <a:rPr lang="en-GB" sz="1400" dirty="0" smtClean="0">
                <a:solidFill>
                  <a:schemeClr val="bg1"/>
                </a:solidFill>
              </a:rPr>
              <a:t>Philadelphia</a:t>
            </a:r>
            <a:endParaRPr lang="en-GB" sz="1400" dirty="0">
              <a:solidFill>
                <a:schemeClr val="bg1"/>
              </a:solidFill>
            </a:endParaRPr>
          </a:p>
        </p:txBody>
      </p:sp>
      <p:pic>
        <p:nvPicPr>
          <p:cNvPr id="13" name="Picture 1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45" y="3451538"/>
            <a:ext cx="3041485" cy="3406462"/>
          </a:xfrm>
          <a:prstGeom prst="rect">
            <a:avLst/>
          </a:prstGeom>
        </p:spPr>
      </p:pic>
      <p:sp>
        <p:nvSpPr>
          <p:cNvPr id="4" name="Rectangle 3"/>
          <p:cNvSpPr/>
          <p:nvPr/>
        </p:nvSpPr>
        <p:spPr>
          <a:xfrm>
            <a:off x="3075130" y="725398"/>
            <a:ext cx="6068869" cy="1631216"/>
          </a:xfrm>
          <a:prstGeom prst="rect">
            <a:avLst/>
          </a:prstGeom>
        </p:spPr>
        <p:txBody>
          <a:bodyPr wrap="square">
            <a:spAutoFit/>
          </a:bodyPr>
          <a:lstStyle/>
          <a:p>
            <a:r>
              <a:rPr lang="en-GB" sz="2000" b="1" spc="-150" dirty="0">
                <a:solidFill>
                  <a:srgbClr val="C00000"/>
                </a:solidFill>
                <a:latin typeface="Courier New" panose="02070309020205020404" pitchFamily="49" charset="0"/>
                <a:cs typeface="Courier New" panose="02070309020205020404" pitchFamily="49" charset="0"/>
              </a:rPr>
              <a:t>for pixel in </a:t>
            </a:r>
            <a:r>
              <a:rPr lang="en-GB" sz="2000" b="1" spc="-150" dirty="0" err="1">
                <a:solidFill>
                  <a:srgbClr val="C00000"/>
                </a:solidFill>
                <a:latin typeface="Courier New" panose="02070309020205020404" pitchFamily="49" charset="0"/>
                <a:cs typeface="Courier New" panose="02070309020205020404" pitchFamily="49" charset="0"/>
              </a:rPr>
              <a:t>getPixels</a:t>
            </a:r>
            <a:r>
              <a:rPr lang="en-GB" sz="2000" b="1" spc="-150" dirty="0">
                <a:solidFill>
                  <a:srgbClr val="C00000"/>
                </a:solidFill>
                <a:latin typeface="Courier New" panose="02070309020205020404" pitchFamily="49" charset="0"/>
                <a:cs typeface="Courier New" panose="02070309020205020404" pitchFamily="49" charset="0"/>
              </a:rPr>
              <a:t>(</a:t>
            </a:r>
            <a:r>
              <a:rPr lang="en-GB" sz="2000" b="1" spc="-150" dirty="0" err="1">
                <a:solidFill>
                  <a:srgbClr val="C00000"/>
                </a:solidFill>
                <a:latin typeface="Courier New" panose="02070309020205020404" pitchFamily="49" charset="0"/>
                <a:cs typeface="Courier New" panose="02070309020205020404" pitchFamily="49" charset="0"/>
              </a:rPr>
              <a:t>newimage</a:t>
            </a:r>
            <a:r>
              <a:rPr lang="en-GB" sz="2000" b="1" spc="-150" dirty="0">
                <a:solidFill>
                  <a:srgbClr val="C00000"/>
                </a:solidFill>
                <a:latin typeface="Courier New" panose="02070309020205020404" pitchFamily="49" charset="0"/>
                <a:cs typeface="Courier New" panose="02070309020205020404" pitchFamily="49" charset="0"/>
              </a:rPr>
              <a:t>): </a:t>
            </a:r>
            <a:endParaRPr lang="en-GB" sz="2000" b="1" spc="-150" dirty="0" smtClean="0">
              <a:solidFill>
                <a:srgbClr val="C00000"/>
              </a:solidFill>
              <a:latin typeface="Courier New" panose="02070309020205020404" pitchFamily="49" charset="0"/>
              <a:cs typeface="Courier New" panose="02070309020205020404" pitchFamily="49" charset="0"/>
            </a:endParaRPr>
          </a:p>
          <a:p>
            <a:r>
              <a:rPr lang="en-GB" sz="2000" b="1" spc="-150" dirty="0" smtClean="0">
                <a:solidFill>
                  <a:srgbClr val="C00000"/>
                </a:solidFill>
                <a:latin typeface="Courier New" panose="02070309020205020404" pitchFamily="49" charset="0"/>
                <a:cs typeface="Courier New" panose="02070309020205020404" pitchFamily="49" charset="0"/>
              </a:rPr>
              <a:t>  if distance(pixel)to(black)) &gt; </a:t>
            </a:r>
            <a:r>
              <a:rPr lang="en-GB" sz="2000" b="1" spc="-150" dirty="0">
                <a:solidFill>
                  <a:srgbClr val="C00000"/>
                </a:solidFill>
                <a:latin typeface="Courier New" panose="02070309020205020404" pitchFamily="49" charset="0"/>
                <a:cs typeface="Courier New" panose="02070309020205020404" pitchFamily="49" charset="0"/>
              </a:rPr>
              <a:t>50: </a:t>
            </a:r>
            <a:endParaRPr lang="en-GB" sz="2000" b="1" spc="-150" dirty="0" smtClean="0">
              <a:solidFill>
                <a:srgbClr val="C00000"/>
              </a:solidFill>
              <a:latin typeface="Courier New" panose="02070309020205020404" pitchFamily="49" charset="0"/>
              <a:cs typeface="Courier New" panose="02070309020205020404" pitchFamily="49" charset="0"/>
            </a:endParaRPr>
          </a:p>
          <a:p>
            <a:r>
              <a:rPr lang="en-GB" sz="2000" b="1" spc="-150" dirty="0">
                <a:solidFill>
                  <a:srgbClr val="C00000"/>
                </a:solidFill>
                <a:latin typeface="Courier New" panose="02070309020205020404" pitchFamily="49" charset="0"/>
                <a:cs typeface="Courier New" panose="02070309020205020404" pitchFamily="49" charset="0"/>
              </a:rPr>
              <a:t> </a:t>
            </a:r>
            <a:r>
              <a:rPr lang="en-GB" sz="2000" b="1" spc="-150" dirty="0" smtClean="0">
                <a:solidFill>
                  <a:srgbClr val="C00000"/>
                </a:solidFill>
                <a:latin typeface="Courier New" panose="02070309020205020404" pitchFamily="49" charset="0"/>
                <a:cs typeface="Courier New" panose="02070309020205020404" pitchFamily="49" charset="0"/>
              </a:rPr>
              <a:t> # </a:t>
            </a:r>
            <a:r>
              <a:rPr lang="en-GB" sz="2000" b="1" spc="-150" dirty="0">
                <a:solidFill>
                  <a:srgbClr val="C00000"/>
                </a:solidFill>
                <a:latin typeface="Courier New" panose="02070309020205020404" pitchFamily="49" charset="0"/>
                <a:cs typeface="Courier New" panose="02070309020205020404" pitchFamily="49" charset="0"/>
              </a:rPr>
              <a:t>not </a:t>
            </a:r>
            <a:r>
              <a:rPr lang="en-GB" sz="2000" b="1" spc="-150" dirty="0" smtClean="0">
                <a:solidFill>
                  <a:srgbClr val="C00000"/>
                </a:solidFill>
                <a:latin typeface="Courier New" panose="02070309020205020404" pitchFamily="49" charset="0"/>
                <a:cs typeface="Courier New" panose="02070309020205020404" pitchFamily="49" charset="0"/>
              </a:rPr>
              <a:t>black</a:t>
            </a:r>
          </a:p>
          <a:p>
            <a:r>
              <a:rPr lang="en-GB" sz="2000" b="1" spc="-150" dirty="0">
                <a:solidFill>
                  <a:schemeClr val="accent1"/>
                </a:solidFill>
                <a:latin typeface="Courier New" panose="02070309020205020404" pitchFamily="49" charset="0"/>
                <a:cs typeface="Courier New" panose="02070309020205020404" pitchFamily="49" charset="0"/>
              </a:rPr>
              <a:t> </a:t>
            </a:r>
            <a:r>
              <a:rPr lang="en-GB" sz="2000" b="1" spc="-150" dirty="0" smtClean="0">
                <a:solidFill>
                  <a:schemeClr val="accent1"/>
                </a:solidFill>
                <a:latin typeface="Courier New" panose="02070309020205020404" pitchFamily="49" charset="0"/>
                <a:cs typeface="Courier New" panose="02070309020205020404" pitchFamily="49" charset="0"/>
              </a:rPr>
              <a:t>   if </a:t>
            </a:r>
            <a:r>
              <a:rPr lang="en-GB" sz="2000" b="1" spc="-150" dirty="0" err="1">
                <a:solidFill>
                  <a:schemeClr val="accent1"/>
                </a:solidFill>
                <a:latin typeface="Courier New" panose="02070309020205020404" pitchFamily="49" charset="0"/>
                <a:cs typeface="Courier New" panose="02070309020205020404" pitchFamily="49" charset="0"/>
              </a:rPr>
              <a:t>getX</a:t>
            </a:r>
            <a:r>
              <a:rPr lang="en-GB" sz="2000" b="1" spc="-150" dirty="0">
                <a:solidFill>
                  <a:schemeClr val="accent1"/>
                </a:solidFill>
                <a:latin typeface="Courier New" panose="02070309020205020404" pitchFamily="49" charset="0"/>
                <a:cs typeface="Courier New" panose="02070309020205020404" pitchFamily="49" charset="0"/>
              </a:rPr>
              <a:t> and </a:t>
            </a:r>
            <a:r>
              <a:rPr lang="en-GB" sz="2000" b="1" spc="-150" dirty="0" err="1" smtClean="0">
                <a:solidFill>
                  <a:schemeClr val="accent1"/>
                </a:solidFill>
                <a:latin typeface="Courier New" panose="02070309020205020404" pitchFamily="49" charset="0"/>
                <a:cs typeface="Courier New" panose="02070309020205020404" pitchFamily="49" charset="0"/>
              </a:rPr>
              <a:t>getY</a:t>
            </a:r>
            <a:r>
              <a:rPr lang="en-GB" sz="2000" b="1" spc="-150" dirty="0" smtClean="0">
                <a:solidFill>
                  <a:schemeClr val="accent1"/>
                </a:solidFill>
                <a:latin typeface="Courier New" panose="02070309020205020404" pitchFamily="49" charset="0"/>
                <a:cs typeface="Courier New" panose="02070309020205020404" pitchFamily="49" charset="0"/>
              </a:rPr>
              <a:t>(pixel)&lt; thresholds: </a:t>
            </a:r>
          </a:p>
          <a:p>
            <a:r>
              <a:rPr lang="en-GB" sz="2000" b="1" spc="-150" dirty="0" smtClean="0">
                <a:solidFill>
                  <a:srgbClr val="C00000"/>
                </a:solidFill>
                <a:latin typeface="Courier New" panose="02070309020205020404" pitchFamily="49" charset="0"/>
                <a:cs typeface="Courier New" panose="02070309020205020404" pitchFamily="49" charset="0"/>
              </a:rPr>
              <a:t>      copy pixel to new canvas offset by 3</a:t>
            </a:r>
            <a:endParaRPr lang="en-GB" sz="2000" b="1" spc="-150" dirty="0">
              <a:solidFill>
                <a:srgbClr val="C00000"/>
              </a:solidFill>
              <a:latin typeface="Courier New" panose="02070309020205020404" pitchFamily="49" charset="0"/>
              <a:cs typeface="Courier New" panose="02070309020205020404" pitchFamily="49" charset="0"/>
            </a:endParaRPr>
          </a:p>
        </p:txBody>
      </p:sp>
      <p:sp>
        <p:nvSpPr>
          <p:cNvPr id="8" name="Rectangle 7"/>
          <p:cNvSpPr/>
          <p:nvPr/>
        </p:nvSpPr>
        <p:spPr>
          <a:xfrm>
            <a:off x="33645" y="3237994"/>
            <a:ext cx="2896947" cy="276999"/>
          </a:xfrm>
          <a:prstGeom prst="rect">
            <a:avLst/>
          </a:prstGeom>
        </p:spPr>
        <p:txBody>
          <a:bodyPr wrap="none">
            <a:spAutoFit/>
          </a:bodyPr>
          <a:lstStyle/>
          <a:p>
            <a:r>
              <a:rPr lang="en-GB" sz="1200" dirty="0">
                <a:hlinkClick r:id="rId5"/>
              </a:rPr>
              <a:t>http://bubo.brynmawr.edu/~dblank/brain</a:t>
            </a:r>
            <a:r>
              <a:rPr lang="en-GB" sz="1200" dirty="0" smtClean="0">
                <a:hlinkClick r:id="rId5"/>
              </a:rPr>
              <a:t>/</a:t>
            </a:r>
            <a:r>
              <a:rPr lang="en-GB" sz="1200" dirty="0" smtClean="0"/>
              <a:t> </a:t>
            </a:r>
            <a:endParaRPr lang="en-GB" sz="1200" dirty="0"/>
          </a:p>
        </p:txBody>
      </p:sp>
      <p:sp>
        <p:nvSpPr>
          <p:cNvPr id="10" name="Title 1"/>
          <p:cNvSpPr txBox="1">
            <a:spLocks/>
          </p:cNvSpPr>
          <p:nvPr/>
        </p:nvSpPr>
        <p:spPr>
          <a:xfrm>
            <a:off x="0" y="0"/>
            <a:ext cx="9144000" cy="1325563"/>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6000" b="1" dirty="0" smtClean="0">
                <a:solidFill>
                  <a:srgbClr val="C00000"/>
                </a:solidFill>
                <a:latin typeface="+mn-lt"/>
              </a:rPr>
              <a:t>Cool algorithms</a:t>
            </a:r>
            <a:endParaRPr lang="en-GB" sz="6000" b="1" dirty="0">
              <a:solidFill>
                <a:srgbClr val="C00000"/>
              </a:solidFill>
              <a:latin typeface="+mn-lt"/>
            </a:endParaRPr>
          </a:p>
        </p:txBody>
      </p:sp>
    </p:spTree>
    <p:extLst>
      <p:ext uri="{BB962C8B-B14F-4D97-AF65-F5344CB8AC3E}">
        <p14:creationId xmlns:p14="http://schemas.microsoft.com/office/powerpoint/2010/main" val="2250908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129847" y="5735782"/>
            <a:ext cx="1014153" cy="11222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427" y="77485"/>
            <a:ext cx="6387710" cy="6387710"/>
          </a:xfrm>
          <a:prstGeom prst="rect">
            <a:avLst/>
          </a:prstGeom>
        </p:spPr>
      </p:pic>
      <p:sp>
        <p:nvSpPr>
          <p:cNvPr id="5" name="Title 1"/>
          <p:cNvSpPr txBox="1">
            <a:spLocks/>
          </p:cNvSpPr>
          <p:nvPr/>
        </p:nvSpPr>
        <p:spPr>
          <a:xfrm>
            <a:off x="0" y="0"/>
            <a:ext cx="9144000" cy="1325563"/>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6000" b="1" dirty="0" smtClean="0">
                <a:solidFill>
                  <a:schemeClr val="bg1">
                    <a:lumMod val="85000"/>
                  </a:schemeClr>
                </a:solidFill>
                <a:latin typeface="+mn-lt"/>
              </a:rPr>
              <a:t>Cool</a:t>
            </a:r>
            <a:r>
              <a:rPr lang="en-GB" sz="6000" b="1" dirty="0" smtClean="0">
                <a:solidFill>
                  <a:srgbClr val="C00000"/>
                </a:solidFill>
                <a:latin typeface="+mn-lt"/>
              </a:rPr>
              <a:t> </a:t>
            </a:r>
            <a:r>
              <a:rPr lang="en-GB" sz="6000" b="1" dirty="0" smtClean="0">
                <a:solidFill>
                  <a:schemeClr val="bg1">
                    <a:lumMod val="85000"/>
                  </a:schemeClr>
                </a:solidFill>
                <a:latin typeface="+mn-lt"/>
              </a:rPr>
              <a:t>alg</a:t>
            </a:r>
            <a:r>
              <a:rPr lang="en-GB" sz="6000" b="1" dirty="0" smtClean="0">
                <a:solidFill>
                  <a:srgbClr val="C00000"/>
                </a:solidFill>
                <a:latin typeface="+mn-lt"/>
              </a:rPr>
              <a:t>orithms</a:t>
            </a:r>
            <a:endParaRPr lang="en-GB" sz="6000" b="1" dirty="0">
              <a:solidFill>
                <a:srgbClr val="C00000"/>
              </a:solidFill>
              <a:latin typeface="+mn-lt"/>
            </a:endParaRPr>
          </a:p>
        </p:txBody>
      </p:sp>
    </p:spTree>
    <p:extLst>
      <p:ext uri="{BB962C8B-B14F-4D97-AF65-F5344CB8AC3E}">
        <p14:creationId xmlns:p14="http://schemas.microsoft.com/office/powerpoint/2010/main" val="5752200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129847" y="5735782"/>
            <a:ext cx="1014153" cy="11222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1"/>
          <p:cNvSpPr txBox="1">
            <a:spLocks/>
          </p:cNvSpPr>
          <p:nvPr/>
        </p:nvSpPr>
        <p:spPr>
          <a:xfrm>
            <a:off x="1257300" y="0"/>
            <a:ext cx="7886700" cy="1325563"/>
          </a:xfrm>
          <a:prstGeom prst="rect">
            <a:avLst/>
          </a:prstGeom>
        </p:spPr>
        <p:txBody>
          <a:bodyPr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b="1" dirty="0" smtClean="0">
                <a:solidFill>
                  <a:schemeClr val="bg1">
                    <a:lumMod val="50000"/>
                  </a:schemeClr>
                </a:solidFill>
                <a:latin typeface="+mn-lt"/>
              </a:rPr>
              <a:t>Media Computation</a:t>
            </a:r>
            <a:endParaRPr lang="en-GB" b="1" dirty="0">
              <a:solidFill>
                <a:schemeClr val="bg1">
                  <a:lumMod val="50000"/>
                </a:schemeClr>
              </a:solidFill>
              <a:latin typeface="+mn-lt"/>
            </a:endParaRPr>
          </a:p>
        </p:txBody>
      </p:sp>
      <p:sp>
        <p:nvSpPr>
          <p:cNvPr id="2" name="Rectangle 1"/>
          <p:cNvSpPr/>
          <p:nvPr/>
        </p:nvSpPr>
        <p:spPr>
          <a:xfrm>
            <a:off x="225733" y="5947439"/>
            <a:ext cx="1544910" cy="369332"/>
          </a:xfrm>
          <a:prstGeom prst="rect">
            <a:avLst/>
          </a:prstGeom>
        </p:spPr>
        <p:txBody>
          <a:bodyPr wrap="none">
            <a:spAutoFit/>
          </a:bodyPr>
          <a:lstStyle/>
          <a:p>
            <a:r>
              <a:rPr lang="en-GB" u="sng" dirty="0">
                <a:solidFill>
                  <a:srgbClr val="0000FF"/>
                </a:solidFill>
                <a:latin typeface="Calibri" panose="020F0502020204030204" pitchFamily="34" charset="0"/>
                <a:ea typeface="Cambria" panose="02040503050406030204" pitchFamily="18" charset="0"/>
                <a:cs typeface="Arial" panose="020B0604020202020204" pitchFamily="34" charset="0"/>
                <a:hlinkClick r:id="rId3"/>
              </a:rPr>
              <a:t>goo.gl/4QsS9T</a:t>
            </a:r>
            <a:endParaRPr lang="en-GB" dirty="0"/>
          </a:p>
        </p:txBody>
      </p:sp>
      <p:pic>
        <p:nvPicPr>
          <p:cNvPr id="7" name="Picture 6"/>
          <p:cNvPicPr>
            <a:picLocks noChangeAspect="1"/>
          </p:cNvPicPr>
          <p:nvPr/>
        </p:nvPicPr>
        <p:blipFill rotWithShape="1">
          <a:blip r:embed="rId4"/>
          <a:srcRect l="29172" t="21080" r="18311" b="15738"/>
          <a:stretch/>
        </p:blipFill>
        <p:spPr>
          <a:xfrm>
            <a:off x="313318" y="1325563"/>
            <a:ext cx="6833062" cy="462187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318" y="585380"/>
            <a:ext cx="2914650" cy="647700"/>
          </a:xfrm>
          <a:prstGeom prst="rect">
            <a:avLst/>
          </a:prstGeom>
        </p:spPr>
      </p:pic>
      <p:pic>
        <p:nvPicPr>
          <p:cNvPr id="5" name="Picture 2"/>
          <p:cNvPicPr>
            <a:picLocks noChangeAspect="1" noChangeArrowheads="1"/>
          </p:cNvPicPr>
          <p:nvPr/>
        </p:nvPicPr>
        <p:blipFill>
          <a:blip r:embed="rId6">
            <a:extLst>
              <a:ext uri="{28A0092B-C50C-407E-A947-70E740481C1C}">
                <a14:useLocalDpi xmlns:a14="http://schemas.microsoft.com/office/drawing/2010/main" val="0"/>
              </a:ext>
            </a:extLst>
          </a:blip>
          <a:srcRect l="32350" t="16493" r="36273" b="12454"/>
          <a:stretch>
            <a:fillRect/>
          </a:stretch>
        </p:blipFill>
        <p:spPr bwMode="auto">
          <a:xfrm rot="600000">
            <a:off x="3888996" y="1082352"/>
            <a:ext cx="4370419" cy="5563829"/>
          </a:xfrm>
          <a:prstGeom prst="rect">
            <a:avLst/>
          </a:prstGeom>
          <a:noFill/>
          <a:ln w="9525" algn="ctr">
            <a:solidFill>
              <a:srgbClr val="57585A"/>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11091700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7701" t="35173" r="32759"/>
          <a:stretch/>
        </p:blipFill>
        <p:spPr>
          <a:xfrm>
            <a:off x="0" y="10463"/>
            <a:ext cx="1291498" cy="2117456"/>
          </a:xfrm>
          <a:prstGeom prst="rect">
            <a:avLst/>
          </a:prstGeom>
        </p:spPr>
      </p:pic>
      <p:pic>
        <p:nvPicPr>
          <p:cNvPr id="1026" name="Picture 2" descr="Description: wordle 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8982" y="680165"/>
            <a:ext cx="6135018" cy="1159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a:xfrm>
            <a:off x="993231" y="-8"/>
            <a:ext cx="8150770" cy="1027458"/>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6600" b="1" dirty="0" smtClean="0">
                <a:solidFill>
                  <a:schemeClr val="tx1">
                    <a:lumMod val="65000"/>
                    <a:lumOff val="35000"/>
                  </a:schemeClr>
                </a:solidFill>
                <a:latin typeface="+mn-lt"/>
              </a:rPr>
              <a:t>Points to ponder</a:t>
            </a:r>
            <a:endParaRPr lang="en-GB" sz="6600" b="1" dirty="0">
              <a:solidFill>
                <a:schemeClr val="tx1">
                  <a:lumMod val="65000"/>
                  <a:lumOff val="35000"/>
                </a:schemeClr>
              </a:solidFill>
              <a:latin typeface="+mn-lt"/>
            </a:endParaRPr>
          </a:p>
        </p:txBody>
      </p:sp>
      <p:sp>
        <p:nvSpPr>
          <p:cNvPr id="4" name="TextBox 3"/>
          <p:cNvSpPr txBox="1"/>
          <p:nvPr/>
        </p:nvSpPr>
        <p:spPr>
          <a:xfrm>
            <a:off x="377898" y="2213523"/>
            <a:ext cx="7599454" cy="2308324"/>
          </a:xfrm>
          <a:prstGeom prst="rect">
            <a:avLst/>
          </a:prstGeom>
          <a:noFill/>
        </p:spPr>
        <p:txBody>
          <a:bodyPr wrap="square" rtlCol="0">
            <a:spAutoFit/>
          </a:bodyPr>
          <a:lstStyle/>
          <a:p>
            <a:pPr eaLnBrk="0" fontAlgn="base" hangingPunct="0">
              <a:spcBef>
                <a:spcPct val="0"/>
              </a:spcBef>
              <a:spcAft>
                <a:spcPct val="0"/>
              </a:spcAft>
              <a:tabLst>
                <a:tab pos="457200" algn="l"/>
              </a:tabLst>
            </a:pPr>
            <a:r>
              <a:rPr lang="en-GB" sz="3600" dirty="0" smtClean="0"/>
              <a:t>Could exploring multimedia computing such as this be an effective way to combine computational thinking and creativity?</a:t>
            </a:r>
            <a:endParaRPr lang="en-GB" sz="3600" dirty="0"/>
          </a:p>
        </p:txBody>
      </p:sp>
      <p:sp>
        <p:nvSpPr>
          <p:cNvPr id="2" name="Rectangle 1"/>
          <p:cNvSpPr/>
          <p:nvPr/>
        </p:nvSpPr>
        <p:spPr>
          <a:xfrm>
            <a:off x="7977352" y="5707117"/>
            <a:ext cx="1166648" cy="1150883"/>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48405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3010" y="35653"/>
            <a:ext cx="4846007" cy="1938992"/>
          </a:xfrm>
          <a:prstGeom prst="rect">
            <a:avLst/>
          </a:prstGeom>
        </p:spPr>
        <p:txBody>
          <a:bodyPr wrap="none">
            <a:spAutoFit/>
          </a:bodyPr>
          <a:lstStyle/>
          <a:p>
            <a:r>
              <a:rPr lang="en-US" sz="6000" b="1" kern="1400" spc="-150" dirty="0">
                <a:solidFill>
                  <a:srgbClr val="C00000"/>
                </a:solidFill>
              </a:rPr>
              <a:t>Computational </a:t>
            </a:r>
            <a:endParaRPr lang="en-US" sz="6000" b="1" kern="1400" spc="-150" dirty="0" smtClean="0">
              <a:solidFill>
                <a:srgbClr val="C00000"/>
              </a:solidFill>
            </a:endParaRPr>
          </a:p>
          <a:p>
            <a:r>
              <a:rPr lang="en-US" sz="6000" b="1" kern="1400" spc="-150" dirty="0" smtClean="0">
                <a:solidFill>
                  <a:srgbClr val="C00000"/>
                </a:solidFill>
              </a:rPr>
              <a:t>Thinking</a:t>
            </a:r>
            <a:endParaRPr lang="en-US" sz="6000" b="1" kern="1400" spc="-150" dirty="0">
              <a:solidFill>
                <a:srgbClr val="C00000"/>
              </a:solidFill>
            </a:endParaRPr>
          </a:p>
        </p:txBody>
      </p:sp>
      <p:pic>
        <p:nvPicPr>
          <p:cNvPr id="10" name="Picture 2" descr="head"/>
          <p:cNvPicPr>
            <a:picLocks noChangeAspect="1" noChangeArrowheads="1"/>
          </p:cNvPicPr>
          <p:nvPr/>
        </p:nvPicPr>
        <p:blipFill>
          <a:blip r:embed="rId3">
            <a:extLst>
              <a:ext uri="{28A0092B-C50C-407E-A947-70E740481C1C}">
                <a14:useLocalDpi xmlns:a14="http://schemas.microsoft.com/office/drawing/2010/main" val="0"/>
              </a:ext>
            </a:extLst>
          </a:blip>
          <a:srcRect t="-2417" b="-410"/>
          <a:stretch>
            <a:fillRect/>
          </a:stretch>
        </p:blipFill>
        <p:spPr bwMode="auto">
          <a:xfrm>
            <a:off x="163679" y="3419064"/>
            <a:ext cx="2850164" cy="33130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 name="Rectangle 1"/>
          <p:cNvSpPr/>
          <p:nvPr/>
        </p:nvSpPr>
        <p:spPr>
          <a:xfrm>
            <a:off x="1947336" y="1974645"/>
            <a:ext cx="7183480" cy="3477875"/>
          </a:xfrm>
          <a:prstGeom prst="rect">
            <a:avLst/>
          </a:prstGeom>
        </p:spPr>
        <p:txBody>
          <a:bodyPr wrap="square">
            <a:spAutoFit/>
          </a:bodyPr>
          <a:lstStyle/>
          <a:p>
            <a:pPr algn="r"/>
            <a:r>
              <a:rPr lang="en-US" sz="4400" dirty="0">
                <a:solidFill>
                  <a:schemeClr val="tx1">
                    <a:lumMod val="50000"/>
                    <a:lumOff val="50000"/>
                  </a:schemeClr>
                </a:solidFill>
              </a:rPr>
              <a:t>A high-quality computing education equips pupils to use computational thinking </a:t>
            </a:r>
            <a:r>
              <a:rPr lang="en-US" sz="4400" dirty="0">
                <a:solidFill>
                  <a:srgbClr val="C00000"/>
                </a:solidFill>
              </a:rPr>
              <a:t>and creativity</a:t>
            </a:r>
            <a:r>
              <a:rPr lang="en-US" sz="4400" dirty="0">
                <a:solidFill>
                  <a:schemeClr val="tx1">
                    <a:lumMod val="50000"/>
                    <a:lumOff val="50000"/>
                  </a:schemeClr>
                </a:solidFill>
              </a:rPr>
              <a:t> </a:t>
            </a:r>
            <a:r>
              <a:rPr lang="en-US" sz="4400" dirty="0" smtClean="0">
                <a:solidFill>
                  <a:schemeClr val="tx1">
                    <a:lumMod val="50000"/>
                    <a:lumOff val="50000"/>
                  </a:schemeClr>
                </a:solidFill>
              </a:rPr>
              <a:t>to understand </a:t>
            </a:r>
            <a:r>
              <a:rPr lang="en-US" sz="4400" dirty="0">
                <a:solidFill>
                  <a:schemeClr val="tx1">
                    <a:lumMod val="50000"/>
                    <a:lumOff val="50000"/>
                  </a:schemeClr>
                </a:solidFill>
              </a:rPr>
              <a:t>and change the world.</a:t>
            </a:r>
            <a:endParaRPr lang="en-GB" sz="4400" dirty="0">
              <a:solidFill>
                <a:schemeClr val="tx1">
                  <a:lumMod val="50000"/>
                  <a:lumOff val="50000"/>
                </a:schemeClr>
              </a:solidFill>
            </a:endParaRPr>
          </a:p>
        </p:txBody>
      </p:sp>
      <p:sp>
        <p:nvSpPr>
          <p:cNvPr id="3" name="Rectangle 2"/>
          <p:cNvSpPr/>
          <p:nvPr/>
        </p:nvSpPr>
        <p:spPr>
          <a:xfrm>
            <a:off x="7044267" y="5774267"/>
            <a:ext cx="2099733"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325912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182" y="1009521"/>
            <a:ext cx="903120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smtClean="0">
                <a:solidFill>
                  <a:srgbClr val="C00000"/>
                </a:solidFill>
                <a:latin typeface="+mn-lt"/>
              </a:rPr>
              <a:t>Computing is about </a:t>
            </a:r>
          </a:p>
          <a:p>
            <a:pPr>
              <a:lnSpc>
                <a:spcPct val="100000"/>
              </a:lnSpc>
            </a:pPr>
            <a:r>
              <a:rPr lang="en-US" b="1" dirty="0">
                <a:solidFill>
                  <a:srgbClr val="C00000"/>
                </a:solidFill>
                <a:latin typeface="+mn-lt"/>
              </a:rPr>
              <a:t>m</a:t>
            </a:r>
            <a:r>
              <a:rPr lang="en-US" b="1" dirty="0" smtClean="0">
                <a:solidFill>
                  <a:srgbClr val="C00000"/>
                </a:solidFill>
                <a:latin typeface="+mn-lt"/>
              </a:rPr>
              <a:t>uch more than</a:t>
            </a:r>
          </a:p>
          <a:p>
            <a:pPr>
              <a:lnSpc>
                <a:spcPct val="100000"/>
              </a:lnSpc>
            </a:pPr>
            <a:r>
              <a:rPr lang="en-US" b="1" dirty="0" smtClean="0">
                <a:solidFill>
                  <a:srgbClr val="C00000"/>
                </a:solidFill>
                <a:latin typeface="+mn-lt"/>
              </a:rPr>
              <a:t>programming</a:t>
            </a:r>
          </a:p>
          <a:p>
            <a:pPr>
              <a:lnSpc>
                <a:spcPct val="100000"/>
              </a:lnSpc>
            </a:pPr>
            <a:endParaRPr lang="en-US" b="1" dirty="0" smtClean="0">
              <a:solidFill>
                <a:srgbClr val="C00000"/>
              </a:solidFill>
              <a:latin typeface="+mn-lt"/>
            </a:endParaRPr>
          </a:p>
          <a:p>
            <a:pPr>
              <a:lnSpc>
                <a:spcPct val="100000"/>
              </a:lnSpc>
            </a:pPr>
            <a:endParaRPr lang="en-US" b="1" dirty="0">
              <a:solidFill>
                <a:srgbClr val="C00000"/>
              </a:solidFill>
              <a:latin typeface="+mn-lt"/>
            </a:endParaRPr>
          </a:p>
          <a:p>
            <a:pPr>
              <a:lnSpc>
                <a:spcPct val="100000"/>
              </a:lnSpc>
            </a:pPr>
            <a:endParaRPr lang="en-US" b="1" dirty="0">
              <a:solidFill>
                <a:srgbClr val="C00000"/>
              </a:solidFill>
              <a:latin typeface="+mn-lt"/>
            </a:endParaRPr>
          </a:p>
          <a:p>
            <a:pPr>
              <a:lnSpc>
                <a:spcPct val="100000"/>
              </a:lnSpc>
            </a:pPr>
            <a:endParaRPr lang="en-US" b="1" dirty="0">
              <a:solidFill>
                <a:srgbClr val="C00000"/>
              </a:solidFill>
              <a:latin typeface="+mn-lt"/>
            </a:endParaRPr>
          </a:p>
          <a:p>
            <a:pPr>
              <a:lnSpc>
                <a:spcPct val="100000"/>
              </a:lnSpc>
            </a:pPr>
            <a:endParaRPr lang="en-US" b="1" dirty="0" smtClean="0">
              <a:solidFill>
                <a:srgbClr val="C00000"/>
              </a:solidFill>
              <a:latin typeface="+mn-lt"/>
            </a:endParaRPr>
          </a:p>
          <a:p>
            <a:pPr>
              <a:lnSpc>
                <a:spcPct val="100000"/>
              </a:lnSpc>
            </a:pPr>
            <a:endParaRPr lang="en-US" b="1" dirty="0" smtClean="0">
              <a:solidFill>
                <a:srgbClr val="C00000"/>
              </a:solidFill>
              <a:latin typeface="+mn-l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556" y="0"/>
            <a:ext cx="3484918" cy="3484918"/>
          </a:xfrm>
          <a:prstGeom prst="rect">
            <a:avLst/>
          </a:prstGeom>
        </p:spPr>
      </p:pic>
    </p:spTree>
    <p:extLst>
      <p:ext uri="{BB962C8B-B14F-4D97-AF65-F5344CB8AC3E}">
        <p14:creationId xmlns:p14="http://schemas.microsoft.com/office/powerpoint/2010/main" val="15380724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182" y="1009521"/>
            <a:ext cx="903120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smtClean="0">
                <a:solidFill>
                  <a:schemeClr val="bg1">
                    <a:lumMod val="85000"/>
                  </a:schemeClr>
                </a:solidFill>
                <a:latin typeface="+mn-lt"/>
              </a:rPr>
              <a:t>Computing is about </a:t>
            </a:r>
          </a:p>
          <a:p>
            <a:pPr>
              <a:lnSpc>
                <a:spcPct val="100000"/>
              </a:lnSpc>
            </a:pPr>
            <a:r>
              <a:rPr lang="en-US" b="1" dirty="0">
                <a:solidFill>
                  <a:schemeClr val="bg1">
                    <a:lumMod val="85000"/>
                  </a:schemeClr>
                </a:solidFill>
                <a:latin typeface="+mn-lt"/>
              </a:rPr>
              <a:t>m</a:t>
            </a:r>
            <a:r>
              <a:rPr lang="en-US" b="1" dirty="0" smtClean="0">
                <a:solidFill>
                  <a:schemeClr val="bg1">
                    <a:lumMod val="85000"/>
                  </a:schemeClr>
                </a:solidFill>
                <a:latin typeface="+mn-lt"/>
              </a:rPr>
              <a:t>uch more than</a:t>
            </a:r>
          </a:p>
          <a:p>
            <a:pPr>
              <a:lnSpc>
                <a:spcPct val="100000"/>
              </a:lnSpc>
            </a:pPr>
            <a:r>
              <a:rPr lang="en-US" b="1" dirty="0" smtClean="0">
                <a:solidFill>
                  <a:schemeClr val="bg1">
                    <a:lumMod val="85000"/>
                  </a:schemeClr>
                </a:solidFill>
                <a:latin typeface="+mn-lt"/>
              </a:rPr>
              <a:t>programming</a:t>
            </a:r>
          </a:p>
          <a:p>
            <a:pPr>
              <a:lnSpc>
                <a:spcPct val="100000"/>
              </a:lnSpc>
            </a:pPr>
            <a:endParaRPr lang="en-US" b="1" dirty="0">
              <a:solidFill>
                <a:srgbClr val="C00000"/>
              </a:solidFill>
              <a:latin typeface="+mn-lt"/>
            </a:endParaRPr>
          </a:p>
          <a:p>
            <a:pPr>
              <a:lnSpc>
                <a:spcPct val="100000"/>
              </a:lnSpc>
            </a:pPr>
            <a:r>
              <a:rPr lang="en-US" b="1" dirty="0" smtClean="0">
                <a:solidFill>
                  <a:srgbClr val="C00000"/>
                </a:solidFill>
                <a:latin typeface="+mn-lt"/>
              </a:rPr>
              <a:t>Computing is about developing a</a:t>
            </a:r>
          </a:p>
          <a:p>
            <a:pPr>
              <a:lnSpc>
                <a:spcPct val="100000"/>
              </a:lnSpc>
            </a:pPr>
            <a:r>
              <a:rPr lang="en-US" b="1" dirty="0" smtClean="0">
                <a:solidFill>
                  <a:srgbClr val="C00000"/>
                </a:solidFill>
                <a:latin typeface="+mn-lt"/>
              </a:rPr>
              <a:t>way of thinking</a:t>
            </a:r>
          </a:p>
          <a:p>
            <a:pPr>
              <a:lnSpc>
                <a:spcPct val="100000"/>
              </a:lnSpc>
            </a:pPr>
            <a:endParaRPr lang="en-US" b="1" dirty="0">
              <a:solidFill>
                <a:srgbClr val="C00000"/>
              </a:solidFill>
              <a:latin typeface="+mn-lt"/>
            </a:endParaRPr>
          </a:p>
          <a:p>
            <a:pPr>
              <a:lnSpc>
                <a:spcPct val="100000"/>
              </a:lnSpc>
            </a:pPr>
            <a:endParaRPr lang="en-US" b="1" dirty="0" smtClean="0">
              <a:solidFill>
                <a:srgbClr val="C00000"/>
              </a:solidFill>
              <a:latin typeface="+mn-lt"/>
            </a:endParaRPr>
          </a:p>
          <a:p>
            <a:pPr>
              <a:lnSpc>
                <a:spcPct val="100000"/>
              </a:lnSpc>
            </a:pPr>
            <a:endParaRPr lang="en-US" b="1" dirty="0" smtClean="0">
              <a:solidFill>
                <a:srgbClr val="C00000"/>
              </a:solidFill>
              <a:latin typeface="+mn-l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556" y="0"/>
            <a:ext cx="3484918" cy="3484918"/>
          </a:xfrm>
          <a:prstGeom prst="rect">
            <a:avLst/>
          </a:prstGeom>
        </p:spPr>
      </p:pic>
    </p:spTree>
    <p:extLst>
      <p:ext uri="{BB962C8B-B14F-4D97-AF65-F5344CB8AC3E}">
        <p14:creationId xmlns:p14="http://schemas.microsoft.com/office/powerpoint/2010/main" val="9387069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9182" y="1009521"/>
            <a:ext cx="9031208" cy="53504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b="1" dirty="0" smtClean="0">
                <a:solidFill>
                  <a:schemeClr val="bg1">
                    <a:lumMod val="85000"/>
                  </a:schemeClr>
                </a:solidFill>
                <a:latin typeface="+mn-lt"/>
              </a:rPr>
              <a:t>Computing is about </a:t>
            </a:r>
          </a:p>
          <a:p>
            <a:pPr>
              <a:lnSpc>
                <a:spcPct val="100000"/>
              </a:lnSpc>
            </a:pPr>
            <a:r>
              <a:rPr lang="en-US" b="1" dirty="0">
                <a:solidFill>
                  <a:schemeClr val="bg1">
                    <a:lumMod val="85000"/>
                  </a:schemeClr>
                </a:solidFill>
                <a:latin typeface="+mn-lt"/>
              </a:rPr>
              <a:t>m</a:t>
            </a:r>
            <a:r>
              <a:rPr lang="en-US" b="1" dirty="0" smtClean="0">
                <a:solidFill>
                  <a:schemeClr val="bg1">
                    <a:lumMod val="85000"/>
                  </a:schemeClr>
                </a:solidFill>
                <a:latin typeface="+mn-lt"/>
              </a:rPr>
              <a:t>uch more than</a:t>
            </a:r>
          </a:p>
          <a:p>
            <a:pPr>
              <a:lnSpc>
                <a:spcPct val="100000"/>
              </a:lnSpc>
            </a:pPr>
            <a:r>
              <a:rPr lang="en-US" b="1" dirty="0" smtClean="0">
                <a:solidFill>
                  <a:schemeClr val="bg1">
                    <a:lumMod val="85000"/>
                  </a:schemeClr>
                </a:solidFill>
                <a:latin typeface="+mn-lt"/>
              </a:rPr>
              <a:t>programming</a:t>
            </a:r>
          </a:p>
          <a:p>
            <a:pPr>
              <a:lnSpc>
                <a:spcPct val="100000"/>
              </a:lnSpc>
            </a:pPr>
            <a:endParaRPr lang="en-US" b="1" dirty="0">
              <a:solidFill>
                <a:schemeClr val="bg1">
                  <a:lumMod val="85000"/>
                </a:schemeClr>
              </a:solidFill>
              <a:latin typeface="+mn-lt"/>
            </a:endParaRPr>
          </a:p>
          <a:p>
            <a:pPr>
              <a:lnSpc>
                <a:spcPct val="100000"/>
              </a:lnSpc>
            </a:pPr>
            <a:r>
              <a:rPr lang="en-US" b="1" dirty="0" smtClean="0">
                <a:solidFill>
                  <a:schemeClr val="bg1">
                    <a:lumMod val="85000"/>
                  </a:schemeClr>
                </a:solidFill>
                <a:latin typeface="+mn-lt"/>
              </a:rPr>
              <a:t>Computing is about developing a</a:t>
            </a:r>
          </a:p>
          <a:p>
            <a:pPr>
              <a:lnSpc>
                <a:spcPct val="100000"/>
              </a:lnSpc>
            </a:pPr>
            <a:r>
              <a:rPr lang="en-US" b="1" dirty="0" smtClean="0">
                <a:solidFill>
                  <a:schemeClr val="bg1">
                    <a:lumMod val="85000"/>
                  </a:schemeClr>
                </a:solidFill>
                <a:latin typeface="+mn-lt"/>
              </a:rPr>
              <a:t>way of thinking</a:t>
            </a:r>
          </a:p>
          <a:p>
            <a:pPr>
              <a:lnSpc>
                <a:spcPct val="100000"/>
              </a:lnSpc>
            </a:pPr>
            <a:endParaRPr lang="en-US" b="1" dirty="0">
              <a:solidFill>
                <a:srgbClr val="C00000"/>
              </a:solidFill>
              <a:latin typeface="+mn-lt"/>
            </a:endParaRPr>
          </a:p>
          <a:p>
            <a:pPr>
              <a:lnSpc>
                <a:spcPct val="100000"/>
              </a:lnSpc>
            </a:pPr>
            <a:endParaRPr lang="en-US" b="1" dirty="0" smtClean="0">
              <a:solidFill>
                <a:srgbClr val="C00000"/>
              </a:solidFill>
              <a:latin typeface="+mn-lt"/>
            </a:endParaRPr>
          </a:p>
          <a:p>
            <a:pPr>
              <a:lnSpc>
                <a:spcPct val="100000"/>
              </a:lnSpc>
            </a:pPr>
            <a:endParaRPr lang="en-US" b="1" dirty="0" smtClean="0">
              <a:solidFill>
                <a:srgbClr val="C00000"/>
              </a:solidFill>
              <a:latin typeface="+mn-lt"/>
            </a:endParaRPr>
          </a:p>
        </p:txBody>
      </p:sp>
      <p:sp>
        <p:nvSpPr>
          <p:cNvPr id="2" name="Rectangle 1"/>
          <p:cNvSpPr/>
          <p:nvPr/>
        </p:nvSpPr>
        <p:spPr>
          <a:xfrm>
            <a:off x="19182" y="5390369"/>
            <a:ext cx="9124818" cy="1446550"/>
          </a:xfrm>
          <a:prstGeom prst="rect">
            <a:avLst/>
          </a:prstGeom>
        </p:spPr>
        <p:txBody>
          <a:bodyPr wrap="square">
            <a:spAutoFit/>
          </a:bodyPr>
          <a:lstStyle/>
          <a:p>
            <a:pPr>
              <a:lnSpc>
                <a:spcPct val="100000"/>
              </a:lnSpc>
            </a:pPr>
            <a:r>
              <a:rPr lang="en-US" sz="4400" b="1" dirty="0" smtClean="0">
                <a:solidFill>
                  <a:srgbClr val="C00000"/>
                </a:solidFill>
              </a:rPr>
              <a:t>Computing concepts provide insight into many other contexts </a:t>
            </a:r>
            <a:endParaRPr lang="en-US" sz="4400" b="1" dirty="0">
              <a:solidFill>
                <a:srgbClr val="C00000"/>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556" y="0"/>
            <a:ext cx="3484918" cy="3484918"/>
          </a:xfrm>
          <a:prstGeom prst="rect">
            <a:avLst/>
          </a:prstGeom>
        </p:spPr>
      </p:pic>
    </p:spTree>
    <p:extLst>
      <p:ext uri="{BB962C8B-B14F-4D97-AF65-F5344CB8AC3E}">
        <p14:creationId xmlns:p14="http://schemas.microsoft.com/office/powerpoint/2010/main" val="7463098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000875" cy="2387600"/>
          </a:xfrm>
        </p:spPr>
        <p:txBody>
          <a:bodyPr>
            <a:normAutofit/>
          </a:bodyPr>
          <a:lstStyle/>
          <a:p>
            <a:r>
              <a:rPr lang="en-GB" sz="8000" b="1" dirty="0">
                <a:solidFill>
                  <a:srgbClr val="C00000"/>
                </a:solidFill>
                <a:latin typeface="+mn-lt"/>
              </a:rPr>
              <a:t>Join CAS</a:t>
            </a:r>
          </a:p>
        </p:txBody>
      </p:sp>
      <p:sp>
        <p:nvSpPr>
          <p:cNvPr id="3" name="Subtitle 2"/>
          <p:cNvSpPr>
            <a:spLocks noGrp="1"/>
          </p:cNvSpPr>
          <p:nvPr>
            <p:ph type="subTitle" idx="1"/>
          </p:nvPr>
        </p:nvSpPr>
        <p:spPr>
          <a:xfrm>
            <a:off x="25759" y="3576280"/>
            <a:ext cx="6032142" cy="1655762"/>
          </a:xfrm>
        </p:spPr>
        <p:txBody>
          <a:bodyPr>
            <a:normAutofit/>
          </a:bodyPr>
          <a:lstStyle/>
          <a:p>
            <a:pPr algn="r"/>
            <a:r>
              <a:rPr lang="en-GB" sz="4400" b="1" dirty="0">
                <a:solidFill>
                  <a:srgbClr val="C00000"/>
                </a:solidFill>
              </a:rPr>
              <a:t>Thanks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1" y="4094078"/>
            <a:ext cx="3837905" cy="276392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7022" y="64395"/>
            <a:ext cx="3769217" cy="560116"/>
          </a:xfrm>
          <a:prstGeom prst="rect">
            <a:avLst/>
          </a:prstGeom>
        </p:spPr>
      </p:pic>
      <p:sp>
        <p:nvSpPr>
          <p:cNvPr id="9" name="Subtitle 2"/>
          <p:cNvSpPr txBox="1">
            <a:spLocks/>
          </p:cNvSpPr>
          <p:nvPr/>
        </p:nvSpPr>
        <p:spPr>
          <a:xfrm>
            <a:off x="25757" y="1665320"/>
            <a:ext cx="4474806"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GB" sz="4400" b="1" dirty="0">
                <a:solidFill>
                  <a:srgbClr val="C00000"/>
                </a:solidFill>
              </a:rPr>
              <a:t>Not a member?</a:t>
            </a:r>
          </a:p>
        </p:txBody>
      </p:sp>
      <p:sp>
        <p:nvSpPr>
          <p:cNvPr id="6" name="Rectangle 5"/>
          <p:cNvSpPr/>
          <p:nvPr/>
        </p:nvSpPr>
        <p:spPr>
          <a:xfrm>
            <a:off x="7686675" y="5820508"/>
            <a:ext cx="1457325" cy="10374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rotWithShape="1">
          <a:blip r:embed="rId5"/>
          <a:srcRect l="23240" t="29086" r="6887" b="14905"/>
          <a:stretch/>
        </p:blipFill>
        <p:spPr>
          <a:xfrm>
            <a:off x="6589526" y="5658515"/>
            <a:ext cx="2474724" cy="1115301"/>
          </a:xfrm>
          <a:prstGeom prst="rect">
            <a:avLst/>
          </a:prstGeom>
          <a:ln>
            <a:solidFill>
              <a:schemeClr val="bg1">
                <a:lumMod val="50000"/>
              </a:schemeClr>
            </a:solidFill>
          </a:ln>
        </p:spPr>
      </p:pic>
    </p:spTree>
    <p:extLst>
      <p:ext uri="{BB962C8B-B14F-4D97-AF65-F5344CB8AC3E}">
        <p14:creationId xmlns:p14="http://schemas.microsoft.com/office/powerpoint/2010/main" val="7224376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6924" b="7901"/>
          <a:stretch/>
        </p:blipFill>
        <p:spPr>
          <a:xfrm>
            <a:off x="0" y="0"/>
            <a:ext cx="9167810" cy="6891867"/>
          </a:xfrm>
          <a:prstGeom prst="rect">
            <a:avLst/>
          </a:prstGeom>
        </p:spPr>
      </p:pic>
      <p:sp>
        <p:nvSpPr>
          <p:cNvPr id="2" name="Rectangle 1"/>
          <p:cNvSpPr/>
          <p:nvPr/>
        </p:nvSpPr>
        <p:spPr>
          <a:xfrm>
            <a:off x="-23810" y="0"/>
            <a:ext cx="9167810" cy="6891867"/>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 name="Straight Arrow Connector 33"/>
          <p:cNvCxnSpPr/>
          <p:nvPr/>
        </p:nvCxnSpPr>
        <p:spPr>
          <a:xfrm>
            <a:off x="1483509" y="1683300"/>
            <a:ext cx="689113" cy="487979"/>
          </a:xfrm>
          <a:prstGeom prst="straightConnector1">
            <a:avLst/>
          </a:prstGeom>
          <a:ln w="10160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248933" y="997907"/>
            <a:ext cx="2774125" cy="7073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t>Applications </a:t>
            </a:r>
            <a:r>
              <a:rPr lang="en-GB" sz="2000" b="1" dirty="0"/>
              <a:t>Layer</a:t>
            </a:r>
          </a:p>
        </p:txBody>
      </p:sp>
      <p:cxnSp>
        <p:nvCxnSpPr>
          <p:cNvPr id="36" name="Straight Arrow Connector 35"/>
          <p:cNvCxnSpPr/>
          <p:nvPr/>
        </p:nvCxnSpPr>
        <p:spPr>
          <a:xfrm>
            <a:off x="3266758" y="2929873"/>
            <a:ext cx="689113" cy="487979"/>
          </a:xfrm>
          <a:prstGeom prst="straightConnector1">
            <a:avLst/>
          </a:prstGeom>
          <a:ln w="10160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1733177" y="2239011"/>
            <a:ext cx="2774125" cy="7073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t>Operating System </a:t>
            </a:r>
            <a:r>
              <a:rPr lang="en-GB" sz="2000" b="1" dirty="0"/>
              <a:t>Layer</a:t>
            </a:r>
          </a:p>
        </p:txBody>
      </p:sp>
      <p:sp>
        <p:nvSpPr>
          <p:cNvPr id="38" name="Rectangle 37"/>
          <p:cNvSpPr/>
          <p:nvPr/>
        </p:nvSpPr>
        <p:spPr>
          <a:xfrm>
            <a:off x="6251336" y="5964366"/>
            <a:ext cx="2774125" cy="7073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Low Level Language</a:t>
            </a:r>
          </a:p>
        </p:txBody>
      </p:sp>
      <p:sp>
        <p:nvSpPr>
          <p:cNvPr id="39" name="Explosion 2 38"/>
          <p:cNvSpPr/>
          <p:nvPr/>
        </p:nvSpPr>
        <p:spPr>
          <a:xfrm>
            <a:off x="-23810" y="-17992"/>
            <a:ext cx="2489548" cy="1252961"/>
          </a:xfrm>
          <a:prstGeom prst="irregularSeal2">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C00000"/>
                </a:solidFill>
              </a:rPr>
              <a:t>Human Ideas</a:t>
            </a:r>
          </a:p>
        </p:txBody>
      </p:sp>
      <p:cxnSp>
        <p:nvCxnSpPr>
          <p:cNvPr id="40" name="Straight Arrow Connector 39"/>
          <p:cNvCxnSpPr/>
          <p:nvPr/>
        </p:nvCxnSpPr>
        <p:spPr>
          <a:xfrm>
            <a:off x="5088102" y="4167038"/>
            <a:ext cx="689113" cy="487979"/>
          </a:xfrm>
          <a:prstGeom prst="straightConnector1">
            <a:avLst/>
          </a:prstGeom>
          <a:ln w="10160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3190915" y="3481135"/>
            <a:ext cx="2774125" cy="7073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Programming Layer</a:t>
            </a:r>
          </a:p>
        </p:txBody>
      </p:sp>
      <p:cxnSp>
        <p:nvCxnSpPr>
          <p:cNvPr id="42" name="Straight Arrow Connector 41"/>
          <p:cNvCxnSpPr/>
          <p:nvPr/>
        </p:nvCxnSpPr>
        <p:spPr>
          <a:xfrm>
            <a:off x="6897438" y="5408653"/>
            <a:ext cx="689113" cy="487979"/>
          </a:xfrm>
          <a:prstGeom prst="straightConnector1">
            <a:avLst/>
          </a:prstGeom>
          <a:ln w="10160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5032967" y="4722747"/>
            <a:ext cx="2774125" cy="70736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t>Translation </a:t>
            </a:r>
            <a:r>
              <a:rPr lang="en-GB" sz="2000" b="1" dirty="0"/>
              <a:t>Layer</a:t>
            </a:r>
          </a:p>
        </p:txBody>
      </p:sp>
      <p:sp>
        <p:nvSpPr>
          <p:cNvPr id="48" name="TextBox 47"/>
          <p:cNvSpPr txBox="1"/>
          <p:nvPr/>
        </p:nvSpPr>
        <p:spPr>
          <a:xfrm>
            <a:off x="29631" y="6080418"/>
            <a:ext cx="6020081" cy="769441"/>
          </a:xfrm>
          <a:prstGeom prst="rect">
            <a:avLst/>
          </a:prstGeom>
          <a:noFill/>
        </p:spPr>
        <p:txBody>
          <a:bodyPr wrap="square" rtlCol="0">
            <a:spAutoFit/>
          </a:bodyPr>
          <a:lstStyle/>
          <a:p>
            <a:r>
              <a:rPr lang="en-GB" sz="4400" b="1" dirty="0" smtClean="0">
                <a:solidFill>
                  <a:srgbClr val="C00000"/>
                </a:solidFill>
              </a:rPr>
              <a:t>Layers of Abstraction</a:t>
            </a:r>
            <a:endParaRPr lang="en-GB" sz="4400" b="1" dirty="0">
              <a:solidFill>
                <a:srgbClr val="C00000"/>
              </a:solidFill>
            </a:endParaRPr>
          </a:p>
        </p:txBody>
      </p:sp>
    </p:spTree>
    <p:extLst>
      <p:ext uri="{BB962C8B-B14F-4D97-AF65-F5344CB8AC3E}">
        <p14:creationId xmlns:p14="http://schemas.microsoft.com/office/powerpoint/2010/main" val="28795174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left)">
                                      <p:cBhvr>
                                        <p:cTn id="16" dur="500"/>
                                        <p:tgtEl>
                                          <p:spTgt spid="36"/>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500"/>
                                        <p:tgtEl>
                                          <p:spTgt spid="4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wipe(left)">
                                      <p:cBhvr>
                                        <p:cTn id="25" dur="500"/>
                                        <p:tgtEl>
                                          <p:spTgt spid="40"/>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500"/>
                                        <p:tgtEl>
                                          <p:spTgt spid="4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left)">
                                      <p:cBhvr>
                                        <p:cTn id="34" dur="500"/>
                                        <p:tgtEl>
                                          <p:spTgt spid="42"/>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41" grpId="0" animBg="1"/>
      <p:bldP spid="4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6924" b="7901"/>
          <a:stretch/>
        </p:blipFill>
        <p:spPr>
          <a:xfrm>
            <a:off x="0" y="0"/>
            <a:ext cx="9167810" cy="6891867"/>
          </a:xfrm>
          <a:prstGeom prst="rect">
            <a:avLst/>
          </a:prstGeom>
        </p:spPr>
      </p:pic>
      <p:sp>
        <p:nvSpPr>
          <p:cNvPr id="2" name="Rectangle 1"/>
          <p:cNvSpPr/>
          <p:nvPr/>
        </p:nvSpPr>
        <p:spPr>
          <a:xfrm>
            <a:off x="-23810" y="0"/>
            <a:ext cx="9167810" cy="6891867"/>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 name="Straight Arrow Connector 33"/>
          <p:cNvCxnSpPr/>
          <p:nvPr/>
        </p:nvCxnSpPr>
        <p:spPr>
          <a:xfrm>
            <a:off x="1381911" y="921315"/>
            <a:ext cx="689113" cy="487979"/>
          </a:xfrm>
          <a:prstGeom prst="straightConnector1">
            <a:avLst/>
          </a:prstGeom>
          <a:ln w="10160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147335" y="235922"/>
            <a:ext cx="2774125" cy="7073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t>Machine Code</a:t>
            </a:r>
            <a:endParaRPr lang="en-GB" sz="2000" b="1" dirty="0"/>
          </a:p>
        </p:txBody>
      </p:sp>
      <p:cxnSp>
        <p:nvCxnSpPr>
          <p:cNvPr id="36" name="Straight Arrow Connector 35"/>
          <p:cNvCxnSpPr/>
          <p:nvPr/>
        </p:nvCxnSpPr>
        <p:spPr>
          <a:xfrm>
            <a:off x="3165160" y="2167888"/>
            <a:ext cx="689113" cy="487979"/>
          </a:xfrm>
          <a:prstGeom prst="straightConnector1">
            <a:avLst/>
          </a:prstGeom>
          <a:ln w="10160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1631579" y="1477026"/>
            <a:ext cx="2774125" cy="7073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t>Machine Architecture</a:t>
            </a:r>
            <a:endParaRPr lang="en-GB" sz="2000" b="1" dirty="0"/>
          </a:p>
        </p:txBody>
      </p:sp>
      <p:sp>
        <p:nvSpPr>
          <p:cNvPr id="38" name="Rectangle 37"/>
          <p:cNvSpPr/>
          <p:nvPr/>
        </p:nvSpPr>
        <p:spPr>
          <a:xfrm>
            <a:off x="6149738" y="5202381"/>
            <a:ext cx="2774125" cy="7073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t>Digital Data</a:t>
            </a:r>
            <a:endParaRPr lang="en-GB" sz="2000" b="1" dirty="0"/>
          </a:p>
        </p:txBody>
      </p:sp>
      <p:sp>
        <p:nvSpPr>
          <p:cNvPr id="39" name="Explosion 2 38"/>
          <p:cNvSpPr/>
          <p:nvPr/>
        </p:nvSpPr>
        <p:spPr>
          <a:xfrm>
            <a:off x="6788331" y="5672773"/>
            <a:ext cx="2489548" cy="1252961"/>
          </a:xfrm>
          <a:prstGeom prst="irregularSeal2">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solidFill>
                  <a:srgbClr val="C00000"/>
                </a:solidFill>
              </a:rPr>
              <a:t>Physics!</a:t>
            </a:r>
            <a:endParaRPr lang="en-GB" sz="2000" b="1" dirty="0">
              <a:solidFill>
                <a:srgbClr val="C00000"/>
              </a:solidFill>
            </a:endParaRPr>
          </a:p>
        </p:txBody>
      </p:sp>
      <p:cxnSp>
        <p:nvCxnSpPr>
          <p:cNvPr id="40" name="Straight Arrow Connector 39"/>
          <p:cNvCxnSpPr/>
          <p:nvPr/>
        </p:nvCxnSpPr>
        <p:spPr>
          <a:xfrm>
            <a:off x="4986504" y="3405053"/>
            <a:ext cx="689113" cy="487979"/>
          </a:xfrm>
          <a:prstGeom prst="straightConnector1">
            <a:avLst/>
          </a:prstGeom>
          <a:ln w="10160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3089317" y="2719150"/>
            <a:ext cx="2774125" cy="70736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t>Finite State Machine</a:t>
            </a:r>
            <a:endParaRPr lang="en-GB" sz="2000" b="1" dirty="0"/>
          </a:p>
        </p:txBody>
      </p:sp>
      <p:cxnSp>
        <p:nvCxnSpPr>
          <p:cNvPr id="42" name="Straight Arrow Connector 41"/>
          <p:cNvCxnSpPr/>
          <p:nvPr/>
        </p:nvCxnSpPr>
        <p:spPr>
          <a:xfrm>
            <a:off x="6795840" y="4646668"/>
            <a:ext cx="689113" cy="487979"/>
          </a:xfrm>
          <a:prstGeom prst="straightConnector1">
            <a:avLst/>
          </a:prstGeom>
          <a:ln w="10160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4931369" y="3960762"/>
            <a:ext cx="2774125" cy="70736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t>Logic Gates</a:t>
            </a:r>
            <a:endParaRPr lang="en-GB" sz="2000" b="1" dirty="0"/>
          </a:p>
        </p:txBody>
      </p:sp>
      <p:sp>
        <p:nvSpPr>
          <p:cNvPr id="48" name="TextBox 47"/>
          <p:cNvSpPr txBox="1"/>
          <p:nvPr/>
        </p:nvSpPr>
        <p:spPr>
          <a:xfrm>
            <a:off x="29631" y="6080418"/>
            <a:ext cx="6020081" cy="769441"/>
          </a:xfrm>
          <a:prstGeom prst="rect">
            <a:avLst/>
          </a:prstGeom>
          <a:noFill/>
        </p:spPr>
        <p:txBody>
          <a:bodyPr wrap="square" rtlCol="0">
            <a:spAutoFit/>
          </a:bodyPr>
          <a:lstStyle/>
          <a:p>
            <a:r>
              <a:rPr lang="en-GB" sz="4400" b="1" dirty="0" smtClean="0">
                <a:solidFill>
                  <a:srgbClr val="C00000"/>
                </a:solidFill>
              </a:rPr>
              <a:t>Layers of Abstraction</a:t>
            </a:r>
            <a:endParaRPr lang="en-GB" sz="4400" b="1" dirty="0">
              <a:solidFill>
                <a:srgbClr val="C00000"/>
              </a:solidFill>
            </a:endParaRPr>
          </a:p>
        </p:txBody>
      </p:sp>
    </p:spTree>
    <p:extLst>
      <p:ext uri="{BB962C8B-B14F-4D97-AF65-F5344CB8AC3E}">
        <p14:creationId xmlns:p14="http://schemas.microsoft.com/office/powerpoint/2010/main" val="36882629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left)">
                                      <p:cBhvr>
                                        <p:cTn id="16" dur="500"/>
                                        <p:tgtEl>
                                          <p:spTgt spid="36"/>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500"/>
                                        <p:tgtEl>
                                          <p:spTgt spid="4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wipe(left)">
                                      <p:cBhvr>
                                        <p:cTn id="25" dur="500"/>
                                        <p:tgtEl>
                                          <p:spTgt spid="40"/>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500"/>
                                        <p:tgtEl>
                                          <p:spTgt spid="4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left)">
                                      <p:cBhvr>
                                        <p:cTn id="34" dur="500"/>
                                        <p:tgtEl>
                                          <p:spTgt spid="42"/>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1" grpId="0" animBg="1"/>
      <p:bldP spid="4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3010" y="35653"/>
            <a:ext cx="6773008" cy="1015663"/>
          </a:xfrm>
          <a:prstGeom prst="rect">
            <a:avLst/>
          </a:prstGeom>
        </p:spPr>
        <p:txBody>
          <a:bodyPr wrap="none">
            <a:spAutoFit/>
          </a:bodyPr>
          <a:lstStyle/>
          <a:p>
            <a:r>
              <a:rPr lang="en-US" sz="6000" b="1" kern="1400" spc="-150" dirty="0" smtClean="0">
                <a:solidFill>
                  <a:srgbClr val="C00000"/>
                </a:solidFill>
              </a:rPr>
              <a:t>The Digital Advantage</a:t>
            </a:r>
          </a:p>
        </p:txBody>
      </p:sp>
      <p:sp>
        <p:nvSpPr>
          <p:cNvPr id="2" name="Rectangle 1"/>
          <p:cNvSpPr/>
          <p:nvPr/>
        </p:nvSpPr>
        <p:spPr>
          <a:xfrm>
            <a:off x="1960520" y="1051316"/>
            <a:ext cx="7183480" cy="2123658"/>
          </a:xfrm>
          <a:prstGeom prst="rect">
            <a:avLst/>
          </a:prstGeom>
        </p:spPr>
        <p:txBody>
          <a:bodyPr wrap="square">
            <a:spAutoFit/>
          </a:bodyPr>
          <a:lstStyle/>
          <a:p>
            <a:pPr algn="r"/>
            <a:r>
              <a:rPr lang="en-US" sz="4400" dirty="0" smtClean="0">
                <a:solidFill>
                  <a:schemeClr val="tx1">
                    <a:lumMod val="50000"/>
                    <a:lumOff val="50000"/>
                  </a:schemeClr>
                </a:solidFill>
              </a:rPr>
              <a:t>Binary is an abstraction for the two state system that encodes digital data.</a:t>
            </a:r>
            <a:endParaRPr lang="en-GB" sz="4400" dirty="0">
              <a:solidFill>
                <a:schemeClr val="tx1">
                  <a:lumMod val="50000"/>
                  <a:lumOff val="50000"/>
                </a:schemeClr>
              </a:solidFill>
            </a:endParaRPr>
          </a:p>
        </p:txBody>
      </p:sp>
      <p:sp>
        <p:nvSpPr>
          <p:cNvPr id="3" name="Rectangle 2"/>
          <p:cNvSpPr/>
          <p:nvPr/>
        </p:nvSpPr>
        <p:spPr>
          <a:xfrm>
            <a:off x="7044267" y="5774267"/>
            <a:ext cx="2099733"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p:cNvGrpSpPr/>
          <p:nvPr/>
        </p:nvGrpSpPr>
        <p:grpSpPr>
          <a:xfrm>
            <a:off x="711202" y="3674529"/>
            <a:ext cx="7943622" cy="1744134"/>
            <a:chOff x="982135" y="4030133"/>
            <a:chExt cx="7943622" cy="1744134"/>
          </a:xfrm>
        </p:grpSpPr>
        <p:cxnSp>
          <p:nvCxnSpPr>
            <p:cNvPr id="5" name="Elbow Connector 4"/>
            <p:cNvCxnSpPr/>
            <p:nvPr/>
          </p:nvCxnSpPr>
          <p:spPr>
            <a:xfrm>
              <a:off x="982135" y="4030133"/>
              <a:ext cx="2031999" cy="1744134"/>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Elbow Connector 6"/>
            <p:cNvCxnSpPr/>
            <p:nvPr/>
          </p:nvCxnSpPr>
          <p:spPr>
            <a:xfrm flipV="1">
              <a:off x="3031068" y="4030133"/>
              <a:ext cx="1964266" cy="1744134"/>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Elbow Connector 14"/>
            <p:cNvCxnSpPr/>
            <p:nvPr/>
          </p:nvCxnSpPr>
          <p:spPr>
            <a:xfrm>
              <a:off x="4013201" y="4030133"/>
              <a:ext cx="2031999" cy="1744134"/>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Elbow Connector 15"/>
            <p:cNvCxnSpPr/>
            <p:nvPr/>
          </p:nvCxnSpPr>
          <p:spPr>
            <a:xfrm flipV="1">
              <a:off x="5046140" y="4030133"/>
              <a:ext cx="1964266" cy="1744134"/>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Elbow Connector 16"/>
            <p:cNvCxnSpPr/>
            <p:nvPr/>
          </p:nvCxnSpPr>
          <p:spPr>
            <a:xfrm>
              <a:off x="6893758" y="4030133"/>
              <a:ext cx="2031999" cy="1744134"/>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a:off x="169962" y="3409830"/>
            <a:ext cx="619080" cy="523220"/>
          </a:xfrm>
          <a:prstGeom prst="rect">
            <a:avLst/>
          </a:prstGeom>
          <a:noFill/>
        </p:spPr>
        <p:txBody>
          <a:bodyPr wrap="none" rtlCol="0">
            <a:spAutoFit/>
          </a:bodyPr>
          <a:lstStyle/>
          <a:p>
            <a:r>
              <a:rPr lang="en-GB" sz="2800" b="1" dirty="0" smtClean="0">
                <a:solidFill>
                  <a:srgbClr val="C00000"/>
                </a:solidFill>
              </a:rPr>
              <a:t>On</a:t>
            </a:r>
            <a:endParaRPr lang="en-GB" sz="2800" b="1" dirty="0">
              <a:solidFill>
                <a:srgbClr val="C00000"/>
              </a:solidFill>
            </a:endParaRPr>
          </a:p>
        </p:txBody>
      </p:sp>
      <p:sp>
        <p:nvSpPr>
          <p:cNvPr id="23" name="TextBox 22"/>
          <p:cNvSpPr txBox="1"/>
          <p:nvPr/>
        </p:nvSpPr>
        <p:spPr>
          <a:xfrm>
            <a:off x="160237" y="5143261"/>
            <a:ext cx="654346" cy="523220"/>
          </a:xfrm>
          <a:prstGeom prst="rect">
            <a:avLst/>
          </a:prstGeom>
          <a:noFill/>
        </p:spPr>
        <p:txBody>
          <a:bodyPr wrap="none" rtlCol="0">
            <a:spAutoFit/>
          </a:bodyPr>
          <a:lstStyle/>
          <a:p>
            <a:r>
              <a:rPr lang="en-GB" sz="2800" b="1" dirty="0" smtClean="0">
                <a:solidFill>
                  <a:srgbClr val="C00000"/>
                </a:solidFill>
              </a:rPr>
              <a:t>Off</a:t>
            </a:r>
            <a:endParaRPr lang="en-GB" sz="2800" b="1" dirty="0">
              <a:solidFill>
                <a:srgbClr val="C00000"/>
              </a:solidFill>
            </a:endParaRPr>
          </a:p>
        </p:txBody>
      </p:sp>
      <p:sp>
        <p:nvSpPr>
          <p:cNvPr id="24" name="TextBox 23"/>
          <p:cNvSpPr txBox="1"/>
          <p:nvPr/>
        </p:nvSpPr>
        <p:spPr>
          <a:xfrm>
            <a:off x="8619681" y="3409832"/>
            <a:ext cx="367408" cy="523220"/>
          </a:xfrm>
          <a:prstGeom prst="rect">
            <a:avLst/>
          </a:prstGeom>
          <a:noFill/>
        </p:spPr>
        <p:txBody>
          <a:bodyPr wrap="none" rtlCol="0">
            <a:spAutoFit/>
          </a:bodyPr>
          <a:lstStyle/>
          <a:p>
            <a:r>
              <a:rPr lang="en-GB" sz="2800" b="1" dirty="0">
                <a:solidFill>
                  <a:srgbClr val="C00000"/>
                </a:solidFill>
              </a:rPr>
              <a:t>1</a:t>
            </a:r>
          </a:p>
        </p:txBody>
      </p:sp>
      <p:sp>
        <p:nvSpPr>
          <p:cNvPr id="25" name="TextBox 24"/>
          <p:cNvSpPr txBox="1"/>
          <p:nvPr/>
        </p:nvSpPr>
        <p:spPr>
          <a:xfrm>
            <a:off x="8609956" y="5143263"/>
            <a:ext cx="426720" cy="523220"/>
          </a:xfrm>
          <a:prstGeom prst="rect">
            <a:avLst/>
          </a:prstGeom>
          <a:noFill/>
        </p:spPr>
        <p:txBody>
          <a:bodyPr wrap="none" rtlCol="0">
            <a:spAutoFit/>
          </a:bodyPr>
          <a:lstStyle/>
          <a:p>
            <a:r>
              <a:rPr lang="en-GB" sz="2800" b="1" dirty="0" smtClean="0">
                <a:solidFill>
                  <a:srgbClr val="C00000"/>
                </a:solidFill>
              </a:rPr>
              <a:t>O</a:t>
            </a:r>
            <a:endParaRPr lang="en-GB" sz="2800" b="1" dirty="0">
              <a:solidFill>
                <a:srgbClr val="C00000"/>
              </a:solidFill>
            </a:endParaRPr>
          </a:p>
        </p:txBody>
      </p:sp>
      <p:sp>
        <p:nvSpPr>
          <p:cNvPr id="26" name="Rectangle 25"/>
          <p:cNvSpPr/>
          <p:nvPr/>
        </p:nvSpPr>
        <p:spPr>
          <a:xfrm>
            <a:off x="6186" y="5662464"/>
            <a:ext cx="8974038" cy="1200329"/>
          </a:xfrm>
          <a:prstGeom prst="rect">
            <a:avLst/>
          </a:prstGeom>
          <a:noFill/>
        </p:spPr>
        <p:txBody>
          <a:bodyPr wrap="square">
            <a:spAutoFit/>
          </a:bodyPr>
          <a:lstStyle/>
          <a:p>
            <a:pPr>
              <a:lnSpc>
                <a:spcPct val="90000"/>
              </a:lnSpc>
            </a:pPr>
            <a:r>
              <a:rPr lang="en-US" sz="4000" b="1" kern="1400" spc="-150" dirty="0" smtClean="0">
                <a:solidFill>
                  <a:schemeClr val="tx1">
                    <a:lumMod val="75000"/>
                    <a:lumOff val="25000"/>
                  </a:schemeClr>
                </a:solidFill>
              </a:rPr>
              <a:t>It’s the difference that</a:t>
            </a:r>
          </a:p>
          <a:p>
            <a:pPr>
              <a:lnSpc>
                <a:spcPct val="90000"/>
              </a:lnSpc>
            </a:pPr>
            <a:r>
              <a:rPr lang="en-US" sz="4000" b="1" kern="1400" spc="-150" dirty="0" smtClean="0">
                <a:solidFill>
                  <a:schemeClr val="tx1">
                    <a:lumMod val="75000"/>
                    <a:lumOff val="25000"/>
                  </a:schemeClr>
                </a:solidFill>
              </a:rPr>
              <a:t>makes the difference!</a:t>
            </a:r>
            <a:endParaRPr lang="en-US" sz="4000" b="1" kern="1400" spc="-150" dirty="0">
              <a:solidFill>
                <a:schemeClr val="tx1">
                  <a:lumMod val="75000"/>
                  <a:lumOff val="25000"/>
                </a:schemeClr>
              </a:solidFill>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00000">
            <a:off x="4852215" y="5119697"/>
            <a:ext cx="3160195" cy="1702691"/>
          </a:xfrm>
          <a:prstGeom prst="rect">
            <a:avLst/>
          </a:prstGeom>
        </p:spPr>
      </p:pic>
    </p:spTree>
    <p:extLst>
      <p:ext uri="{BB962C8B-B14F-4D97-AF65-F5344CB8AC3E}">
        <p14:creationId xmlns:p14="http://schemas.microsoft.com/office/powerpoint/2010/main" val="2345165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32729"/>
            <a:ext cx="9128904"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6600" b="1" dirty="0" smtClean="0">
                <a:solidFill>
                  <a:srgbClr val="C00000"/>
                </a:solidFill>
                <a:latin typeface="+mn-lt"/>
              </a:rPr>
              <a:t>It’s All Done By Numbers</a:t>
            </a:r>
            <a:endParaRPr lang="en-GB" sz="6600" b="1" dirty="0">
              <a:solidFill>
                <a:srgbClr val="C00000"/>
              </a:solidFill>
              <a:latin typeface="+mn-lt"/>
            </a:endParaRPr>
          </a:p>
        </p:txBody>
      </p:sp>
      <p:sp>
        <p:nvSpPr>
          <p:cNvPr id="6" name="Subtitle 2"/>
          <p:cNvSpPr txBox="1">
            <a:spLocks/>
          </p:cNvSpPr>
          <p:nvPr/>
        </p:nvSpPr>
        <p:spPr>
          <a:xfrm>
            <a:off x="-15096" y="0"/>
            <a:ext cx="9144000" cy="7177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4400" b="1" spc="-150" dirty="0" smtClean="0">
                <a:solidFill>
                  <a:schemeClr val="bg1">
                    <a:lumMod val="50000"/>
                  </a:schemeClr>
                </a:solidFill>
              </a:rPr>
              <a:t>Bits &amp; Bytes: The Digital Advantage</a:t>
            </a:r>
            <a:endParaRPr lang="en-GB" sz="4400" b="1" spc="-150" dirty="0">
              <a:solidFill>
                <a:schemeClr val="bg1">
                  <a:lumMod val="50000"/>
                </a:schemeClr>
              </a:solidFill>
            </a:endParaRPr>
          </a:p>
        </p:txBody>
      </p:sp>
      <p:sp>
        <p:nvSpPr>
          <p:cNvPr id="3" name="Rectangle 2"/>
          <p:cNvSpPr/>
          <p:nvPr/>
        </p:nvSpPr>
        <p:spPr>
          <a:xfrm>
            <a:off x="8024884" y="5813946"/>
            <a:ext cx="1119116" cy="10440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5397" r="14537"/>
          <a:stretch/>
        </p:blipFill>
        <p:spPr>
          <a:xfrm rot="600000">
            <a:off x="5905310" y="1744086"/>
            <a:ext cx="2992137" cy="4270473"/>
          </a:xfrm>
          <a:prstGeom prst="rect">
            <a:avLst/>
          </a:prstGeom>
          <a:ln>
            <a:solidFill>
              <a:srgbClr val="585858"/>
            </a:solidFill>
          </a:ln>
        </p:spPr>
      </p:pic>
      <p:sp>
        <p:nvSpPr>
          <p:cNvPr id="8" name="Title 1"/>
          <p:cNvSpPr txBox="1">
            <a:spLocks/>
          </p:cNvSpPr>
          <p:nvPr/>
        </p:nvSpPr>
        <p:spPr>
          <a:xfrm>
            <a:off x="21736" y="3796692"/>
            <a:ext cx="9089013" cy="30613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smtClean="0">
                <a:solidFill>
                  <a:schemeClr val="bg1">
                    <a:lumMod val="65000"/>
                  </a:schemeClr>
                </a:solidFill>
                <a:latin typeface="+mn-lt"/>
              </a:rPr>
              <a:t>3 activities:</a:t>
            </a:r>
          </a:p>
          <a:p>
            <a:r>
              <a:rPr lang="en-GB" dirty="0" smtClean="0">
                <a:solidFill>
                  <a:schemeClr val="bg1">
                    <a:lumMod val="65000"/>
                  </a:schemeClr>
                </a:solidFill>
                <a:latin typeface="+mn-lt"/>
              </a:rPr>
              <a:t>Establishing the basics</a:t>
            </a:r>
          </a:p>
          <a:p>
            <a:r>
              <a:rPr lang="en-GB" dirty="0" smtClean="0">
                <a:solidFill>
                  <a:schemeClr val="bg1">
                    <a:lumMod val="65000"/>
                  </a:schemeClr>
                </a:solidFill>
                <a:latin typeface="+mn-lt"/>
              </a:rPr>
              <a:t>Binary magic</a:t>
            </a:r>
          </a:p>
          <a:p>
            <a:r>
              <a:rPr lang="en-GB" dirty="0" smtClean="0">
                <a:solidFill>
                  <a:schemeClr val="bg1">
                    <a:lumMod val="65000"/>
                  </a:schemeClr>
                </a:solidFill>
                <a:latin typeface="+mn-lt"/>
              </a:rPr>
              <a:t>Bytes, binary and bitmaps</a:t>
            </a:r>
          </a:p>
        </p:txBody>
      </p:sp>
    </p:spTree>
    <p:extLst>
      <p:ext uri="{BB962C8B-B14F-4D97-AF65-F5344CB8AC3E}">
        <p14:creationId xmlns:p14="http://schemas.microsoft.com/office/powerpoint/2010/main" val="41404974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srcRect l="26240" t="19395" r="21108" b="25645"/>
          <a:stretch/>
        </p:blipFill>
        <p:spPr>
          <a:xfrm>
            <a:off x="275772" y="418145"/>
            <a:ext cx="2749956" cy="1613852"/>
          </a:xfrm>
          <a:prstGeom prst="rect">
            <a:avLst/>
          </a:prstGeom>
          <a:ln>
            <a:solidFill>
              <a:schemeClr val="bg1">
                <a:lumMod val="50000"/>
              </a:schemeClr>
            </a:solidFill>
          </a:ln>
        </p:spPr>
      </p:pic>
      <p:sp>
        <p:nvSpPr>
          <p:cNvPr id="3" name="TextBox 2"/>
          <p:cNvSpPr txBox="1"/>
          <p:nvPr/>
        </p:nvSpPr>
        <p:spPr>
          <a:xfrm>
            <a:off x="693683" y="3846786"/>
            <a:ext cx="184731" cy="369332"/>
          </a:xfrm>
          <a:prstGeom prst="rect">
            <a:avLst/>
          </a:prstGeom>
          <a:noFill/>
        </p:spPr>
        <p:txBody>
          <a:bodyPr wrap="none" rtlCol="0">
            <a:spAutoFit/>
          </a:bodyPr>
          <a:lstStyle/>
          <a:p>
            <a:endParaRPr lang="en-GB" dirty="0"/>
          </a:p>
        </p:txBody>
      </p:sp>
      <p:sp>
        <p:nvSpPr>
          <p:cNvPr id="4" name="TextBox 3"/>
          <p:cNvSpPr txBox="1"/>
          <p:nvPr/>
        </p:nvSpPr>
        <p:spPr>
          <a:xfrm>
            <a:off x="122712" y="2031997"/>
            <a:ext cx="2082621" cy="2554545"/>
          </a:xfrm>
          <a:prstGeom prst="rect">
            <a:avLst/>
          </a:prstGeom>
          <a:noFill/>
        </p:spPr>
        <p:txBody>
          <a:bodyPr wrap="none" rtlCol="0">
            <a:spAutoFit/>
          </a:bodyPr>
          <a:lstStyle/>
          <a:p>
            <a:r>
              <a:rPr lang="en-GB" sz="8000" b="1" spc="-150" dirty="0" smtClean="0">
                <a:solidFill>
                  <a:schemeClr val="bg1">
                    <a:lumMod val="50000"/>
                  </a:schemeClr>
                </a:solidFill>
              </a:rPr>
              <a:t>Each</a:t>
            </a:r>
          </a:p>
          <a:p>
            <a:r>
              <a:rPr lang="en-GB" sz="8000" b="1" spc="-150" dirty="0" smtClean="0">
                <a:solidFill>
                  <a:schemeClr val="bg1">
                    <a:lumMod val="50000"/>
                  </a:schemeClr>
                </a:solidFill>
              </a:rPr>
              <a:t>Unit</a:t>
            </a:r>
            <a:endParaRPr lang="en-GB" sz="8000" b="1" spc="-150" dirty="0">
              <a:solidFill>
                <a:schemeClr val="bg1">
                  <a:lumMod val="50000"/>
                </a:schemeClr>
              </a:solidFill>
            </a:endParaRPr>
          </a:p>
        </p:txBody>
      </p:sp>
      <p:pic>
        <p:nvPicPr>
          <p:cNvPr id="5" name="Picture 4"/>
          <p:cNvPicPr>
            <a:picLocks noChangeAspect="1"/>
          </p:cNvPicPr>
          <p:nvPr/>
        </p:nvPicPr>
        <p:blipFill>
          <a:blip r:embed="rId4"/>
          <a:stretch>
            <a:fillRect/>
          </a:stretch>
        </p:blipFill>
        <p:spPr>
          <a:xfrm rot="753312">
            <a:off x="5197343" y="894681"/>
            <a:ext cx="3409950" cy="4829175"/>
          </a:xfrm>
          <a:prstGeom prst="rect">
            <a:avLst/>
          </a:prstGeom>
          <a:ln>
            <a:solidFill>
              <a:schemeClr val="bg1">
                <a:lumMod val="50000"/>
              </a:schemeClr>
            </a:solidFill>
          </a:ln>
        </p:spPr>
      </p:pic>
      <p:pic>
        <p:nvPicPr>
          <p:cNvPr id="6" name="Picture 5"/>
          <p:cNvPicPr>
            <a:picLocks noChangeAspect="1"/>
          </p:cNvPicPr>
          <p:nvPr/>
        </p:nvPicPr>
        <p:blipFill>
          <a:blip r:embed="rId5"/>
          <a:stretch>
            <a:fillRect/>
          </a:stretch>
        </p:blipFill>
        <p:spPr>
          <a:xfrm rot="408520">
            <a:off x="4580742" y="603249"/>
            <a:ext cx="3409950" cy="4829175"/>
          </a:xfrm>
          <a:prstGeom prst="rect">
            <a:avLst/>
          </a:prstGeom>
          <a:ln>
            <a:solidFill>
              <a:schemeClr val="bg1">
                <a:lumMod val="50000"/>
              </a:schemeClr>
            </a:solidFill>
          </a:ln>
        </p:spPr>
      </p:pic>
      <p:pic>
        <p:nvPicPr>
          <p:cNvPr id="7" name="Picture 6"/>
          <p:cNvPicPr>
            <a:picLocks noChangeAspect="1"/>
          </p:cNvPicPr>
          <p:nvPr/>
        </p:nvPicPr>
        <p:blipFill>
          <a:blip r:embed="rId6"/>
          <a:stretch>
            <a:fillRect/>
          </a:stretch>
        </p:blipFill>
        <p:spPr>
          <a:xfrm rot="202801">
            <a:off x="3922104" y="276913"/>
            <a:ext cx="3409950" cy="4829175"/>
          </a:xfrm>
          <a:prstGeom prst="rect">
            <a:avLst/>
          </a:prstGeom>
          <a:ln>
            <a:solidFill>
              <a:schemeClr val="bg1">
                <a:lumMod val="50000"/>
              </a:schemeClr>
            </a:solidFill>
          </a:ln>
        </p:spPr>
      </p:pic>
      <p:pic>
        <p:nvPicPr>
          <p:cNvPr id="2" name="Picture 1"/>
          <p:cNvPicPr>
            <a:picLocks noChangeAspect="1"/>
          </p:cNvPicPr>
          <p:nvPr/>
        </p:nvPicPr>
        <p:blipFill>
          <a:blip r:embed="rId7"/>
          <a:stretch>
            <a:fillRect/>
          </a:stretch>
        </p:blipFill>
        <p:spPr>
          <a:xfrm>
            <a:off x="3260128" y="390645"/>
            <a:ext cx="3430365" cy="4856675"/>
          </a:xfrm>
          <a:prstGeom prst="rect">
            <a:avLst/>
          </a:prstGeom>
          <a:ln>
            <a:solidFill>
              <a:schemeClr val="bg1">
                <a:lumMod val="50000"/>
              </a:schemeClr>
            </a:solidFill>
          </a:ln>
        </p:spPr>
      </p:pic>
    </p:spTree>
    <p:extLst>
      <p:ext uri="{BB962C8B-B14F-4D97-AF65-F5344CB8AC3E}">
        <p14:creationId xmlns:p14="http://schemas.microsoft.com/office/powerpoint/2010/main" val="42382213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Rectangle 5"/>
          <p:cNvSpPr>
            <a:spLocks noGrp="1" noChangeArrowheads="1"/>
          </p:cNvSpPr>
          <p:nvPr>
            <p:ph idx="1"/>
          </p:nvPr>
        </p:nvSpPr>
        <p:spPr>
          <a:xfrm>
            <a:off x="-8224" y="4437063"/>
            <a:ext cx="9440091" cy="1689100"/>
          </a:xfrm>
        </p:spPr>
        <p:txBody>
          <a:bodyPr>
            <a:normAutofit/>
          </a:bodyPr>
          <a:lstStyle/>
          <a:p>
            <a:pPr>
              <a:buFontTx/>
              <a:buNone/>
            </a:pPr>
            <a:r>
              <a:rPr lang="en-GB" sz="4400" dirty="0">
                <a:solidFill>
                  <a:schemeClr val="bg1">
                    <a:lumMod val="50000"/>
                  </a:schemeClr>
                </a:solidFill>
              </a:rPr>
              <a:t>What do you notice about these cards?</a:t>
            </a:r>
            <a:endParaRPr lang="en-US" sz="4400" dirty="0">
              <a:solidFill>
                <a:schemeClr val="bg1">
                  <a:lumMod val="50000"/>
                </a:schemeClr>
              </a:solidFill>
            </a:endParaRPr>
          </a:p>
        </p:txBody>
      </p:sp>
      <p:pic>
        <p:nvPicPr>
          <p:cNvPr id="4102"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23052"/>
          <a:stretch/>
        </p:blipFill>
        <p:spPr bwMode="auto">
          <a:xfrm>
            <a:off x="2107843" y="333377"/>
            <a:ext cx="7036159" cy="251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997588" y="5786651"/>
            <a:ext cx="1146412" cy="10713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p:cNvSpPr>
            <a:spLocks noGrp="1"/>
          </p:cNvSpPr>
          <p:nvPr>
            <p:ph type="title"/>
          </p:nvPr>
        </p:nvSpPr>
        <p:spPr>
          <a:xfrm>
            <a:off x="-8224" y="5861713"/>
            <a:ext cx="7886700" cy="996287"/>
          </a:xfrm>
        </p:spPr>
        <p:txBody>
          <a:bodyPr>
            <a:normAutofit/>
          </a:bodyPr>
          <a:lstStyle/>
          <a:p>
            <a:r>
              <a:rPr lang="en-GB" sz="6000" dirty="0" smtClean="0"/>
              <a:t>Establishing the basics</a:t>
            </a:r>
            <a:endParaRPr lang="en-GB" sz="6000" dirty="0"/>
          </a:p>
        </p:txBody>
      </p:sp>
      <p:sp>
        <p:nvSpPr>
          <p:cNvPr id="7" name="TextBox 6"/>
          <p:cNvSpPr txBox="1"/>
          <p:nvPr/>
        </p:nvSpPr>
        <p:spPr>
          <a:xfrm>
            <a:off x="132634" y="-651251"/>
            <a:ext cx="1484702" cy="3170099"/>
          </a:xfrm>
          <a:prstGeom prst="rect">
            <a:avLst/>
          </a:prstGeom>
          <a:noFill/>
        </p:spPr>
        <p:txBody>
          <a:bodyPr wrap="none" rtlCol="0">
            <a:spAutoFit/>
          </a:bodyPr>
          <a:lstStyle/>
          <a:p>
            <a:r>
              <a:rPr lang="en-GB" sz="20000" b="1" dirty="0">
                <a:solidFill>
                  <a:srgbClr val="DEDEDE"/>
                </a:solidFill>
              </a:rPr>
              <a:t>1</a:t>
            </a:r>
          </a:p>
        </p:txBody>
      </p:sp>
      <p:sp>
        <p:nvSpPr>
          <p:cNvPr id="8" name="TextBox 7"/>
          <p:cNvSpPr txBox="1"/>
          <p:nvPr/>
        </p:nvSpPr>
        <p:spPr>
          <a:xfrm>
            <a:off x="0" y="1150052"/>
            <a:ext cx="1122423" cy="461665"/>
          </a:xfrm>
          <a:prstGeom prst="rect">
            <a:avLst/>
          </a:prstGeom>
          <a:noFill/>
        </p:spPr>
        <p:txBody>
          <a:bodyPr wrap="none" rtlCol="0">
            <a:spAutoFit/>
          </a:bodyPr>
          <a:lstStyle/>
          <a:p>
            <a:r>
              <a:rPr lang="en-GB" sz="2400" b="1" dirty="0" smtClean="0">
                <a:solidFill>
                  <a:srgbClr val="595959"/>
                </a:solidFill>
              </a:rPr>
              <a:t>activity</a:t>
            </a:r>
            <a:endParaRPr lang="en-GB" sz="2400" b="1" dirty="0">
              <a:solidFill>
                <a:srgbClr val="595959"/>
              </a:solidFill>
            </a:endParaRPr>
          </a:p>
        </p:txBody>
      </p:sp>
    </p:spTree>
    <p:extLst>
      <p:ext uri="{BB962C8B-B14F-4D97-AF65-F5344CB8AC3E}">
        <p14:creationId xmlns:p14="http://schemas.microsoft.com/office/powerpoint/2010/main" val="36336902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idx="1"/>
          </p:nvPr>
        </p:nvSpPr>
        <p:spPr>
          <a:xfrm>
            <a:off x="-6773" y="3945739"/>
            <a:ext cx="9875520" cy="1689100"/>
          </a:xfrm>
        </p:spPr>
        <p:txBody>
          <a:bodyPr>
            <a:noAutofit/>
          </a:bodyPr>
          <a:lstStyle/>
          <a:p>
            <a:pPr marL="0" indent="0">
              <a:buFontTx/>
              <a:buNone/>
            </a:pPr>
            <a:r>
              <a:rPr lang="en-GB" sz="4400" dirty="0">
                <a:solidFill>
                  <a:schemeClr val="bg1">
                    <a:lumMod val="50000"/>
                  </a:schemeClr>
                </a:solidFill>
              </a:rPr>
              <a:t>By turning some over we can make different numbers</a:t>
            </a:r>
            <a:r>
              <a:rPr lang="en-GB" sz="4400" dirty="0" smtClean="0">
                <a:solidFill>
                  <a:schemeClr val="bg1">
                    <a:lumMod val="50000"/>
                  </a:schemeClr>
                </a:solidFill>
              </a:rPr>
              <a:t>.</a:t>
            </a:r>
          </a:p>
          <a:p>
            <a:pPr marL="0" indent="0">
              <a:buFontTx/>
              <a:buNone/>
            </a:pPr>
            <a:endParaRPr lang="en-GB" sz="4400" dirty="0">
              <a:solidFill>
                <a:schemeClr val="bg1">
                  <a:lumMod val="50000"/>
                </a:schemeClr>
              </a:solidFill>
            </a:endParaRPr>
          </a:p>
          <a:p>
            <a:pPr marL="0" indent="0">
              <a:buFontTx/>
              <a:buNone/>
            </a:pPr>
            <a:r>
              <a:rPr lang="en-GB" sz="4400" dirty="0">
                <a:solidFill>
                  <a:schemeClr val="bg1">
                    <a:lumMod val="50000"/>
                  </a:schemeClr>
                </a:solidFill>
              </a:rPr>
              <a:t>What number is this?</a:t>
            </a:r>
            <a:endParaRPr lang="en-US" sz="4400" dirty="0">
              <a:solidFill>
                <a:schemeClr val="bg1">
                  <a:lumMod val="50000"/>
                </a:schemeClr>
              </a:solidFill>
            </a:endParaRPr>
          </a:p>
        </p:txBody>
      </p:sp>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3333"/>
          <a:stretch/>
        </p:blipFill>
        <p:spPr bwMode="auto">
          <a:xfrm>
            <a:off x="2133600" y="333377"/>
            <a:ext cx="7010400" cy="251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51" name="Rectangle 7"/>
          <p:cNvSpPr>
            <a:spLocks noChangeArrowheads="1"/>
          </p:cNvSpPr>
          <p:nvPr/>
        </p:nvSpPr>
        <p:spPr bwMode="auto">
          <a:xfrm>
            <a:off x="3995741" y="476254"/>
            <a:ext cx="1728787" cy="2232025"/>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 name="Rectangle 4"/>
          <p:cNvSpPr/>
          <p:nvPr/>
        </p:nvSpPr>
        <p:spPr>
          <a:xfrm>
            <a:off x="7997588" y="5786651"/>
            <a:ext cx="1146412" cy="10713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904318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idx="1"/>
          </p:nvPr>
        </p:nvSpPr>
        <p:spPr>
          <a:xfrm>
            <a:off x="457200" y="4437063"/>
            <a:ext cx="8229600" cy="1689100"/>
          </a:xfrm>
        </p:spPr>
        <p:txBody>
          <a:bodyPr/>
          <a:lstStyle/>
          <a:p>
            <a:pPr>
              <a:buFontTx/>
              <a:buNone/>
            </a:pPr>
            <a:endParaRPr lang="en-GB" dirty="0"/>
          </a:p>
          <a:p>
            <a:pPr>
              <a:buFontTx/>
              <a:buNone/>
            </a:pPr>
            <a:r>
              <a:rPr lang="en-GB" sz="4400" dirty="0">
                <a:solidFill>
                  <a:schemeClr val="bg1">
                    <a:lumMod val="50000"/>
                  </a:schemeClr>
                </a:solidFill>
              </a:rPr>
              <a:t>And this?</a:t>
            </a:r>
            <a:endParaRPr lang="en-US" sz="4400" dirty="0">
              <a:solidFill>
                <a:schemeClr val="bg1">
                  <a:lumMod val="50000"/>
                </a:schemeClr>
              </a:solidFill>
            </a:endParaRPr>
          </a:p>
        </p:txBody>
      </p:sp>
      <p:pic>
        <p:nvPicPr>
          <p:cNvPr id="921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2629"/>
          <a:stretch/>
        </p:blipFill>
        <p:spPr bwMode="auto">
          <a:xfrm>
            <a:off x="2069206" y="333377"/>
            <a:ext cx="7074795" cy="251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1" name="Rectangle 5"/>
          <p:cNvSpPr>
            <a:spLocks noChangeArrowheads="1"/>
          </p:cNvSpPr>
          <p:nvPr/>
        </p:nvSpPr>
        <p:spPr bwMode="auto">
          <a:xfrm>
            <a:off x="2195516" y="476254"/>
            <a:ext cx="1728787" cy="2232025"/>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222" name="Rectangle 6"/>
          <p:cNvSpPr>
            <a:spLocks noChangeArrowheads="1"/>
          </p:cNvSpPr>
          <p:nvPr/>
        </p:nvSpPr>
        <p:spPr bwMode="auto">
          <a:xfrm>
            <a:off x="7380290" y="476254"/>
            <a:ext cx="1728787" cy="2232025"/>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 name="Rectangle 5"/>
          <p:cNvSpPr/>
          <p:nvPr/>
        </p:nvSpPr>
        <p:spPr>
          <a:xfrm>
            <a:off x="7997588" y="5786651"/>
            <a:ext cx="1146412" cy="10713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086559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idx="1"/>
          </p:nvPr>
        </p:nvSpPr>
        <p:spPr>
          <a:xfrm>
            <a:off x="-1939" y="4437063"/>
            <a:ext cx="9518469" cy="1689100"/>
          </a:xfrm>
        </p:spPr>
        <p:txBody>
          <a:bodyPr>
            <a:normAutofit/>
          </a:bodyPr>
          <a:lstStyle/>
          <a:p>
            <a:pPr>
              <a:buFontTx/>
              <a:buNone/>
            </a:pPr>
            <a:r>
              <a:rPr lang="en-GB" sz="4400" dirty="0">
                <a:solidFill>
                  <a:schemeClr val="bg1">
                    <a:lumMod val="50000"/>
                  </a:schemeClr>
                </a:solidFill>
              </a:rPr>
              <a:t>With your own cards, make the numbers 6, 15 and 21.</a:t>
            </a:r>
            <a:endParaRPr lang="en-US" sz="4400" dirty="0">
              <a:solidFill>
                <a:schemeClr val="bg1">
                  <a:lumMod val="50000"/>
                </a:schemeClr>
              </a:solidFill>
            </a:endParaRPr>
          </a:p>
        </p:txBody>
      </p:sp>
      <p:pic>
        <p:nvPicPr>
          <p:cNvPr id="717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7" r="-1"/>
          <a:stretch/>
        </p:blipFill>
        <p:spPr bwMode="auto">
          <a:xfrm>
            <a:off x="-4291" y="333377"/>
            <a:ext cx="9148292" cy="251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2340007" y="4903909"/>
            <a:ext cx="1002407" cy="965915"/>
          </a:xfrm>
          <a:prstGeom prst="ellipse">
            <a:avLst/>
          </a:prstGeom>
          <a:noFill/>
          <a:ln w="1270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2911"/>
          <a:stretch/>
        </p:blipFill>
        <p:spPr bwMode="auto">
          <a:xfrm>
            <a:off x="2094963" y="333377"/>
            <a:ext cx="7049037" cy="251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7997588" y="5786651"/>
            <a:ext cx="1146412" cy="10713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533205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1"/>
                                        </p:tgtEl>
                                        <p:attrNameLst>
                                          <p:attrName>style.visibility</p:attrName>
                                        </p:attrNameLst>
                                      </p:cBhvr>
                                      <p:to>
                                        <p:strVal val="visible"/>
                                      </p:to>
                                    </p:set>
                                    <p:animEffect transition="in" filter="fade">
                                      <p:cBhvr>
                                        <p:cTn id="12"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997588" y="5786651"/>
            <a:ext cx="1146412" cy="10713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94" name="Rectangle 2"/>
          <p:cNvSpPr>
            <a:spLocks noGrp="1" noChangeArrowheads="1"/>
          </p:cNvSpPr>
          <p:nvPr>
            <p:ph idx="1"/>
          </p:nvPr>
        </p:nvSpPr>
        <p:spPr>
          <a:xfrm>
            <a:off x="0" y="4243628"/>
            <a:ext cx="9109077" cy="1689100"/>
          </a:xfrm>
        </p:spPr>
        <p:txBody>
          <a:bodyPr>
            <a:noAutofit/>
          </a:bodyPr>
          <a:lstStyle/>
          <a:p>
            <a:pPr marL="0" indent="0">
              <a:buFontTx/>
              <a:buNone/>
            </a:pPr>
            <a:r>
              <a:rPr lang="en-GB" sz="4400" dirty="0">
                <a:solidFill>
                  <a:schemeClr val="bg1">
                    <a:lumMod val="50000"/>
                  </a:schemeClr>
                </a:solidFill>
              </a:rPr>
              <a:t>Layout your cards face down. This represents 0. Now try flipping cards so you count upwards: 1, 2, 3, 4, 5 etc.</a:t>
            </a:r>
            <a:endParaRPr lang="en-US" sz="4400" dirty="0">
              <a:solidFill>
                <a:schemeClr val="bg1">
                  <a:lumMod val="50000"/>
                </a:schemeClr>
              </a:solidFill>
            </a:endParaRPr>
          </a:p>
        </p:txBody>
      </p:sp>
      <p:pic>
        <p:nvPicPr>
          <p:cNvPr id="81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2770"/>
          <a:stretch/>
        </p:blipFill>
        <p:spPr bwMode="auto">
          <a:xfrm>
            <a:off x="2082086" y="333377"/>
            <a:ext cx="7061915" cy="251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7" name="Rectangle 5"/>
          <p:cNvSpPr>
            <a:spLocks noChangeArrowheads="1"/>
          </p:cNvSpPr>
          <p:nvPr/>
        </p:nvSpPr>
        <p:spPr bwMode="auto">
          <a:xfrm>
            <a:off x="2195516" y="476254"/>
            <a:ext cx="1728787" cy="2232025"/>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198" name="Rectangle 6"/>
          <p:cNvSpPr>
            <a:spLocks noChangeArrowheads="1"/>
          </p:cNvSpPr>
          <p:nvPr/>
        </p:nvSpPr>
        <p:spPr bwMode="auto">
          <a:xfrm>
            <a:off x="7380290" y="476254"/>
            <a:ext cx="1728787" cy="2232025"/>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199" name="Rectangle 7"/>
          <p:cNvSpPr>
            <a:spLocks noChangeArrowheads="1"/>
          </p:cNvSpPr>
          <p:nvPr/>
        </p:nvSpPr>
        <p:spPr bwMode="auto">
          <a:xfrm>
            <a:off x="3924301" y="476254"/>
            <a:ext cx="1728788" cy="2232025"/>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200" name="Rectangle 8"/>
          <p:cNvSpPr>
            <a:spLocks noChangeArrowheads="1"/>
          </p:cNvSpPr>
          <p:nvPr/>
        </p:nvSpPr>
        <p:spPr bwMode="auto">
          <a:xfrm>
            <a:off x="5651501" y="476254"/>
            <a:ext cx="1728788" cy="2232025"/>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 name="Explosion 2 1"/>
          <p:cNvSpPr/>
          <p:nvPr/>
        </p:nvSpPr>
        <p:spPr>
          <a:xfrm>
            <a:off x="-153794" y="-75287"/>
            <a:ext cx="3854938" cy="2513014"/>
          </a:xfrm>
          <a:prstGeom prst="irregularSeal2">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C00000"/>
                </a:solidFill>
              </a:rPr>
              <a:t>Class Activity</a:t>
            </a:r>
          </a:p>
        </p:txBody>
      </p:sp>
    </p:spTree>
    <p:extLst>
      <p:ext uri="{BB962C8B-B14F-4D97-AF65-F5344CB8AC3E}">
        <p14:creationId xmlns:p14="http://schemas.microsoft.com/office/powerpoint/2010/main" val="1089109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idx="1"/>
          </p:nvPr>
        </p:nvSpPr>
        <p:spPr>
          <a:xfrm>
            <a:off x="0" y="4040723"/>
            <a:ext cx="9144001" cy="1689100"/>
          </a:xfrm>
        </p:spPr>
        <p:txBody>
          <a:bodyPr>
            <a:noAutofit/>
          </a:bodyPr>
          <a:lstStyle/>
          <a:p>
            <a:pPr marL="0" indent="0">
              <a:buFontTx/>
              <a:buNone/>
            </a:pPr>
            <a:r>
              <a:rPr lang="en-GB" sz="4400" dirty="0">
                <a:solidFill>
                  <a:schemeClr val="bg1">
                    <a:lumMod val="50000"/>
                  </a:schemeClr>
                </a:solidFill>
              </a:rPr>
              <a:t>When a binary card isn’t showing it is represented by a 0. </a:t>
            </a:r>
            <a:endParaRPr lang="en-GB" sz="4400" dirty="0" smtClean="0">
              <a:solidFill>
                <a:schemeClr val="bg1">
                  <a:lumMod val="50000"/>
                </a:schemeClr>
              </a:solidFill>
            </a:endParaRPr>
          </a:p>
          <a:p>
            <a:pPr marL="0" indent="0">
              <a:buFontTx/>
              <a:buNone/>
            </a:pPr>
            <a:r>
              <a:rPr lang="en-GB" sz="4400" dirty="0" smtClean="0">
                <a:solidFill>
                  <a:schemeClr val="bg1">
                    <a:lumMod val="50000"/>
                  </a:schemeClr>
                </a:solidFill>
              </a:rPr>
              <a:t>A </a:t>
            </a:r>
            <a:r>
              <a:rPr lang="en-GB" sz="4400" dirty="0">
                <a:solidFill>
                  <a:schemeClr val="bg1">
                    <a:lumMod val="50000"/>
                  </a:schemeClr>
                </a:solidFill>
              </a:rPr>
              <a:t>card showing is a 1.</a:t>
            </a:r>
          </a:p>
          <a:p>
            <a:pPr marL="0" indent="0">
              <a:buFontTx/>
              <a:buNone/>
            </a:pPr>
            <a:r>
              <a:rPr lang="en-GB" sz="4400" dirty="0">
                <a:solidFill>
                  <a:schemeClr val="bg1">
                    <a:lumMod val="50000"/>
                  </a:schemeClr>
                </a:solidFill>
              </a:rPr>
              <a:t>Eleven in decimal is 1011 in binary.</a:t>
            </a:r>
            <a:endParaRPr lang="en-US" sz="4400" dirty="0">
              <a:solidFill>
                <a:schemeClr val="bg1">
                  <a:lumMod val="50000"/>
                </a:schemeClr>
              </a:solidFill>
            </a:endParaRPr>
          </a:p>
        </p:txBody>
      </p:sp>
      <p:pic>
        <p:nvPicPr>
          <p:cNvPr id="1024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2619"/>
          <a:stretch/>
        </p:blipFill>
        <p:spPr bwMode="auto">
          <a:xfrm>
            <a:off x="2068286" y="333377"/>
            <a:ext cx="7075715" cy="251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5" name="Rectangle 5"/>
          <p:cNvSpPr>
            <a:spLocks noChangeArrowheads="1"/>
          </p:cNvSpPr>
          <p:nvPr/>
        </p:nvSpPr>
        <p:spPr bwMode="auto">
          <a:xfrm>
            <a:off x="3995741" y="476254"/>
            <a:ext cx="1728787" cy="2232025"/>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246" name="Text Box 6"/>
          <p:cNvSpPr txBox="1">
            <a:spLocks noChangeArrowheads="1"/>
          </p:cNvSpPr>
          <p:nvPr/>
        </p:nvSpPr>
        <p:spPr bwMode="auto">
          <a:xfrm>
            <a:off x="1043080" y="2846391"/>
            <a:ext cx="774122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7200" dirty="0"/>
              <a:t> 	    1  	   0 	   1  	   1</a:t>
            </a:r>
            <a:endParaRPr lang="en-US" sz="7200" dirty="0"/>
          </a:p>
        </p:txBody>
      </p:sp>
      <p:sp>
        <p:nvSpPr>
          <p:cNvPr id="6" name="Rectangle 5"/>
          <p:cNvSpPr/>
          <p:nvPr/>
        </p:nvSpPr>
        <p:spPr>
          <a:xfrm>
            <a:off x="7997588" y="5786651"/>
            <a:ext cx="1146412" cy="10713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848526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246"/>
                                        </p:tgtEl>
                                        <p:attrNameLst>
                                          <p:attrName>style.visibility</p:attrName>
                                        </p:attrNameLst>
                                      </p:cBhvr>
                                      <p:to>
                                        <p:strVal val="visible"/>
                                      </p:to>
                                    </p:set>
                                    <p:animEffect transition="in" filter="fade">
                                      <p:cBhvr>
                                        <p:cTn id="7" dur="500"/>
                                        <p:tgtEl>
                                          <p:spTgt spid="1024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42">
                                            <p:txEl>
                                              <p:pRg st="2" end="2"/>
                                            </p:txEl>
                                          </p:spTgt>
                                        </p:tgtEl>
                                        <p:attrNameLst>
                                          <p:attrName>style.visibility</p:attrName>
                                        </p:attrNameLst>
                                      </p:cBhvr>
                                      <p:to>
                                        <p:strVal val="visible"/>
                                      </p:to>
                                    </p:set>
                                    <p:animEffect transition="in" filter="fade">
                                      <p:cBhvr>
                                        <p:cTn id="11" dur="500"/>
                                        <p:tgtEl>
                                          <p:spTgt spid="1024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6"/>
          <p:cNvSpPr txBox="1">
            <a:spLocks noChangeArrowheads="1"/>
          </p:cNvSpPr>
          <p:nvPr/>
        </p:nvSpPr>
        <p:spPr bwMode="auto">
          <a:xfrm>
            <a:off x="459348" y="2846391"/>
            <a:ext cx="893793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sz="7200" dirty="0"/>
              <a:t> 1 	     1       0 	     1  	 1</a:t>
            </a:r>
            <a:endParaRPr lang="en-US" sz="72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0752" y="687313"/>
            <a:ext cx="1743047" cy="2102723"/>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1807" y="646473"/>
            <a:ext cx="1828800" cy="218440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8835" y="630957"/>
            <a:ext cx="1743047" cy="2102723"/>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4496" y="630957"/>
            <a:ext cx="1743047" cy="2102723"/>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074" y="743668"/>
            <a:ext cx="1743047" cy="2102723"/>
          </a:xfrm>
          <a:prstGeom prst="rect">
            <a:avLst/>
          </a:prstGeom>
        </p:spPr>
      </p:pic>
      <p:sp>
        <p:nvSpPr>
          <p:cNvPr id="7" name="Rectangle 6"/>
          <p:cNvSpPr/>
          <p:nvPr/>
        </p:nvSpPr>
        <p:spPr>
          <a:xfrm>
            <a:off x="-133080" y="283338"/>
            <a:ext cx="2233833" cy="39409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7997588" y="5786651"/>
            <a:ext cx="1146412" cy="10713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2"/>
          <p:cNvSpPr>
            <a:spLocks noGrp="1" noChangeArrowheads="1"/>
          </p:cNvSpPr>
          <p:nvPr>
            <p:ph idx="1"/>
          </p:nvPr>
        </p:nvSpPr>
        <p:spPr>
          <a:xfrm>
            <a:off x="0" y="4040723"/>
            <a:ext cx="9144001" cy="1689100"/>
          </a:xfrm>
        </p:spPr>
        <p:txBody>
          <a:bodyPr>
            <a:noAutofit/>
          </a:bodyPr>
          <a:lstStyle/>
          <a:p>
            <a:pPr marL="0" indent="0">
              <a:buFontTx/>
              <a:buNone/>
            </a:pPr>
            <a:r>
              <a:rPr lang="en-GB" sz="4400" dirty="0">
                <a:solidFill>
                  <a:schemeClr val="bg1">
                    <a:lumMod val="50000"/>
                  </a:schemeClr>
                </a:solidFill>
              </a:rPr>
              <a:t>When a binary card isn’t showing it is represented by a 0. </a:t>
            </a:r>
            <a:endParaRPr lang="en-GB" sz="4400" dirty="0" smtClean="0">
              <a:solidFill>
                <a:schemeClr val="bg1">
                  <a:lumMod val="50000"/>
                </a:schemeClr>
              </a:solidFill>
            </a:endParaRPr>
          </a:p>
          <a:p>
            <a:pPr marL="0" indent="0">
              <a:buFontTx/>
              <a:buNone/>
            </a:pPr>
            <a:r>
              <a:rPr lang="en-GB" sz="4400" dirty="0" smtClean="0">
                <a:solidFill>
                  <a:schemeClr val="bg1">
                    <a:lumMod val="50000"/>
                  </a:schemeClr>
                </a:solidFill>
              </a:rPr>
              <a:t>A </a:t>
            </a:r>
            <a:r>
              <a:rPr lang="en-GB" sz="4400" dirty="0">
                <a:solidFill>
                  <a:schemeClr val="bg1">
                    <a:lumMod val="50000"/>
                  </a:schemeClr>
                </a:solidFill>
              </a:rPr>
              <a:t>card showing is a 1.</a:t>
            </a:r>
          </a:p>
          <a:p>
            <a:pPr marL="0" indent="0">
              <a:buFontTx/>
              <a:buNone/>
            </a:pPr>
            <a:r>
              <a:rPr lang="en-GB" sz="4400" dirty="0">
                <a:solidFill>
                  <a:schemeClr val="bg1">
                    <a:lumMod val="50000"/>
                  </a:schemeClr>
                </a:solidFill>
              </a:rPr>
              <a:t>Eleven in decimal is 1011 in binary.</a:t>
            </a:r>
            <a:endParaRPr lang="en-US" sz="4400" dirty="0">
              <a:solidFill>
                <a:schemeClr val="bg1">
                  <a:lumMod val="50000"/>
                </a:schemeClr>
              </a:solidFill>
            </a:endParaRPr>
          </a:p>
        </p:txBody>
      </p:sp>
    </p:spTree>
    <p:extLst>
      <p:ext uri="{BB962C8B-B14F-4D97-AF65-F5344CB8AC3E}">
        <p14:creationId xmlns:p14="http://schemas.microsoft.com/office/powerpoint/2010/main" val="5330045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xEl>
                                              <p:pRg st="2" end="2"/>
                                            </p:txEl>
                                          </p:spTgt>
                                        </p:tgtEl>
                                        <p:attrNameLst>
                                          <p:attrName>style.visibility</p:attrName>
                                        </p:attrNameLst>
                                      </p:cBhvr>
                                      <p:to>
                                        <p:strVal val="visible"/>
                                      </p:to>
                                    </p:set>
                                    <p:animEffect transition="in" filter="fade">
                                      <p:cBhvr>
                                        <p:cTn id="7"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idx="1"/>
          </p:nvPr>
        </p:nvSpPr>
        <p:spPr>
          <a:xfrm>
            <a:off x="0" y="4514853"/>
            <a:ext cx="9144000" cy="1689100"/>
          </a:xfrm>
        </p:spPr>
        <p:txBody>
          <a:bodyPr>
            <a:noAutofit/>
          </a:bodyPr>
          <a:lstStyle/>
          <a:p>
            <a:pPr>
              <a:buFontTx/>
              <a:buNone/>
            </a:pPr>
            <a:r>
              <a:rPr lang="en-GB" sz="4400" dirty="0">
                <a:solidFill>
                  <a:schemeClr val="bg1">
                    <a:lumMod val="50000"/>
                  </a:schemeClr>
                </a:solidFill>
              </a:rPr>
              <a:t>What value does this switch represent?</a:t>
            </a:r>
            <a:endParaRPr lang="en-US" sz="4400" dirty="0">
              <a:solidFill>
                <a:schemeClr val="bg1">
                  <a:lumMod val="50000"/>
                </a:schemeClr>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0752" y="687313"/>
            <a:ext cx="1743047" cy="210272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1807" y="646473"/>
            <a:ext cx="1828800" cy="21844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8835" y="630957"/>
            <a:ext cx="1743047" cy="2102723"/>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4496" y="630957"/>
            <a:ext cx="1743047" cy="2102723"/>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074" y="743668"/>
            <a:ext cx="1743047" cy="2102723"/>
          </a:xfrm>
          <a:prstGeom prst="rect">
            <a:avLst/>
          </a:prstGeom>
        </p:spPr>
      </p:pic>
      <p:sp>
        <p:nvSpPr>
          <p:cNvPr id="4" name="Rectangle 3"/>
          <p:cNvSpPr/>
          <p:nvPr/>
        </p:nvSpPr>
        <p:spPr>
          <a:xfrm>
            <a:off x="1966120" y="334854"/>
            <a:ext cx="8023595" cy="3116687"/>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7997588" y="5786651"/>
            <a:ext cx="1146412" cy="10713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207990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idx="1"/>
          </p:nvPr>
        </p:nvSpPr>
        <p:spPr>
          <a:xfrm>
            <a:off x="7255" y="4514853"/>
            <a:ext cx="9136746" cy="1462614"/>
          </a:xfrm>
        </p:spPr>
        <p:txBody>
          <a:bodyPr>
            <a:noAutofit/>
          </a:bodyPr>
          <a:lstStyle/>
          <a:p>
            <a:pPr>
              <a:buFontTx/>
              <a:buNone/>
            </a:pPr>
            <a:r>
              <a:rPr lang="en-GB" sz="4400" dirty="0">
                <a:solidFill>
                  <a:schemeClr val="bg1">
                    <a:lumMod val="50000"/>
                  </a:schemeClr>
                </a:solidFill>
              </a:rPr>
              <a:t>So </a:t>
            </a:r>
            <a:r>
              <a:rPr lang="en-GB" sz="4400" dirty="0" smtClean="0">
                <a:solidFill>
                  <a:schemeClr val="bg1">
                    <a:lumMod val="50000"/>
                  </a:schemeClr>
                </a:solidFill>
              </a:rPr>
              <a:t>what value is this </a:t>
            </a:r>
            <a:r>
              <a:rPr lang="en-GB" sz="4400" dirty="0">
                <a:solidFill>
                  <a:schemeClr val="bg1">
                    <a:lumMod val="50000"/>
                  </a:schemeClr>
                </a:solidFill>
              </a:rPr>
              <a:t>binary </a:t>
            </a:r>
            <a:r>
              <a:rPr lang="en-GB" sz="4400" dirty="0" smtClean="0">
                <a:solidFill>
                  <a:schemeClr val="bg1">
                    <a:lumMod val="50000"/>
                  </a:schemeClr>
                </a:solidFill>
              </a:rPr>
              <a:t>pattern?</a:t>
            </a:r>
            <a:endParaRPr lang="en-US" sz="4400" dirty="0">
              <a:solidFill>
                <a:schemeClr val="bg1">
                  <a:lumMod val="50000"/>
                </a:schemeClr>
              </a:solidFill>
            </a:endParaRPr>
          </a:p>
        </p:txBody>
      </p:sp>
      <p:sp>
        <p:nvSpPr>
          <p:cNvPr id="10246" name="Text Box 6"/>
          <p:cNvSpPr txBox="1">
            <a:spLocks noChangeArrowheads="1"/>
          </p:cNvSpPr>
          <p:nvPr/>
        </p:nvSpPr>
        <p:spPr bwMode="auto">
          <a:xfrm>
            <a:off x="459348" y="2846391"/>
            <a:ext cx="893793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sz="7200" dirty="0"/>
              <a:t> 1 	     1       0 	     1  	 1</a:t>
            </a:r>
            <a:endParaRPr lang="en-US" sz="72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0752" y="687313"/>
            <a:ext cx="1743047" cy="210272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1807" y="646473"/>
            <a:ext cx="1828800" cy="21844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8835" y="630957"/>
            <a:ext cx="1743047" cy="2102723"/>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4496" y="630957"/>
            <a:ext cx="1743047" cy="2102723"/>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074" y="743668"/>
            <a:ext cx="1743047" cy="2102723"/>
          </a:xfrm>
          <a:prstGeom prst="rect">
            <a:avLst/>
          </a:prstGeom>
        </p:spPr>
      </p:pic>
      <p:pic>
        <p:nvPicPr>
          <p:cNvPr id="11" name="Picture 10"/>
          <p:cNvPicPr>
            <a:picLocks noChangeAspect="1"/>
          </p:cNvPicPr>
          <p:nvPr/>
        </p:nvPicPr>
        <p:blipFill rotWithShape="1">
          <a:blip r:embed="rId5"/>
          <a:srcRect l="28883" t="31470" r="19744" b="13601"/>
          <a:stretch/>
        </p:blipFill>
        <p:spPr>
          <a:xfrm rot="21020276">
            <a:off x="50179" y="156692"/>
            <a:ext cx="3233339" cy="1943741"/>
          </a:xfrm>
          <a:prstGeom prst="rect">
            <a:avLst/>
          </a:prstGeom>
        </p:spPr>
      </p:pic>
      <p:sp>
        <p:nvSpPr>
          <p:cNvPr id="12" name="Rectangle 11"/>
          <p:cNvSpPr/>
          <p:nvPr/>
        </p:nvSpPr>
        <p:spPr>
          <a:xfrm>
            <a:off x="7997588" y="5786651"/>
            <a:ext cx="1146412" cy="10713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673829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idx="1"/>
          </p:nvPr>
        </p:nvSpPr>
        <p:spPr>
          <a:xfrm>
            <a:off x="1" y="4523618"/>
            <a:ext cx="9144000" cy="1689100"/>
          </a:xfrm>
          <a:noFill/>
        </p:spPr>
        <p:txBody>
          <a:bodyPr>
            <a:noAutofit/>
          </a:bodyPr>
          <a:lstStyle/>
          <a:p>
            <a:pPr>
              <a:buFontTx/>
              <a:buNone/>
            </a:pPr>
            <a:r>
              <a:rPr lang="en-US" sz="4400" dirty="0">
                <a:solidFill>
                  <a:schemeClr val="bg1">
                    <a:lumMod val="50000"/>
                  </a:schemeClr>
                </a:solidFill>
              </a:rPr>
              <a:t>In </a:t>
            </a:r>
            <a:r>
              <a:rPr lang="en-US" sz="4400" dirty="0" smtClean="0">
                <a:solidFill>
                  <a:schemeClr val="bg1">
                    <a:lumMod val="50000"/>
                  </a:schemeClr>
                </a:solidFill>
              </a:rPr>
              <a:t>pairs:</a:t>
            </a:r>
            <a:endParaRPr lang="en-US" sz="4400" dirty="0">
              <a:solidFill>
                <a:schemeClr val="bg1">
                  <a:lumMod val="50000"/>
                </a:schemeClr>
              </a:solidFill>
            </a:endParaRPr>
          </a:p>
          <a:p>
            <a:pPr>
              <a:buFontTx/>
              <a:buNone/>
            </a:pPr>
            <a:r>
              <a:rPr lang="en-US" sz="4400" dirty="0">
                <a:solidFill>
                  <a:schemeClr val="bg1">
                    <a:lumMod val="50000"/>
                  </a:schemeClr>
                </a:solidFill>
              </a:rPr>
              <a:t>The super switching binary machine</a:t>
            </a:r>
          </a:p>
        </p:txBody>
      </p:sp>
      <p:sp>
        <p:nvSpPr>
          <p:cNvPr id="10246" name="Text Box 6"/>
          <p:cNvSpPr txBox="1">
            <a:spLocks noChangeArrowheads="1"/>
          </p:cNvSpPr>
          <p:nvPr/>
        </p:nvSpPr>
        <p:spPr bwMode="auto">
          <a:xfrm>
            <a:off x="1043079" y="2846391"/>
            <a:ext cx="110799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7200" dirty="0"/>
              <a:t> 	</a:t>
            </a:r>
            <a:endParaRPr lang="en-US" sz="7200" dirty="0"/>
          </a:p>
        </p:txBody>
      </p:sp>
      <p:grpSp>
        <p:nvGrpSpPr>
          <p:cNvPr id="6" name="Group 5"/>
          <p:cNvGrpSpPr/>
          <p:nvPr/>
        </p:nvGrpSpPr>
        <p:grpSpPr>
          <a:xfrm>
            <a:off x="120966" y="439614"/>
            <a:ext cx="2383725" cy="2294335"/>
            <a:chOff x="167849" y="1089694"/>
            <a:chExt cx="3133357" cy="3015856"/>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91147">
              <a:off x="167849" y="1089694"/>
              <a:ext cx="3133357" cy="3015856"/>
            </a:xfrm>
            <a:prstGeom prst="rect">
              <a:avLst/>
            </a:prstGeom>
          </p:spPr>
        </p:pic>
        <p:sp>
          <p:nvSpPr>
            <p:cNvPr id="5" name="TextBox 4"/>
            <p:cNvSpPr txBox="1"/>
            <p:nvPr/>
          </p:nvSpPr>
          <p:spPr>
            <a:xfrm rot="20734752">
              <a:off x="609172" y="1275114"/>
              <a:ext cx="2101930" cy="2306025"/>
            </a:xfrm>
            <a:prstGeom prst="rect">
              <a:avLst/>
            </a:prstGeom>
            <a:noFill/>
          </p:spPr>
          <p:txBody>
            <a:bodyPr wrap="square" rtlCol="0">
              <a:spAutoFit/>
            </a:bodyPr>
            <a:lstStyle/>
            <a:p>
              <a:r>
                <a:rPr lang="en-GB" sz="3600" b="1" dirty="0">
                  <a:latin typeface="Bradley Hand ITC" panose="03070402050302030203" pitchFamily="66" charset="0"/>
                </a:rPr>
                <a:t>Use </a:t>
              </a:r>
            </a:p>
            <a:p>
              <a:r>
                <a:rPr lang="en-GB" sz="3600" b="1" dirty="0">
                  <a:latin typeface="Bradley Hand ITC" panose="03070402050302030203" pitchFamily="66" charset="0"/>
                </a:rPr>
                <a:t>Post-It</a:t>
              </a:r>
            </a:p>
            <a:p>
              <a:r>
                <a:rPr lang="en-GB" sz="3600" b="1" dirty="0">
                  <a:latin typeface="Bradley Hand ITC" panose="03070402050302030203" pitchFamily="66" charset="0"/>
                </a:rPr>
                <a:t>Notes</a:t>
              </a:r>
            </a:p>
          </p:txBody>
        </p:sp>
      </p:grpSp>
      <p:pic>
        <p:nvPicPr>
          <p:cNvPr id="7" name="Picture 6"/>
          <p:cNvPicPr>
            <a:picLocks noChangeAspect="1"/>
          </p:cNvPicPr>
          <p:nvPr/>
        </p:nvPicPr>
        <p:blipFill rotWithShape="1">
          <a:blip r:embed="rId4"/>
          <a:srcRect l="28982" t="28477" r="19843" b="13601"/>
          <a:stretch/>
        </p:blipFill>
        <p:spPr>
          <a:xfrm>
            <a:off x="2481331" y="1"/>
            <a:ext cx="6658377" cy="4237149"/>
          </a:xfrm>
          <a:prstGeom prst="rect">
            <a:avLst/>
          </a:prstGeom>
        </p:spPr>
      </p:pic>
      <p:sp>
        <p:nvSpPr>
          <p:cNvPr id="8" name="Rectangle 7"/>
          <p:cNvSpPr/>
          <p:nvPr/>
        </p:nvSpPr>
        <p:spPr>
          <a:xfrm>
            <a:off x="7997588" y="5786651"/>
            <a:ext cx="1146412" cy="10713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324994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srcRect l="26240" t="19395" r="21108" b="25645"/>
          <a:stretch/>
        </p:blipFill>
        <p:spPr>
          <a:xfrm>
            <a:off x="275772" y="418145"/>
            <a:ext cx="2749956" cy="1613852"/>
          </a:xfrm>
          <a:prstGeom prst="rect">
            <a:avLst/>
          </a:prstGeom>
          <a:ln>
            <a:solidFill>
              <a:schemeClr val="bg1">
                <a:lumMod val="50000"/>
              </a:schemeClr>
            </a:solidFill>
          </a:ln>
        </p:spPr>
      </p:pic>
      <p:sp>
        <p:nvSpPr>
          <p:cNvPr id="3" name="TextBox 2"/>
          <p:cNvSpPr txBox="1"/>
          <p:nvPr/>
        </p:nvSpPr>
        <p:spPr>
          <a:xfrm>
            <a:off x="693683" y="3846786"/>
            <a:ext cx="184731" cy="369332"/>
          </a:xfrm>
          <a:prstGeom prst="rect">
            <a:avLst/>
          </a:prstGeom>
          <a:noFill/>
        </p:spPr>
        <p:txBody>
          <a:bodyPr wrap="none" rtlCol="0">
            <a:spAutoFit/>
          </a:bodyPr>
          <a:lstStyle/>
          <a:p>
            <a:endParaRPr lang="en-GB" dirty="0"/>
          </a:p>
        </p:txBody>
      </p:sp>
      <p:sp>
        <p:nvSpPr>
          <p:cNvPr id="4" name="TextBox 3"/>
          <p:cNvSpPr txBox="1"/>
          <p:nvPr/>
        </p:nvSpPr>
        <p:spPr>
          <a:xfrm>
            <a:off x="122712" y="2031997"/>
            <a:ext cx="2082621" cy="2554545"/>
          </a:xfrm>
          <a:prstGeom prst="rect">
            <a:avLst/>
          </a:prstGeom>
          <a:noFill/>
        </p:spPr>
        <p:txBody>
          <a:bodyPr wrap="none" rtlCol="0">
            <a:spAutoFit/>
          </a:bodyPr>
          <a:lstStyle/>
          <a:p>
            <a:r>
              <a:rPr lang="en-GB" sz="8000" b="1" spc="-150" dirty="0" smtClean="0">
                <a:solidFill>
                  <a:schemeClr val="bg1">
                    <a:lumMod val="50000"/>
                  </a:schemeClr>
                </a:solidFill>
              </a:rPr>
              <a:t>Each</a:t>
            </a:r>
          </a:p>
          <a:p>
            <a:r>
              <a:rPr lang="en-GB" sz="8000" b="1" spc="-150" dirty="0" smtClean="0">
                <a:solidFill>
                  <a:schemeClr val="bg1">
                    <a:lumMod val="50000"/>
                  </a:schemeClr>
                </a:solidFill>
              </a:rPr>
              <a:t>Unit</a:t>
            </a:r>
            <a:endParaRPr lang="en-GB" sz="8000" b="1" spc="-150" dirty="0">
              <a:solidFill>
                <a:schemeClr val="bg1">
                  <a:lumMod val="50000"/>
                </a:schemeClr>
              </a:solidFill>
            </a:endParaRPr>
          </a:p>
        </p:txBody>
      </p:sp>
      <p:pic>
        <p:nvPicPr>
          <p:cNvPr id="2" name="Picture 1"/>
          <p:cNvPicPr>
            <a:picLocks noChangeAspect="1"/>
          </p:cNvPicPr>
          <p:nvPr/>
        </p:nvPicPr>
        <p:blipFill rotWithShape="1">
          <a:blip r:embed="rId4"/>
          <a:srcRect l="12561" r="12689"/>
          <a:stretch/>
        </p:blipFill>
        <p:spPr>
          <a:xfrm rot="21343737">
            <a:off x="2848202" y="1671040"/>
            <a:ext cx="6075300" cy="4569457"/>
          </a:xfrm>
          <a:prstGeom prst="rect">
            <a:avLst/>
          </a:prstGeom>
          <a:ln>
            <a:solidFill>
              <a:schemeClr val="bg1">
                <a:lumMod val="50000"/>
              </a:schemeClr>
            </a:solidFill>
          </a:ln>
        </p:spPr>
      </p:pic>
    </p:spTree>
    <p:extLst>
      <p:ext uri="{BB962C8B-B14F-4D97-AF65-F5344CB8AC3E}">
        <p14:creationId xmlns:p14="http://schemas.microsoft.com/office/powerpoint/2010/main" val="6488110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120966" y="439614"/>
            <a:ext cx="2383725" cy="2294335"/>
            <a:chOff x="167849" y="1089694"/>
            <a:chExt cx="3133357" cy="3015856"/>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91147">
              <a:off x="167849" y="1089694"/>
              <a:ext cx="3133357" cy="3015856"/>
            </a:xfrm>
            <a:prstGeom prst="rect">
              <a:avLst/>
            </a:prstGeom>
          </p:spPr>
        </p:pic>
        <p:sp>
          <p:nvSpPr>
            <p:cNvPr id="19" name="TextBox 18"/>
            <p:cNvSpPr txBox="1"/>
            <p:nvPr/>
          </p:nvSpPr>
          <p:spPr>
            <a:xfrm rot="20734752">
              <a:off x="609172" y="1275114"/>
              <a:ext cx="2101930" cy="2306025"/>
            </a:xfrm>
            <a:prstGeom prst="rect">
              <a:avLst/>
            </a:prstGeom>
            <a:noFill/>
          </p:spPr>
          <p:txBody>
            <a:bodyPr wrap="square" rtlCol="0">
              <a:spAutoFit/>
            </a:bodyPr>
            <a:lstStyle/>
            <a:p>
              <a:r>
                <a:rPr lang="en-GB" sz="3600" b="1" dirty="0">
                  <a:latin typeface="Bradley Hand ITC" panose="03070402050302030203" pitchFamily="66" charset="0"/>
                </a:rPr>
                <a:t>Use </a:t>
              </a:r>
            </a:p>
            <a:p>
              <a:r>
                <a:rPr lang="en-GB" sz="3600" b="1" dirty="0">
                  <a:latin typeface="Bradley Hand ITC" panose="03070402050302030203" pitchFamily="66" charset="0"/>
                </a:rPr>
                <a:t>Post-It</a:t>
              </a:r>
            </a:p>
            <a:p>
              <a:r>
                <a:rPr lang="en-GB" sz="3600" b="1" dirty="0">
                  <a:latin typeface="Bradley Hand ITC" panose="03070402050302030203" pitchFamily="66" charset="0"/>
                </a:rPr>
                <a:t>Notes</a:t>
              </a:r>
            </a:p>
          </p:txBody>
        </p:sp>
      </p:grpSp>
      <p:sp>
        <p:nvSpPr>
          <p:cNvPr id="10242" name="Rectangle 2"/>
          <p:cNvSpPr>
            <a:spLocks noGrp="1" noChangeArrowheads="1"/>
          </p:cNvSpPr>
          <p:nvPr>
            <p:ph idx="1"/>
          </p:nvPr>
        </p:nvSpPr>
        <p:spPr>
          <a:xfrm>
            <a:off x="-6727" y="4514853"/>
            <a:ext cx="9146435" cy="1689100"/>
          </a:xfrm>
        </p:spPr>
        <p:txBody>
          <a:bodyPr>
            <a:noAutofit/>
          </a:bodyPr>
          <a:lstStyle/>
          <a:p>
            <a:pPr>
              <a:buFontTx/>
              <a:buNone/>
            </a:pPr>
            <a:r>
              <a:rPr lang="en-GB" sz="4400" dirty="0">
                <a:solidFill>
                  <a:schemeClr val="bg1">
                    <a:lumMod val="50000"/>
                  </a:schemeClr>
                </a:solidFill>
              </a:rPr>
              <a:t>A Post-It ON is 1</a:t>
            </a:r>
          </a:p>
          <a:p>
            <a:pPr>
              <a:buFontTx/>
              <a:buNone/>
            </a:pPr>
            <a:r>
              <a:rPr lang="en-GB" sz="4400" dirty="0">
                <a:solidFill>
                  <a:schemeClr val="bg1">
                    <a:lumMod val="50000"/>
                  </a:schemeClr>
                </a:solidFill>
              </a:rPr>
              <a:t>A Post-It OFF is 0</a:t>
            </a:r>
          </a:p>
          <a:p>
            <a:pPr>
              <a:buFontTx/>
              <a:buNone/>
            </a:pPr>
            <a:endParaRPr lang="en-US" sz="4400" dirty="0"/>
          </a:p>
        </p:txBody>
      </p:sp>
      <p:sp>
        <p:nvSpPr>
          <p:cNvPr id="10246" name="Text Box 6"/>
          <p:cNvSpPr txBox="1">
            <a:spLocks noChangeArrowheads="1"/>
          </p:cNvSpPr>
          <p:nvPr/>
        </p:nvSpPr>
        <p:spPr bwMode="auto">
          <a:xfrm>
            <a:off x="1043079" y="2846391"/>
            <a:ext cx="110799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7200" dirty="0"/>
              <a:t> 	</a:t>
            </a:r>
            <a:endParaRPr lang="en-US" sz="7200" dirty="0"/>
          </a:p>
        </p:txBody>
      </p:sp>
      <p:pic>
        <p:nvPicPr>
          <p:cNvPr id="7" name="Picture 6"/>
          <p:cNvPicPr>
            <a:picLocks noChangeAspect="1"/>
          </p:cNvPicPr>
          <p:nvPr/>
        </p:nvPicPr>
        <p:blipFill rotWithShape="1">
          <a:blip r:embed="rId4"/>
          <a:srcRect l="28982" t="28477" r="19843" b="13601"/>
          <a:stretch/>
        </p:blipFill>
        <p:spPr>
          <a:xfrm>
            <a:off x="2481331" y="1"/>
            <a:ext cx="6658377" cy="4237149"/>
          </a:xfrm>
          <a:prstGeom prst="rect">
            <a:avLst/>
          </a:prstGeom>
        </p:spPr>
      </p:pic>
      <p:grpSp>
        <p:nvGrpSpPr>
          <p:cNvPr id="11" name="Group 10"/>
          <p:cNvGrpSpPr/>
          <p:nvPr/>
        </p:nvGrpSpPr>
        <p:grpSpPr>
          <a:xfrm>
            <a:off x="3841048" y="2246226"/>
            <a:ext cx="1392236" cy="2400657"/>
            <a:chOff x="5365046" y="2246224"/>
            <a:chExt cx="1392236" cy="2400656"/>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5046" y="2386833"/>
              <a:ext cx="1392236" cy="1989168"/>
            </a:xfrm>
            <a:prstGeom prst="rect">
              <a:avLst/>
            </a:prstGeom>
          </p:spPr>
        </p:pic>
        <p:sp>
          <p:nvSpPr>
            <p:cNvPr id="10" name="TextBox 9"/>
            <p:cNvSpPr txBox="1"/>
            <p:nvPr/>
          </p:nvSpPr>
          <p:spPr>
            <a:xfrm>
              <a:off x="5456490" y="2246224"/>
              <a:ext cx="1138453" cy="2400656"/>
            </a:xfrm>
            <a:prstGeom prst="rect">
              <a:avLst/>
            </a:prstGeom>
            <a:noFill/>
          </p:spPr>
          <p:txBody>
            <a:bodyPr wrap="none" rtlCol="0">
              <a:spAutoFit/>
            </a:bodyPr>
            <a:lstStyle/>
            <a:p>
              <a:r>
                <a:rPr lang="en-GB" sz="15000" b="1" dirty="0">
                  <a:latin typeface="Gladiator Gruel" panose="02000500000000000000" pitchFamily="2" charset="0"/>
                </a:rPr>
                <a:t>1</a:t>
              </a:r>
            </a:p>
          </p:txBody>
        </p:sp>
      </p:grpSp>
      <p:grpSp>
        <p:nvGrpSpPr>
          <p:cNvPr id="14" name="Group 13"/>
          <p:cNvGrpSpPr/>
          <p:nvPr/>
        </p:nvGrpSpPr>
        <p:grpSpPr>
          <a:xfrm rot="526370">
            <a:off x="6577623" y="2160089"/>
            <a:ext cx="1392236" cy="2400657"/>
            <a:chOff x="5365046" y="2246224"/>
            <a:chExt cx="1392236" cy="2400657"/>
          </a:xfrm>
        </p:grpSpPr>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5046" y="2386833"/>
              <a:ext cx="1392236" cy="1989168"/>
            </a:xfrm>
            <a:prstGeom prst="rect">
              <a:avLst/>
            </a:prstGeom>
          </p:spPr>
        </p:pic>
        <p:sp>
          <p:nvSpPr>
            <p:cNvPr id="16" name="TextBox 15"/>
            <p:cNvSpPr txBox="1"/>
            <p:nvPr/>
          </p:nvSpPr>
          <p:spPr>
            <a:xfrm>
              <a:off x="5466909" y="2246224"/>
              <a:ext cx="1138453" cy="2400657"/>
            </a:xfrm>
            <a:prstGeom prst="rect">
              <a:avLst/>
            </a:prstGeom>
            <a:noFill/>
          </p:spPr>
          <p:txBody>
            <a:bodyPr wrap="none" rtlCol="0">
              <a:spAutoFit/>
            </a:bodyPr>
            <a:lstStyle/>
            <a:p>
              <a:r>
                <a:rPr lang="en-GB" sz="15000" b="1" dirty="0">
                  <a:latin typeface="Gladiator Gruel" panose="02000500000000000000" pitchFamily="2" charset="0"/>
                </a:rPr>
                <a:t>1</a:t>
              </a:r>
            </a:p>
          </p:txBody>
        </p:sp>
      </p:grpSp>
      <p:sp>
        <p:nvSpPr>
          <p:cNvPr id="20" name="Rectangle 19"/>
          <p:cNvSpPr/>
          <p:nvPr/>
        </p:nvSpPr>
        <p:spPr>
          <a:xfrm>
            <a:off x="7997588" y="5786651"/>
            <a:ext cx="1146412" cy="10713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417603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997588" y="5786651"/>
            <a:ext cx="1146412" cy="10713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p:cNvGrpSpPr/>
          <p:nvPr/>
        </p:nvGrpSpPr>
        <p:grpSpPr>
          <a:xfrm>
            <a:off x="120966" y="439614"/>
            <a:ext cx="2383725" cy="2294335"/>
            <a:chOff x="167849" y="1089694"/>
            <a:chExt cx="3133357" cy="3015856"/>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91147">
              <a:off x="167849" y="1089694"/>
              <a:ext cx="3133357" cy="3015856"/>
            </a:xfrm>
            <a:prstGeom prst="rect">
              <a:avLst/>
            </a:prstGeom>
          </p:spPr>
        </p:pic>
        <p:sp>
          <p:nvSpPr>
            <p:cNvPr id="10" name="TextBox 9"/>
            <p:cNvSpPr txBox="1"/>
            <p:nvPr/>
          </p:nvSpPr>
          <p:spPr>
            <a:xfrm rot="20734752">
              <a:off x="609172" y="1275114"/>
              <a:ext cx="2101930" cy="2306025"/>
            </a:xfrm>
            <a:prstGeom prst="rect">
              <a:avLst/>
            </a:prstGeom>
            <a:noFill/>
          </p:spPr>
          <p:txBody>
            <a:bodyPr wrap="square" rtlCol="0">
              <a:spAutoFit/>
            </a:bodyPr>
            <a:lstStyle/>
            <a:p>
              <a:r>
                <a:rPr lang="en-GB" sz="3600" b="1" dirty="0">
                  <a:latin typeface="Bradley Hand ITC" panose="03070402050302030203" pitchFamily="66" charset="0"/>
                </a:rPr>
                <a:t>Use </a:t>
              </a:r>
            </a:p>
            <a:p>
              <a:r>
                <a:rPr lang="en-GB" sz="3600" b="1" dirty="0">
                  <a:latin typeface="Bradley Hand ITC" panose="03070402050302030203" pitchFamily="66" charset="0"/>
                </a:rPr>
                <a:t>Post-It</a:t>
              </a:r>
            </a:p>
            <a:p>
              <a:r>
                <a:rPr lang="en-GB" sz="3600" b="1" dirty="0">
                  <a:latin typeface="Bradley Hand ITC" panose="03070402050302030203" pitchFamily="66" charset="0"/>
                </a:rPr>
                <a:t>Notes</a:t>
              </a:r>
            </a:p>
          </p:txBody>
        </p:sp>
      </p:grpSp>
      <p:sp>
        <p:nvSpPr>
          <p:cNvPr id="10242" name="Rectangle 2"/>
          <p:cNvSpPr>
            <a:spLocks noGrp="1" noChangeArrowheads="1"/>
          </p:cNvSpPr>
          <p:nvPr>
            <p:ph idx="1"/>
          </p:nvPr>
        </p:nvSpPr>
        <p:spPr>
          <a:xfrm>
            <a:off x="1796275" y="69909"/>
            <a:ext cx="7347725" cy="1689100"/>
          </a:xfrm>
        </p:spPr>
        <p:txBody>
          <a:bodyPr>
            <a:noAutofit/>
          </a:bodyPr>
          <a:lstStyle/>
          <a:p>
            <a:pPr>
              <a:buFontTx/>
              <a:buNone/>
            </a:pPr>
            <a:r>
              <a:rPr lang="en-GB" sz="4400" dirty="0">
                <a:solidFill>
                  <a:schemeClr val="bg1">
                    <a:lumMod val="50000"/>
                  </a:schemeClr>
                </a:solidFill>
              </a:rPr>
              <a:t>As quick as you can….</a:t>
            </a:r>
          </a:p>
          <a:p>
            <a:pPr>
              <a:buFontTx/>
              <a:buNone/>
            </a:pPr>
            <a:r>
              <a:rPr lang="en-GB" sz="4400" dirty="0">
                <a:solidFill>
                  <a:schemeClr val="bg1">
                    <a:lumMod val="50000"/>
                  </a:schemeClr>
                </a:solidFill>
              </a:rPr>
              <a:t>	….. hold up in the air</a:t>
            </a:r>
          </a:p>
          <a:p>
            <a:pPr>
              <a:buFontTx/>
              <a:buNone/>
            </a:pPr>
            <a:endParaRPr lang="en-GB" sz="4400" dirty="0">
              <a:solidFill>
                <a:schemeClr val="bg1">
                  <a:lumMod val="50000"/>
                </a:schemeClr>
              </a:solidFill>
            </a:endParaRPr>
          </a:p>
          <a:p>
            <a:pPr>
              <a:buFontTx/>
              <a:buNone/>
            </a:pPr>
            <a:r>
              <a:rPr lang="en-GB" sz="4400" dirty="0">
                <a:solidFill>
                  <a:schemeClr val="bg1">
                    <a:lumMod val="50000"/>
                  </a:schemeClr>
                </a:solidFill>
              </a:rPr>
              <a:t>What is the smallest number you can represent?</a:t>
            </a:r>
          </a:p>
          <a:p>
            <a:pPr>
              <a:buFontTx/>
              <a:buNone/>
            </a:pPr>
            <a:r>
              <a:rPr lang="en-GB" sz="4400" dirty="0">
                <a:solidFill>
                  <a:schemeClr val="bg1">
                    <a:lumMod val="50000"/>
                  </a:schemeClr>
                </a:solidFill>
              </a:rPr>
              <a:t>What is the largest?</a:t>
            </a:r>
          </a:p>
          <a:p>
            <a:pPr>
              <a:buFontTx/>
              <a:buNone/>
            </a:pPr>
            <a:r>
              <a:rPr lang="en-GB" sz="4400" dirty="0">
                <a:solidFill>
                  <a:schemeClr val="bg1">
                    <a:lumMod val="50000"/>
                  </a:schemeClr>
                </a:solidFill>
              </a:rPr>
              <a:t>Add 7 + 4</a:t>
            </a:r>
          </a:p>
          <a:p>
            <a:pPr>
              <a:buFontTx/>
              <a:buNone/>
            </a:pPr>
            <a:r>
              <a:rPr lang="en-GB" sz="4400" dirty="0">
                <a:solidFill>
                  <a:schemeClr val="bg1">
                    <a:lumMod val="50000"/>
                  </a:schemeClr>
                </a:solidFill>
              </a:rPr>
              <a:t>3 + 10</a:t>
            </a:r>
          </a:p>
          <a:p>
            <a:pPr>
              <a:buFontTx/>
              <a:buNone/>
            </a:pPr>
            <a:r>
              <a:rPr lang="en-GB" sz="4400" dirty="0">
                <a:solidFill>
                  <a:schemeClr val="bg1">
                    <a:lumMod val="50000"/>
                  </a:schemeClr>
                </a:solidFill>
              </a:rPr>
              <a:t>7 - 3</a:t>
            </a:r>
          </a:p>
          <a:p>
            <a:pPr>
              <a:buFontTx/>
              <a:buNone/>
            </a:pPr>
            <a:endParaRPr lang="en-US" sz="4400" dirty="0"/>
          </a:p>
        </p:txBody>
      </p:sp>
      <p:sp>
        <p:nvSpPr>
          <p:cNvPr id="7" name="Explosion 2 6"/>
          <p:cNvSpPr/>
          <p:nvPr/>
        </p:nvSpPr>
        <p:spPr>
          <a:xfrm rot="20745890">
            <a:off x="3849722" y="2967765"/>
            <a:ext cx="7160499" cy="3712707"/>
          </a:xfrm>
          <a:prstGeom prst="irregularSeal2">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C00000"/>
                </a:solidFill>
              </a:rPr>
              <a:t>What is the </a:t>
            </a:r>
            <a:r>
              <a:rPr lang="en-GB" sz="2800" dirty="0" smtClean="0">
                <a:solidFill>
                  <a:srgbClr val="C00000"/>
                </a:solidFill>
              </a:rPr>
              <a:t>largest number </a:t>
            </a:r>
            <a:r>
              <a:rPr lang="en-GB" sz="2800" dirty="0">
                <a:solidFill>
                  <a:srgbClr val="C00000"/>
                </a:solidFill>
              </a:rPr>
              <a:t>you </a:t>
            </a:r>
            <a:r>
              <a:rPr lang="en-GB" sz="2800" dirty="0" smtClean="0">
                <a:solidFill>
                  <a:srgbClr val="C00000"/>
                </a:solidFill>
              </a:rPr>
              <a:t>can count </a:t>
            </a:r>
            <a:r>
              <a:rPr lang="en-GB" sz="2800" dirty="0">
                <a:solidFill>
                  <a:srgbClr val="C00000"/>
                </a:solidFill>
              </a:rPr>
              <a:t>to, using just your fingers?</a:t>
            </a:r>
          </a:p>
        </p:txBody>
      </p:sp>
    </p:spTree>
    <p:extLst>
      <p:ext uri="{BB962C8B-B14F-4D97-AF65-F5344CB8AC3E}">
        <p14:creationId xmlns:p14="http://schemas.microsoft.com/office/powerpoint/2010/main" val="8649053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2">
                                            <p:txEl>
                                              <p:pRg st="3" end="3"/>
                                            </p:txEl>
                                          </p:spTgt>
                                        </p:tgtEl>
                                        <p:attrNameLst>
                                          <p:attrName>style.visibility</p:attrName>
                                        </p:attrNameLst>
                                      </p:cBhvr>
                                      <p:to>
                                        <p:strVal val="visible"/>
                                      </p:to>
                                    </p:set>
                                    <p:animEffect transition="in" filter="fade">
                                      <p:cBhvr>
                                        <p:cTn id="7" dur="500"/>
                                        <p:tgtEl>
                                          <p:spTgt spid="1024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42">
                                            <p:txEl>
                                              <p:pRg st="4" end="4"/>
                                            </p:txEl>
                                          </p:spTgt>
                                        </p:tgtEl>
                                        <p:attrNameLst>
                                          <p:attrName>style.visibility</p:attrName>
                                        </p:attrNameLst>
                                      </p:cBhvr>
                                      <p:to>
                                        <p:strVal val="visible"/>
                                      </p:to>
                                    </p:set>
                                    <p:animEffect transition="in" filter="fade">
                                      <p:cBhvr>
                                        <p:cTn id="12" dur="500"/>
                                        <p:tgtEl>
                                          <p:spTgt spid="1024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42">
                                            <p:txEl>
                                              <p:pRg st="5" end="5"/>
                                            </p:txEl>
                                          </p:spTgt>
                                        </p:tgtEl>
                                        <p:attrNameLst>
                                          <p:attrName>style.visibility</p:attrName>
                                        </p:attrNameLst>
                                      </p:cBhvr>
                                      <p:to>
                                        <p:strVal val="visible"/>
                                      </p:to>
                                    </p:set>
                                    <p:animEffect transition="in" filter="fade">
                                      <p:cBhvr>
                                        <p:cTn id="17" dur="500"/>
                                        <p:tgtEl>
                                          <p:spTgt spid="1024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42">
                                            <p:txEl>
                                              <p:pRg st="6" end="6"/>
                                            </p:txEl>
                                          </p:spTgt>
                                        </p:tgtEl>
                                        <p:attrNameLst>
                                          <p:attrName>style.visibility</p:attrName>
                                        </p:attrNameLst>
                                      </p:cBhvr>
                                      <p:to>
                                        <p:strVal val="visible"/>
                                      </p:to>
                                    </p:set>
                                    <p:animEffect transition="in" filter="fade">
                                      <p:cBhvr>
                                        <p:cTn id="22" dur="500"/>
                                        <p:tgtEl>
                                          <p:spTgt spid="1024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42">
                                            <p:txEl>
                                              <p:pRg st="7" end="7"/>
                                            </p:txEl>
                                          </p:spTgt>
                                        </p:tgtEl>
                                        <p:attrNameLst>
                                          <p:attrName>style.visibility</p:attrName>
                                        </p:attrNameLst>
                                      </p:cBhvr>
                                      <p:to>
                                        <p:strVal val="visible"/>
                                      </p:to>
                                    </p:set>
                                    <p:animEffect transition="in" filter="fade">
                                      <p:cBhvr>
                                        <p:cTn id="27" dur="500"/>
                                        <p:tgtEl>
                                          <p:spTgt spid="10242">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1325563"/>
          </a:xfrm>
        </p:spPr>
        <p:txBody>
          <a:bodyPr>
            <a:normAutofit/>
          </a:bodyPr>
          <a:lstStyle/>
          <a:p>
            <a:r>
              <a:rPr lang="en-GB" sz="6000" dirty="0" smtClean="0"/>
              <a:t>Bits and Bytes</a:t>
            </a:r>
            <a:endParaRPr lang="en-GB" sz="6000" dirty="0"/>
          </a:p>
        </p:txBody>
      </p:sp>
      <p:sp>
        <p:nvSpPr>
          <p:cNvPr id="3" name="Content Placeholder 2"/>
          <p:cNvSpPr>
            <a:spLocks noGrp="1"/>
          </p:cNvSpPr>
          <p:nvPr>
            <p:ph idx="1"/>
          </p:nvPr>
        </p:nvSpPr>
        <p:spPr>
          <a:xfrm>
            <a:off x="0" y="1325562"/>
            <a:ext cx="9144000" cy="5532437"/>
          </a:xfrm>
        </p:spPr>
        <p:txBody>
          <a:bodyPr>
            <a:normAutofit/>
          </a:bodyPr>
          <a:lstStyle/>
          <a:p>
            <a:pPr marL="0" indent="0">
              <a:buNone/>
            </a:pPr>
            <a:r>
              <a:rPr lang="en-GB" sz="4400" dirty="0" smtClean="0">
                <a:solidFill>
                  <a:srgbClr val="585858"/>
                </a:solidFill>
              </a:rPr>
              <a:t>1 bit on it’s own can represent 2 things (or states). 0 and 1</a:t>
            </a:r>
          </a:p>
          <a:p>
            <a:pPr marL="0" indent="0">
              <a:buNone/>
            </a:pPr>
            <a:r>
              <a:rPr lang="en-GB" sz="4400" dirty="0" smtClean="0">
                <a:solidFill>
                  <a:srgbClr val="585858"/>
                </a:solidFill>
              </a:rPr>
              <a:t>Grouped together they can represent many things or states.</a:t>
            </a:r>
          </a:p>
          <a:p>
            <a:pPr marL="0" indent="0">
              <a:buNone/>
            </a:pPr>
            <a:r>
              <a:rPr lang="en-GB" sz="4400" dirty="0" smtClean="0">
                <a:solidFill>
                  <a:srgbClr val="585858"/>
                </a:solidFill>
              </a:rPr>
              <a:t>8 bits together allow 256 different states. The numbers 0 up to 255.</a:t>
            </a:r>
          </a:p>
          <a:p>
            <a:pPr marL="0" indent="0">
              <a:buNone/>
            </a:pPr>
            <a:r>
              <a:rPr lang="en-GB" sz="4400" dirty="0" smtClean="0">
                <a:solidFill>
                  <a:srgbClr val="585858"/>
                </a:solidFill>
              </a:rPr>
              <a:t>8 bits are termed 1 byte.</a:t>
            </a:r>
          </a:p>
          <a:p>
            <a:pPr marL="0" indent="0">
              <a:buNone/>
            </a:pPr>
            <a:r>
              <a:rPr lang="en-GB" sz="4400" dirty="0" smtClean="0">
                <a:solidFill>
                  <a:srgbClr val="585858"/>
                </a:solidFill>
              </a:rPr>
              <a:t>4 bits are known as a nibble.</a:t>
            </a:r>
          </a:p>
          <a:p>
            <a:pPr marL="0" indent="0">
              <a:buNone/>
            </a:pPr>
            <a:endParaRPr lang="en-GB" sz="4400" dirty="0"/>
          </a:p>
        </p:txBody>
      </p:sp>
      <p:sp>
        <p:nvSpPr>
          <p:cNvPr id="4" name="Rectangle 3"/>
          <p:cNvSpPr/>
          <p:nvPr/>
        </p:nvSpPr>
        <p:spPr>
          <a:xfrm>
            <a:off x="7997588" y="5786651"/>
            <a:ext cx="1146412" cy="10713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158178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997588" y="5786651"/>
            <a:ext cx="1146412" cy="10713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0" y="0"/>
            <a:ext cx="7886700" cy="1325563"/>
          </a:xfrm>
        </p:spPr>
        <p:txBody>
          <a:bodyPr>
            <a:normAutofit/>
          </a:bodyPr>
          <a:lstStyle/>
          <a:p>
            <a:r>
              <a:rPr lang="en-GB" sz="6000" dirty="0" smtClean="0"/>
              <a:t>Bits and Bytes</a:t>
            </a:r>
            <a:endParaRPr lang="en-GB" sz="6000" dirty="0"/>
          </a:p>
        </p:txBody>
      </p:sp>
      <p:sp>
        <p:nvSpPr>
          <p:cNvPr id="3" name="Content Placeholder 2"/>
          <p:cNvSpPr>
            <a:spLocks noGrp="1"/>
          </p:cNvSpPr>
          <p:nvPr>
            <p:ph idx="1"/>
          </p:nvPr>
        </p:nvSpPr>
        <p:spPr>
          <a:xfrm>
            <a:off x="0" y="1325562"/>
            <a:ext cx="9144000" cy="5532437"/>
          </a:xfrm>
        </p:spPr>
        <p:txBody>
          <a:bodyPr>
            <a:normAutofit/>
          </a:bodyPr>
          <a:lstStyle/>
          <a:p>
            <a:pPr marL="0" indent="0">
              <a:buNone/>
            </a:pPr>
            <a:r>
              <a:rPr lang="en-GB" sz="4400" dirty="0" smtClean="0">
                <a:solidFill>
                  <a:srgbClr val="585858"/>
                </a:solidFill>
              </a:rPr>
              <a:t>1 kilometre		= 1000 metres</a:t>
            </a:r>
          </a:p>
          <a:p>
            <a:pPr marL="0" indent="0">
              <a:buNone/>
            </a:pPr>
            <a:r>
              <a:rPr lang="en-GB" sz="4400" dirty="0" smtClean="0">
                <a:solidFill>
                  <a:srgbClr val="585858"/>
                </a:solidFill>
              </a:rPr>
              <a:t>1 kilogram		= 1000 grams</a:t>
            </a:r>
          </a:p>
          <a:p>
            <a:pPr marL="0" indent="0">
              <a:buNone/>
            </a:pPr>
            <a:endParaRPr lang="en-GB" sz="4400" dirty="0">
              <a:solidFill>
                <a:srgbClr val="585858"/>
              </a:solidFill>
            </a:endParaRPr>
          </a:p>
          <a:p>
            <a:pPr marL="0" indent="0">
              <a:buNone/>
            </a:pPr>
            <a:r>
              <a:rPr lang="en-GB" sz="4400" dirty="0">
                <a:solidFill>
                  <a:srgbClr val="585858"/>
                </a:solidFill>
              </a:rPr>
              <a:t>1 kilobyte</a:t>
            </a:r>
            <a:r>
              <a:rPr lang="en-GB" sz="4400" dirty="0" smtClean="0">
                <a:solidFill>
                  <a:srgbClr val="585858"/>
                </a:solidFill>
              </a:rPr>
              <a:t> 		= 1024 bytes</a:t>
            </a:r>
          </a:p>
          <a:p>
            <a:pPr marL="0" indent="0">
              <a:buNone/>
            </a:pPr>
            <a:endParaRPr lang="en-GB" sz="4400" dirty="0" smtClean="0">
              <a:solidFill>
                <a:srgbClr val="585858"/>
              </a:solidFill>
            </a:endParaRPr>
          </a:p>
          <a:p>
            <a:pPr marL="0" indent="0">
              <a:buNone/>
            </a:pPr>
            <a:r>
              <a:rPr lang="en-GB" sz="6000" dirty="0" smtClean="0">
                <a:solidFill>
                  <a:srgbClr val="585858"/>
                </a:solidFill>
              </a:rPr>
              <a:t>Why 1024? </a:t>
            </a:r>
          </a:p>
        </p:txBody>
      </p:sp>
      <p:sp>
        <p:nvSpPr>
          <p:cNvPr id="4" name="TextBox 3"/>
          <p:cNvSpPr txBox="1"/>
          <p:nvPr/>
        </p:nvSpPr>
        <p:spPr>
          <a:xfrm>
            <a:off x="-42864" y="2863568"/>
            <a:ext cx="3597203" cy="1015663"/>
          </a:xfrm>
          <a:prstGeom prst="rect">
            <a:avLst/>
          </a:prstGeom>
          <a:noFill/>
        </p:spPr>
        <p:txBody>
          <a:bodyPr wrap="none" rtlCol="0">
            <a:spAutoFit/>
          </a:bodyPr>
          <a:lstStyle/>
          <a:p>
            <a:r>
              <a:rPr lang="en-GB" sz="6000" dirty="0" smtClean="0">
                <a:solidFill>
                  <a:srgbClr val="585858"/>
                </a:solidFill>
              </a:rPr>
              <a:t>1 kilobyte?</a:t>
            </a:r>
            <a:endParaRPr lang="en-GB" sz="6000" dirty="0">
              <a:solidFill>
                <a:srgbClr val="585858"/>
              </a:solidFill>
            </a:endParaRPr>
          </a:p>
        </p:txBody>
      </p:sp>
      <p:pic>
        <p:nvPicPr>
          <p:cNvPr id="5" name="Picture 4"/>
          <p:cNvPicPr>
            <a:picLocks noChangeAspect="1"/>
          </p:cNvPicPr>
          <p:nvPr/>
        </p:nvPicPr>
        <p:blipFill rotWithShape="1">
          <a:blip r:embed="rId3"/>
          <a:srcRect l="28883" t="31470" r="19744" b="13601"/>
          <a:stretch/>
        </p:blipFill>
        <p:spPr>
          <a:xfrm rot="21020276">
            <a:off x="4712182" y="4493164"/>
            <a:ext cx="3233339" cy="1943741"/>
          </a:xfrm>
          <a:prstGeom prst="rect">
            <a:avLst/>
          </a:prstGeom>
        </p:spPr>
      </p:pic>
    </p:spTree>
    <p:extLst>
      <p:ext uri="{BB962C8B-B14F-4D97-AF65-F5344CB8AC3E}">
        <p14:creationId xmlns:p14="http://schemas.microsoft.com/office/powerpoint/2010/main" val="10039361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1325563"/>
          </a:xfrm>
        </p:spPr>
        <p:txBody>
          <a:bodyPr>
            <a:normAutofit/>
          </a:bodyPr>
          <a:lstStyle/>
          <a:p>
            <a:r>
              <a:rPr lang="en-GB" sz="6000" dirty="0" smtClean="0"/>
              <a:t>Bits and Bytes</a:t>
            </a:r>
            <a:endParaRPr lang="en-GB" sz="6000" dirty="0"/>
          </a:p>
        </p:txBody>
      </p:sp>
      <p:pic>
        <p:nvPicPr>
          <p:cNvPr id="6" name="Picture 5"/>
          <p:cNvPicPr>
            <a:picLocks noChangeAspect="1"/>
          </p:cNvPicPr>
          <p:nvPr/>
        </p:nvPicPr>
        <p:blipFill rotWithShape="1">
          <a:blip r:embed="rId3"/>
          <a:srcRect l="28982" t="28477" r="19843" b="13601"/>
          <a:stretch/>
        </p:blipFill>
        <p:spPr>
          <a:xfrm>
            <a:off x="3943350" y="1083564"/>
            <a:ext cx="4955635" cy="3153586"/>
          </a:xfrm>
          <a:prstGeom prst="rect">
            <a:avLst/>
          </a:prstGeom>
        </p:spPr>
      </p:pic>
      <p:sp>
        <p:nvSpPr>
          <p:cNvPr id="8" name="Text Box 2"/>
          <p:cNvSpPr txBox="1">
            <a:spLocks noChangeArrowheads="1"/>
          </p:cNvSpPr>
          <p:nvPr/>
        </p:nvSpPr>
        <p:spPr bwMode="auto">
          <a:xfrm>
            <a:off x="6231968" y="2355331"/>
            <a:ext cx="658813" cy="990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3600" b="1" i="0" u="none" strike="noStrike" cap="none" normalizeH="0" baseline="0" dirty="0" smtClean="0">
                <a:ln>
                  <a:noFill/>
                </a:ln>
                <a:solidFill>
                  <a:srgbClr val="FFC000"/>
                </a:solidFill>
                <a:effectLst/>
                <a:latin typeface="Calibri" panose="020F0502020204030204" pitchFamily="34" charset="0"/>
              </a:rPr>
              <a:t>2</a:t>
            </a:r>
            <a:r>
              <a:rPr lang="en-GB" altLang="en-US" sz="3600" b="1" baseline="30000" dirty="0">
                <a:solidFill>
                  <a:srgbClr val="FFC000"/>
                </a:solidFill>
                <a:latin typeface="Calibri" panose="020F0502020204030204" pitchFamily="34" charset="0"/>
              </a:rPr>
              <a:t>2</a:t>
            </a:r>
            <a:endParaRPr kumimoji="0" lang="en-US" altLang="en-US" sz="1800" b="0" i="0" u="none" strike="noStrike" cap="none" normalizeH="0" baseline="0" dirty="0" smtClean="0">
              <a:ln>
                <a:noFill/>
              </a:ln>
              <a:solidFill>
                <a:srgbClr val="FFC000"/>
              </a:solidFill>
              <a:effectLst/>
              <a:latin typeface="Arial" panose="020B0604020202020204" pitchFamily="34" charset="0"/>
            </a:endParaRPr>
          </a:p>
        </p:txBody>
      </p:sp>
      <p:sp>
        <p:nvSpPr>
          <p:cNvPr id="9" name="Text Box 3"/>
          <p:cNvSpPr txBox="1">
            <a:spLocks noChangeArrowheads="1"/>
          </p:cNvSpPr>
          <p:nvPr/>
        </p:nvSpPr>
        <p:spPr bwMode="auto">
          <a:xfrm>
            <a:off x="48294" y="2355331"/>
            <a:ext cx="658813" cy="990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3600" b="1" i="0" u="none" strike="noStrike" cap="none" normalizeH="0" baseline="0" dirty="0" smtClean="0">
                <a:ln>
                  <a:noFill/>
                </a:ln>
                <a:solidFill>
                  <a:srgbClr val="FFC000"/>
                </a:solidFill>
                <a:effectLst/>
                <a:latin typeface="Calibri" panose="020F0502020204030204" pitchFamily="34" charset="0"/>
              </a:rPr>
              <a:t>2</a:t>
            </a:r>
            <a:r>
              <a:rPr lang="en-GB" altLang="en-US" sz="3600" b="1" baseline="30000" dirty="0">
                <a:solidFill>
                  <a:srgbClr val="FFC000"/>
                </a:solidFill>
                <a:latin typeface="Calibri" panose="020F0502020204030204" pitchFamily="34" charset="0"/>
              </a:rPr>
              <a:t>9</a:t>
            </a:r>
            <a:endParaRPr kumimoji="0" lang="en-US" altLang="en-US" sz="1800" b="0" i="0" u="none" strike="noStrike" cap="none" normalizeH="0" baseline="0" dirty="0" smtClean="0">
              <a:ln>
                <a:noFill/>
              </a:ln>
              <a:solidFill>
                <a:srgbClr val="FFC000"/>
              </a:solidFill>
              <a:effectLst/>
              <a:latin typeface="Arial" panose="020B0604020202020204" pitchFamily="34" charset="0"/>
            </a:endParaRPr>
          </a:p>
        </p:txBody>
      </p:sp>
      <p:sp>
        <p:nvSpPr>
          <p:cNvPr id="10" name="Text Box 4"/>
          <p:cNvSpPr txBox="1">
            <a:spLocks noChangeArrowheads="1"/>
          </p:cNvSpPr>
          <p:nvPr/>
        </p:nvSpPr>
        <p:spPr bwMode="auto">
          <a:xfrm>
            <a:off x="891571" y="2355331"/>
            <a:ext cx="658813" cy="990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3600" b="1" i="0" u="none" strike="noStrike" cap="none" normalizeH="0" baseline="0" dirty="0" smtClean="0">
                <a:ln>
                  <a:noFill/>
                </a:ln>
                <a:solidFill>
                  <a:srgbClr val="FFC000"/>
                </a:solidFill>
                <a:effectLst/>
                <a:latin typeface="Calibri" panose="020F0502020204030204" pitchFamily="34" charset="0"/>
              </a:rPr>
              <a:t>2</a:t>
            </a:r>
            <a:r>
              <a:rPr lang="en-GB" altLang="en-US" sz="3600" b="1" baseline="30000" dirty="0">
                <a:solidFill>
                  <a:srgbClr val="FFC000"/>
                </a:solidFill>
                <a:latin typeface="Calibri" panose="020F0502020204030204" pitchFamily="34" charset="0"/>
              </a:rPr>
              <a:t>8</a:t>
            </a:r>
            <a:endParaRPr kumimoji="0" lang="en-US" altLang="en-US" sz="1800" b="0" i="0" u="none" strike="noStrike" cap="none" normalizeH="0" baseline="0" dirty="0" smtClean="0">
              <a:ln>
                <a:noFill/>
              </a:ln>
              <a:solidFill>
                <a:srgbClr val="FFC000"/>
              </a:solidFill>
              <a:effectLst/>
              <a:latin typeface="Arial" panose="020B0604020202020204" pitchFamily="34" charset="0"/>
            </a:endParaRPr>
          </a:p>
        </p:txBody>
      </p:sp>
      <p:sp>
        <p:nvSpPr>
          <p:cNvPr id="11" name="Text Box 5"/>
          <p:cNvSpPr txBox="1">
            <a:spLocks noChangeArrowheads="1"/>
          </p:cNvSpPr>
          <p:nvPr/>
        </p:nvSpPr>
        <p:spPr bwMode="auto">
          <a:xfrm>
            <a:off x="1734848" y="2348404"/>
            <a:ext cx="658813" cy="990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3600" b="1" i="0" u="none" strike="noStrike" cap="none" normalizeH="0" baseline="0" dirty="0" smtClean="0">
                <a:ln>
                  <a:noFill/>
                </a:ln>
                <a:solidFill>
                  <a:srgbClr val="FFC000"/>
                </a:solidFill>
                <a:effectLst/>
                <a:latin typeface="Calibri" panose="020F0502020204030204" pitchFamily="34" charset="0"/>
              </a:rPr>
              <a:t>2</a:t>
            </a:r>
            <a:r>
              <a:rPr lang="en-GB" altLang="en-US" sz="3600" b="1" baseline="30000" dirty="0">
                <a:solidFill>
                  <a:srgbClr val="FFC000"/>
                </a:solidFill>
                <a:latin typeface="Calibri" panose="020F0502020204030204" pitchFamily="34" charset="0"/>
              </a:rPr>
              <a:t>7</a:t>
            </a:r>
            <a:endParaRPr kumimoji="0" lang="en-US" altLang="en-US" sz="1800" b="0" i="0" u="none" strike="noStrike" cap="none" normalizeH="0" baseline="0" dirty="0" smtClean="0">
              <a:ln>
                <a:noFill/>
              </a:ln>
              <a:solidFill>
                <a:srgbClr val="FFC000"/>
              </a:solidFill>
              <a:effectLst/>
              <a:latin typeface="Arial" panose="020B0604020202020204" pitchFamily="34" charset="0"/>
            </a:endParaRPr>
          </a:p>
        </p:txBody>
      </p:sp>
      <p:sp>
        <p:nvSpPr>
          <p:cNvPr id="12" name="Text Box 6"/>
          <p:cNvSpPr txBox="1">
            <a:spLocks noChangeArrowheads="1"/>
          </p:cNvSpPr>
          <p:nvPr/>
        </p:nvSpPr>
        <p:spPr bwMode="auto">
          <a:xfrm>
            <a:off x="2578125" y="2358240"/>
            <a:ext cx="658813" cy="990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3600" b="1" i="0" u="none" strike="noStrike" cap="none" normalizeH="0" baseline="0" dirty="0" smtClean="0">
                <a:ln>
                  <a:noFill/>
                </a:ln>
                <a:solidFill>
                  <a:srgbClr val="FFC000"/>
                </a:solidFill>
                <a:effectLst/>
                <a:latin typeface="Calibri" panose="020F0502020204030204" pitchFamily="34" charset="0"/>
              </a:rPr>
              <a:t>2</a:t>
            </a:r>
            <a:r>
              <a:rPr lang="en-GB" altLang="en-US" sz="3600" b="1" baseline="30000" dirty="0">
                <a:solidFill>
                  <a:srgbClr val="FFC000"/>
                </a:solidFill>
                <a:latin typeface="Calibri" panose="020F0502020204030204" pitchFamily="34" charset="0"/>
              </a:rPr>
              <a:t>6</a:t>
            </a:r>
            <a:endParaRPr kumimoji="0" lang="en-US" altLang="en-US" sz="1800" b="0" i="0" u="none" strike="noStrike" cap="none" normalizeH="0" baseline="0" dirty="0" smtClean="0">
              <a:ln>
                <a:noFill/>
              </a:ln>
              <a:solidFill>
                <a:srgbClr val="FFC000"/>
              </a:solidFill>
              <a:effectLst/>
              <a:latin typeface="Arial" panose="020B0604020202020204" pitchFamily="34" charset="0"/>
            </a:endParaRPr>
          </a:p>
        </p:txBody>
      </p:sp>
      <p:sp>
        <p:nvSpPr>
          <p:cNvPr id="13" name="Text Box 7"/>
          <p:cNvSpPr txBox="1">
            <a:spLocks noChangeArrowheads="1"/>
          </p:cNvSpPr>
          <p:nvPr/>
        </p:nvSpPr>
        <p:spPr bwMode="auto">
          <a:xfrm>
            <a:off x="3421401" y="2355331"/>
            <a:ext cx="658813" cy="990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3600" b="1" i="0" u="none" strike="noStrike" cap="none" normalizeH="0" baseline="0" dirty="0" smtClean="0">
                <a:ln>
                  <a:noFill/>
                </a:ln>
                <a:solidFill>
                  <a:srgbClr val="FFC000"/>
                </a:solidFill>
                <a:effectLst/>
                <a:latin typeface="Calibri" panose="020F0502020204030204" pitchFamily="34" charset="0"/>
              </a:rPr>
              <a:t>2</a:t>
            </a:r>
            <a:r>
              <a:rPr lang="en-GB" altLang="en-US" sz="3600" b="1" baseline="30000" dirty="0">
                <a:solidFill>
                  <a:srgbClr val="FFC000"/>
                </a:solidFill>
                <a:latin typeface="Calibri" panose="020F0502020204030204" pitchFamily="34" charset="0"/>
              </a:rPr>
              <a:t>5</a:t>
            </a:r>
            <a:endParaRPr kumimoji="0" lang="en-US" altLang="en-US" sz="1800" b="0" i="0" u="none" strike="noStrike" cap="none" normalizeH="0" baseline="0" dirty="0" smtClean="0">
              <a:ln>
                <a:noFill/>
              </a:ln>
              <a:solidFill>
                <a:srgbClr val="FFC000"/>
              </a:solidFill>
              <a:effectLst/>
              <a:latin typeface="Arial" panose="020B0604020202020204" pitchFamily="34" charset="0"/>
            </a:endParaRPr>
          </a:p>
        </p:txBody>
      </p:sp>
      <p:sp>
        <p:nvSpPr>
          <p:cNvPr id="14" name="Text Box 8"/>
          <p:cNvSpPr txBox="1">
            <a:spLocks noChangeArrowheads="1"/>
          </p:cNvSpPr>
          <p:nvPr/>
        </p:nvSpPr>
        <p:spPr bwMode="auto">
          <a:xfrm>
            <a:off x="8224633" y="2355331"/>
            <a:ext cx="658813" cy="990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3600" b="1" i="0" u="none" strike="noStrike" cap="none" normalizeH="0" baseline="0" dirty="0" smtClean="0">
                <a:ln>
                  <a:noFill/>
                </a:ln>
                <a:solidFill>
                  <a:srgbClr val="FFC000"/>
                </a:solidFill>
                <a:effectLst/>
                <a:latin typeface="Calibri" panose="020F0502020204030204" pitchFamily="34" charset="0"/>
              </a:rPr>
              <a:t>2</a:t>
            </a:r>
            <a:r>
              <a:rPr lang="en-GB" altLang="en-US" sz="3600" b="1" baseline="30000" dirty="0">
                <a:solidFill>
                  <a:srgbClr val="FFC000"/>
                </a:solidFill>
                <a:latin typeface="Calibri" panose="020F0502020204030204" pitchFamily="34" charset="0"/>
              </a:rPr>
              <a:t>0</a:t>
            </a:r>
            <a:endParaRPr kumimoji="0" lang="en-US" altLang="en-US" sz="1800" b="0" i="0" u="none" strike="noStrike" cap="none" normalizeH="0" baseline="0" dirty="0" smtClean="0">
              <a:ln>
                <a:noFill/>
              </a:ln>
              <a:solidFill>
                <a:srgbClr val="FFC000"/>
              </a:solidFill>
              <a:effectLst/>
              <a:latin typeface="Arial" panose="020B0604020202020204" pitchFamily="34" charset="0"/>
            </a:endParaRPr>
          </a:p>
        </p:txBody>
      </p:sp>
      <p:sp>
        <p:nvSpPr>
          <p:cNvPr id="15" name="Text Box 9"/>
          <p:cNvSpPr txBox="1">
            <a:spLocks noChangeArrowheads="1"/>
          </p:cNvSpPr>
          <p:nvPr/>
        </p:nvSpPr>
        <p:spPr bwMode="auto">
          <a:xfrm>
            <a:off x="7228301" y="2348404"/>
            <a:ext cx="658813" cy="990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3600" b="1" i="0" u="none" strike="noStrike" cap="none" normalizeH="0" baseline="0" dirty="0" smtClean="0">
                <a:ln>
                  <a:noFill/>
                </a:ln>
                <a:solidFill>
                  <a:srgbClr val="FFC000"/>
                </a:solidFill>
                <a:effectLst/>
                <a:latin typeface="Calibri" panose="020F0502020204030204" pitchFamily="34" charset="0"/>
              </a:rPr>
              <a:t>2</a:t>
            </a:r>
            <a:r>
              <a:rPr lang="en-GB" altLang="en-US" sz="3600" b="1" baseline="30000" dirty="0">
                <a:solidFill>
                  <a:srgbClr val="FFC000"/>
                </a:solidFill>
                <a:latin typeface="Calibri" panose="020F0502020204030204" pitchFamily="34" charset="0"/>
              </a:rPr>
              <a:t>1</a:t>
            </a:r>
            <a:endParaRPr kumimoji="0" lang="en-US" altLang="en-US" sz="1800" b="0" i="0" u="none" strike="noStrike" cap="none" normalizeH="0" baseline="0" dirty="0" smtClean="0">
              <a:ln>
                <a:noFill/>
              </a:ln>
              <a:solidFill>
                <a:srgbClr val="FFC000"/>
              </a:solidFill>
              <a:effectLst/>
              <a:latin typeface="Arial" panose="020B0604020202020204" pitchFamily="34" charset="0"/>
            </a:endParaRPr>
          </a:p>
        </p:txBody>
      </p:sp>
      <p:sp>
        <p:nvSpPr>
          <p:cNvPr id="16" name="Text Box 10"/>
          <p:cNvSpPr txBox="1">
            <a:spLocks noChangeArrowheads="1"/>
          </p:cNvSpPr>
          <p:nvPr/>
        </p:nvSpPr>
        <p:spPr bwMode="auto">
          <a:xfrm>
            <a:off x="4239302" y="2355331"/>
            <a:ext cx="658813" cy="990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3600" b="1" i="0" u="none" strike="noStrike" cap="none" normalizeH="0" baseline="0" dirty="0" smtClean="0">
                <a:ln>
                  <a:noFill/>
                </a:ln>
                <a:solidFill>
                  <a:srgbClr val="FFC000"/>
                </a:solidFill>
                <a:effectLst/>
                <a:latin typeface="Calibri" panose="020F0502020204030204" pitchFamily="34" charset="0"/>
              </a:rPr>
              <a:t>2</a:t>
            </a:r>
            <a:r>
              <a:rPr kumimoji="0" lang="en-GB" altLang="en-US" sz="3600" b="1" i="0" u="none" strike="noStrike" cap="none" normalizeH="0" baseline="30000" dirty="0" smtClean="0">
                <a:ln>
                  <a:noFill/>
                </a:ln>
                <a:solidFill>
                  <a:srgbClr val="FFC000"/>
                </a:solidFill>
                <a:effectLst/>
                <a:latin typeface="Calibri" panose="020F0502020204030204" pitchFamily="34" charset="0"/>
              </a:rPr>
              <a:t>4</a:t>
            </a:r>
            <a:endParaRPr kumimoji="0" lang="en-US" altLang="en-US" sz="1800" b="0" i="0" u="none" strike="noStrike" cap="none" normalizeH="0" baseline="0" dirty="0" smtClean="0">
              <a:ln>
                <a:noFill/>
              </a:ln>
              <a:solidFill>
                <a:srgbClr val="FFC000"/>
              </a:solidFill>
              <a:effectLst/>
              <a:latin typeface="Arial" panose="020B0604020202020204" pitchFamily="34" charset="0"/>
            </a:endParaRPr>
          </a:p>
        </p:txBody>
      </p:sp>
      <p:sp>
        <p:nvSpPr>
          <p:cNvPr id="17" name="Text Box 11"/>
          <p:cNvSpPr txBox="1">
            <a:spLocks noChangeArrowheads="1"/>
          </p:cNvSpPr>
          <p:nvPr/>
        </p:nvSpPr>
        <p:spPr bwMode="auto">
          <a:xfrm>
            <a:off x="5235635" y="2355331"/>
            <a:ext cx="658813" cy="990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3600" b="1" i="0" u="none" strike="noStrike" cap="none" normalizeH="0" baseline="0" dirty="0" smtClean="0">
                <a:ln>
                  <a:noFill/>
                </a:ln>
                <a:solidFill>
                  <a:srgbClr val="FFC000"/>
                </a:solidFill>
                <a:effectLst/>
                <a:latin typeface="Calibri" panose="020F0502020204030204" pitchFamily="34" charset="0"/>
              </a:rPr>
              <a:t>2</a:t>
            </a:r>
            <a:r>
              <a:rPr lang="en-GB" altLang="en-US" sz="3600" b="1" baseline="30000" dirty="0" smtClean="0">
                <a:solidFill>
                  <a:srgbClr val="FFC000"/>
                </a:solidFill>
                <a:latin typeface="Calibri" panose="020F0502020204030204" pitchFamily="34" charset="0"/>
              </a:rPr>
              <a:t>3</a:t>
            </a:r>
            <a:endParaRPr kumimoji="0" lang="en-US" altLang="en-US" sz="1800" b="0" i="0" u="none" strike="noStrike" cap="none" normalizeH="0" baseline="0" dirty="0" smtClean="0">
              <a:ln>
                <a:noFill/>
              </a:ln>
              <a:solidFill>
                <a:srgbClr val="FFC000"/>
              </a:solidFill>
              <a:effectLst/>
              <a:latin typeface="Arial" panose="020B0604020202020204" pitchFamily="34" charset="0"/>
            </a:endParaRPr>
          </a:p>
        </p:txBody>
      </p:sp>
      <p:cxnSp>
        <p:nvCxnSpPr>
          <p:cNvPr id="19" name="Straight Arrow Connector 18"/>
          <p:cNvCxnSpPr/>
          <p:nvPr/>
        </p:nvCxnSpPr>
        <p:spPr>
          <a:xfrm>
            <a:off x="6421167" y="3144982"/>
            <a:ext cx="0" cy="1537854"/>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5793431" y="4551273"/>
            <a:ext cx="1255472" cy="769441"/>
          </a:xfrm>
          <a:prstGeom prst="rect">
            <a:avLst/>
          </a:prstGeom>
        </p:spPr>
        <p:txBody>
          <a:bodyPr wrap="none">
            <a:spAutoFit/>
          </a:bodyPr>
          <a:lstStyle/>
          <a:p>
            <a:r>
              <a:rPr lang="en-GB" sz="4400" dirty="0">
                <a:solidFill>
                  <a:srgbClr val="585858"/>
                </a:solidFill>
              </a:rPr>
              <a:t>2 x 2</a:t>
            </a:r>
            <a:endParaRPr lang="en-GB" sz="4400" dirty="0"/>
          </a:p>
        </p:txBody>
      </p:sp>
      <p:cxnSp>
        <p:nvCxnSpPr>
          <p:cNvPr id="22" name="Straight Arrow Connector 21"/>
          <p:cNvCxnSpPr/>
          <p:nvPr/>
        </p:nvCxnSpPr>
        <p:spPr>
          <a:xfrm>
            <a:off x="5465203" y="3144982"/>
            <a:ext cx="0" cy="1537854"/>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4444731" y="4551272"/>
            <a:ext cx="2040943" cy="769441"/>
          </a:xfrm>
          <a:prstGeom prst="rect">
            <a:avLst/>
          </a:prstGeom>
        </p:spPr>
        <p:txBody>
          <a:bodyPr wrap="none">
            <a:spAutoFit/>
          </a:bodyPr>
          <a:lstStyle/>
          <a:p>
            <a:r>
              <a:rPr lang="en-GB" sz="4400" dirty="0">
                <a:solidFill>
                  <a:srgbClr val="585858"/>
                </a:solidFill>
              </a:rPr>
              <a:t>2 x </a:t>
            </a:r>
            <a:r>
              <a:rPr lang="en-GB" sz="4400" dirty="0" smtClean="0">
                <a:solidFill>
                  <a:srgbClr val="585858"/>
                </a:solidFill>
              </a:rPr>
              <a:t>2 x 2</a:t>
            </a:r>
            <a:endParaRPr lang="en-GB" sz="4400" dirty="0"/>
          </a:p>
        </p:txBody>
      </p:sp>
      <p:sp>
        <p:nvSpPr>
          <p:cNvPr id="18" name="Rectangle 17"/>
          <p:cNvSpPr/>
          <p:nvPr/>
        </p:nvSpPr>
        <p:spPr>
          <a:xfrm>
            <a:off x="7997588" y="5786651"/>
            <a:ext cx="1146412" cy="10713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490" y="4236806"/>
            <a:ext cx="2132303" cy="1128057"/>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000">
            <a:off x="110740" y="4647145"/>
            <a:ext cx="4091408" cy="2204423"/>
          </a:xfrm>
          <a:prstGeom prst="rect">
            <a:avLst/>
          </a:prstGeom>
        </p:spPr>
      </p:pic>
    </p:spTree>
    <p:extLst>
      <p:ext uri="{BB962C8B-B14F-4D97-AF65-F5344CB8AC3E}">
        <p14:creationId xmlns:p14="http://schemas.microsoft.com/office/powerpoint/2010/main" val="32801913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9"/>
                                        </p:tgtEl>
                                      </p:cBhvr>
                                    </p:animEffect>
                                    <p:set>
                                      <p:cBhvr>
                                        <p:cTn id="16" dur="1" fill="hold">
                                          <p:stCondLst>
                                            <p:cond delay="499"/>
                                          </p:stCondLst>
                                        </p:cTn>
                                        <p:tgtEl>
                                          <p:spTgt spid="19"/>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22" presetClass="entr" presetSubtype="1"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up)">
                                      <p:cBhvr>
                                        <p:cTn id="25" dur="500"/>
                                        <p:tgtEl>
                                          <p:spTgt spid="22"/>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22"/>
                                        </p:tgtEl>
                                      </p:cBhvr>
                                    </p:animEffect>
                                    <p:set>
                                      <p:cBhvr>
                                        <p:cTn id="34" dur="1" fill="hold">
                                          <p:stCondLst>
                                            <p:cond delay="499"/>
                                          </p:stCondLst>
                                        </p:cTn>
                                        <p:tgtEl>
                                          <p:spTgt spid="22"/>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par>
                                <p:cTn id="38" presetID="10"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500"/>
                                        <p:tgtEl>
                                          <p:spTgt spid="13"/>
                                        </p:tgtEl>
                                      </p:cBhvr>
                                    </p:animEffect>
                                  </p:childTnLst>
                                </p:cTn>
                              </p:par>
                            </p:childTnLst>
                          </p:cTn>
                        </p:par>
                        <p:par>
                          <p:cTn id="54" fill="hold">
                            <p:stCondLst>
                              <p:cond delay="1000"/>
                            </p:stCondLst>
                            <p:childTnLst>
                              <p:par>
                                <p:cTn id="55" presetID="10" presetClass="entr" presetSubtype="0" fill="hold" grpId="0" nodeType="after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childTnLst>
                          </p:cTn>
                        </p:par>
                        <p:par>
                          <p:cTn id="58" fill="hold">
                            <p:stCondLst>
                              <p:cond delay="1500"/>
                            </p:stCondLst>
                            <p:childTnLst>
                              <p:par>
                                <p:cTn id="59" presetID="10" presetClass="entr" presetSubtype="0" fill="hold" grpId="0"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childTnLst>
                          </p:cTn>
                        </p:par>
                        <p:par>
                          <p:cTn id="62" fill="hold">
                            <p:stCondLst>
                              <p:cond delay="2000"/>
                            </p:stCondLst>
                            <p:childTnLst>
                              <p:par>
                                <p:cTn id="63" presetID="10" presetClass="entr" presetSubtype="0" fill="hold" grpId="0" nodeType="after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fade">
                                      <p:cBhvr>
                                        <p:cTn id="65" dur="500"/>
                                        <p:tgtEl>
                                          <p:spTgt spid="10"/>
                                        </p:tgtEl>
                                      </p:cBhvr>
                                    </p:animEffect>
                                  </p:childTnLst>
                                </p:cTn>
                              </p:par>
                            </p:childTnLst>
                          </p:cTn>
                        </p:par>
                        <p:par>
                          <p:cTn id="66" fill="hold">
                            <p:stCondLst>
                              <p:cond delay="2500"/>
                            </p:stCondLst>
                            <p:childTnLst>
                              <p:par>
                                <p:cTn id="67" presetID="10" presetClass="entr" presetSubtype="0" fill="hold" grpId="0" nodeType="after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fade">
                                      <p:cBhvr>
                                        <p:cTn id="69" dur="500"/>
                                        <p:tgtEl>
                                          <p:spTgt spid="9"/>
                                        </p:tgtEl>
                                      </p:cBhvr>
                                    </p:animEffect>
                                  </p:childTnLst>
                                </p:cTn>
                              </p:par>
                            </p:childTnLst>
                          </p:cTn>
                        </p:par>
                        <p:par>
                          <p:cTn id="70" fill="hold">
                            <p:stCondLst>
                              <p:cond delay="3000"/>
                            </p:stCondLst>
                            <p:childTnLst>
                              <p:par>
                                <p:cTn id="71" presetID="10" presetClass="entr" presetSubtype="0" fill="hold" nodeType="after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fade">
                                      <p:cBhvr>
                                        <p:cTn id="73" dur="500"/>
                                        <p:tgtEl>
                                          <p:spTgt spid="21"/>
                                        </p:tgtEl>
                                      </p:cBhvr>
                                    </p:animEffect>
                                  </p:childTnLst>
                                </p:cTn>
                              </p:par>
                              <p:par>
                                <p:cTn id="74" presetID="10" presetClass="entr" presetSubtype="0" fill="hold" nodeType="with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fade">
                                      <p:cBhvr>
                                        <p:cTn id="7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P spid="20" grpId="0"/>
      <p:bldP spid="20" grpId="1"/>
      <p:bldP spid="23" grpId="0"/>
      <p:bldP spid="23"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1325563"/>
          </a:xfrm>
        </p:spPr>
        <p:txBody>
          <a:bodyPr>
            <a:normAutofit/>
          </a:bodyPr>
          <a:lstStyle/>
          <a:p>
            <a:r>
              <a:rPr lang="en-GB" sz="6000" dirty="0" smtClean="0"/>
              <a:t>Bits and Bytes</a:t>
            </a:r>
            <a:endParaRPr lang="en-GB" sz="6000" dirty="0"/>
          </a:p>
        </p:txBody>
      </p:sp>
      <p:sp>
        <p:nvSpPr>
          <p:cNvPr id="8" name="Text Box 2"/>
          <p:cNvSpPr txBox="1">
            <a:spLocks noChangeArrowheads="1"/>
          </p:cNvSpPr>
          <p:nvPr/>
        </p:nvSpPr>
        <p:spPr bwMode="auto">
          <a:xfrm>
            <a:off x="6231968" y="2355331"/>
            <a:ext cx="658813" cy="990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3600" b="1" i="0" u="none" strike="noStrike" cap="none" normalizeH="0" baseline="0" dirty="0" smtClean="0">
                <a:ln>
                  <a:noFill/>
                </a:ln>
                <a:solidFill>
                  <a:srgbClr val="FFC000"/>
                </a:solidFill>
                <a:effectLst/>
                <a:latin typeface="Calibri" panose="020F0502020204030204" pitchFamily="34" charset="0"/>
              </a:rPr>
              <a:t>2</a:t>
            </a:r>
            <a:r>
              <a:rPr lang="en-GB" altLang="en-US" sz="3600" b="1" baseline="30000" dirty="0">
                <a:solidFill>
                  <a:srgbClr val="FFC000"/>
                </a:solidFill>
                <a:latin typeface="Calibri" panose="020F0502020204030204" pitchFamily="34" charset="0"/>
              </a:rPr>
              <a:t>2</a:t>
            </a:r>
            <a:endParaRPr kumimoji="0" lang="en-US" altLang="en-US" sz="1800" b="0" i="0" u="none" strike="noStrike" cap="none" normalizeH="0" baseline="0" dirty="0" smtClean="0">
              <a:ln>
                <a:noFill/>
              </a:ln>
              <a:solidFill>
                <a:srgbClr val="FFC000"/>
              </a:solidFill>
              <a:effectLst/>
              <a:latin typeface="Arial" panose="020B0604020202020204" pitchFamily="34" charset="0"/>
            </a:endParaRPr>
          </a:p>
        </p:txBody>
      </p:sp>
      <p:sp>
        <p:nvSpPr>
          <p:cNvPr id="14" name="Text Box 8"/>
          <p:cNvSpPr txBox="1">
            <a:spLocks noChangeArrowheads="1"/>
          </p:cNvSpPr>
          <p:nvPr/>
        </p:nvSpPr>
        <p:spPr bwMode="auto">
          <a:xfrm>
            <a:off x="8224633" y="2355331"/>
            <a:ext cx="658813" cy="990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3600" b="1" i="0" u="none" strike="noStrike" cap="none" normalizeH="0" baseline="0" dirty="0" smtClean="0">
                <a:ln>
                  <a:noFill/>
                </a:ln>
                <a:solidFill>
                  <a:srgbClr val="FFC000"/>
                </a:solidFill>
                <a:effectLst/>
                <a:latin typeface="Calibri" panose="020F0502020204030204" pitchFamily="34" charset="0"/>
              </a:rPr>
              <a:t>2</a:t>
            </a:r>
            <a:r>
              <a:rPr lang="en-GB" altLang="en-US" sz="3600" b="1" baseline="30000" dirty="0">
                <a:solidFill>
                  <a:srgbClr val="FFC000"/>
                </a:solidFill>
                <a:latin typeface="Calibri" panose="020F0502020204030204" pitchFamily="34" charset="0"/>
              </a:rPr>
              <a:t>0</a:t>
            </a:r>
            <a:endParaRPr kumimoji="0" lang="en-US" altLang="en-US" sz="1800" b="0" i="0" u="none" strike="noStrike" cap="none" normalizeH="0" baseline="0" dirty="0" smtClean="0">
              <a:ln>
                <a:noFill/>
              </a:ln>
              <a:solidFill>
                <a:srgbClr val="FFC000"/>
              </a:solidFill>
              <a:effectLst/>
              <a:latin typeface="Arial" panose="020B0604020202020204" pitchFamily="34" charset="0"/>
            </a:endParaRPr>
          </a:p>
        </p:txBody>
      </p:sp>
      <p:sp>
        <p:nvSpPr>
          <p:cNvPr id="15" name="Text Box 9"/>
          <p:cNvSpPr txBox="1">
            <a:spLocks noChangeArrowheads="1"/>
          </p:cNvSpPr>
          <p:nvPr/>
        </p:nvSpPr>
        <p:spPr bwMode="auto">
          <a:xfrm>
            <a:off x="7228301" y="2348404"/>
            <a:ext cx="658813" cy="990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3600" b="1" i="0" u="none" strike="noStrike" cap="none" normalizeH="0" baseline="0" dirty="0" smtClean="0">
                <a:ln>
                  <a:noFill/>
                </a:ln>
                <a:solidFill>
                  <a:srgbClr val="FFC000"/>
                </a:solidFill>
                <a:effectLst/>
                <a:latin typeface="Calibri" panose="020F0502020204030204" pitchFamily="34" charset="0"/>
              </a:rPr>
              <a:t>2</a:t>
            </a:r>
            <a:r>
              <a:rPr lang="en-GB" altLang="en-US" sz="3600" b="1" baseline="30000" dirty="0">
                <a:solidFill>
                  <a:srgbClr val="FFC000"/>
                </a:solidFill>
                <a:latin typeface="Calibri" panose="020F0502020204030204" pitchFamily="34" charset="0"/>
              </a:rPr>
              <a:t>1</a:t>
            </a:r>
            <a:endParaRPr kumimoji="0" lang="en-US" altLang="en-US" sz="1800" b="0" i="0" u="none" strike="noStrike" cap="none" normalizeH="0" baseline="0" dirty="0" smtClean="0">
              <a:ln>
                <a:noFill/>
              </a:ln>
              <a:solidFill>
                <a:srgbClr val="FFC000"/>
              </a:solidFill>
              <a:effectLst/>
              <a:latin typeface="Arial" panose="020B0604020202020204" pitchFamily="34" charset="0"/>
            </a:endParaRPr>
          </a:p>
        </p:txBody>
      </p:sp>
      <p:sp>
        <p:nvSpPr>
          <p:cNvPr id="16" name="Text Box 10"/>
          <p:cNvSpPr txBox="1">
            <a:spLocks noChangeArrowheads="1"/>
          </p:cNvSpPr>
          <p:nvPr/>
        </p:nvSpPr>
        <p:spPr bwMode="auto">
          <a:xfrm>
            <a:off x="4239302" y="2355331"/>
            <a:ext cx="658813" cy="990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3600" b="1" i="0" u="none" strike="noStrike" cap="none" normalizeH="0" baseline="0" dirty="0" smtClean="0">
                <a:ln>
                  <a:noFill/>
                </a:ln>
                <a:solidFill>
                  <a:srgbClr val="FFC000"/>
                </a:solidFill>
                <a:effectLst/>
                <a:latin typeface="Calibri" panose="020F0502020204030204" pitchFamily="34" charset="0"/>
              </a:rPr>
              <a:t>2</a:t>
            </a:r>
            <a:r>
              <a:rPr kumimoji="0" lang="en-GB" altLang="en-US" sz="3600" b="1" i="0" u="none" strike="noStrike" cap="none" normalizeH="0" baseline="30000" dirty="0" smtClean="0">
                <a:ln>
                  <a:noFill/>
                </a:ln>
                <a:solidFill>
                  <a:srgbClr val="FFC000"/>
                </a:solidFill>
                <a:effectLst/>
                <a:latin typeface="Calibri" panose="020F0502020204030204" pitchFamily="34" charset="0"/>
              </a:rPr>
              <a:t>4</a:t>
            </a:r>
            <a:endParaRPr kumimoji="0" lang="en-US" altLang="en-US" sz="1800" b="0" i="0" u="none" strike="noStrike" cap="none" normalizeH="0" baseline="0" dirty="0" smtClean="0">
              <a:ln>
                <a:noFill/>
              </a:ln>
              <a:solidFill>
                <a:srgbClr val="FFC000"/>
              </a:solidFill>
              <a:effectLst/>
              <a:latin typeface="Arial" panose="020B0604020202020204" pitchFamily="34" charset="0"/>
            </a:endParaRPr>
          </a:p>
        </p:txBody>
      </p:sp>
      <p:sp>
        <p:nvSpPr>
          <p:cNvPr id="17" name="Text Box 11"/>
          <p:cNvSpPr txBox="1">
            <a:spLocks noChangeArrowheads="1"/>
          </p:cNvSpPr>
          <p:nvPr/>
        </p:nvSpPr>
        <p:spPr bwMode="auto">
          <a:xfrm>
            <a:off x="5235635" y="2355331"/>
            <a:ext cx="658813" cy="990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3600" b="1" i="0" u="none" strike="noStrike" cap="none" normalizeH="0" baseline="0" dirty="0" smtClean="0">
                <a:ln>
                  <a:noFill/>
                </a:ln>
                <a:solidFill>
                  <a:srgbClr val="FFC000"/>
                </a:solidFill>
                <a:effectLst/>
                <a:latin typeface="Calibri" panose="020F0502020204030204" pitchFamily="34" charset="0"/>
              </a:rPr>
              <a:t>2</a:t>
            </a:r>
            <a:r>
              <a:rPr lang="en-GB" altLang="en-US" sz="3600" b="1" baseline="30000" dirty="0" smtClean="0">
                <a:solidFill>
                  <a:srgbClr val="FFC000"/>
                </a:solidFill>
                <a:latin typeface="Calibri" panose="020F0502020204030204" pitchFamily="34" charset="0"/>
              </a:rPr>
              <a:t>3</a:t>
            </a:r>
            <a:endParaRPr kumimoji="0" lang="en-US" altLang="en-US" sz="1800" b="0" i="0" u="none" strike="noStrike" cap="none" normalizeH="0" baseline="0" dirty="0" smtClean="0">
              <a:ln>
                <a:noFill/>
              </a:ln>
              <a:solidFill>
                <a:srgbClr val="FFC000"/>
              </a:solidFill>
              <a:effectLst/>
              <a:latin typeface="Arial" panose="020B0604020202020204" pitchFamily="34" charset="0"/>
            </a:endParaRPr>
          </a:p>
        </p:txBody>
      </p:sp>
      <p:sp>
        <p:nvSpPr>
          <p:cNvPr id="21" name="Text Box 3"/>
          <p:cNvSpPr txBox="1">
            <a:spLocks noChangeArrowheads="1"/>
          </p:cNvSpPr>
          <p:nvPr/>
        </p:nvSpPr>
        <p:spPr bwMode="auto">
          <a:xfrm>
            <a:off x="4136214" y="1325563"/>
            <a:ext cx="658813" cy="990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altLang="en-US" sz="3600" b="1" dirty="0" smtClean="0">
                <a:solidFill>
                  <a:srgbClr val="000000"/>
                </a:solidFill>
                <a:latin typeface="Calibri" panose="020F0502020204030204" pitchFamily="34" charset="0"/>
              </a:rPr>
              <a:t>16</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4" name="Text Box 3"/>
          <p:cNvSpPr txBox="1">
            <a:spLocks noChangeArrowheads="1"/>
          </p:cNvSpPr>
          <p:nvPr/>
        </p:nvSpPr>
        <p:spPr bwMode="auto">
          <a:xfrm>
            <a:off x="5284410" y="1325563"/>
            <a:ext cx="658813" cy="990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altLang="en-US" sz="3600" b="1" dirty="0">
                <a:solidFill>
                  <a:srgbClr val="000000"/>
                </a:solidFill>
                <a:latin typeface="Calibri" panose="020F0502020204030204" pitchFamily="34" charset="0"/>
              </a:rPr>
              <a:t>8</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5" name="Text Box 3"/>
          <p:cNvSpPr txBox="1">
            <a:spLocks noChangeArrowheads="1"/>
          </p:cNvSpPr>
          <p:nvPr/>
        </p:nvSpPr>
        <p:spPr bwMode="auto">
          <a:xfrm>
            <a:off x="6226201" y="1339473"/>
            <a:ext cx="658813" cy="990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altLang="en-US" sz="3600" b="1" dirty="0">
                <a:solidFill>
                  <a:srgbClr val="000000"/>
                </a:solidFill>
                <a:latin typeface="Calibri" panose="020F0502020204030204" pitchFamily="34" charset="0"/>
              </a:rPr>
              <a:t>4</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7" name="Text Box 3"/>
          <p:cNvSpPr txBox="1">
            <a:spLocks noChangeArrowheads="1"/>
          </p:cNvSpPr>
          <p:nvPr/>
        </p:nvSpPr>
        <p:spPr bwMode="auto">
          <a:xfrm>
            <a:off x="7240053" y="1339473"/>
            <a:ext cx="658813" cy="990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altLang="en-US" sz="3600" b="1" dirty="0" smtClean="0">
                <a:solidFill>
                  <a:srgbClr val="000000"/>
                </a:solidFill>
                <a:latin typeface="Calibri" panose="020F0502020204030204" pitchFamily="34" charset="0"/>
              </a:rPr>
              <a:t>2</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8" name="Text Box 3"/>
          <p:cNvSpPr txBox="1">
            <a:spLocks noChangeArrowheads="1"/>
          </p:cNvSpPr>
          <p:nvPr/>
        </p:nvSpPr>
        <p:spPr bwMode="auto">
          <a:xfrm>
            <a:off x="8253905" y="1325563"/>
            <a:ext cx="658813" cy="990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altLang="en-US" sz="3600" b="1" dirty="0">
                <a:solidFill>
                  <a:srgbClr val="000000"/>
                </a:solidFill>
                <a:latin typeface="Calibri" panose="020F0502020204030204" pitchFamily="34" charset="0"/>
              </a:rPr>
              <a:t>1</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9" name="Text Box 3"/>
          <p:cNvSpPr txBox="1">
            <a:spLocks noChangeArrowheads="1"/>
          </p:cNvSpPr>
          <p:nvPr/>
        </p:nvSpPr>
        <p:spPr bwMode="auto">
          <a:xfrm>
            <a:off x="3353272" y="1339473"/>
            <a:ext cx="658813" cy="990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altLang="en-US" sz="3600" b="1" dirty="0" smtClean="0">
                <a:solidFill>
                  <a:srgbClr val="000000"/>
                </a:solidFill>
                <a:latin typeface="Calibri" panose="020F0502020204030204" pitchFamily="34" charset="0"/>
              </a:rPr>
              <a:t>32</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30" name="Text Box 3"/>
          <p:cNvSpPr txBox="1">
            <a:spLocks noChangeArrowheads="1"/>
          </p:cNvSpPr>
          <p:nvPr/>
        </p:nvSpPr>
        <p:spPr bwMode="auto">
          <a:xfrm>
            <a:off x="2570330" y="1339473"/>
            <a:ext cx="658813" cy="990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altLang="en-US" sz="3600" b="1" dirty="0" smtClean="0">
                <a:solidFill>
                  <a:srgbClr val="000000"/>
                </a:solidFill>
                <a:latin typeface="Calibri" panose="020F0502020204030204" pitchFamily="34" charset="0"/>
              </a:rPr>
              <a:t>64</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31" name="Text Box 3"/>
          <p:cNvSpPr txBox="1">
            <a:spLocks noChangeArrowheads="1"/>
          </p:cNvSpPr>
          <p:nvPr/>
        </p:nvSpPr>
        <p:spPr bwMode="auto">
          <a:xfrm>
            <a:off x="1652952" y="1325563"/>
            <a:ext cx="917378" cy="990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altLang="en-US" sz="3600" b="1" dirty="0" smtClean="0">
                <a:solidFill>
                  <a:srgbClr val="000000"/>
                </a:solidFill>
                <a:latin typeface="Calibri" panose="020F0502020204030204" pitchFamily="34" charset="0"/>
              </a:rPr>
              <a:t>128</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32" name="Text Box 3"/>
          <p:cNvSpPr txBox="1">
            <a:spLocks noChangeArrowheads="1"/>
          </p:cNvSpPr>
          <p:nvPr/>
        </p:nvSpPr>
        <p:spPr bwMode="auto">
          <a:xfrm>
            <a:off x="822293" y="1325563"/>
            <a:ext cx="917378" cy="990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altLang="en-US" sz="3600" b="1" dirty="0" smtClean="0">
                <a:solidFill>
                  <a:srgbClr val="000000"/>
                </a:solidFill>
                <a:latin typeface="Calibri" panose="020F0502020204030204" pitchFamily="34" charset="0"/>
              </a:rPr>
              <a:t>256</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33" name="Text Box 3"/>
          <p:cNvSpPr txBox="1">
            <a:spLocks noChangeArrowheads="1"/>
          </p:cNvSpPr>
          <p:nvPr/>
        </p:nvSpPr>
        <p:spPr bwMode="auto">
          <a:xfrm>
            <a:off x="-25807" y="1325563"/>
            <a:ext cx="917378" cy="990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altLang="en-US" sz="3600" b="1" dirty="0" smtClean="0">
                <a:solidFill>
                  <a:srgbClr val="000000"/>
                </a:solidFill>
                <a:latin typeface="Calibri" panose="020F0502020204030204" pitchFamily="34" charset="0"/>
              </a:rPr>
              <a:t>512</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39" name="Text Box 3"/>
          <p:cNvSpPr txBox="1">
            <a:spLocks noChangeArrowheads="1"/>
          </p:cNvSpPr>
          <p:nvPr/>
        </p:nvSpPr>
        <p:spPr bwMode="auto">
          <a:xfrm>
            <a:off x="48294" y="2355331"/>
            <a:ext cx="658813" cy="990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3600" b="1" i="0" u="none" strike="noStrike" cap="none" normalizeH="0" baseline="0" dirty="0" smtClean="0">
                <a:ln>
                  <a:noFill/>
                </a:ln>
                <a:solidFill>
                  <a:srgbClr val="FFC000"/>
                </a:solidFill>
                <a:effectLst/>
                <a:latin typeface="Calibri" panose="020F0502020204030204" pitchFamily="34" charset="0"/>
              </a:rPr>
              <a:t>2</a:t>
            </a:r>
            <a:r>
              <a:rPr lang="en-GB" altLang="en-US" sz="3600" b="1" baseline="30000" dirty="0">
                <a:solidFill>
                  <a:srgbClr val="FFC000"/>
                </a:solidFill>
                <a:latin typeface="Calibri" panose="020F0502020204030204" pitchFamily="34" charset="0"/>
              </a:rPr>
              <a:t>9</a:t>
            </a:r>
            <a:endParaRPr kumimoji="0" lang="en-US" altLang="en-US" sz="1800" b="0" i="0" u="none" strike="noStrike" cap="none" normalizeH="0" baseline="0" dirty="0" smtClean="0">
              <a:ln>
                <a:noFill/>
              </a:ln>
              <a:solidFill>
                <a:srgbClr val="FFC000"/>
              </a:solidFill>
              <a:effectLst/>
              <a:latin typeface="Arial" panose="020B0604020202020204" pitchFamily="34" charset="0"/>
            </a:endParaRPr>
          </a:p>
        </p:txBody>
      </p:sp>
      <p:sp>
        <p:nvSpPr>
          <p:cNvPr id="40" name="Text Box 4"/>
          <p:cNvSpPr txBox="1">
            <a:spLocks noChangeArrowheads="1"/>
          </p:cNvSpPr>
          <p:nvPr/>
        </p:nvSpPr>
        <p:spPr bwMode="auto">
          <a:xfrm>
            <a:off x="891571" y="2355331"/>
            <a:ext cx="658813" cy="990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3600" b="1" i="0" u="none" strike="noStrike" cap="none" normalizeH="0" baseline="0" dirty="0" smtClean="0">
                <a:ln>
                  <a:noFill/>
                </a:ln>
                <a:solidFill>
                  <a:srgbClr val="FFC000"/>
                </a:solidFill>
                <a:effectLst/>
                <a:latin typeface="Calibri" panose="020F0502020204030204" pitchFamily="34" charset="0"/>
              </a:rPr>
              <a:t>2</a:t>
            </a:r>
            <a:r>
              <a:rPr lang="en-GB" altLang="en-US" sz="3600" b="1" baseline="30000" dirty="0">
                <a:solidFill>
                  <a:srgbClr val="FFC000"/>
                </a:solidFill>
                <a:latin typeface="Calibri" panose="020F0502020204030204" pitchFamily="34" charset="0"/>
              </a:rPr>
              <a:t>8</a:t>
            </a:r>
            <a:endParaRPr kumimoji="0" lang="en-US" altLang="en-US" sz="1800" b="0" i="0" u="none" strike="noStrike" cap="none" normalizeH="0" baseline="0" dirty="0" smtClean="0">
              <a:ln>
                <a:noFill/>
              </a:ln>
              <a:solidFill>
                <a:srgbClr val="FFC000"/>
              </a:solidFill>
              <a:effectLst/>
              <a:latin typeface="Arial" panose="020B0604020202020204" pitchFamily="34" charset="0"/>
            </a:endParaRPr>
          </a:p>
        </p:txBody>
      </p:sp>
      <p:sp>
        <p:nvSpPr>
          <p:cNvPr id="41" name="Text Box 5"/>
          <p:cNvSpPr txBox="1">
            <a:spLocks noChangeArrowheads="1"/>
          </p:cNvSpPr>
          <p:nvPr/>
        </p:nvSpPr>
        <p:spPr bwMode="auto">
          <a:xfrm>
            <a:off x="1734848" y="2348404"/>
            <a:ext cx="658813" cy="990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3600" b="1" i="0" u="none" strike="noStrike" cap="none" normalizeH="0" baseline="0" dirty="0" smtClean="0">
                <a:ln>
                  <a:noFill/>
                </a:ln>
                <a:solidFill>
                  <a:srgbClr val="FFC000"/>
                </a:solidFill>
                <a:effectLst/>
                <a:latin typeface="Calibri" panose="020F0502020204030204" pitchFamily="34" charset="0"/>
              </a:rPr>
              <a:t>2</a:t>
            </a:r>
            <a:r>
              <a:rPr lang="en-GB" altLang="en-US" sz="3600" b="1" baseline="30000" dirty="0">
                <a:solidFill>
                  <a:srgbClr val="FFC000"/>
                </a:solidFill>
                <a:latin typeface="Calibri" panose="020F0502020204030204" pitchFamily="34" charset="0"/>
              </a:rPr>
              <a:t>7</a:t>
            </a:r>
            <a:endParaRPr kumimoji="0" lang="en-US" altLang="en-US" sz="1800" b="0" i="0" u="none" strike="noStrike" cap="none" normalizeH="0" baseline="0" dirty="0" smtClean="0">
              <a:ln>
                <a:noFill/>
              </a:ln>
              <a:solidFill>
                <a:srgbClr val="FFC000"/>
              </a:solidFill>
              <a:effectLst/>
              <a:latin typeface="Arial" panose="020B0604020202020204" pitchFamily="34" charset="0"/>
            </a:endParaRPr>
          </a:p>
        </p:txBody>
      </p:sp>
      <p:sp>
        <p:nvSpPr>
          <p:cNvPr id="42" name="Text Box 6"/>
          <p:cNvSpPr txBox="1">
            <a:spLocks noChangeArrowheads="1"/>
          </p:cNvSpPr>
          <p:nvPr/>
        </p:nvSpPr>
        <p:spPr bwMode="auto">
          <a:xfrm>
            <a:off x="2578125" y="2358240"/>
            <a:ext cx="658813" cy="990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3600" b="1" i="0" u="none" strike="noStrike" cap="none" normalizeH="0" baseline="0" dirty="0" smtClean="0">
                <a:ln>
                  <a:noFill/>
                </a:ln>
                <a:solidFill>
                  <a:srgbClr val="FFC000"/>
                </a:solidFill>
                <a:effectLst/>
                <a:latin typeface="Calibri" panose="020F0502020204030204" pitchFamily="34" charset="0"/>
              </a:rPr>
              <a:t>2</a:t>
            </a:r>
            <a:r>
              <a:rPr lang="en-GB" altLang="en-US" sz="3600" b="1" baseline="30000" dirty="0">
                <a:solidFill>
                  <a:srgbClr val="FFC000"/>
                </a:solidFill>
                <a:latin typeface="Calibri" panose="020F0502020204030204" pitchFamily="34" charset="0"/>
              </a:rPr>
              <a:t>6</a:t>
            </a:r>
            <a:endParaRPr kumimoji="0" lang="en-US" altLang="en-US" sz="1800" b="0" i="0" u="none" strike="noStrike" cap="none" normalizeH="0" baseline="0" dirty="0" smtClean="0">
              <a:ln>
                <a:noFill/>
              </a:ln>
              <a:solidFill>
                <a:srgbClr val="FFC000"/>
              </a:solidFill>
              <a:effectLst/>
              <a:latin typeface="Arial" panose="020B0604020202020204" pitchFamily="34" charset="0"/>
            </a:endParaRPr>
          </a:p>
        </p:txBody>
      </p:sp>
      <p:sp>
        <p:nvSpPr>
          <p:cNvPr id="43" name="Text Box 7"/>
          <p:cNvSpPr txBox="1">
            <a:spLocks noChangeArrowheads="1"/>
          </p:cNvSpPr>
          <p:nvPr/>
        </p:nvSpPr>
        <p:spPr bwMode="auto">
          <a:xfrm>
            <a:off x="3421401" y="2355331"/>
            <a:ext cx="658813" cy="990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3600" b="1" i="0" u="none" strike="noStrike" cap="none" normalizeH="0" baseline="0" dirty="0" smtClean="0">
                <a:ln>
                  <a:noFill/>
                </a:ln>
                <a:solidFill>
                  <a:srgbClr val="FFC000"/>
                </a:solidFill>
                <a:effectLst/>
                <a:latin typeface="Calibri" panose="020F0502020204030204" pitchFamily="34" charset="0"/>
              </a:rPr>
              <a:t>2</a:t>
            </a:r>
            <a:r>
              <a:rPr lang="en-GB" altLang="en-US" sz="3600" b="1" baseline="30000" dirty="0">
                <a:solidFill>
                  <a:srgbClr val="FFC000"/>
                </a:solidFill>
                <a:latin typeface="Calibri" panose="020F0502020204030204" pitchFamily="34" charset="0"/>
              </a:rPr>
              <a:t>5</a:t>
            </a:r>
            <a:endParaRPr kumimoji="0" lang="en-US" altLang="en-US" sz="1800" b="0" i="0" u="none" strike="noStrike" cap="none" normalizeH="0" baseline="0" dirty="0" smtClean="0">
              <a:ln>
                <a:noFill/>
              </a:ln>
              <a:solidFill>
                <a:srgbClr val="FFC000"/>
              </a:solidFill>
              <a:effectLst/>
              <a:latin typeface="Arial" panose="020B0604020202020204" pitchFamily="34" charset="0"/>
            </a:endParaRPr>
          </a:p>
        </p:txBody>
      </p:sp>
      <p:sp>
        <p:nvSpPr>
          <p:cNvPr id="45" name="Text Box 3"/>
          <p:cNvSpPr txBox="1">
            <a:spLocks noChangeArrowheads="1"/>
          </p:cNvSpPr>
          <p:nvPr/>
        </p:nvSpPr>
        <p:spPr bwMode="auto">
          <a:xfrm>
            <a:off x="1839134" y="3366722"/>
            <a:ext cx="5937468" cy="990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9600" b="1" i="0" u="none" strike="noStrike" cap="none" normalizeH="0" baseline="0" dirty="0" smtClean="0">
                <a:ln>
                  <a:noFill/>
                </a:ln>
                <a:solidFill>
                  <a:srgbClr val="585858"/>
                </a:solidFill>
                <a:effectLst/>
                <a:latin typeface="Calibri" panose="020F0502020204030204" pitchFamily="34" charset="0"/>
              </a:rPr>
              <a:t>So  	2</a:t>
            </a:r>
            <a:r>
              <a:rPr lang="en-GB" altLang="en-US" sz="9600" b="1" baseline="30000" dirty="0" smtClean="0">
                <a:solidFill>
                  <a:srgbClr val="585858"/>
                </a:solidFill>
                <a:latin typeface="Calibri" panose="020F0502020204030204" pitchFamily="34" charset="0"/>
              </a:rPr>
              <a:t>10</a:t>
            </a:r>
            <a:r>
              <a:rPr lang="en-GB" altLang="en-US" sz="9600" b="1" dirty="0" smtClean="0">
                <a:solidFill>
                  <a:srgbClr val="585858"/>
                </a:solidFill>
                <a:latin typeface="Calibri" panose="020F0502020204030204" pitchFamily="34" charset="0"/>
              </a:rPr>
              <a:t> =</a:t>
            </a:r>
            <a:endParaRPr kumimoji="0" lang="en-US" altLang="en-US" sz="9600" b="0" i="0" u="none" strike="noStrike" cap="none" normalizeH="0" baseline="0" dirty="0" smtClean="0">
              <a:ln>
                <a:noFill/>
              </a:ln>
              <a:solidFill>
                <a:srgbClr val="585858"/>
              </a:solidFill>
              <a:effectLst/>
              <a:latin typeface="Arial" panose="020B0604020202020204" pitchFamily="34" charset="0"/>
            </a:endParaRPr>
          </a:p>
        </p:txBody>
      </p:sp>
      <p:sp>
        <p:nvSpPr>
          <p:cNvPr id="4" name="TextBox 3"/>
          <p:cNvSpPr txBox="1"/>
          <p:nvPr/>
        </p:nvSpPr>
        <p:spPr>
          <a:xfrm>
            <a:off x="6204618" y="2788319"/>
            <a:ext cx="1372492" cy="3170099"/>
          </a:xfrm>
          <a:prstGeom prst="rect">
            <a:avLst/>
          </a:prstGeom>
          <a:noFill/>
        </p:spPr>
        <p:txBody>
          <a:bodyPr wrap="none" rtlCol="0">
            <a:spAutoFit/>
          </a:bodyPr>
          <a:lstStyle/>
          <a:p>
            <a:r>
              <a:rPr lang="en-GB" sz="20000" b="1" dirty="0" smtClean="0">
                <a:solidFill>
                  <a:srgbClr val="585858"/>
                </a:solidFill>
              </a:rPr>
              <a:t>?</a:t>
            </a:r>
            <a:endParaRPr lang="en-GB" sz="20000" b="1" dirty="0">
              <a:solidFill>
                <a:srgbClr val="585858"/>
              </a:solidFill>
            </a:endParaRPr>
          </a:p>
        </p:txBody>
      </p:sp>
      <p:sp>
        <p:nvSpPr>
          <p:cNvPr id="46" name="Text Box 3"/>
          <p:cNvSpPr txBox="1">
            <a:spLocks noChangeArrowheads="1"/>
          </p:cNvSpPr>
          <p:nvPr/>
        </p:nvSpPr>
        <p:spPr bwMode="auto">
          <a:xfrm>
            <a:off x="6365291" y="3366715"/>
            <a:ext cx="3326826" cy="990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altLang="en-US" sz="9600" b="1" dirty="0" smtClean="0">
                <a:solidFill>
                  <a:srgbClr val="585858"/>
                </a:solidFill>
                <a:latin typeface="Calibri" panose="020F0502020204030204" pitchFamily="34" charset="0"/>
              </a:rPr>
              <a:t>1024</a:t>
            </a:r>
            <a:endParaRPr kumimoji="0" lang="en-US" altLang="en-US" sz="9600" b="0" i="0" u="none" strike="noStrike" cap="none" normalizeH="0" baseline="0" dirty="0" smtClean="0">
              <a:ln>
                <a:noFill/>
              </a:ln>
              <a:solidFill>
                <a:srgbClr val="585858"/>
              </a:solidFill>
              <a:effectLst/>
              <a:latin typeface="Arial" panose="020B0604020202020204" pitchFamily="34" charset="0"/>
            </a:endParaRPr>
          </a:p>
        </p:txBody>
      </p:sp>
      <p:sp>
        <p:nvSpPr>
          <p:cNvPr id="26" name="Rectangle 25"/>
          <p:cNvSpPr/>
          <p:nvPr/>
        </p:nvSpPr>
        <p:spPr>
          <a:xfrm>
            <a:off x="7997588" y="5786651"/>
            <a:ext cx="1146412" cy="10713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490" y="4236806"/>
            <a:ext cx="2132303" cy="1128057"/>
          </a:xfrm>
          <a:prstGeom prst="rect">
            <a:avLst/>
          </a:prstGeom>
        </p:spPr>
      </p:pic>
      <p:pic>
        <p:nvPicPr>
          <p:cNvPr id="35" name="Picture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0000">
            <a:off x="110740" y="4647145"/>
            <a:ext cx="4091408" cy="2204423"/>
          </a:xfrm>
          <a:prstGeom prst="rect">
            <a:avLst/>
          </a:prstGeom>
        </p:spPr>
      </p:pic>
      <p:cxnSp>
        <p:nvCxnSpPr>
          <p:cNvPr id="5" name="Straight Connector 4"/>
          <p:cNvCxnSpPr/>
          <p:nvPr/>
        </p:nvCxnSpPr>
        <p:spPr>
          <a:xfrm>
            <a:off x="1839134" y="4555375"/>
            <a:ext cx="730486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03998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500"/>
                                        <p:tgtEl>
                                          <p:spTgt spid="4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par>
                                <p:cTn id="36" presetID="10" presetClass="entr" presetSubtype="0" fill="hold" grpId="0" nodeType="with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fade">
                                      <p:cBhvr>
                                        <p:cTn id="3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45" grpId="0"/>
      <p:bldP spid="4" grpId="0"/>
      <p:bldP spid="4" grpId="1"/>
      <p:bldP spid="4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997588" y="5786651"/>
            <a:ext cx="1146412" cy="10713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0" y="0"/>
            <a:ext cx="7886700" cy="1325563"/>
          </a:xfrm>
        </p:spPr>
        <p:txBody>
          <a:bodyPr>
            <a:normAutofit/>
          </a:bodyPr>
          <a:lstStyle/>
          <a:p>
            <a:r>
              <a:rPr lang="en-GB" sz="6000" dirty="0" smtClean="0"/>
              <a:t>Bits and Bytes</a:t>
            </a:r>
            <a:endParaRPr lang="en-GB" sz="6000" dirty="0"/>
          </a:p>
        </p:txBody>
      </p:sp>
      <p:sp>
        <p:nvSpPr>
          <p:cNvPr id="3" name="Content Placeholder 2"/>
          <p:cNvSpPr>
            <a:spLocks noGrp="1"/>
          </p:cNvSpPr>
          <p:nvPr>
            <p:ph idx="1"/>
          </p:nvPr>
        </p:nvSpPr>
        <p:spPr>
          <a:xfrm>
            <a:off x="0" y="1325562"/>
            <a:ext cx="9144000" cy="5532437"/>
          </a:xfrm>
        </p:spPr>
        <p:txBody>
          <a:bodyPr>
            <a:normAutofit/>
          </a:bodyPr>
          <a:lstStyle/>
          <a:p>
            <a:pPr marL="0" indent="0">
              <a:buNone/>
            </a:pPr>
            <a:r>
              <a:rPr lang="en-GB" sz="4400" dirty="0" smtClean="0">
                <a:solidFill>
                  <a:srgbClr val="585858"/>
                </a:solidFill>
              </a:rPr>
              <a:t>1 </a:t>
            </a:r>
            <a:r>
              <a:rPr lang="en-GB" sz="4400" dirty="0">
                <a:solidFill>
                  <a:srgbClr val="585858"/>
                </a:solidFill>
              </a:rPr>
              <a:t>kilobyte</a:t>
            </a:r>
            <a:r>
              <a:rPr lang="en-GB" sz="4400" dirty="0" smtClean="0">
                <a:solidFill>
                  <a:srgbClr val="585858"/>
                </a:solidFill>
              </a:rPr>
              <a:t> 			= </a:t>
            </a:r>
            <a:r>
              <a:rPr lang="en-GB" sz="4400" dirty="0" smtClean="0"/>
              <a:t>1024 bytes</a:t>
            </a:r>
          </a:p>
          <a:p>
            <a:pPr marL="0" indent="0">
              <a:buNone/>
            </a:pPr>
            <a:r>
              <a:rPr lang="en-GB" sz="4400" dirty="0" smtClean="0">
                <a:solidFill>
                  <a:srgbClr val="585858"/>
                </a:solidFill>
              </a:rPr>
              <a:t>1024 kilobytes		=</a:t>
            </a:r>
          </a:p>
          <a:p>
            <a:pPr marL="0" indent="0">
              <a:buNone/>
            </a:pPr>
            <a:r>
              <a:rPr lang="en-GB" sz="4400" dirty="0" smtClean="0">
                <a:solidFill>
                  <a:srgbClr val="585858"/>
                </a:solidFill>
              </a:rPr>
              <a:t>1024 megabytes 	=</a:t>
            </a:r>
          </a:p>
          <a:p>
            <a:pPr marL="0" indent="0">
              <a:buNone/>
            </a:pPr>
            <a:r>
              <a:rPr lang="en-GB" sz="4400" dirty="0" smtClean="0">
                <a:solidFill>
                  <a:srgbClr val="585858"/>
                </a:solidFill>
              </a:rPr>
              <a:t>1024 gigabytes		=</a:t>
            </a:r>
          </a:p>
          <a:p>
            <a:pPr marL="0" indent="0">
              <a:buNone/>
            </a:pPr>
            <a:r>
              <a:rPr lang="en-GB" sz="4400" dirty="0" smtClean="0">
                <a:solidFill>
                  <a:srgbClr val="585858"/>
                </a:solidFill>
              </a:rPr>
              <a:t>1024 terabytes		=</a:t>
            </a:r>
          </a:p>
        </p:txBody>
      </p:sp>
      <p:sp>
        <p:nvSpPr>
          <p:cNvPr id="6" name="TextBox 5"/>
          <p:cNvSpPr txBox="1"/>
          <p:nvPr/>
        </p:nvSpPr>
        <p:spPr>
          <a:xfrm>
            <a:off x="5015914" y="1985097"/>
            <a:ext cx="2870786" cy="769441"/>
          </a:xfrm>
          <a:prstGeom prst="rect">
            <a:avLst/>
          </a:prstGeom>
          <a:noFill/>
        </p:spPr>
        <p:txBody>
          <a:bodyPr wrap="none" rtlCol="0">
            <a:spAutoFit/>
          </a:bodyPr>
          <a:lstStyle/>
          <a:p>
            <a:r>
              <a:rPr lang="en-GB" sz="4400" dirty="0" smtClean="0">
                <a:solidFill>
                  <a:srgbClr val="C00000"/>
                </a:solidFill>
              </a:rPr>
              <a:t>1 megabyte</a:t>
            </a:r>
            <a:endParaRPr lang="en-GB" sz="4400" dirty="0">
              <a:solidFill>
                <a:srgbClr val="C00000"/>
              </a:solidFill>
            </a:endParaRPr>
          </a:p>
        </p:txBody>
      </p:sp>
      <p:sp>
        <p:nvSpPr>
          <p:cNvPr id="7" name="TextBox 6"/>
          <p:cNvSpPr txBox="1"/>
          <p:nvPr/>
        </p:nvSpPr>
        <p:spPr>
          <a:xfrm>
            <a:off x="5015914" y="2712973"/>
            <a:ext cx="2535759" cy="769441"/>
          </a:xfrm>
          <a:prstGeom prst="rect">
            <a:avLst/>
          </a:prstGeom>
          <a:noFill/>
        </p:spPr>
        <p:txBody>
          <a:bodyPr wrap="none" rtlCol="0">
            <a:spAutoFit/>
          </a:bodyPr>
          <a:lstStyle/>
          <a:p>
            <a:r>
              <a:rPr lang="en-GB" sz="4400" dirty="0" smtClean="0">
                <a:solidFill>
                  <a:srgbClr val="C00000"/>
                </a:solidFill>
              </a:rPr>
              <a:t>1 gigabyte</a:t>
            </a:r>
            <a:endParaRPr lang="en-GB" sz="4400" dirty="0">
              <a:solidFill>
                <a:srgbClr val="C00000"/>
              </a:solidFill>
            </a:endParaRPr>
          </a:p>
        </p:txBody>
      </p:sp>
      <p:sp>
        <p:nvSpPr>
          <p:cNvPr id="8" name="TextBox 7"/>
          <p:cNvSpPr txBox="1"/>
          <p:nvPr/>
        </p:nvSpPr>
        <p:spPr>
          <a:xfrm>
            <a:off x="5015914" y="3455625"/>
            <a:ext cx="2533386" cy="769441"/>
          </a:xfrm>
          <a:prstGeom prst="rect">
            <a:avLst/>
          </a:prstGeom>
          <a:noFill/>
        </p:spPr>
        <p:txBody>
          <a:bodyPr wrap="none" rtlCol="0">
            <a:spAutoFit/>
          </a:bodyPr>
          <a:lstStyle/>
          <a:p>
            <a:r>
              <a:rPr lang="en-GB" sz="4400" dirty="0" smtClean="0">
                <a:solidFill>
                  <a:srgbClr val="C00000"/>
                </a:solidFill>
              </a:rPr>
              <a:t>1 terabyte</a:t>
            </a:r>
            <a:endParaRPr lang="en-GB" sz="4400" dirty="0">
              <a:solidFill>
                <a:srgbClr val="C00000"/>
              </a:solidFill>
            </a:endParaRPr>
          </a:p>
        </p:txBody>
      </p:sp>
      <p:sp>
        <p:nvSpPr>
          <p:cNvPr id="9" name="TextBox 8"/>
          <p:cNvSpPr txBox="1"/>
          <p:nvPr/>
        </p:nvSpPr>
        <p:spPr>
          <a:xfrm>
            <a:off x="5015914" y="4184422"/>
            <a:ext cx="2640531" cy="769441"/>
          </a:xfrm>
          <a:prstGeom prst="rect">
            <a:avLst/>
          </a:prstGeom>
          <a:noFill/>
        </p:spPr>
        <p:txBody>
          <a:bodyPr wrap="none" rtlCol="0">
            <a:spAutoFit/>
          </a:bodyPr>
          <a:lstStyle/>
          <a:p>
            <a:r>
              <a:rPr lang="en-GB" sz="4400" dirty="0" smtClean="0">
                <a:solidFill>
                  <a:srgbClr val="C00000"/>
                </a:solidFill>
              </a:rPr>
              <a:t>1 petabyte</a:t>
            </a:r>
            <a:endParaRPr lang="en-GB" sz="4400" dirty="0">
              <a:solidFill>
                <a:srgbClr val="C00000"/>
              </a:solidFill>
            </a:endParaRPr>
          </a:p>
        </p:txBody>
      </p:sp>
      <p:sp>
        <p:nvSpPr>
          <p:cNvPr id="12" name="TextBox 11"/>
          <p:cNvSpPr txBox="1"/>
          <p:nvPr/>
        </p:nvSpPr>
        <p:spPr>
          <a:xfrm rot="21311572">
            <a:off x="124692" y="5158002"/>
            <a:ext cx="8879803" cy="1200329"/>
          </a:xfrm>
          <a:prstGeom prst="rect">
            <a:avLst/>
          </a:prstGeom>
          <a:solidFill>
            <a:srgbClr val="FFC000"/>
          </a:solidFill>
        </p:spPr>
        <p:txBody>
          <a:bodyPr wrap="none" rtlCol="0">
            <a:spAutoFit/>
          </a:bodyPr>
          <a:lstStyle/>
          <a:p>
            <a:r>
              <a:rPr lang="en-GB" sz="3600" b="1" dirty="0" smtClean="0">
                <a:solidFill>
                  <a:srgbClr val="C00000"/>
                </a:solidFill>
              </a:rPr>
              <a:t>Challenge: Find out how the series continues.</a:t>
            </a:r>
          </a:p>
          <a:p>
            <a:r>
              <a:rPr lang="en-GB" sz="3600" b="1" dirty="0" smtClean="0">
                <a:solidFill>
                  <a:srgbClr val="C00000"/>
                </a:solidFill>
              </a:rPr>
              <a:t>Extra challenge: Tell me why I am wrong!</a:t>
            </a:r>
            <a:endParaRPr lang="en-GB" sz="3600" b="1" dirty="0">
              <a:solidFill>
                <a:srgbClr val="C00000"/>
              </a:solidFill>
            </a:endParaRPr>
          </a:p>
        </p:txBody>
      </p:sp>
    </p:spTree>
    <p:extLst>
      <p:ext uri="{BB962C8B-B14F-4D97-AF65-F5344CB8AC3E}">
        <p14:creationId xmlns:p14="http://schemas.microsoft.com/office/powerpoint/2010/main" val="7550916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7595" t="24760" r="27158" b="15394"/>
          <a:stretch/>
        </p:blipFill>
        <p:spPr>
          <a:xfrm>
            <a:off x="-47847" y="5046"/>
            <a:ext cx="9215052" cy="6852954"/>
          </a:xfrm>
          <a:prstGeom prst="rect">
            <a:avLst/>
          </a:prstGeom>
        </p:spPr>
      </p:pic>
      <p:sp>
        <p:nvSpPr>
          <p:cNvPr id="3" name="Rectangle 2"/>
          <p:cNvSpPr/>
          <p:nvPr/>
        </p:nvSpPr>
        <p:spPr>
          <a:xfrm>
            <a:off x="-47847" y="0"/>
            <a:ext cx="7225248" cy="1446550"/>
          </a:xfrm>
          <a:prstGeom prst="rect">
            <a:avLst/>
          </a:prstGeom>
        </p:spPr>
        <p:txBody>
          <a:bodyPr wrap="none">
            <a:spAutoFit/>
          </a:bodyPr>
          <a:lstStyle/>
          <a:p>
            <a:r>
              <a:rPr lang="en-US" sz="6000" b="1" kern="1400" spc="-150" dirty="0" smtClean="0">
                <a:solidFill>
                  <a:schemeClr val="bg1"/>
                </a:solidFill>
              </a:rPr>
              <a:t>The Binary Hand Dance</a:t>
            </a:r>
          </a:p>
          <a:p>
            <a:r>
              <a:rPr lang="en-US" sz="2800" b="1" kern="1400" spc="-150" dirty="0" smtClean="0">
                <a:solidFill>
                  <a:schemeClr val="bg1"/>
                </a:solidFill>
              </a:rPr>
              <a:t>Vi Hart</a:t>
            </a:r>
          </a:p>
        </p:txBody>
      </p:sp>
      <p:sp>
        <p:nvSpPr>
          <p:cNvPr id="4" name="Rectangle 3"/>
          <p:cNvSpPr/>
          <p:nvPr/>
        </p:nvSpPr>
        <p:spPr>
          <a:xfrm>
            <a:off x="-47847" y="1446550"/>
            <a:ext cx="2067233" cy="369332"/>
          </a:xfrm>
          <a:prstGeom prst="rect">
            <a:avLst/>
          </a:prstGeom>
        </p:spPr>
        <p:txBody>
          <a:bodyPr wrap="none">
            <a:spAutoFit/>
          </a:bodyPr>
          <a:lstStyle/>
          <a:p>
            <a:r>
              <a:rPr lang="en-US" b="1" kern="1400" spc="-150" dirty="0" smtClean="0">
                <a:solidFill>
                  <a:schemeClr val="bg1"/>
                </a:solidFill>
                <a:hlinkClick r:id="rId4"/>
              </a:rPr>
              <a:t>youtu.be/OCYZTg3jahU</a:t>
            </a:r>
            <a:r>
              <a:rPr lang="en-US" b="1" kern="1400" spc="-150" dirty="0" smtClean="0">
                <a:solidFill>
                  <a:schemeClr val="bg1"/>
                </a:solidFill>
              </a:rPr>
              <a:t> </a:t>
            </a:r>
            <a:endParaRPr lang="en-US" b="1" kern="1400" spc="-150" dirty="0">
              <a:solidFill>
                <a:schemeClr val="bg1"/>
              </a:solidFill>
            </a:endParaRPr>
          </a:p>
        </p:txBody>
      </p:sp>
    </p:spTree>
    <p:extLst>
      <p:ext uri="{BB962C8B-B14F-4D97-AF65-F5344CB8AC3E}">
        <p14:creationId xmlns:p14="http://schemas.microsoft.com/office/powerpoint/2010/main" val="31241430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8720"/>
            <a:ext cx="9144000" cy="1015663"/>
          </a:xfrm>
          <a:prstGeom prst="rect">
            <a:avLst/>
          </a:prstGeom>
        </p:spPr>
        <p:txBody>
          <a:bodyPr wrap="square">
            <a:spAutoFit/>
          </a:bodyPr>
          <a:lstStyle/>
          <a:p>
            <a:r>
              <a:rPr lang="en-US" sz="6000" b="1" kern="1400" spc="-150" dirty="0" smtClean="0">
                <a:solidFill>
                  <a:srgbClr val="C00000"/>
                </a:solidFill>
              </a:rPr>
              <a:t>A Little Binary Magic</a:t>
            </a:r>
          </a:p>
        </p:txBody>
      </p:sp>
      <p:sp>
        <p:nvSpPr>
          <p:cNvPr id="4" name="Rectangle 3"/>
          <p:cNvSpPr/>
          <p:nvPr/>
        </p:nvSpPr>
        <p:spPr>
          <a:xfrm>
            <a:off x="7569200" y="5571067"/>
            <a:ext cx="1574800" cy="1270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3"/>
          <a:srcRect l="46616" t="19098" r="26834" b="14699"/>
          <a:stretch/>
        </p:blipFill>
        <p:spPr>
          <a:xfrm rot="346944">
            <a:off x="3007628" y="1647146"/>
            <a:ext cx="3945574" cy="5531540"/>
          </a:xfrm>
          <a:prstGeom prst="rect">
            <a:avLst/>
          </a:prstGeom>
          <a:ln>
            <a:solidFill>
              <a:schemeClr val="bg1">
                <a:lumMod val="75000"/>
              </a:schemeClr>
            </a:solidFill>
          </a:ln>
        </p:spPr>
      </p:pic>
      <p:pic>
        <p:nvPicPr>
          <p:cNvPr id="5" name="Picture 4"/>
          <p:cNvPicPr>
            <a:picLocks noChangeAspect="1"/>
          </p:cNvPicPr>
          <p:nvPr/>
        </p:nvPicPr>
        <p:blipFill>
          <a:blip r:embed="rId4"/>
          <a:stretch>
            <a:fillRect/>
          </a:stretch>
        </p:blipFill>
        <p:spPr>
          <a:xfrm>
            <a:off x="67733" y="923220"/>
            <a:ext cx="2133599" cy="6034085"/>
          </a:xfrm>
          <a:prstGeom prst="rect">
            <a:avLst/>
          </a:prstGeom>
        </p:spPr>
      </p:pic>
      <p:sp>
        <p:nvSpPr>
          <p:cNvPr id="6" name="TextBox 5"/>
          <p:cNvSpPr txBox="1"/>
          <p:nvPr/>
        </p:nvSpPr>
        <p:spPr>
          <a:xfrm>
            <a:off x="7663970" y="-651251"/>
            <a:ext cx="1484702" cy="3170099"/>
          </a:xfrm>
          <a:prstGeom prst="rect">
            <a:avLst/>
          </a:prstGeom>
          <a:noFill/>
        </p:spPr>
        <p:txBody>
          <a:bodyPr wrap="none" rtlCol="0">
            <a:spAutoFit/>
          </a:bodyPr>
          <a:lstStyle/>
          <a:p>
            <a:r>
              <a:rPr lang="en-GB" sz="20000" b="1" dirty="0">
                <a:solidFill>
                  <a:srgbClr val="DEDEDE"/>
                </a:solidFill>
              </a:rPr>
              <a:t>2</a:t>
            </a:r>
          </a:p>
        </p:txBody>
      </p:sp>
      <p:sp>
        <p:nvSpPr>
          <p:cNvPr id="7" name="TextBox 6"/>
          <p:cNvSpPr txBox="1"/>
          <p:nvPr/>
        </p:nvSpPr>
        <p:spPr>
          <a:xfrm>
            <a:off x="7531336" y="1150052"/>
            <a:ext cx="1122423" cy="461665"/>
          </a:xfrm>
          <a:prstGeom prst="rect">
            <a:avLst/>
          </a:prstGeom>
          <a:noFill/>
        </p:spPr>
        <p:txBody>
          <a:bodyPr wrap="none" rtlCol="0">
            <a:spAutoFit/>
          </a:bodyPr>
          <a:lstStyle/>
          <a:p>
            <a:r>
              <a:rPr lang="en-GB" sz="2400" b="1" dirty="0" smtClean="0">
                <a:solidFill>
                  <a:srgbClr val="595959"/>
                </a:solidFill>
              </a:rPr>
              <a:t>activity</a:t>
            </a:r>
            <a:endParaRPr lang="en-GB" sz="2400" b="1" dirty="0">
              <a:solidFill>
                <a:srgbClr val="595959"/>
              </a:solidFill>
            </a:endParaRPr>
          </a:p>
        </p:txBody>
      </p:sp>
      <p:pic>
        <p:nvPicPr>
          <p:cNvPr id="1026" name="Picture 2" descr="TLC robot fauxgo title and URL w CS4FN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8682" y="5213937"/>
            <a:ext cx="5182080" cy="1502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7388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p:cNvSpPr/>
          <p:nvPr/>
        </p:nvSpPr>
        <p:spPr>
          <a:xfrm>
            <a:off x="-17253" y="-1"/>
            <a:ext cx="9161253" cy="4037162"/>
          </a:xfrm>
          <a:prstGeom prst="rect">
            <a:avLst/>
          </a:prstGeom>
          <a:solidFill>
            <a:srgbClr val="458B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3" name="Picture 5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02267" y="9982759"/>
            <a:ext cx="714375" cy="1028700"/>
          </a:xfrm>
          <a:prstGeom prst="rect">
            <a:avLst/>
          </a:prstGeom>
        </p:spPr>
      </p:pic>
      <p:grpSp>
        <p:nvGrpSpPr>
          <p:cNvPr id="61" name="Group 60"/>
          <p:cNvGrpSpPr/>
          <p:nvPr/>
        </p:nvGrpSpPr>
        <p:grpSpPr>
          <a:xfrm>
            <a:off x="-17253" y="2150182"/>
            <a:ext cx="9171985" cy="1131093"/>
            <a:chOff x="-17253" y="1287540"/>
            <a:chExt cx="9171985" cy="1131093"/>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1660" y="1358977"/>
              <a:ext cx="681576" cy="972382"/>
            </a:xfrm>
            <a:prstGeom prst="rect">
              <a:avLst/>
            </a:prstGeom>
          </p:spPr>
        </p:pic>
        <p:pic>
          <p:nvPicPr>
            <p:cNvPr id="55" name="Picture 54"/>
            <p:cNvPicPr>
              <a:picLocks noChangeAspect="1"/>
            </p:cNvPicPr>
            <p:nvPr/>
          </p:nvPicPr>
          <p:blipFill rotWithShape="1">
            <a:blip r:embed="rId4"/>
            <a:srcRect l="277" t="14809" r="79475" b="68939"/>
            <a:stretch/>
          </p:blipFill>
          <p:spPr>
            <a:xfrm>
              <a:off x="-17253" y="1289921"/>
              <a:ext cx="2518913" cy="1128712"/>
            </a:xfrm>
            <a:prstGeom prst="rect">
              <a:avLst/>
            </a:prstGeom>
          </p:spPr>
        </p:pic>
        <p:pic>
          <p:nvPicPr>
            <p:cNvPr id="58" name="Picture 57"/>
            <p:cNvPicPr>
              <a:picLocks noChangeAspect="1"/>
            </p:cNvPicPr>
            <p:nvPr/>
          </p:nvPicPr>
          <p:blipFill rotWithShape="1">
            <a:blip r:embed="rId4"/>
            <a:srcRect l="32204" t="14809" r="43736" b="68939"/>
            <a:stretch/>
          </p:blipFill>
          <p:spPr>
            <a:xfrm>
              <a:off x="2648747" y="1289921"/>
              <a:ext cx="2992928" cy="1128712"/>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6998" y="1358978"/>
              <a:ext cx="688552" cy="982334"/>
            </a:xfrm>
            <a:prstGeom prst="rect">
              <a:avLst/>
            </a:prstGeom>
          </p:spPr>
        </p:pic>
        <p:pic>
          <p:nvPicPr>
            <p:cNvPr id="56" name="Picture 55"/>
            <p:cNvPicPr>
              <a:picLocks noChangeAspect="1"/>
            </p:cNvPicPr>
            <p:nvPr/>
          </p:nvPicPr>
          <p:blipFill rotWithShape="1">
            <a:blip r:embed="rId4"/>
            <a:srcRect l="20483" t="14809" r="68795" b="68939"/>
            <a:stretch/>
          </p:blipFill>
          <p:spPr>
            <a:xfrm>
              <a:off x="5779296" y="1287540"/>
              <a:ext cx="1333758" cy="1128712"/>
            </a:xfrm>
            <a:prstGeom prst="rect">
              <a:avLst/>
            </a:prstGeom>
          </p:spPr>
        </p:pic>
        <p:pic>
          <p:nvPicPr>
            <p:cNvPr id="57" name="Picture 56"/>
            <p:cNvPicPr>
              <a:picLocks noChangeAspect="1"/>
            </p:cNvPicPr>
            <p:nvPr/>
          </p:nvPicPr>
          <p:blipFill rotWithShape="1">
            <a:blip r:embed="rId4"/>
            <a:srcRect l="57420" t="14809" r="26012" b="68939"/>
            <a:stretch/>
          </p:blipFill>
          <p:spPr>
            <a:xfrm>
              <a:off x="7093749" y="1289921"/>
              <a:ext cx="2060983" cy="1128712"/>
            </a:xfrm>
            <a:prstGeom prst="rect">
              <a:avLst/>
            </a:prstGeom>
          </p:spPr>
        </p:pic>
      </p:grpSp>
      <p:sp>
        <p:nvSpPr>
          <p:cNvPr id="60" name="Rectangle 59"/>
          <p:cNvSpPr/>
          <p:nvPr/>
        </p:nvSpPr>
        <p:spPr>
          <a:xfrm>
            <a:off x="8004026" y="5756696"/>
            <a:ext cx="1164375" cy="11013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p:cNvSpPr/>
          <p:nvPr/>
        </p:nvSpPr>
        <p:spPr>
          <a:xfrm>
            <a:off x="-17253" y="3194069"/>
            <a:ext cx="9185654" cy="1030575"/>
          </a:xfrm>
          <a:prstGeom prst="rect">
            <a:avLst/>
          </a:prstGeom>
          <a:gradFill flip="none" rotWithShape="1">
            <a:gsLst>
              <a:gs pos="5300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itle 63"/>
          <p:cNvSpPr>
            <a:spLocks noGrp="1"/>
          </p:cNvSpPr>
          <p:nvPr>
            <p:ph type="title"/>
          </p:nvPr>
        </p:nvSpPr>
        <p:spPr>
          <a:xfrm>
            <a:off x="0" y="20066"/>
            <a:ext cx="9144000" cy="1325563"/>
          </a:xfrm>
        </p:spPr>
        <p:txBody>
          <a:bodyPr>
            <a:noAutofit/>
          </a:bodyPr>
          <a:lstStyle/>
          <a:p>
            <a:pPr algn="ctr"/>
            <a:r>
              <a:rPr lang="en-GB" sz="6000" spc="-150" dirty="0" smtClean="0">
                <a:solidFill>
                  <a:schemeClr val="bg1"/>
                </a:solidFill>
              </a:rPr>
              <a:t>Australian Magician’s Dream</a:t>
            </a:r>
            <a:endParaRPr lang="en-GB" sz="6000" spc="-150" dirty="0">
              <a:solidFill>
                <a:schemeClr val="bg1"/>
              </a:solidFill>
            </a:endParaRPr>
          </a:p>
        </p:txBody>
      </p:sp>
      <p:sp>
        <p:nvSpPr>
          <p:cNvPr id="65" name="Content Placeholder 64"/>
          <p:cNvSpPr>
            <a:spLocks noGrp="1"/>
          </p:cNvSpPr>
          <p:nvPr>
            <p:ph idx="1"/>
          </p:nvPr>
        </p:nvSpPr>
        <p:spPr>
          <a:xfrm>
            <a:off x="0" y="4037161"/>
            <a:ext cx="9144000" cy="2139801"/>
          </a:xfrm>
        </p:spPr>
        <p:txBody>
          <a:bodyPr>
            <a:normAutofit/>
          </a:bodyPr>
          <a:lstStyle/>
          <a:p>
            <a:pPr marL="0" indent="0">
              <a:buNone/>
            </a:pPr>
            <a:r>
              <a:rPr lang="en-GB" sz="3600" dirty="0">
                <a:solidFill>
                  <a:schemeClr val="bg1">
                    <a:lumMod val="50000"/>
                  </a:schemeClr>
                </a:solidFill>
              </a:rPr>
              <a:t>A</a:t>
            </a:r>
            <a:r>
              <a:rPr lang="en-GB" sz="3600" dirty="0" smtClean="0">
                <a:solidFill>
                  <a:schemeClr val="bg1">
                    <a:lumMod val="50000"/>
                  </a:schemeClr>
                </a:solidFill>
              </a:rPr>
              <a:t> deck of cards is spread on a table.</a:t>
            </a:r>
          </a:p>
          <a:p>
            <a:pPr marL="0" indent="0">
              <a:buNone/>
            </a:pPr>
            <a:r>
              <a:rPr lang="en-GB" sz="3600" dirty="0" smtClean="0">
                <a:solidFill>
                  <a:schemeClr val="bg1">
                    <a:lumMod val="50000"/>
                  </a:schemeClr>
                </a:solidFill>
              </a:rPr>
              <a:t>Under the table is a sealed envelope.</a:t>
            </a:r>
            <a:endParaRPr lang="en-GB" sz="3600" dirty="0">
              <a:solidFill>
                <a:schemeClr val="bg1">
                  <a:lumMod val="50000"/>
                </a:schemeClr>
              </a:solidFill>
            </a:endParaRPr>
          </a:p>
        </p:txBody>
      </p:sp>
      <p:pic>
        <p:nvPicPr>
          <p:cNvPr id="67" name="Picture 6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93749" y="4980530"/>
            <a:ext cx="2007920" cy="2007920"/>
          </a:xfrm>
          <a:prstGeom prst="rect">
            <a:avLst/>
          </a:prstGeom>
        </p:spPr>
      </p:pic>
    </p:spTree>
    <p:extLst>
      <p:ext uri="{BB962C8B-B14F-4D97-AF65-F5344CB8AC3E}">
        <p14:creationId xmlns:p14="http://schemas.microsoft.com/office/powerpoint/2010/main" val="6674001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18579" r="3187" b="8239"/>
          <a:stretch/>
        </p:blipFill>
        <p:spPr>
          <a:xfrm>
            <a:off x="275772" y="2347479"/>
            <a:ext cx="8585595" cy="3648804"/>
          </a:xfrm>
          <a:prstGeom prst="rect">
            <a:avLst/>
          </a:prstGeom>
          <a:ln>
            <a:solidFill>
              <a:schemeClr val="bg1">
                <a:lumMod val="50000"/>
              </a:schemeClr>
            </a:solidFill>
          </a:ln>
        </p:spPr>
      </p:pic>
      <p:pic>
        <p:nvPicPr>
          <p:cNvPr id="18" name="Picture 17"/>
          <p:cNvPicPr>
            <a:picLocks noChangeAspect="1"/>
          </p:cNvPicPr>
          <p:nvPr/>
        </p:nvPicPr>
        <p:blipFill rotWithShape="1">
          <a:blip r:embed="rId4"/>
          <a:srcRect l="26240" t="19395" r="21108" b="25645"/>
          <a:stretch/>
        </p:blipFill>
        <p:spPr>
          <a:xfrm>
            <a:off x="275772" y="418145"/>
            <a:ext cx="2749956" cy="1613852"/>
          </a:xfrm>
          <a:prstGeom prst="rect">
            <a:avLst/>
          </a:prstGeom>
          <a:ln>
            <a:solidFill>
              <a:schemeClr val="bg1">
                <a:lumMod val="50000"/>
              </a:schemeClr>
            </a:solidFill>
          </a:ln>
        </p:spPr>
      </p:pic>
      <p:sp>
        <p:nvSpPr>
          <p:cNvPr id="3" name="TextBox 2"/>
          <p:cNvSpPr txBox="1"/>
          <p:nvPr/>
        </p:nvSpPr>
        <p:spPr>
          <a:xfrm>
            <a:off x="693683" y="3846786"/>
            <a:ext cx="184731" cy="369332"/>
          </a:xfrm>
          <a:prstGeom prst="rect">
            <a:avLst/>
          </a:prstGeom>
          <a:noFill/>
        </p:spPr>
        <p:txBody>
          <a:bodyPr wrap="none" rtlCol="0">
            <a:spAutoFit/>
          </a:bodyPr>
          <a:lstStyle/>
          <a:p>
            <a:endParaRPr lang="en-GB" dirty="0"/>
          </a:p>
        </p:txBody>
      </p:sp>
      <p:sp>
        <p:nvSpPr>
          <p:cNvPr id="6" name="Rectangle 5"/>
          <p:cNvSpPr/>
          <p:nvPr/>
        </p:nvSpPr>
        <p:spPr>
          <a:xfrm>
            <a:off x="1213338" y="5046785"/>
            <a:ext cx="7797927" cy="1059048"/>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303287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p:cNvSpPr/>
          <p:nvPr/>
        </p:nvSpPr>
        <p:spPr>
          <a:xfrm>
            <a:off x="-17253" y="-1"/>
            <a:ext cx="9161253" cy="4037162"/>
          </a:xfrm>
          <a:prstGeom prst="rect">
            <a:avLst/>
          </a:prstGeom>
          <a:solidFill>
            <a:srgbClr val="458B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3" name="Picture 5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02267" y="9982759"/>
            <a:ext cx="714375" cy="1028700"/>
          </a:xfrm>
          <a:prstGeom prst="rect">
            <a:avLst/>
          </a:prstGeom>
        </p:spPr>
      </p:pic>
      <p:grpSp>
        <p:nvGrpSpPr>
          <p:cNvPr id="61" name="Group 60"/>
          <p:cNvGrpSpPr/>
          <p:nvPr/>
        </p:nvGrpSpPr>
        <p:grpSpPr>
          <a:xfrm>
            <a:off x="-17253" y="2150182"/>
            <a:ext cx="9171985" cy="1131093"/>
            <a:chOff x="-17253" y="1287540"/>
            <a:chExt cx="9171985" cy="1131093"/>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1660" y="1358977"/>
              <a:ext cx="681576" cy="972382"/>
            </a:xfrm>
            <a:prstGeom prst="rect">
              <a:avLst/>
            </a:prstGeom>
          </p:spPr>
        </p:pic>
        <p:pic>
          <p:nvPicPr>
            <p:cNvPr id="55" name="Picture 54"/>
            <p:cNvPicPr>
              <a:picLocks noChangeAspect="1"/>
            </p:cNvPicPr>
            <p:nvPr/>
          </p:nvPicPr>
          <p:blipFill rotWithShape="1">
            <a:blip r:embed="rId4"/>
            <a:srcRect l="277" t="14809" r="79475" b="68939"/>
            <a:stretch/>
          </p:blipFill>
          <p:spPr>
            <a:xfrm>
              <a:off x="-17253" y="1289921"/>
              <a:ext cx="2518913" cy="1128712"/>
            </a:xfrm>
            <a:prstGeom prst="rect">
              <a:avLst/>
            </a:prstGeom>
          </p:spPr>
        </p:pic>
        <p:pic>
          <p:nvPicPr>
            <p:cNvPr id="58" name="Picture 57"/>
            <p:cNvPicPr>
              <a:picLocks noChangeAspect="1"/>
            </p:cNvPicPr>
            <p:nvPr/>
          </p:nvPicPr>
          <p:blipFill rotWithShape="1">
            <a:blip r:embed="rId4"/>
            <a:srcRect l="32204" t="14809" r="43736" b="68939"/>
            <a:stretch/>
          </p:blipFill>
          <p:spPr>
            <a:xfrm>
              <a:off x="2648747" y="1289921"/>
              <a:ext cx="2992928" cy="1128712"/>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6998" y="1358978"/>
              <a:ext cx="688552" cy="982334"/>
            </a:xfrm>
            <a:prstGeom prst="rect">
              <a:avLst/>
            </a:prstGeom>
          </p:spPr>
        </p:pic>
        <p:pic>
          <p:nvPicPr>
            <p:cNvPr id="56" name="Picture 55"/>
            <p:cNvPicPr>
              <a:picLocks noChangeAspect="1"/>
            </p:cNvPicPr>
            <p:nvPr/>
          </p:nvPicPr>
          <p:blipFill rotWithShape="1">
            <a:blip r:embed="rId4"/>
            <a:srcRect l="20483" t="14809" r="68795" b="68939"/>
            <a:stretch/>
          </p:blipFill>
          <p:spPr>
            <a:xfrm>
              <a:off x="5779296" y="1287540"/>
              <a:ext cx="1333758" cy="1128712"/>
            </a:xfrm>
            <a:prstGeom prst="rect">
              <a:avLst/>
            </a:prstGeom>
          </p:spPr>
        </p:pic>
        <p:pic>
          <p:nvPicPr>
            <p:cNvPr id="57" name="Picture 56"/>
            <p:cNvPicPr>
              <a:picLocks noChangeAspect="1"/>
            </p:cNvPicPr>
            <p:nvPr/>
          </p:nvPicPr>
          <p:blipFill rotWithShape="1">
            <a:blip r:embed="rId4"/>
            <a:srcRect l="57420" t="14809" r="26012" b="68939"/>
            <a:stretch/>
          </p:blipFill>
          <p:spPr>
            <a:xfrm>
              <a:off x="7093749" y="1289921"/>
              <a:ext cx="2060983" cy="1128712"/>
            </a:xfrm>
            <a:prstGeom prst="rect">
              <a:avLst/>
            </a:prstGeom>
          </p:spPr>
        </p:pic>
      </p:grpSp>
      <p:sp>
        <p:nvSpPr>
          <p:cNvPr id="60" name="Rectangle 59"/>
          <p:cNvSpPr/>
          <p:nvPr/>
        </p:nvSpPr>
        <p:spPr>
          <a:xfrm>
            <a:off x="8004026" y="5756696"/>
            <a:ext cx="1164375" cy="11013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p:cNvSpPr/>
          <p:nvPr/>
        </p:nvSpPr>
        <p:spPr>
          <a:xfrm>
            <a:off x="-17253" y="3194069"/>
            <a:ext cx="9185654" cy="1030575"/>
          </a:xfrm>
          <a:prstGeom prst="rect">
            <a:avLst/>
          </a:prstGeom>
          <a:gradFill flip="none" rotWithShape="1">
            <a:gsLst>
              <a:gs pos="5300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itle 63"/>
          <p:cNvSpPr>
            <a:spLocks noGrp="1"/>
          </p:cNvSpPr>
          <p:nvPr>
            <p:ph type="title"/>
          </p:nvPr>
        </p:nvSpPr>
        <p:spPr>
          <a:xfrm>
            <a:off x="0" y="20066"/>
            <a:ext cx="9144000" cy="1325563"/>
          </a:xfrm>
        </p:spPr>
        <p:txBody>
          <a:bodyPr>
            <a:noAutofit/>
          </a:bodyPr>
          <a:lstStyle/>
          <a:p>
            <a:pPr algn="ctr"/>
            <a:r>
              <a:rPr lang="en-GB" sz="6000" spc="-150" dirty="0" smtClean="0">
                <a:solidFill>
                  <a:schemeClr val="bg1"/>
                </a:solidFill>
              </a:rPr>
              <a:t>Australian Magician’s Dream</a:t>
            </a:r>
            <a:endParaRPr lang="en-GB" sz="6000" spc="-150" dirty="0">
              <a:solidFill>
                <a:schemeClr val="bg1"/>
              </a:solidFill>
            </a:endParaRPr>
          </a:p>
        </p:txBody>
      </p:sp>
      <p:sp>
        <p:nvSpPr>
          <p:cNvPr id="65" name="Content Placeholder 64"/>
          <p:cNvSpPr>
            <a:spLocks noGrp="1"/>
          </p:cNvSpPr>
          <p:nvPr>
            <p:ph idx="1"/>
          </p:nvPr>
        </p:nvSpPr>
        <p:spPr>
          <a:xfrm>
            <a:off x="0" y="4224644"/>
            <a:ext cx="7381702" cy="2633356"/>
          </a:xfrm>
        </p:spPr>
        <p:txBody>
          <a:bodyPr>
            <a:normAutofit/>
          </a:bodyPr>
          <a:lstStyle/>
          <a:p>
            <a:pPr marL="0" indent="0">
              <a:buNone/>
            </a:pPr>
            <a:r>
              <a:rPr lang="en-GB" sz="3600" dirty="0" smtClean="0">
                <a:solidFill>
                  <a:schemeClr val="bg1">
                    <a:lumMod val="50000"/>
                  </a:schemeClr>
                </a:solidFill>
              </a:rPr>
              <a:t>A spectator is invited to split the deck. </a:t>
            </a:r>
          </a:p>
          <a:p>
            <a:pPr marL="0" indent="0">
              <a:buNone/>
            </a:pPr>
            <a:r>
              <a:rPr lang="en-GB" sz="3600" dirty="0" smtClean="0">
                <a:solidFill>
                  <a:schemeClr val="bg1">
                    <a:lumMod val="50000"/>
                  </a:schemeClr>
                </a:solidFill>
              </a:rPr>
              <a:t>Ask them to choose somewhere near the middle, between the magicians hands.</a:t>
            </a:r>
          </a:p>
          <a:p>
            <a:pPr marL="0" indent="0">
              <a:buNone/>
            </a:pPr>
            <a:endParaRPr lang="en-GB" sz="3600" dirty="0">
              <a:solidFill>
                <a:schemeClr val="bg1">
                  <a:lumMod val="50000"/>
                </a:schemeClr>
              </a:solidFill>
            </a:endParaRPr>
          </a:p>
        </p:txBody>
      </p:sp>
      <p:pic>
        <p:nvPicPr>
          <p:cNvPr id="67" name="Picture 6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93749" y="4980530"/>
            <a:ext cx="2007920" cy="2007920"/>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375518" y="2777095"/>
            <a:ext cx="583580" cy="1182932"/>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32556" y="2777095"/>
            <a:ext cx="583580" cy="1182932"/>
          </a:xfrm>
          <a:prstGeom prst="rect">
            <a:avLst/>
          </a:prstGeom>
        </p:spPr>
      </p:pic>
    </p:spTree>
    <p:extLst>
      <p:ext uri="{BB962C8B-B14F-4D97-AF65-F5344CB8AC3E}">
        <p14:creationId xmlns:p14="http://schemas.microsoft.com/office/powerpoint/2010/main" val="19763930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p:cNvSpPr/>
          <p:nvPr/>
        </p:nvSpPr>
        <p:spPr>
          <a:xfrm>
            <a:off x="-17253" y="-1"/>
            <a:ext cx="9161253" cy="4037162"/>
          </a:xfrm>
          <a:prstGeom prst="rect">
            <a:avLst/>
          </a:prstGeom>
          <a:solidFill>
            <a:srgbClr val="458B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3" name="Picture 5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2267" y="9982759"/>
            <a:ext cx="714375" cy="10287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1660" y="2221619"/>
            <a:ext cx="681576" cy="972382"/>
          </a:xfrm>
          <a:prstGeom prst="rect">
            <a:avLst/>
          </a:prstGeom>
        </p:spPr>
      </p:pic>
      <p:pic>
        <p:nvPicPr>
          <p:cNvPr id="55" name="Picture 54"/>
          <p:cNvPicPr>
            <a:picLocks noChangeAspect="1"/>
          </p:cNvPicPr>
          <p:nvPr/>
        </p:nvPicPr>
        <p:blipFill rotWithShape="1">
          <a:blip r:embed="rId5"/>
          <a:srcRect l="277" t="14809" r="79475" b="68939"/>
          <a:stretch/>
        </p:blipFill>
        <p:spPr>
          <a:xfrm>
            <a:off x="-17253" y="2152563"/>
            <a:ext cx="2518913" cy="1128712"/>
          </a:xfrm>
          <a:prstGeom prst="rect">
            <a:avLst/>
          </a:prstGeom>
        </p:spPr>
      </p:pic>
      <p:pic>
        <p:nvPicPr>
          <p:cNvPr id="58" name="Picture 57"/>
          <p:cNvPicPr>
            <a:picLocks noChangeAspect="1"/>
          </p:cNvPicPr>
          <p:nvPr/>
        </p:nvPicPr>
        <p:blipFill rotWithShape="1">
          <a:blip r:embed="rId5"/>
          <a:srcRect l="32204" t="14809" r="53024" b="68939"/>
          <a:stretch/>
        </p:blipFill>
        <p:spPr>
          <a:xfrm>
            <a:off x="2648748" y="2152563"/>
            <a:ext cx="1837528" cy="1128712"/>
          </a:xfrm>
          <a:prstGeom prst="rect">
            <a:avLst/>
          </a:prstGeom>
        </p:spPr>
      </p:pic>
      <p:sp>
        <p:nvSpPr>
          <p:cNvPr id="60" name="Rectangle 59"/>
          <p:cNvSpPr/>
          <p:nvPr/>
        </p:nvSpPr>
        <p:spPr>
          <a:xfrm>
            <a:off x="8004026" y="5756696"/>
            <a:ext cx="1164375" cy="11013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p:cNvSpPr/>
          <p:nvPr/>
        </p:nvSpPr>
        <p:spPr>
          <a:xfrm>
            <a:off x="-17253" y="3194069"/>
            <a:ext cx="9185654" cy="1030575"/>
          </a:xfrm>
          <a:prstGeom prst="rect">
            <a:avLst/>
          </a:prstGeom>
          <a:gradFill flip="none" rotWithShape="1">
            <a:gsLst>
              <a:gs pos="5300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itle 63"/>
          <p:cNvSpPr>
            <a:spLocks noGrp="1"/>
          </p:cNvSpPr>
          <p:nvPr>
            <p:ph type="title"/>
          </p:nvPr>
        </p:nvSpPr>
        <p:spPr>
          <a:xfrm>
            <a:off x="0" y="20066"/>
            <a:ext cx="9144000" cy="1325563"/>
          </a:xfrm>
        </p:spPr>
        <p:txBody>
          <a:bodyPr>
            <a:noAutofit/>
          </a:bodyPr>
          <a:lstStyle/>
          <a:p>
            <a:pPr algn="ctr"/>
            <a:r>
              <a:rPr lang="en-GB" sz="6000" spc="-150" dirty="0" smtClean="0">
                <a:solidFill>
                  <a:schemeClr val="bg1"/>
                </a:solidFill>
              </a:rPr>
              <a:t>Australian Magician’s Dream</a:t>
            </a:r>
            <a:endParaRPr lang="en-GB" sz="6000" spc="-150" dirty="0">
              <a:solidFill>
                <a:schemeClr val="bg1"/>
              </a:solidFill>
            </a:endParaRPr>
          </a:p>
        </p:txBody>
      </p:sp>
      <p:sp>
        <p:nvSpPr>
          <p:cNvPr id="65" name="Content Placeholder 64"/>
          <p:cNvSpPr>
            <a:spLocks noGrp="1"/>
          </p:cNvSpPr>
          <p:nvPr>
            <p:ph idx="1"/>
          </p:nvPr>
        </p:nvSpPr>
        <p:spPr>
          <a:xfrm>
            <a:off x="0" y="4224644"/>
            <a:ext cx="7381702" cy="2633356"/>
          </a:xfrm>
        </p:spPr>
        <p:txBody>
          <a:bodyPr>
            <a:normAutofit/>
          </a:bodyPr>
          <a:lstStyle/>
          <a:p>
            <a:pPr marL="0" indent="0">
              <a:buNone/>
            </a:pPr>
            <a:r>
              <a:rPr lang="en-GB" sz="3600" dirty="0" smtClean="0">
                <a:solidFill>
                  <a:schemeClr val="bg1">
                    <a:lumMod val="50000"/>
                  </a:schemeClr>
                </a:solidFill>
              </a:rPr>
              <a:t>The lower half are discarded.</a:t>
            </a:r>
          </a:p>
          <a:p>
            <a:pPr marL="0" indent="0">
              <a:buNone/>
            </a:pPr>
            <a:r>
              <a:rPr lang="en-GB" sz="3600" dirty="0" smtClean="0">
                <a:solidFill>
                  <a:schemeClr val="bg1">
                    <a:lumMod val="50000"/>
                  </a:schemeClr>
                </a:solidFill>
              </a:rPr>
              <a:t>The top half gathered up and </a:t>
            </a:r>
          </a:p>
          <a:p>
            <a:pPr marL="0" indent="0">
              <a:buNone/>
            </a:pPr>
            <a:r>
              <a:rPr lang="en-GB" sz="3600" dirty="0">
                <a:solidFill>
                  <a:schemeClr val="bg1">
                    <a:lumMod val="50000"/>
                  </a:schemeClr>
                </a:solidFill>
              </a:rPr>
              <a:t>p</a:t>
            </a:r>
            <a:r>
              <a:rPr lang="en-GB" sz="3600" dirty="0" smtClean="0">
                <a:solidFill>
                  <a:schemeClr val="bg1">
                    <a:lumMod val="50000"/>
                  </a:schemeClr>
                </a:solidFill>
              </a:rPr>
              <a:t>laced face down.</a:t>
            </a:r>
            <a:endParaRPr lang="en-GB" sz="3600" dirty="0">
              <a:solidFill>
                <a:schemeClr val="bg1">
                  <a:lumMod val="50000"/>
                </a:schemeClr>
              </a:solidFill>
            </a:endParaRPr>
          </a:p>
        </p:txBody>
      </p:sp>
      <p:pic>
        <p:nvPicPr>
          <p:cNvPr id="67" name="Picture 6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93749" y="4980530"/>
            <a:ext cx="2007920" cy="2007920"/>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375518" y="2777095"/>
            <a:ext cx="583580" cy="1182932"/>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32556" y="2777095"/>
            <a:ext cx="583580" cy="1182932"/>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73247" y="2221620"/>
            <a:ext cx="681576" cy="972382"/>
          </a:xfrm>
          <a:prstGeom prst="rect">
            <a:avLst/>
          </a:prstGeom>
        </p:spPr>
      </p:pic>
    </p:spTree>
    <p:extLst>
      <p:ext uri="{BB962C8B-B14F-4D97-AF65-F5344CB8AC3E}">
        <p14:creationId xmlns:p14="http://schemas.microsoft.com/office/powerpoint/2010/main" val="23393938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p:cNvSpPr/>
          <p:nvPr/>
        </p:nvSpPr>
        <p:spPr>
          <a:xfrm>
            <a:off x="-17253" y="-1"/>
            <a:ext cx="9161253" cy="4037162"/>
          </a:xfrm>
          <a:prstGeom prst="rect">
            <a:avLst/>
          </a:prstGeom>
          <a:solidFill>
            <a:srgbClr val="458B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7" name="Group 6"/>
          <p:cNvGrpSpPr/>
          <p:nvPr/>
        </p:nvGrpSpPr>
        <p:grpSpPr>
          <a:xfrm>
            <a:off x="448236" y="936631"/>
            <a:ext cx="1614715" cy="2268236"/>
            <a:chOff x="448236" y="936631"/>
            <a:chExt cx="1614715" cy="2268236"/>
          </a:xfrm>
        </p:grpSpPr>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532" y="1255453"/>
              <a:ext cx="1326969" cy="1893142"/>
            </a:xfrm>
            <a:prstGeom prst="rect">
              <a:avLst/>
            </a:prstGeom>
          </p:spPr>
        </p:pic>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847" y="1200626"/>
              <a:ext cx="1326969" cy="1893142"/>
            </a:xfrm>
            <a:prstGeom prst="rect">
              <a:avLst/>
            </a:prstGeom>
          </p:spPr>
        </p:pic>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236" y="936631"/>
              <a:ext cx="1326969" cy="1893142"/>
            </a:xfrm>
            <a:prstGeom prst="rect">
              <a:avLst/>
            </a:prstGeom>
          </p:spPr>
        </p:pic>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19" y="1091358"/>
              <a:ext cx="1326969" cy="1893142"/>
            </a:xfrm>
            <a:prstGeom prst="rect">
              <a:avLst/>
            </a:prstGeom>
          </p:spPr>
        </p:pic>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394" y="1025239"/>
              <a:ext cx="1326969" cy="1893142"/>
            </a:xfrm>
            <a:prstGeom prst="rect">
              <a:avLst/>
            </a:prstGeom>
          </p:spPr>
        </p:pic>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929" y="1171865"/>
              <a:ext cx="1326969" cy="1893142"/>
            </a:xfrm>
            <a:prstGeom prst="rect">
              <a:avLst/>
            </a:prstGeom>
          </p:spPr>
        </p:pic>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582" y="1159325"/>
              <a:ext cx="1326969" cy="1893142"/>
            </a:xfrm>
            <a:prstGeom prst="rect">
              <a:avLst/>
            </a:prstGeom>
          </p:spPr>
        </p:pic>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982" y="1311725"/>
              <a:ext cx="1326969" cy="1893142"/>
            </a:xfrm>
            <a:prstGeom prst="rect">
              <a:avLst/>
            </a:prstGeom>
          </p:spPr>
        </p:pic>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627" y="1248656"/>
              <a:ext cx="1326969" cy="1893142"/>
            </a:xfrm>
            <a:prstGeom prst="rect">
              <a:avLst/>
            </a:prstGeom>
          </p:spPr>
        </p:pic>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924" y="1151226"/>
              <a:ext cx="1326969" cy="1893142"/>
            </a:xfrm>
            <a:prstGeom prst="rect">
              <a:avLst/>
            </a:prstGeom>
          </p:spPr>
        </p:pic>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757" y="1171023"/>
              <a:ext cx="1326969" cy="1893142"/>
            </a:xfrm>
            <a:prstGeom prst="rect">
              <a:avLst/>
            </a:prstGeom>
          </p:spPr>
        </p:pic>
        <p:pic>
          <p:nvPicPr>
            <p:cNvPr id="37" name="Picture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862" y="1155689"/>
              <a:ext cx="1326969" cy="1893142"/>
            </a:xfrm>
            <a:prstGeom prst="rect">
              <a:avLst/>
            </a:prstGeom>
          </p:spPr>
        </p:pic>
        <p:pic>
          <p:nvPicPr>
            <p:cNvPr id="38" name="Picture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251" y="1224294"/>
              <a:ext cx="1326969" cy="1893142"/>
            </a:xfrm>
            <a:prstGeom prst="rect">
              <a:avLst/>
            </a:prstGeom>
          </p:spPr>
        </p:pic>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733" y="1229079"/>
              <a:ext cx="1326969" cy="1893142"/>
            </a:xfrm>
            <a:prstGeom prst="rect">
              <a:avLst/>
            </a:prstGeom>
          </p:spPr>
        </p:pic>
        <p:pic>
          <p:nvPicPr>
            <p:cNvPr id="40" name="Picture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898" y="1047978"/>
              <a:ext cx="1326969" cy="1893142"/>
            </a:xfrm>
            <a:prstGeom prst="rect">
              <a:avLst/>
            </a:prstGeom>
          </p:spPr>
        </p:pic>
        <p:pic>
          <p:nvPicPr>
            <p:cNvPr id="41" name="Picture 4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755" y="1117732"/>
              <a:ext cx="1326969" cy="1893142"/>
            </a:xfrm>
            <a:prstGeom prst="rect">
              <a:avLst/>
            </a:prstGeom>
          </p:spPr>
        </p:pic>
      </p:grpSp>
      <p:sp>
        <p:nvSpPr>
          <p:cNvPr id="63" name="Rectangle 62"/>
          <p:cNvSpPr/>
          <p:nvPr/>
        </p:nvSpPr>
        <p:spPr>
          <a:xfrm>
            <a:off x="-17253" y="3194069"/>
            <a:ext cx="9185654" cy="1030575"/>
          </a:xfrm>
          <a:prstGeom prst="rect">
            <a:avLst/>
          </a:prstGeom>
          <a:gradFill flip="none" rotWithShape="1">
            <a:gsLst>
              <a:gs pos="5300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p:cNvSpPr/>
          <p:nvPr/>
        </p:nvSpPr>
        <p:spPr>
          <a:xfrm>
            <a:off x="5703062" y="1073896"/>
            <a:ext cx="1970379" cy="2850005"/>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2800" dirty="0" smtClean="0">
                <a:solidFill>
                  <a:srgbClr val="C00000"/>
                </a:solidFill>
              </a:rPr>
              <a:t>Under</a:t>
            </a:r>
            <a:endParaRPr lang="en-GB" sz="2800" dirty="0">
              <a:solidFill>
                <a:srgbClr val="C00000"/>
              </a:solidFill>
            </a:endParaRPr>
          </a:p>
        </p:txBody>
      </p:sp>
      <p:sp>
        <p:nvSpPr>
          <p:cNvPr id="23" name="Rectangle 22"/>
          <p:cNvSpPr/>
          <p:nvPr/>
        </p:nvSpPr>
        <p:spPr>
          <a:xfrm>
            <a:off x="2759787" y="1075878"/>
            <a:ext cx="1970379" cy="2850005"/>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2800" dirty="0" smtClean="0">
                <a:solidFill>
                  <a:srgbClr val="C00000"/>
                </a:solidFill>
              </a:rPr>
              <a:t>Down</a:t>
            </a:r>
            <a:endParaRPr lang="en-GB" sz="2800" dirty="0">
              <a:solidFill>
                <a:srgbClr val="C00000"/>
              </a:solidFill>
            </a:endParaRPr>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386" y="1247843"/>
            <a:ext cx="1326969" cy="1893142"/>
          </a:xfrm>
          <a:prstGeom prst="rect">
            <a:avLst/>
          </a:prstGeom>
        </p:spPr>
      </p:pic>
      <p:pic>
        <p:nvPicPr>
          <p:cNvPr id="53" name="Picture 5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2267" y="9982759"/>
            <a:ext cx="714375" cy="1028700"/>
          </a:xfrm>
          <a:prstGeom prst="rect">
            <a:avLst/>
          </a:prstGeom>
        </p:spPr>
      </p:pic>
      <p:sp>
        <p:nvSpPr>
          <p:cNvPr id="60" name="Rectangle 59"/>
          <p:cNvSpPr/>
          <p:nvPr/>
        </p:nvSpPr>
        <p:spPr>
          <a:xfrm>
            <a:off x="8004026" y="5756696"/>
            <a:ext cx="1164375" cy="11013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itle 63"/>
          <p:cNvSpPr>
            <a:spLocks noGrp="1"/>
          </p:cNvSpPr>
          <p:nvPr>
            <p:ph type="title"/>
          </p:nvPr>
        </p:nvSpPr>
        <p:spPr>
          <a:xfrm>
            <a:off x="0" y="20066"/>
            <a:ext cx="9144000" cy="1325563"/>
          </a:xfrm>
        </p:spPr>
        <p:txBody>
          <a:bodyPr>
            <a:noAutofit/>
          </a:bodyPr>
          <a:lstStyle/>
          <a:p>
            <a:pPr algn="ctr"/>
            <a:r>
              <a:rPr lang="en-GB" sz="6000" spc="-150" dirty="0" smtClean="0">
                <a:solidFill>
                  <a:schemeClr val="bg1"/>
                </a:solidFill>
              </a:rPr>
              <a:t>Australian Magician’s Dream</a:t>
            </a:r>
            <a:endParaRPr lang="en-GB" sz="6000" spc="-150" dirty="0">
              <a:solidFill>
                <a:schemeClr val="bg1"/>
              </a:solidFill>
            </a:endParaRPr>
          </a:p>
        </p:txBody>
      </p:sp>
      <p:sp>
        <p:nvSpPr>
          <p:cNvPr id="65" name="Content Placeholder 64"/>
          <p:cNvSpPr>
            <a:spLocks noGrp="1"/>
          </p:cNvSpPr>
          <p:nvPr>
            <p:ph idx="1"/>
          </p:nvPr>
        </p:nvSpPr>
        <p:spPr>
          <a:xfrm>
            <a:off x="0" y="4224644"/>
            <a:ext cx="7381702" cy="2633356"/>
          </a:xfrm>
        </p:spPr>
        <p:txBody>
          <a:bodyPr>
            <a:normAutofit/>
          </a:bodyPr>
          <a:lstStyle/>
          <a:p>
            <a:pPr marL="0" indent="0">
              <a:buNone/>
            </a:pPr>
            <a:r>
              <a:rPr lang="en-GB" sz="3600" dirty="0">
                <a:solidFill>
                  <a:schemeClr val="bg1">
                    <a:lumMod val="50000"/>
                  </a:schemeClr>
                </a:solidFill>
              </a:rPr>
              <a:t>Dealt into two piles ‘Down’ (face down) and ‘Under’ (face up) from the top.</a:t>
            </a:r>
          </a:p>
          <a:p>
            <a:pPr marL="0" indent="0">
              <a:buNone/>
            </a:pPr>
            <a:endParaRPr lang="en-GB" sz="3600" dirty="0">
              <a:solidFill>
                <a:schemeClr val="bg1">
                  <a:lumMod val="50000"/>
                </a:schemeClr>
              </a:solidFill>
            </a:endParaRPr>
          </a:p>
        </p:txBody>
      </p:sp>
      <p:pic>
        <p:nvPicPr>
          <p:cNvPr id="67" name="Picture 6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3749" y="4980530"/>
            <a:ext cx="2007920" cy="2007920"/>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972" y="1241980"/>
            <a:ext cx="1326969" cy="1893142"/>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225" y="1247843"/>
            <a:ext cx="1326969" cy="189314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4313" y="1217243"/>
            <a:ext cx="1320876" cy="1884449"/>
          </a:xfrm>
          <a:prstGeom prst="rect">
            <a:avLst/>
          </a:prstGeom>
        </p:spPr>
      </p:pic>
    </p:spTree>
    <p:extLst>
      <p:ext uri="{BB962C8B-B14F-4D97-AF65-F5344CB8AC3E}">
        <p14:creationId xmlns:p14="http://schemas.microsoft.com/office/powerpoint/2010/main" val="8093403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88889E-6 2.59259E-6 L 0.26718 -0.00232 " pathEditMode="relative" rAng="0" ptsTypes="AA">
                                      <p:cBhvr>
                                        <p:cTn id="6" dur="2000" fill="hold"/>
                                        <p:tgtEl>
                                          <p:spTgt spid="20"/>
                                        </p:tgtEl>
                                        <p:attrNameLst>
                                          <p:attrName>ppt_x</p:attrName>
                                          <p:attrName>ppt_y</p:attrName>
                                        </p:attrNameLst>
                                      </p:cBhvr>
                                      <p:rCtr x="13351" y="-116"/>
                                    </p:animMotion>
                                  </p:childTnLst>
                                </p:cTn>
                              </p:par>
                            </p:childTnLst>
                          </p:cTn>
                        </p:par>
                        <p:par>
                          <p:cTn id="7" fill="hold">
                            <p:stCondLst>
                              <p:cond delay="2000"/>
                            </p:stCondLst>
                            <p:childTnLst>
                              <p:par>
                                <p:cTn id="8" presetID="42" presetClass="path" presetSubtype="0" accel="50000" decel="50000" fill="hold" nodeType="afterEffect">
                                  <p:stCondLst>
                                    <p:cond delay="0"/>
                                  </p:stCondLst>
                                  <p:childTnLst>
                                    <p:animMotion origin="layout" path="M 3.61111E-6 -1.48148E-6 L 0.59635 -0.00625 " pathEditMode="relative" rAng="0" ptsTypes="AA">
                                      <p:cBhvr>
                                        <p:cTn id="9" dur="2000" fill="hold"/>
                                        <p:tgtEl>
                                          <p:spTgt spid="19"/>
                                        </p:tgtEl>
                                        <p:attrNameLst>
                                          <p:attrName>ppt_x</p:attrName>
                                          <p:attrName>ppt_y</p:attrName>
                                        </p:attrNameLst>
                                      </p:cBhvr>
                                      <p:rCtr x="29809" y="-324"/>
                                    </p:animMotion>
                                  </p:childTnLst>
                                </p:cTn>
                              </p:par>
                            </p:childTnLst>
                          </p:cTn>
                        </p:par>
                        <p:par>
                          <p:cTn id="10" fill="hold">
                            <p:stCondLst>
                              <p:cond delay="4000"/>
                            </p:stCondLst>
                            <p:childTnLst>
                              <p:par>
                                <p:cTn id="11" presetID="1"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p:cNvSpPr/>
          <p:nvPr/>
        </p:nvSpPr>
        <p:spPr>
          <a:xfrm>
            <a:off x="-17253" y="-1"/>
            <a:ext cx="9161253" cy="4037162"/>
          </a:xfrm>
          <a:prstGeom prst="rect">
            <a:avLst/>
          </a:prstGeom>
          <a:solidFill>
            <a:srgbClr val="458B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2" name="Picture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532" y="1255453"/>
            <a:ext cx="1326969" cy="1893142"/>
          </a:xfrm>
          <a:prstGeom prst="rect">
            <a:avLst/>
          </a:prstGeom>
        </p:spPr>
      </p:pic>
      <p:pic>
        <p:nvPicPr>
          <p:cNvPr id="46" name="Picture 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847" y="1200626"/>
            <a:ext cx="1326969" cy="1893142"/>
          </a:xfrm>
          <a:prstGeom prst="rect">
            <a:avLst/>
          </a:prstGeom>
        </p:spPr>
      </p:pic>
      <p:pic>
        <p:nvPicPr>
          <p:cNvPr id="47" name="Picture 4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236" y="936631"/>
            <a:ext cx="1326969" cy="1893142"/>
          </a:xfrm>
          <a:prstGeom prst="rect">
            <a:avLst/>
          </a:prstGeom>
        </p:spPr>
      </p:pic>
      <p:pic>
        <p:nvPicPr>
          <p:cNvPr id="43" name="Picture 4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19" y="1091358"/>
            <a:ext cx="1326969" cy="1893142"/>
          </a:xfrm>
          <a:prstGeom prst="rect">
            <a:avLst/>
          </a:prstGeom>
        </p:spPr>
      </p:pic>
      <p:pic>
        <p:nvPicPr>
          <p:cNvPr id="44" name="Picture 4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394" y="1025239"/>
            <a:ext cx="1326969" cy="1893142"/>
          </a:xfrm>
          <a:prstGeom prst="rect">
            <a:avLst/>
          </a:prstGeom>
        </p:spPr>
      </p:pic>
      <p:pic>
        <p:nvPicPr>
          <p:cNvPr id="45" name="Picture 4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929" y="1171865"/>
            <a:ext cx="1326969" cy="1893142"/>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7261" y="1233830"/>
            <a:ext cx="1326969" cy="1893142"/>
          </a:xfrm>
          <a:prstGeom prst="rect">
            <a:avLst/>
          </a:prstGeom>
        </p:spPr>
      </p:pic>
      <p:pic>
        <p:nvPicPr>
          <p:cNvPr id="53" name="Picture 5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2267" y="9982759"/>
            <a:ext cx="714375" cy="1028700"/>
          </a:xfrm>
          <a:prstGeom prst="rect">
            <a:avLst/>
          </a:prstGeom>
        </p:spPr>
      </p:pic>
      <p:sp>
        <p:nvSpPr>
          <p:cNvPr id="60" name="Rectangle 59"/>
          <p:cNvSpPr/>
          <p:nvPr/>
        </p:nvSpPr>
        <p:spPr>
          <a:xfrm>
            <a:off x="8004026" y="5756696"/>
            <a:ext cx="1164375" cy="11013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p:cNvSpPr/>
          <p:nvPr/>
        </p:nvSpPr>
        <p:spPr>
          <a:xfrm>
            <a:off x="-17253" y="3194069"/>
            <a:ext cx="9185654" cy="1030575"/>
          </a:xfrm>
          <a:prstGeom prst="rect">
            <a:avLst/>
          </a:prstGeom>
          <a:gradFill flip="none" rotWithShape="1">
            <a:gsLst>
              <a:gs pos="5300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4" name="Title 63"/>
          <p:cNvSpPr>
            <a:spLocks noGrp="1"/>
          </p:cNvSpPr>
          <p:nvPr>
            <p:ph type="title"/>
          </p:nvPr>
        </p:nvSpPr>
        <p:spPr>
          <a:xfrm>
            <a:off x="0" y="20066"/>
            <a:ext cx="9144000" cy="1325563"/>
          </a:xfrm>
        </p:spPr>
        <p:txBody>
          <a:bodyPr>
            <a:noAutofit/>
          </a:bodyPr>
          <a:lstStyle/>
          <a:p>
            <a:pPr algn="ctr"/>
            <a:r>
              <a:rPr lang="en-GB" sz="6000" spc="-150" dirty="0" smtClean="0">
                <a:solidFill>
                  <a:schemeClr val="bg1"/>
                </a:solidFill>
              </a:rPr>
              <a:t>Australian Magician’s Dream</a:t>
            </a:r>
            <a:endParaRPr lang="en-GB" sz="6000" spc="-150" dirty="0">
              <a:solidFill>
                <a:schemeClr val="bg1"/>
              </a:solidFill>
            </a:endParaRPr>
          </a:p>
        </p:txBody>
      </p:sp>
      <p:sp>
        <p:nvSpPr>
          <p:cNvPr id="5" name="Rectangle 4"/>
          <p:cNvSpPr/>
          <p:nvPr/>
        </p:nvSpPr>
        <p:spPr>
          <a:xfrm>
            <a:off x="5703062" y="1073896"/>
            <a:ext cx="1970379" cy="2850005"/>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2800" dirty="0" smtClean="0">
                <a:solidFill>
                  <a:srgbClr val="C00000"/>
                </a:solidFill>
              </a:rPr>
              <a:t>Under</a:t>
            </a:r>
            <a:endParaRPr lang="en-GB" sz="2800" dirty="0">
              <a:solidFill>
                <a:srgbClr val="C00000"/>
              </a:solidFill>
            </a:endParaRPr>
          </a:p>
        </p:txBody>
      </p:sp>
      <p:sp>
        <p:nvSpPr>
          <p:cNvPr id="23" name="Rectangle 22"/>
          <p:cNvSpPr/>
          <p:nvPr/>
        </p:nvSpPr>
        <p:spPr>
          <a:xfrm>
            <a:off x="2759787" y="1075878"/>
            <a:ext cx="1970379" cy="2850005"/>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2800" dirty="0" smtClean="0">
                <a:solidFill>
                  <a:srgbClr val="C00000"/>
                </a:solidFill>
              </a:rPr>
              <a:t>Down</a:t>
            </a:r>
            <a:endParaRPr lang="en-GB" sz="2800" dirty="0">
              <a:solidFill>
                <a:srgbClr val="C00000"/>
              </a:solidFill>
            </a:endParaRPr>
          </a:p>
        </p:txBody>
      </p:sp>
      <p:sp>
        <p:nvSpPr>
          <p:cNvPr id="65" name="Content Placeholder 64"/>
          <p:cNvSpPr>
            <a:spLocks noGrp="1"/>
          </p:cNvSpPr>
          <p:nvPr>
            <p:ph idx="1"/>
          </p:nvPr>
        </p:nvSpPr>
        <p:spPr>
          <a:xfrm>
            <a:off x="-1" y="4224644"/>
            <a:ext cx="7673441" cy="2633356"/>
          </a:xfrm>
        </p:spPr>
        <p:txBody>
          <a:bodyPr>
            <a:normAutofit/>
          </a:bodyPr>
          <a:lstStyle/>
          <a:p>
            <a:pPr marL="0" indent="0">
              <a:buNone/>
            </a:pPr>
            <a:r>
              <a:rPr lang="en-GB" sz="3600" dirty="0" smtClean="0">
                <a:solidFill>
                  <a:schemeClr val="bg1">
                    <a:lumMod val="50000"/>
                  </a:schemeClr>
                </a:solidFill>
              </a:rPr>
              <a:t>Dealt into two piles ‘Down’ (face down) and ‘Under’ (face up) from the top.</a:t>
            </a:r>
            <a:endParaRPr lang="en-GB" sz="3600" dirty="0">
              <a:solidFill>
                <a:schemeClr val="bg1">
                  <a:lumMod val="50000"/>
                </a:schemeClr>
              </a:solidFill>
            </a:endParaRPr>
          </a:p>
        </p:txBody>
      </p:sp>
      <p:pic>
        <p:nvPicPr>
          <p:cNvPr id="67" name="Picture 6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3749" y="4980530"/>
            <a:ext cx="2007920" cy="200792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4313" y="1217243"/>
            <a:ext cx="1320876" cy="1884449"/>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708" y="1332151"/>
            <a:ext cx="1326969" cy="1893142"/>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2732" y="1281093"/>
            <a:ext cx="1326969" cy="1893142"/>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2430" y="1377255"/>
            <a:ext cx="1326969" cy="1893142"/>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0600" y="1224294"/>
            <a:ext cx="1326969" cy="1893142"/>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5245" y="1308271"/>
            <a:ext cx="1326969" cy="1893142"/>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4313" y="1267789"/>
            <a:ext cx="1287389" cy="1836675"/>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54886" y="1230174"/>
            <a:ext cx="1302202" cy="1857808"/>
          </a:xfrm>
          <a:prstGeom prst="rect">
            <a:avLst/>
          </a:prstGeom>
        </p:spPr>
      </p:pic>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09394" y="1302582"/>
            <a:ext cx="1289170" cy="1839216"/>
          </a:xfrm>
          <a:prstGeom prst="rect">
            <a:avLst/>
          </a:prstGeom>
        </p:spPr>
      </p:pic>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02564" y="1285274"/>
            <a:ext cx="1287389" cy="1836675"/>
          </a:xfrm>
          <a:prstGeom prst="rect">
            <a:avLst/>
          </a:prstGeom>
        </p:spPr>
      </p:pic>
      <p:pic>
        <p:nvPicPr>
          <p:cNvPr id="8" name="Pictur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40420" y="1302583"/>
            <a:ext cx="1267186" cy="1807852"/>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8382" y="1281093"/>
            <a:ext cx="1326969" cy="1893142"/>
          </a:xfrm>
          <a:prstGeom prst="rect">
            <a:avLst/>
          </a:prstGeom>
        </p:spPr>
      </p:pic>
      <p:pic>
        <p:nvPicPr>
          <p:cNvPr id="9" name="Picture 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60826" y="1340613"/>
            <a:ext cx="1262514" cy="1801186"/>
          </a:xfrm>
          <a:prstGeom prst="rect">
            <a:avLst/>
          </a:prstGeom>
        </p:spPr>
      </p:pic>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6427" y="1297143"/>
            <a:ext cx="1326969" cy="1893142"/>
          </a:xfrm>
          <a:prstGeom prst="rect">
            <a:avLst/>
          </a:prstGeom>
        </p:spPr>
      </p:pic>
      <p:pic>
        <p:nvPicPr>
          <p:cNvPr id="10" name="Pictur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202565" y="1302581"/>
            <a:ext cx="1236068" cy="1763457"/>
          </a:xfrm>
          <a:prstGeom prst="rect">
            <a:avLst/>
          </a:prstGeom>
        </p:spPr>
      </p:pic>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0483" y="1339897"/>
            <a:ext cx="1326969" cy="1893142"/>
          </a:xfrm>
          <a:prstGeom prst="rect">
            <a:avLst/>
          </a:prstGeom>
        </p:spPr>
      </p:pic>
      <p:pic>
        <p:nvPicPr>
          <p:cNvPr id="31" name="Content Placeholder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78222" y="1374367"/>
            <a:ext cx="1208089" cy="1723540"/>
          </a:xfrm>
          <a:prstGeom prst="rect">
            <a:avLst/>
          </a:prstGeom>
        </p:spPr>
      </p:pic>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582" y="1159325"/>
            <a:ext cx="1326969" cy="1893142"/>
          </a:xfrm>
          <a:prstGeom prst="rect">
            <a:avLst/>
          </a:prstGeom>
        </p:spPr>
      </p:pic>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982" y="1311725"/>
            <a:ext cx="1326969" cy="1893142"/>
          </a:xfrm>
          <a:prstGeom prst="rect">
            <a:avLst/>
          </a:prstGeom>
        </p:spPr>
      </p:pic>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627" y="1248656"/>
            <a:ext cx="1326969" cy="1893142"/>
          </a:xfrm>
          <a:prstGeom prst="rect">
            <a:avLst/>
          </a:prstGeom>
        </p:spPr>
      </p:pic>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924" y="1151226"/>
            <a:ext cx="1326969" cy="1893142"/>
          </a:xfrm>
          <a:prstGeom prst="rect">
            <a:avLst/>
          </a:prstGeom>
        </p:spPr>
      </p:pic>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757" y="1171023"/>
            <a:ext cx="1326969" cy="1893142"/>
          </a:xfrm>
          <a:prstGeom prst="rect">
            <a:avLst/>
          </a:prstGeom>
        </p:spPr>
      </p:pic>
      <p:pic>
        <p:nvPicPr>
          <p:cNvPr id="37" name="Picture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862" y="1155689"/>
            <a:ext cx="1326969" cy="1893142"/>
          </a:xfrm>
          <a:prstGeom prst="rect">
            <a:avLst/>
          </a:prstGeom>
        </p:spPr>
      </p:pic>
      <p:pic>
        <p:nvPicPr>
          <p:cNvPr id="38" name="Picture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251" y="1224294"/>
            <a:ext cx="1326969" cy="1893142"/>
          </a:xfrm>
          <a:prstGeom prst="rect">
            <a:avLst/>
          </a:prstGeom>
        </p:spPr>
      </p:pic>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733" y="1229079"/>
            <a:ext cx="1326969" cy="1893142"/>
          </a:xfrm>
          <a:prstGeom prst="rect">
            <a:avLst/>
          </a:prstGeom>
        </p:spPr>
      </p:pic>
      <p:pic>
        <p:nvPicPr>
          <p:cNvPr id="40" name="Picture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898" y="1047978"/>
            <a:ext cx="1326969" cy="1893142"/>
          </a:xfrm>
          <a:prstGeom prst="rect">
            <a:avLst/>
          </a:prstGeom>
        </p:spPr>
      </p:pic>
      <p:pic>
        <p:nvPicPr>
          <p:cNvPr id="41" name="Picture 4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755" y="1117732"/>
            <a:ext cx="1326969" cy="1893142"/>
          </a:xfrm>
          <a:prstGeom prst="rect">
            <a:avLst/>
          </a:prstGeom>
        </p:spPr>
      </p:pic>
    </p:spTree>
    <p:extLst>
      <p:ext uri="{BB962C8B-B14F-4D97-AF65-F5344CB8AC3E}">
        <p14:creationId xmlns:p14="http://schemas.microsoft.com/office/powerpoint/2010/main" val="19494190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afterEffect">
                                  <p:stCondLst>
                                    <p:cond delay="0"/>
                                  </p:stCondLst>
                                  <p:childTnLst>
                                    <p:set>
                                      <p:cBhvr>
                                        <p:cTn id="6" dur="1" fill="hold">
                                          <p:stCondLst>
                                            <p:cond delay="0"/>
                                          </p:stCondLst>
                                        </p:cTn>
                                        <p:tgtEl>
                                          <p:spTgt spid="41"/>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par>
                          <p:cTn id="9" fill="hold">
                            <p:stCondLst>
                              <p:cond delay="0"/>
                            </p:stCondLst>
                            <p:childTnLst>
                              <p:par>
                                <p:cTn id="10" presetID="1" presetClass="exit" presetSubtype="0" fill="hold" nodeType="afterEffect">
                                  <p:stCondLst>
                                    <p:cond delay="200"/>
                                  </p:stCondLst>
                                  <p:childTnLst>
                                    <p:set>
                                      <p:cBhvr>
                                        <p:cTn id="11" dur="1" fill="hold">
                                          <p:stCondLst>
                                            <p:cond delay="0"/>
                                          </p:stCondLst>
                                        </p:cTn>
                                        <p:tgtEl>
                                          <p:spTgt spid="40"/>
                                        </p:tgtEl>
                                        <p:attrNameLst>
                                          <p:attrName>style.visibility</p:attrName>
                                        </p:attrNameLst>
                                      </p:cBhvr>
                                      <p:to>
                                        <p:strVal val="hidden"/>
                                      </p:to>
                                    </p:set>
                                  </p:childTnLst>
                                </p:cTn>
                              </p:par>
                              <p:par>
                                <p:cTn id="12" presetID="1" presetClass="entr" presetSubtype="0" fill="hold" nodeType="withEffect">
                                  <p:stCondLst>
                                    <p:cond delay="200"/>
                                  </p:stCondLst>
                                  <p:childTnLst>
                                    <p:set>
                                      <p:cBhvr>
                                        <p:cTn id="13" dur="1" fill="hold">
                                          <p:stCondLst>
                                            <p:cond delay="0"/>
                                          </p:stCondLst>
                                        </p:cTn>
                                        <p:tgtEl>
                                          <p:spTgt spid="2"/>
                                        </p:tgtEl>
                                        <p:attrNameLst>
                                          <p:attrName>style.visibility</p:attrName>
                                        </p:attrNameLst>
                                      </p:cBhvr>
                                      <p:to>
                                        <p:strVal val="visible"/>
                                      </p:to>
                                    </p:set>
                                  </p:childTnLst>
                                </p:cTn>
                              </p:par>
                            </p:childTnLst>
                          </p:cTn>
                        </p:par>
                        <p:par>
                          <p:cTn id="14" fill="hold">
                            <p:stCondLst>
                              <p:cond delay="200"/>
                            </p:stCondLst>
                            <p:childTnLst>
                              <p:par>
                                <p:cTn id="15" presetID="1" presetClass="exit" presetSubtype="0" fill="hold" nodeType="afterEffect">
                                  <p:stCondLst>
                                    <p:cond delay="200"/>
                                  </p:stCondLst>
                                  <p:childTnLst>
                                    <p:set>
                                      <p:cBhvr>
                                        <p:cTn id="16" dur="1" fill="hold">
                                          <p:stCondLst>
                                            <p:cond delay="0"/>
                                          </p:stCondLst>
                                        </p:cTn>
                                        <p:tgtEl>
                                          <p:spTgt spid="39"/>
                                        </p:tgtEl>
                                        <p:attrNameLst>
                                          <p:attrName>style.visibility</p:attrName>
                                        </p:attrNameLst>
                                      </p:cBhvr>
                                      <p:to>
                                        <p:strVal val="hidden"/>
                                      </p:to>
                                    </p:set>
                                  </p:childTnLst>
                                </p:cTn>
                              </p:par>
                              <p:par>
                                <p:cTn id="17" presetID="1" presetClass="entr" presetSubtype="0" fill="hold" nodeType="withEffect">
                                  <p:stCondLst>
                                    <p:cond delay="200"/>
                                  </p:stCondLst>
                                  <p:childTnLst>
                                    <p:set>
                                      <p:cBhvr>
                                        <p:cTn id="18" dur="1" fill="hold">
                                          <p:stCondLst>
                                            <p:cond delay="0"/>
                                          </p:stCondLst>
                                        </p:cTn>
                                        <p:tgtEl>
                                          <p:spTgt spid="16"/>
                                        </p:tgtEl>
                                        <p:attrNameLst>
                                          <p:attrName>style.visibility</p:attrName>
                                        </p:attrNameLst>
                                      </p:cBhvr>
                                      <p:to>
                                        <p:strVal val="visible"/>
                                      </p:to>
                                    </p:set>
                                  </p:childTnLst>
                                </p:cTn>
                              </p:par>
                            </p:childTnLst>
                          </p:cTn>
                        </p:par>
                        <p:par>
                          <p:cTn id="19" fill="hold">
                            <p:stCondLst>
                              <p:cond delay="400"/>
                            </p:stCondLst>
                            <p:childTnLst>
                              <p:par>
                                <p:cTn id="20" presetID="1" presetClass="exit" presetSubtype="0" fill="hold" nodeType="afterEffect">
                                  <p:stCondLst>
                                    <p:cond delay="200"/>
                                  </p:stCondLst>
                                  <p:childTnLst>
                                    <p:set>
                                      <p:cBhvr>
                                        <p:cTn id="21" dur="1" fill="hold">
                                          <p:stCondLst>
                                            <p:cond delay="0"/>
                                          </p:stCondLst>
                                        </p:cTn>
                                        <p:tgtEl>
                                          <p:spTgt spid="38"/>
                                        </p:tgtEl>
                                        <p:attrNameLst>
                                          <p:attrName>style.visibility</p:attrName>
                                        </p:attrNameLst>
                                      </p:cBhvr>
                                      <p:to>
                                        <p:strVal val="hidden"/>
                                      </p:to>
                                    </p:set>
                                  </p:childTnLst>
                                </p:cTn>
                              </p:par>
                              <p:par>
                                <p:cTn id="22" presetID="1" presetClass="entr" presetSubtype="0" fill="hold" nodeType="withEffect">
                                  <p:stCondLst>
                                    <p:cond delay="200"/>
                                  </p:stCondLst>
                                  <p:childTnLst>
                                    <p:set>
                                      <p:cBhvr>
                                        <p:cTn id="23" dur="1" fill="hold">
                                          <p:stCondLst>
                                            <p:cond delay="0"/>
                                          </p:stCondLst>
                                        </p:cTn>
                                        <p:tgtEl>
                                          <p:spTgt spid="3"/>
                                        </p:tgtEl>
                                        <p:attrNameLst>
                                          <p:attrName>style.visibility</p:attrName>
                                        </p:attrNameLst>
                                      </p:cBhvr>
                                      <p:to>
                                        <p:strVal val="visible"/>
                                      </p:to>
                                    </p:set>
                                  </p:childTnLst>
                                </p:cTn>
                              </p:par>
                            </p:childTnLst>
                          </p:cTn>
                        </p:par>
                        <p:par>
                          <p:cTn id="24" fill="hold">
                            <p:stCondLst>
                              <p:cond delay="600"/>
                            </p:stCondLst>
                            <p:childTnLst>
                              <p:par>
                                <p:cTn id="25" presetID="1" presetClass="exit" presetSubtype="0" fill="hold" nodeType="afterEffect">
                                  <p:stCondLst>
                                    <p:cond delay="200"/>
                                  </p:stCondLst>
                                  <p:childTnLst>
                                    <p:set>
                                      <p:cBhvr>
                                        <p:cTn id="26" dur="1" fill="hold">
                                          <p:stCondLst>
                                            <p:cond delay="0"/>
                                          </p:stCondLst>
                                        </p:cTn>
                                        <p:tgtEl>
                                          <p:spTgt spid="37"/>
                                        </p:tgtEl>
                                        <p:attrNameLst>
                                          <p:attrName>style.visibility</p:attrName>
                                        </p:attrNameLst>
                                      </p:cBhvr>
                                      <p:to>
                                        <p:strVal val="hidden"/>
                                      </p:to>
                                    </p:set>
                                  </p:childTnLst>
                                </p:cTn>
                              </p:par>
                              <p:par>
                                <p:cTn id="27" presetID="1" presetClass="entr" presetSubtype="0" fill="hold" nodeType="withEffect">
                                  <p:stCondLst>
                                    <p:cond delay="200"/>
                                  </p:stCondLst>
                                  <p:childTnLst>
                                    <p:set>
                                      <p:cBhvr>
                                        <p:cTn id="28" dur="1" fill="hold">
                                          <p:stCondLst>
                                            <p:cond delay="0"/>
                                          </p:stCondLst>
                                        </p:cTn>
                                        <p:tgtEl>
                                          <p:spTgt spid="18"/>
                                        </p:tgtEl>
                                        <p:attrNameLst>
                                          <p:attrName>style.visibility</p:attrName>
                                        </p:attrNameLst>
                                      </p:cBhvr>
                                      <p:to>
                                        <p:strVal val="visible"/>
                                      </p:to>
                                    </p:set>
                                  </p:childTnLst>
                                </p:cTn>
                              </p:par>
                            </p:childTnLst>
                          </p:cTn>
                        </p:par>
                        <p:par>
                          <p:cTn id="29" fill="hold">
                            <p:stCondLst>
                              <p:cond delay="800"/>
                            </p:stCondLst>
                            <p:childTnLst>
                              <p:par>
                                <p:cTn id="30" presetID="1" presetClass="exit" presetSubtype="0" fill="hold" nodeType="afterEffect">
                                  <p:stCondLst>
                                    <p:cond delay="200"/>
                                  </p:stCondLst>
                                  <p:childTnLst>
                                    <p:set>
                                      <p:cBhvr>
                                        <p:cTn id="31" dur="1" fill="hold">
                                          <p:stCondLst>
                                            <p:cond delay="0"/>
                                          </p:stCondLst>
                                        </p:cTn>
                                        <p:tgtEl>
                                          <p:spTgt spid="36"/>
                                        </p:tgtEl>
                                        <p:attrNameLst>
                                          <p:attrName>style.visibility</p:attrName>
                                        </p:attrNameLst>
                                      </p:cBhvr>
                                      <p:to>
                                        <p:strVal val="hidden"/>
                                      </p:to>
                                    </p:set>
                                  </p:childTnLst>
                                </p:cTn>
                              </p:par>
                              <p:par>
                                <p:cTn id="32" presetID="1" presetClass="entr" presetSubtype="0" fill="hold" nodeType="withEffect">
                                  <p:stCondLst>
                                    <p:cond delay="200"/>
                                  </p:stCondLst>
                                  <p:childTnLst>
                                    <p:set>
                                      <p:cBhvr>
                                        <p:cTn id="33" dur="1" fill="hold">
                                          <p:stCondLst>
                                            <p:cond delay="0"/>
                                          </p:stCondLst>
                                        </p:cTn>
                                        <p:tgtEl>
                                          <p:spTgt spid="4"/>
                                        </p:tgtEl>
                                        <p:attrNameLst>
                                          <p:attrName>style.visibility</p:attrName>
                                        </p:attrNameLst>
                                      </p:cBhvr>
                                      <p:to>
                                        <p:strVal val="visible"/>
                                      </p:to>
                                    </p:set>
                                  </p:childTnLst>
                                </p:cTn>
                              </p:par>
                            </p:childTnLst>
                          </p:cTn>
                        </p:par>
                        <p:par>
                          <p:cTn id="34" fill="hold">
                            <p:stCondLst>
                              <p:cond delay="1000"/>
                            </p:stCondLst>
                            <p:childTnLst>
                              <p:par>
                                <p:cTn id="35" presetID="1" presetClass="exit" presetSubtype="0" fill="hold" nodeType="afterEffect">
                                  <p:stCondLst>
                                    <p:cond delay="200"/>
                                  </p:stCondLst>
                                  <p:childTnLst>
                                    <p:set>
                                      <p:cBhvr>
                                        <p:cTn id="36" dur="1" fill="hold">
                                          <p:stCondLst>
                                            <p:cond delay="0"/>
                                          </p:stCondLst>
                                        </p:cTn>
                                        <p:tgtEl>
                                          <p:spTgt spid="35"/>
                                        </p:tgtEl>
                                        <p:attrNameLst>
                                          <p:attrName>style.visibility</p:attrName>
                                        </p:attrNameLst>
                                      </p:cBhvr>
                                      <p:to>
                                        <p:strVal val="hidden"/>
                                      </p:to>
                                    </p:set>
                                  </p:childTnLst>
                                </p:cTn>
                              </p:par>
                              <p:par>
                                <p:cTn id="37" presetID="1" presetClass="entr" presetSubtype="0" fill="hold" nodeType="withEffect">
                                  <p:stCondLst>
                                    <p:cond delay="200"/>
                                  </p:stCondLst>
                                  <p:childTnLst>
                                    <p:set>
                                      <p:cBhvr>
                                        <p:cTn id="38" dur="1" fill="hold">
                                          <p:stCondLst>
                                            <p:cond delay="0"/>
                                          </p:stCondLst>
                                        </p:cTn>
                                        <p:tgtEl>
                                          <p:spTgt spid="21"/>
                                        </p:tgtEl>
                                        <p:attrNameLst>
                                          <p:attrName>style.visibility</p:attrName>
                                        </p:attrNameLst>
                                      </p:cBhvr>
                                      <p:to>
                                        <p:strVal val="visible"/>
                                      </p:to>
                                    </p:set>
                                  </p:childTnLst>
                                </p:cTn>
                              </p:par>
                            </p:childTnLst>
                          </p:cTn>
                        </p:par>
                        <p:par>
                          <p:cTn id="39" fill="hold">
                            <p:stCondLst>
                              <p:cond delay="1200"/>
                            </p:stCondLst>
                            <p:childTnLst>
                              <p:par>
                                <p:cTn id="40" presetID="1" presetClass="exit" presetSubtype="0" fill="hold" nodeType="afterEffect">
                                  <p:stCondLst>
                                    <p:cond delay="200"/>
                                  </p:stCondLst>
                                  <p:childTnLst>
                                    <p:set>
                                      <p:cBhvr>
                                        <p:cTn id="41" dur="1" fill="hold">
                                          <p:stCondLst>
                                            <p:cond delay="0"/>
                                          </p:stCondLst>
                                        </p:cTn>
                                        <p:tgtEl>
                                          <p:spTgt spid="34"/>
                                        </p:tgtEl>
                                        <p:attrNameLst>
                                          <p:attrName>style.visibility</p:attrName>
                                        </p:attrNameLst>
                                      </p:cBhvr>
                                      <p:to>
                                        <p:strVal val="hidden"/>
                                      </p:to>
                                    </p:set>
                                  </p:childTnLst>
                                </p:cTn>
                              </p:par>
                              <p:par>
                                <p:cTn id="42" presetID="1" presetClass="entr" presetSubtype="0" fill="hold" nodeType="withEffect">
                                  <p:stCondLst>
                                    <p:cond delay="200"/>
                                  </p:stCondLst>
                                  <p:childTnLst>
                                    <p:set>
                                      <p:cBhvr>
                                        <p:cTn id="43" dur="1" fill="hold">
                                          <p:stCondLst>
                                            <p:cond delay="0"/>
                                          </p:stCondLst>
                                        </p:cTn>
                                        <p:tgtEl>
                                          <p:spTgt spid="7"/>
                                        </p:tgtEl>
                                        <p:attrNameLst>
                                          <p:attrName>style.visibility</p:attrName>
                                        </p:attrNameLst>
                                      </p:cBhvr>
                                      <p:to>
                                        <p:strVal val="visible"/>
                                      </p:to>
                                    </p:set>
                                  </p:childTnLst>
                                </p:cTn>
                              </p:par>
                            </p:childTnLst>
                          </p:cTn>
                        </p:par>
                        <p:par>
                          <p:cTn id="44" fill="hold">
                            <p:stCondLst>
                              <p:cond delay="1400"/>
                            </p:stCondLst>
                            <p:childTnLst>
                              <p:par>
                                <p:cTn id="45" presetID="1" presetClass="exit" presetSubtype="0" fill="hold" nodeType="afterEffect">
                                  <p:stCondLst>
                                    <p:cond delay="200"/>
                                  </p:stCondLst>
                                  <p:childTnLst>
                                    <p:set>
                                      <p:cBhvr>
                                        <p:cTn id="46" dur="1" fill="hold">
                                          <p:stCondLst>
                                            <p:cond delay="0"/>
                                          </p:stCondLst>
                                        </p:cTn>
                                        <p:tgtEl>
                                          <p:spTgt spid="33"/>
                                        </p:tgtEl>
                                        <p:attrNameLst>
                                          <p:attrName>style.visibility</p:attrName>
                                        </p:attrNameLst>
                                      </p:cBhvr>
                                      <p:to>
                                        <p:strVal val="hidden"/>
                                      </p:to>
                                    </p:set>
                                  </p:childTnLst>
                                </p:cTn>
                              </p:par>
                              <p:par>
                                <p:cTn id="47" presetID="1" presetClass="entr" presetSubtype="0" fill="hold" nodeType="withEffect">
                                  <p:stCondLst>
                                    <p:cond delay="200"/>
                                  </p:stCondLst>
                                  <p:childTnLst>
                                    <p:set>
                                      <p:cBhvr>
                                        <p:cTn id="48" dur="1" fill="hold">
                                          <p:stCondLst>
                                            <p:cond delay="0"/>
                                          </p:stCondLst>
                                        </p:cTn>
                                        <p:tgtEl>
                                          <p:spTgt spid="22"/>
                                        </p:tgtEl>
                                        <p:attrNameLst>
                                          <p:attrName>style.visibility</p:attrName>
                                        </p:attrNameLst>
                                      </p:cBhvr>
                                      <p:to>
                                        <p:strVal val="visible"/>
                                      </p:to>
                                    </p:set>
                                  </p:childTnLst>
                                </p:cTn>
                              </p:par>
                            </p:childTnLst>
                          </p:cTn>
                        </p:par>
                        <p:par>
                          <p:cTn id="49" fill="hold">
                            <p:stCondLst>
                              <p:cond delay="1600"/>
                            </p:stCondLst>
                            <p:childTnLst>
                              <p:par>
                                <p:cTn id="50" presetID="1" presetClass="exit" presetSubtype="0" fill="hold" nodeType="afterEffect">
                                  <p:stCondLst>
                                    <p:cond delay="200"/>
                                  </p:stCondLst>
                                  <p:childTnLst>
                                    <p:set>
                                      <p:cBhvr>
                                        <p:cTn id="51" dur="1" fill="hold">
                                          <p:stCondLst>
                                            <p:cond delay="0"/>
                                          </p:stCondLst>
                                        </p:cTn>
                                        <p:tgtEl>
                                          <p:spTgt spid="32"/>
                                        </p:tgtEl>
                                        <p:attrNameLst>
                                          <p:attrName>style.visibility</p:attrName>
                                        </p:attrNameLst>
                                      </p:cBhvr>
                                      <p:to>
                                        <p:strVal val="hidden"/>
                                      </p:to>
                                    </p:set>
                                  </p:childTnLst>
                                </p:cTn>
                              </p:par>
                              <p:par>
                                <p:cTn id="52" presetID="1" presetClass="entr" presetSubtype="0" fill="hold" nodeType="withEffect">
                                  <p:stCondLst>
                                    <p:cond delay="200"/>
                                  </p:stCondLst>
                                  <p:childTnLst>
                                    <p:set>
                                      <p:cBhvr>
                                        <p:cTn id="53" dur="1" fill="hold">
                                          <p:stCondLst>
                                            <p:cond delay="0"/>
                                          </p:stCondLst>
                                        </p:cTn>
                                        <p:tgtEl>
                                          <p:spTgt spid="8"/>
                                        </p:tgtEl>
                                        <p:attrNameLst>
                                          <p:attrName>style.visibility</p:attrName>
                                        </p:attrNameLst>
                                      </p:cBhvr>
                                      <p:to>
                                        <p:strVal val="visible"/>
                                      </p:to>
                                    </p:set>
                                  </p:childTnLst>
                                </p:cTn>
                              </p:par>
                            </p:childTnLst>
                          </p:cTn>
                        </p:par>
                        <p:par>
                          <p:cTn id="54" fill="hold">
                            <p:stCondLst>
                              <p:cond delay="1800"/>
                            </p:stCondLst>
                            <p:childTnLst>
                              <p:par>
                                <p:cTn id="55" presetID="1" presetClass="exit" presetSubtype="0" fill="hold" nodeType="afterEffect">
                                  <p:stCondLst>
                                    <p:cond delay="200"/>
                                  </p:stCondLst>
                                  <p:childTnLst>
                                    <p:set>
                                      <p:cBhvr>
                                        <p:cTn id="56" dur="1" fill="hold">
                                          <p:stCondLst>
                                            <p:cond delay="0"/>
                                          </p:stCondLst>
                                        </p:cTn>
                                        <p:tgtEl>
                                          <p:spTgt spid="45"/>
                                        </p:tgtEl>
                                        <p:attrNameLst>
                                          <p:attrName>style.visibility</p:attrName>
                                        </p:attrNameLst>
                                      </p:cBhvr>
                                      <p:to>
                                        <p:strVal val="hidden"/>
                                      </p:to>
                                    </p:set>
                                  </p:childTnLst>
                                </p:cTn>
                              </p:par>
                              <p:par>
                                <p:cTn id="57" presetID="1" presetClass="entr" presetSubtype="0" fill="hold" nodeType="withEffect">
                                  <p:stCondLst>
                                    <p:cond delay="200"/>
                                  </p:stCondLst>
                                  <p:childTnLst>
                                    <p:set>
                                      <p:cBhvr>
                                        <p:cTn id="58" dur="1" fill="hold">
                                          <p:stCondLst>
                                            <p:cond delay="0"/>
                                          </p:stCondLst>
                                        </p:cTn>
                                        <p:tgtEl>
                                          <p:spTgt spid="26"/>
                                        </p:tgtEl>
                                        <p:attrNameLst>
                                          <p:attrName>style.visibility</p:attrName>
                                        </p:attrNameLst>
                                      </p:cBhvr>
                                      <p:to>
                                        <p:strVal val="visible"/>
                                      </p:to>
                                    </p:set>
                                  </p:childTnLst>
                                </p:cTn>
                              </p:par>
                            </p:childTnLst>
                          </p:cTn>
                        </p:par>
                        <p:par>
                          <p:cTn id="59" fill="hold">
                            <p:stCondLst>
                              <p:cond delay="2000"/>
                            </p:stCondLst>
                            <p:childTnLst>
                              <p:par>
                                <p:cTn id="60" presetID="1" presetClass="exit" presetSubtype="0" fill="hold" nodeType="afterEffect">
                                  <p:stCondLst>
                                    <p:cond delay="200"/>
                                  </p:stCondLst>
                                  <p:childTnLst>
                                    <p:set>
                                      <p:cBhvr>
                                        <p:cTn id="61" dur="1" fill="hold">
                                          <p:stCondLst>
                                            <p:cond delay="0"/>
                                          </p:stCondLst>
                                        </p:cTn>
                                        <p:tgtEl>
                                          <p:spTgt spid="44"/>
                                        </p:tgtEl>
                                        <p:attrNameLst>
                                          <p:attrName>style.visibility</p:attrName>
                                        </p:attrNameLst>
                                      </p:cBhvr>
                                      <p:to>
                                        <p:strVal val="hidden"/>
                                      </p:to>
                                    </p:set>
                                  </p:childTnLst>
                                </p:cTn>
                              </p:par>
                              <p:par>
                                <p:cTn id="62" presetID="1" presetClass="entr" presetSubtype="0" fill="hold" nodeType="withEffect">
                                  <p:stCondLst>
                                    <p:cond delay="200"/>
                                  </p:stCondLst>
                                  <p:childTnLst>
                                    <p:set>
                                      <p:cBhvr>
                                        <p:cTn id="63" dur="1" fill="hold">
                                          <p:stCondLst>
                                            <p:cond delay="0"/>
                                          </p:stCondLst>
                                        </p:cTn>
                                        <p:tgtEl>
                                          <p:spTgt spid="9"/>
                                        </p:tgtEl>
                                        <p:attrNameLst>
                                          <p:attrName>style.visibility</p:attrName>
                                        </p:attrNameLst>
                                      </p:cBhvr>
                                      <p:to>
                                        <p:strVal val="visible"/>
                                      </p:to>
                                    </p:set>
                                  </p:childTnLst>
                                </p:cTn>
                              </p:par>
                            </p:childTnLst>
                          </p:cTn>
                        </p:par>
                        <p:par>
                          <p:cTn id="64" fill="hold">
                            <p:stCondLst>
                              <p:cond delay="2200"/>
                            </p:stCondLst>
                            <p:childTnLst>
                              <p:par>
                                <p:cTn id="65" presetID="1" presetClass="exit" presetSubtype="0" fill="hold" nodeType="afterEffect">
                                  <p:stCondLst>
                                    <p:cond delay="200"/>
                                  </p:stCondLst>
                                  <p:childTnLst>
                                    <p:set>
                                      <p:cBhvr>
                                        <p:cTn id="66" dur="1" fill="hold">
                                          <p:stCondLst>
                                            <p:cond delay="0"/>
                                          </p:stCondLst>
                                        </p:cTn>
                                        <p:tgtEl>
                                          <p:spTgt spid="43"/>
                                        </p:tgtEl>
                                        <p:attrNameLst>
                                          <p:attrName>style.visibility</p:attrName>
                                        </p:attrNameLst>
                                      </p:cBhvr>
                                      <p:to>
                                        <p:strVal val="hidden"/>
                                      </p:to>
                                    </p:set>
                                  </p:childTnLst>
                                </p:cTn>
                              </p:par>
                              <p:par>
                                <p:cTn id="67" presetID="1" presetClass="entr" presetSubtype="0" fill="hold" nodeType="withEffect">
                                  <p:stCondLst>
                                    <p:cond delay="200"/>
                                  </p:stCondLst>
                                  <p:childTnLst>
                                    <p:set>
                                      <p:cBhvr>
                                        <p:cTn id="68" dur="1" fill="hold">
                                          <p:stCondLst>
                                            <p:cond delay="0"/>
                                          </p:stCondLst>
                                        </p:cTn>
                                        <p:tgtEl>
                                          <p:spTgt spid="28"/>
                                        </p:tgtEl>
                                        <p:attrNameLst>
                                          <p:attrName>style.visibility</p:attrName>
                                        </p:attrNameLst>
                                      </p:cBhvr>
                                      <p:to>
                                        <p:strVal val="visible"/>
                                      </p:to>
                                    </p:set>
                                  </p:childTnLst>
                                </p:cTn>
                              </p:par>
                            </p:childTnLst>
                          </p:cTn>
                        </p:par>
                        <p:par>
                          <p:cTn id="69" fill="hold">
                            <p:stCondLst>
                              <p:cond delay="2400"/>
                            </p:stCondLst>
                            <p:childTnLst>
                              <p:par>
                                <p:cTn id="70" presetID="1" presetClass="exit" presetSubtype="0" fill="hold" nodeType="afterEffect">
                                  <p:stCondLst>
                                    <p:cond delay="200"/>
                                  </p:stCondLst>
                                  <p:childTnLst>
                                    <p:set>
                                      <p:cBhvr>
                                        <p:cTn id="71" dur="1" fill="hold">
                                          <p:stCondLst>
                                            <p:cond delay="0"/>
                                          </p:stCondLst>
                                        </p:cTn>
                                        <p:tgtEl>
                                          <p:spTgt spid="47"/>
                                        </p:tgtEl>
                                        <p:attrNameLst>
                                          <p:attrName>style.visibility</p:attrName>
                                        </p:attrNameLst>
                                      </p:cBhvr>
                                      <p:to>
                                        <p:strVal val="hidden"/>
                                      </p:to>
                                    </p:set>
                                  </p:childTnLst>
                                </p:cTn>
                              </p:par>
                              <p:par>
                                <p:cTn id="72" presetID="1" presetClass="entr" presetSubtype="0" fill="hold" nodeType="withEffect">
                                  <p:stCondLst>
                                    <p:cond delay="200"/>
                                  </p:stCondLst>
                                  <p:childTnLst>
                                    <p:set>
                                      <p:cBhvr>
                                        <p:cTn id="73" dur="1" fill="hold">
                                          <p:stCondLst>
                                            <p:cond delay="0"/>
                                          </p:stCondLst>
                                        </p:cTn>
                                        <p:tgtEl>
                                          <p:spTgt spid="10"/>
                                        </p:tgtEl>
                                        <p:attrNameLst>
                                          <p:attrName>style.visibility</p:attrName>
                                        </p:attrNameLst>
                                      </p:cBhvr>
                                      <p:to>
                                        <p:strVal val="visible"/>
                                      </p:to>
                                    </p:set>
                                  </p:childTnLst>
                                </p:cTn>
                              </p:par>
                            </p:childTnLst>
                          </p:cTn>
                        </p:par>
                        <p:par>
                          <p:cTn id="74" fill="hold">
                            <p:stCondLst>
                              <p:cond delay="2600"/>
                            </p:stCondLst>
                            <p:childTnLst>
                              <p:par>
                                <p:cTn id="75" presetID="1" presetClass="exit" presetSubtype="0" fill="hold" nodeType="afterEffect">
                                  <p:stCondLst>
                                    <p:cond delay="200"/>
                                  </p:stCondLst>
                                  <p:childTnLst>
                                    <p:set>
                                      <p:cBhvr>
                                        <p:cTn id="76" dur="1" fill="hold">
                                          <p:stCondLst>
                                            <p:cond delay="0"/>
                                          </p:stCondLst>
                                        </p:cTn>
                                        <p:tgtEl>
                                          <p:spTgt spid="46"/>
                                        </p:tgtEl>
                                        <p:attrNameLst>
                                          <p:attrName>style.visibility</p:attrName>
                                        </p:attrNameLst>
                                      </p:cBhvr>
                                      <p:to>
                                        <p:strVal val="hidden"/>
                                      </p:to>
                                    </p:set>
                                  </p:childTnLst>
                                </p:cTn>
                              </p:par>
                              <p:par>
                                <p:cTn id="77" presetID="1" presetClass="entr" presetSubtype="0" fill="hold" nodeType="withEffect">
                                  <p:stCondLst>
                                    <p:cond delay="200"/>
                                  </p:stCondLst>
                                  <p:childTnLst>
                                    <p:set>
                                      <p:cBhvr>
                                        <p:cTn id="78" dur="1" fill="hold">
                                          <p:stCondLst>
                                            <p:cond delay="0"/>
                                          </p:stCondLst>
                                        </p:cTn>
                                        <p:tgtEl>
                                          <p:spTgt spid="30"/>
                                        </p:tgtEl>
                                        <p:attrNameLst>
                                          <p:attrName>style.visibility</p:attrName>
                                        </p:attrNameLst>
                                      </p:cBhvr>
                                      <p:to>
                                        <p:strVal val="visible"/>
                                      </p:to>
                                    </p:set>
                                  </p:childTnLst>
                                </p:cTn>
                              </p:par>
                            </p:childTnLst>
                          </p:cTn>
                        </p:par>
                        <p:par>
                          <p:cTn id="79" fill="hold">
                            <p:stCondLst>
                              <p:cond delay="2800"/>
                            </p:stCondLst>
                            <p:childTnLst>
                              <p:par>
                                <p:cTn id="80" presetID="1" presetClass="exit" presetSubtype="0" fill="hold" nodeType="afterEffect">
                                  <p:stCondLst>
                                    <p:cond delay="200"/>
                                  </p:stCondLst>
                                  <p:childTnLst>
                                    <p:set>
                                      <p:cBhvr>
                                        <p:cTn id="81" dur="1" fill="hold">
                                          <p:stCondLst>
                                            <p:cond delay="0"/>
                                          </p:stCondLst>
                                        </p:cTn>
                                        <p:tgtEl>
                                          <p:spTgt spid="42"/>
                                        </p:tgtEl>
                                        <p:attrNameLst>
                                          <p:attrName>style.visibility</p:attrName>
                                        </p:attrNameLst>
                                      </p:cBhvr>
                                      <p:to>
                                        <p:strVal val="hidden"/>
                                      </p:to>
                                    </p:set>
                                  </p:childTnLst>
                                </p:cTn>
                              </p:par>
                              <p:par>
                                <p:cTn id="82" presetID="1" presetClass="entr" presetSubtype="0" fill="hold" nodeType="withEffect">
                                  <p:stCondLst>
                                    <p:cond delay="200"/>
                                  </p:stCondLst>
                                  <p:childTnLst>
                                    <p:set>
                                      <p:cBhvr>
                                        <p:cTn id="8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p:cNvSpPr/>
          <p:nvPr/>
        </p:nvSpPr>
        <p:spPr>
          <a:xfrm>
            <a:off x="-17253" y="-1"/>
            <a:ext cx="9161253" cy="4037162"/>
          </a:xfrm>
          <a:prstGeom prst="rect">
            <a:avLst/>
          </a:prstGeom>
          <a:solidFill>
            <a:srgbClr val="458B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3" name="Picture 5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2267" y="9982759"/>
            <a:ext cx="714375" cy="1028700"/>
          </a:xfrm>
          <a:prstGeom prst="rect">
            <a:avLst/>
          </a:prstGeom>
        </p:spPr>
      </p:pic>
      <p:sp>
        <p:nvSpPr>
          <p:cNvPr id="60" name="Rectangle 59"/>
          <p:cNvSpPr/>
          <p:nvPr/>
        </p:nvSpPr>
        <p:spPr>
          <a:xfrm>
            <a:off x="8004026" y="5756696"/>
            <a:ext cx="1164375" cy="11013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p:cNvSpPr/>
          <p:nvPr/>
        </p:nvSpPr>
        <p:spPr>
          <a:xfrm>
            <a:off x="-17253" y="3194069"/>
            <a:ext cx="9185654" cy="1030575"/>
          </a:xfrm>
          <a:prstGeom prst="rect">
            <a:avLst/>
          </a:prstGeom>
          <a:gradFill flip="none" rotWithShape="1">
            <a:gsLst>
              <a:gs pos="5300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p:cNvSpPr/>
          <p:nvPr/>
        </p:nvSpPr>
        <p:spPr>
          <a:xfrm>
            <a:off x="5703062" y="1073896"/>
            <a:ext cx="1970379" cy="2850005"/>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2800" dirty="0" smtClean="0">
                <a:solidFill>
                  <a:srgbClr val="C00000"/>
                </a:solidFill>
              </a:rPr>
              <a:t>Under</a:t>
            </a:r>
            <a:endParaRPr lang="en-GB" sz="2800" dirty="0">
              <a:solidFill>
                <a:srgbClr val="C00000"/>
              </a:solidFill>
            </a:endParaRPr>
          </a:p>
        </p:txBody>
      </p:sp>
      <p:sp>
        <p:nvSpPr>
          <p:cNvPr id="23" name="Rectangle 22"/>
          <p:cNvSpPr/>
          <p:nvPr/>
        </p:nvSpPr>
        <p:spPr>
          <a:xfrm>
            <a:off x="2759787" y="1075878"/>
            <a:ext cx="1970379" cy="2850005"/>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2800" dirty="0" smtClean="0">
                <a:solidFill>
                  <a:srgbClr val="C00000"/>
                </a:solidFill>
              </a:rPr>
              <a:t>Down</a:t>
            </a:r>
            <a:endParaRPr lang="en-GB" sz="2800" dirty="0">
              <a:solidFill>
                <a:srgbClr val="C00000"/>
              </a:solidFill>
            </a:endParaRPr>
          </a:p>
        </p:txBody>
      </p:sp>
      <p:sp>
        <p:nvSpPr>
          <p:cNvPr id="64" name="Title 63"/>
          <p:cNvSpPr>
            <a:spLocks noGrp="1"/>
          </p:cNvSpPr>
          <p:nvPr>
            <p:ph type="title"/>
          </p:nvPr>
        </p:nvSpPr>
        <p:spPr>
          <a:xfrm>
            <a:off x="0" y="20066"/>
            <a:ext cx="9144000" cy="1325563"/>
          </a:xfrm>
        </p:spPr>
        <p:txBody>
          <a:bodyPr>
            <a:noAutofit/>
          </a:bodyPr>
          <a:lstStyle/>
          <a:p>
            <a:pPr algn="ctr"/>
            <a:r>
              <a:rPr lang="en-GB" sz="6000" spc="-150" dirty="0" smtClean="0">
                <a:solidFill>
                  <a:schemeClr val="bg1"/>
                </a:solidFill>
              </a:rPr>
              <a:t>Australian Magician’s Dream</a:t>
            </a:r>
            <a:endParaRPr lang="en-GB" sz="6000" spc="-150" dirty="0">
              <a:solidFill>
                <a:schemeClr val="bg1"/>
              </a:solidFill>
            </a:endParaRPr>
          </a:p>
        </p:txBody>
      </p:sp>
      <p:sp>
        <p:nvSpPr>
          <p:cNvPr id="65" name="Content Placeholder 64"/>
          <p:cNvSpPr>
            <a:spLocks noGrp="1"/>
          </p:cNvSpPr>
          <p:nvPr>
            <p:ph idx="1"/>
          </p:nvPr>
        </p:nvSpPr>
        <p:spPr>
          <a:xfrm>
            <a:off x="-1" y="4224644"/>
            <a:ext cx="7673441" cy="2633356"/>
          </a:xfrm>
        </p:spPr>
        <p:txBody>
          <a:bodyPr>
            <a:normAutofit/>
          </a:bodyPr>
          <a:lstStyle/>
          <a:p>
            <a:pPr marL="0" indent="0">
              <a:buNone/>
            </a:pPr>
            <a:r>
              <a:rPr lang="en-GB" sz="3600" dirty="0" smtClean="0">
                <a:solidFill>
                  <a:schemeClr val="bg1">
                    <a:lumMod val="50000"/>
                  </a:schemeClr>
                </a:solidFill>
              </a:rPr>
              <a:t>Discard the ‘Down’ pile.</a:t>
            </a:r>
          </a:p>
          <a:p>
            <a:pPr marL="0" indent="0">
              <a:buNone/>
            </a:pPr>
            <a:r>
              <a:rPr lang="en-GB" sz="3600" dirty="0" smtClean="0">
                <a:solidFill>
                  <a:schemeClr val="bg1">
                    <a:lumMod val="50000"/>
                  </a:schemeClr>
                </a:solidFill>
              </a:rPr>
              <a:t>Take the Under pile and repeat the process.</a:t>
            </a:r>
            <a:endParaRPr lang="en-GB" sz="3600" dirty="0">
              <a:solidFill>
                <a:schemeClr val="bg1">
                  <a:lumMod val="50000"/>
                </a:schemeClr>
              </a:solidFill>
            </a:endParaRPr>
          </a:p>
        </p:txBody>
      </p:sp>
      <p:pic>
        <p:nvPicPr>
          <p:cNvPr id="67" name="Picture 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93749" y="4980530"/>
            <a:ext cx="2007920" cy="2007920"/>
          </a:xfrm>
          <a:prstGeom prst="rect">
            <a:avLst/>
          </a:prstGeom>
        </p:spPr>
      </p:pic>
      <p:grpSp>
        <p:nvGrpSpPr>
          <p:cNvPr id="12" name="Group 11"/>
          <p:cNvGrpSpPr/>
          <p:nvPr/>
        </p:nvGrpSpPr>
        <p:grpSpPr>
          <a:xfrm>
            <a:off x="6060826" y="1217243"/>
            <a:ext cx="1429127" cy="1924556"/>
            <a:chOff x="6060826" y="1217243"/>
            <a:chExt cx="1429127" cy="1924556"/>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4313" y="1217243"/>
              <a:ext cx="1320876" cy="1884449"/>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4313" y="1267789"/>
              <a:ext cx="1287389" cy="1836675"/>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54886" y="1230174"/>
              <a:ext cx="1302202" cy="1857808"/>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09394" y="1302582"/>
              <a:ext cx="1289170" cy="1839216"/>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02564" y="1285274"/>
              <a:ext cx="1287389" cy="1836675"/>
            </a:xfrm>
            <a:prstGeom prst="rect">
              <a:avLst/>
            </a:prstGeom>
          </p:spPr>
        </p:pic>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40420" y="1302583"/>
              <a:ext cx="1267186" cy="1807852"/>
            </a:xfrm>
            <a:prstGeom prst="rect">
              <a:avLst/>
            </a:prstGeom>
          </p:spPr>
        </p:pic>
        <p:pic>
          <p:nvPicPr>
            <p:cNvPr id="9" name="Picture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60826" y="1340613"/>
              <a:ext cx="1262514" cy="1801186"/>
            </a:xfrm>
            <a:prstGeom prst="rect">
              <a:avLst/>
            </a:prstGeom>
          </p:spPr>
        </p:pic>
        <p:pic>
          <p:nvPicPr>
            <p:cNvPr id="10" name="Picture 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02565" y="1302581"/>
              <a:ext cx="1236068" cy="1763457"/>
            </a:xfrm>
            <a:prstGeom prst="rect">
              <a:avLst/>
            </a:prstGeom>
          </p:spPr>
        </p:pic>
        <p:pic>
          <p:nvPicPr>
            <p:cNvPr id="31" name="Content Placeholder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278222" y="1374367"/>
              <a:ext cx="1208089" cy="1723540"/>
            </a:xfrm>
            <a:prstGeom prst="rect">
              <a:avLst/>
            </a:prstGeom>
          </p:spPr>
        </p:pic>
      </p:grpSp>
      <p:grpSp>
        <p:nvGrpSpPr>
          <p:cNvPr id="11" name="Group 10"/>
          <p:cNvGrpSpPr/>
          <p:nvPr/>
        </p:nvGrpSpPr>
        <p:grpSpPr>
          <a:xfrm>
            <a:off x="388127" y="1073896"/>
            <a:ext cx="1475124" cy="2041902"/>
            <a:chOff x="388127" y="1073896"/>
            <a:chExt cx="1475124" cy="2041902"/>
          </a:xfrm>
        </p:grpSpPr>
        <p:pic>
          <p:nvPicPr>
            <p:cNvPr id="46" name="Picture 4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88127" y="1222656"/>
              <a:ext cx="1326969" cy="1893142"/>
            </a:xfrm>
            <a:prstGeom prst="rect">
              <a:avLst/>
            </a:prstGeom>
          </p:spPr>
        </p:pic>
        <p:pic>
          <p:nvPicPr>
            <p:cNvPr id="47" name="Picture 4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49445" y="1073896"/>
              <a:ext cx="1326969" cy="1893142"/>
            </a:xfrm>
            <a:prstGeom prst="rect">
              <a:avLst/>
            </a:prstGeom>
          </p:spPr>
        </p:pic>
        <p:pic>
          <p:nvPicPr>
            <p:cNvPr id="43" name="Picture 4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0588" y="1187412"/>
              <a:ext cx="1326969" cy="1893142"/>
            </a:xfrm>
            <a:prstGeom prst="rect">
              <a:avLst/>
            </a:prstGeom>
          </p:spPr>
        </p:pic>
        <p:pic>
          <p:nvPicPr>
            <p:cNvPr id="44" name="Picture 4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9922" y="1152167"/>
              <a:ext cx="1326969" cy="1893142"/>
            </a:xfrm>
            <a:prstGeom prst="rect">
              <a:avLst/>
            </a:prstGeom>
          </p:spPr>
        </p:pic>
        <p:pic>
          <p:nvPicPr>
            <p:cNvPr id="45" name="Picture 4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91209" y="1193895"/>
              <a:ext cx="1326969" cy="1893142"/>
            </a:xfrm>
            <a:prstGeom prst="rect">
              <a:avLst/>
            </a:prstGeom>
          </p:spPr>
        </p:pic>
        <p:pic>
          <p:nvPicPr>
            <p:cNvPr id="42" name="Picture 4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36282" y="1187412"/>
              <a:ext cx="1326969" cy="1893142"/>
            </a:xfrm>
            <a:prstGeom prst="rect">
              <a:avLst/>
            </a:prstGeom>
          </p:spPr>
        </p:pic>
      </p:grpSp>
    </p:spTree>
    <p:extLst>
      <p:ext uri="{BB962C8B-B14F-4D97-AF65-F5344CB8AC3E}">
        <p14:creationId xmlns:p14="http://schemas.microsoft.com/office/powerpoint/2010/main" val="10123097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22222E-6 -4.07407E-6 L -0.62066 -0.01504 " pathEditMode="relative" rAng="0" ptsTypes="AA">
                                      <p:cBhvr>
                                        <p:cTn id="6" dur="2000" fill="hold"/>
                                        <p:tgtEl>
                                          <p:spTgt spid="12"/>
                                        </p:tgtEl>
                                        <p:attrNameLst>
                                          <p:attrName>ppt_x</p:attrName>
                                          <p:attrName>ppt_y</p:attrName>
                                        </p:attrNameLst>
                                      </p:cBhvr>
                                      <p:rCtr x="-31042" y="-764"/>
                                    </p:animMotion>
                                  </p:childTnLst>
                                </p:cTn>
                              </p:par>
                            </p:childTnLst>
                          </p:cTn>
                        </p:par>
                        <p:par>
                          <p:cTn id="7" fill="hold">
                            <p:stCondLst>
                              <p:cond delay="2000"/>
                            </p:stCondLst>
                            <p:childTnLst>
                              <p:par>
                                <p:cTn id="8" presetID="1" presetClass="entr" presetSubtype="0" fill="hold" nodeType="after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p:cNvSpPr/>
          <p:nvPr/>
        </p:nvSpPr>
        <p:spPr>
          <a:xfrm>
            <a:off x="-17253" y="-1"/>
            <a:ext cx="9161253" cy="4037162"/>
          </a:xfrm>
          <a:prstGeom prst="rect">
            <a:avLst/>
          </a:prstGeom>
          <a:solidFill>
            <a:srgbClr val="458B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6" name="Picture 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127" y="1222656"/>
            <a:ext cx="1326969" cy="1893142"/>
          </a:xfrm>
          <a:prstGeom prst="rect">
            <a:avLst/>
          </a:prstGeom>
        </p:spPr>
      </p:pic>
      <p:pic>
        <p:nvPicPr>
          <p:cNvPr id="47" name="Picture 4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445" y="1073896"/>
            <a:ext cx="1326969" cy="1893142"/>
          </a:xfrm>
          <a:prstGeom prst="rect">
            <a:avLst/>
          </a:prstGeom>
        </p:spPr>
      </p:pic>
      <p:pic>
        <p:nvPicPr>
          <p:cNvPr id="43" name="Picture 4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588" y="1187412"/>
            <a:ext cx="1326969" cy="1893142"/>
          </a:xfrm>
          <a:prstGeom prst="rect">
            <a:avLst/>
          </a:prstGeom>
        </p:spPr>
      </p:pic>
      <p:pic>
        <p:nvPicPr>
          <p:cNvPr id="45" name="Picture 4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209" y="1193895"/>
            <a:ext cx="1326969" cy="1893142"/>
          </a:xfrm>
          <a:prstGeom prst="rect">
            <a:avLst/>
          </a:prstGeom>
        </p:spPr>
      </p:pic>
      <p:pic>
        <p:nvPicPr>
          <p:cNvPr id="44" name="Picture 4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327" y="1198156"/>
            <a:ext cx="1326969" cy="1893142"/>
          </a:xfrm>
          <a:prstGeom prst="rect">
            <a:avLst/>
          </a:prstGeom>
        </p:spPr>
      </p:pic>
      <p:pic>
        <p:nvPicPr>
          <p:cNvPr id="53" name="Picture 5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2267" y="9982759"/>
            <a:ext cx="714375" cy="1028700"/>
          </a:xfrm>
          <a:prstGeom prst="rect">
            <a:avLst/>
          </a:prstGeom>
        </p:spPr>
      </p:pic>
      <p:sp>
        <p:nvSpPr>
          <p:cNvPr id="60" name="Rectangle 59"/>
          <p:cNvSpPr/>
          <p:nvPr/>
        </p:nvSpPr>
        <p:spPr>
          <a:xfrm>
            <a:off x="8004026" y="5756696"/>
            <a:ext cx="1164375" cy="11013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p:cNvSpPr/>
          <p:nvPr/>
        </p:nvSpPr>
        <p:spPr>
          <a:xfrm>
            <a:off x="-17253" y="3194069"/>
            <a:ext cx="9185654" cy="1030575"/>
          </a:xfrm>
          <a:prstGeom prst="rect">
            <a:avLst/>
          </a:prstGeom>
          <a:gradFill flip="none" rotWithShape="1">
            <a:gsLst>
              <a:gs pos="5300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4" name="Title 63"/>
          <p:cNvSpPr>
            <a:spLocks noGrp="1"/>
          </p:cNvSpPr>
          <p:nvPr>
            <p:ph type="title"/>
          </p:nvPr>
        </p:nvSpPr>
        <p:spPr>
          <a:xfrm>
            <a:off x="0" y="20066"/>
            <a:ext cx="9144000" cy="1325563"/>
          </a:xfrm>
        </p:spPr>
        <p:txBody>
          <a:bodyPr>
            <a:noAutofit/>
          </a:bodyPr>
          <a:lstStyle/>
          <a:p>
            <a:pPr algn="ctr"/>
            <a:r>
              <a:rPr lang="en-GB" sz="6000" spc="-150" dirty="0" smtClean="0">
                <a:solidFill>
                  <a:schemeClr val="bg1"/>
                </a:solidFill>
              </a:rPr>
              <a:t>Australian Magician’s Dream</a:t>
            </a:r>
            <a:endParaRPr lang="en-GB" sz="6000" spc="-150" dirty="0">
              <a:solidFill>
                <a:schemeClr val="bg1"/>
              </a:solidFill>
            </a:endParaRPr>
          </a:p>
        </p:txBody>
      </p:sp>
      <p:sp>
        <p:nvSpPr>
          <p:cNvPr id="5" name="Rectangle 4"/>
          <p:cNvSpPr/>
          <p:nvPr/>
        </p:nvSpPr>
        <p:spPr>
          <a:xfrm>
            <a:off x="5703062" y="1073896"/>
            <a:ext cx="1970379" cy="2850005"/>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2800" dirty="0" smtClean="0">
                <a:solidFill>
                  <a:srgbClr val="C00000"/>
                </a:solidFill>
              </a:rPr>
              <a:t>Under</a:t>
            </a:r>
            <a:endParaRPr lang="en-GB" sz="2800" dirty="0">
              <a:solidFill>
                <a:srgbClr val="C00000"/>
              </a:solidFill>
            </a:endParaRPr>
          </a:p>
        </p:txBody>
      </p:sp>
      <p:sp>
        <p:nvSpPr>
          <p:cNvPr id="23" name="Rectangle 22"/>
          <p:cNvSpPr/>
          <p:nvPr/>
        </p:nvSpPr>
        <p:spPr>
          <a:xfrm>
            <a:off x="2759787" y="1075878"/>
            <a:ext cx="1970379" cy="2850005"/>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2800" dirty="0" smtClean="0">
                <a:solidFill>
                  <a:srgbClr val="C00000"/>
                </a:solidFill>
              </a:rPr>
              <a:t>Down</a:t>
            </a:r>
            <a:endParaRPr lang="en-GB" sz="2800" dirty="0">
              <a:solidFill>
                <a:srgbClr val="C00000"/>
              </a:solidFill>
            </a:endParaRPr>
          </a:p>
        </p:txBody>
      </p:sp>
      <p:sp>
        <p:nvSpPr>
          <p:cNvPr id="65" name="Content Placeholder 64"/>
          <p:cNvSpPr>
            <a:spLocks noGrp="1"/>
          </p:cNvSpPr>
          <p:nvPr>
            <p:ph idx="1"/>
          </p:nvPr>
        </p:nvSpPr>
        <p:spPr>
          <a:xfrm>
            <a:off x="-1" y="4224644"/>
            <a:ext cx="7673441" cy="2633356"/>
          </a:xfrm>
        </p:spPr>
        <p:txBody>
          <a:bodyPr>
            <a:normAutofit/>
          </a:bodyPr>
          <a:lstStyle/>
          <a:p>
            <a:pPr marL="0" indent="0">
              <a:buNone/>
            </a:pPr>
            <a:r>
              <a:rPr lang="en-GB" sz="3600" dirty="0" smtClean="0">
                <a:solidFill>
                  <a:schemeClr val="bg1">
                    <a:lumMod val="50000"/>
                  </a:schemeClr>
                </a:solidFill>
              </a:rPr>
              <a:t>Discard the ‘Down’ pile.</a:t>
            </a:r>
          </a:p>
          <a:p>
            <a:pPr marL="0" indent="0">
              <a:buNone/>
            </a:pPr>
            <a:r>
              <a:rPr lang="en-GB" sz="3600" dirty="0" smtClean="0">
                <a:solidFill>
                  <a:schemeClr val="bg1">
                    <a:lumMod val="50000"/>
                  </a:schemeClr>
                </a:solidFill>
              </a:rPr>
              <a:t>Take the Under pile and repeat the process.</a:t>
            </a:r>
            <a:endParaRPr lang="en-GB" sz="3600" dirty="0">
              <a:solidFill>
                <a:schemeClr val="bg1">
                  <a:lumMod val="50000"/>
                </a:schemeClr>
              </a:solidFill>
            </a:endParaRPr>
          </a:p>
        </p:txBody>
      </p:sp>
      <p:pic>
        <p:nvPicPr>
          <p:cNvPr id="67" name="Picture 6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3749" y="4980530"/>
            <a:ext cx="2007920" cy="2007920"/>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47819" y="1201745"/>
            <a:ext cx="1320876" cy="1884449"/>
          </a:xfrm>
          <a:prstGeom prst="rect">
            <a:avLst/>
          </a:prstGeom>
        </p:spPr>
      </p:pic>
    </p:spTree>
    <p:extLst>
      <p:ext uri="{BB962C8B-B14F-4D97-AF65-F5344CB8AC3E}">
        <p14:creationId xmlns:p14="http://schemas.microsoft.com/office/powerpoint/2010/main" val="6185867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5.55556E-7 -1.48148E-6 L 0.29392 0.01273 " pathEditMode="relative" rAng="0" ptsTypes="AA">
                                      <p:cBhvr>
                                        <p:cTn id="6" dur="2000" fill="hold"/>
                                        <p:tgtEl>
                                          <p:spTgt spid="44"/>
                                        </p:tgtEl>
                                        <p:attrNameLst>
                                          <p:attrName>ppt_x</p:attrName>
                                          <p:attrName>ppt_y</p:attrName>
                                        </p:attrNameLst>
                                      </p:cBhvr>
                                      <p:rCtr x="14687" y="625"/>
                                    </p:animMotion>
                                  </p:childTnLst>
                                </p:cTn>
                              </p:par>
                            </p:childTnLst>
                          </p:cTn>
                        </p:par>
                        <p:par>
                          <p:cTn id="7" fill="hold">
                            <p:stCondLst>
                              <p:cond delay="2000"/>
                            </p:stCondLst>
                            <p:childTnLst>
                              <p:par>
                                <p:cTn id="8" presetID="42" presetClass="path" presetSubtype="0" accel="50000" decel="50000" fill="hold" nodeType="afterEffect">
                                  <p:stCondLst>
                                    <p:cond delay="0"/>
                                  </p:stCondLst>
                                  <p:childTnLst>
                                    <p:animMotion origin="layout" path="M 2.22222E-6 2.96296E-6 L 0.61684 0.00208 " pathEditMode="relative" rAng="0" ptsTypes="AA">
                                      <p:cBhvr>
                                        <p:cTn id="9" dur="2000" fill="hold"/>
                                        <p:tgtEl>
                                          <p:spTgt spid="45"/>
                                        </p:tgtEl>
                                        <p:attrNameLst>
                                          <p:attrName>ppt_x</p:attrName>
                                          <p:attrName>ppt_y</p:attrName>
                                        </p:attrNameLst>
                                      </p:cBhvr>
                                      <p:rCtr x="30833" y="93"/>
                                    </p:animMotion>
                                  </p:childTnLst>
                                </p:cTn>
                              </p:par>
                            </p:childTnLst>
                          </p:cTn>
                        </p:par>
                        <p:par>
                          <p:cTn id="10" fill="hold">
                            <p:stCondLst>
                              <p:cond delay="4000"/>
                            </p:stCondLst>
                            <p:childTnLst>
                              <p:par>
                                <p:cTn id="11" presetID="1" presetClass="entr" presetSubtype="0"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p:cNvSpPr/>
          <p:nvPr/>
        </p:nvSpPr>
        <p:spPr>
          <a:xfrm>
            <a:off x="-17253" y="-1"/>
            <a:ext cx="9161253" cy="4037162"/>
          </a:xfrm>
          <a:prstGeom prst="rect">
            <a:avLst/>
          </a:prstGeom>
          <a:solidFill>
            <a:srgbClr val="458B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5" name="Picture 4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323" y="1201745"/>
            <a:ext cx="1326969" cy="1893142"/>
          </a:xfrm>
          <a:prstGeom prst="rect">
            <a:avLst/>
          </a:prstGeom>
        </p:spPr>
      </p:pic>
      <p:pic>
        <p:nvPicPr>
          <p:cNvPr id="44" name="Picture 4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922" y="1221812"/>
            <a:ext cx="1326969" cy="1893142"/>
          </a:xfrm>
          <a:prstGeom prst="rect">
            <a:avLst/>
          </a:prstGeom>
        </p:spPr>
      </p:pic>
      <p:pic>
        <p:nvPicPr>
          <p:cNvPr id="53" name="Picture 5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2267" y="9982759"/>
            <a:ext cx="714375" cy="1028700"/>
          </a:xfrm>
          <a:prstGeom prst="rect">
            <a:avLst/>
          </a:prstGeom>
        </p:spPr>
      </p:pic>
      <p:sp>
        <p:nvSpPr>
          <p:cNvPr id="60" name="Rectangle 59"/>
          <p:cNvSpPr/>
          <p:nvPr/>
        </p:nvSpPr>
        <p:spPr>
          <a:xfrm>
            <a:off x="8004026" y="5756696"/>
            <a:ext cx="1164375" cy="11013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p:cNvSpPr/>
          <p:nvPr/>
        </p:nvSpPr>
        <p:spPr>
          <a:xfrm>
            <a:off x="-17253" y="3194069"/>
            <a:ext cx="9185654" cy="1030575"/>
          </a:xfrm>
          <a:prstGeom prst="rect">
            <a:avLst/>
          </a:prstGeom>
          <a:gradFill flip="none" rotWithShape="1">
            <a:gsLst>
              <a:gs pos="5300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p:cNvSpPr/>
          <p:nvPr/>
        </p:nvSpPr>
        <p:spPr>
          <a:xfrm>
            <a:off x="5703062" y="1073896"/>
            <a:ext cx="1970379" cy="2850005"/>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2800" dirty="0" smtClean="0">
                <a:solidFill>
                  <a:srgbClr val="C00000"/>
                </a:solidFill>
              </a:rPr>
              <a:t>Under</a:t>
            </a:r>
            <a:endParaRPr lang="en-GB" sz="2800" dirty="0">
              <a:solidFill>
                <a:srgbClr val="C00000"/>
              </a:solidFill>
            </a:endParaRPr>
          </a:p>
        </p:txBody>
      </p:sp>
      <p:sp>
        <p:nvSpPr>
          <p:cNvPr id="23" name="Rectangle 22"/>
          <p:cNvSpPr/>
          <p:nvPr/>
        </p:nvSpPr>
        <p:spPr>
          <a:xfrm>
            <a:off x="2759787" y="1075878"/>
            <a:ext cx="1970379" cy="2850005"/>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2800" dirty="0" smtClean="0">
                <a:solidFill>
                  <a:srgbClr val="C00000"/>
                </a:solidFill>
              </a:rPr>
              <a:t>Down</a:t>
            </a:r>
            <a:endParaRPr lang="en-GB" sz="2800" dirty="0">
              <a:solidFill>
                <a:srgbClr val="C00000"/>
              </a:solidFill>
            </a:endParaRPr>
          </a:p>
        </p:txBody>
      </p:sp>
      <p:sp>
        <p:nvSpPr>
          <p:cNvPr id="64" name="Title 63"/>
          <p:cNvSpPr>
            <a:spLocks noGrp="1"/>
          </p:cNvSpPr>
          <p:nvPr>
            <p:ph type="title"/>
          </p:nvPr>
        </p:nvSpPr>
        <p:spPr>
          <a:xfrm>
            <a:off x="0" y="20066"/>
            <a:ext cx="9144000" cy="1325563"/>
          </a:xfrm>
        </p:spPr>
        <p:txBody>
          <a:bodyPr>
            <a:noAutofit/>
          </a:bodyPr>
          <a:lstStyle/>
          <a:p>
            <a:pPr algn="ctr"/>
            <a:r>
              <a:rPr lang="en-GB" sz="6000" spc="-150" dirty="0" smtClean="0">
                <a:solidFill>
                  <a:schemeClr val="bg1"/>
                </a:solidFill>
              </a:rPr>
              <a:t>Australian Magician’s Dream</a:t>
            </a:r>
            <a:endParaRPr lang="en-GB" sz="6000" spc="-150" dirty="0">
              <a:solidFill>
                <a:schemeClr val="bg1"/>
              </a:solidFill>
            </a:endParaRPr>
          </a:p>
        </p:txBody>
      </p:sp>
      <p:sp>
        <p:nvSpPr>
          <p:cNvPr id="65" name="Content Placeholder 64"/>
          <p:cNvSpPr>
            <a:spLocks noGrp="1"/>
          </p:cNvSpPr>
          <p:nvPr>
            <p:ph idx="1"/>
          </p:nvPr>
        </p:nvSpPr>
        <p:spPr>
          <a:xfrm>
            <a:off x="-1" y="4224644"/>
            <a:ext cx="7673441" cy="2633356"/>
          </a:xfrm>
        </p:spPr>
        <p:txBody>
          <a:bodyPr>
            <a:normAutofit/>
          </a:bodyPr>
          <a:lstStyle/>
          <a:p>
            <a:pPr marL="0" indent="0">
              <a:buNone/>
            </a:pPr>
            <a:r>
              <a:rPr lang="en-GB" sz="3600" dirty="0" smtClean="0">
                <a:solidFill>
                  <a:schemeClr val="bg1">
                    <a:lumMod val="50000"/>
                  </a:schemeClr>
                </a:solidFill>
              </a:rPr>
              <a:t>Continue until only 1 card remains face up.</a:t>
            </a:r>
          </a:p>
        </p:txBody>
      </p:sp>
      <p:pic>
        <p:nvPicPr>
          <p:cNvPr id="67" name="Picture 6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3749" y="4980530"/>
            <a:ext cx="2007920" cy="2007920"/>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2156" y="1233965"/>
            <a:ext cx="1297910" cy="1851685"/>
          </a:xfrm>
          <a:prstGeom prst="rect">
            <a:avLst/>
          </a:prstGeom>
        </p:spPr>
      </p:pic>
    </p:spTree>
    <p:extLst>
      <p:ext uri="{BB962C8B-B14F-4D97-AF65-F5344CB8AC3E}">
        <p14:creationId xmlns:p14="http://schemas.microsoft.com/office/powerpoint/2010/main" val="13006690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3.7037E-6 L 0.29392 0.01274 " pathEditMode="relative" rAng="0" ptsTypes="AA">
                                      <p:cBhvr>
                                        <p:cTn id="6" dur="2000" fill="hold"/>
                                        <p:tgtEl>
                                          <p:spTgt spid="44"/>
                                        </p:tgtEl>
                                        <p:attrNameLst>
                                          <p:attrName>ppt_x</p:attrName>
                                          <p:attrName>ppt_y</p:attrName>
                                        </p:attrNameLst>
                                      </p:cBhvr>
                                      <p:rCtr x="14687" y="625"/>
                                    </p:animMotion>
                                  </p:childTnLst>
                                </p:cTn>
                              </p:par>
                            </p:childTnLst>
                          </p:cTn>
                        </p:par>
                        <p:par>
                          <p:cTn id="7" fill="hold">
                            <p:stCondLst>
                              <p:cond delay="2000"/>
                            </p:stCondLst>
                            <p:childTnLst>
                              <p:par>
                                <p:cTn id="8" presetID="42" presetClass="path" presetSubtype="0" accel="50000" decel="50000" fill="hold" nodeType="afterEffect">
                                  <p:stCondLst>
                                    <p:cond delay="0"/>
                                  </p:stCondLst>
                                  <p:childTnLst>
                                    <p:animMotion origin="layout" path="M -8.33333E-7 -4.44444E-6 L 0.61684 0.00209 " pathEditMode="relative" rAng="0" ptsTypes="AA">
                                      <p:cBhvr>
                                        <p:cTn id="9" dur="2000" fill="hold"/>
                                        <p:tgtEl>
                                          <p:spTgt spid="45"/>
                                        </p:tgtEl>
                                        <p:attrNameLst>
                                          <p:attrName>ppt_x</p:attrName>
                                          <p:attrName>ppt_y</p:attrName>
                                        </p:attrNameLst>
                                      </p:cBhvr>
                                      <p:rCtr x="30833" y="93"/>
                                    </p:animMotion>
                                  </p:childTnLst>
                                </p:cTn>
                              </p:par>
                            </p:childTnLst>
                          </p:cTn>
                        </p:par>
                        <p:par>
                          <p:cTn id="10" fill="hold">
                            <p:stCondLst>
                              <p:cond delay="4000"/>
                            </p:stCondLst>
                            <p:childTnLst>
                              <p:par>
                                <p:cTn id="11" presetID="1"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p:cNvSpPr/>
          <p:nvPr/>
        </p:nvSpPr>
        <p:spPr>
          <a:xfrm>
            <a:off x="-17253" y="-1"/>
            <a:ext cx="9161253" cy="4037162"/>
          </a:xfrm>
          <a:prstGeom prst="rect">
            <a:avLst/>
          </a:prstGeom>
          <a:solidFill>
            <a:srgbClr val="458B0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3" name="Picture 5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2267" y="9982759"/>
            <a:ext cx="714375" cy="1028700"/>
          </a:xfrm>
          <a:prstGeom prst="rect">
            <a:avLst/>
          </a:prstGeom>
        </p:spPr>
      </p:pic>
      <p:sp>
        <p:nvSpPr>
          <p:cNvPr id="60" name="Rectangle 59"/>
          <p:cNvSpPr/>
          <p:nvPr/>
        </p:nvSpPr>
        <p:spPr>
          <a:xfrm>
            <a:off x="8004026" y="5756696"/>
            <a:ext cx="1164375" cy="11013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p:cNvSpPr/>
          <p:nvPr/>
        </p:nvSpPr>
        <p:spPr>
          <a:xfrm>
            <a:off x="-17253" y="3194069"/>
            <a:ext cx="9185654" cy="1030575"/>
          </a:xfrm>
          <a:prstGeom prst="rect">
            <a:avLst/>
          </a:prstGeom>
          <a:gradFill flip="none" rotWithShape="1">
            <a:gsLst>
              <a:gs pos="5300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p:cNvSpPr/>
          <p:nvPr/>
        </p:nvSpPr>
        <p:spPr>
          <a:xfrm>
            <a:off x="5703062" y="1073896"/>
            <a:ext cx="1970379" cy="2850005"/>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2800" dirty="0" smtClean="0">
                <a:solidFill>
                  <a:srgbClr val="C00000"/>
                </a:solidFill>
              </a:rPr>
              <a:t>Under</a:t>
            </a:r>
            <a:endParaRPr lang="en-GB" sz="2800" dirty="0">
              <a:solidFill>
                <a:srgbClr val="C00000"/>
              </a:solidFill>
            </a:endParaRPr>
          </a:p>
        </p:txBody>
      </p:sp>
      <p:sp>
        <p:nvSpPr>
          <p:cNvPr id="23" name="Rectangle 22"/>
          <p:cNvSpPr/>
          <p:nvPr/>
        </p:nvSpPr>
        <p:spPr>
          <a:xfrm>
            <a:off x="2759787" y="1075878"/>
            <a:ext cx="1970379" cy="2850005"/>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2800" dirty="0" smtClean="0">
                <a:solidFill>
                  <a:srgbClr val="C00000"/>
                </a:solidFill>
              </a:rPr>
              <a:t>Down</a:t>
            </a:r>
            <a:endParaRPr lang="en-GB" sz="2800" dirty="0">
              <a:solidFill>
                <a:srgbClr val="C00000"/>
              </a:solidFill>
            </a:endParaRPr>
          </a:p>
        </p:txBody>
      </p:sp>
      <p:sp>
        <p:nvSpPr>
          <p:cNvPr id="64" name="Title 63"/>
          <p:cNvSpPr>
            <a:spLocks noGrp="1"/>
          </p:cNvSpPr>
          <p:nvPr>
            <p:ph type="title"/>
          </p:nvPr>
        </p:nvSpPr>
        <p:spPr>
          <a:xfrm>
            <a:off x="0" y="20066"/>
            <a:ext cx="9144000" cy="1325563"/>
          </a:xfrm>
        </p:spPr>
        <p:txBody>
          <a:bodyPr>
            <a:noAutofit/>
          </a:bodyPr>
          <a:lstStyle/>
          <a:p>
            <a:pPr algn="ctr"/>
            <a:r>
              <a:rPr lang="en-GB" sz="6000" spc="-150" dirty="0" smtClean="0">
                <a:solidFill>
                  <a:schemeClr val="bg1"/>
                </a:solidFill>
              </a:rPr>
              <a:t>Australian Magician’s Dream</a:t>
            </a:r>
            <a:endParaRPr lang="en-GB" sz="6000" spc="-150" dirty="0">
              <a:solidFill>
                <a:schemeClr val="bg1"/>
              </a:solidFill>
            </a:endParaRP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78759" y="4980530"/>
            <a:ext cx="2007920" cy="200792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27017" y="4623953"/>
            <a:ext cx="2106631" cy="2106631"/>
          </a:xfrm>
          <a:prstGeom prst="rect">
            <a:avLst/>
          </a:prstGeom>
        </p:spPr>
      </p:pic>
      <p:sp>
        <p:nvSpPr>
          <p:cNvPr id="65" name="Content Placeholder 64"/>
          <p:cNvSpPr>
            <a:spLocks noGrp="1"/>
          </p:cNvSpPr>
          <p:nvPr>
            <p:ph idx="1"/>
          </p:nvPr>
        </p:nvSpPr>
        <p:spPr>
          <a:xfrm>
            <a:off x="-1" y="4224644"/>
            <a:ext cx="7673441" cy="2633356"/>
          </a:xfrm>
        </p:spPr>
        <p:txBody>
          <a:bodyPr>
            <a:normAutofit/>
          </a:bodyPr>
          <a:lstStyle/>
          <a:p>
            <a:pPr marL="0" indent="0">
              <a:buNone/>
            </a:pPr>
            <a:r>
              <a:rPr lang="en-GB" sz="3600" dirty="0" smtClean="0">
                <a:solidFill>
                  <a:schemeClr val="bg1">
                    <a:lumMod val="50000"/>
                  </a:schemeClr>
                </a:solidFill>
              </a:rPr>
              <a:t>Open the envelope to reveal the same card!</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2156" y="1233965"/>
            <a:ext cx="1297910" cy="1851685"/>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61754">
            <a:off x="7510266" y="3685219"/>
            <a:ext cx="1304384" cy="1860922"/>
          </a:xfrm>
          <a:prstGeom prst="rect">
            <a:avLst/>
          </a:prstGeom>
        </p:spPr>
      </p:pic>
    </p:spTree>
    <p:extLst>
      <p:ext uri="{BB962C8B-B14F-4D97-AF65-F5344CB8AC3E}">
        <p14:creationId xmlns:p14="http://schemas.microsoft.com/office/powerpoint/2010/main" val="35008984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p:cNvSpPr/>
          <p:nvPr/>
        </p:nvSpPr>
        <p:spPr>
          <a:xfrm>
            <a:off x="-17253" y="-1"/>
            <a:ext cx="9161253" cy="4037162"/>
          </a:xfrm>
          <a:prstGeom prst="rect">
            <a:avLst/>
          </a:prstGeom>
          <a:solidFill>
            <a:srgbClr val="458B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3" name="Picture 5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02267" y="9982759"/>
            <a:ext cx="714375" cy="1028700"/>
          </a:xfrm>
          <a:prstGeom prst="rect">
            <a:avLst/>
          </a:prstGeom>
        </p:spPr>
      </p:pic>
      <p:grpSp>
        <p:nvGrpSpPr>
          <p:cNvPr id="61" name="Group 60"/>
          <p:cNvGrpSpPr/>
          <p:nvPr/>
        </p:nvGrpSpPr>
        <p:grpSpPr>
          <a:xfrm>
            <a:off x="-17253" y="2150182"/>
            <a:ext cx="9171985" cy="1131093"/>
            <a:chOff x="-17253" y="1287540"/>
            <a:chExt cx="9171985" cy="1131093"/>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1660" y="1358977"/>
              <a:ext cx="681576" cy="972382"/>
            </a:xfrm>
            <a:prstGeom prst="rect">
              <a:avLst/>
            </a:prstGeom>
          </p:spPr>
        </p:pic>
        <p:pic>
          <p:nvPicPr>
            <p:cNvPr id="55" name="Picture 54"/>
            <p:cNvPicPr>
              <a:picLocks noChangeAspect="1"/>
            </p:cNvPicPr>
            <p:nvPr/>
          </p:nvPicPr>
          <p:blipFill rotWithShape="1">
            <a:blip r:embed="rId4"/>
            <a:srcRect l="277" t="14809" r="79475" b="68939"/>
            <a:stretch/>
          </p:blipFill>
          <p:spPr>
            <a:xfrm>
              <a:off x="-17253" y="1289921"/>
              <a:ext cx="2518913" cy="1128712"/>
            </a:xfrm>
            <a:prstGeom prst="rect">
              <a:avLst/>
            </a:prstGeom>
          </p:spPr>
        </p:pic>
        <p:pic>
          <p:nvPicPr>
            <p:cNvPr id="58" name="Picture 57"/>
            <p:cNvPicPr>
              <a:picLocks noChangeAspect="1"/>
            </p:cNvPicPr>
            <p:nvPr/>
          </p:nvPicPr>
          <p:blipFill rotWithShape="1">
            <a:blip r:embed="rId4"/>
            <a:srcRect l="32204" t="14809" r="43736" b="68939"/>
            <a:stretch/>
          </p:blipFill>
          <p:spPr>
            <a:xfrm>
              <a:off x="2648747" y="1289921"/>
              <a:ext cx="2992928" cy="1128712"/>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6998" y="1358978"/>
              <a:ext cx="688552" cy="982334"/>
            </a:xfrm>
            <a:prstGeom prst="rect">
              <a:avLst/>
            </a:prstGeom>
          </p:spPr>
        </p:pic>
        <p:pic>
          <p:nvPicPr>
            <p:cNvPr id="56" name="Picture 55"/>
            <p:cNvPicPr>
              <a:picLocks noChangeAspect="1"/>
            </p:cNvPicPr>
            <p:nvPr/>
          </p:nvPicPr>
          <p:blipFill rotWithShape="1">
            <a:blip r:embed="rId4"/>
            <a:srcRect l="20483" t="14809" r="68795" b="68939"/>
            <a:stretch/>
          </p:blipFill>
          <p:spPr>
            <a:xfrm>
              <a:off x="5779296" y="1287540"/>
              <a:ext cx="1333758" cy="1128712"/>
            </a:xfrm>
            <a:prstGeom prst="rect">
              <a:avLst/>
            </a:prstGeom>
          </p:spPr>
        </p:pic>
        <p:pic>
          <p:nvPicPr>
            <p:cNvPr id="57" name="Picture 56"/>
            <p:cNvPicPr>
              <a:picLocks noChangeAspect="1"/>
            </p:cNvPicPr>
            <p:nvPr/>
          </p:nvPicPr>
          <p:blipFill rotWithShape="1">
            <a:blip r:embed="rId4"/>
            <a:srcRect l="57420" t="14809" r="26012" b="68939"/>
            <a:stretch/>
          </p:blipFill>
          <p:spPr>
            <a:xfrm>
              <a:off x="7093749" y="1289921"/>
              <a:ext cx="2060983" cy="1128712"/>
            </a:xfrm>
            <a:prstGeom prst="rect">
              <a:avLst/>
            </a:prstGeom>
          </p:spPr>
        </p:pic>
      </p:grpSp>
      <p:sp>
        <p:nvSpPr>
          <p:cNvPr id="60" name="Rectangle 59"/>
          <p:cNvSpPr/>
          <p:nvPr/>
        </p:nvSpPr>
        <p:spPr>
          <a:xfrm>
            <a:off x="8004026" y="5756696"/>
            <a:ext cx="1164375" cy="11013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p:cNvSpPr/>
          <p:nvPr/>
        </p:nvSpPr>
        <p:spPr>
          <a:xfrm>
            <a:off x="-17253" y="3194069"/>
            <a:ext cx="9185654" cy="1030575"/>
          </a:xfrm>
          <a:prstGeom prst="rect">
            <a:avLst/>
          </a:prstGeom>
          <a:gradFill flip="none" rotWithShape="1">
            <a:gsLst>
              <a:gs pos="5300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itle 63"/>
          <p:cNvSpPr>
            <a:spLocks noGrp="1"/>
          </p:cNvSpPr>
          <p:nvPr>
            <p:ph type="title"/>
          </p:nvPr>
        </p:nvSpPr>
        <p:spPr>
          <a:xfrm>
            <a:off x="0" y="20066"/>
            <a:ext cx="9144000" cy="1325563"/>
          </a:xfrm>
        </p:spPr>
        <p:txBody>
          <a:bodyPr>
            <a:noAutofit/>
          </a:bodyPr>
          <a:lstStyle/>
          <a:p>
            <a:pPr algn="ctr"/>
            <a:r>
              <a:rPr lang="en-GB" sz="6000" spc="-150" dirty="0" smtClean="0">
                <a:solidFill>
                  <a:schemeClr val="bg1"/>
                </a:solidFill>
              </a:rPr>
              <a:t>Australian Magician’s Dream</a:t>
            </a:r>
            <a:endParaRPr lang="en-GB" sz="6000" spc="-150" dirty="0">
              <a:solidFill>
                <a:schemeClr val="bg1"/>
              </a:solidFill>
            </a:endParaRPr>
          </a:p>
        </p:txBody>
      </p:sp>
      <p:sp>
        <p:nvSpPr>
          <p:cNvPr id="65" name="Content Placeholder 64"/>
          <p:cNvSpPr>
            <a:spLocks noGrp="1"/>
          </p:cNvSpPr>
          <p:nvPr>
            <p:ph idx="1"/>
          </p:nvPr>
        </p:nvSpPr>
        <p:spPr>
          <a:xfrm>
            <a:off x="0" y="4037161"/>
            <a:ext cx="9144000" cy="2139801"/>
          </a:xfrm>
        </p:spPr>
        <p:txBody>
          <a:bodyPr>
            <a:normAutofit/>
          </a:bodyPr>
          <a:lstStyle/>
          <a:p>
            <a:pPr marL="0" indent="0">
              <a:buNone/>
            </a:pPr>
            <a:endParaRPr lang="en-GB" sz="3600" dirty="0" smtClean="0">
              <a:solidFill>
                <a:schemeClr val="bg1">
                  <a:lumMod val="50000"/>
                </a:schemeClr>
              </a:solidFill>
            </a:endParaRPr>
          </a:p>
          <a:p>
            <a:pPr marL="0" indent="0">
              <a:buNone/>
            </a:pPr>
            <a:endParaRPr lang="en-GB" sz="3600" dirty="0">
              <a:solidFill>
                <a:schemeClr val="bg1">
                  <a:lumMod val="50000"/>
                </a:schemeClr>
              </a:solidFill>
            </a:endParaRPr>
          </a:p>
          <a:p>
            <a:pPr marL="0" indent="0">
              <a:buNone/>
            </a:pPr>
            <a:r>
              <a:rPr lang="en-GB" sz="3600" dirty="0" smtClean="0">
                <a:solidFill>
                  <a:schemeClr val="bg1">
                    <a:lumMod val="50000"/>
                  </a:schemeClr>
                </a:solidFill>
              </a:rPr>
              <a:t>How does it work?</a:t>
            </a:r>
            <a:endParaRPr lang="en-GB" sz="3600" dirty="0">
              <a:solidFill>
                <a:schemeClr val="bg1">
                  <a:lumMod val="50000"/>
                </a:schemeClr>
              </a:solidFill>
            </a:endParaRPr>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7017" y="4623953"/>
            <a:ext cx="2106631" cy="2106631"/>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61754">
            <a:off x="7510266" y="3685219"/>
            <a:ext cx="1304384" cy="1860922"/>
          </a:xfrm>
          <a:prstGeom prst="rect">
            <a:avLst/>
          </a:prstGeom>
        </p:spPr>
      </p:pic>
    </p:spTree>
    <p:extLst>
      <p:ext uri="{BB962C8B-B14F-4D97-AF65-F5344CB8AC3E}">
        <p14:creationId xmlns:p14="http://schemas.microsoft.com/office/powerpoint/2010/main" val="6596657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p:cNvSpPr/>
          <p:nvPr/>
        </p:nvSpPr>
        <p:spPr>
          <a:xfrm>
            <a:off x="-17253" y="-1"/>
            <a:ext cx="9161253" cy="4037162"/>
          </a:xfrm>
          <a:prstGeom prst="rect">
            <a:avLst/>
          </a:prstGeom>
          <a:solidFill>
            <a:srgbClr val="458B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3" name="Picture 5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02267" y="9982759"/>
            <a:ext cx="714375" cy="1028700"/>
          </a:xfrm>
          <a:prstGeom prst="rect">
            <a:avLst/>
          </a:prstGeom>
        </p:spPr>
      </p:pic>
      <p:pic>
        <p:nvPicPr>
          <p:cNvPr id="55" name="Picture 54"/>
          <p:cNvPicPr>
            <a:picLocks noChangeAspect="1"/>
          </p:cNvPicPr>
          <p:nvPr/>
        </p:nvPicPr>
        <p:blipFill rotWithShape="1">
          <a:blip r:embed="rId3"/>
          <a:srcRect l="277" t="14809" r="79475" b="68939"/>
          <a:stretch/>
        </p:blipFill>
        <p:spPr>
          <a:xfrm>
            <a:off x="-17253" y="2152563"/>
            <a:ext cx="2518913" cy="112871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72756">
            <a:off x="2416029" y="1591621"/>
            <a:ext cx="886525" cy="1264775"/>
          </a:xfrm>
          <a:prstGeom prst="rect">
            <a:avLst/>
          </a:prstGeom>
        </p:spPr>
      </p:pic>
      <p:pic>
        <p:nvPicPr>
          <p:cNvPr id="58" name="Picture 57"/>
          <p:cNvPicPr>
            <a:picLocks noChangeAspect="1"/>
          </p:cNvPicPr>
          <p:nvPr/>
        </p:nvPicPr>
        <p:blipFill rotWithShape="1">
          <a:blip r:embed="rId3"/>
          <a:srcRect l="32204" t="15975" r="43736" b="68939"/>
          <a:stretch/>
        </p:blipFill>
        <p:spPr>
          <a:xfrm>
            <a:off x="2648747" y="2233533"/>
            <a:ext cx="2992928" cy="1047741"/>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27733">
            <a:off x="5616997" y="1554883"/>
            <a:ext cx="903723" cy="1289311"/>
          </a:xfrm>
          <a:prstGeom prst="rect">
            <a:avLst/>
          </a:prstGeom>
        </p:spPr>
      </p:pic>
      <p:pic>
        <p:nvPicPr>
          <p:cNvPr id="56" name="Picture 55"/>
          <p:cNvPicPr>
            <a:picLocks noChangeAspect="1"/>
          </p:cNvPicPr>
          <p:nvPr/>
        </p:nvPicPr>
        <p:blipFill rotWithShape="1">
          <a:blip r:embed="rId3"/>
          <a:srcRect l="20483" t="16009" r="68795" b="68939"/>
          <a:stretch/>
        </p:blipFill>
        <p:spPr>
          <a:xfrm>
            <a:off x="5779296" y="2233534"/>
            <a:ext cx="1333758" cy="1045360"/>
          </a:xfrm>
          <a:prstGeom prst="rect">
            <a:avLst/>
          </a:prstGeom>
        </p:spPr>
      </p:pic>
      <p:pic>
        <p:nvPicPr>
          <p:cNvPr id="57" name="Picture 56"/>
          <p:cNvPicPr>
            <a:picLocks noChangeAspect="1"/>
          </p:cNvPicPr>
          <p:nvPr/>
        </p:nvPicPr>
        <p:blipFill rotWithShape="1">
          <a:blip r:embed="rId3"/>
          <a:srcRect l="57420" t="14809" r="26012" b="68939"/>
          <a:stretch/>
        </p:blipFill>
        <p:spPr>
          <a:xfrm>
            <a:off x="7093749" y="2152563"/>
            <a:ext cx="2060983" cy="1128712"/>
          </a:xfrm>
          <a:prstGeom prst="rect">
            <a:avLst/>
          </a:prstGeom>
        </p:spPr>
      </p:pic>
      <p:sp>
        <p:nvSpPr>
          <p:cNvPr id="60" name="Rectangle 59"/>
          <p:cNvSpPr/>
          <p:nvPr/>
        </p:nvSpPr>
        <p:spPr>
          <a:xfrm>
            <a:off x="8004026" y="5756696"/>
            <a:ext cx="1164375" cy="11013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p:cNvSpPr/>
          <p:nvPr/>
        </p:nvSpPr>
        <p:spPr>
          <a:xfrm>
            <a:off x="-17253" y="3194069"/>
            <a:ext cx="9185654" cy="1030575"/>
          </a:xfrm>
          <a:prstGeom prst="rect">
            <a:avLst/>
          </a:prstGeom>
          <a:gradFill flip="none" rotWithShape="1">
            <a:gsLst>
              <a:gs pos="5300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itle 63"/>
          <p:cNvSpPr>
            <a:spLocks noGrp="1"/>
          </p:cNvSpPr>
          <p:nvPr>
            <p:ph type="title"/>
          </p:nvPr>
        </p:nvSpPr>
        <p:spPr>
          <a:xfrm>
            <a:off x="0" y="20066"/>
            <a:ext cx="9144000" cy="1325563"/>
          </a:xfrm>
        </p:spPr>
        <p:txBody>
          <a:bodyPr>
            <a:noAutofit/>
          </a:bodyPr>
          <a:lstStyle/>
          <a:p>
            <a:pPr algn="ctr"/>
            <a:r>
              <a:rPr lang="en-GB" sz="6000" spc="-150" dirty="0" smtClean="0">
                <a:solidFill>
                  <a:schemeClr val="bg1"/>
                </a:solidFill>
              </a:rPr>
              <a:t>Australian Magician’s Dream</a:t>
            </a:r>
            <a:endParaRPr lang="en-GB" sz="6000" spc="-150" dirty="0">
              <a:solidFill>
                <a:schemeClr val="bg1"/>
              </a:solidFill>
            </a:endParaRPr>
          </a:p>
        </p:txBody>
      </p:sp>
      <p:sp>
        <p:nvSpPr>
          <p:cNvPr id="65" name="Content Placeholder 64"/>
          <p:cNvSpPr>
            <a:spLocks noGrp="1"/>
          </p:cNvSpPr>
          <p:nvPr>
            <p:ph idx="1"/>
          </p:nvPr>
        </p:nvSpPr>
        <p:spPr>
          <a:xfrm>
            <a:off x="0" y="4037161"/>
            <a:ext cx="9144000" cy="2139801"/>
          </a:xfrm>
        </p:spPr>
        <p:txBody>
          <a:bodyPr>
            <a:normAutofit/>
          </a:bodyPr>
          <a:lstStyle/>
          <a:p>
            <a:pPr marL="0" indent="0">
              <a:buNone/>
            </a:pPr>
            <a:endParaRPr lang="en-GB" sz="3600" dirty="0" smtClean="0">
              <a:solidFill>
                <a:schemeClr val="bg1">
                  <a:lumMod val="50000"/>
                </a:schemeClr>
              </a:solidFill>
            </a:endParaRPr>
          </a:p>
          <a:p>
            <a:pPr marL="0" indent="0">
              <a:buNone/>
            </a:pPr>
            <a:endParaRPr lang="en-GB" sz="3600" dirty="0">
              <a:solidFill>
                <a:schemeClr val="bg1">
                  <a:lumMod val="50000"/>
                </a:schemeClr>
              </a:solidFill>
            </a:endParaRPr>
          </a:p>
          <a:p>
            <a:pPr marL="0" indent="0">
              <a:buNone/>
            </a:pPr>
            <a:r>
              <a:rPr lang="en-GB" sz="3600" dirty="0" smtClean="0">
                <a:solidFill>
                  <a:schemeClr val="bg1">
                    <a:lumMod val="50000"/>
                  </a:schemeClr>
                </a:solidFill>
              </a:rPr>
              <a:t>How does it work?</a:t>
            </a:r>
            <a:endParaRPr lang="en-GB" sz="3600" dirty="0">
              <a:solidFill>
                <a:schemeClr val="bg1">
                  <a:lumMod val="50000"/>
                </a:schemeClr>
              </a:solidFill>
            </a:endParaRPr>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7017" y="4623953"/>
            <a:ext cx="2106631" cy="2106631"/>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61754">
            <a:off x="7510266" y="3685219"/>
            <a:ext cx="1304384" cy="1860922"/>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375518" y="2777095"/>
            <a:ext cx="583580" cy="1182932"/>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32556" y="2777095"/>
            <a:ext cx="583580" cy="1182932"/>
          </a:xfrm>
          <a:prstGeom prst="rect">
            <a:avLst/>
          </a:prstGeom>
        </p:spPr>
      </p:pic>
      <p:sp>
        <p:nvSpPr>
          <p:cNvPr id="2" name="TextBox 1"/>
          <p:cNvSpPr txBox="1"/>
          <p:nvPr/>
        </p:nvSpPr>
        <p:spPr>
          <a:xfrm>
            <a:off x="2184422" y="3946650"/>
            <a:ext cx="1079142" cy="769441"/>
          </a:xfrm>
          <a:prstGeom prst="rect">
            <a:avLst/>
          </a:prstGeom>
          <a:noFill/>
        </p:spPr>
        <p:txBody>
          <a:bodyPr wrap="none" rtlCol="0">
            <a:spAutoFit/>
          </a:bodyPr>
          <a:lstStyle/>
          <a:p>
            <a:r>
              <a:rPr lang="en-GB" sz="4400" dirty="0" smtClean="0">
                <a:solidFill>
                  <a:srgbClr val="C00000"/>
                </a:solidFill>
              </a:rPr>
              <a:t>16</a:t>
            </a:r>
            <a:r>
              <a:rPr lang="en-GB" sz="4400" baseline="30000" dirty="0" smtClean="0">
                <a:solidFill>
                  <a:srgbClr val="C00000"/>
                </a:solidFill>
              </a:rPr>
              <a:t>th</a:t>
            </a:r>
            <a:endParaRPr lang="en-GB" sz="4400" dirty="0" smtClean="0">
              <a:solidFill>
                <a:srgbClr val="C00000"/>
              </a:solidFill>
            </a:endParaRPr>
          </a:p>
        </p:txBody>
      </p:sp>
      <p:sp>
        <p:nvSpPr>
          <p:cNvPr id="20" name="TextBox 19"/>
          <p:cNvSpPr txBox="1"/>
          <p:nvPr/>
        </p:nvSpPr>
        <p:spPr>
          <a:xfrm>
            <a:off x="5370736" y="3964697"/>
            <a:ext cx="1149674" cy="769441"/>
          </a:xfrm>
          <a:prstGeom prst="rect">
            <a:avLst/>
          </a:prstGeom>
          <a:noFill/>
        </p:spPr>
        <p:txBody>
          <a:bodyPr wrap="none" rtlCol="0">
            <a:spAutoFit/>
          </a:bodyPr>
          <a:lstStyle/>
          <a:p>
            <a:r>
              <a:rPr lang="en-GB" sz="4400" dirty="0" smtClean="0">
                <a:solidFill>
                  <a:srgbClr val="C00000"/>
                </a:solidFill>
              </a:rPr>
              <a:t>32</a:t>
            </a:r>
            <a:r>
              <a:rPr lang="en-GB" sz="4400" baseline="30000" dirty="0" smtClean="0">
                <a:solidFill>
                  <a:srgbClr val="C00000"/>
                </a:solidFill>
              </a:rPr>
              <a:t>nd</a:t>
            </a:r>
            <a:endParaRPr lang="en-GB" sz="4400" dirty="0" smtClean="0">
              <a:solidFill>
                <a:srgbClr val="C00000"/>
              </a:solidFill>
            </a:endParaRPr>
          </a:p>
        </p:txBody>
      </p:sp>
    </p:spTree>
    <p:extLst>
      <p:ext uri="{BB962C8B-B14F-4D97-AF65-F5344CB8AC3E}">
        <p14:creationId xmlns:p14="http://schemas.microsoft.com/office/powerpoint/2010/main" val="15501843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srcRect l="26240" t="19395" r="21108" b="25645"/>
          <a:stretch/>
        </p:blipFill>
        <p:spPr>
          <a:xfrm>
            <a:off x="275772" y="418145"/>
            <a:ext cx="2749956" cy="1613852"/>
          </a:xfrm>
          <a:prstGeom prst="rect">
            <a:avLst/>
          </a:prstGeom>
          <a:ln>
            <a:solidFill>
              <a:schemeClr val="bg1">
                <a:lumMod val="50000"/>
              </a:schemeClr>
            </a:solidFill>
          </a:ln>
        </p:spPr>
      </p:pic>
      <p:pic>
        <p:nvPicPr>
          <p:cNvPr id="14" name="Picture 13"/>
          <p:cNvPicPr>
            <a:picLocks noChangeAspect="1"/>
          </p:cNvPicPr>
          <p:nvPr/>
        </p:nvPicPr>
        <p:blipFill>
          <a:blip r:embed="rId4"/>
          <a:stretch>
            <a:fillRect/>
          </a:stretch>
        </p:blipFill>
        <p:spPr>
          <a:xfrm rot="720000">
            <a:off x="3885456" y="1033611"/>
            <a:ext cx="4257675" cy="6029325"/>
          </a:xfrm>
          <a:prstGeom prst="rect">
            <a:avLst/>
          </a:prstGeom>
          <a:ln>
            <a:solidFill>
              <a:schemeClr val="bg1">
                <a:lumMod val="50000"/>
              </a:schemeClr>
            </a:solidFill>
          </a:ln>
        </p:spPr>
      </p:pic>
      <p:pic>
        <p:nvPicPr>
          <p:cNvPr id="13" name="Picture 12"/>
          <p:cNvPicPr>
            <a:picLocks noChangeAspect="1"/>
          </p:cNvPicPr>
          <p:nvPr/>
        </p:nvPicPr>
        <p:blipFill>
          <a:blip r:embed="rId4"/>
          <a:stretch>
            <a:fillRect/>
          </a:stretch>
        </p:blipFill>
        <p:spPr>
          <a:xfrm rot="540000">
            <a:off x="3733056" y="881211"/>
            <a:ext cx="4257675" cy="6029325"/>
          </a:xfrm>
          <a:prstGeom prst="rect">
            <a:avLst/>
          </a:prstGeom>
          <a:ln>
            <a:solidFill>
              <a:schemeClr val="bg1">
                <a:lumMod val="50000"/>
              </a:schemeClr>
            </a:solidFill>
          </a:ln>
        </p:spPr>
      </p:pic>
      <p:pic>
        <p:nvPicPr>
          <p:cNvPr id="12" name="Picture 11"/>
          <p:cNvPicPr>
            <a:picLocks noChangeAspect="1"/>
          </p:cNvPicPr>
          <p:nvPr/>
        </p:nvPicPr>
        <p:blipFill>
          <a:blip r:embed="rId4"/>
          <a:stretch>
            <a:fillRect/>
          </a:stretch>
        </p:blipFill>
        <p:spPr>
          <a:xfrm rot="360000">
            <a:off x="3580656" y="728811"/>
            <a:ext cx="4257675" cy="6029325"/>
          </a:xfrm>
          <a:prstGeom prst="rect">
            <a:avLst/>
          </a:prstGeom>
          <a:ln>
            <a:solidFill>
              <a:schemeClr val="bg1">
                <a:lumMod val="50000"/>
              </a:schemeClr>
            </a:solidFill>
          </a:ln>
        </p:spPr>
      </p:pic>
      <p:pic>
        <p:nvPicPr>
          <p:cNvPr id="11" name="Picture 10"/>
          <p:cNvPicPr>
            <a:picLocks noChangeAspect="1"/>
          </p:cNvPicPr>
          <p:nvPr/>
        </p:nvPicPr>
        <p:blipFill>
          <a:blip r:embed="rId4"/>
          <a:stretch>
            <a:fillRect/>
          </a:stretch>
        </p:blipFill>
        <p:spPr>
          <a:xfrm rot="180000">
            <a:off x="3428256" y="576411"/>
            <a:ext cx="4257675" cy="6029325"/>
          </a:xfrm>
          <a:prstGeom prst="rect">
            <a:avLst/>
          </a:prstGeom>
          <a:ln>
            <a:solidFill>
              <a:schemeClr val="bg1">
                <a:lumMod val="50000"/>
              </a:schemeClr>
            </a:solidFill>
          </a:ln>
        </p:spPr>
      </p:pic>
      <p:sp>
        <p:nvSpPr>
          <p:cNvPr id="3" name="TextBox 2"/>
          <p:cNvSpPr txBox="1"/>
          <p:nvPr/>
        </p:nvSpPr>
        <p:spPr>
          <a:xfrm>
            <a:off x="693683" y="3846786"/>
            <a:ext cx="184731" cy="369332"/>
          </a:xfrm>
          <a:prstGeom prst="rect">
            <a:avLst/>
          </a:prstGeom>
          <a:noFill/>
        </p:spPr>
        <p:txBody>
          <a:bodyPr wrap="none" rtlCol="0">
            <a:spAutoFit/>
          </a:bodyPr>
          <a:lstStyle/>
          <a:p>
            <a:endParaRPr lang="en-GB" dirty="0"/>
          </a:p>
        </p:txBody>
      </p:sp>
      <p:sp>
        <p:nvSpPr>
          <p:cNvPr id="4" name="TextBox 3"/>
          <p:cNvSpPr txBox="1"/>
          <p:nvPr/>
        </p:nvSpPr>
        <p:spPr>
          <a:xfrm>
            <a:off x="122712" y="2031997"/>
            <a:ext cx="2082621" cy="2554545"/>
          </a:xfrm>
          <a:prstGeom prst="rect">
            <a:avLst/>
          </a:prstGeom>
          <a:noFill/>
        </p:spPr>
        <p:txBody>
          <a:bodyPr wrap="none" rtlCol="0">
            <a:spAutoFit/>
          </a:bodyPr>
          <a:lstStyle/>
          <a:p>
            <a:r>
              <a:rPr lang="en-GB" sz="8000" b="1" spc="-150" dirty="0" smtClean="0">
                <a:solidFill>
                  <a:schemeClr val="bg1">
                    <a:lumMod val="50000"/>
                  </a:schemeClr>
                </a:solidFill>
              </a:rPr>
              <a:t>Each</a:t>
            </a:r>
          </a:p>
          <a:p>
            <a:r>
              <a:rPr lang="en-GB" sz="8000" b="1" spc="-150" dirty="0" smtClean="0">
                <a:solidFill>
                  <a:schemeClr val="bg1">
                    <a:lumMod val="50000"/>
                  </a:schemeClr>
                </a:solidFill>
              </a:rPr>
              <a:t>Unit</a:t>
            </a:r>
            <a:endParaRPr lang="en-GB" sz="8000" b="1" spc="-150" dirty="0">
              <a:solidFill>
                <a:schemeClr val="bg1">
                  <a:lumMod val="50000"/>
                </a:schemeClr>
              </a:solidFill>
            </a:endParaRPr>
          </a:p>
        </p:txBody>
      </p:sp>
      <p:pic>
        <p:nvPicPr>
          <p:cNvPr id="5" name="Picture 4"/>
          <p:cNvPicPr>
            <a:picLocks noChangeAspect="1"/>
          </p:cNvPicPr>
          <p:nvPr/>
        </p:nvPicPr>
        <p:blipFill>
          <a:blip r:embed="rId5"/>
          <a:stretch>
            <a:fillRect/>
          </a:stretch>
        </p:blipFill>
        <p:spPr>
          <a:xfrm>
            <a:off x="3228663" y="434768"/>
            <a:ext cx="4251723" cy="6015908"/>
          </a:xfrm>
          <a:prstGeom prst="rect">
            <a:avLst/>
          </a:prstGeom>
          <a:ln>
            <a:solidFill>
              <a:schemeClr val="bg1">
                <a:lumMod val="50000"/>
              </a:schemeClr>
            </a:solidFill>
          </a:ln>
        </p:spPr>
      </p:pic>
    </p:spTree>
    <p:extLst>
      <p:ext uri="{BB962C8B-B14F-4D97-AF65-F5344CB8AC3E}">
        <p14:creationId xmlns:p14="http://schemas.microsoft.com/office/powerpoint/2010/main" val="40570954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p:cNvSpPr/>
          <p:nvPr/>
        </p:nvSpPr>
        <p:spPr>
          <a:xfrm>
            <a:off x="8004026" y="5756696"/>
            <a:ext cx="1164375" cy="11013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p:cNvSpPr/>
          <p:nvPr/>
        </p:nvSpPr>
        <p:spPr>
          <a:xfrm>
            <a:off x="-17253" y="-2"/>
            <a:ext cx="9161253" cy="5153797"/>
          </a:xfrm>
          <a:prstGeom prst="rect">
            <a:avLst/>
          </a:prstGeom>
          <a:solidFill>
            <a:srgbClr val="458B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p>
        </p:txBody>
      </p:sp>
      <p:pic>
        <p:nvPicPr>
          <p:cNvPr id="53" name="Picture 5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2267" y="9982759"/>
            <a:ext cx="714375" cy="1028700"/>
          </a:xfrm>
          <a:prstGeom prst="rect">
            <a:avLst/>
          </a:prstGeom>
        </p:spPr>
      </p:pic>
      <p:sp>
        <p:nvSpPr>
          <p:cNvPr id="64" name="Title 63"/>
          <p:cNvSpPr>
            <a:spLocks noGrp="1"/>
          </p:cNvSpPr>
          <p:nvPr>
            <p:ph type="title"/>
          </p:nvPr>
        </p:nvSpPr>
        <p:spPr>
          <a:xfrm>
            <a:off x="0" y="20066"/>
            <a:ext cx="9144000" cy="1325563"/>
          </a:xfrm>
        </p:spPr>
        <p:txBody>
          <a:bodyPr>
            <a:noAutofit/>
          </a:bodyPr>
          <a:lstStyle/>
          <a:p>
            <a:pPr algn="ctr"/>
            <a:r>
              <a:rPr lang="en-GB" sz="6000" spc="-150" dirty="0" smtClean="0">
                <a:solidFill>
                  <a:schemeClr val="bg1"/>
                </a:solidFill>
              </a:rPr>
              <a:t>Australian Magician’s Dream</a:t>
            </a:r>
            <a:endParaRPr lang="en-GB" sz="6000" spc="-150" dirty="0">
              <a:solidFill>
                <a:schemeClr val="bg1"/>
              </a:solidFill>
            </a:endParaRPr>
          </a:p>
        </p:txBody>
      </p:sp>
      <p:sp>
        <p:nvSpPr>
          <p:cNvPr id="65" name="Content Placeholder 64"/>
          <p:cNvSpPr>
            <a:spLocks noGrp="1"/>
          </p:cNvSpPr>
          <p:nvPr>
            <p:ph idx="1"/>
          </p:nvPr>
        </p:nvSpPr>
        <p:spPr>
          <a:xfrm>
            <a:off x="0" y="4037161"/>
            <a:ext cx="9144000" cy="2139801"/>
          </a:xfrm>
        </p:spPr>
        <p:txBody>
          <a:bodyPr>
            <a:normAutofit/>
          </a:bodyPr>
          <a:lstStyle/>
          <a:p>
            <a:pPr marL="0" indent="0">
              <a:buNone/>
            </a:pPr>
            <a:endParaRPr lang="en-GB" sz="3600" dirty="0" smtClean="0">
              <a:solidFill>
                <a:schemeClr val="bg1">
                  <a:lumMod val="50000"/>
                </a:schemeClr>
              </a:solidFill>
            </a:endParaRPr>
          </a:p>
          <a:p>
            <a:pPr marL="0" indent="0">
              <a:buNone/>
            </a:pPr>
            <a:endParaRPr lang="en-GB" sz="3600" dirty="0">
              <a:solidFill>
                <a:schemeClr val="bg1">
                  <a:lumMod val="50000"/>
                </a:schemeClr>
              </a:solidFill>
            </a:endParaRPr>
          </a:p>
          <a:p>
            <a:pPr marL="0" indent="0">
              <a:buNone/>
            </a:pPr>
            <a:r>
              <a:rPr lang="en-GB" sz="3600" dirty="0" smtClean="0">
                <a:solidFill>
                  <a:schemeClr val="bg1">
                    <a:lumMod val="50000"/>
                  </a:schemeClr>
                </a:solidFill>
              </a:rPr>
              <a:t>How does it work?</a:t>
            </a:r>
            <a:endParaRPr lang="en-GB" sz="3600" dirty="0">
              <a:solidFill>
                <a:schemeClr val="bg1">
                  <a:lumMod val="50000"/>
                </a:schemeClr>
              </a:solidFill>
            </a:endParaRPr>
          </a:p>
        </p:txBody>
      </p:sp>
      <p:sp>
        <p:nvSpPr>
          <p:cNvPr id="5" name="TextBox 4"/>
          <p:cNvSpPr txBox="1"/>
          <p:nvPr/>
        </p:nvSpPr>
        <p:spPr>
          <a:xfrm>
            <a:off x="77753" y="1208802"/>
            <a:ext cx="245620" cy="276999"/>
          </a:xfrm>
          <a:prstGeom prst="rect">
            <a:avLst/>
          </a:prstGeom>
          <a:solidFill>
            <a:srgbClr val="FFC000"/>
          </a:solidFill>
        </p:spPr>
        <p:txBody>
          <a:bodyPr wrap="square" lIns="0" tIns="0" rIns="0" bIns="0" rtlCol="0" anchor="ctr" anchorCtr="0">
            <a:spAutoFit/>
          </a:bodyPr>
          <a:lstStyle/>
          <a:p>
            <a:pPr algn="ctr"/>
            <a:r>
              <a:rPr lang="en-GB" dirty="0">
                <a:solidFill>
                  <a:srgbClr val="C00000"/>
                </a:solidFill>
              </a:rPr>
              <a:t>1</a:t>
            </a:r>
          </a:p>
        </p:txBody>
      </p:sp>
      <p:sp>
        <p:nvSpPr>
          <p:cNvPr id="23" name="TextBox 22"/>
          <p:cNvSpPr txBox="1"/>
          <p:nvPr/>
        </p:nvSpPr>
        <p:spPr>
          <a:xfrm>
            <a:off x="367571"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a:t>
            </a:r>
            <a:endParaRPr lang="en-GB" dirty="0">
              <a:solidFill>
                <a:srgbClr val="C00000"/>
              </a:solidFill>
            </a:endParaRPr>
          </a:p>
        </p:txBody>
      </p:sp>
      <p:sp>
        <p:nvSpPr>
          <p:cNvPr id="24" name="TextBox 23"/>
          <p:cNvSpPr txBox="1"/>
          <p:nvPr/>
        </p:nvSpPr>
        <p:spPr>
          <a:xfrm>
            <a:off x="657389" y="1208802"/>
            <a:ext cx="245620" cy="276999"/>
          </a:xfrm>
          <a:prstGeom prst="rect">
            <a:avLst/>
          </a:prstGeom>
          <a:solidFill>
            <a:srgbClr val="FFC000"/>
          </a:solidFill>
        </p:spPr>
        <p:txBody>
          <a:bodyPr wrap="square" lIns="0" tIns="0" rIns="0" bIns="0" rtlCol="0" anchor="ctr" anchorCtr="0">
            <a:spAutoFit/>
          </a:bodyPr>
          <a:lstStyle/>
          <a:p>
            <a:pPr algn="ctr"/>
            <a:r>
              <a:rPr lang="en-GB" dirty="0">
                <a:solidFill>
                  <a:srgbClr val="C00000"/>
                </a:solidFill>
              </a:rPr>
              <a:t>3</a:t>
            </a:r>
          </a:p>
        </p:txBody>
      </p:sp>
      <p:sp>
        <p:nvSpPr>
          <p:cNvPr id="25" name="TextBox 24"/>
          <p:cNvSpPr txBox="1"/>
          <p:nvPr/>
        </p:nvSpPr>
        <p:spPr>
          <a:xfrm>
            <a:off x="947207" y="1208802"/>
            <a:ext cx="245620" cy="276999"/>
          </a:xfrm>
          <a:prstGeom prst="rect">
            <a:avLst/>
          </a:prstGeom>
          <a:solidFill>
            <a:srgbClr val="FFC000"/>
          </a:solidFill>
        </p:spPr>
        <p:txBody>
          <a:bodyPr wrap="square" lIns="0" tIns="0" rIns="0" bIns="0" rtlCol="0" anchor="ctr" anchorCtr="0">
            <a:spAutoFit/>
          </a:bodyPr>
          <a:lstStyle/>
          <a:p>
            <a:pPr algn="ctr"/>
            <a:r>
              <a:rPr lang="en-GB" dirty="0">
                <a:solidFill>
                  <a:srgbClr val="C00000"/>
                </a:solidFill>
              </a:rPr>
              <a:t>4</a:t>
            </a:r>
          </a:p>
        </p:txBody>
      </p:sp>
      <p:sp>
        <p:nvSpPr>
          <p:cNvPr id="26" name="TextBox 25"/>
          <p:cNvSpPr txBox="1"/>
          <p:nvPr/>
        </p:nvSpPr>
        <p:spPr>
          <a:xfrm>
            <a:off x="1237025" y="1208802"/>
            <a:ext cx="245620" cy="276999"/>
          </a:xfrm>
          <a:prstGeom prst="rect">
            <a:avLst/>
          </a:prstGeom>
          <a:solidFill>
            <a:srgbClr val="FFC000"/>
          </a:solidFill>
        </p:spPr>
        <p:txBody>
          <a:bodyPr wrap="square" lIns="0" tIns="0" rIns="0" bIns="0" rtlCol="0" anchor="ctr" anchorCtr="0">
            <a:spAutoFit/>
          </a:bodyPr>
          <a:lstStyle/>
          <a:p>
            <a:pPr algn="ctr"/>
            <a:r>
              <a:rPr lang="en-GB" dirty="0">
                <a:solidFill>
                  <a:srgbClr val="C00000"/>
                </a:solidFill>
              </a:rPr>
              <a:t>5</a:t>
            </a:r>
          </a:p>
        </p:txBody>
      </p:sp>
      <p:sp>
        <p:nvSpPr>
          <p:cNvPr id="27" name="TextBox 26"/>
          <p:cNvSpPr txBox="1"/>
          <p:nvPr/>
        </p:nvSpPr>
        <p:spPr>
          <a:xfrm>
            <a:off x="1526843" y="1208802"/>
            <a:ext cx="245620" cy="276999"/>
          </a:xfrm>
          <a:prstGeom prst="rect">
            <a:avLst/>
          </a:prstGeom>
          <a:solidFill>
            <a:srgbClr val="FFC000"/>
          </a:solidFill>
        </p:spPr>
        <p:txBody>
          <a:bodyPr wrap="square" lIns="0" tIns="0" rIns="0" bIns="0" rtlCol="0" anchor="ctr" anchorCtr="0">
            <a:spAutoFit/>
          </a:bodyPr>
          <a:lstStyle/>
          <a:p>
            <a:pPr algn="ctr"/>
            <a:r>
              <a:rPr lang="en-GB" dirty="0">
                <a:solidFill>
                  <a:srgbClr val="C00000"/>
                </a:solidFill>
              </a:rPr>
              <a:t>6</a:t>
            </a:r>
          </a:p>
        </p:txBody>
      </p:sp>
      <p:sp>
        <p:nvSpPr>
          <p:cNvPr id="28" name="TextBox 27"/>
          <p:cNvSpPr txBox="1"/>
          <p:nvPr/>
        </p:nvSpPr>
        <p:spPr>
          <a:xfrm>
            <a:off x="1816661" y="1208802"/>
            <a:ext cx="245620" cy="276999"/>
          </a:xfrm>
          <a:prstGeom prst="rect">
            <a:avLst/>
          </a:prstGeom>
          <a:solidFill>
            <a:srgbClr val="FFC000"/>
          </a:solidFill>
        </p:spPr>
        <p:txBody>
          <a:bodyPr wrap="square" lIns="0" tIns="0" rIns="0" bIns="0" rtlCol="0" anchor="ctr" anchorCtr="0">
            <a:spAutoFit/>
          </a:bodyPr>
          <a:lstStyle/>
          <a:p>
            <a:pPr algn="ctr"/>
            <a:r>
              <a:rPr lang="en-GB" dirty="0">
                <a:solidFill>
                  <a:srgbClr val="C00000"/>
                </a:solidFill>
              </a:rPr>
              <a:t>7</a:t>
            </a:r>
          </a:p>
        </p:txBody>
      </p:sp>
      <p:sp>
        <p:nvSpPr>
          <p:cNvPr id="29" name="TextBox 28"/>
          <p:cNvSpPr txBox="1"/>
          <p:nvPr/>
        </p:nvSpPr>
        <p:spPr>
          <a:xfrm>
            <a:off x="2106479" y="1208802"/>
            <a:ext cx="245620" cy="276999"/>
          </a:xfrm>
          <a:prstGeom prst="rect">
            <a:avLst/>
          </a:prstGeom>
          <a:solidFill>
            <a:srgbClr val="FFC000"/>
          </a:solidFill>
        </p:spPr>
        <p:txBody>
          <a:bodyPr wrap="square" lIns="0" tIns="0" rIns="0" bIns="0" rtlCol="0" anchor="ctr" anchorCtr="0">
            <a:spAutoFit/>
          </a:bodyPr>
          <a:lstStyle/>
          <a:p>
            <a:pPr algn="ctr"/>
            <a:r>
              <a:rPr lang="en-GB" dirty="0">
                <a:solidFill>
                  <a:srgbClr val="C00000"/>
                </a:solidFill>
              </a:rPr>
              <a:t>8</a:t>
            </a:r>
          </a:p>
        </p:txBody>
      </p:sp>
      <p:sp>
        <p:nvSpPr>
          <p:cNvPr id="30" name="TextBox 29"/>
          <p:cNvSpPr txBox="1"/>
          <p:nvPr/>
        </p:nvSpPr>
        <p:spPr>
          <a:xfrm>
            <a:off x="2396297"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9</a:t>
            </a:r>
            <a:endParaRPr lang="en-GB" dirty="0">
              <a:solidFill>
                <a:srgbClr val="C00000"/>
              </a:solidFill>
            </a:endParaRPr>
          </a:p>
        </p:txBody>
      </p:sp>
      <p:sp>
        <p:nvSpPr>
          <p:cNvPr id="31" name="TextBox 30"/>
          <p:cNvSpPr txBox="1"/>
          <p:nvPr/>
        </p:nvSpPr>
        <p:spPr>
          <a:xfrm>
            <a:off x="2686115"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10</a:t>
            </a:r>
            <a:endParaRPr lang="en-GB" dirty="0">
              <a:solidFill>
                <a:srgbClr val="C00000"/>
              </a:solidFill>
            </a:endParaRPr>
          </a:p>
        </p:txBody>
      </p:sp>
      <p:sp>
        <p:nvSpPr>
          <p:cNvPr id="32" name="TextBox 31"/>
          <p:cNvSpPr txBox="1"/>
          <p:nvPr/>
        </p:nvSpPr>
        <p:spPr>
          <a:xfrm>
            <a:off x="2975933"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11</a:t>
            </a:r>
            <a:endParaRPr lang="en-GB" dirty="0">
              <a:solidFill>
                <a:srgbClr val="C00000"/>
              </a:solidFill>
            </a:endParaRPr>
          </a:p>
        </p:txBody>
      </p:sp>
      <p:sp>
        <p:nvSpPr>
          <p:cNvPr id="33" name="TextBox 32"/>
          <p:cNvSpPr txBox="1"/>
          <p:nvPr/>
        </p:nvSpPr>
        <p:spPr>
          <a:xfrm>
            <a:off x="3265751"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12</a:t>
            </a:r>
            <a:endParaRPr lang="en-GB" dirty="0">
              <a:solidFill>
                <a:srgbClr val="C00000"/>
              </a:solidFill>
            </a:endParaRPr>
          </a:p>
        </p:txBody>
      </p:sp>
      <p:sp>
        <p:nvSpPr>
          <p:cNvPr id="34" name="TextBox 33"/>
          <p:cNvSpPr txBox="1"/>
          <p:nvPr/>
        </p:nvSpPr>
        <p:spPr>
          <a:xfrm>
            <a:off x="3555569"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13</a:t>
            </a:r>
            <a:endParaRPr lang="en-GB" dirty="0">
              <a:solidFill>
                <a:srgbClr val="C00000"/>
              </a:solidFill>
            </a:endParaRPr>
          </a:p>
        </p:txBody>
      </p:sp>
      <p:sp>
        <p:nvSpPr>
          <p:cNvPr id="35" name="TextBox 34"/>
          <p:cNvSpPr txBox="1"/>
          <p:nvPr/>
        </p:nvSpPr>
        <p:spPr>
          <a:xfrm>
            <a:off x="3845387"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14</a:t>
            </a:r>
            <a:endParaRPr lang="en-GB" dirty="0">
              <a:solidFill>
                <a:srgbClr val="C00000"/>
              </a:solidFill>
            </a:endParaRPr>
          </a:p>
        </p:txBody>
      </p:sp>
      <p:sp>
        <p:nvSpPr>
          <p:cNvPr id="36" name="TextBox 35"/>
          <p:cNvSpPr txBox="1"/>
          <p:nvPr/>
        </p:nvSpPr>
        <p:spPr>
          <a:xfrm>
            <a:off x="4135205"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15</a:t>
            </a:r>
            <a:endParaRPr lang="en-GB" dirty="0">
              <a:solidFill>
                <a:srgbClr val="C00000"/>
              </a:solidFill>
            </a:endParaRPr>
          </a:p>
        </p:txBody>
      </p:sp>
      <p:sp>
        <p:nvSpPr>
          <p:cNvPr id="37" name="TextBox 36"/>
          <p:cNvSpPr txBox="1"/>
          <p:nvPr/>
        </p:nvSpPr>
        <p:spPr>
          <a:xfrm>
            <a:off x="4425023"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16</a:t>
            </a:r>
            <a:endParaRPr lang="en-GB" dirty="0">
              <a:solidFill>
                <a:srgbClr val="C00000"/>
              </a:solidFill>
            </a:endParaRPr>
          </a:p>
        </p:txBody>
      </p:sp>
      <p:sp>
        <p:nvSpPr>
          <p:cNvPr id="38" name="TextBox 37"/>
          <p:cNvSpPr txBox="1"/>
          <p:nvPr/>
        </p:nvSpPr>
        <p:spPr>
          <a:xfrm>
            <a:off x="4714841"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17</a:t>
            </a:r>
            <a:endParaRPr lang="en-GB" dirty="0">
              <a:solidFill>
                <a:srgbClr val="C00000"/>
              </a:solidFill>
            </a:endParaRPr>
          </a:p>
        </p:txBody>
      </p:sp>
      <p:sp>
        <p:nvSpPr>
          <p:cNvPr id="39" name="TextBox 38"/>
          <p:cNvSpPr txBox="1"/>
          <p:nvPr/>
        </p:nvSpPr>
        <p:spPr>
          <a:xfrm>
            <a:off x="5004659" y="1208802"/>
            <a:ext cx="245620" cy="276999"/>
          </a:xfrm>
          <a:prstGeom prst="rect">
            <a:avLst/>
          </a:prstGeom>
          <a:solidFill>
            <a:srgbClr val="FFC000"/>
          </a:solidFill>
        </p:spPr>
        <p:txBody>
          <a:bodyPr wrap="square" lIns="0" tIns="0" rIns="0" bIns="0" rtlCol="0" anchor="ctr" anchorCtr="0">
            <a:spAutoFit/>
          </a:bodyPr>
          <a:lstStyle/>
          <a:p>
            <a:pPr algn="ctr"/>
            <a:r>
              <a:rPr lang="en-GB" dirty="0">
                <a:solidFill>
                  <a:srgbClr val="C00000"/>
                </a:solidFill>
              </a:rPr>
              <a:t>1</a:t>
            </a:r>
            <a:r>
              <a:rPr lang="en-GB" dirty="0" smtClean="0">
                <a:solidFill>
                  <a:srgbClr val="C00000"/>
                </a:solidFill>
              </a:rPr>
              <a:t>8</a:t>
            </a:r>
            <a:endParaRPr lang="en-GB" dirty="0">
              <a:solidFill>
                <a:srgbClr val="C00000"/>
              </a:solidFill>
            </a:endParaRPr>
          </a:p>
        </p:txBody>
      </p:sp>
      <p:sp>
        <p:nvSpPr>
          <p:cNvPr id="40" name="TextBox 39"/>
          <p:cNvSpPr txBox="1"/>
          <p:nvPr/>
        </p:nvSpPr>
        <p:spPr>
          <a:xfrm>
            <a:off x="5294477"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19</a:t>
            </a:r>
            <a:endParaRPr lang="en-GB" dirty="0">
              <a:solidFill>
                <a:srgbClr val="C00000"/>
              </a:solidFill>
            </a:endParaRPr>
          </a:p>
        </p:txBody>
      </p:sp>
      <p:sp>
        <p:nvSpPr>
          <p:cNvPr id="41" name="TextBox 40"/>
          <p:cNvSpPr txBox="1"/>
          <p:nvPr/>
        </p:nvSpPr>
        <p:spPr>
          <a:xfrm>
            <a:off x="5584295"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20</a:t>
            </a:r>
            <a:endParaRPr lang="en-GB" dirty="0">
              <a:solidFill>
                <a:srgbClr val="C00000"/>
              </a:solidFill>
            </a:endParaRPr>
          </a:p>
        </p:txBody>
      </p:sp>
      <p:sp>
        <p:nvSpPr>
          <p:cNvPr id="42" name="TextBox 41"/>
          <p:cNvSpPr txBox="1"/>
          <p:nvPr/>
        </p:nvSpPr>
        <p:spPr>
          <a:xfrm>
            <a:off x="5874113"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21</a:t>
            </a:r>
            <a:endParaRPr lang="en-GB" dirty="0">
              <a:solidFill>
                <a:srgbClr val="C00000"/>
              </a:solidFill>
            </a:endParaRPr>
          </a:p>
        </p:txBody>
      </p:sp>
      <p:sp>
        <p:nvSpPr>
          <p:cNvPr id="43" name="TextBox 42"/>
          <p:cNvSpPr txBox="1"/>
          <p:nvPr/>
        </p:nvSpPr>
        <p:spPr>
          <a:xfrm>
            <a:off x="6163931"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22</a:t>
            </a:r>
            <a:endParaRPr lang="en-GB" dirty="0">
              <a:solidFill>
                <a:srgbClr val="C00000"/>
              </a:solidFill>
            </a:endParaRPr>
          </a:p>
        </p:txBody>
      </p:sp>
      <p:sp>
        <p:nvSpPr>
          <p:cNvPr id="44" name="TextBox 43"/>
          <p:cNvSpPr txBox="1"/>
          <p:nvPr/>
        </p:nvSpPr>
        <p:spPr>
          <a:xfrm>
            <a:off x="6453749"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23</a:t>
            </a:r>
            <a:endParaRPr lang="en-GB" dirty="0">
              <a:solidFill>
                <a:srgbClr val="C00000"/>
              </a:solidFill>
            </a:endParaRPr>
          </a:p>
        </p:txBody>
      </p:sp>
      <p:sp>
        <p:nvSpPr>
          <p:cNvPr id="45" name="TextBox 44"/>
          <p:cNvSpPr txBox="1"/>
          <p:nvPr/>
        </p:nvSpPr>
        <p:spPr>
          <a:xfrm>
            <a:off x="6743567"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24</a:t>
            </a:r>
            <a:endParaRPr lang="en-GB" dirty="0">
              <a:solidFill>
                <a:srgbClr val="C00000"/>
              </a:solidFill>
            </a:endParaRPr>
          </a:p>
        </p:txBody>
      </p:sp>
      <p:sp>
        <p:nvSpPr>
          <p:cNvPr id="46" name="TextBox 45"/>
          <p:cNvSpPr txBox="1"/>
          <p:nvPr/>
        </p:nvSpPr>
        <p:spPr>
          <a:xfrm>
            <a:off x="7033385"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25</a:t>
            </a:r>
            <a:endParaRPr lang="en-GB" dirty="0">
              <a:solidFill>
                <a:srgbClr val="C00000"/>
              </a:solidFill>
            </a:endParaRPr>
          </a:p>
        </p:txBody>
      </p:sp>
      <p:sp>
        <p:nvSpPr>
          <p:cNvPr id="47" name="TextBox 46"/>
          <p:cNvSpPr txBox="1"/>
          <p:nvPr/>
        </p:nvSpPr>
        <p:spPr>
          <a:xfrm>
            <a:off x="7323203"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26</a:t>
            </a:r>
            <a:endParaRPr lang="en-GB" dirty="0">
              <a:solidFill>
                <a:srgbClr val="C00000"/>
              </a:solidFill>
            </a:endParaRPr>
          </a:p>
        </p:txBody>
      </p:sp>
      <p:sp>
        <p:nvSpPr>
          <p:cNvPr id="48" name="TextBox 47"/>
          <p:cNvSpPr txBox="1"/>
          <p:nvPr/>
        </p:nvSpPr>
        <p:spPr>
          <a:xfrm>
            <a:off x="7613021"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27</a:t>
            </a:r>
            <a:endParaRPr lang="en-GB" dirty="0">
              <a:solidFill>
                <a:srgbClr val="C00000"/>
              </a:solidFill>
            </a:endParaRPr>
          </a:p>
        </p:txBody>
      </p:sp>
      <p:sp>
        <p:nvSpPr>
          <p:cNvPr id="49" name="TextBox 48"/>
          <p:cNvSpPr txBox="1"/>
          <p:nvPr/>
        </p:nvSpPr>
        <p:spPr>
          <a:xfrm>
            <a:off x="7902839"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28</a:t>
            </a:r>
            <a:endParaRPr lang="en-GB" dirty="0">
              <a:solidFill>
                <a:srgbClr val="C00000"/>
              </a:solidFill>
            </a:endParaRPr>
          </a:p>
        </p:txBody>
      </p:sp>
      <p:sp>
        <p:nvSpPr>
          <p:cNvPr id="50" name="TextBox 49"/>
          <p:cNvSpPr txBox="1"/>
          <p:nvPr/>
        </p:nvSpPr>
        <p:spPr>
          <a:xfrm>
            <a:off x="8192657"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9</a:t>
            </a:r>
            <a:r>
              <a:rPr lang="en-GB" dirty="0">
                <a:solidFill>
                  <a:srgbClr val="C00000"/>
                </a:solidFill>
              </a:rPr>
              <a:t>2</a:t>
            </a:r>
          </a:p>
        </p:txBody>
      </p:sp>
      <p:sp>
        <p:nvSpPr>
          <p:cNvPr id="51" name="TextBox 50"/>
          <p:cNvSpPr txBox="1"/>
          <p:nvPr/>
        </p:nvSpPr>
        <p:spPr>
          <a:xfrm>
            <a:off x="8482475"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30</a:t>
            </a:r>
            <a:endParaRPr lang="en-GB" dirty="0">
              <a:solidFill>
                <a:srgbClr val="C00000"/>
              </a:solidFill>
            </a:endParaRPr>
          </a:p>
        </p:txBody>
      </p:sp>
      <p:sp>
        <p:nvSpPr>
          <p:cNvPr id="52" name="TextBox 51"/>
          <p:cNvSpPr txBox="1"/>
          <p:nvPr/>
        </p:nvSpPr>
        <p:spPr>
          <a:xfrm>
            <a:off x="8772289"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31</a:t>
            </a:r>
            <a:endParaRPr lang="en-GB" dirty="0">
              <a:solidFill>
                <a:srgbClr val="C00000"/>
              </a:solidFill>
            </a:endParaRPr>
          </a:p>
        </p:txBody>
      </p:sp>
      <p:pic>
        <p:nvPicPr>
          <p:cNvPr id="54" name="Picture 5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7138" y="2114330"/>
            <a:ext cx="886525" cy="1264775"/>
          </a:xfrm>
          <a:prstGeom prst="rect">
            <a:avLst/>
          </a:prstGeom>
        </p:spPr>
      </p:pic>
      <p:cxnSp>
        <p:nvCxnSpPr>
          <p:cNvPr id="7" name="Straight Arrow Connector 6"/>
          <p:cNvCxnSpPr/>
          <p:nvPr/>
        </p:nvCxnSpPr>
        <p:spPr>
          <a:xfrm flipV="1">
            <a:off x="4530400" y="1485801"/>
            <a:ext cx="0" cy="628529"/>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a:off x="-17253" y="4137968"/>
            <a:ext cx="9185654" cy="1030575"/>
          </a:xfrm>
          <a:prstGeom prst="rect">
            <a:avLst/>
          </a:prstGeom>
          <a:gradFill flip="none" rotWithShape="1">
            <a:gsLst>
              <a:gs pos="5300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253323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p:cNvSpPr/>
          <p:nvPr/>
        </p:nvSpPr>
        <p:spPr>
          <a:xfrm>
            <a:off x="8004026" y="5756696"/>
            <a:ext cx="1164375" cy="11013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p:cNvSpPr/>
          <p:nvPr/>
        </p:nvSpPr>
        <p:spPr>
          <a:xfrm>
            <a:off x="-17253" y="-2"/>
            <a:ext cx="9161253" cy="5153797"/>
          </a:xfrm>
          <a:prstGeom prst="rect">
            <a:avLst/>
          </a:prstGeom>
          <a:solidFill>
            <a:srgbClr val="458B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p>
        </p:txBody>
      </p:sp>
      <p:pic>
        <p:nvPicPr>
          <p:cNvPr id="53" name="Picture 5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2267" y="9982759"/>
            <a:ext cx="714375" cy="1028700"/>
          </a:xfrm>
          <a:prstGeom prst="rect">
            <a:avLst/>
          </a:prstGeom>
        </p:spPr>
      </p:pic>
      <p:sp>
        <p:nvSpPr>
          <p:cNvPr id="64" name="Title 63"/>
          <p:cNvSpPr>
            <a:spLocks noGrp="1"/>
          </p:cNvSpPr>
          <p:nvPr>
            <p:ph type="title"/>
          </p:nvPr>
        </p:nvSpPr>
        <p:spPr>
          <a:xfrm>
            <a:off x="0" y="20066"/>
            <a:ext cx="9144000" cy="1325563"/>
          </a:xfrm>
        </p:spPr>
        <p:txBody>
          <a:bodyPr>
            <a:noAutofit/>
          </a:bodyPr>
          <a:lstStyle/>
          <a:p>
            <a:pPr algn="ctr"/>
            <a:r>
              <a:rPr lang="en-GB" sz="6000" spc="-150" dirty="0" smtClean="0">
                <a:solidFill>
                  <a:schemeClr val="bg1"/>
                </a:solidFill>
              </a:rPr>
              <a:t>Australian Magician’s Dream</a:t>
            </a:r>
            <a:endParaRPr lang="en-GB" sz="6000" spc="-150" dirty="0">
              <a:solidFill>
                <a:schemeClr val="bg1"/>
              </a:solidFill>
            </a:endParaRPr>
          </a:p>
        </p:txBody>
      </p:sp>
      <p:sp>
        <p:nvSpPr>
          <p:cNvPr id="65" name="Content Placeholder 64"/>
          <p:cNvSpPr>
            <a:spLocks noGrp="1"/>
          </p:cNvSpPr>
          <p:nvPr>
            <p:ph idx="1"/>
          </p:nvPr>
        </p:nvSpPr>
        <p:spPr>
          <a:xfrm>
            <a:off x="0" y="4037161"/>
            <a:ext cx="9144000" cy="2139801"/>
          </a:xfrm>
        </p:spPr>
        <p:txBody>
          <a:bodyPr>
            <a:normAutofit/>
          </a:bodyPr>
          <a:lstStyle/>
          <a:p>
            <a:pPr marL="0" indent="0">
              <a:buNone/>
            </a:pPr>
            <a:endParaRPr lang="en-GB" sz="3600" dirty="0" smtClean="0">
              <a:solidFill>
                <a:schemeClr val="bg1">
                  <a:lumMod val="50000"/>
                </a:schemeClr>
              </a:solidFill>
            </a:endParaRPr>
          </a:p>
          <a:p>
            <a:pPr marL="0" indent="0">
              <a:buNone/>
            </a:pPr>
            <a:endParaRPr lang="en-GB" sz="3600" dirty="0">
              <a:solidFill>
                <a:schemeClr val="bg1">
                  <a:lumMod val="50000"/>
                </a:schemeClr>
              </a:solidFill>
            </a:endParaRPr>
          </a:p>
          <a:p>
            <a:pPr marL="0" indent="0">
              <a:buNone/>
            </a:pPr>
            <a:r>
              <a:rPr lang="en-GB" sz="3600" dirty="0" smtClean="0">
                <a:solidFill>
                  <a:schemeClr val="bg1">
                    <a:lumMod val="50000"/>
                  </a:schemeClr>
                </a:solidFill>
              </a:rPr>
              <a:t>How does it work?</a:t>
            </a:r>
            <a:endParaRPr lang="en-GB" sz="3600" dirty="0">
              <a:solidFill>
                <a:schemeClr val="bg1">
                  <a:lumMod val="50000"/>
                </a:schemeClr>
              </a:solidFill>
            </a:endParaRPr>
          </a:p>
        </p:txBody>
      </p:sp>
      <p:sp>
        <p:nvSpPr>
          <p:cNvPr id="5" name="TextBox 4"/>
          <p:cNvSpPr txBox="1"/>
          <p:nvPr/>
        </p:nvSpPr>
        <p:spPr>
          <a:xfrm>
            <a:off x="77753" y="1208802"/>
            <a:ext cx="245620" cy="276999"/>
          </a:xfrm>
          <a:prstGeom prst="rect">
            <a:avLst/>
          </a:prstGeom>
          <a:solidFill>
            <a:srgbClr val="FFC000"/>
          </a:solidFill>
        </p:spPr>
        <p:txBody>
          <a:bodyPr wrap="square" lIns="0" tIns="0" rIns="0" bIns="0" rtlCol="0" anchor="ctr" anchorCtr="0">
            <a:spAutoFit/>
          </a:bodyPr>
          <a:lstStyle/>
          <a:p>
            <a:pPr algn="ctr"/>
            <a:r>
              <a:rPr lang="en-GB" dirty="0">
                <a:solidFill>
                  <a:srgbClr val="C00000"/>
                </a:solidFill>
              </a:rPr>
              <a:t>1</a:t>
            </a:r>
          </a:p>
        </p:txBody>
      </p:sp>
      <p:sp>
        <p:nvSpPr>
          <p:cNvPr id="23" name="TextBox 22"/>
          <p:cNvSpPr txBox="1"/>
          <p:nvPr/>
        </p:nvSpPr>
        <p:spPr>
          <a:xfrm>
            <a:off x="367571"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a:t>
            </a:r>
            <a:endParaRPr lang="en-GB" dirty="0">
              <a:solidFill>
                <a:srgbClr val="C00000"/>
              </a:solidFill>
            </a:endParaRPr>
          </a:p>
        </p:txBody>
      </p:sp>
      <p:sp>
        <p:nvSpPr>
          <p:cNvPr id="24" name="TextBox 23"/>
          <p:cNvSpPr txBox="1"/>
          <p:nvPr/>
        </p:nvSpPr>
        <p:spPr>
          <a:xfrm>
            <a:off x="657389" y="1208802"/>
            <a:ext cx="245620" cy="276999"/>
          </a:xfrm>
          <a:prstGeom prst="rect">
            <a:avLst/>
          </a:prstGeom>
          <a:solidFill>
            <a:srgbClr val="FFC000"/>
          </a:solidFill>
        </p:spPr>
        <p:txBody>
          <a:bodyPr wrap="square" lIns="0" tIns="0" rIns="0" bIns="0" rtlCol="0" anchor="ctr" anchorCtr="0">
            <a:spAutoFit/>
          </a:bodyPr>
          <a:lstStyle/>
          <a:p>
            <a:pPr algn="ctr"/>
            <a:r>
              <a:rPr lang="en-GB" dirty="0">
                <a:solidFill>
                  <a:srgbClr val="C00000"/>
                </a:solidFill>
              </a:rPr>
              <a:t>3</a:t>
            </a:r>
          </a:p>
        </p:txBody>
      </p:sp>
      <p:sp>
        <p:nvSpPr>
          <p:cNvPr id="25" name="TextBox 24"/>
          <p:cNvSpPr txBox="1"/>
          <p:nvPr/>
        </p:nvSpPr>
        <p:spPr>
          <a:xfrm>
            <a:off x="947207" y="1208802"/>
            <a:ext cx="245620" cy="276999"/>
          </a:xfrm>
          <a:prstGeom prst="rect">
            <a:avLst/>
          </a:prstGeom>
          <a:solidFill>
            <a:srgbClr val="FFC000"/>
          </a:solidFill>
        </p:spPr>
        <p:txBody>
          <a:bodyPr wrap="square" lIns="0" tIns="0" rIns="0" bIns="0" rtlCol="0" anchor="ctr" anchorCtr="0">
            <a:spAutoFit/>
          </a:bodyPr>
          <a:lstStyle/>
          <a:p>
            <a:pPr algn="ctr"/>
            <a:r>
              <a:rPr lang="en-GB" dirty="0">
                <a:solidFill>
                  <a:srgbClr val="C00000"/>
                </a:solidFill>
              </a:rPr>
              <a:t>4</a:t>
            </a:r>
          </a:p>
        </p:txBody>
      </p:sp>
      <p:sp>
        <p:nvSpPr>
          <p:cNvPr id="26" name="TextBox 25"/>
          <p:cNvSpPr txBox="1"/>
          <p:nvPr/>
        </p:nvSpPr>
        <p:spPr>
          <a:xfrm>
            <a:off x="1237025" y="1208802"/>
            <a:ext cx="245620" cy="276999"/>
          </a:xfrm>
          <a:prstGeom prst="rect">
            <a:avLst/>
          </a:prstGeom>
          <a:solidFill>
            <a:srgbClr val="FFC000"/>
          </a:solidFill>
        </p:spPr>
        <p:txBody>
          <a:bodyPr wrap="square" lIns="0" tIns="0" rIns="0" bIns="0" rtlCol="0" anchor="ctr" anchorCtr="0">
            <a:spAutoFit/>
          </a:bodyPr>
          <a:lstStyle/>
          <a:p>
            <a:pPr algn="ctr"/>
            <a:r>
              <a:rPr lang="en-GB" dirty="0">
                <a:solidFill>
                  <a:srgbClr val="C00000"/>
                </a:solidFill>
              </a:rPr>
              <a:t>5</a:t>
            </a:r>
          </a:p>
        </p:txBody>
      </p:sp>
      <p:sp>
        <p:nvSpPr>
          <p:cNvPr id="27" name="TextBox 26"/>
          <p:cNvSpPr txBox="1"/>
          <p:nvPr/>
        </p:nvSpPr>
        <p:spPr>
          <a:xfrm>
            <a:off x="1526843" y="1208802"/>
            <a:ext cx="245620" cy="276999"/>
          </a:xfrm>
          <a:prstGeom prst="rect">
            <a:avLst/>
          </a:prstGeom>
          <a:solidFill>
            <a:srgbClr val="FFC000"/>
          </a:solidFill>
        </p:spPr>
        <p:txBody>
          <a:bodyPr wrap="square" lIns="0" tIns="0" rIns="0" bIns="0" rtlCol="0" anchor="ctr" anchorCtr="0">
            <a:spAutoFit/>
          </a:bodyPr>
          <a:lstStyle/>
          <a:p>
            <a:pPr algn="ctr"/>
            <a:r>
              <a:rPr lang="en-GB" dirty="0">
                <a:solidFill>
                  <a:srgbClr val="C00000"/>
                </a:solidFill>
              </a:rPr>
              <a:t>6</a:t>
            </a:r>
          </a:p>
        </p:txBody>
      </p:sp>
      <p:sp>
        <p:nvSpPr>
          <p:cNvPr id="28" name="TextBox 27"/>
          <p:cNvSpPr txBox="1"/>
          <p:nvPr/>
        </p:nvSpPr>
        <p:spPr>
          <a:xfrm>
            <a:off x="1816661" y="1208802"/>
            <a:ext cx="245620" cy="276999"/>
          </a:xfrm>
          <a:prstGeom prst="rect">
            <a:avLst/>
          </a:prstGeom>
          <a:solidFill>
            <a:srgbClr val="FFC000"/>
          </a:solidFill>
        </p:spPr>
        <p:txBody>
          <a:bodyPr wrap="square" lIns="0" tIns="0" rIns="0" bIns="0" rtlCol="0" anchor="ctr" anchorCtr="0">
            <a:spAutoFit/>
          </a:bodyPr>
          <a:lstStyle/>
          <a:p>
            <a:pPr algn="ctr"/>
            <a:r>
              <a:rPr lang="en-GB" dirty="0">
                <a:solidFill>
                  <a:srgbClr val="C00000"/>
                </a:solidFill>
              </a:rPr>
              <a:t>7</a:t>
            </a:r>
          </a:p>
        </p:txBody>
      </p:sp>
      <p:sp>
        <p:nvSpPr>
          <p:cNvPr id="29" name="TextBox 28"/>
          <p:cNvSpPr txBox="1"/>
          <p:nvPr/>
        </p:nvSpPr>
        <p:spPr>
          <a:xfrm>
            <a:off x="2106479" y="1208802"/>
            <a:ext cx="245620" cy="276999"/>
          </a:xfrm>
          <a:prstGeom prst="rect">
            <a:avLst/>
          </a:prstGeom>
          <a:solidFill>
            <a:srgbClr val="FFC000"/>
          </a:solidFill>
        </p:spPr>
        <p:txBody>
          <a:bodyPr wrap="square" lIns="0" tIns="0" rIns="0" bIns="0" rtlCol="0" anchor="ctr" anchorCtr="0">
            <a:spAutoFit/>
          </a:bodyPr>
          <a:lstStyle/>
          <a:p>
            <a:pPr algn="ctr"/>
            <a:r>
              <a:rPr lang="en-GB" dirty="0">
                <a:solidFill>
                  <a:srgbClr val="C00000"/>
                </a:solidFill>
              </a:rPr>
              <a:t>8</a:t>
            </a:r>
          </a:p>
        </p:txBody>
      </p:sp>
      <p:sp>
        <p:nvSpPr>
          <p:cNvPr id="30" name="TextBox 29"/>
          <p:cNvSpPr txBox="1"/>
          <p:nvPr/>
        </p:nvSpPr>
        <p:spPr>
          <a:xfrm>
            <a:off x="2396297"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9</a:t>
            </a:r>
            <a:endParaRPr lang="en-GB" dirty="0">
              <a:solidFill>
                <a:srgbClr val="C00000"/>
              </a:solidFill>
            </a:endParaRPr>
          </a:p>
        </p:txBody>
      </p:sp>
      <p:sp>
        <p:nvSpPr>
          <p:cNvPr id="31" name="TextBox 30"/>
          <p:cNvSpPr txBox="1"/>
          <p:nvPr/>
        </p:nvSpPr>
        <p:spPr>
          <a:xfrm>
            <a:off x="2686115"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10</a:t>
            </a:r>
            <a:endParaRPr lang="en-GB" dirty="0">
              <a:solidFill>
                <a:srgbClr val="C00000"/>
              </a:solidFill>
            </a:endParaRPr>
          </a:p>
        </p:txBody>
      </p:sp>
      <p:sp>
        <p:nvSpPr>
          <p:cNvPr id="32" name="TextBox 31"/>
          <p:cNvSpPr txBox="1"/>
          <p:nvPr/>
        </p:nvSpPr>
        <p:spPr>
          <a:xfrm>
            <a:off x="2975933"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11</a:t>
            </a:r>
            <a:endParaRPr lang="en-GB" dirty="0">
              <a:solidFill>
                <a:srgbClr val="C00000"/>
              </a:solidFill>
            </a:endParaRPr>
          </a:p>
        </p:txBody>
      </p:sp>
      <p:sp>
        <p:nvSpPr>
          <p:cNvPr id="33" name="TextBox 32"/>
          <p:cNvSpPr txBox="1"/>
          <p:nvPr/>
        </p:nvSpPr>
        <p:spPr>
          <a:xfrm>
            <a:off x="3265751"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12</a:t>
            </a:r>
            <a:endParaRPr lang="en-GB" dirty="0">
              <a:solidFill>
                <a:srgbClr val="C00000"/>
              </a:solidFill>
            </a:endParaRPr>
          </a:p>
        </p:txBody>
      </p:sp>
      <p:sp>
        <p:nvSpPr>
          <p:cNvPr id="34" name="TextBox 33"/>
          <p:cNvSpPr txBox="1"/>
          <p:nvPr/>
        </p:nvSpPr>
        <p:spPr>
          <a:xfrm>
            <a:off x="3555569"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13</a:t>
            </a:r>
            <a:endParaRPr lang="en-GB" dirty="0">
              <a:solidFill>
                <a:srgbClr val="C00000"/>
              </a:solidFill>
            </a:endParaRPr>
          </a:p>
        </p:txBody>
      </p:sp>
      <p:sp>
        <p:nvSpPr>
          <p:cNvPr id="35" name="TextBox 34"/>
          <p:cNvSpPr txBox="1"/>
          <p:nvPr/>
        </p:nvSpPr>
        <p:spPr>
          <a:xfrm>
            <a:off x="3845387"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14</a:t>
            </a:r>
            <a:endParaRPr lang="en-GB" dirty="0">
              <a:solidFill>
                <a:srgbClr val="C00000"/>
              </a:solidFill>
            </a:endParaRPr>
          </a:p>
        </p:txBody>
      </p:sp>
      <p:sp>
        <p:nvSpPr>
          <p:cNvPr id="36" name="TextBox 35"/>
          <p:cNvSpPr txBox="1"/>
          <p:nvPr/>
        </p:nvSpPr>
        <p:spPr>
          <a:xfrm>
            <a:off x="4135205"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15</a:t>
            </a:r>
            <a:endParaRPr lang="en-GB" dirty="0">
              <a:solidFill>
                <a:srgbClr val="C00000"/>
              </a:solidFill>
            </a:endParaRPr>
          </a:p>
        </p:txBody>
      </p:sp>
      <p:sp>
        <p:nvSpPr>
          <p:cNvPr id="37" name="TextBox 36"/>
          <p:cNvSpPr txBox="1"/>
          <p:nvPr/>
        </p:nvSpPr>
        <p:spPr>
          <a:xfrm>
            <a:off x="4425023"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16</a:t>
            </a:r>
            <a:endParaRPr lang="en-GB" dirty="0">
              <a:solidFill>
                <a:srgbClr val="C00000"/>
              </a:solidFill>
            </a:endParaRPr>
          </a:p>
        </p:txBody>
      </p:sp>
      <p:sp>
        <p:nvSpPr>
          <p:cNvPr id="38" name="TextBox 37"/>
          <p:cNvSpPr txBox="1"/>
          <p:nvPr/>
        </p:nvSpPr>
        <p:spPr>
          <a:xfrm>
            <a:off x="4714841"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17</a:t>
            </a:r>
            <a:endParaRPr lang="en-GB" dirty="0">
              <a:solidFill>
                <a:srgbClr val="C00000"/>
              </a:solidFill>
            </a:endParaRPr>
          </a:p>
        </p:txBody>
      </p:sp>
      <p:sp>
        <p:nvSpPr>
          <p:cNvPr id="39" name="TextBox 38"/>
          <p:cNvSpPr txBox="1"/>
          <p:nvPr/>
        </p:nvSpPr>
        <p:spPr>
          <a:xfrm>
            <a:off x="5004659" y="1208802"/>
            <a:ext cx="245620" cy="276999"/>
          </a:xfrm>
          <a:prstGeom prst="rect">
            <a:avLst/>
          </a:prstGeom>
          <a:solidFill>
            <a:srgbClr val="FFC000"/>
          </a:solidFill>
        </p:spPr>
        <p:txBody>
          <a:bodyPr wrap="square" lIns="0" tIns="0" rIns="0" bIns="0" rtlCol="0" anchor="ctr" anchorCtr="0">
            <a:spAutoFit/>
          </a:bodyPr>
          <a:lstStyle/>
          <a:p>
            <a:pPr algn="ctr"/>
            <a:r>
              <a:rPr lang="en-GB" dirty="0">
                <a:solidFill>
                  <a:srgbClr val="C00000"/>
                </a:solidFill>
              </a:rPr>
              <a:t>1</a:t>
            </a:r>
            <a:r>
              <a:rPr lang="en-GB" dirty="0" smtClean="0">
                <a:solidFill>
                  <a:srgbClr val="C00000"/>
                </a:solidFill>
              </a:rPr>
              <a:t>8</a:t>
            </a:r>
            <a:endParaRPr lang="en-GB" dirty="0">
              <a:solidFill>
                <a:srgbClr val="C00000"/>
              </a:solidFill>
            </a:endParaRPr>
          </a:p>
        </p:txBody>
      </p:sp>
      <p:sp>
        <p:nvSpPr>
          <p:cNvPr id="40" name="TextBox 39"/>
          <p:cNvSpPr txBox="1"/>
          <p:nvPr/>
        </p:nvSpPr>
        <p:spPr>
          <a:xfrm>
            <a:off x="5294477"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19</a:t>
            </a:r>
            <a:endParaRPr lang="en-GB" dirty="0">
              <a:solidFill>
                <a:srgbClr val="C00000"/>
              </a:solidFill>
            </a:endParaRPr>
          </a:p>
        </p:txBody>
      </p:sp>
      <p:sp>
        <p:nvSpPr>
          <p:cNvPr id="41" name="TextBox 40"/>
          <p:cNvSpPr txBox="1"/>
          <p:nvPr/>
        </p:nvSpPr>
        <p:spPr>
          <a:xfrm>
            <a:off x="5584295"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20</a:t>
            </a:r>
            <a:endParaRPr lang="en-GB" dirty="0">
              <a:solidFill>
                <a:srgbClr val="C00000"/>
              </a:solidFill>
            </a:endParaRPr>
          </a:p>
        </p:txBody>
      </p:sp>
      <p:sp>
        <p:nvSpPr>
          <p:cNvPr id="42" name="TextBox 41"/>
          <p:cNvSpPr txBox="1"/>
          <p:nvPr/>
        </p:nvSpPr>
        <p:spPr>
          <a:xfrm>
            <a:off x="5874113"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21</a:t>
            </a:r>
            <a:endParaRPr lang="en-GB" dirty="0">
              <a:solidFill>
                <a:srgbClr val="C00000"/>
              </a:solidFill>
            </a:endParaRPr>
          </a:p>
        </p:txBody>
      </p:sp>
      <p:sp>
        <p:nvSpPr>
          <p:cNvPr id="43" name="TextBox 42"/>
          <p:cNvSpPr txBox="1"/>
          <p:nvPr/>
        </p:nvSpPr>
        <p:spPr>
          <a:xfrm>
            <a:off x="6163931"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22</a:t>
            </a:r>
            <a:endParaRPr lang="en-GB" dirty="0">
              <a:solidFill>
                <a:srgbClr val="C00000"/>
              </a:solidFill>
            </a:endParaRPr>
          </a:p>
        </p:txBody>
      </p:sp>
      <p:sp>
        <p:nvSpPr>
          <p:cNvPr id="44" name="TextBox 43"/>
          <p:cNvSpPr txBox="1"/>
          <p:nvPr/>
        </p:nvSpPr>
        <p:spPr>
          <a:xfrm>
            <a:off x="6453749"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23</a:t>
            </a:r>
            <a:endParaRPr lang="en-GB" dirty="0">
              <a:solidFill>
                <a:srgbClr val="C00000"/>
              </a:solidFill>
            </a:endParaRPr>
          </a:p>
        </p:txBody>
      </p:sp>
      <p:sp>
        <p:nvSpPr>
          <p:cNvPr id="45" name="TextBox 44"/>
          <p:cNvSpPr txBox="1"/>
          <p:nvPr/>
        </p:nvSpPr>
        <p:spPr>
          <a:xfrm>
            <a:off x="6743567"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24</a:t>
            </a:r>
            <a:endParaRPr lang="en-GB" dirty="0">
              <a:solidFill>
                <a:srgbClr val="C00000"/>
              </a:solidFill>
            </a:endParaRPr>
          </a:p>
        </p:txBody>
      </p:sp>
      <p:sp>
        <p:nvSpPr>
          <p:cNvPr id="46" name="TextBox 45"/>
          <p:cNvSpPr txBox="1"/>
          <p:nvPr/>
        </p:nvSpPr>
        <p:spPr>
          <a:xfrm>
            <a:off x="7033385"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25</a:t>
            </a:r>
            <a:endParaRPr lang="en-GB" dirty="0">
              <a:solidFill>
                <a:srgbClr val="C00000"/>
              </a:solidFill>
            </a:endParaRPr>
          </a:p>
        </p:txBody>
      </p:sp>
      <p:sp>
        <p:nvSpPr>
          <p:cNvPr id="47" name="TextBox 46"/>
          <p:cNvSpPr txBox="1"/>
          <p:nvPr/>
        </p:nvSpPr>
        <p:spPr>
          <a:xfrm>
            <a:off x="7323203"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26</a:t>
            </a:r>
            <a:endParaRPr lang="en-GB" dirty="0">
              <a:solidFill>
                <a:srgbClr val="C00000"/>
              </a:solidFill>
            </a:endParaRPr>
          </a:p>
        </p:txBody>
      </p:sp>
      <p:sp>
        <p:nvSpPr>
          <p:cNvPr id="48" name="TextBox 47"/>
          <p:cNvSpPr txBox="1"/>
          <p:nvPr/>
        </p:nvSpPr>
        <p:spPr>
          <a:xfrm>
            <a:off x="7613021"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27</a:t>
            </a:r>
            <a:endParaRPr lang="en-GB" dirty="0">
              <a:solidFill>
                <a:srgbClr val="C00000"/>
              </a:solidFill>
            </a:endParaRPr>
          </a:p>
        </p:txBody>
      </p:sp>
      <p:sp>
        <p:nvSpPr>
          <p:cNvPr id="49" name="TextBox 48"/>
          <p:cNvSpPr txBox="1"/>
          <p:nvPr/>
        </p:nvSpPr>
        <p:spPr>
          <a:xfrm>
            <a:off x="7902839"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28</a:t>
            </a:r>
            <a:endParaRPr lang="en-GB" dirty="0">
              <a:solidFill>
                <a:srgbClr val="C00000"/>
              </a:solidFill>
            </a:endParaRPr>
          </a:p>
        </p:txBody>
      </p:sp>
      <p:sp>
        <p:nvSpPr>
          <p:cNvPr id="50" name="TextBox 49"/>
          <p:cNvSpPr txBox="1"/>
          <p:nvPr/>
        </p:nvSpPr>
        <p:spPr>
          <a:xfrm>
            <a:off x="8192657"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29</a:t>
            </a:r>
            <a:endParaRPr lang="en-GB" dirty="0">
              <a:solidFill>
                <a:srgbClr val="C00000"/>
              </a:solidFill>
            </a:endParaRPr>
          </a:p>
        </p:txBody>
      </p:sp>
      <p:sp>
        <p:nvSpPr>
          <p:cNvPr id="51" name="TextBox 50"/>
          <p:cNvSpPr txBox="1"/>
          <p:nvPr/>
        </p:nvSpPr>
        <p:spPr>
          <a:xfrm>
            <a:off x="8482475"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30</a:t>
            </a:r>
            <a:endParaRPr lang="en-GB" dirty="0">
              <a:solidFill>
                <a:srgbClr val="C00000"/>
              </a:solidFill>
            </a:endParaRPr>
          </a:p>
        </p:txBody>
      </p:sp>
      <p:sp>
        <p:nvSpPr>
          <p:cNvPr id="52" name="TextBox 51"/>
          <p:cNvSpPr txBox="1"/>
          <p:nvPr/>
        </p:nvSpPr>
        <p:spPr>
          <a:xfrm>
            <a:off x="8772289"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31</a:t>
            </a:r>
            <a:endParaRPr lang="en-GB" dirty="0">
              <a:solidFill>
                <a:srgbClr val="C00000"/>
              </a:solidFill>
            </a:endParaRPr>
          </a:p>
        </p:txBody>
      </p:sp>
      <p:sp>
        <p:nvSpPr>
          <p:cNvPr id="2" name="Oval 1"/>
          <p:cNvSpPr/>
          <p:nvPr/>
        </p:nvSpPr>
        <p:spPr>
          <a:xfrm>
            <a:off x="77753" y="1221720"/>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p:cNvSpPr/>
          <p:nvPr/>
        </p:nvSpPr>
        <p:spPr>
          <a:xfrm>
            <a:off x="656184" y="1221720"/>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p:cNvSpPr/>
          <p:nvPr/>
        </p:nvSpPr>
        <p:spPr>
          <a:xfrm>
            <a:off x="1234615" y="1221720"/>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p:cNvSpPr/>
          <p:nvPr/>
        </p:nvSpPr>
        <p:spPr>
          <a:xfrm>
            <a:off x="1813046" y="1221720"/>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p:cNvSpPr/>
          <p:nvPr/>
        </p:nvSpPr>
        <p:spPr>
          <a:xfrm>
            <a:off x="2391477" y="1221720"/>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p:cNvSpPr/>
          <p:nvPr/>
        </p:nvSpPr>
        <p:spPr>
          <a:xfrm>
            <a:off x="2969908" y="1221720"/>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p:cNvSpPr/>
          <p:nvPr/>
        </p:nvSpPr>
        <p:spPr>
          <a:xfrm>
            <a:off x="3548339" y="1221720"/>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p:cNvSpPr/>
          <p:nvPr/>
        </p:nvSpPr>
        <p:spPr>
          <a:xfrm>
            <a:off x="4126770" y="1221720"/>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 62"/>
          <p:cNvSpPr/>
          <p:nvPr/>
        </p:nvSpPr>
        <p:spPr>
          <a:xfrm>
            <a:off x="4705201" y="1221720"/>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p:cNvSpPr/>
          <p:nvPr/>
        </p:nvSpPr>
        <p:spPr>
          <a:xfrm>
            <a:off x="5283632" y="1221720"/>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Oval 66"/>
          <p:cNvSpPr/>
          <p:nvPr/>
        </p:nvSpPr>
        <p:spPr>
          <a:xfrm>
            <a:off x="5862063" y="1221720"/>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p:cNvSpPr/>
          <p:nvPr/>
        </p:nvSpPr>
        <p:spPr>
          <a:xfrm>
            <a:off x="6440494" y="1221720"/>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Oval 68"/>
          <p:cNvSpPr/>
          <p:nvPr/>
        </p:nvSpPr>
        <p:spPr>
          <a:xfrm>
            <a:off x="7018925" y="1221720"/>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Oval 69"/>
          <p:cNvSpPr/>
          <p:nvPr/>
        </p:nvSpPr>
        <p:spPr>
          <a:xfrm>
            <a:off x="7597356" y="1221720"/>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p:cNvSpPr/>
          <p:nvPr/>
        </p:nvSpPr>
        <p:spPr>
          <a:xfrm>
            <a:off x="8175787" y="1221720"/>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Oval 71"/>
          <p:cNvSpPr/>
          <p:nvPr/>
        </p:nvSpPr>
        <p:spPr>
          <a:xfrm>
            <a:off x="8754219" y="1221720"/>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p:cNvSpPr/>
          <p:nvPr/>
        </p:nvSpPr>
        <p:spPr>
          <a:xfrm>
            <a:off x="-17253" y="4137968"/>
            <a:ext cx="9185654" cy="1030575"/>
          </a:xfrm>
          <a:prstGeom prst="rect">
            <a:avLst/>
          </a:prstGeom>
          <a:gradFill flip="none" rotWithShape="1">
            <a:gsLst>
              <a:gs pos="5300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509754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fade">
                                      <p:cBhvr>
                                        <p:cTn id="11" dur="500"/>
                                        <p:tgtEl>
                                          <p:spTgt spid="5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fade">
                                      <p:cBhvr>
                                        <p:cTn id="15" dur="500"/>
                                        <p:tgtEl>
                                          <p:spTgt spid="5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fade">
                                      <p:cBhvr>
                                        <p:cTn id="19" dur="500"/>
                                        <p:tgtEl>
                                          <p:spTgt spid="5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8"/>
                                        </p:tgtEl>
                                        <p:attrNameLst>
                                          <p:attrName>style.visibility</p:attrName>
                                        </p:attrNameLst>
                                      </p:cBhvr>
                                      <p:to>
                                        <p:strVal val="visible"/>
                                      </p:to>
                                    </p:set>
                                    <p:animEffect transition="in" filter="fade">
                                      <p:cBhvr>
                                        <p:cTn id="23" dur="500"/>
                                        <p:tgtEl>
                                          <p:spTgt spid="58"/>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fade">
                                      <p:cBhvr>
                                        <p:cTn id="27" dur="500"/>
                                        <p:tgtEl>
                                          <p:spTgt spid="60"/>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61"/>
                                        </p:tgtEl>
                                        <p:attrNameLst>
                                          <p:attrName>style.visibility</p:attrName>
                                        </p:attrNameLst>
                                      </p:cBhvr>
                                      <p:to>
                                        <p:strVal val="visible"/>
                                      </p:to>
                                    </p:set>
                                    <p:animEffect transition="in" filter="fade">
                                      <p:cBhvr>
                                        <p:cTn id="31" dur="500"/>
                                        <p:tgtEl>
                                          <p:spTgt spid="61"/>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fade">
                                      <p:cBhvr>
                                        <p:cTn id="35" dur="500"/>
                                        <p:tgtEl>
                                          <p:spTgt spid="62"/>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63"/>
                                        </p:tgtEl>
                                        <p:attrNameLst>
                                          <p:attrName>style.visibility</p:attrName>
                                        </p:attrNameLst>
                                      </p:cBhvr>
                                      <p:to>
                                        <p:strVal val="visible"/>
                                      </p:to>
                                    </p:set>
                                    <p:animEffect transition="in" filter="fade">
                                      <p:cBhvr>
                                        <p:cTn id="39" dur="500"/>
                                        <p:tgtEl>
                                          <p:spTgt spid="63"/>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fade">
                                      <p:cBhvr>
                                        <p:cTn id="43" dur="500"/>
                                        <p:tgtEl>
                                          <p:spTgt spid="66"/>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67"/>
                                        </p:tgtEl>
                                        <p:attrNameLst>
                                          <p:attrName>style.visibility</p:attrName>
                                        </p:attrNameLst>
                                      </p:cBhvr>
                                      <p:to>
                                        <p:strVal val="visible"/>
                                      </p:to>
                                    </p:set>
                                    <p:animEffect transition="in" filter="fade">
                                      <p:cBhvr>
                                        <p:cTn id="47" dur="500"/>
                                        <p:tgtEl>
                                          <p:spTgt spid="67"/>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68"/>
                                        </p:tgtEl>
                                        <p:attrNameLst>
                                          <p:attrName>style.visibility</p:attrName>
                                        </p:attrNameLst>
                                      </p:cBhvr>
                                      <p:to>
                                        <p:strVal val="visible"/>
                                      </p:to>
                                    </p:set>
                                    <p:animEffect transition="in" filter="fade">
                                      <p:cBhvr>
                                        <p:cTn id="51" dur="500"/>
                                        <p:tgtEl>
                                          <p:spTgt spid="68"/>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69"/>
                                        </p:tgtEl>
                                        <p:attrNameLst>
                                          <p:attrName>style.visibility</p:attrName>
                                        </p:attrNameLst>
                                      </p:cBhvr>
                                      <p:to>
                                        <p:strVal val="visible"/>
                                      </p:to>
                                    </p:set>
                                    <p:animEffect transition="in" filter="fade">
                                      <p:cBhvr>
                                        <p:cTn id="55" dur="500"/>
                                        <p:tgtEl>
                                          <p:spTgt spid="69"/>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70"/>
                                        </p:tgtEl>
                                        <p:attrNameLst>
                                          <p:attrName>style.visibility</p:attrName>
                                        </p:attrNameLst>
                                      </p:cBhvr>
                                      <p:to>
                                        <p:strVal val="visible"/>
                                      </p:to>
                                    </p:set>
                                    <p:animEffect transition="in" filter="fade">
                                      <p:cBhvr>
                                        <p:cTn id="59" dur="500"/>
                                        <p:tgtEl>
                                          <p:spTgt spid="70"/>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71"/>
                                        </p:tgtEl>
                                        <p:attrNameLst>
                                          <p:attrName>style.visibility</p:attrName>
                                        </p:attrNameLst>
                                      </p:cBhvr>
                                      <p:to>
                                        <p:strVal val="visible"/>
                                      </p:to>
                                    </p:set>
                                    <p:animEffect transition="in" filter="fade">
                                      <p:cBhvr>
                                        <p:cTn id="63" dur="500"/>
                                        <p:tgtEl>
                                          <p:spTgt spid="71"/>
                                        </p:tgtEl>
                                      </p:cBhvr>
                                    </p:animEffect>
                                  </p:childTnLst>
                                </p:cTn>
                              </p:par>
                            </p:childTnLst>
                          </p:cTn>
                        </p:par>
                        <p:par>
                          <p:cTn id="64" fill="hold">
                            <p:stCondLst>
                              <p:cond delay="7500"/>
                            </p:stCondLst>
                            <p:childTnLst>
                              <p:par>
                                <p:cTn id="65" presetID="10" presetClass="entr" presetSubtype="0" fill="hold" grpId="0" nodeType="afterEffect">
                                  <p:stCondLst>
                                    <p:cond delay="0"/>
                                  </p:stCondLst>
                                  <p:childTnLst>
                                    <p:set>
                                      <p:cBhvr>
                                        <p:cTn id="66" dur="1" fill="hold">
                                          <p:stCondLst>
                                            <p:cond delay="0"/>
                                          </p:stCondLst>
                                        </p:cTn>
                                        <p:tgtEl>
                                          <p:spTgt spid="72"/>
                                        </p:tgtEl>
                                        <p:attrNameLst>
                                          <p:attrName>style.visibility</p:attrName>
                                        </p:attrNameLst>
                                      </p:cBhvr>
                                      <p:to>
                                        <p:strVal val="visible"/>
                                      </p:to>
                                    </p:set>
                                    <p:animEffect transition="in" filter="fade">
                                      <p:cBhvr>
                                        <p:cTn id="67"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5" grpId="0" animBg="1"/>
      <p:bldP spid="56" grpId="0" animBg="1"/>
      <p:bldP spid="57" grpId="0" animBg="1"/>
      <p:bldP spid="58" grpId="0" animBg="1"/>
      <p:bldP spid="60" grpId="0" animBg="1"/>
      <p:bldP spid="61" grpId="0" animBg="1"/>
      <p:bldP spid="62" grpId="0" animBg="1"/>
      <p:bldP spid="63" grpId="0" animBg="1"/>
      <p:bldP spid="66" grpId="0" animBg="1"/>
      <p:bldP spid="67" grpId="0" animBg="1"/>
      <p:bldP spid="68" grpId="0" animBg="1"/>
      <p:bldP spid="69" grpId="0" animBg="1"/>
      <p:bldP spid="70" grpId="0" animBg="1"/>
      <p:bldP spid="71" grpId="0" animBg="1"/>
      <p:bldP spid="7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ectangle 77"/>
          <p:cNvSpPr/>
          <p:nvPr/>
        </p:nvSpPr>
        <p:spPr>
          <a:xfrm>
            <a:off x="8004026" y="5756696"/>
            <a:ext cx="1164375" cy="11013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p:cNvSpPr/>
          <p:nvPr/>
        </p:nvSpPr>
        <p:spPr>
          <a:xfrm>
            <a:off x="-17253" y="20067"/>
            <a:ext cx="9161253" cy="5133728"/>
          </a:xfrm>
          <a:prstGeom prst="rect">
            <a:avLst/>
          </a:prstGeom>
          <a:solidFill>
            <a:srgbClr val="458B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p>
        </p:txBody>
      </p:sp>
      <p:pic>
        <p:nvPicPr>
          <p:cNvPr id="53" name="Picture 5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2267" y="9982759"/>
            <a:ext cx="714375" cy="1028700"/>
          </a:xfrm>
          <a:prstGeom prst="rect">
            <a:avLst/>
          </a:prstGeom>
        </p:spPr>
      </p:pic>
      <p:sp>
        <p:nvSpPr>
          <p:cNvPr id="64" name="Title 63"/>
          <p:cNvSpPr>
            <a:spLocks noGrp="1"/>
          </p:cNvSpPr>
          <p:nvPr>
            <p:ph type="title"/>
          </p:nvPr>
        </p:nvSpPr>
        <p:spPr>
          <a:xfrm>
            <a:off x="0" y="20066"/>
            <a:ext cx="9144000" cy="1325563"/>
          </a:xfrm>
        </p:spPr>
        <p:txBody>
          <a:bodyPr>
            <a:noAutofit/>
          </a:bodyPr>
          <a:lstStyle/>
          <a:p>
            <a:pPr algn="ctr"/>
            <a:r>
              <a:rPr lang="en-GB" sz="6000" spc="-150" dirty="0" smtClean="0">
                <a:solidFill>
                  <a:schemeClr val="bg1"/>
                </a:solidFill>
              </a:rPr>
              <a:t>Australian Magician’s Dream</a:t>
            </a:r>
            <a:endParaRPr lang="en-GB" sz="6000" spc="-150" dirty="0">
              <a:solidFill>
                <a:schemeClr val="bg1"/>
              </a:solidFill>
            </a:endParaRPr>
          </a:p>
        </p:txBody>
      </p:sp>
      <p:sp>
        <p:nvSpPr>
          <p:cNvPr id="65" name="Content Placeholder 64"/>
          <p:cNvSpPr>
            <a:spLocks noGrp="1"/>
          </p:cNvSpPr>
          <p:nvPr>
            <p:ph idx="1"/>
          </p:nvPr>
        </p:nvSpPr>
        <p:spPr>
          <a:xfrm>
            <a:off x="0" y="4037161"/>
            <a:ext cx="9144000" cy="2139801"/>
          </a:xfrm>
        </p:spPr>
        <p:txBody>
          <a:bodyPr>
            <a:normAutofit/>
          </a:bodyPr>
          <a:lstStyle/>
          <a:p>
            <a:pPr marL="0" indent="0">
              <a:buNone/>
            </a:pPr>
            <a:endParaRPr lang="en-GB" sz="3600" dirty="0" smtClean="0">
              <a:solidFill>
                <a:schemeClr val="bg1">
                  <a:lumMod val="50000"/>
                </a:schemeClr>
              </a:solidFill>
            </a:endParaRPr>
          </a:p>
          <a:p>
            <a:pPr marL="0" indent="0">
              <a:buNone/>
            </a:pPr>
            <a:endParaRPr lang="en-GB" sz="3600" dirty="0">
              <a:solidFill>
                <a:schemeClr val="bg1">
                  <a:lumMod val="50000"/>
                </a:schemeClr>
              </a:solidFill>
            </a:endParaRPr>
          </a:p>
          <a:p>
            <a:pPr marL="0" indent="0">
              <a:buNone/>
            </a:pPr>
            <a:r>
              <a:rPr lang="en-GB" sz="3600" dirty="0" smtClean="0">
                <a:solidFill>
                  <a:schemeClr val="bg1">
                    <a:lumMod val="50000"/>
                  </a:schemeClr>
                </a:solidFill>
              </a:rPr>
              <a:t>How does it work?</a:t>
            </a:r>
            <a:endParaRPr lang="en-GB" sz="3600" dirty="0">
              <a:solidFill>
                <a:schemeClr val="bg1">
                  <a:lumMod val="50000"/>
                </a:schemeClr>
              </a:solidFill>
            </a:endParaRPr>
          </a:p>
        </p:txBody>
      </p:sp>
      <p:sp>
        <p:nvSpPr>
          <p:cNvPr id="5" name="TextBox 4"/>
          <p:cNvSpPr txBox="1"/>
          <p:nvPr/>
        </p:nvSpPr>
        <p:spPr>
          <a:xfrm>
            <a:off x="77753" y="1208802"/>
            <a:ext cx="245620" cy="276999"/>
          </a:xfrm>
          <a:prstGeom prst="rect">
            <a:avLst/>
          </a:prstGeom>
          <a:solidFill>
            <a:srgbClr val="FFC000"/>
          </a:solidFill>
        </p:spPr>
        <p:txBody>
          <a:bodyPr wrap="square" lIns="0" tIns="0" rIns="0" bIns="0" rtlCol="0" anchor="ctr" anchorCtr="0">
            <a:spAutoFit/>
          </a:bodyPr>
          <a:lstStyle/>
          <a:p>
            <a:pPr algn="ctr"/>
            <a:r>
              <a:rPr lang="en-GB" dirty="0">
                <a:solidFill>
                  <a:srgbClr val="C00000"/>
                </a:solidFill>
              </a:rPr>
              <a:t>1</a:t>
            </a:r>
          </a:p>
        </p:txBody>
      </p:sp>
      <p:sp>
        <p:nvSpPr>
          <p:cNvPr id="23" name="TextBox 22"/>
          <p:cNvSpPr txBox="1"/>
          <p:nvPr/>
        </p:nvSpPr>
        <p:spPr>
          <a:xfrm>
            <a:off x="367571"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a:t>
            </a:r>
            <a:endParaRPr lang="en-GB" dirty="0">
              <a:solidFill>
                <a:srgbClr val="C00000"/>
              </a:solidFill>
            </a:endParaRPr>
          </a:p>
        </p:txBody>
      </p:sp>
      <p:sp>
        <p:nvSpPr>
          <p:cNvPr id="24" name="TextBox 23"/>
          <p:cNvSpPr txBox="1"/>
          <p:nvPr/>
        </p:nvSpPr>
        <p:spPr>
          <a:xfrm>
            <a:off x="657389" y="1208802"/>
            <a:ext cx="245620" cy="276999"/>
          </a:xfrm>
          <a:prstGeom prst="rect">
            <a:avLst/>
          </a:prstGeom>
          <a:solidFill>
            <a:srgbClr val="FFC000"/>
          </a:solidFill>
        </p:spPr>
        <p:txBody>
          <a:bodyPr wrap="square" lIns="0" tIns="0" rIns="0" bIns="0" rtlCol="0" anchor="ctr" anchorCtr="0">
            <a:spAutoFit/>
          </a:bodyPr>
          <a:lstStyle/>
          <a:p>
            <a:pPr algn="ctr"/>
            <a:r>
              <a:rPr lang="en-GB" dirty="0">
                <a:solidFill>
                  <a:srgbClr val="C00000"/>
                </a:solidFill>
              </a:rPr>
              <a:t>3</a:t>
            </a:r>
          </a:p>
        </p:txBody>
      </p:sp>
      <p:sp>
        <p:nvSpPr>
          <p:cNvPr id="25" name="TextBox 24"/>
          <p:cNvSpPr txBox="1"/>
          <p:nvPr/>
        </p:nvSpPr>
        <p:spPr>
          <a:xfrm>
            <a:off x="947207" y="1208802"/>
            <a:ext cx="245620" cy="276999"/>
          </a:xfrm>
          <a:prstGeom prst="rect">
            <a:avLst/>
          </a:prstGeom>
          <a:solidFill>
            <a:srgbClr val="FFC000"/>
          </a:solidFill>
        </p:spPr>
        <p:txBody>
          <a:bodyPr wrap="square" lIns="0" tIns="0" rIns="0" bIns="0" rtlCol="0" anchor="ctr" anchorCtr="0">
            <a:spAutoFit/>
          </a:bodyPr>
          <a:lstStyle/>
          <a:p>
            <a:pPr algn="ctr"/>
            <a:r>
              <a:rPr lang="en-GB" dirty="0">
                <a:solidFill>
                  <a:srgbClr val="C00000"/>
                </a:solidFill>
              </a:rPr>
              <a:t>4</a:t>
            </a:r>
          </a:p>
        </p:txBody>
      </p:sp>
      <p:sp>
        <p:nvSpPr>
          <p:cNvPr id="26" name="TextBox 25"/>
          <p:cNvSpPr txBox="1"/>
          <p:nvPr/>
        </p:nvSpPr>
        <p:spPr>
          <a:xfrm>
            <a:off x="1237025" y="1208802"/>
            <a:ext cx="245620" cy="276999"/>
          </a:xfrm>
          <a:prstGeom prst="rect">
            <a:avLst/>
          </a:prstGeom>
          <a:solidFill>
            <a:srgbClr val="FFC000"/>
          </a:solidFill>
        </p:spPr>
        <p:txBody>
          <a:bodyPr wrap="square" lIns="0" tIns="0" rIns="0" bIns="0" rtlCol="0" anchor="ctr" anchorCtr="0">
            <a:spAutoFit/>
          </a:bodyPr>
          <a:lstStyle/>
          <a:p>
            <a:pPr algn="ctr"/>
            <a:r>
              <a:rPr lang="en-GB" dirty="0">
                <a:solidFill>
                  <a:srgbClr val="C00000"/>
                </a:solidFill>
              </a:rPr>
              <a:t>5</a:t>
            </a:r>
          </a:p>
        </p:txBody>
      </p:sp>
      <p:sp>
        <p:nvSpPr>
          <p:cNvPr id="27" name="TextBox 26"/>
          <p:cNvSpPr txBox="1"/>
          <p:nvPr/>
        </p:nvSpPr>
        <p:spPr>
          <a:xfrm>
            <a:off x="1526843" y="1208802"/>
            <a:ext cx="245620" cy="276999"/>
          </a:xfrm>
          <a:prstGeom prst="rect">
            <a:avLst/>
          </a:prstGeom>
          <a:solidFill>
            <a:srgbClr val="FFC000"/>
          </a:solidFill>
        </p:spPr>
        <p:txBody>
          <a:bodyPr wrap="square" lIns="0" tIns="0" rIns="0" bIns="0" rtlCol="0" anchor="ctr" anchorCtr="0">
            <a:spAutoFit/>
          </a:bodyPr>
          <a:lstStyle/>
          <a:p>
            <a:pPr algn="ctr"/>
            <a:r>
              <a:rPr lang="en-GB" dirty="0">
                <a:solidFill>
                  <a:srgbClr val="C00000"/>
                </a:solidFill>
              </a:rPr>
              <a:t>6</a:t>
            </a:r>
          </a:p>
        </p:txBody>
      </p:sp>
      <p:sp>
        <p:nvSpPr>
          <p:cNvPr id="28" name="TextBox 27"/>
          <p:cNvSpPr txBox="1"/>
          <p:nvPr/>
        </p:nvSpPr>
        <p:spPr>
          <a:xfrm>
            <a:off x="1816661" y="1208802"/>
            <a:ext cx="245620" cy="276999"/>
          </a:xfrm>
          <a:prstGeom prst="rect">
            <a:avLst/>
          </a:prstGeom>
          <a:solidFill>
            <a:srgbClr val="FFC000"/>
          </a:solidFill>
        </p:spPr>
        <p:txBody>
          <a:bodyPr wrap="square" lIns="0" tIns="0" rIns="0" bIns="0" rtlCol="0" anchor="ctr" anchorCtr="0">
            <a:spAutoFit/>
          </a:bodyPr>
          <a:lstStyle/>
          <a:p>
            <a:pPr algn="ctr"/>
            <a:r>
              <a:rPr lang="en-GB" dirty="0">
                <a:solidFill>
                  <a:srgbClr val="C00000"/>
                </a:solidFill>
              </a:rPr>
              <a:t>7</a:t>
            </a:r>
          </a:p>
        </p:txBody>
      </p:sp>
      <p:sp>
        <p:nvSpPr>
          <p:cNvPr id="29" name="TextBox 28"/>
          <p:cNvSpPr txBox="1"/>
          <p:nvPr/>
        </p:nvSpPr>
        <p:spPr>
          <a:xfrm>
            <a:off x="2106479" y="1208802"/>
            <a:ext cx="245620" cy="276999"/>
          </a:xfrm>
          <a:prstGeom prst="rect">
            <a:avLst/>
          </a:prstGeom>
          <a:solidFill>
            <a:srgbClr val="FFC000"/>
          </a:solidFill>
        </p:spPr>
        <p:txBody>
          <a:bodyPr wrap="square" lIns="0" tIns="0" rIns="0" bIns="0" rtlCol="0" anchor="ctr" anchorCtr="0">
            <a:spAutoFit/>
          </a:bodyPr>
          <a:lstStyle/>
          <a:p>
            <a:pPr algn="ctr"/>
            <a:r>
              <a:rPr lang="en-GB" dirty="0">
                <a:solidFill>
                  <a:srgbClr val="C00000"/>
                </a:solidFill>
              </a:rPr>
              <a:t>8</a:t>
            </a:r>
          </a:p>
        </p:txBody>
      </p:sp>
      <p:sp>
        <p:nvSpPr>
          <p:cNvPr id="30" name="TextBox 29"/>
          <p:cNvSpPr txBox="1"/>
          <p:nvPr/>
        </p:nvSpPr>
        <p:spPr>
          <a:xfrm>
            <a:off x="2396297"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9</a:t>
            </a:r>
            <a:endParaRPr lang="en-GB" dirty="0">
              <a:solidFill>
                <a:srgbClr val="C00000"/>
              </a:solidFill>
            </a:endParaRPr>
          </a:p>
        </p:txBody>
      </p:sp>
      <p:sp>
        <p:nvSpPr>
          <p:cNvPr id="31" name="TextBox 30"/>
          <p:cNvSpPr txBox="1"/>
          <p:nvPr/>
        </p:nvSpPr>
        <p:spPr>
          <a:xfrm>
            <a:off x="2686115"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10</a:t>
            </a:r>
            <a:endParaRPr lang="en-GB" dirty="0">
              <a:solidFill>
                <a:srgbClr val="C00000"/>
              </a:solidFill>
            </a:endParaRPr>
          </a:p>
        </p:txBody>
      </p:sp>
      <p:sp>
        <p:nvSpPr>
          <p:cNvPr id="32" name="TextBox 31"/>
          <p:cNvSpPr txBox="1"/>
          <p:nvPr/>
        </p:nvSpPr>
        <p:spPr>
          <a:xfrm>
            <a:off x="2975933"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11</a:t>
            </a:r>
            <a:endParaRPr lang="en-GB" dirty="0">
              <a:solidFill>
                <a:srgbClr val="C00000"/>
              </a:solidFill>
            </a:endParaRPr>
          </a:p>
        </p:txBody>
      </p:sp>
      <p:sp>
        <p:nvSpPr>
          <p:cNvPr id="33" name="TextBox 32"/>
          <p:cNvSpPr txBox="1"/>
          <p:nvPr/>
        </p:nvSpPr>
        <p:spPr>
          <a:xfrm>
            <a:off x="3265751"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12</a:t>
            </a:r>
            <a:endParaRPr lang="en-GB" dirty="0">
              <a:solidFill>
                <a:srgbClr val="C00000"/>
              </a:solidFill>
            </a:endParaRPr>
          </a:p>
        </p:txBody>
      </p:sp>
      <p:sp>
        <p:nvSpPr>
          <p:cNvPr id="34" name="TextBox 33"/>
          <p:cNvSpPr txBox="1"/>
          <p:nvPr/>
        </p:nvSpPr>
        <p:spPr>
          <a:xfrm>
            <a:off x="3555569"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13</a:t>
            </a:r>
            <a:endParaRPr lang="en-GB" dirty="0">
              <a:solidFill>
                <a:srgbClr val="C00000"/>
              </a:solidFill>
            </a:endParaRPr>
          </a:p>
        </p:txBody>
      </p:sp>
      <p:sp>
        <p:nvSpPr>
          <p:cNvPr id="35" name="TextBox 34"/>
          <p:cNvSpPr txBox="1"/>
          <p:nvPr/>
        </p:nvSpPr>
        <p:spPr>
          <a:xfrm>
            <a:off x="3845387"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14</a:t>
            </a:r>
            <a:endParaRPr lang="en-GB" dirty="0">
              <a:solidFill>
                <a:srgbClr val="C00000"/>
              </a:solidFill>
            </a:endParaRPr>
          </a:p>
        </p:txBody>
      </p:sp>
      <p:sp>
        <p:nvSpPr>
          <p:cNvPr id="36" name="TextBox 35"/>
          <p:cNvSpPr txBox="1"/>
          <p:nvPr/>
        </p:nvSpPr>
        <p:spPr>
          <a:xfrm>
            <a:off x="4135205"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15</a:t>
            </a:r>
            <a:endParaRPr lang="en-GB" dirty="0">
              <a:solidFill>
                <a:srgbClr val="C00000"/>
              </a:solidFill>
            </a:endParaRPr>
          </a:p>
        </p:txBody>
      </p:sp>
      <p:sp>
        <p:nvSpPr>
          <p:cNvPr id="37" name="TextBox 36"/>
          <p:cNvSpPr txBox="1"/>
          <p:nvPr/>
        </p:nvSpPr>
        <p:spPr>
          <a:xfrm>
            <a:off x="4425023"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16</a:t>
            </a:r>
            <a:endParaRPr lang="en-GB" dirty="0">
              <a:solidFill>
                <a:srgbClr val="C00000"/>
              </a:solidFill>
            </a:endParaRPr>
          </a:p>
        </p:txBody>
      </p:sp>
      <p:sp>
        <p:nvSpPr>
          <p:cNvPr id="38" name="TextBox 37"/>
          <p:cNvSpPr txBox="1"/>
          <p:nvPr/>
        </p:nvSpPr>
        <p:spPr>
          <a:xfrm>
            <a:off x="4714841"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17</a:t>
            </a:r>
            <a:endParaRPr lang="en-GB" dirty="0">
              <a:solidFill>
                <a:srgbClr val="C00000"/>
              </a:solidFill>
            </a:endParaRPr>
          </a:p>
        </p:txBody>
      </p:sp>
      <p:sp>
        <p:nvSpPr>
          <p:cNvPr id="39" name="TextBox 38"/>
          <p:cNvSpPr txBox="1"/>
          <p:nvPr/>
        </p:nvSpPr>
        <p:spPr>
          <a:xfrm>
            <a:off x="5004659" y="1208802"/>
            <a:ext cx="245620" cy="276999"/>
          </a:xfrm>
          <a:prstGeom prst="rect">
            <a:avLst/>
          </a:prstGeom>
          <a:solidFill>
            <a:srgbClr val="FFC000"/>
          </a:solidFill>
        </p:spPr>
        <p:txBody>
          <a:bodyPr wrap="square" lIns="0" tIns="0" rIns="0" bIns="0" rtlCol="0" anchor="ctr" anchorCtr="0">
            <a:spAutoFit/>
          </a:bodyPr>
          <a:lstStyle/>
          <a:p>
            <a:pPr algn="ctr"/>
            <a:r>
              <a:rPr lang="en-GB" dirty="0">
                <a:solidFill>
                  <a:srgbClr val="C00000"/>
                </a:solidFill>
              </a:rPr>
              <a:t>1</a:t>
            </a:r>
            <a:r>
              <a:rPr lang="en-GB" dirty="0" smtClean="0">
                <a:solidFill>
                  <a:srgbClr val="C00000"/>
                </a:solidFill>
              </a:rPr>
              <a:t>8</a:t>
            </a:r>
            <a:endParaRPr lang="en-GB" dirty="0">
              <a:solidFill>
                <a:srgbClr val="C00000"/>
              </a:solidFill>
            </a:endParaRPr>
          </a:p>
        </p:txBody>
      </p:sp>
      <p:sp>
        <p:nvSpPr>
          <p:cNvPr id="40" name="TextBox 39"/>
          <p:cNvSpPr txBox="1"/>
          <p:nvPr/>
        </p:nvSpPr>
        <p:spPr>
          <a:xfrm>
            <a:off x="5294477"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19</a:t>
            </a:r>
            <a:endParaRPr lang="en-GB" dirty="0">
              <a:solidFill>
                <a:srgbClr val="C00000"/>
              </a:solidFill>
            </a:endParaRPr>
          </a:p>
        </p:txBody>
      </p:sp>
      <p:sp>
        <p:nvSpPr>
          <p:cNvPr id="41" name="TextBox 40"/>
          <p:cNvSpPr txBox="1"/>
          <p:nvPr/>
        </p:nvSpPr>
        <p:spPr>
          <a:xfrm>
            <a:off x="5584295"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20</a:t>
            </a:r>
            <a:endParaRPr lang="en-GB" dirty="0">
              <a:solidFill>
                <a:srgbClr val="C00000"/>
              </a:solidFill>
            </a:endParaRPr>
          </a:p>
        </p:txBody>
      </p:sp>
      <p:sp>
        <p:nvSpPr>
          <p:cNvPr id="42" name="TextBox 41"/>
          <p:cNvSpPr txBox="1"/>
          <p:nvPr/>
        </p:nvSpPr>
        <p:spPr>
          <a:xfrm>
            <a:off x="5874113"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21</a:t>
            </a:r>
            <a:endParaRPr lang="en-GB" dirty="0">
              <a:solidFill>
                <a:srgbClr val="C00000"/>
              </a:solidFill>
            </a:endParaRPr>
          </a:p>
        </p:txBody>
      </p:sp>
      <p:sp>
        <p:nvSpPr>
          <p:cNvPr id="43" name="TextBox 42"/>
          <p:cNvSpPr txBox="1"/>
          <p:nvPr/>
        </p:nvSpPr>
        <p:spPr>
          <a:xfrm>
            <a:off x="6163931"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22</a:t>
            </a:r>
            <a:endParaRPr lang="en-GB" dirty="0">
              <a:solidFill>
                <a:srgbClr val="C00000"/>
              </a:solidFill>
            </a:endParaRPr>
          </a:p>
        </p:txBody>
      </p:sp>
      <p:sp>
        <p:nvSpPr>
          <p:cNvPr id="44" name="TextBox 43"/>
          <p:cNvSpPr txBox="1"/>
          <p:nvPr/>
        </p:nvSpPr>
        <p:spPr>
          <a:xfrm>
            <a:off x="6453749"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23</a:t>
            </a:r>
            <a:endParaRPr lang="en-GB" dirty="0">
              <a:solidFill>
                <a:srgbClr val="C00000"/>
              </a:solidFill>
            </a:endParaRPr>
          </a:p>
        </p:txBody>
      </p:sp>
      <p:sp>
        <p:nvSpPr>
          <p:cNvPr id="45" name="TextBox 44"/>
          <p:cNvSpPr txBox="1"/>
          <p:nvPr/>
        </p:nvSpPr>
        <p:spPr>
          <a:xfrm>
            <a:off x="6743567"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24</a:t>
            </a:r>
            <a:endParaRPr lang="en-GB" dirty="0">
              <a:solidFill>
                <a:srgbClr val="C00000"/>
              </a:solidFill>
            </a:endParaRPr>
          </a:p>
        </p:txBody>
      </p:sp>
      <p:sp>
        <p:nvSpPr>
          <p:cNvPr id="46" name="TextBox 45"/>
          <p:cNvSpPr txBox="1"/>
          <p:nvPr/>
        </p:nvSpPr>
        <p:spPr>
          <a:xfrm>
            <a:off x="7033385"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25</a:t>
            </a:r>
            <a:endParaRPr lang="en-GB" dirty="0">
              <a:solidFill>
                <a:srgbClr val="C00000"/>
              </a:solidFill>
            </a:endParaRPr>
          </a:p>
        </p:txBody>
      </p:sp>
      <p:sp>
        <p:nvSpPr>
          <p:cNvPr id="47" name="TextBox 46"/>
          <p:cNvSpPr txBox="1"/>
          <p:nvPr/>
        </p:nvSpPr>
        <p:spPr>
          <a:xfrm>
            <a:off x="7323203"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26</a:t>
            </a:r>
            <a:endParaRPr lang="en-GB" dirty="0">
              <a:solidFill>
                <a:srgbClr val="C00000"/>
              </a:solidFill>
            </a:endParaRPr>
          </a:p>
        </p:txBody>
      </p:sp>
      <p:sp>
        <p:nvSpPr>
          <p:cNvPr id="48" name="TextBox 47"/>
          <p:cNvSpPr txBox="1"/>
          <p:nvPr/>
        </p:nvSpPr>
        <p:spPr>
          <a:xfrm>
            <a:off x="7613021"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27</a:t>
            </a:r>
            <a:endParaRPr lang="en-GB" dirty="0">
              <a:solidFill>
                <a:srgbClr val="C00000"/>
              </a:solidFill>
            </a:endParaRPr>
          </a:p>
        </p:txBody>
      </p:sp>
      <p:sp>
        <p:nvSpPr>
          <p:cNvPr id="49" name="TextBox 48"/>
          <p:cNvSpPr txBox="1"/>
          <p:nvPr/>
        </p:nvSpPr>
        <p:spPr>
          <a:xfrm>
            <a:off x="7902839"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28</a:t>
            </a:r>
            <a:endParaRPr lang="en-GB" dirty="0">
              <a:solidFill>
                <a:srgbClr val="C00000"/>
              </a:solidFill>
            </a:endParaRPr>
          </a:p>
        </p:txBody>
      </p:sp>
      <p:sp>
        <p:nvSpPr>
          <p:cNvPr id="50" name="TextBox 49"/>
          <p:cNvSpPr txBox="1"/>
          <p:nvPr/>
        </p:nvSpPr>
        <p:spPr>
          <a:xfrm>
            <a:off x="8192657"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29</a:t>
            </a:r>
            <a:endParaRPr lang="en-GB" dirty="0">
              <a:solidFill>
                <a:srgbClr val="C00000"/>
              </a:solidFill>
            </a:endParaRPr>
          </a:p>
        </p:txBody>
      </p:sp>
      <p:sp>
        <p:nvSpPr>
          <p:cNvPr id="51" name="TextBox 50"/>
          <p:cNvSpPr txBox="1"/>
          <p:nvPr/>
        </p:nvSpPr>
        <p:spPr>
          <a:xfrm>
            <a:off x="8482475"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30</a:t>
            </a:r>
            <a:endParaRPr lang="en-GB" dirty="0">
              <a:solidFill>
                <a:srgbClr val="C00000"/>
              </a:solidFill>
            </a:endParaRPr>
          </a:p>
        </p:txBody>
      </p:sp>
      <p:sp>
        <p:nvSpPr>
          <p:cNvPr id="52" name="TextBox 51"/>
          <p:cNvSpPr txBox="1"/>
          <p:nvPr/>
        </p:nvSpPr>
        <p:spPr>
          <a:xfrm>
            <a:off x="8772289"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31</a:t>
            </a:r>
            <a:endParaRPr lang="en-GB" dirty="0">
              <a:solidFill>
                <a:srgbClr val="C00000"/>
              </a:solidFill>
            </a:endParaRPr>
          </a:p>
        </p:txBody>
      </p:sp>
      <p:sp>
        <p:nvSpPr>
          <p:cNvPr id="2" name="Oval 1"/>
          <p:cNvSpPr/>
          <p:nvPr/>
        </p:nvSpPr>
        <p:spPr>
          <a:xfrm>
            <a:off x="77753" y="1221720"/>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p:cNvSpPr/>
          <p:nvPr/>
        </p:nvSpPr>
        <p:spPr>
          <a:xfrm>
            <a:off x="656184" y="1221720"/>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p:cNvSpPr/>
          <p:nvPr/>
        </p:nvSpPr>
        <p:spPr>
          <a:xfrm>
            <a:off x="1234615" y="1221720"/>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p:cNvSpPr/>
          <p:nvPr/>
        </p:nvSpPr>
        <p:spPr>
          <a:xfrm>
            <a:off x="1813046" y="1221720"/>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p:cNvSpPr/>
          <p:nvPr/>
        </p:nvSpPr>
        <p:spPr>
          <a:xfrm>
            <a:off x="2391477" y="1221720"/>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p:cNvSpPr/>
          <p:nvPr/>
        </p:nvSpPr>
        <p:spPr>
          <a:xfrm>
            <a:off x="2969908" y="1221720"/>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p:cNvSpPr/>
          <p:nvPr/>
        </p:nvSpPr>
        <p:spPr>
          <a:xfrm>
            <a:off x="3548339" y="1221720"/>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p:cNvSpPr/>
          <p:nvPr/>
        </p:nvSpPr>
        <p:spPr>
          <a:xfrm>
            <a:off x="4126770" y="1221720"/>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 62"/>
          <p:cNvSpPr/>
          <p:nvPr/>
        </p:nvSpPr>
        <p:spPr>
          <a:xfrm>
            <a:off x="4705201" y="1221720"/>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p:cNvSpPr/>
          <p:nvPr/>
        </p:nvSpPr>
        <p:spPr>
          <a:xfrm>
            <a:off x="5283632" y="1221720"/>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Oval 66"/>
          <p:cNvSpPr/>
          <p:nvPr/>
        </p:nvSpPr>
        <p:spPr>
          <a:xfrm>
            <a:off x="5862063" y="1221720"/>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p:cNvSpPr/>
          <p:nvPr/>
        </p:nvSpPr>
        <p:spPr>
          <a:xfrm>
            <a:off x="6440494" y="1221720"/>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Oval 68"/>
          <p:cNvSpPr/>
          <p:nvPr/>
        </p:nvSpPr>
        <p:spPr>
          <a:xfrm>
            <a:off x="7018925" y="1221720"/>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Oval 69"/>
          <p:cNvSpPr/>
          <p:nvPr/>
        </p:nvSpPr>
        <p:spPr>
          <a:xfrm>
            <a:off x="7597356" y="1221720"/>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p:cNvSpPr/>
          <p:nvPr/>
        </p:nvSpPr>
        <p:spPr>
          <a:xfrm>
            <a:off x="8175787" y="1221720"/>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Oval 71"/>
          <p:cNvSpPr/>
          <p:nvPr/>
        </p:nvSpPr>
        <p:spPr>
          <a:xfrm>
            <a:off x="8754219" y="1221720"/>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TextBox 72"/>
          <p:cNvSpPr txBox="1"/>
          <p:nvPr/>
        </p:nvSpPr>
        <p:spPr>
          <a:xfrm>
            <a:off x="364991" y="2058627"/>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a:t>
            </a:r>
            <a:endParaRPr lang="en-GB" dirty="0">
              <a:solidFill>
                <a:srgbClr val="C00000"/>
              </a:solidFill>
            </a:endParaRPr>
          </a:p>
        </p:txBody>
      </p:sp>
      <p:sp>
        <p:nvSpPr>
          <p:cNvPr id="75" name="TextBox 74"/>
          <p:cNvSpPr txBox="1"/>
          <p:nvPr/>
        </p:nvSpPr>
        <p:spPr>
          <a:xfrm>
            <a:off x="944627" y="2058627"/>
            <a:ext cx="245620" cy="276999"/>
          </a:xfrm>
          <a:prstGeom prst="rect">
            <a:avLst/>
          </a:prstGeom>
          <a:solidFill>
            <a:srgbClr val="FFC000"/>
          </a:solidFill>
        </p:spPr>
        <p:txBody>
          <a:bodyPr wrap="square" lIns="0" tIns="0" rIns="0" bIns="0" rtlCol="0" anchor="ctr" anchorCtr="0">
            <a:spAutoFit/>
          </a:bodyPr>
          <a:lstStyle/>
          <a:p>
            <a:pPr algn="ctr"/>
            <a:r>
              <a:rPr lang="en-GB" dirty="0">
                <a:solidFill>
                  <a:srgbClr val="C00000"/>
                </a:solidFill>
              </a:rPr>
              <a:t>4</a:t>
            </a:r>
          </a:p>
        </p:txBody>
      </p:sp>
      <p:sp>
        <p:nvSpPr>
          <p:cNvPr id="77" name="TextBox 76"/>
          <p:cNvSpPr txBox="1"/>
          <p:nvPr/>
        </p:nvSpPr>
        <p:spPr>
          <a:xfrm>
            <a:off x="1524263" y="2058627"/>
            <a:ext cx="245620" cy="276999"/>
          </a:xfrm>
          <a:prstGeom prst="rect">
            <a:avLst/>
          </a:prstGeom>
          <a:solidFill>
            <a:srgbClr val="FFC000"/>
          </a:solidFill>
        </p:spPr>
        <p:txBody>
          <a:bodyPr wrap="square" lIns="0" tIns="0" rIns="0" bIns="0" rtlCol="0" anchor="ctr" anchorCtr="0">
            <a:spAutoFit/>
          </a:bodyPr>
          <a:lstStyle/>
          <a:p>
            <a:pPr algn="ctr"/>
            <a:r>
              <a:rPr lang="en-GB" dirty="0">
                <a:solidFill>
                  <a:srgbClr val="C00000"/>
                </a:solidFill>
              </a:rPr>
              <a:t>6</a:t>
            </a:r>
          </a:p>
        </p:txBody>
      </p:sp>
      <p:sp>
        <p:nvSpPr>
          <p:cNvPr id="79" name="TextBox 78"/>
          <p:cNvSpPr txBox="1"/>
          <p:nvPr/>
        </p:nvSpPr>
        <p:spPr>
          <a:xfrm>
            <a:off x="2103899" y="2058627"/>
            <a:ext cx="245620" cy="276999"/>
          </a:xfrm>
          <a:prstGeom prst="rect">
            <a:avLst/>
          </a:prstGeom>
          <a:solidFill>
            <a:srgbClr val="FFC000"/>
          </a:solidFill>
        </p:spPr>
        <p:txBody>
          <a:bodyPr wrap="square" lIns="0" tIns="0" rIns="0" bIns="0" rtlCol="0" anchor="ctr" anchorCtr="0">
            <a:spAutoFit/>
          </a:bodyPr>
          <a:lstStyle/>
          <a:p>
            <a:pPr algn="ctr"/>
            <a:r>
              <a:rPr lang="en-GB" dirty="0">
                <a:solidFill>
                  <a:srgbClr val="C00000"/>
                </a:solidFill>
              </a:rPr>
              <a:t>8</a:t>
            </a:r>
          </a:p>
        </p:txBody>
      </p:sp>
      <p:sp>
        <p:nvSpPr>
          <p:cNvPr id="81" name="TextBox 80"/>
          <p:cNvSpPr txBox="1"/>
          <p:nvPr/>
        </p:nvSpPr>
        <p:spPr>
          <a:xfrm>
            <a:off x="2683535" y="2058627"/>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10</a:t>
            </a:r>
            <a:endParaRPr lang="en-GB" dirty="0">
              <a:solidFill>
                <a:srgbClr val="C00000"/>
              </a:solidFill>
            </a:endParaRPr>
          </a:p>
        </p:txBody>
      </p:sp>
      <p:sp>
        <p:nvSpPr>
          <p:cNvPr id="83" name="TextBox 82"/>
          <p:cNvSpPr txBox="1"/>
          <p:nvPr/>
        </p:nvSpPr>
        <p:spPr>
          <a:xfrm>
            <a:off x="3263171" y="2058627"/>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12</a:t>
            </a:r>
            <a:endParaRPr lang="en-GB" dirty="0">
              <a:solidFill>
                <a:srgbClr val="C00000"/>
              </a:solidFill>
            </a:endParaRPr>
          </a:p>
        </p:txBody>
      </p:sp>
      <p:sp>
        <p:nvSpPr>
          <p:cNvPr id="85" name="TextBox 84"/>
          <p:cNvSpPr txBox="1"/>
          <p:nvPr/>
        </p:nvSpPr>
        <p:spPr>
          <a:xfrm>
            <a:off x="3842807" y="2058627"/>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14</a:t>
            </a:r>
            <a:endParaRPr lang="en-GB" dirty="0">
              <a:solidFill>
                <a:srgbClr val="C00000"/>
              </a:solidFill>
            </a:endParaRPr>
          </a:p>
        </p:txBody>
      </p:sp>
      <p:sp>
        <p:nvSpPr>
          <p:cNvPr id="87" name="TextBox 86"/>
          <p:cNvSpPr txBox="1"/>
          <p:nvPr/>
        </p:nvSpPr>
        <p:spPr>
          <a:xfrm>
            <a:off x="4422443" y="2058627"/>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16</a:t>
            </a:r>
            <a:endParaRPr lang="en-GB" dirty="0">
              <a:solidFill>
                <a:srgbClr val="C00000"/>
              </a:solidFill>
            </a:endParaRPr>
          </a:p>
        </p:txBody>
      </p:sp>
      <p:sp>
        <p:nvSpPr>
          <p:cNvPr id="89" name="TextBox 88"/>
          <p:cNvSpPr txBox="1"/>
          <p:nvPr/>
        </p:nvSpPr>
        <p:spPr>
          <a:xfrm>
            <a:off x="5002079" y="2058627"/>
            <a:ext cx="245620" cy="276999"/>
          </a:xfrm>
          <a:prstGeom prst="rect">
            <a:avLst/>
          </a:prstGeom>
          <a:solidFill>
            <a:srgbClr val="FFC000"/>
          </a:solidFill>
        </p:spPr>
        <p:txBody>
          <a:bodyPr wrap="square" lIns="0" tIns="0" rIns="0" bIns="0" rtlCol="0" anchor="ctr" anchorCtr="0">
            <a:spAutoFit/>
          </a:bodyPr>
          <a:lstStyle/>
          <a:p>
            <a:pPr algn="ctr"/>
            <a:r>
              <a:rPr lang="en-GB" dirty="0">
                <a:solidFill>
                  <a:srgbClr val="C00000"/>
                </a:solidFill>
              </a:rPr>
              <a:t>1</a:t>
            </a:r>
            <a:r>
              <a:rPr lang="en-GB" dirty="0" smtClean="0">
                <a:solidFill>
                  <a:srgbClr val="C00000"/>
                </a:solidFill>
              </a:rPr>
              <a:t>8</a:t>
            </a:r>
            <a:endParaRPr lang="en-GB" dirty="0">
              <a:solidFill>
                <a:srgbClr val="C00000"/>
              </a:solidFill>
            </a:endParaRPr>
          </a:p>
        </p:txBody>
      </p:sp>
      <p:sp>
        <p:nvSpPr>
          <p:cNvPr id="91" name="TextBox 90"/>
          <p:cNvSpPr txBox="1"/>
          <p:nvPr/>
        </p:nvSpPr>
        <p:spPr>
          <a:xfrm>
            <a:off x="5581715" y="2058627"/>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20</a:t>
            </a:r>
            <a:endParaRPr lang="en-GB" dirty="0">
              <a:solidFill>
                <a:srgbClr val="C00000"/>
              </a:solidFill>
            </a:endParaRPr>
          </a:p>
        </p:txBody>
      </p:sp>
      <p:sp>
        <p:nvSpPr>
          <p:cNvPr id="93" name="TextBox 92"/>
          <p:cNvSpPr txBox="1"/>
          <p:nvPr/>
        </p:nvSpPr>
        <p:spPr>
          <a:xfrm>
            <a:off x="6161351" y="2058627"/>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22</a:t>
            </a:r>
            <a:endParaRPr lang="en-GB" dirty="0">
              <a:solidFill>
                <a:srgbClr val="C00000"/>
              </a:solidFill>
            </a:endParaRPr>
          </a:p>
        </p:txBody>
      </p:sp>
      <p:sp>
        <p:nvSpPr>
          <p:cNvPr id="95" name="TextBox 94"/>
          <p:cNvSpPr txBox="1"/>
          <p:nvPr/>
        </p:nvSpPr>
        <p:spPr>
          <a:xfrm>
            <a:off x="6740987" y="2058627"/>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24</a:t>
            </a:r>
            <a:endParaRPr lang="en-GB" dirty="0">
              <a:solidFill>
                <a:srgbClr val="C00000"/>
              </a:solidFill>
            </a:endParaRPr>
          </a:p>
        </p:txBody>
      </p:sp>
      <p:sp>
        <p:nvSpPr>
          <p:cNvPr id="97" name="TextBox 96"/>
          <p:cNvSpPr txBox="1"/>
          <p:nvPr/>
        </p:nvSpPr>
        <p:spPr>
          <a:xfrm>
            <a:off x="7320623" y="2058627"/>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26</a:t>
            </a:r>
            <a:endParaRPr lang="en-GB" dirty="0">
              <a:solidFill>
                <a:srgbClr val="C00000"/>
              </a:solidFill>
            </a:endParaRPr>
          </a:p>
        </p:txBody>
      </p:sp>
      <p:sp>
        <p:nvSpPr>
          <p:cNvPr id="99" name="TextBox 98"/>
          <p:cNvSpPr txBox="1"/>
          <p:nvPr/>
        </p:nvSpPr>
        <p:spPr>
          <a:xfrm>
            <a:off x="7900259" y="2058627"/>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28</a:t>
            </a:r>
            <a:endParaRPr lang="en-GB" dirty="0">
              <a:solidFill>
                <a:srgbClr val="C00000"/>
              </a:solidFill>
            </a:endParaRPr>
          </a:p>
        </p:txBody>
      </p:sp>
      <p:sp>
        <p:nvSpPr>
          <p:cNvPr id="101" name="TextBox 100"/>
          <p:cNvSpPr txBox="1"/>
          <p:nvPr/>
        </p:nvSpPr>
        <p:spPr>
          <a:xfrm>
            <a:off x="8479895" y="2058627"/>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30</a:t>
            </a:r>
            <a:endParaRPr lang="en-GB" dirty="0">
              <a:solidFill>
                <a:srgbClr val="C00000"/>
              </a:solidFill>
            </a:endParaRPr>
          </a:p>
        </p:txBody>
      </p:sp>
      <p:sp>
        <p:nvSpPr>
          <p:cNvPr id="103" name="Oval 102"/>
          <p:cNvSpPr/>
          <p:nvPr/>
        </p:nvSpPr>
        <p:spPr>
          <a:xfrm>
            <a:off x="354142" y="2071545"/>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Oval 103"/>
          <p:cNvSpPr/>
          <p:nvPr/>
        </p:nvSpPr>
        <p:spPr>
          <a:xfrm>
            <a:off x="1506002" y="2056047"/>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Oval 105"/>
          <p:cNvSpPr/>
          <p:nvPr/>
        </p:nvSpPr>
        <p:spPr>
          <a:xfrm>
            <a:off x="2662867" y="2071545"/>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Oval 107"/>
          <p:cNvSpPr/>
          <p:nvPr/>
        </p:nvSpPr>
        <p:spPr>
          <a:xfrm>
            <a:off x="3850731" y="2071545"/>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Oval 109"/>
          <p:cNvSpPr/>
          <p:nvPr/>
        </p:nvSpPr>
        <p:spPr>
          <a:xfrm>
            <a:off x="4992091" y="2071545"/>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Oval 111"/>
          <p:cNvSpPr/>
          <p:nvPr/>
        </p:nvSpPr>
        <p:spPr>
          <a:xfrm>
            <a:off x="6133453" y="2071545"/>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Oval 113"/>
          <p:cNvSpPr/>
          <p:nvPr/>
        </p:nvSpPr>
        <p:spPr>
          <a:xfrm>
            <a:off x="7321311" y="2071545"/>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Oval 114"/>
          <p:cNvSpPr/>
          <p:nvPr/>
        </p:nvSpPr>
        <p:spPr>
          <a:xfrm>
            <a:off x="8457683" y="2071545"/>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9" name="Rectangle 118"/>
          <p:cNvSpPr/>
          <p:nvPr/>
        </p:nvSpPr>
        <p:spPr>
          <a:xfrm>
            <a:off x="-17253" y="4137968"/>
            <a:ext cx="9185654" cy="1030575"/>
          </a:xfrm>
          <a:prstGeom prst="rect">
            <a:avLst/>
          </a:prstGeom>
          <a:gradFill flip="none" rotWithShape="1">
            <a:gsLst>
              <a:gs pos="5300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922313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fade">
                                      <p:cBhvr>
                                        <p:cTn id="7" dur="500"/>
                                        <p:tgtEl>
                                          <p:spTgt spid="10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4"/>
                                        </p:tgtEl>
                                        <p:attrNameLst>
                                          <p:attrName>style.visibility</p:attrName>
                                        </p:attrNameLst>
                                      </p:cBhvr>
                                      <p:to>
                                        <p:strVal val="visible"/>
                                      </p:to>
                                    </p:set>
                                    <p:animEffect transition="in" filter="fade">
                                      <p:cBhvr>
                                        <p:cTn id="11" dur="500"/>
                                        <p:tgtEl>
                                          <p:spTgt spid="10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6"/>
                                        </p:tgtEl>
                                        <p:attrNameLst>
                                          <p:attrName>style.visibility</p:attrName>
                                        </p:attrNameLst>
                                      </p:cBhvr>
                                      <p:to>
                                        <p:strVal val="visible"/>
                                      </p:to>
                                    </p:set>
                                    <p:animEffect transition="in" filter="fade">
                                      <p:cBhvr>
                                        <p:cTn id="15" dur="500"/>
                                        <p:tgtEl>
                                          <p:spTgt spid="10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8"/>
                                        </p:tgtEl>
                                        <p:attrNameLst>
                                          <p:attrName>style.visibility</p:attrName>
                                        </p:attrNameLst>
                                      </p:cBhvr>
                                      <p:to>
                                        <p:strVal val="visible"/>
                                      </p:to>
                                    </p:set>
                                    <p:animEffect transition="in" filter="fade">
                                      <p:cBhvr>
                                        <p:cTn id="19" dur="500"/>
                                        <p:tgtEl>
                                          <p:spTgt spid="10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10"/>
                                        </p:tgtEl>
                                        <p:attrNameLst>
                                          <p:attrName>style.visibility</p:attrName>
                                        </p:attrNameLst>
                                      </p:cBhvr>
                                      <p:to>
                                        <p:strVal val="visible"/>
                                      </p:to>
                                    </p:set>
                                    <p:animEffect transition="in" filter="fade">
                                      <p:cBhvr>
                                        <p:cTn id="23" dur="500"/>
                                        <p:tgtEl>
                                          <p:spTgt spid="110"/>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12"/>
                                        </p:tgtEl>
                                        <p:attrNameLst>
                                          <p:attrName>style.visibility</p:attrName>
                                        </p:attrNameLst>
                                      </p:cBhvr>
                                      <p:to>
                                        <p:strVal val="visible"/>
                                      </p:to>
                                    </p:set>
                                    <p:animEffect transition="in" filter="fade">
                                      <p:cBhvr>
                                        <p:cTn id="27" dur="500"/>
                                        <p:tgtEl>
                                          <p:spTgt spid="112"/>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14"/>
                                        </p:tgtEl>
                                        <p:attrNameLst>
                                          <p:attrName>style.visibility</p:attrName>
                                        </p:attrNameLst>
                                      </p:cBhvr>
                                      <p:to>
                                        <p:strVal val="visible"/>
                                      </p:to>
                                    </p:set>
                                    <p:animEffect transition="in" filter="fade">
                                      <p:cBhvr>
                                        <p:cTn id="31" dur="500"/>
                                        <p:tgtEl>
                                          <p:spTgt spid="114"/>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15"/>
                                        </p:tgtEl>
                                        <p:attrNameLst>
                                          <p:attrName>style.visibility</p:attrName>
                                        </p:attrNameLst>
                                      </p:cBhvr>
                                      <p:to>
                                        <p:strVal val="visible"/>
                                      </p:to>
                                    </p:set>
                                    <p:animEffect transition="in" filter="fade">
                                      <p:cBhvr>
                                        <p:cTn id="35"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04" grpId="0" animBg="1"/>
      <p:bldP spid="106" grpId="0" animBg="1"/>
      <p:bldP spid="108" grpId="0" animBg="1"/>
      <p:bldP spid="110" grpId="0" animBg="1"/>
      <p:bldP spid="112" grpId="0" animBg="1"/>
      <p:bldP spid="114" grpId="0" animBg="1"/>
      <p:bldP spid="11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Rectangle 87"/>
          <p:cNvSpPr/>
          <p:nvPr/>
        </p:nvSpPr>
        <p:spPr>
          <a:xfrm>
            <a:off x="8004026" y="5756696"/>
            <a:ext cx="1164375" cy="11013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p:cNvSpPr/>
          <p:nvPr/>
        </p:nvSpPr>
        <p:spPr>
          <a:xfrm>
            <a:off x="-17253" y="20067"/>
            <a:ext cx="9161253" cy="5009134"/>
          </a:xfrm>
          <a:prstGeom prst="rect">
            <a:avLst/>
          </a:prstGeom>
          <a:solidFill>
            <a:srgbClr val="458B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p>
        </p:txBody>
      </p:sp>
      <p:pic>
        <p:nvPicPr>
          <p:cNvPr id="53" name="Picture 5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2267" y="9982759"/>
            <a:ext cx="714375" cy="1028700"/>
          </a:xfrm>
          <a:prstGeom prst="rect">
            <a:avLst/>
          </a:prstGeom>
        </p:spPr>
      </p:pic>
      <p:sp>
        <p:nvSpPr>
          <p:cNvPr id="64" name="Title 63"/>
          <p:cNvSpPr>
            <a:spLocks noGrp="1"/>
          </p:cNvSpPr>
          <p:nvPr>
            <p:ph type="title"/>
          </p:nvPr>
        </p:nvSpPr>
        <p:spPr>
          <a:xfrm>
            <a:off x="0" y="20066"/>
            <a:ext cx="9144000" cy="1325563"/>
          </a:xfrm>
        </p:spPr>
        <p:txBody>
          <a:bodyPr>
            <a:noAutofit/>
          </a:bodyPr>
          <a:lstStyle/>
          <a:p>
            <a:pPr algn="ctr"/>
            <a:r>
              <a:rPr lang="en-GB" sz="6000" spc="-150" dirty="0" smtClean="0">
                <a:solidFill>
                  <a:schemeClr val="bg1"/>
                </a:solidFill>
              </a:rPr>
              <a:t>Australian Magician’s Dream</a:t>
            </a:r>
            <a:endParaRPr lang="en-GB" sz="6000" spc="-150" dirty="0">
              <a:solidFill>
                <a:schemeClr val="bg1"/>
              </a:solidFill>
            </a:endParaRPr>
          </a:p>
        </p:txBody>
      </p:sp>
      <p:sp>
        <p:nvSpPr>
          <p:cNvPr id="65" name="Content Placeholder 64"/>
          <p:cNvSpPr>
            <a:spLocks noGrp="1"/>
          </p:cNvSpPr>
          <p:nvPr>
            <p:ph idx="1"/>
          </p:nvPr>
        </p:nvSpPr>
        <p:spPr>
          <a:xfrm>
            <a:off x="0" y="4037161"/>
            <a:ext cx="9144000" cy="2139801"/>
          </a:xfrm>
        </p:spPr>
        <p:txBody>
          <a:bodyPr>
            <a:normAutofit/>
          </a:bodyPr>
          <a:lstStyle/>
          <a:p>
            <a:pPr marL="0" indent="0">
              <a:buNone/>
            </a:pPr>
            <a:endParaRPr lang="en-GB" sz="3600" dirty="0" smtClean="0">
              <a:solidFill>
                <a:schemeClr val="bg1">
                  <a:lumMod val="50000"/>
                </a:schemeClr>
              </a:solidFill>
            </a:endParaRPr>
          </a:p>
          <a:p>
            <a:pPr marL="0" indent="0">
              <a:buNone/>
            </a:pPr>
            <a:endParaRPr lang="en-GB" sz="3600" dirty="0">
              <a:solidFill>
                <a:schemeClr val="bg1">
                  <a:lumMod val="50000"/>
                </a:schemeClr>
              </a:solidFill>
            </a:endParaRPr>
          </a:p>
          <a:p>
            <a:pPr marL="0" indent="0">
              <a:buNone/>
            </a:pPr>
            <a:r>
              <a:rPr lang="en-GB" sz="3600" dirty="0" smtClean="0">
                <a:solidFill>
                  <a:schemeClr val="bg1">
                    <a:lumMod val="50000"/>
                  </a:schemeClr>
                </a:solidFill>
              </a:rPr>
              <a:t>How does it work?</a:t>
            </a:r>
            <a:endParaRPr lang="en-GB" sz="3600" dirty="0">
              <a:solidFill>
                <a:schemeClr val="bg1">
                  <a:lumMod val="50000"/>
                </a:schemeClr>
              </a:solidFill>
            </a:endParaRPr>
          </a:p>
        </p:txBody>
      </p:sp>
      <p:sp>
        <p:nvSpPr>
          <p:cNvPr id="5" name="TextBox 4"/>
          <p:cNvSpPr txBox="1"/>
          <p:nvPr/>
        </p:nvSpPr>
        <p:spPr>
          <a:xfrm>
            <a:off x="77753" y="1208802"/>
            <a:ext cx="245620" cy="276999"/>
          </a:xfrm>
          <a:prstGeom prst="rect">
            <a:avLst/>
          </a:prstGeom>
          <a:solidFill>
            <a:srgbClr val="FFC000"/>
          </a:solidFill>
        </p:spPr>
        <p:txBody>
          <a:bodyPr wrap="square" lIns="0" tIns="0" rIns="0" bIns="0" rtlCol="0" anchor="ctr" anchorCtr="0">
            <a:spAutoFit/>
          </a:bodyPr>
          <a:lstStyle/>
          <a:p>
            <a:pPr algn="ctr"/>
            <a:r>
              <a:rPr lang="en-GB" dirty="0">
                <a:solidFill>
                  <a:srgbClr val="C00000"/>
                </a:solidFill>
              </a:rPr>
              <a:t>1</a:t>
            </a:r>
          </a:p>
        </p:txBody>
      </p:sp>
      <p:sp>
        <p:nvSpPr>
          <p:cNvPr id="23" name="TextBox 22"/>
          <p:cNvSpPr txBox="1"/>
          <p:nvPr/>
        </p:nvSpPr>
        <p:spPr>
          <a:xfrm>
            <a:off x="367571"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a:t>
            </a:r>
            <a:endParaRPr lang="en-GB" dirty="0">
              <a:solidFill>
                <a:srgbClr val="C00000"/>
              </a:solidFill>
            </a:endParaRPr>
          </a:p>
        </p:txBody>
      </p:sp>
      <p:sp>
        <p:nvSpPr>
          <p:cNvPr id="24" name="TextBox 23"/>
          <p:cNvSpPr txBox="1"/>
          <p:nvPr/>
        </p:nvSpPr>
        <p:spPr>
          <a:xfrm>
            <a:off x="657389" y="1208802"/>
            <a:ext cx="245620" cy="276999"/>
          </a:xfrm>
          <a:prstGeom prst="rect">
            <a:avLst/>
          </a:prstGeom>
          <a:solidFill>
            <a:srgbClr val="FFC000"/>
          </a:solidFill>
        </p:spPr>
        <p:txBody>
          <a:bodyPr wrap="square" lIns="0" tIns="0" rIns="0" bIns="0" rtlCol="0" anchor="ctr" anchorCtr="0">
            <a:spAutoFit/>
          </a:bodyPr>
          <a:lstStyle/>
          <a:p>
            <a:pPr algn="ctr"/>
            <a:r>
              <a:rPr lang="en-GB" dirty="0">
                <a:solidFill>
                  <a:srgbClr val="C00000"/>
                </a:solidFill>
              </a:rPr>
              <a:t>3</a:t>
            </a:r>
          </a:p>
        </p:txBody>
      </p:sp>
      <p:sp>
        <p:nvSpPr>
          <p:cNvPr id="25" name="TextBox 24"/>
          <p:cNvSpPr txBox="1"/>
          <p:nvPr/>
        </p:nvSpPr>
        <p:spPr>
          <a:xfrm>
            <a:off x="947207" y="1208802"/>
            <a:ext cx="245620" cy="276999"/>
          </a:xfrm>
          <a:prstGeom prst="rect">
            <a:avLst/>
          </a:prstGeom>
          <a:solidFill>
            <a:srgbClr val="FFC000"/>
          </a:solidFill>
        </p:spPr>
        <p:txBody>
          <a:bodyPr wrap="square" lIns="0" tIns="0" rIns="0" bIns="0" rtlCol="0" anchor="ctr" anchorCtr="0">
            <a:spAutoFit/>
          </a:bodyPr>
          <a:lstStyle/>
          <a:p>
            <a:pPr algn="ctr"/>
            <a:r>
              <a:rPr lang="en-GB" dirty="0">
                <a:solidFill>
                  <a:srgbClr val="C00000"/>
                </a:solidFill>
              </a:rPr>
              <a:t>4</a:t>
            </a:r>
          </a:p>
        </p:txBody>
      </p:sp>
      <p:sp>
        <p:nvSpPr>
          <p:cNvPr id="26" name="TextBox 25"/>
          <p:cNvSpPr txBox="1"/>
          <p:nvPr/>
        </p:nvSpPr>
        <p:spPr>
          <a:xfrm>
            <a:off x="1237025" y="1208802"/>
            <a:ext cx="245620" cy="276999"/>
          </a:xfrm>
          <a:prstGeom prst="rect">
            <a:avLst/>
          </a:prstGeom>
          <a:solidFill>
            <a:srgbClr val="FFC000"/>
          </a:solidFill>
        </p:spPr>
        <p:txBody>
          <a:bodyPr wrap="square" lIns="0" tIns="0" rIns="0" bIns="0" rtlCol="0" anchor="ctr" anchorCtr="0">
            <a:spAutoFit/>
          </a:bodyPr>
          <a:lstStyle/>
          <a:p>
            <a:pPr algn="ctr"/>
            <a:r>
              <a:rPr lang="en-GB" dirty="0">
                <a:solidFill>
                  <a:srgbClr val="C00000"/>
                </a:solidFill>
              </a:rPr>
              <a:t>5</a:t>
            </a:r>
          </a:p>
        </p:txBody>
      </p:sp>
      <p:sp>
        <p:nvSpPr>
          <p:cNvPr id="27" name="TextBox 26"/>
          <p:cNvSpPr txBox="1"/>
          <p:nvPr/>
        </p:nvSpPr>
        <p:spPr>
          <a:xfrm>
            <a:off x="1526843" y="1208802"/>
            <a:ext cx="245620" cy="276999"/>
          </a:xfrm>
          <a:prstGeom prst="rect">
            <a:avLst/>
          </a:prstGeom>
          <a:solidFill>
            <a:srgbClr val="FFC000"/>
          </a:solidFill>
        </p:spPr>
        <p:txBody>
          <a:bodyPr wrap="square" lIns="0" tIns="0" rIns="0" bIns="0" rtlCol="0" anchor="ctr" anchorCtr="0">
            <a:spAutoFit/>
          </a:bodyPr>
          <a:lstStyle/>
          <a:p>
            <a:pPr algn="ctr"/>
            <a:r>
              <a:rPr lang="en-GB" dirty="0">
                <a:solidFill>
                  <a:srgbClr val="C00000"/>
                </a:solidFill>
              </a:rPr>
              <a:t>6</a:t>
            </a:r>
          </a:p>
        </p:txBody>
      </p:sp>
      <p:sp>
        <p:nvSpPr>
          <p:cNvPr id="28" name="TextBox 27"/>
          <p:cNvSpPr txBox="1"/>
          <p:nvPr/>
        </p:nvSpPr>
        <p:spPr>
          <a:xfrm>
            <a:off x="1816661" y="1208802"/>
            <a:ext cx="245620" cy="276999"/>
          </a:xfrm>
          <a:prstGeom prst="rect">
            <a:avLst/>
          </a:prstGeom>
          <a:solidFill>
            <a:srgbClr val="FFC000"/>
          </a:solidFill>
        </p:spPr>
        <p:txBody>
          <a:bodyPr wrap="square" lIns="0" tIns="0" rIns="0" bIns="0" rtlCol="0" anchor="ctr" anchorCtr="0">
            <a:spAutoFit/>
          </a:bodyPr>
          <a:lstStyle/>
          <a:p>
            <a:pPr algn="ctr"/>
            <a:r>
              <a:rPr lang="en-GB" dirty="0">
                <a:solidFill>
                  <a:srgbClr val="C00000"/>
                </a:solidFill>
              </a:rPr>
              <a:t>7</a:t>
            </a:r>
          </a:p>
        </p:txBody>
      </p:sp>
      <p:sp>
        <p:nvSpPr>
          <p:cNvPr id="29" name="TextBox 28"/>
          <p:cNvSpPr txBox="1"/>
          <p:nvPr/>
        </p:nvSpPr>
        <p:spPr>
          <a:xfrm>
            <a:off x="2106479" y="1208802"/>
            <a:ext cx="245620" cy="276999"/>
          </a:xfrm>
          <a:prstGeom prst="rect">
            <a:avLst/>
          </a:prstGeom>
          <a:solidFill>
            <a:srgbClr val="FFC000"/>
          </a:solidFill>
        </p:spPr>
        <p:txBody>
          <a:bodyPr wrap="square" lIns="0" tIns="0" rIns="0" bIns="0" rtlCol="0" anchor="ctr" anchorCtr="0">
            <a:spAutoFit/>
          </a:bodyPr>
          <a:lstStyle/>
          <a:p>
            <a:pPr algn="ctr"/>
            <a:r>
              <a:rPr lang="en-GB" dirty="0">
                <a:solidFill>
                  <a:srgbClr val="C00000"/>
                </a:solidFill>
              </a:rPr>
              <a:t>8</a:t>
            </a:r>
          </a:p>
        </p:txBody>
      </p:sp>
      <p:sp>
        <p:nvSpPr>
          <p:cNvPr id="30" name="TextBox 29"/>
          <p:cNvSpPr txBox="1"/>
          <p:nvPr/>
        </p:nvSpPr>
        <p:spPr>
          <a:xfrm>
            <a:off x="2396297"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9</a:t>
            </a:r>
            <a:endParaRPr lang="en-GB" dirty="0">
              <a:solidFill>
                <a:srgbClr val="C00000"/>
              </a:solidFill>
            </a:endParaRPr>
          </a:p>
        </p:txBody>
      </p:sp>
      <p:sp>
        <p:nvSpPr>
          <p:cNvPr id="31" name="TextBox 30"/>
          <p:cNvSpPr txBox="1"/>
          <p:nvPr/>
        </p:nvSpPr>
        <p:spPr>
          <a:xfrm>
            <a:off x="2686115"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10</a:t>
            </a:r>
            <a:endParaRPr lang="en-GB" dirty="0">
              <a:solidFill>
                <a:srgbClr val="C00000"/>
              </a:solidFill>
            </a:endParaRPr>
          </a:p>
        </p:txBody>
      </p:sp>
      <p:sp>
        <p:nvSpPr>
          <p:cNvPr id="32" name="TextBox 31"/>
          <p:cNvSpPr txBox="1"/>
          <p:nvPr/>
        </p:nvSpPr>
        <p:spPr>
          <a:xfrm>
            <a:off x="2975933"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11</a:t>
            </a:r>
            <a:endParaRPr lang="en-GB" dirty="0">
              <a:solidFill>
                <a:srgbClr val="C00000"/>
              </a:solidFill>
            </a:endParaRPr>
          </a:p>
        </p:txBody>
      </p:sp>
      <p:sp>
        <p:nvSpPr>
          <p:cNvPr id="33" name="TextBox 32"/>
          <p:cNvSpPr txBox="1"/>
          <p:nvPr/>
        </p:nvSpPr>
        <p:spPr>
          <a:xfrm>
            <a:off x="3265751"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12</a:t>
            </a:r>
            <a:endParaRPr lang="en-GB" dirty="0">
              <a:solidFill>
                <a:srgbClr val="C00000"/>
              </a:solidFill>
            </a:endParaRPr>
          </a:p>
        </p:txBody>
      </p:sp>
      <p:sp>
        <p:nvSpPr>
          <p:cNvPr id="34" name="TextBox 33"/>
          <p:cNvSpPr txBox="1"/>
          <p:nvPr/>
        </p:nvSpPr>
        <p:spPr>
          <a:xfrm>
            <a:off x="3555569"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13</a:t>
            </a:r>
            <a:endParaRPr lang="en-GB" dirty="0">
              <a:solidFill>
                <a:srgbClr val="C00000"/>
              </a:solidFill>
            </a:endParaRPr>
          </a:p>
        </p:txBody>
      </p:sp>
      <p:sp>
        <p:nvSpPr>
          <p:cNvPr id="35" name="TextBox 34"/>
          <p:cNvSpPr txBox="1"/>
          <p:nvPr/>
        </p:nvSpPr>
        <p:spPr>
          <a:xfrm>
            <a:off x="3845387"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14</a:t>
            </a:r>
            <a:endParaRPr lang="en-GB" dirty="0">
              <a:solidFill>
                <a:srgbClr val="C00000"/>
              </a:solidFill>
            </a:endParaRPr>
          </a:p>
        </p:txBody>
      </p:sp>
      <p:sp>
        <p:nvSpPr>
          <p:cNvPr id="36" name="TextBox 35"/>
          <p:cNvSpPr txBox="1"/>
          <p:nvPr/>
        </p:nvSpPr>
        <p:spPr>
          <a:xfrm>
            <a:off x="4135205"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15</a:t>
            </a:r>
            <a:endParaRPr lang="en-GB" dirty="0">
              <a:solidFill>
                <a:srgbClr val="C00000"/>
              </a:solidFill>
            </a:endParaRPr>
          </a:p>
        </p:txBody>
      </p:sp>
      <p:sp>
        <p:nvSpPr>
          <p:cNvPr id="37" name="TextBox 36"/>
          <p:cNvSpPr txBox="1"/>
          <p:nvPr/>
        </p:nvSpPr>
        <p:spPr>
          <a:xfrm>
            <a:off x="4425023"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16</a:t>
            </a:r>
            <a:endParaRPr lang="en-GB" dirty="0">
              <a:solidFill>
                <a:srgbClr val="C00000"/>
              </a:solidFill>
            </a:endParaRPr>
          </a:p>
        </p:txBody>
      </p:sp>
      <p:sp>
        <p:nvSpPr>
          <p:cNvPr id="38" name="TextBox 37"/>
          <p:cNvSpPr txBox="1"/>
          <p:nvPr/>
        </p:nvSpPr>
        <p:spPr>
          <a:xfrm>
            <a:off x="4714841"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17</a:t>
            </a:r>
            <a:endParaRPr lang="en-GB" dirty="0">
              <a:solidFill>
                <a:srgbClr val="C00000"/>
              </a:solidFill>
            </a:endParaRPr>
          </a:p>
        </p:txBody>
      </p:sp>
      <p:sp>
        <p:nvSpPr>
          <p:cNvPr id="39" name="TextBox 38"/>
          <p:cNvSpPr txBox="1"/>
          <p:nvPr/>
        </p:nvSpPr>
        <p:spPr>
          <a:xfrm>
            <a:off x="5004659" y="1208802"/>
            <a:ext cx="245620" cy="276999"/>
          </a:xfrm>
          <a:prstGeom prst="rect">
            <a:avLst/>
          </a:prstGeom>
          <a:solidFill>
            <a:srgbClr val="FFC000"/>
          </a:solidFill>
        </p:spPr>
        <p:txBody>
          <a:bodyPr wrap="square" lIns="0" tIns="0" rIns="0" bIns="0" rtlCol="0" anchor="ctr" anchorCtr="0">
            <a:spAutoFit/>
          </a:bodyPr>
          <a:lstStyle/>
          <a:p>
            <a:pPr algn="ctr"/>
            <a:r>
              <a:rPr lang="en-GB" dirty="0">
                <a:solidFill>
                  <a:srgbClr val="C00000"/>
                </a:solidFill>
              </a:rPr>
              <a:t>1</a:t>
            </a:r>
            <a:r>
              <a:rPr lang="en-GB" dirty="0" smtClean="0">
                <a:solidFill>
                  <a:srgbClr val="C00000"/>
                </a:solidFill>
              </a:rPr>
              <a:t>8</a:t>
            </a:r>
            <a:endParaRPr lang="en-GB" dirty="0">
              <a:solidFill>
                <a:srgbClr val="C00000"/>
              </a:solidFill>
            </a:endParaRPr>
          </a:p>
        </p:txBody>
      </p:sp>
      <p:sp>
        <p:nvSpPr>
          <p:cNvPr id="40" name="TextBox 39"/>
          <p:cNvSpPr txBox="1"/>
          <p:nvPr/>
        </p:nvSpPr>
        <p:spPr>
          <a:xfrm>
            <a:off x="5294477"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19</a:t>
            </a:r>
            <a:endParaRPr lang="en-GB" dirty="0">
              <a:solidFill>
                <a:srgbClr val="C00000"/>
              </a:solidFill>
            </a:endParaRPr>
          </a:p>
        </p:txBody>
      </p:sp>
      <p:sp>
        <p:nvSpPr>
          <p:cNvPr id="41" name="TextBox 40"/>
          <p:cNvSpPr txBox="1"/>
          <p:nvPr/>
        </p:nvSpPr>
        <p:spPr>
          <a:xfrm>
            <a:off x="5584295"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20</a:t>
            </a:r>
            <a:endParaRPr lang="en-GB" dirty="0">
              <a:solidFill>
                <a:srgbClr val="C00000"/>
              </a:solidFill>
            </a:endParaRPr>
          </a:p>
        </p:txBody>
      </p:sp>
      <p:sp>
        <p:nvSpPr>
          <p:cNvPr id="42" name="TextBox 41"/>
          <p:cNvSpPr txBox="1"/>
          <p:nvPr/>
        </p:nvSpPr>
        <p:spPr>
          <a:xfrm>
            <a:off x="5874113"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21</a:t>
            </a:r>
            <a:endParaRPr lang="en-GB" dirty="0">
              <a:solidFill>
                <a:srgbClr val="C00000"/>
              </a:solidFill>
            </a:endParaRPr>
          </a:p>
        </p:txBody>
      </p:sp>
      <p:sp>
        <p:nvSpPr>
          <p:cNvPr id="43" name="TextBox 42"/>
          <p:cNvSpPr txBox="1"/>
          <p:nvPr/>
        </p:nvSpPr>
        <p:spPr>
          <a:xfrm>
            <a:off x="6163931"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22</a:t>
            </a:r>
            <a:endParaRPr lang="en-GB" dirty="0">
              <a:solidFill>
                <a:srgbClr val="C00000"/>
              </a:solidFill>
            </a:endParaRPr>
          </a:p>
        </p:txBody>
      </p:sp>
      <p:sp>
        <p:nvSpPr>
          <p:cNvPr id="44" name="TextBox 43"/>
          <p:cNvSpPr txBox="1"/>
          <p:nvPr/>
        </p:nvSpPr>
        <p:spPr>
          <a:xfrm>
            <a:off x="6453749"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23</a:t>
            </a:r>
            <a:endParaRPr lang="en-GB" dirty="0">
              <a:solidFill>
                <a:srgbClr val="C00000"/>
              </a:solidFill>
            </a:endParaRPr>
          </a:p>
        </p:txBody>
      </p:sp>
      <p:sp>
        <p:nvSpPr>
          <p:cNvPr id="45" name="TextBox 44"/>
          <p:cNvSpPr txBox="1"/>
          <p:nvPr/>
        </p:nvSpPr>
        <p:spPr>
          <a:xfrm>
            <a:off x="6743567"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24</a:t>
            </a:r>
            <a:endParaRPr lang="en-GB" dirty="0">
              <a:solidFill>
                <a:srgbClr val="C00000"/>
              </a:solidFill>
            </a:endParaRPr>
          </a:p>
        </p:txBody>
      </p:sp>
      <p:sp>
        <p:nvSpPr>
          <p:cNvPr id="46" name="TextBox 45"/>
          <p:cNvSpPr txBox="1"/>
          <p:nvPr/>
        </p:nvSpPr>
        <p:spPr>
          <a:xfrm>
            <a:off x="7033385"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25</a:t>
            </a:r>
            <a:endParaRPr lang="en-GB" dirty="0">
              <a:solidFill>
                <a:srgbClr val="C00000"/>
              </a:solidFill>
            </a:endParaRPr>
          </a:p>
        </p:txBody>
      </p:sp>
      <p:sp>
        <p:nvSpPr>
          <p:cNvPr id="47" name="TextBox 46"/>
          <p:cNvSpPr txBox="1"/>
          <p:nvPr/>
        </p:nvSpPr>
        <p:spPr>
          <a:xfrm>
            <a:off x="7323203"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26</a:t>
            </a:r>
            <a:endParaRPr lang="en-GB" dirty="0">
              <a:solidFill>
                <a:srgbClr val="C00000"/>
              </a:solidFill>
            </a:endParaRPr>
          </a:p>
        </p:txBody>
      </p:sp>
      <p:sp>
        <p:nvSpPr>
          <p:cNvPr id="48" name="TextBox 47"/>
          <p:cNvSpPr txBox="1"/>
          <p:nvPr/>
        </p:nvSpPr>
        <p:spPr>
          <a:xfrm>
            <a:off x="7613021"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27</a:t>
            </a:r>
            <a:endParaRPr lang="en-GB" dirty="0">
              <a:solidFill>
                <a:srgbClr val="C00000"/>
              </a:solidFill>
            </a:endParaRPr>
          </a:p>
        </p:txBody>
      </p:sp>
      <p:sp>
        <p:nvSpPr>
          <p:cNvPr id="49" name="TextBox 48"/>
          <p:cNvSpPr txBox="1"/>
          <p:nvPr/>
        </p:nvSpPr>
        <p:spPr>
          <a:xfrm>
            <a:off x="7902839"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28</a:t>
            </a:r>
            <a:endParaRPr lang="en-GB" dirty="0">
              <a:solidFill>
                <a:srgbClr val="C00000"/>
              </a:solidFill>
            </a:endParaRPr>
          </a:p>
        </p:txBody>
      </p:sp>
      <p:sp>
        <p:nvSpPr>
          <p:cNvPr id="50" name="TextBox 49"/>
          <p:cNvSpPr txBox="1"/>
          <p:nvPr/>
        </p:nvSpPr>
        <p:spPr>
          <a:xfrm>
            <a:off x="8192657"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29</a:t>
            </a:r>
            <a:endParaRPr lang="en-GB" dirty="0">
              <a:solidFill>
                <a:srgbClr val="C00000"/>
              </a:solidFill>
            </a:endParaRPr>
          </a:p>
        </p:txBody>
      </p:sp>
      <p:sp>
        <p:nvSpPr>
          <p:cNvPr id="51" name="TextBox 50"/>
          <p:cNvSpPr txBox="1"/>
          <p:nvPr/>
        </p:nvSpPr>
        <p:spPr>
          <a:xfrm>
            <a:off x="8482475"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30</a:t>
            </a:r>
            <a:endParaRPr lang="en-GB" dirty="0">
              <a:solidFill>
                <a:srgbClr val="C00000"/>
              </a:solidFill>
            </a:endParaRPr>
          </a:p>
        </p:txBody>
      </p:sp>
      <p:sp>
        <p:nvSpPr>
          <p:cNvPr id="52" name="TextBox 51"/>
          <p:cNvSpPr txBox="1"/>
          <p:nvPr/>
        </p:nvSpPr>
        <p:spPr>
          <a:xfrm>
            <a:off x="8772289"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31</a:t>
            </a:r>
            <a:endParaRPr lang="en-GB" dirty="0">
              <a:solidFill>
                <a:srgbClr val="C00000"/>
              </a:solidFill>
            </a:endParaRPr>
          </a:p>
        </p:txBody>
      </p:sp>
      <p:sp>
        <p:nvSpPr>
          <p:cNvPr id="2" name="Oval 1"/>
          <p:cNvSpPr/>
          <p:nvPr/>
        </p:nvSpPr>
        <p:spPr>
          <a:xfrm>
            <a:off x="77753" y="1221720"/>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p:cNvSpPr/>
          <p:nvPr/>
        </p:nvSpPr>
        <p:spPr>
          <a:xfrm>
            <a:off x="656184" y="1221720"/>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p:cNvSpPr/>
          <p:nvPr/>
        </p:nvSpPr>
        <p:spPr>
          <a:xfrm>
            <a:off x="1234615" y="1221720"/>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p:cNvSpPr/>
          <p:nvPr/>
        </p:nvSpPr>
        <p:spPr>
          <a:xfrm>
            <a:off x="1813046" y="1221720"/>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p:cNvSpPr/>
          <p:nvPr/>
        </p:nvSpPr>
        <p:spPr>
          <a:xfrm>
            <a:off x="2391477" y="1221720"/>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p:cNvSpPr/>
          <p:nvPr/>
        </p:nvSpPr>
        <p:spPr>
          <a:xfrm>
            <a:off x="2969908" y="1221720"/>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p:cNvSpPr/>
          <p:nvPr/>
        </p:nvSpPr>
        <p:spPr>
          <a:xfrm>
            <a:off x="3548339" y="1221720"/>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p:cNvSpPr/>
          <p:nvPr/>
        </p:nvSpPr>
        <p:spPr>
          <a:xfrm>
            <a:off x="4126770" y="1221720"/>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 62"/>
          <p:cNvSpPr/>
          <p:nvPr/>
        </p:nvSpPr>
        <p:spPr>
          <a:xfrm>
            <a:off x="4705201" y="1221720"/>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p:cNvSpPr/>
          <p:nvPr/>
        </p:nvSpPr>
        <p:spPr>
          <a:xfrm>
            <a:off x="5283632" y="1221720"/>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Oval 66"/>
          <p:cNvSpPr/>
          <p:nvPr/>
        </p:nvSpPr>
        <p:spPr>
          <a:xfrm>
            <a:off x="5862063" y="1221720"/>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p:cNvSpPr/>
          <p:nvPr/>
        </p:nvSpPr>
        <p:spPr>
          <a:xfrm>
            <a:off x="6440494" y="1221720"/>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Oval 68"/>
          <p:cNvSpPr/>
          <p:nvPr/>
        </p:nvSpPr>
        <p:spPr>
          <a:xfrm>
            <a:off x="7018925" y="1221720"/>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Oval 69"/>
          <p:cNvSpPr/>
          <p:nvPr/>
        </p:nvSpPr>
        <p:spPr>
          <a:xfrm>
            <a:off x="7597356" y="1221720"/>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p:cNvSpPr/>
          <p:nvPr/>
        </p:nvSpPr>
        <p:spPr>
          <a:xfrm>
            <a:off x="8175787" y="1221720"/>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Oval 71"/>
          <p:cNvSpPr/>
          <p:nvPr/>
        </p:nvSpPr>
        <p:spPr>
          <a:xfrm>
            <a:off x="8754219" y="1221720"/>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TextBox 72"/>
          <p:cNvSpPr txBox="1"/>
          <p:nvPr/>
        </p:nvSpPr>
        <p:spPr>
          <a:xfrm>
            <a:off x="364991" y="2058627"/>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a:t>
            </a:r>
            <a:endParaRPr lang="en-GB" dirty="0">
              <a:solidFill>
                <a:srgbClr val="C00000"/>
              </a:solidFill>
            </a:endParaRPr>
          </a:p>
        </p:txBody>
      </p:sp>
      <p:sp>
        <p:nvSpPr>
          <p:cNvPr id="75" name="TextBox 74"/>
          <p:cNvSpPr txBox="1"/>
          <p:nvPr/>
        </p:nvSpPr>
        <p:spPr>
          <a:xfrm>
            <a:off x="944627" y="2058627"/>
            <a:ext cx="245620" cy="276999"/>
          </a:xfrm>
          <a:prstGeom prst="rect">
            <a:avLst/>
          </a:prstGeom>
          <a:solidFill>
            <a:srgbClr val="FFC000"/>
          </a:solidFill>
        </p:spPr>
        <p:txBody>
          <a:bodyPr wrap="square" lIns="0" tIns="0" rIns="0" bIns="0" rtlCol="0" anchor="ctr" anchorCtr="0">
            <a:spAutoFit/>
          </a:bodyPr>
          <a:lstStyle/>
          <a:p>
            <a:pPr algn="ctr"/>
            <a:r>
              <a:rPr lang="en-GB" dirty="0">
                <a:solidFill>
                  <a:srgbClr val="C00000"/>
                </a:solidFill>
              </a:rPr>
              <a:t>4</a:t>
            </a:r>
          </a:p>
        </p:txBody>
      </p:sp>
      <p:sp>
        <p:nvSpPr>
          <p:cNvPr id="77" name="TextBox 76"/>
          <p:cNvSpPr txBox="1"/>
          <p:nvPr/>
        </p:nvSpPr>
        <p:spPr>
          <a:xfrm>
            <a:off x="1524263" y="2058627"/>
            <a:ext cx="245620" cy="276999"/>
          </a:xfrm>
          <a:prstGeom prst="rect">
            <a:avLst/>
          </a:prstGeom>
          <a:solidFill>
            <a:srgbClr val="FFC000"/>
          </a:solidFill>
        </p:spPr>
        <p:txBody>
          <a:bodyPr wrap="square" lIns="0" tIns="0" rIns="0" bIns="0" rtlCol="0" anchor="ctr" anchorCtr="0">
            <a:spAutoFit/>
          </a:bodyPr>
          <a:lstStyle/>
          <a:p>
            <a:pPr algn="ctr"/>
            <a:r>
              <a:rPr lang="en-GB" dirty="0">
                <a:solidFill>
                  <a:srgbClr val="C00000"/>
                </a:solidFill>
              </a:rPr>
              <a:t>6</a:t>
            </a:r>
          </a:p>
        </p:txBody>
      </p:sp>
      <p:sp>
        <p:nvSpPr>
          <p:cNvPr id="79" name="TextBox 78"/>
          <p:cNvSpPr txBox="1"/>
          <p:nvPr/>
        </p:nvSpPr>
        <p:spPr>
          <a:xfrm>
            <a:off x="2103899" y="2058627"/>
            <a:ext cx="245620" cy="276999"/>
          </a:xfrm>
          <a:prstGeom prst="rect">
            <a:avLst/>
          </a:prstGeom>
          <a:solidFill>
            <a:srgbClr val="FFC000"/>
          </a:solidFill>
        </p:spPr>
        <p:txBody>
          <a:bodyPr wrap="square" lIns="0" tIns="0" rIns="0" bIns="0" rtlCol="0" anchor="ctr" anchorCtr="0">
            <a:spAutoFit/>
          </a:bodyPr>
          <a:lstStyle/>
          <a:p>
            <a:pPr algn="ctr"/>
            <a:r>
              <a:rPr lang="en-GB" dirty="0">
                <a:solidFill>
                  <a:srgbClr val="C00000"/>
                </a:solidFill>
              </a:rPr>
              <a:t>8</a:t>
            </a:r>
          </a:p>
        </p:txBody>
      </p:sp>
      <p:sp>
        <p:nvSpPr>
          <p:cNvPr id="81" name="TextBox 80"/>
          <p:cNvSpPr txBox="1"/>
          <p:nvPr/>
        </p:nvSpPr>
        <p:spPr>
          <a:xfrm>
            <a:off x="2683535" y="2058627"/>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10</a:t>
            </a:r>
            <a:endParaRPr lang="en-GB" dirty="0">
              <a:solidFill>
                <a:srgbClr val="C00000"/>
              </a:solidFill>
            </a:endParaRPr>
          </a:p>
        </p:txBody>
      </p:sp>
      <p:sp>
        <p:nvSpPr>
          <p:cNvPr id="83" name="TextBox 82"/>
          <p:cNvSpPr txBox="1"/>
          <p:nvPr/>
        </p:nvSpPr>
        <p:spPr>
          <a:xfrm>
            <a:off x="3263171" y="2058627"/>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12</a:t>
            </a:r>
            <a:endParaRPr lang="en-GB" dirty="0">
              <a:solidFill>
                <a:srgbClr val="C00000"/>
              </a:solidFill>
            </a:endParaRPr>
          </a:p>
        </p:txBody>
      </p:sp>
      <p:sp>
        <p:nvSpPr>
          <p:cNvPr id="85" name="TextBox 84"/>
          <p:cNvSpPr txBox="1"/>
          <p:nvPr/>
        </p:nvSpPr>
        <p:spPr>
          <a:xfrm>
            <a:off x="3842807" y="2058627"/>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14</a:t>
            </a:r>
            <a:endParaRPr lang="en-GB" dirty="0">
              <a:solidFill>
                <a:srgbClr val="C00000"/>
              </a:solidFill>
            </a:endParaRPr>
          </a:p>
        </p:txBody>
      </p:sp>
      <p:sp>
        <p:nvSpPr>
          <p:cNvPr id="87" name="TextBox 86"/>
          <p:cNvSpPr txBox="1"/>
          <p:nvPr/>
        </p:nvSpPr>
        <p:spPr>
          <a:xfrm>
            <a:off x="4422443" y="2058627"/>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16</a:t>
            </a:r>
            <a:endParaRPr lang="en-GB" dirty="0">
              <a:solidFill>
                <a:srgbClr val="C00000"/>
              </a:solidFill>
            </a:endParaRPr>
          </a:p>
        </p:txBody>
      </p:sp>
      <p:sp>
        <p:nvSpPr>
          <p:cNvPr id="89" name="TextBox 88"/>
          <p:cNvSpPr txBox="1"/>
          <p:nvPr/>
        </p:nvSpPr>
        <p:spPr>
          <a:xfrm>
            <a:off x="5002079" y="2058627"/>
            <a:ext cx="245620" cy="276999"/>
          </a:xfrm>
          <a:prstGeom prst="rect">
            <a:avLst/>
          </a:prstGeom>
          <a:solidFill>
            <a:srgbClr val="FFC000"/>
          </a:solidFill>
        </p:spPr>
        <p:txBody>
          <a:bodyPr wrap="square" lIns="0" tIns="0" rIns="0" bIns="0" rtlCol="0" anchor="ctr" anchorCtr="0">
            <a:spAutoFit/>
          </a:bodyPr>
          <a:lstStyle/>
          <a:p>
            <a:pPr algn="ctr"/>
            <a:r>
              <a:rPr lang="en-GB" dirty="0">
                <a:solidFill>
                  <a:srgbClr val="C00000"/>
                </a:solidFill>
              </a:rPr>
              <a:t>1</a:t>
            </a:r>
            <a:r>
              <a:rPr lang="en-GB" dirty="0" smtClean="0">
                <a:solidFill>
                  <a:srgbClr val="C00000"/>
                </a:solidFill>
              </a:rPr>
              <a:t>8</a:t>
            </a:r>
            <a:endParaRPr lang="en-GB" dirty="0">
              <a:solidFill>
                <a:srgbClr val="C00000"/>
              </a:solidFill>
            </a:endParaRPr>
          </a:p>
        </p:txBody>
      </p:sp>
      <p:sp>
        <p:nvSpPr>
          <p:cNvPr id="91" name="TextBox 90"/>
          <p:cNvSpPr txBox="1"/>
          <p:nvPr/>
        </p:nvSpPr>
        <p:spPr>
          <a:xfrm>
            <a:off x="5581715" y="2058627"/>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20</a:t>
            </a:r>
            <a:endParaRPr lang="en-GB" dirty="0">
              <a:solidFill>
                <a:srgbClr val="C00000"/>
              </a:solidFill>
            </a:endParaRPr>
          </a:p>
        </p:txBody>
      </p:sp>
      <p:sp>
        <p:nvSpPr>
          <p:cNvPr id="93" name="TextBox 92"/>
          <p:cNvSpPr txBox="1"/>
          <p:nvPr/>
        </p:nvSpPr>
        <p:spPr>
          <a:xfrm>
            <a:off x="6161351" y="2058627"/>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22</a:t>
            </a:r>
            <a:endParaRPr lang="en-GB" dirty="0">
              <a:solidFill>
                <a:srgbClr val="C00000"/>
              </a:solidFill>
            </a:endParaRPr>
          </a:p>
        </p:txBody>
      </p:sp>
      <p:sp>
        <p:nvSpPr>
          <p:cNvPr id="95" name="TextBox 94"/>
          <p:cNvSpPr txBox="1"/>
          <p:nvPr/>
        </p:nvSpPr>
        <p:spPr>
          <a:xfrm>
            <a:off x="6740987" y="2058627"/>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24</a:t>
            </a:r>
            <a:endParaRPr lang="en-GB" dirty="0">
              <a:solidFill>
                <a:srgbClr val="C00000"/>
              </a:solidFill>
            </a:endParaRPr>
          </a:p>
        </p:txBody>
      </p:sp>
      <p:sp>
        <p:nvSpPr>
          <p:cNvPr id="97" name="TextBox 96"/>
          <p:cNvSpPr txBox="1"/>
          <p:nvPr/>
        </p:nvSpPr>
        <p:spPr>
          <a:xfrm>
            <a:off x="7320623" y="2058627"/>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26</a:t>
            </a:r>
            <a:endParaRPr lang="en-GB" dirty="0">
              <a:solidFill>
                <a:srgbClr val="C00000"/>
              </a:solidFill>
            </a:endParaRPr>
          </a:p>
        </p:txBody>
      </p:sp>
      <p:sp>
        <p:nvSpPr>
          <p:cNvPr id="99" name="TextBox 98"/>
          <p:cNvSpPr txBox="1"/>
          <p:nvPr/>
        </p:nvSpPr>
        <p:spPr>
          <a:xfrm>
            <a:off x="7900259" y="2058627"/>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28</a:t>
            </a:r>
            <a:endParaRPr lang="en-GB" dirty="0">
              <a:solidFill>
                <a:srgbClr val="C00000"/>
              </a:solidFill>
            </a:endParaRPr>
          </a:p>
        </p:txBody>
      </p:sp>
      <p:sp>
        <p:nvSpPr>
          <p:cNvPr id="101" name="TextBox 100"/>
          <p:cNvSpPr txBox="1"/>
          <p:nvPr/>
        </p:nvSpPr>
        <p:spPr>
          <a:xfrm>
            <a:off x="8479895" y="2058627"/>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30</a:t>
            </a:r>
            <a:endParaRPr lang="en-GB" dirty="0">
              <a:solidFill>
                <a:srgbClr val="C00000"/>
              </a:solidFill>
            </a:endParaRPr>
          </a:p>
        </p:txBody>
      </p:sp>
      <p:sp>
        <p:nvSpPr>
          <p:cNvPr id="103" name="Oval 102"/>
          <p:cNvSpPr/>
          <p:nvPr/>
        </p:nvSpPr>
        <p:spPr>
          <a:xfrm>
            <a:off x="354142" y="2071545"/>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Oval 103"/>
          <p:cNvSpPr/>
          <p:nvPr/>
        </p:nvSpPr>
        <p:spPr>
          <a:xfrm>
            <a:off x="1506002" y="2056047"/>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Oval 105"/>
          <p:cNvSpPr/>
          <p:nvPr/>
        </p:nvSpPr>
        <p:spPr>
          <a:xfrm>
            <a:off x="2662867" y="2071545"/>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Oval 107"/>
          <p:cNvSpPr/>
          <p:nvPr/>
        </p:nvSpPr>
        <p:spPr>
          <a:xfrm>
            <a:off x="3850731" y="2071545"/>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Oval 109"/>
          <p:cNvSpPr/>
          <p:nvPr/>
        </p:nvSpPr>
        <p:spPr>
          <a:xfrm>
            <a:off x="4992091" y="2071545"/>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Oval 111"/>
          <p:cNvSpPr/>
          <p:nvPr/>
        </p:nvSpPr>
        <p:spPr>
          <a:xfrm>
            <a:off x="6133453" y="2071545"/>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Oval 113"/>
          <p:cNvSpPr/>
          <p:nvPr/>
        </p:nvSpPr>
        <p:spPr>
          <a:xfrm>
            <a:off x="7321311" y="2071545"/>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Oval 114"/>
          <p:cNvSpPr/>
          <p:nvPr/>
        </p:nvSpPr>
        <p:spPr>
          <a:xfrm>
            <a:off x="8457683" y="2071545"/>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Box 77"/>
          <p:cNvSpPr txBox="1"/>
          <p:nvPr/>
        </p:nvSpPr>
        <p:spPr>
          <a:xfrm>
            <a:off x="942047" y="2908450"/>
            <a:ext cx="245620" cy="276999"/>
          </a:xfrm>
          <a:prstGeom prst="rect">
            <a:avLst/>
          </a:prstGeom>
          <a:solidFill>
            <a:srgbClr val="FFC000"/>
          </a:solidFill>
        </p:spPr>
        <p:txBody>
          <a:bodyPr wrap="square" lIns="0" tIns="0" rIns="0" bIns="0" rtlCol="0" anchor="ctr" anchorCtr="0">
            <a:spAutoFit/>
          </a:bodyPr>
          <a:lstStyle/>
          <a:p>
            <a:pPr algn="ctr"/>
            <a:r>
              <a:rPr lang="en-GB" dirty="0">
                <a:solidFill>
                  <a:srgbClr val="C00000"/>
                </a:solidFill>
              </a:rPr>
              <a:t>4</a:t>
            </a:r>
          </a:p>
        </p:txBody>
      </p:sp>
      <p:sp>
        <p:nvSpPr>
          <p:cNvPr id="82" name="TextBox 81"/>
          <p:cNvSpPr txBox="1"/>
          <p:nvPr/>
        </p:nvSpPr>
        <p:spPr>
          <a:xfrm>
            <a:off x="2101319" y="2908450"/>
            <a:ext cx="245620" cy="276999"/>
          </a:xfrm>
          <a:prstGeom prst="rect">
            <a:avLst/>
          </a:prstGeom>
          <a:solidFill>
            <a:srgbClr val="FFC000"/>
          </a:solidFill>
        </p:spPr>
        <p:txBody>
          <a:bodyPr wrap="square" lIns="0" tIns="0" rIns="0" bIns="0" rtlCol="0" anchor="ctr" anchorCtr="0">
            <a:spAutoFit/>
          </a:bodyPr>
          <a:lstStyle/>
          <a:p>
            <a:pPr algn="ctr"/>
            <a:r>
              <a:rPr lang="en-GB" dirty="0">
                <a:solidFill>
                  <a:srgbClr val="C00000"/>
                </a:solidFill>
              </a:rPr>
              <a:t>8</a:t>
            </a:r>
          </a:p>
        </p:txBody>
      </p:sp>
      <p:sp>
        <p:nvSpPr>
          <p:cNvPr id="86" name="TextBox 85"/>
          <p:cNvSpPr txBox="1"/>
          <p:nvPr/>
        </p:nvSpPr>
        <p:spPr>
          <a:xfrm>
            <a:off x="3260591" y="2908450"/>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12</a:t>
            </a:r>
            <a:endParaRPr lang="en-GB" dirty="0">
              <a:solidFill>
                <a:srgbClr val="C00000"/>
              </a:solidFill>
            </a:endParaRPr>
          </a:p>
        </p:txBody>
      </p:sp>
      <p:sp>
        <p:nvSpPr>
          <p:cNvPr id="90" name="TextBox 89"/>
          <p:cNvSpPr txBox="1"/>
          <p:nvPr/>
        </p:nvSpPr>
        <p:spPr>
          <a:xfrm>
            <a:off x="4419863" y="2908450"/>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16</a:t>
            </a:r>
            <a:endParaRPr lang="en-GB" dirty="0">
              <a:solidFill>
                <a:srgbClr val="C00000"/>
              </a:solidFill>
            </a:endParaRPr>
          </a:p>
        </p:txBody>
      </p:sp>
      <p:sp>
        <p:nvSpPr>
          <p:cNvPr id="94" name="TextBox 93"/>
          <p:cNvSpPr txBox="1"/>
          <p:nvPr/>
        </p:nvSpPr>
        <p:spPr>
          <a:xfrm>
            <a:off x="5579135" y="2908450"/>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20</a:t>
            </a:r>
            <a:endParaRPr lang="en-GB" dirty="0">
              <a:solidFill>
                <a:srgbClr val="C00000"/>
              </a:solidFill>
            </a:endParaRPr>
          </a:p>
        </p:txBody>
      </p:sp>
      <p:sp>
        <p:nvSpPr>
          <p:cNvPr id="98" name="TextBox 97"/>
          <p:cNvSpPr txBox="1"/>
          <p:nvPr/>
        </p:nvSpPr>
        <p:spPr>
          <a:xfrm>
            <a:off x="6738407" y="2908450"/>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24</a:t>
            </a:r>
            <a:endParaRPr lang="en-GB" dirty="0">
              <a:solidFill>
                <a:srgbClr val="C00000"/>
              </a:solidFill>
            </a:endParaRPr>
          </a:p>
        </p:txBody>
      </p:sp>
      <p:sp>
        <p:nvSpPr>
          <p:cNvPr id="102" name="TextBox 101"/>
          <p:cNvSpPr txBox="1"/>
          <p:nvPr/>
        </p:nvSpPr>
        <p:spPr>
          <a:xfrm>
            <a:off x="7897679" y="2908450"/>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28</a:t>
            </a:r>
            <a:endParaRPr lang="en-GB" dirty="0">
              <a:solidFill>
                <a:srgbClr val="C00000"/>
              </a:solidFill>
            </a:endParaRPr>
          </a:p>
        </p:txBody>
      </p:sp>
      <p:sp>
        <p:nvSpPr>
          <p:cNvPr id="107" name="Oval 106"/>
          <p:cNvSpPr/>
          <p:nvPr/>
        </p:nvSpPr>
        <p:spPr>
          <a:xfrm>
            <a:off x="924996" y="2936866"/>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Oval 110"/>
          <p:cNvSpPr/>
          <p:nvPr/>
        </p:nvSpPr>
        <p:spPr>
          <a:xfrm>
            <a:off x="3249225" y="2936866"/>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Oval 112"/>
          <p:cNvSpPr/>
          <p:nvPr/>
        </p:nvSpPr>
        <p:spPr>
          <a:xfrm>
            <a:off x="5583959" y="2936866"/>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Oval 116"/>
          <p:cNvSpPr/>
          <p:nvPr/>
        </p:nvSpPr>
        <p:spPr>
          <a:xfrm>
            <a:off x="7897677" y="2936866"/>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Rectangle 119"/>
          <p:cNvSpPr/>
          <p:nvPr/>
        </p:nvSpPr>
        <p:spPr>
          <a:xfrm>
            <a:off x="-17253" y="4123220"/>
            <a:ext cx="9185654" cy="1030575"/>
          </a:xfrm>
          <a:prstGeom prst="rect">
            <a:avLst/>
          </a:prstGeom>
          <a:gradFill flip="none" rotWithShape="1">
            <a:gsLst>
              <a:gs pos="5300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642946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500"/>
                                        <p:tgtEl>
                                          <p:spTgt spid="10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1"/>
                                        </p:tgtEl>
                                        <p:attrNameLst>
                                          <p:attrName>style.visibility</p:attrName>
                                        </p:attrNameLst>
                                      </p:cBhvr>
                                      <p:to>
                                        <p:strVal val="visible"/>
                                      </p:to>
                                    </p:set>
                                    <p:animEffect transition="in" filter="fade">
                                      <p:cBhvr>
                                        <p:cTn id="11" dur="500"/>
                                        <p:tgtEl>
                                          <p:spTgt spid="1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3"/>
                                        </p:tgtEl>
                                        <p:attrNameLst>
                                          <p:attrName>style.visibility</p:attrName>
                                        </p:attrNameLst>
                                      </p:cBhvr>
                                      <p:to>
                                        <p:strVal val="visible"/>
                                      </p:to>
                                    </p:set>
                                    <p:animEffect transition="in" filter="fade">
                                      <p:cBhvr>
                                        <p:cTn id="15" dur="500"/>
                                        <p:tgtEl>
                                          <p:spTgt spid="11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7"/>
                                        </p:tgtEl>
                                        <p:attrNameLst>
                                          <p:attrName>style.visibility</p:attrName>
                                        </p:attrNameLst>
                                      </p:cBhvr>
                                      <p:to>
                                        <p:strVal val="visible"/>
                                      </p:to>
                                    </p:set>
                                    <p:animEffect transition="in" filter="fade">
                                      <p:cBhvr>
                                        <p:cTn id="19"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11" grpId="0" animBg="1"/>
      <p:bldP spid="113" grpId="0" animBg="1"/>
      <p:bldP spid="11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Rectangle 95"/>
          <p:cNvSpPr/>
          <p:nvPr/>
        </p:nvSpPr>
        <p:spPr>
          <a:xfrm>
            <a:off x="8004026" y="5756696"/>
            <a:ext cx="1164375" cy="11013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p:cNvSpPr/>
          <p:nvPr/>
        </p:nvSpPr>
        <p:spPr>
          <a:xfrm>
            <a:off x="-17253" y="20066"/>
            <a:ext cx="9161253" cy="5133729"/>
          </a:xfrm>
          <a:prstGeom prst="rect">
            <a:avLst/>
          </a:prstGeom>
          <a:solidFill>
            <a:srgbClr val="458B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p>
        </p:txBody>
      </p:sp>
      <p:pic>
        <p:nvPicPr>
          <p:cNvPr id="53" name="Picture 5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2267" y="9982759"/>
            <a:ext cx="714375" cy="1028700"/>
          </a:xfrm>
          <a:prstGeom prst="rect">
            <a:avLst/>
          </a:prstGeom>
        </p:spPr>
      </p:pic>
      <p:sp>
        <p:nvSpPr>
          <p:cNvPr id="64" name="Title 63"/>
          <p:cNvSpPr>
            <a:spLocks noGrp="1"/>
          </p:cNvSpPr>
          <p:nvPr>
            <p:ph type="title"/>
          </p:nvPr>
        </p:nvSpPr>
        <p:spPr>
          <a:xfrm>
            <a:off x="0" y="20066"/>
            <a:ext cx="9144000" cy="1325563"/>
          </a:xfrm>
        </p:spPr>
        <p:txBody>
          <a:bodyPr>
            <a:noAutofit/>
          </a:bodyPr>
          <a:lstStyle/>
          <a:p>
            <a:pPr algn="ctr"/>
            <a:r>
              <a:rPr lang="en-GB" sz="6000" spc="-150" dirty="0" smtClean="0">
                <a:solidFill>
                  <a:schemeClr val="bg1"/>
                </a:solidFill>
              </a:rPr>
              <a:t>Australian Magician’s Dream</a:t>
            </a:r>
            <a:endParaRPr lang="en-GB" sz="6000" spc="-150" dirty="0">
              <a:solidFill>
                <a:schemeClr val="bg1"/>
              </a:solidFill>
            </a:endParaRPr>
          </a:p>
        </p:txBody>
      </p:sp>
      <p:sp>
        <p:nvSpPr>
          <p:cNvPr id="65" name="Content Placeholder 64"/>
          <p:cNvSpPr>
            <a:spLocks noGrp="1"/>
          </p:cNvSpPr>
          <p:nvPr>
            <p:ph idx="1"/>
          </p:nvPr>
        </p:nvSpPr>
        <p:spPr>
          <a:xfrm>
            <a:off x="0" y="4037161"/>
            <a:ext cx="9144000" cy="2139801"/>
          </a:xfrm>
        </p:spPr>
        <p:txBody>
          <a:bodyPr>
            <a:normAutofit/>
          </a:bodyPr>
          <a:lstStyle/>
          <a:p>
            <a:pPr marL="0" indent="0">
              <a:buNone/>
            </a:pPr>
            <a:endParaRPr lang="en-GB" sz="3600" dirty="0" smtClean="0">
              <a:solidFill>
                <a:schemeClr val="bg1">
                  <a:lumMod val="50000"/>
                </a:schemeClr>
              </a:solidFill>
            </a:endParaRPr>
          </a:p>
          <a:p>
            <a:pPr marL="0" indent="0">
              <a:buNone/>
            </a:pPr>
            <a:endParaRPr lang="en-GB" sz="3600" dirty="0">
              <a:solidFill>
                <a:schemeClr val="bg1">
                  <a:lumMod val="50000"/>
                </a:schemeClr>
              </a:solidFill>
            </a:endParaRPr>
          </a:p>
          <a:p>
            <a:pPr marL="0" indent="0">
              <a:buNone/>
            </a:pPr>
            <a:r>
              <a:rPr lang="en-GB" sz="3600" dirty="0" smtClean="0">
                <a:solidFill>
                  <a:schemeClr val="bg1">
                    <a:lumMod val="50000"/>
                  </a:schemeClr>
                </a:solidFill>
              </a:rPr>
              <a:t>How does it work?</a:t>
            </a:r>
            <a:endParaRPr lang="en-GB" sz="3600" dirty="0">
              <a:solidFill>
                <a:schemeClr val="bg1">
                  <a:lumMod val="50000"/>
                </a:schemeClr>
              </a:solidFill>
            </a:endParaRPr>
          </a:p>
        </p:txBody>
      </p:sp>
      <p:sp>
        <p:nvSpPr>
          <p:cNvPr id="5" name="TextBox 4"/>
          <p:cNvSpPr txBox="1"/>
          <p:nvPr/>
        </p:nvSpPr>
        <p:spPr>
          <a:xfrm>
            <a:off x="77753" y="1208802"/>
            <a:ext cx="245620" cy="276999"/>
          </a:xfrm>
          <a:prstGeom prst="rect">
            <a:avLst/>
          </a:prstGeom>
          <a:solidFill>
            <a:srgbClr val="FFC000"/>
          </a:solidFill>
        </p:spPr>
        <p:txBody>
          <a:bodyPr wrap="square" lIns="0" tIns="0" rIns="0" bIns="0" rtlCol="0" anchor="ctr" anchorCtr="0">
            <a:spAutoFit/>
          </a:bodyPr>
          <a:lstStyle/>
          <a:p>
            <a:pPr algn="ctr"/>
            <a:r>
              <a:rPr lang="en-GB" dirty="0">
                <a:solidFill>
                  <a:srgbClr val="C00000"/>
                </a:solidFill>
              </a:rPr>
              <a:t>1</a:t>
            </a:r>
          </a:p>
        </p:txBody>
      </p:sp>
      <p:sp>
        <p:nvSpPr>
          <p:cNvPr id="23" name="TextBox 22"/>
          <p:cNvSpPr txBox="1"/>
          <p:nvPr/>
        </p:nvSpPr>
        <p:spPr>
          <a:xfrm>
            <a:off x="367571"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a:t>
            </a:r>
            <a:endParaRPr lang="en-GB" dirty="0">
              <a:solidFill>
                <a:srgbClr val="C00000"/>
              </a:solidFill>
            </a:endParaRPr>
          </a:p>
        </p:txBody>
      </p:sp>
      <p:sp>
        <p:nvSpPr>
          <p:cNvPr id="24" name="TextBox 23"/>
          <p:cNvSpPr txBox="1"/>
          <p:nvPr/>
        </p:nvSpPr>
        <p:spPr>
          <a:xfrm>
            <a:off x="657389" y="1208802"/>
            <a:ext cx="245620" cy="276999"/>
          </a:xfrm>
          <a:prstGeom prst="rect">
            <a:avLst/>
          </a:prstGeom>
          <a:solidFill>
            <a:srgbClr val="FFC000"/>
          </a:solidFill>
        </p:spPr>
        <p:txBody>
          <a:bodyPr wrap="square" lIns="0" tIns="0" rIns="0" bIns="0" rtlCol="0" anchor="ctr" anchorCtr="0">
            <a:spAutoFit/>
          </a:bodyPr>
          <a:lstStyle/>
          <a:p>
            <a:pPr algn="ctr"/>
            <a:r>
              <a:rPr lang="en-GB" dirty="0">
                <a:solidFill>
                  <a:srgbClr val="C00000"/>
                </a:solidFill>
              </a:rPr>
              <a:t>3</a:t>
            </a:r>
          </a:p>
        </p:txBody>
      </p:sp>
      <p:sp>
        <p:nvSpPr>
          <p:cNvPr id="25" name="TextBox 24"/>
          <p:cNvSpPr txBox="1"/>
          <p:nvPr/>
        </p:nvSpPr>
        <p:spPr>
          <a:xfrm>
            <a:off x="947207" y="1208802"/>
            <a:ext cx="245620" cy="276999"/>
          </a:xfrm>
          <a:prstGeom prst="rect">
            <a:avLst/>
          </a:prstGeom>
          <a:solidFill>
            <a:srgbClr val="FFC000"/>
          </a:solidFill>
        </p:spPr>
        <p:txBody>
          <a:bodyPr wrap="square" lIns="0" tIns="0" rIns="0" bIns="0" rtlCol="0" anchor="ctr" anchorCtr="0">
            <a:spAutoFit/>
          </a:bodyPr>
          <a:lstStyle/>
          <a:p>
            <a:pPr algn="ctr"/>
            <a:r>
              <a:rPr lang="en-GB" dirty="0">
                <a:solidFill>
                  <a:srgbClr val="C00000"/>
                </a:solidFill>
              </a:rPr>
              <a:t>4</a:t>
            </a:r>
          </a:p>
        </p:txBody>
      </p:sp>
      <p:sp>
        <p:nvSpPr>
          <p:cNvPr id="26" name="TextBox 25"/>
          <p:cNvSpPr txBox="1"/>
          <p:nvPr/>
        </p:nvSpPr>
        <p:spPr>
          <a:xfrm>
            <a:off x="1237025" y="1208802"/>
            <a:ext cx="245620" cy="276999"/>
          </a:xfrm>
          <a:prstGeom prst="rect">
            <a:avLst/>
          </a:prstGeom>
          <a:solidFill>
            <a:srgbClr val="FFC000"/>
          </a:solidFill>
        </p:spPr>
        <p:txBody>
          <a:bodyPr wrap="square" lIns="0" tIns="0" rIns="0" bIns="0" rtlCol="0" anchor="ctr" anchorCtr="0">
            <a:spAutoFit/>
          </a:bodyPr>
          <a:lstStyle/>
          <a:p>
            <a:pPr algn="ctr"/>
            <a:r>
              <a:rPr lang="en-GB" dirty="0">
                <a:solidFill>
                  <a:srgbClr val="C00000"/>
                </a:solidFill>
              </a:rPr>
              <a:t>5</a:t>
            </a:r>
          </a:p>
        </p:txBody>
      </p:sp>
      <p:sp>
        <p:nvSpPr>
          <p:cNvPr id="27" name="TextBox 26"/>
          <p:cNvSpPr txBox="1"/>
          <p:nvPr/>
        </p:nvSpPr>
        <p:spPr>
          <a:xfrm>
            <a:off x="1526843" y="1208802"/>
            <a:ext cx="245620" cy="276999"/>
          </a:xfrm>
          <a:prstGeom prst="rect">
            <a:avLst/>
          </a:prstGeom>
          <a:solidFill>
            <a:srgbClr val="FFC000"/>
          </a:solidFill>
        </p:spPr>
        <p:txBody>
          <a:bodyPr wrap="square" lIns="0" tIns="0" rIns="0" bIns="0" rtlCol="0" anchor="ctr" anchorCtr="0">
            <a:spAutoFit/>
          </a:bodyPr>
          <a:lstStyle/>
          <a:p>
            <a:pPr algn="ctr"/>
            <a:r>
              <a:rPr lang="en-GB" dirty="0">
                <a:solidFill>
                  <a:srgbClr val="C00000"/>
                </a:solidFill>
              </a:rPr>
              <a:t>6</a:t>
            </a:r>
          </a:p>
        </p:txBody>
      </p:sp>
      <p:sp>
        <p:nvSpPr>
          <p:cNvPr id="28" name="TextBox 27"/>
          <p:cNvSpPr txBox="1"/>
          <p:nvPr/>
        </p:nvSpPr>
        <p:spPr>
          <a:xfrm>
            <a:off x="1816661" y="1208802"/>
            <a:ext cx="245620" cy="276999"/>
          </a:xfrm>
          <a:prstGeom prst="rect">
            <a:avLst/>
          </a:prstGeom>
          <a:solidFill>
            <a:srgbClr val="FFC000"/>
          </a:solidFill>
        </p:spPr>
        <p:txBody>
          <a:bodyPr wrap="square" lIns="0" tIns="0" rIns="0" bIns="0" rtlCol="0" anchor="ctr" anchorCtr="0">
            <a:spAutoFit/>
          </a:bodyPr>
          <a:lstStyle/>
          <a:p>
            <a:pPr algn="ctr"/>
            <a:r>
              <a:rPr lang="en-GB" dirty="0">
                <a:solidFill>
                  <a:srgbClr val="C00000"/>
                </a:solidFill>
              </a:rPr>
              <a:t>7</a:t>
            </a:r>
          </a:p>
        </p:txBody>
      </p:sp>
      <p:sp>
        <p:nvSpPr>
          <p:cNvPr id="29" name="TextBox 28"/>
          <p:cNvSpPr txBox="1"/>
          <p:nvPr/>
        </p:nvSpPr>
        <p:spPr>
          <a:xfrm>
            <a:off x="2106479" y="1208802"/>
            <a:ext cx="245620" cy="276999"/>
          </a:xfrm>
          <a:prstGeom prst="rect">
            <a:avLst/>
          </a:prstGeom>
          <a:solidFill>
            <a:srgbClr val="FFC000"/>
          </a:solidFill>
        </p:spPr>
        <p:txBody>
          <a:bodyPr wrap="square" lIns="0" tIns="0" rIns="0" bIns="0" rtlCol="0" anchor="ctr" anchorCtr="0">
            <a:spAutoFit/>
          </a:bodyPr>
          <a:lstStyle/>
          <a:p>
            <a:pPr algn="ctr"/>
            <a:r>
              <a:rPr lang="en-GB" dirty="0">
                <a:solidFill>
                  <a:srgbClr val="C00000"/>
                </a:solidFill>
              </a:rPr>
              <a:t>8</a:t>
            </a:r>
          </a:p>
        </p:txBody>
      </p:sp>
      <p:sp>
        <p:nvSpPr>
          <p:cNvPr id="30" name="TextBox 29"/>
          <p:cNvSpPr txBox="1"/>
          <p:nvPr/>
        </p:nvSpPr>
        <p:spPr>
          <a:xfrm>
            <a:off x="2396297"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9</a:t>
            </a:r>
            <a:endParaRPr lang="en-GB" dirty="0">
              <a:solidFill>
                <a:srgbClr val="C00000"/>
              </a:solidFill>
            </a:endParaRPr>
          </a:p>
        </p:txBody>
      </p:sp>
      <p:sp>
        <p:nvSpPr>
          <p:cNvPr id="31" name="TextBox 30"/>
          <p:cNvSpPr txBox="1"/>
          <p:nvPr/>
        </p:nvSpPr>
        <p:spPr>
          <a:xfrm>
            <a:off x="2686115"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10</a:t>
            </a:r>
            <a:endParaRPr lang="en-GB" dirty="0">
              <a:solidFill>
                <a:srgbClr val="C00000"/>
              </a:solidFill>
            </a:endParaRPr>
          </a:p>
        </p:txBody>
      </p:sp>
      <p:sp>
        <p:nvSpPr>
          <p:cNvPr id="32" name="TextBox 31"/>
          <p:cNvSpPr txBox="1"/>
          <p:nvPr/>
        </p:nvSpPr>
        <p:spPr>
          <a:xfrm>
            <a:off x="2975933"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11</a:t>
            </a:r>
            <a:endParaRPr lang="en-GB" dirty="0">
              <a:solidFill>
                <a:srgbClr val="C00000"/>
              </a:solidFill>
            </a:endParaRPr>
          </a:p>
        </p:txBody>
      </p:sp>
      <p:sp>
        <p:nvSpPr>
          <p:cNvPr id="33" name="TextBox 32"/>
          <p:cNvSpPr txBox="1"/>
          <p:nvPr/>
        </p:nvSpPr>
        <p:spPr>
          <a:xfrm>
            <a:off x="3265751"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12</a:t>
            </a:r>
            <a:endParaRPr lang="en-GB" dirty="0">
              <a:solidFill>
                <a:srgbClr val="C00000"/>
              </a:solidFill>
            </a:endParaRPr>
          </a:p>
        </p:txBody>
      </p:sp>
      <p:sp>
        <p:nvSpPr>
          <p:cNvPr id="34" name="TextBox 33"/>
          <p:cNvSpPr txBox="1"/>
          <p:nvPr/>
        </p:nvSpPr>
        <p:spPr>
          <a:xfrm>
            <a:off x="3555569"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13</a:t>
            </a:r>
            <a:endParaRPr lang="en-GB" dirty="0">
              <a:solidFill>
                <a:srgbClr val="C00000"/>
              </a:solidFill>
            </a:endParaRPr>
          </a:p>
        </p:txBody>
      </p:sp>
      <p:sp>
        <p:nvSpPr>
          <p:cNvPr id="35" name="TextBox 34"/>
          <p:cNvSpPr txBox="1"/>
          <p:nvPr/>
        </p:nvSpPr>
        <p:spPr>
          <a:xfrm>
            <a:off x="3845387"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14</a:t>
            </a:r>
            <a:endParaRPr lang="en-GB" dirty="0">
              <a:solidFill>
                <a:srgbClr val="C00000"/>
              </a:solidFill>
            </a:endParaRPr>
          </a:p>
        </p:txBody>
      </p:sp>
      <p:sp>
        <p:nvSpPr>
          <p:cNvPr id="36" name="TextBox 35"/>
          <p:cNvSpPr txBox="1"/>
          <p:nvPr/>
        </p:nvSpPr>
        <p:spPr>
          <a:xfrm>
            <a:off x="4135205"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15</a:t>
            </a:r>
            <a:endParaRPr lang="en-GB" dirty="0">
              <a:solidFill>
                <a:srgbClr val="C00000"/>
              </a:solidFill>
            </a:endParaRPr>
          </a:p>
        </p:txBody>
      </p:sp>
      <p:sp>
        <p:nvSpPr>
          <p:cNvPr id="37" name="TextBox 36"/>
          <p:cNvSpPr txBox="1"/>
          <p:nvPr/>
        </p:nvSpPr>
        <p:spPr>
          <a:xfrm>
            <a:off x="4425023"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16</a:t>
            </a:r>
            <a:endParaRPr lang="en-GB" dirty="0">
              <a:solidFill>
                <a:srgbClr val="C00000"/>
              </a:solidFill>
            </a:endParaRPr>
          </a:p>
        </p:txBody>
      </p:sp>
      <p:sp>
        <p:nvSpPr>
          <p:cNvPr id="38" name="TextBox 37"/>
          <p:cNvSpPr txBox="1"/>
          <p:nvPr/>
        </p:nvSpPr>
        <p:spPr>
          <a:xfrm>
            <a:off x="4714841"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17</a:t>
            </a:r>
            <a:endParaRPr lang="en-GB" dirty="0">
              <a:solidFill>
                <a:srgbClr val="C00000"/>
              </a:solidFill>
            </a:endParaRPr>
          </a:p>
        </p:txBody>
      </p:sp>
      <p:sp>
        <p:nvSpPr>
          <p:cNvPr id="39" name="TextBox 38"/>
          <p:cNvSpPr txBox="1"/>
          <p:nvPr/>
        </p:nvSpPr>
        <p:spPr>
          <a:xfrm>
            <a:off x="5004659" y="1208802"/>
            <a:ext cx="245620" cy="276999"/>
          </a:xfrm>
          <a:prstGeom prst="rect">
            <a:avLst/>
          </a:prstGeom>
          <a:solidFill>
            <a:srgbClr val="FFC000"/>
          </a:solidFill>
        </p:spPr>
        <p:txBody>
          <a:bodyPr wrap="square" lIns="0" tIns="0" rIns="0" bIns="0" rtlCol="0" anchor="ctr" anchorCtr="0">
            <a:spAutoFit/>
          </a:bodyPr>
          <a:lstStyle/>
          <a:p>
            <a:pPr algn="ctr"/>
            <a:r>
              <a:rPr lang="en-GB" dirty="0">
                <a:solidFill>
                  <a:srgbClr val="C00000"/>
                </a:solidFill>
              </a:rPr>
              <a:t>1</a:t>
            </a:r>
            <a:r>
              <a:rPr lang="en-GB" dirty="0" smtClean="0">
                <a:solidFill>
                  <a:srgbClr val="C00000"/>
                </a:solidFill>
              </a:rPr>
              <a:t>8</a:t>
            </a:r>
            <a:endParaRPr lang="en-GB" dirty="0">
              <a:solidFill>
                <a:srgbClr val="C00000"/>
              </a:solidFill>
            </a:endParaRPr>
          </a:p>
        </p:txBody>
      </p:sp>
      <p:sp>
        <p:nvSpPr>
          <p:cNvPr id="40" name="TextBox 39"/>
          <p:cNvSpPr txBox="1"/>
          <p:nvPr/>
        </p:nvSpPr>
        <p:spPr>
          <a:xfrm>
            <a:off x="5294477"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19</a:t>
            </a:r>
            <a:endParaRPr lang="en-GB" dirty="0">
              <a:solidFill>
                <a:srgbClr val="C00000"/>
              </a:solidFill>
            </a:endParaRPr>
          </a:p>
        </p:txBody>
      </p:sp>
      <p:sp>
        <p:nvSpPr>
          <p:cNvPr id="41" name="TextBox 40"/>
          <p:cNvSpPr txBox="1"/>
          <p:nvPr/>
        </p:nvSpPr>
        <p:spPr>
          <a:xfrm>
            <a:off x="5584295"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20</a:t>
            </a:r>
            <a:endParaRPr lang="en-GB" dirty="0">
              <a:solidFill>
                <a:srgbClr val="C00000"/>
              </a:solidFill>
            </a:endParaRPr>
          </a:p>
        </p:txBody>
      </p:sp>
      <p:sp>
        <p:nvSpPr>
          <p:cNvPr id="42" name="TextBox 41"/>
          <p:cNvSpPr txBox="1"/>
          <p:nvPr/>
        </p:nvSpPr>
        <p:spPr>
          <a:xfrm>
            <a:off x="5874113"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21</a:t>
            </a:r>
            <a:endParaRPr lang="en-GB" dirty="0">
              <a:solidFill>
                <a:srgbClr val="C00000"/>
              </a:solidFill>
            </a:endParaRPr>
          </a:p>
        </p:txBody>
      </p:sp>
      <p:sp>
        <p:nvSpPr>
          <p:cNvPr id="43" name="TextBox 42"/>
          <p:cNvSpPr txBox="1"/>
          <p:nvPr/>
        </p:nvSpPr>
        <p:spPr>
          <a:xfrm>
            <a:off x="6163931"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22</a:t>
            </a:r>
            <a:endParaRPr lang="en-GB" dirty="0">
              <a:solidFill>
                <a:srgbClr val="C00000"/>
              </a:solidFill>
            </a:endParaRPr>
          </a:p>
        </p:txBody>
      </p:sp>
      <p:sp>
        <p:nvSpPr>
          <p:cNvPr id="44" name="TextBox 43"/>
          <p:cNvSpPr txBox="1"/>
          <p:nvPr/>
        </p:nvSpPr>
        <p:spPr>
          <a:xfrm>
            <a:off x="6453749"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23</a:t>
            </a:r>
            <a:endParaRPr lang="en-GB" dirty="0">
              <a:solidFill>
                <a:srgbClr val="C00000"/>
              </a:solidFill>
            </a:endParaRPr>
          </a:p>
        </p:txBody>
      </p:sp>
      <p:sp>
        <p:nvSpPr>
          <p:cNvPr id="45" name="TextBox 44"/>
          <p:cNvSpPr txBox="1"/>
          <p:nvPr/>
        </p:nvSpPr>
        <p:spPr>
          <a:xfrm>
            <a:off x="6743567"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24</a:t>
            </a:r>
            <a:endParaRPr lang="en-GB" dirty="0">
              <a:solidFill>
                <a:srgbClr val="C00000"/>
              </a:solidFill>
            </a:endParaRPr>
          </a:p>
        </p:txBody>
      </p:sp>
      <p:sp>
        <p:nvSpPr>
          <p:cNvPr id="46" name="TextBox 45"/>
          <p:cNvSpPr txBox="1"/>
          <p:nvPr/>
        </p:nvSpPr>
        <p:spPr>
          <a:xfrm>
            <a:off x="7033385"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25</a:t>
            </a:r>
            <a:endParaRPr lang="en-GB" dirty="0">
              <a:solidFill>
                <a:srgbClr val="C00000"/>
              </a:solidFill>
            </a:endParaRPr>
          </a:p>
        </p:txBody>
      </p:sp>
      <p:sp>
        <p:nvSpPr>
          <p:cNvPr id="47" name="TextBox 46"/>
          <p:cNvSpPr txBox="1"/>
          <p:nvPr/>
        </p:nvSpPr>
        <p:spPr>
          <a:xfrm>
            <a:off x="7323203"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26</a:t>
            </a:r>
            <a:endParaRPr lang="en-GB" dirty="0">
              <a:solidFill>
                <a:srgbClr val="C00000"/>
              </a:solidFill>
            </a:endParaRPr>
          </a:p>
        </p:txBody>
      </p:sp>
      <p:sp>
        <p:nvSpPr>
          <p:cNvPr id="48" name="TextBox 47"/>
          <p:cNvSpPr txBox="1"/>
          <p:nvPr/>
        </p:nvSpPr>
        <p:spPr>
          <a:xfrm>
            <a:off x="7613021"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27</a:t>
            </a:r>
            <a:endParaRPr lang="en-GB" dirty="0">
              <a:solidFill>
                <a:srgbClr val="C00000"/>
              </a:solidFill>
            </a:endParaRPr>
          </a:p>
        </p:txBody>
      </p:sp>
      <p:sp>
        <p:nvSpPr>
          <p:cNvPr id="49" name="TextBox 48"/>
          <p:cNvSpPr txBox="1"/>
          <p:nvPr/>
        </p:nvSpPr>
        <p:spPr>
          <a:xfrm>
            <a:off x="7902839"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28</a:t>
            </a:r>
            <a:endParaRPr lang="en-GB" dirty="0">
              <a:solidFill>
                <a:srgbClr val="C00000"/>
              </a:solidFill>
            </a:endParaRPr>
          </a:p>
        </p:txBody>
      </p:sp>
      <p:sp>
        <p:nvSpPr>
          <p:cNvPr id="50" name="TextBox 49"/>
          <p:cNvSpPr txBox="1"/>
          <p:nvPr/>
        </p:nvSpPr>
        <p:spPr>
          <a:xfrm>
            <a:off x="8192657"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29</a:t>
            </a:r>
            <a:endParaRPr lang="en-GB" dirty="0">
              <a:solidFill>
                <a:srgbClr val="C00000"/>
              </a:solidFill>
            </a:endParaRPr>
          </a:p>
        </p:txBody>
      </p:sp>
      <p:sp>
        <p:nvSpPr>
          <p:cNvPr id="51" name="TextBox 50"/>
          <p:cNvSpPr txBox="1"/>
          <p:nvPr/>
        </p:nvSpPr>
        <p:spPr>
          <a:xfrm>
            <a:off x="8482475"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30</a:t>
            </a:r>
            <a:endParaRPr lang="en-GB" dirty="0">
              <a:solidFill>
                <a:srgbClr val="C00000"/>
              </a:solidFill>
            </a:endParaRPr>
          </a:p>
        </p:txBody>
      </p:sp>
      <p:sp>
        <p:nvSpPr>
          <p:cNvPr id="52" name="TextBox 51"/>
          <p:cNvSpPr txBox="1"/>
          <p:nvPr/>
        </p:nvSpPr>
        <p:spPr>
          <a:xfrm>
            <a:off x="8772289" y="1208802"/>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31</a:t>
            </a:r>
            <a:endParaRPr lang="en-GB" dirty="0">
              <a:solidFill>
                <a:srgbClr val="C00000"/>
              </a:solidFill>
            </a:endParaRPr>
          </a:p>
        </p:txBody>
      </p:sp>
      <p:sp>
        <p:nvSpPr>
          <p:cNvPr id="2" name="Oval 1"/>
          <p:cNvSpPr/>
          <p:nvPr/>
        </p:nvSpPr>
        <p:spPr>
          <a:xfrm>
            <a:off x="77753" y="1221720"/>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p:cNvSpPr/>
          <p:nvPr/>
        </p:nvSpPr>
        <p:spPr>
          <a:xfrm>
            <a:off x="656184" y="1221720"/>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p:cNvSpPr/>
          <p:nvPr/>
        </p:nvSpPr>
        <p:spPr>
          <a:xfrm>
            <a:off x="1234615" y="1221720"/>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p:cNvSpPr/>
          <p:nvPr/>
        </p:nvSpPr>
        <p:spPr>
          <a:xfrm>
            <a:off x="1813046" y="1221720"/>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Oval 57"/>
          <p:cNvSpPr/>
          <p:nvPr/>
        </p:nvSpPr>
        <p:spPr>
          <a:xfrm>
            <a:off x="2391477" y="1221720"/>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p:cNvSpPr/>
          <p:nvPr/>
        </p:nvSpPr>
        <p:spPr>
          <a:xfrm>
            <a:off x="2969908" y="1221720"/>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p:cNvSpPr/>
          <p:nvPr/>
        </p:nvSpPr>
        <p:spPr>
          <a:xfrm>
            <a:off x="3548339" y="1221720"/>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p:cNvSpPr/>
          <p:nvPr/>
        </p:nvSpPr>
        <p:spPr>
          <a:xfrm>
            <a:off x="4126770" y="1221720"/>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 62"/>
          <p:cNvSpPr/>
          <p:nvPr/>
        </p:nvSpPr>
        <p:spPr>
          <a:xfrm>
            <a:off x="4705201" y="1221720"/>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p:cNvSpPr/>
          <p:nvPr/>
        </p:nvSpPr>
        <p:spPr>
          <a:xfrm>
            <a:off x="5283632" y="1221720"/>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Oval 66"/>
          <p:cNvSpPr/>
          <p:nvPr/>
        </p:nvSpPr>
        <p:spPr>
          <a:xfrm>
            <a:off x="5862063" y="1221720"/>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p:cNvSpPr/>
          <p:nvPr/>
        </p:nvSpPr>
        <p:spPr>
          <a:xfrm>
            <a:off x="6440494" y="1221720"/>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Oval 68"/>
          <p:cNvSpPr/>
          <p:nvPr/>
        </p:nvSpPr>
        <p:spPr>
          <a:xfrm>
            <a:off x="7018925" y="1221720"/>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Oval 69"/>
          <p:cNvSpPr/>
          <p:nvPr/>
        </p:nvSpPr>
        <p:spPr>
          <a:xfrm>
            <a:off x="7597356" y="1221720"/>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p:cNvSpPr/>
          <p:nvPr/>
        </p:nvSpPr>
        <p:spPr>
          <a:xfrm>
            <a:off x="8175787" y="1221720"/>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Oval 71"/>
          <p:cNvSpPr/>
          <p:nvPr/>
        </p:nvSpPr>
        <p:spPr>
          <a:xfrm>
            <a:off x="8754219" y="1221720"/>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TextBox 72"/>
          <p:cNvSpPr txBox="1"/>
          <p:nvPr/>
        </p:nvSpPr>
        <p:spPr>
          <a:xfrm>
            <a:off x="364991" y="2058627"/>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a:t>
            </a:r>
            <a:endParaRPr lang="en-GB" dirty="0">
              <a:solidFill>
                <a:srgbClr val="C00000"/>
              </a:solidFill>
            </a:endParaRPr>
          </a:p>
        </p:txBody>
      </p:sp>
      <p:sp>
        <p:nvSpPr>
          <p:cNvPr id="75" name="TextBox 74"/>
          <p:cNvSpPr txBox="1"/>
          <p:nvPr/>
        </p:nvSpPr>
        <p:spPr>
          <a:xfrm>
            <a:off x="944627" y="2058627"/>
            <a:ext cx="245620" cy="276999"/>
          </a:xfrm>
          <a:prstGeom prst="rect">
            <a:avLst/>
          </a:prstGeom>
          <a:solidFill>
            <a:srgbClr val="FFC000"/>
          </a:solidFill>
        </p:spPr>
        <p:txBody>
          <a:bodyPr wrap="square" lIns="0" tIns="0" rIns="0" bIns="0" rtlCol="0" anchor="ctr" anchorCtr="0">
            <a:spAutoFit/>
          </a:bodyPr>
          <a:lstStyle/>
          <a:p>
            <a:pPr algn="ctr"/>
            <a:r>
              <a:rPr lang="en-GB" dirty="0">
                <a:solidFill>
                  <a:srgbClr val="C00000"/>
                </a:solidFill>
              </a:rPr>
              <a:t>4</a:t>
            </a:r>
          </a:p>
        </p:txBody>
      </p:sp>
      <p:sp>
        <p:nvSpPr>
          <p:cNvPr id="77" name="TextBox 76"/>
          <p:cNvSpPr txBox="1"/>
          <p:nvPr/>
        </p:nvSpPr>
        <p:spPr>
          <a:xfrm>
            <a:off x="1524263" y="2058627"/>
            <a:ext cx="245620" cy="276999"/>
          </a:xfrm>
          <a:prstGeom prst="rect">
            <a:avLst/>
          </a:prstGeom>
          <a:solidFill>
            <a:srgbClr val="FFC000"/>
          </a:solidFill>
        </p:spPr>
        <p:txBody>
          <a:bodyPr wrap="square" lIns="0" tIns="0" rIns="0" bIns="0" rtlCol="0" anchor="ctr" anchorCtr="0">
            <a:spAutoFit/>
          </a:bodyPr>
          <a:lstStyle/>
          <a:p>
            <a:pPr algn="ctr"/>
            <a:r>
              <a:rPr lang="en-GB" dirty="0">
                <a:solidFill>
                  <a:srgbClr val="C00000"/>
                </a:solidFill>
              </a:rPr>
              <a:t>6</a:t>
            </a:r>
          </a:p>
        </p:txBody>
      </p:sp>
      <p:sp>
        <p:nvSpPr>
          <p:cNvPr id="79" name="TextBox 78"/>
          <p:cNvSpPr txBox="1"/>
          <p:nvPr/>
        </p:nvSpPr>
        <p:spPr>
          <a:xfrm>
            <a:off x="2103899" y="2058627"/>
            <a:ext cx="245620" cy="276999"/>
          </a:xfrm>
          <a:prstGeom prst="rect">
            <a:avLst/>
          </a:prstGeom>
          <a:solidFill>
            <a:srgbClr val="FFC000"/>
          </a:solidFill>
        </p:spPr>
        <p:txBody>
          <a:bodyPr wrap="square" lIns="0" tIns="0" rIns="0" bIns="0" rtlCol="0" anchor="ctr" anchorCtr="0">
            <a:spAutoFit/>
          </a:bodyPr>
          <a:lstStyle/>
          <a:p>
            <a:pPr algn="ctr"/>
            <a:r>
              <a:rPr lang="en-GB" dirty="0">
                <a:solidFill>
                  <a:srgbClr val="C00000"/>
                </a:solidFill>
              </a:rPr>
              <a:t>8</a:t>
            </a:r>
          </a:p>
        </p:txBody>
      </p:sp>
      <p:sp>
        <p:nvSpPr>
          <p:cNvPr id="81" name="TextBox 80"/>
          <p:cNvSpPr txBox="1"/>
          <p:nvPr/>
        </p:nvSpPr>
        <p:spPr>
          <a:xfrm>
            <a:off x="2683535" y="2058627"/>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10</a:t>
            </a:r>
            <a:endParaRPr lang="en-GB" dirty="0">
              <a:solidFill>
                <a:srgbClr val="C00000"/>
              </a:solidFill>
            </a:endParaRPr>
          </a:p>
        </p:txBody>
      </p:sp>
      <p:sp>
        <p:nvSpPr>
          <p:cNvPr id="83" name="TextBox 82"/>
          <p:cNvSpPr txBox="1"/>
          <p:nvPr/>
        </p:nvSpPr>
        <p:spPr>
          <a:xfrm>
            <a:off x="3263171" y="2058627"/>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12</a:t>
            </a:r>
            <a:endParaRPr lang="en-GB" dirty="0">
              <a:solidFill>
                <a:srgbClr val="C00000"/>
              </a:solidFill>
            </a:endParaRPr>
          </a:p>
        </p:txBody>
      </p:sp>
      <p:sp>
        <p:nvSpPr>
          <p:cNvPr id="85" name="TextBox 84"/>
          <p:cNvSpPr txBox="1"/>
          <p:nvPr/>
        </p:nvSpPr>
        <p:spPr>
          <a:xfrm>
            <a:off x="3842807" y="2058627"/>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14</a:t>
            </a:r>
            <a:endParaRPr lang="en-GB" dirty="0">
              <a:solidFill>
                <a:srgbClr val="C00000"/>
              </a:solidFill>
            </a:endParaRPr>
          </a:p>
        </p:txBody>
      </p:sp>
      <p:sp>
        <p:nvSpPr>
          <p:cNvPr id="87" name="TextBox 86"/>
          <p:cNvSpPr txBox="1"/>
          <p:nvPr/>
        </p:nvSpPr>
        <p:spPr>
          <a:xfrm>
            <a:off x="4422443" y="2058627"/>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16</a:t>
            </a:r>
            <a:endParaRPr lang="en-GB" dirty="0">
              <a:solidFill>
                <a:srgbClr val="C00000"/>
              </a:solidFill>
            </a:endParaRPr>
          </a:p>
        </p:txBody>
      </p:sp>
      <p:sp>
        <p:nvSpPr>
          <p:cNvPr id="89" name="TextBox 88"/>
          <p:cNvSpPr txBox="1"/>
          <p:nvPr/>
        </p:nvSpPr>
        <p:spPr>
          <a:xfrm>
            <a:off x="5002079" y="2058627"/>
            <a:ext cx="245620" cy="276999"/>
          </a:xfrm>
          <a:prstGeom prst="rect">
            <a:avLst/>
          </a:prstGeom>
          <a:solidFill>
            <a:srgbClr val="FFC000"/>
          </a:solidFill>
        </p:spPr>
        <p:txBody>
          <a:bodyPr wrap="square" lIns="0" tIns="0" rIns="0" bIns="0" rtlCol="0" anchor="ctr" anchorCtr="0">
            <a:spAutoFit/>
          </a:bodyPr>
          <a:lstStyle/>
          <a:p>
            <a:pPr algn="ctr"/>
            <a:r>
              <a:rPr lang="en-GB" dirty="0">
                <a:solidFill>
                  <a:srgbClr val="C00000"/>
                </a:solidFill>
              </a:rPr>
              <a:t>1</a:t>
            </a:r>
            <a:r>
              <a:rPr lang="en-GB" dirty="0" smtClean="0">
                <a:solidFill>
                  <a:srgbClr val="C00000"/>
                </a:solidFill>
              </a:rPr>
              <a:t>8</a:t>
            </a:r>
            <a:endParaRPr lang="en-GB" dirty="0">
              <a:solidFill>
                <a:srgbClr val="C00000"/>
              </a:solidFill>
            </a:endParaRPr>
          </a:p>
        </p:txBody>
      </p:sp>
      <p:sp>
        <p:nvSpPr>
          <p:cNvPr id="91" name="TextBox 90"/>
          <p:cNvSpPr txBox="1"/>
          <p:nvPr/>
        </p:nvSpPr>
        <p:spPr>
          <a:xfrm>
            <a:off x="5581715" y="2058627"/>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20</a:t>
            </a:r>
            <a:endParaRPr lang="en-GB" dirty="0">
              <a:solidFill>
                <a:srgbClr val="C00000"/>
              </a:solidFill>
            </a:endParaRPr>
          </a:p>
        </p:txBody>
      </p:sp>
      <p:sp>
        <p:nvSpPr>
          <p:cNvPr id="93" name="TextBox 92"/>
          <p:cNvSpPr txBox="1"/>
          <p:nvPr/>
        </p:nvSpPr>
        <p:spPr>
          <a:xfrm>
            <a:off x="6161351" y="2058627"/>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22</a:t>
            </a:r>
            <a:endParaRPr lang="en-GB" dirty="0">
              <a:solidFill>
                <a:srgbClr val="C00000"/>
              </a:solidFill>
            </a:endParaRPr>
          </a:p>
        </p:txBody>
      </p:sp>
      <p:sp>
        <p:nvSpPr>
          <p:cNvPr id="95" name="TextBox 94"/>
          <p:cNvSpPr txBox="1"/>
          <p:nvPr/>
        </p:nvSpPr>
        <p:spPr>
          <a:xfrm>
            <a:off x="6740987" y="2058627"/>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24</a:t>
            </a:r>
            <a:endParaRPr lang="en-GB" dirty="0">
              <a:solidFill>
                <a:srgbClr val="C00000"/>
              </a:solidFill>
            </a:endParaRPr>
          </a:p>
        </p:txBody>
      </p:sp>
      <p:sp>
        <p:nvSpPr>
          <p:cNvPr id="97" name="TextBox 96"/>
          <p:cNvSpPr txBox="1"/>
          <p:nvPr/>
        </p:nvSpPr>
        <p:spPr>
          <a:xfrm>
            <a:off x="7320623" y="2058627"/>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26</a:t>
            </a:r>
            <a:endParaRPr lang="en-GB" dirty="0">
              <a:solidFill>
                <a:srgbClr val="C00000"/>
              </a:solidFill>
            </a:endParaRPr>
          </a:p>
        </p:txBody>
      </p:sp>
      <p:sp>
        <p:nvSpPr>
          <p:cNvPr id="99" name="TextBox 98"/>
          <p:cNvSpPr txBox="1"/>
          <p:nvPr/>
        </p:nvSpPr>
        <p:spPr>
          <a:xfrm>
            <a:off x="7900259" y="2058627"/>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28</a:t>
            </a:r>
            <a:endParaRPr lang="en-GB" dirty="0">
              <a:solidFill>
                <a:srgbClr val="C00000"/>
              </a:solidFill>
            </a:endParaRPr>
          </a:p>
        </p:txBody>
      </p:sp>
      <p:sp>
        <p:nvSpPr>
          <p:cNvPr id="101" name="TextBox 100"/>
          <p:cNvSpPr txBox="1"/>
          <p:nvPr/>
        </p:nvSpPr>
        <p:spPr>
          <a:xfrm>
            <a:off x="8479895" y="2058627"/>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30</a:t>
            </a:r>
            <a:endParaRPr lang="en-GB" dirty="0">
              <a:solidFill>
                <a:srgbClr val="C00000"/>
              </a:solidFill>
            </a:endParaRPr>
          </a:p>
        </p:txBody>
      </p:sp>
      <p:sp>
        <p:nvSpPr>
          <p:cNvPr id="103" name="Oval 102"/>
          <p:cNvSpPr/>
          <p:nvPr/>
        </p:nvSpPr>
        <p:spPr>
          <a:xfrm>
            <a:off x="354142" y="2071545"/>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Oval 103"/>
          <p:cNvSpPr/>
          <p:nvPr/>
        </p:nvSpPr>
        <p:spPr>
          <a:xfrm>
            <a:off x="1506002" y="2056047"/>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Oval 105"/>
          <p:cNvSpPr/>
          <p:nvPr/>
        </p:nvSpPr>
        <p:spPr>
          <a:xfrm>
            <a:off x="2662867" y="2071545"/>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8" name="Oval 107"/>
          <p:cNvSpPr/>
          <p:nvPr/>
        </p:nvSpPr>
        <p:spPr>
          <a:xfrm>
            <a:off x="3850731" y="2071545"/>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Oval 109"/>
          <p:cNvSpPr/>
          <p:nvPr/>
        </p:nvSpPr>
        <p:spPr>
          <a:xfrm>
            <a:off x="4992091" y="2071545"/>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Oval 111"/>
          <p:cNvSpPr/>
          <p:nvPr/>
        </p:nvSpPr>
        <p:spPr>
          <a:xfrm>
            <a:off x="6133453" y="2071545"/>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4" name="Oval 113"/>
          <p:cNvSpPr/>
          <p:nvPr/>
        </p:nvSpPr>
        <p:spPr>
          <a:xfrm>
            <a:off x="7321311" y="2071545"/>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Oval 114"/>
          <p:cNvSpPr/>
          <p:nvPr/>
        </p:nvSpPr>
        <p:spPr>
          <a:xfrm>
            <a:off x="8457683" y="2071545"/>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Box 77"/>
          <p:cNvSpPr txBox="1"/>
          <p:nvPr/>
        </p:nvSpPr>
        <p:spPr>
          <a:xfrm>
            <a:off x="942047" y="2908450"/>
            <a:ext cx="245620" cy="276999"/>
          </a:xfrm>
          <a:prstGeom prst="rect">
            <a:avLst/>
          </a:prstGeom>
          <a:solidFill>
            <a:srgbClr val="FFC000"/>
          </a:solidFill>
        </p:spPr>
        <p:txBody>
          <a:bodyPr wrap="square" lIns="0" tIns="0" rIns="0" bIns="0" rtlCol="0" anchor="ctr" anchorCtr="0">
            <a:spAutoFit/>
          </a:bodyPr>
          <a:lstStyle/>
          <a:p>
            <a:pPr algn="ctr"/>
            <a:r>
              <a:rPr lang="en-GB" dirty="0">
                <a:solidFill>
                  <a:srgbClr val="C00000"/>
                </a:solidFill>
              </a:rPr>
              <a:t>4</a:t>
            </a:r>
          </a:p>
        </p:txBody>
      </p:sp>
      <p:sp>
        <p:nvSpPr>
          <p:cNvPr id="82" name="TextBox 81"/>
          <p:cNvSpPr txBox="1"/>
          <p:nvPr/>
        </p:nvSpPr>
        <p:spPr>
          <a:xfrm>
            <a:off x="2101319" y="2908450"/>
            <a:ext cx="245620" cy="276999"/>
          </a:xfrm>
          <a:prstGeom prst="rect">
            <a:avLst/>
          </a:prstGeom>
          <a:solidFill>
            <a:srgbClr val="FFC000"/>
          </a:solidFill>
        </p:spPr>
        <p:txBody>
          <a:bodyPr wrap="square" lIns="0" tIns="0" rIns="0" bIns="0" rtlCol="0" anchor="ctr" anchorCtr="0">
            <a:spAutoFit/>
          </a:bodyPr>
          <a:lstStyle/>
          <a:p>
            <a:pPr algn="ctr"/>
            <a:r>
              <a:rPr lang="en-GB" dirty="0">
                <a:solidFill>
                  <a:srgbClr val="C00000"/>
                </a:solidFill>
              </a:rPr>
              <a:t>8</a:t>
            </a:r>
          </a:p>
        </p:txBody>
      </p:sp>
      <p:sp>
        <p:nvSpPr>
          <p:cNvPr id="86" name="TextBox 85"/>
          <p:cNvSpPr txBox="1"/>
          <p:nvPr/>
        </p:nvSpPr>
        <p:spPr>
          <a:xfrm>
            <a:off x="3260591" y="2908450"/>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12</a:t>
            </a:r>
            <a:endParaRPr lang="en-GB" dirty="0">
              <a:solidFill>
                <a:srgbClr val="C00000"/>
              </a:solidFill>
            </a:endParaRPr>
          </a:p>
        </p:txBody>
      </p:sp>
      <p:sp>
        <p:nvSpPr>
          <p:cNvPr id="90" name="TextBox 89"/>
          <p:cNvSpPr txBox="1"/>
          <p:nvPr/>
        </p:nvSpPr>
        <p:spPr>
          <a:xfrm>
            <a:off x="4419863" y="2908450"/>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16</a:t>
            </a:r>
            <a:endParaRPr lang="en-GB" dirty="0">
              <a:solidFill>
                <a:srgbClr val="C00000"/>
              </a:solidFill>
            </a:endParaRPr>
          </a:p>
        </p:txBody>
      </p:sp>
      <p:sp>
        <p:nvSpPr>
          <p:cNvPr id="94" name="TextBox 93"/>
          <p:cNvSpPr txBox="1"/>
          <p:nvPr/>
        </p:nvSpPr>
        <p:spPr>
          <a:xfrm>
            <a:off x="5579135" y="2908450"/>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20</a:t>
            </a:r>
            <a:endParaRPr lang="en-GB" dirty="0">
              <a:solidFill>
                <a:srgbClr val="C00000"/>
              </a:solidFill>
            </a:endParaRPr>
          </a:p>
        </p:txBody>
      </p:sp>
      <p:sp>
        <p:nvSpPr>
          <p:cNvPr id="98" name="TextBox 97"/>
          <p:cNvSpPr txBox="1"/>
          <p:nvPr/>
        </p:nvSpPr>
        <p:spPr>
          <a:xfrm>
            <a:off x="6738407" y="2908450"/>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24</a:t>
            </a:r>
            <a:endParaRPr lang="en-GB" dirty="0">
              <a:solidFill>
                <a:srgbClr val="C00000"/>
              </a:solidFill>
            </a:endParaRPr>
          </a:p>
        </p:txBody>
      </p:sp>
      <p:sp>
        <p:nvSpPr>
          <p:cNvPr id="102" name="TextBox 101"/>
          <p:cNvSpPr txBox="1"/>
          <p:nvPr/>
        </p:nvSpPr>
        <p:spPr>
          <a:xfrm>
            <a:off x="7897679" y="2908450"/>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28</a:t>
            </a:r>
            <a:endParaRPr lang="en-GB" dirty="0">
              <a:solidFill>
                <a:srgbClr val="C00000"/>
              </a:solidFill>
            </a:endParaRPr>
          </a:p>
        </p:txBody>
      </p:sp>
      <p:sp>
        <p:nvSpPr>
          <p:cNvPr id="107" name="Oval 106"/>
          <p:cNvSpPr/>
          <p:nvPr/>
        </p:nvSpPr>
        <p:spPr>
          <a:xfrm>
            <a:off x="924996" y="2936866"/>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Oval 110"/>
          <p:cNvSpPr/>
          <p:nvPr/>
        </p:nvSpPr>
        <p:spPr>
          <a:xfrm>
            <a:off x="3249225" y="2936866"/>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Oval 112"/>
          <p:cNvSpPr/>
          <p:nvPr/>
        </p:nvSpPr>
        <p:spPr>
          <a:xfrm>
            <a:off x="5583959" y="2936866"/>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7" name="Oval 116"/>
          <p:cNvSpPr/>
          <p:nvPr/>
        </p:nvSpPr>
        <p:spPr>
          <a:xfrm>
            <a:off x="7897677" y="2936866"/>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 name="TextBox 91"/>
          <p:cNvSpPr txBox="1"/>
          <p:nvPr/>
        </p:nvSpPr>
        <p:spPr>
          <a:xfrm>
            <a:off x="2098739" y="3835771"/>
            <a:ext cx="245620" cy="276999"/>
          </a:xfrm>
          <a:prstGeom prst="rect">
            <a:avLst/>
          </a:prstGeom>
          <a:solidFill>
            <a:srgbClr val="FFC000"/>
          </a:solidFill>
        </p:spPr>
        <p:txBody>
          <a:bodyPr wrap="square" lIns="0" tIns="0" rIns="0" bIns="0" rtlCol="0" anchor="ctr" anchorCtr="0">
            <a:spAutoFit/>
          </a:bodyPr>
          <a:lstStyle/>
          <a:p>
            <a:pPr algn="ctr"/>
            <a:r>
              <a:rPr lang="en-GB" dirty="0">
                <a:solidFill>
                  <a:srgbClr val="C00000"/>
                </a:solidFill>
              </a:rPr>
              <a:t>8</a:t>
            </a:r>
          </a:p>
        </p:txBody>
      </p:sp>
      <p:sp>
        <p:nvSpPr>
          <p:cNvPr id="100" name="TextBox 99"/>
          <p:cNvSpPr txBox="1"/>
          <p:nvPr/>
        </p:nvSpPr>
        <p:spPr>
          <a:xfrm>
            <a:off x="4417283" y="3835771"/>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16</a:t>
            </a:r>
            <a:endParaRPr lang="en-GB" dirty="0">
              <a:solidFill>
                <a:srgbClr val="C00000"/>
              </a:solidFill>
            </a:endParaRPr>
          </a:p>
        </p:txBody>
      </p:sp>
      <p:sp>
        <p:nvSpPr>
          <p:cNvPr id="109" name="TextBox 108"/>
          <p:cNvSpPr txBox="1"/>
          <p:nvPr/>
        </p:nvSpPr>
        <p:spPr>
          <a:xfrm>
            <a:off x="6735827" y="3835771"/>
            <a:ext cx="245620" cy="276999"/>
          </a:xfrm>
          <a:prstGeom prst="rect">
            <a:avLst/>
          </a:prstGeom>
          <a:solidFill>
            <a:srgbClr val="FFC000"/>
          </a:solidFill>
        </p:spPr>
        <p:txBody>
          <a:bodyPr wrap="square" lIns="0" tIns="0" rIns="0" bIns="0" rtlCol="0" anchor="ctr" anchorCtr="0">
            <a:spAutoFit/>
          </a:bodyPr>
          <a:lstStyle/>
          <a:p>
            <a:pPr algn="ctr"/>
            <a:r>
              <a:rPr lang="en-GB" dirty="0" smtClean="0">
                <a:solidFill>
                  <a:srgbClr val="C00000"/>
                </a:solidFill>
              </a:rPr>
              <a:t>24</a:t>
            </a:r>
            <a:endParaRPr lang="en-GB" dirty="0">
              <a:solidFill>
                <a:srgbClr val="C00000"/>
              </a:solidFill>
            </a:endParaRPr>
          </a:p>
        </p:txBody>
      </p:sp>
      <p:sp>
        <p:nvSpPr>
          <p:cNvPr id="118" name="Oval 117"/>
          <p:cNvSpPr/>
          <p:nvPr/>
        </p:nvSpPr>
        <p:spPr>
          <a:xfrm>
            <a:off x="2087538" y="3849439"/>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0" name="Oval 119"/>
          <p:cNvSpPr/>
          <p:nvPr/>
        </p:nvSpPr>
        <p:spPr>
          <a:xfrm>
            <a:off x="6731749" y="3849439"/>
            <a:ext cx="245620" cy="24562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4" name="Rectangle 123"/>
          <p:cNvSpPr/>
          <p:nvPr/>
        </p:nvSpPr>
        <p:spPr>
          <a:xfrm>
            <a:off x="-17253" y="4137968"/>
            <a:ext cx="9185654" cy="1030575"/>
          </a:xfrm>
          <a:prstGeom prst="rect">
            <a:avLst/>
          </a:prstGeom>
          <a:gradFill flip="none" rotWithShape="1">
            <a:gsLst>
              <a:gs pos="5300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3" name="Straight Arrow Connector 122"/>
          <p:cNvCxnSpPr/>
          <p:nvPr/>
        </p:nvCxnSpPr>
        <p:spPr>
          <a:xfrm flipV="1">
            <a:off x="4530400" y="4170013"/>
            <a:ext cx="0" cy="628529"/>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122" name="Picture 1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7138" y="4798542"/>
            <a:ext cx="886525" cy="1264775"/>
          </a:xfrm>
          <a:prstGeom prst="rect">
            <a:avLst/>
          </a:prstGeom>
        </p:spPr>
      </p:pic>
    </p:spTree>
    <p:extLst>
      <p:ext uri="{BB962C8B-B14F-4D97-AF65-F5344CB8AC3E}">
        <p14:creationId xmlns:p14="http://schemas.microsoft.com/office/powerpoint/2010/main" val="1375202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500"/>
                                        <p:tgtEl>
                                          <p:spTgt spid="1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0"/>
                                        </p:tgtEl>
                                        <p:attrNameLst>
                                          <p:attrName>style.visibility</p:attrName>
                                        </p:attrNameLst>
                                      </p:cBhvr>
                                      <p:to>
                                        <p:strVal val="visible"/>
                                      </p:to>
                                    </p:set>
                                    <p:animEffect transition="in" filter="fade">
                                      <p:cBhvr>
                                        <p:cTn id="11" dur="500"/>
                                        <p:tgtEl>
                                          <p:spTgt spid="12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2"/>
                                        </p:tgtEl>
                                        <p:attrNameLst>
                                          <p:attrName>style.visibility</p:attrName>
                                        </p:attrNameLst>
                                      </p:cBhvr>
                                      <p:to>
                                        <p:strVal val="visible"/>
                                      </p:to>
                                    </p:set>
                                    <p:animEffect transition="in" filter="fade">
                                      <p:cBhvr>
                                        <p:cTn id="15" dur="500"/>
                                        <p:tgtEl>
                                          <p:spTgt spid="122"/>
                                        </p:tgtEl>
                                      </p:cBhvr>
                                    </p:animEffect>
                                  </p:childTnLst>
                                </p:cTn>
                              </p:par>
                              <p:par>
                                <p:cTn id="16" presetID="22" presetClass="entr" presetSubtype="4" fill="hold" nodeType="withEffect">
                                  <p:stCondLst>
                                    <p:cond delay="0"/>
                                  </p:stCondLst>
                                  <p:childTnLst>
                                    <p:set>
                                      <p:cBhvr>
                                        <p:cTn id="17" dur="1" fill="hold">
                                          <p:stCondLst>
                                            <p:cond delay="0"/>
                                          </p:stCondLst>
                                        </p:cTn>
                                        <p:tgtEl>
                                          <p:spTgt spid="123"/>
                                        </p:tgtEl>
                                        <p:attrNameLst>
                                          <p:attrName>style.visibility</p:attrName>
                                        </p:attrNameLst>
                                      </p:cBhvr>
                                      <p:to>
                                        <p:strVal val="visible"/>
                                      </p:to>
                                    </p:set>
                                    <p:animEffect transition="in" filter="wipe(down)">
                                      <p:cBhvr>
                                        <p:cTn id="18"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P spid="12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p:cNvSpPr/>
          <p:nvPr/>
        </p:nvSpPr>
        <p:spPr>
          <a:xfrm>
            <a:off x="-17253" y="-1"/>
            <a:ext cx="9161253" cy="4037162"/>
          </a:xfrm>
          <a:prstGeom prst="rect">
            <a:avLst/>
          </a:prstGeom>
          <a:solidFill>
            <a:srgbClr val="458B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3" name="Picture 5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2267" y="9982759"/>
            <a:ext cx="714375" cy="1028700"/>
          </a:xfrm>
          <a:prstGeom prst="rect">
            <a:avLst/>
          </a:prstGeom>
        </p:spPr>
      </p:pic>
      <p:pic>
        <p:nvPicPr>
          <p:cNvPr id="55" name="Picture 54"/>
          <p:cNvPicPr>
            <a:picLocks noChangeAspect="1"/>
          </p:cNvPicPr>
          <p:nvPr/>
        </p:nvPicPr>
        <p:blipFill rotWithShape="1">
          <a:blip r:embed="rId4"/>
          <a:srcRect l="277" t="14809" r="79475" b="68939"/>
          <a:stretch/>
        </p:blipFill>
        <p:spPr>
          <a:xfrm>
            <a:off x="-17253" y="2152563"/>
            <a:ext cx="2518913" cy="112871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72756">
            <a:off x="2416029" y="1591621"/>
            <a:ext cx="886525" cy="1264775"/>
          </a:xfrm>
          <a:prstGeom prst="rect">
            <a:avLst/>
          </a:prstGeom>
        </p:spPr>
      </p:pic>
      <p:pic>
        <p:nvPicPr>
          <p:cNvPr id="58" name="Picture 57"/>
          <p:cNvPicPr>
            <a:picLocks noChangeAspect="1"/>
          </p:cNvPicPr>
          <p:nvPr/>
        </p:nvPicPr>
        <p:blipFill rotWithShape="1">
          <a:blip r:embed="rId4"/>
          <a:srcRect l="32204" t="15975" r="43736" b="68939"/>
          <a:stretch/>
        </p:blipFill>
        <p:spPr>
          <a:xfrm>
            <a:off x="2648747" y="2233533"/>
            <a:ext cx="2992928" cy="1047741"/>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7733">
            <a:off x="5616997" y="1554883"/>
            <a:ext cx="903723" cy="1289311"/>
          </a:xfrm>
          <a:prstGeom prst="rect">
            <a:avLst/>
          </a:prstGeom>
        </p:spPr>
      </p:pic>
      <p:pic>
        <p:nvPicPr>
          <p:cNvPr id="56" name="Picture 55"/>
          <p:cNvPicPr>
            <a:picLocks noChangeAspect="1"/>
          </p:cNvPicPr>
          <p:nvPr/>
        </p:nvPicPr>
        <p:blipFill rotWithShape="1">
          <a:blip r:embed="rId4"/>
          <a:srcRect l="20483" t="16009" r="68795" b="68939"/>
          <a:stretch/>
        </p:blipFill>
        <p:spPr>
          <a:xfrm>
            <a:off x="5779296" y="2233534"/>
            <a:ext cx="1333758" cy="1045360"/>
          </a:xfrm>
          <a:prstGeom prst="rect">
            <a:avLst/>
          </a:prstGeom>
        </p:spPr>
      </p:pic>
      <p:pic>
        <p:nvPicPr>
          <p:cNvPr id="57" name="Picture 56"/>
          <p:cNvPicPr>
            <a:picLocks noChangeAspect="1"/>
          </p:cNvPicPr>
          <p:nvPr/>
        </p:nvPicPr>
        <p:blipFill rotWithShape="1">
          <a:blip r:embed="rId4"/>
          <a:srcRect l="57420" t="14809" r="26012" b="68939"/>
          <a:stretch/>
        </p:blipFill>
        <p:spPr>
          <a:xfrm>
            <a:off x="7093749" y="2152563"/>
            <a:ext cx="2060983" cy="1128712"/>
          </a:xfrm>
          <a:prstGeom prst="rect">
            <a:avLst/>
          </a:prstGeom>
        </p:spPr>
      </p:pic>
      <p:sp>
        <p:nvSpPr>
          <p:cNvPr id="60" name="Rectangle 59"/>
          <p:cNvSpPr/>
          <p:nvPr/>
        </p:nvSpPr>
        <p:spPr>
          <a:xfrm>
            <a:off x="8004026" y="5756696"/>
            <a:ext cx="1164375" cy="11013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p:cNvSpPr/>
          <p:nvPr/>
        </p:nvSpPr>
        <p:spPr>
          <a:xfrm>
            <a:off x="-17253" y="3194069"/>
            <a:ext cx="9185654" cy="1030575"/>
          </a:xfrm>
          <a:prstGeom prst="rect">
            <a:avLst/>
          </a:prstGeom>
          <a:gradFill flip="none" rotWithShape="1">
            <a:gsLst>
              <a:gs pos="5300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itle 63"/>
          <p:cNvSpPr>
            <a:spLocks noGrp="1"/>
          </p:cNvSpPr>
          <p:nvPr>
            <p:ph type="title"/>
          </p:nvPr>
        </p:nvSpPr>
        <p:spPr>
          <a:xfrm>
            <a:off x="0" y="20066"/>
            <a:ext cx="9144000" cy="1325563"/>
          </a:xfrm>
        </p:spPr>
        <p:txBody>
          <a:bodyPr>
            <a:noAutofit/>
          </a:bodyPr>
          <a:lstStyle/>
          <a:p>
            <a:pPr algn="ctr"/>
            <a:r>
              <a:rPr lang="en-GB" sz="6000" spc="-150" dirty="0" smtClean="0">
                <a:solidFill>
                  <a:schemeClr val="bg1"/>
                </a:solidFill>
              </a:rPr>
              <a:t>Australian Magician’s Dream</a:t>
            </a:r>
            <a:endParaRPr lang="en-GB" sz="6000" spc="-150" dirty="0">
              <a:solidFill>
                <a:schemeClr val="bg1"/>
              </a:solidFill>
            </a:endParaRPr>
          </a:p>
        </p:txBody>
      </p:sp>
      <p:sp>
        <p:nvSpPr>
          <p:cNvPr id="65" name="Content Placeholder 64"/>
          <p:cNvSpPr>
            <a:spLocks noGrp="1"/>
          </p:cNvSpPr>
          <p:nvPr>
            <p:ph idx="1"/>
          </p:nvPr>
        </p:nvSpPr>
        <p:spPr>
          <a:xfrm>
            <a:off x="0" y="4037161"/>
            <a:ext cx="9144000" cy="2820839"/>
          </a:xfrm>
        </p:spPr>
        <p:txBody>
          <a:bodyPr>
            <a:normAutofit/>
          </a:bodyPr>
          <a:lstStyle/>
          <a:p>
            <a:pPr marL="0" indent="0">
              <a:buNone/>
            </a:pPr>
            <a:r>
              <a:rPr lang="en-US" dirty="0" smtClean="0">
                <a:solidFill>
                  <a:schemeClr val="bg1">
                    <a:lumMod val="50000"/>
                  </a:schemeClr>
                </a:solidFill>
              </a:rPr>
              <a:t>1. Place </a:t>
            </a:r>
            <a:r>
              <a:rPr lang="en-US" dirty="0">
                <a:solidFill>
                  <a:schemeClr val="bg1">
                    <a:lumMod val="50000"/>
                  </a:schemeClr>
                </a:solidFill>
              </a:rPr>
              <a:t>the chosen card in position 16</a:t>
            </a:r>
            <a:br>
              <a:rPr lang="en-US" dirty="0">
                <a:solidFill>
                  <a:schemeClr val="bg1">
                    <a:lumMod val="50000"/>
                  </a:schemeClr>
                </a:solidFill>
              </a:rPr>
            </a:br>
            <a:r>
              <a:rPr lang="en-US" dirty="0">
                <a:solidFill>
                  <a:schemeClr val="bg1">
                    <a:lumMod val="50000"/>
                  </a:schemeClr>
                </a:solidFill>
              </a:rPr>
              <a:t>2. Discard roughly the bottom half of the pack</a:t>
            </a:r>
            <a:br>
              <a:rPr lang="en-US" dirty="0">
                <a:solidFill>
                  <a:schemeClr val="bg1">
                    <a:lumMod val="50000"/>
                  </a:schemeClr>
                </a:solidFill>
              </a:rPr>
            </a:br>
            <a:r>
              <a:rPr lang="en-US" dirty="0">
                <a:solidFill>
                  <a:schemeClr val="bg1">
                    <a:lumMod val="50000"/>
                  </a:schemeClr>
                </a:solidFill>
              </a:rPr>
              <a:t>3. Repeat 4 times:</a:t>
            </a:r>
            <a:br>
              <a:rPr lang="en-US" dirty="0">
                <a:solidFill>
                  <a:schemeClr val="bg1">
                    <a:lumMod val="50000"/>
                  </a:schemeClr>
                </a:solidFill>
              </a:rPr>
            </a:br>
            <a:r>
              <a:rPr lang="en-US" dirty="0" smtClean="0">
                <a:solidFill>
                  <a:schemeClr val="bg1">
                    <a:lumMod val="50000"/>
                  </a:schemeClr>
                </a:solidFill>
              </a:rPr>
              <a:t>	Repeat </a:t>
            </a:r>
            <a:r>
              <a:rPr lang="en-US" dirty="0">
                <a:solidFill>
                  <a:schemeClr val="bg1">
                    <a:lumMod val="50000"/>
                  </a:schemeClr>
                </a:solidFill>
              </a:rPr>
              <a:t>until no cards left:</a:t>
            </a:r>
            <a:br>
              <a:rPr lang="en-US" dirty="0">
                <a:solidFill>
                  <a:schemeClr val="bg1">
                    <a:lumMod val="50000"/>
                  </a:schemeClr>
                </a:solidFill>
              </a:rPr>
            </a:br>
            <a:r>
              <a:rPr lang="en-US" dirty="0" smtClean="0">
                <a:solidFill>
                  <a:schemeClr val="bg1">
                    <a:lumMod val="50000"/>
                  </a:schemeClr>
                </a:solidFill>
              </a:rPr>
              <a:t>		Discard </a:t>
            </a:r>
            <a:r>
              <a:rPr lang="en-US" dirty="0">
                <a:solidFill>
                  <a:schemeClr val="bg1">
                    <a:lumMod val="50000"/>
                  </a:schemeClr>
                </a:solidFill>
              </a:rPr>
              <a:t>a card</a:t>
            </a:r>
            <a:br>
              <a:rPr lang="en-US" dirty="0">
                <a:solidFill>
                  <a:schemeClr val="bg1">
                    <a:lumMod val="50000"/>
                  </a:schemeClr>
                </a:solidFill>
              </a:rPr>
            </a:br>
            <a:r>
              <a:rPr lang="en-US" dirty="0" smtClean="0">
                <a:solidFill>
                  <a:schemeClr val="bg1">
                    <a:lumMod val="50000"/>
                  </a:schemeClr>
                </a:solidFill>
              </a:rPr>
              <a:t>		Keep </a:t>
            </a:r>
            <a:r>
              <a:rPr lang="en-US" dirty="0">
                <a:solidFill>
                  <a:schemeClr val="bg1">
                    <a:lumMod val="50000"/>
                  </a:schemeClr>
                </a:solidFill>
              </a:rPr>
              <a:t>a card</a:t>
            </a:r>
            <a:br>
              <a:rPr lang="en-US" dirty="0">
                <a:solidFill>
                  <a:schemeClr val="bg1">
                    <a:lumMod val="50000"/>
                  </a:schemeClr>
                </a:solidFill>
              </a:rPr>
            </a:br>
            <a:r>
              <a:rPr lang="en-US" dirty="0">
                <a:solidFill>
                  <a:schemeClr val="bg1">
                    <a:lumMod val="50000"/>
                  </a:schemeClr>
                </a:solidFill>
              </a:rPr>
              <a:t>4. Reveal the card is the one predicted</a:t>
            </a:r>
            <a:r>
              <a:rPr lang="en-US" dirty="0" smtClean="0">
                <a:solidFill>
                  <a:schemeClr val="bg1">
                    <a:lumMod val="50000"/>
                  </a:schemeClr>
                </a:solidFill>
              </a:rPr>
              <a:t>.</a:t>
            </a:r>
            <a:endParaRPr lang="en-GB" dirty="0" smtClean="0">
              <a:solidFill>
                <a:schemeClr val="bg1">
                  <a:lumMod val="50000"/>
                </a:schemeClr>
              </a:solidFill>
            </a:endParaRPr>
          </a:p>
        </p:txBody>
      </p:sp>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375518" y="2777095"/>
            <a:ext cx="583580" cy="1182932"/>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32556" y="2777095"/>
            <a:ext cx="583580" cy="1182932"/>
          </a:xfrm>
          <a:prstGeom prst="rect">
            <a:avLst/>
          </a:prstGeom>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600000">
            <a:off x="6037113" y="2627938"/>
            <a:ext cx="3213272" cy="1762789"/>
          </a:xfrm>
          <a:prstGeom prst="rect">
            <a:avLst/>
          </a:prstGeom>
        </p:spPr>
      </p:pic>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08979" y="4497399"/>
            <a:ext cx="2150997" cy="1186024"/>
          </a:xfrm>
          <a:prstGeom prst="rect">
            <a:avLst/>
          </a:prstGeom>
        </p:spPr>
      </p:pic>
      <p:pic>
        <p:nvPicPr>
          <p:cNvPr id="23" name="Picture 2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600000">
            <a:off x="5032717" y="5206450"/>
            <a:ext cx="2155248" cy="1139263"/>
          </a:xfrm>
          <a:prstGeom prst="rect">
            <a:avLst/>
          </a:prstGeom>
        </p:spPr>
      </p:pic>
    </p:spTree>
    <p:extLst>
      <p:ext uri="{BB962C8B-B14F-4D97-AF65-F5344CB8AC3E}">
        <p14:creationId xmlns:p14="http://schemas.microsoft.com/office/powerpoint/2010/main" val="16628138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p:cNvSpPr/>
          <p:nvPr/>
        </p:nvSpPr>
        <p:spPr>
          <a:xfrm>
            <a:off x="-17253" y="-1"/>
            <a:ext cx="9161253" cy="2256504"/>
          </a:xfrm>
          <a:prstGeom prst="rect">
            <a:avLst/>
          </a:prstGeom>
          <a:solidFill>
            <a:srgbClr val="458B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3" name="Picture 5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2267" y="9982759"/>
            <a:ext cx="714375" cy="1028700"/>
          </a:xfrm>
          <a:prstGeom prst="rect">
            <a:avLst/>
          </a:prstGeom>
        </p:spPr>
      </p:pic>
      <p:sp>
        <p:nvSpPr>
          <p:cNvPr id="60" name="Rectangle 59"/>
          <p:cNvSpPr/>
          <p:nvPr/>
        </p:nvSpPr>
        <p:spPr>
          <a:xfrm>
            <a:off x="8004026" y="5756696"/>
            <a:ext cx="1164375" cy="11013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p:cNvSpPr/>
          <p:nvPr/>
        </p:nvSpPr>
        <p:spPr>
          <a:xfrm>
            <a:off x="-17253" y="1380020"/>
            <a:ext cx="9185654" cy="1030575"/>
          </a:xfrm>
          <a:prstGeom prst="rect">
            <a:avLst/>
          </a:prstGeom>
          <a:gradFill flip="none" rotWithShape="1">
            <a:gsLst>
              <a:gs pos="5300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4" name="Title 63"/>
          <p:cNvSpPr>
            <a:spLocks noGrp="1"/>
          </p:cNvSpPr>
          <p:nvPr>
            <p:ph type="title"/>
          </p:nvPr>
        </p:nvSpPr>
        <p:spPr>
          <a:xfrm>
            <a:off x="0" y="20066"/>
            <a:ext cx="9144000" cy="1325563"/>
          </a:xfrm>
        </p:spPr>
        <p:txBody>
          <a:bodyPr>
            <a:noAutofit/>
          </a:bodyPr>
          <a:lstStyle/>
          <a:p>
            <a:r>
              <a:rPr lang="en-GB" sz="6000" spc="-150" dirty="0" smtClean="0">
                <a:solidFill>
                  <a:schemeClr val="bg1"/>
                </a:solidFill>
              </a:rPr>
              <a:t>Search Algorithm</a:t>
            </a:r>
            <a:endParaRPr lang="en-GB" sz="6000" spc="-150" dirty="0">
              <a:solidFill>
                <a:schemeClr val="bg1"/>
              </a:solidFill>
            </a:endParaRPr>
          </a:p>
        </p:txBody>
      </p:sp>
      <p:sp>
        <p:nvSpPr>
          <p:cNvPr id="65" name="Content Placeholder 64"/>
          <p:cNvSpPr>
            <a:spLocks noGrp="1"/>
          </p:cNvSpPr>
          <p:nvPr>
            <p:ph idx="1"/>
          </p:nvPr>
        </p:nvSpPr>
        <p:spPr>
          <a:xfrm>
            <a:off x="0" y="4037161"/>
            <a:ext cx="9144000" cy="2820839"/>
          </a:xfrm>
        </p:spPr>
        <p:txBody>
          <a:bodyPr>
            <a:normAutofit/>
          </a:bodyPr>
          <a:lstStyle/>
          <a:p>
            <a:pPr marL="0" indent="0">
              <a:buNone/>
            </a:pPr>
            <a:r>
              <a:rPr lang="en-US" dirty="0" smtClean="0">
                <a:solidFill>
                  <a:schemeClr val="bg1">
                    <a:lumMod val="50000"/>
                  </a:schemeClr>
                </a:solidFill>
              </a:rPr>
              <a:t>1. Place the chosen card in position 16</a:t>
            </a:r>
            <a:br>
              <a:rPr lang="en-US" dirty="0" smtClean="0">
                <a:solidFill>
                  <a:schemeClr val="bg1">
                    <a:lumMod val="50000"/>
                  </a:schemeClr>
                </a:solidFill>
              </a:rPr>
            </a:br>
            <a:r>
              <a:rPr lang="en-US" dirty="0" smtClean="0">
                <a:solidFill>
                  <a:schemeClr val="bg1">
                    <a:lumMod val="50000"/>
                  </a:schemeClr>
                </a:solidFill>
              </a:rPr>
              <a:t>2. Discard roughly the bottom half of the pack</a:t>
            </a:r>
            <a:br>
              <a:rPr lang="en-US" dirty="0" smtClean="0">
                <a:solidFill>
                  <a:schemeClr val="bg1">
                    <a:lumMod val="50000"/>
                  </a:schemeClr>
                </a:solidFill>
              </a:rPr>
            </a:br>
            <a:r>
              <a:rPr lang="en-US" dirty="0" smtClean="0">
                <a:solidFill>
                  <a:schemeClr val="bg1">
                    <a:lumMod val="50000"/>
                  </a:schemeClr>
                </a:solidFill>
              </a:rPr>
              <a:t>3. Repeat 4 times:</a:t>
            </a:r>
            <a:br>
              <a:rPr lang="en-US" dirty="0" smtClean="0">
                <a:solidFill>
                  <a:schemeClr val="bg1">
                    <a:lumMod val="50000"/>
                  </a:schemeClr>
                </a:solidFill>
              </a:rPr>
            </a:br>
            <a:r>
              <a:rPr lang="en-US" dirty="0" smtClean="0">
                <a:solidFill>
                  <a:schemeClr val="bg1">
                    <a:lumMod val="50000"/>
                  </a:schemeClr>
                </a:solidFill>
              </a:rPr>
              <a:t>	Repeat until no cards left:</a:t>
            </a:r>
            <a:br>
              <a:rPr lang="en-US" dirty="0" smtClean="0">
                <a:solidFill>
                  <a:schemeClr val="bg1">
                    <a:lumMod val="50000"/>
                  </a:schemeClr>
                </a:solidFill>
              </a:rPr>
            </a:br>
            <a:r>
              <a:rPr lang="en-US" dirty="0" smtClean="0">
                <a:solidFill>
                  <a:schemeClr val="bg1">
                    <a:lumMod val="50000"/>
                  </a:schemeClr>
                </a:solidFill>
              </a:rPr>
              <a:t>		Discard a card</a:t>
            </a:r>
            <a:br>
              <a:rPr lang="en-US" dirty="0" smtClean="0">
                <a:solidFill>
                  <a:schemeClr val="bg1">
                    <a:lumMod val="50000"/>
                  </a:schemeClr>
                </a:solidFill>
              </a:rPr>
            </a:br>
            <a:r>
              <a:rPr lang="en-US" dirty="0" smtClean="0">
                <a:solidFill>
                  <a:schemeClr val="bg1">
                    <a:lumMod val="50000"/>
                  </a:schemeClr>
                </a:solidFill>
              </a:rPr>
              <a:t>		Keep a card</a:t>
            </a:r>
            <a:br>
              <a:rPr lang="en-US" dirty="0" smtClean="0">
                <a:solidFill>
                  <a:schemeClr val="bg1">
                    <a:lumMod val="50000"/>
                  </a:schemeClr>
                </a:solidFill>
              </a:rPr>
            </a:br>
            <a:r>
              <a:rPr lang="en-US" dirty="0" smtClean="0">
                <a:solidFill>
                  <a:schemeClr val="bg1">
                    <a:lumMod val="50000"/>
                  </a:schemeClr>
                </a:solidFill>
              </a:rPr>
              <a:t>4. Reveal the card is the one predicted.</a:t>
            </a:r>
            <a:endParaRPr lang="en-GB" dirty="0" smtClean="0">
              <a:solidFill>
                <a:schemeClr val="bg1">
                  <a:lumMod val="50000"/>
                </a:schemeClr>
              </a:solidFill>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717"/>
          <a:stretch/>
        </p:blipFill>
        <p:spPr>
          <a:xfrm>
            <a:off x="5560141" y="4853503"/>
            <a:ext cx="3465869" cy="1570283"/>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00000">
            <a:off x="6037113" y="2627938"/>
            <a:ext cx="3213272" cy="1762789"/>
          </a:xfrm>
          <a:prstGeom prst="rect">
            <a:avLst/>
          </a:prstGeom>
        </p:spPr>
      </p:pic>
      <p:sp>
        <p:nvSpPr>
          <p:cNvPr id="2" name="TextBox 1"/>
          <p:cNvSpPr txBox="1"/>
          <p:nvPr/>
        </p:nvSpPr>
        <p:spPr>
          <a:xfrm>
            <a:off x="-17253" y="1699053"/>
            <a:ext cx="5724709" cy="769441"/>
          </a:xfrm>
          <a:prstGeom prst="rect">
            <a:avLst/>
          </a:prstGeom>
          <a:noFill/>
        </p:spPr>
        <p:txBody>
          <a:bodyPr wrap="none" rtlCol="0">
            <a:spAutoFit/>
          </a:bodyPr>
          <a:lstStyle/>
          <a:p>
            <a:r>
              <a:rPr lang="en-GB" sz="4400" dirty="0" smtClean="0">
                <a:solidFill>
                  <a:schemeClr val="bg1">
                    <a:lumMod val="50000"/>
                  </a:schemeClr>
                </a:solidFill>
              </a:rPr>
              <a:t>Punched Card Searching</a:t>
            </a:r>
            <a:endParaRPr lang="en-GB" sz="4400" dirty="0">
              <a:solidFill>
                <a:schemeClr val="bg1">
                  <a:lumMod val="50000"/>
                </a:schemeClr>
              </a:solidFill>
            </a:endParaRPr>
          </a:p>
        </p:txBody>
      </p:sp>
    </p:spTree>
    <p:extLst>
      <p:ext uri="{BB962C8B-B14F-4D97-AF65-F5344CB8AC3E}">
        <p14:creationId xmlns:p14="http://schemas.microsoft.com/office/powerpoint/2010/main" val="20175610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p:cNvSpPr/>
          <p:nvPr/>
        </p:nvSpPr>
        <p:spPr>
          <a:xfrm>
            <a:off x="-17253" y="-1"/>
            <a:ext cx="9161253" cy="2256504"/>
          </a:xfrm>
          <a:prstGeom prst="rect">
            <a:avLst/>
          </a:prstGeom>
          <a:solidFill>
            <a:srgbClr val="458B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3" name="Picture 5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2267" y="9982759"/>
            <a:ext cx="714375" cy="1028700"/>
          </a:xfrm>
          <a:prstGeom prst="rect">
            <a:avLst/>
          </a:prstGeom>
        </p:spPr>
      </p:pic>
      <p:sp>
        <p:nvSpPr>
          <p:cNvPr id="60" name="Rectangle 59"/>
          <p:cNvSpPr/>
          <p:nvPr/>
        </p:nvSpPr>
        <p:spPr>
          <a:xfrm>
            <a:off x="8004026" y="5756696"/>
            <a:ext cx="1164375" cy="11013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p:cNvSpPr/>
          <p:nvPr/>
        </p:nvSpPr>
        <p:spPr>
          <a:xfrm>
            <a:off x="-17253" y="1380020"/>
            <a:ext cx="9185654" cy="1030575"/>
          </a:xfrm>
          <a:prstGeom prst="rect">
            <a:avLst/>
          </a:prstGeom>
          <a:gradFill flip="none" rotWithShape="1">
            <a:gsLst>
              <a:gs pos="5300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4" name="Title 63"/>
          <p:cNvSpPr>
            <a:spLocks noGrp="1"/>
          </p:cNvSpPr>
          <p:nvPr>
            <p:ph type="title"/>
          </p:nvPr>
        </p:nvSpPr>
        <p:spPr>
          <a:xfrm>
            <a:off x="0" y="20066"/>
            <a:ext cx="9144000" cy="1325563"/>
          </a:xfrm>
        </p:spPr>
        <p:txBody>
          <a:bodyPr>
            <a:noAutofit/>
          </a:bodyPr>
          <a:lstStyle/>
          <a:p>
            <a:r>
              <a:rPr lang="en-GB" sz="6000" spc="-150" dirty="0" smtClean="0">
                <a:solidFill>
                  <a:schemeClr val="bg1"/>
                </a:solidFill>
              </a:rPr>
              <a:t>Search Algorithm</a:t>
            </a:r>
            <a:endParaRPr lang="en-GB" sz="6000" spc="-150" dirty="0">
              <a:solidFill>
                <a:schemeClr val="bg1"/>
              </a:solidFill>
            </a:endParaRPr>
          </a:p>
        </p:txBody>
      </p:sp>
      <p:sp>
        <p:nvSpPr>
          <p:cNvPr id="2" name="TextBox 1"/>
          <p:cNvSpPr txBox="1"/>
          <p:nvPr/>
        </p:nvSpPr>
        <p:spPr>
          <a:xfrm>
            <a:off x="-17253" y="1699053"/>
            <a:ext cx="5724709" cy="769441"/>
          </a:xfrm>
          <a:prstGeom prst="rect">
            <a:avLst/>
          </a:prstGeom>
          <a:noFill/>
        </p:spPr>
        <p:txBody>
          <a:bodyPr wrap="none" rtlCol="0">
            <a:spAutoFit/>
          </a:bodyPr>
          <a:lstStyle/>
          <a:p>
            <a:r>
              <a:rPr lang="en-GB" sz="4400" dirty="0" smtClean="0">
                <a:solidFill>
                  <a:schemeClr val="bg1">
                    <a:lumMod val="50000"/>
                  </a:schemeClr>
                </a:solidFill>
              </a:rPr>
              <a:t>Punched Card Searching</a:t>
            </a:r>
            <a:endParaRPr lang="en-GB" sz="4400" dirty="0">
              <a:solidFill>
                <a:schemeClr val="bg1">
                  <a:lumMod val="50000"/>
                </a:schemeClr>
              </a:solidFill>
            </a:endParaRPr>
          </a:p>
        </p:txBody>
      </p:sp>
      <p:pic>
        <p:nvPicPr>
          <p:cNvPr id="16" name="Picture 15"/>
          <p:cNvPicPr>
            <a:picLocks noChangeAspect="1"/>
          </p:cNvPicPr>
          <p:nvPr/>
        </p:nvPicPr>
        <p:blipFill>
          <a:blip r:embed="rId4"/>
          <a:stretch>
            <a:fillRect/>
          </a:stretch>
        </p:blipFill>
        <p:spPr>
          <a:xfrm rot="900000">
            <a:off x="3764112" y="3596334"/>
            <a:ext cx="2086584" cy="2955585"/>
          </a:xfrm>
          <a:prstGeom prst="rect">
            <a:avLst/>
          </a:prstGeom>
          <a:ln>
            <a:solidFill>
              <a:schemeClr val="bg1">
                <a:lumMod val="50000"/>
              </a:schemeClr>
            </a:solidFill>
          </a:ln>
        </p:spPr>
      </p:pic>
      <p:pic>
        <p:nvPicPr>
          <p:cNvPr id="17" name="Picture 16"/>
          <p:cNvPicPr>
            <a:picLocks noChangeAspect="1"/>
          </p:cNvPicPr>
          <p:nvPr/>
        </p:nvPicPr>
        <p:blipFill>
          <a:blip r:embed="rId5"/>
          <a:stretch>
            <a:fillRect/>
          </a:stretch>
        </p:blipFill>
        <p:spPr>
          <a:xfrm rot="600000">
            <a:off x="2643477" y="3038660"/>
            <a:ext cx="2086584" cy="2955585"/>
          </a:xfrm>
          <a:prstGeom prst="rect">
            <a:avLst/>
          </a:prstGeom>
          <a:ln>
            <a:solidFill>
              <a:schemeClr val="bg1">
                <a:lumMod val="50000"/>
              </a:schemeClr>
            </a:solidFill>
          </a:ln>
        </p:spPr>
      </p:pic>
      <p:pic>
        <p:nvPicPr>
          <p:cNvPr id="18" name="Picture 17"/>
          <p:cNvPicPr>
            <a:picLocks noChangeAspect="1"/>
          </p:cNvPicPr>
          <p:nvPr/>
        </p:nvPicPr>
        <p:blipFill>
          <a:blip r:embed="rId6"/>
          <a:stretch>
            <a:fillRect/>
          </a:stretch>
        </p:blipFill>
        <p:spPr>
          <a:xfrm rot="300000">
            <a:off x="1438334" y="2493440"/>
            <a:ext cx="2086584" cy="2955585"/>
          </a:xfrm>
          <a:prstGeom prst="rect">
            <a:avLst/>
          </a:prstGeom>
          <a:ln>
            <a:solidFill>
              <a:schemeClr val="bg1">
                <a:lumMod val="50000"/>
              </a:schemeClr>
            </a:solidFill>
          </a:ln>
        </p:spPr>
      </p:pic>
      <p:pic>
        <p:nvPicPr>
          <p:cNvPr id="5" name="Picture 4"/>
          <p:cNvPicPr>
            <a:picLocks noChangeAspect="1"/>
          </p:cNvPicPr>
          <p:nvPr/>
        </p:nvPicPr>
        <p:blipFill>
          <a:blip r:embed="rId7"/>
          <a:stretch>
            <a:fillRect/>
          </a:stretch>
        </p:blipFill>
        <p:spPr>
          <a:xfrm>
            <a:off x="194031" y="2575536"/>
            <a:ext cx="2086584" cy="2955585"/>
          </a:xfrm>
          <a:prstGeom prst="rect">
            <a:avLst/>
          </a:prstGeom>
          <a:ln>
            <a:solidFill>
              <a:schemeClr val="bg1">
                <a:lumMod val="50000"/>
              </a:schemeClr>
            </a:solidFill>
          </a:ln>
        </p:spPr>
      </p:pic>
      <p:pic>
        <p:nvPicPr>
          <p:cNvPr id="3" name="Picture 2"/>
          <p:cNvPicPr>
            <a:picLocks noChangeAspect="1"/>
          </p:cNvPicPr>
          <p:nvPr/>
        </p:nvPicPr>
        <p:blipFill rotWithShape="1">
          <a:blip r:embed="rId8" cstate="print">
            <a:extLst>
              <a:ext uri="{28A0092B-C50C-407E-A947-70E740481C1C}">
                <a14:useLocalDpi xmlns:a14="http://schemas.microsoft.com/office/drawing/2010/main" val="0"/>
              </a:ext>
            </a:extLst>
          </a:blip>
          <a:srcRect l="717"/>
          <a:stretch/>
        </p:blipFill>
        <p:spPr>
          <a:xfrm>
            <a:off x="5560141" y="4853503"/>
            <a:ext cx="3465869" cy="1570283"/>
          </a:xfrm>
          <a:prstGeom prst="rect">
            <a:avLst/>
          </a:prstGeom>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600000">
            <a:off x="6037113" y="2627938"/>
            <a:ext cx="3213272" cy="1762789"/>
          </a:xfrm>
          <a:prstGeom prst="rect">
            <a:avLst/>
          </a:prstGeom>
        </p:spPr>
      </p:pic>
    </p:spTree>
    <p:extLst>
      <p:ext uri="{BB962C8B-B14F-4D97-AF65-F5344CB8AC3E}">
        <p14:creationId xmlns:p14="http://schemas.microsoft.com/office/powerpoint/2010/main" val="40374641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8004026" y="5756696"/>
            <a:ext cx="1164375" cy="11013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p:cNvPicPr>
            <a:picLocks noChangeAspect="1"/>
          </p:cNvPicPr>
          <p:nvPr/>
        </p:nvPicPr>
        <p:blipFill rotWithShape="1">
          <a:blip r:embed="rId3"/>
          <a:srcRect t="4411" b="66069"/>
          <a:stretch/>
        </p:blipFill>
        <p:spPr>
          <a:xfrm>
            <a:off x="412953" y="2983022"/>
            <a:ext cx="8052621" cy="3367175"/>
          </a:xfrm>
          <a:prstGeom prst="rect">
            <a:avLst/>
          </a:prstGeom>
          <a:ln>
            <a:solidFill>
              <a:schemeClr val="bg1">
                <a:lumMod val="50000"/>
              </a:schemeClr>
            </a:solidFill>
          </a:ln>
        </p:spPr>
      </p:pic>
      <p:sp>
        <p:nvSpPr>
          <p:cNvPr id="59" name="Rectangle 58"/>
          <p:cNvSpPr/>
          <p:nvPr/>
        </p:nvSpPr>
        <p:spPr>
          <a:xfrm>
            <a:off x="-17253" y="-1"/>
            <a:ext cx="9161253" cy="2256504"/>
          </a:xfrm>
          <a:prstGeom prst="rect">
            <a:avLst/>
          </a:prstGeom>
          <a:solidFill>
            <a:srgbClr val="458B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3" name="Picture 5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2267" y="9982759"/>
            <a:ext cx="714375" cy="1028700"/>
          </a:xfrm>
          <a:prstGeom prst="rect">
            <a:avLst/>
          </a:prstGeom>
        </p:spPr>
      </p:pic>
      <p:sp>
        <p:nvSpPr>
          <p:cNvPr id="63" name="Rectangle 62"/>
          <p:cNvSpPr/>
          <p:nvPr/>
        </p:nvSpPr>
        <p:spPr>
          <a:xfrm>
            <a:off x="-17253" y="1380020"/>
            <a:ext cx="9185654" cy="1030575"/>
          </a:xfrm>
          <a:prstGeom prst="rect">
            <a:avLst/>
          </a:prstGeom>
          <a:gradFill flip="none" rotWithShape="1">
            <a:gsLst>
              <a:gs pos="5300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4" name="Title 63"/>
          <p:cNvSpPr>
            <a:spLocks noGrp="1"/>
          </p:cNvSpPr>
          <p:nvPr>
            <p:ph type="title"/>
          </p:nvPr>
        </p:nvSpPr>
        <p:spPr>
          <a:xfrm>
            <a:off x="0" y="20066"/>
            <a:ext cx="9144000" cy="1325563"/>
          </a:xfrm>
        </p:spPr>
        <p:txBody>
          <a:bodyPr>
            <a:noAutofit/>
          </a:bodyPr>
          <a:lstStyle/>
          <a:p>
            <a:r>
              <a:rPr lang="en-GB" sz="6000" spc="-150" dirty="0" smtClean="0">
                <a:solidFill>
                  <a:schemeClr val="bg1"/>
                </a:solidFill>
              </a:rPr>
              <a:t>Search Algorithm</a:t>
            </a:r>
            <a:endParaRPr lang="en-GB" sz="6000" spc="-150" dirty="0">
              <a:solidFill>
                <a:schemeClr val="bg1"/>
              </a:solidFill>
            </a:endParaRPr>
          </a:p>
        </p:txBody>
      </p:sp>
      <p:sp>
        <p:nvSpPr>
          <p:cNvPr id="2" name="TextBox 1"/>
          <p:cNvSpPr txBox="1"/>
          <p:nvPr/>
        </p:nvSpPr>
        <p:spPr>
          <a:xfrm>
            <a:off x="-17253" y="1699053"/>
            <a:ext cx="5724709" cy="769441"/>
          </a:xfrm>
          <a:prstGeom prst="rect">
            <a:avLst/>
          </a:prstGeom>
          <a:noFill/>
        </p:spPr>
        <p:txBody>
          <a:bodyPr wrap="none" rtlCol="0">
            <a:spAutoFit/>
          </a:bodyPr>
          <a:lstStyle/>
          <a:p>
            <a:r>
              <a:rPr lang="en-GB" sz="4400" dirty="0" smtClean="0">
                <a:solidFill>
                  <a:schemeClr val="bg1">
                    <a:lumMod val="50000"/>
                  </a:schemeClr>
                </a:solidFill>
              </a:rPr>
              <a:t>Punched Card Searching</a:t>
            </a:r>
            <a:endParaRPr lang="en-GB" sz="4400" dirty="0">
              <a:solidFill>
                <a:schemeClr val="bg1">
                  <a:lumMod val="50000"/>
                </a:schemeClr>
              </a:solidFill>
            </a:endParaRPr>
          </a:p>
        </p:txBody>
      </p:sp>
      <p:sp>
        <p:nvSpPr>
          <p:cNvPr id="4" name="Rectangle 3"/>
          <p:cNvSpPr/>
          <p:nvPr/>
        </p:nvSpPr>
        <p:spPr>
          <a:xfrm rot="2460000">
            <a:off x="23030" y="5893393"/>
            <a:ext cx="1338924" cy="6319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Connector 6"/>
          <p:cNvCxnSpPr/>
          <p:nvPr/>
        </p:nvCxnSpPr>
        <p:spPr>
          <a:xfrm>
            <a:off x="412954" y="5529696"/>
            <a:ext cx="941977" cy="820502"/>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Trapezoid 9"/>
          <p:cNvSpPr/>
          <p:nvPr/>
        </p:nvSpPr>
        <p:spPr>
          <a:xfrm flipV="1">
            <a:off x="5260184" y="2833135"/>
            <a:ext cx="395288" cy="523740"/>
          </a:xfrm>
          <a:prstGeom prst="trapezoid">
            <a:avLst>
              <a:gd name="adj" fmla="val 2976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rapezoid 21"/>
          <p:cNvSpPr/>
          <p:nvPr/>
        </p:nvSpPr>
        <p:spPr>
          <a:xfrm flipV="1">
            <a:off x="6281116" y="2851417"/>
            <a:ext cx="395288" cy="523740"/>
          </a:xfrm>
          <a:prstGeom prst="trapezoid">
            <a:avLst>
              <a:gd name="adj" fmla="val 3157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rapezoid 22"/>
          <p:cNvSpPr/>
          <p:nvPr/>
        </p:nvSpPr>
        <p:spPr>
          <a:xfrm flipV="1">
            <a:off x="7303985" y="2846584"/>
            <a:ext cx="395288" cy="523740"/>
          </a:xfrm>
          <a:prstGeom prst="trapezoid">
            <a:avLst>
              <a:gd name="adj" fmla="val 3217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2100401" y="2261747"/>
            <a:ext cx="5703806" cy="646331"/>
          </a:xfrm>
          <a:prstGeom prst="rect">
            <a:avLst/>
          </a:prstGeom>
          <a:noFill/>
        </p:spPr>
        <p:txBody>
          <a:bodyPr wrap="none" rtlCol="0">
            <a:spAutoFit/>
          </a:bodyPr>
          <a:lstStyle/>
          <a:p>
            <a:r>
              <a:rPr lang="en-GB" sz="3600" dirty="0" smtClean="0">
                <a:solidFill>
                  <a:srgbClr val="C00000"/>
                </a:solidFill>
              </a:rPr>
              <a:t>32     16       8       4        2       1</a:t>
            </a:r>
            <a:endParaRPr lang="en-GB" sz="3600" dirty="0">
              <a:solidFill>
                <a:srgbClr val="C00000"/>
              </a:solidFill>
            </a:endParaRPr>
          </a:p>
        </p:txBody>
      </p:sp>
      <p:sp>
        <p:nvSpPr>
          <p:cNvPr id="27" name="TextBox 26"/>
          <p:cNvSpPr txBox="1"/>
          <p:nvPr/>
        </p:nvSpPr>
        <p:spPr>
          <a:xfrm>
            <a:off x="2151305" y="3297883"/>
            <a:ext cx="5743880" cy="861774"/>
          </a:xfrm>
          <a:prstGeom prst="rect">
            <a:avLst/>
          </a:prstGeom>
          <a:noFill/>
        </p:spPr>
        <p:txBody>
          <a:bodyPr wrap="none" rtlCol="0">
            <a:spAutoFit/>
          </a:bodyPr>
          <a:lstStyle/>
          <a:p>
            <a:r>
              <a:rPr lang="en-GB" sz="4900" b="1" dirty="0"/>
              <a:t>0</a:t>
            </a:r>
            <a:r>
              <a:rPr lang="en-GB" sz="4900" b="1" dirty="0" smtClean="0"/>
              <a:t>     0     0     1     1     1</a:t>
            </a:r>
            <a:endParaRPr lang="en-GB" sz="4900" b="1" dirty="0"/>
          </a:p>
        </p:txBody>
      </p:sp>
    </p:spTree>
    <p:extLst>
      <p:ext uri="{BB962C8B-B14F-4D97-AF65-F5344CB8AC3E}">
        <p14:creationId xmlns:p14="http://schemas.microsoft.com/office/powerpoint/2010/main" val="3185076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xEl>
                                              <p:pRg st="0" end="0"/>
                                            </p:txEl>
                                          </p:spTgt>
                                        </p:tgtEl>
                                        <p:attrNameLst>
                                          <p:attrName>style.visibility</p:attrName>
                                        </p:attrNameLst>
                                      </p:cBhvr>
                                      <p:to>
                                        <p:strVal val="visible"/>
                                      </p:to>
                                    </p:set>
                                    <p:animEffect transition="in" filter="fade">
                                      <p:cBhvr>
                                        <p:cTn id="12"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8004026" y="5756696"/>
            <a:ext cx="1164375" cy="11013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p:cNvPicPr>
            <a:picLocks noChangeAspect="1"/>
          </p:cNvPicPr>
          <p:nvPr/>
        </p:nvPicPr>
        <p:blipFill rotWithShape="1">
          <a:blip r:embed="rId3"/>
          <a:srcRect t="4411" b="66069"/>
          <a:stretch/>
        </p:blipFill>
        <p:spPr>
          <a:xfrm>
            <a:off x="412953" y="2983022"/>
            <a:ext cx="8052621" cy="3367175"/>
          </a:xfrm>
          <a:prstGeom prst="rect">
            <a:avLst/>
          </a:prstGeom>
          <a:ln>
            <a:solidFill>
              <a:schemeClr val="bg1">
                <a:lumMod val="50000"/>
              </a:schemeClr>
            </a:solidFill>
          </a:ln>
        </p:spPr>
      </p:pic>
      <p:sp>
        <p:nvSpPr>
          <p:cNvPr id="59" name="Rectangle 58"/>
          <p:cNvSpPr/>
          <p:nvPr/>
        </p:nvSpPr>
        <p:spPr>
          <a:xfrm>
            <a:off x="-17253" y="-1"/>
            <a:ext cx="9161253" cy="2256504"/>
          </a:xfrm>
          <a:prstGeom prst="rect">
            <a:avLst/>
          </a:prstGeom>
          <a:solidFill>
            <a:srgbClr val="458B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3" name="Picture 5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2267" y="9982759"/>
            <a:ext cx="714375" cy="1028700"/>
          </a:xfrm>
          <a:prstGeom prst="rect">
            <a:avLst/>
          </a:prstGeom>
        </p:spPr>
      </p:pic>
      <p:sp>
        <p:nvSpPr>
          <p:cNvPr id="63" name="Rectangle 62"/>
          <p:cNvSpPr/>
          <p:nvPr/>
        </p:nvSpPr>
        <p:spPr>
          <a:xfrm>
            <a:off x="-17253" y="1380020"/>
            <a:ext cx="9185654" cy="1030575"/>
          </a:xfrm>
          <a:prstGeom prst="rect">
            <a:avLst/>
          </a:prstGeom>
          <a:gradFill flip="none" rotWithShape="1">
            <a:gsLst>
              <a:gs pos="5300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4" name="Title 63"/>
          <p:cNvSpPr>
            <a:spLocks noGrp="1"/>
          </p:cNvSpPr>
          <p:nvPr>
            <p:ph type="title"/>
          </p:nvPr>
        </p:nvSpPr>
        <p:spPr>
          <a:xfrm>
            <a:off x="0" y="20066"/>
            <a:ext cx="9144000" cy="1325563"/>
          </a:xfrm>
        </p:spPr>
        <p:txBody>
          <a:bodyPr>
            <a:noAutofit/>
          </a:bodyPr>
          <a:lstStyle/>
          <a:p>
            <a:r>
              <a:rPr lang="en-GB" sz="6000" spc="-150" dirty="0" smtClean="0">
                <a:solidFill>
                  <a:schemeClr val="bg1"/>
                </a:solidFill>
              </a:rPr>
              <a:t>Search Algorithm</a:t>
            </a:r>
            <a:endParaRPr lang="en-GB" sz="6000" spc="-150" dirty="0">
              <a:solidFill>
                <a:schemeClr val="bg1"/>
              </a:solidFill>
            </a:endParaRPr>
          </a:p>
        </p:txBody>
      </p:sp>
      <p:sp>
        <p:nvSpPr>
          <p:cNvPr id="2" name="TextBox 1"/>
          <p:cNvSpPr txBox="1"/>
          <p:nvPr/>
        </p:nvSpPr>
        <p:spPr>
          <a:xfrm>
            <a:off x="-17253" y="1699053"/>
            <a:ext cx="5724709" cy="769441"/>
          </a:xfrm>
          <a:prstGeom prst="rect">
            <a:avLst/>
          </a:prstGeom>
          <a:noFill/>
        </p:spPr>
        <p:txBody>
          <a:bodyPr wrap="none" rtlCol="0">
            <a:spAutoFit/>
          </a:bodyPr>
          <a:lstStyle/>
          <a:p>
            <a:r>
              <a:rPr lang="en-GB" sz="4400" dirty="0" smtClean="0">
                <a:solidFill>
                  <a:schemeClr val="bg1">
                    <a:lumMod val="50000"/>
                  </a:schemeClr>
                </a:solidFill>
              </a:rPr>
              <a:t>Punched Card Searching</a:t>
            </a:r>
            <a:endParaRPr lang="en-GB" sz="4400" dirty="0">
              <a:solidFill>
                <a:schemeClr val="bg1">
                  <a:lumMod val="50000"/>
                </a:schemeClr>
              </a:solidFill>
            </a:endParaRPr>
          </a:p>
        </p:txBody>
      </p:sp>
      <p:cxnSp>
        <p:nvCxnSpPr>
          <p:cNvPr id="7" name="Straight Connector 6"/>
          <p:cNvCxnSpPr/>
          <p:nvPr/>
        </p:nvCxnSpPr>
        <p:spPr>
          <a:xfrm>
            <a:off x="412954" y="5529696"/>
            <a:ext cx="941977" cy="820502"/>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Trapezoid 9"/>
          <p:cNvSpPr/>
          <p:nvPr/>
        </p:nvSpPr>
        <p:spPr>
          <a:xfrm flipV="1">
            <a:off x="5260184" y="2833135"/>
            <a:ext cx="395288" cy="523740"/>
          </a:xfrm>
          <a:prstGeom prst="trapezoid">
            <a:avLst>
              <a:gd name="adj" fmla="val 2976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rapezoid 21"/>
          <p:cNvSpPr/>
          <p:nvPr/>
        </p:nvSpPr>
        <p:spPr>
          <a:xfrm flipV="1">
            <a:off x="6281116" y="2851417"/>
            <a:ext cx="395288" cy="523740"/>
          </a:xfrm>
          <a:prstGeom prst="trapezoid">
            <a:avLst>
              <a:gd name="adj" fmla="val 3157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rapezoid 22"/>
          <p:cNvSpPr/>
          <p:nvPr/>
        </p:nvSpPr>
        <p:spPr>
          <a:xfrm flipV="1">
            <a:off x="7303985" y="2846584"/>
            <a:ext cx="395288" cy="523740"/>
          </a:xfrm>
          <a:prstGeom prst="trapezoid">
            <a:avLst>
              <a:gd name="adj" fmla="val 3217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p:cNvPicPr>
            <a:picLocks noChangeAspect="1"/>
          </p:cNvPicPr>
          <p:nvPr/>
        </p:nvPicPr>
        <p:blipFill rotWithShape="1">
          <a:blip r:embed="rId5" cstate="print">
            <a:extLst>
              <a:ext uri="{28A0092B-C50C-407E-A947-70E740481C1C}">
                <a14:useLocalDpi xmlns:a14="http://schemas.microsoft.com/office/drawing/2010/main" val="0"/>
              </a:ext>
            </a:extLst>
          </a:blip>
          <a:srcRect t="73616" r="60676"/>
          <a:stretch/>
        </p:blipFill>
        <p:spPr>
          <a:xfrm rot="15300000" flipH="1">
            <a:off x="7085490" y="2093004"/>
            <a:ext cx="1275945" cy="867272"/>
          </a:xfrm>
          <a:prstGeom prst="rect">
            <a:avLst/>
          </a:prstGeom>
        </p:spPr>
      </p:pic>
      <p:pic>
        <p:nvPicPr>
          <p:cNvPr id="6" name="Picture 5"/>
          <p:cNvPicPr>
            <a:picLocks noChangeAspect="1"/>
          </p:cNvPicPr>
          <p:nvPr/>
        </p:nvPicPr>
        <p:blipFill rotWithShape="1">
          <a:blip r:embed="rId6"/>
          <a:srcRect t="4076" r="1306" b="66646"/>
          <a:stretch/>
        </p:blipFill>
        <p:spPr>
          <a:xfrm>
            <a:off x="203819" y="3122704"/>
            <a:ext cx="8037875" cy="3377380"/>
          </a:xfrm>
          <a:prstGeom prst="rect">
            <a:avLst/>
          </a:prstGeom>
          <a:ln>
            <a:solidFill>
              <a:schemeClr val="bg1">
                <a:lumMod val="50000"/>
              </a:schemeClr>
            </a:solidFill>
          </a:ln>
        </p:spPr>
      </p:pic>
      <p:sp>
        <p:nvSpPr>
          <p:cNvPr id="19" name="Trapezoid 18"/>
          <p:cNvSpPr/>
          <p:nvPr/>
        </p:nvSpPr>
        <p:spPr>
          <a:xfrm flipV="1">
            <a:off x="3040019" y="3010269"/>
            <a:ext cx="395288" cy="523740"/>
          </a:xfrm>
          <a:prstGeom prst="trapezoid">
            <a:avLst>
              <a:gd name="adj" fmla="val 2976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rot="2460000">
            <a:off x="-217873" y="6051357"/>
            <a:ext cx="1338924" cy="6319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Connector 11"/>
          <p:cNvCxnSpPr/>
          <p:nvPr/>
        </p:nvCxnSpPr>
        <p:spPr>
          <a:xfrm>
            <a:off x="201437" y="5717382"/>
            <a:ext cx="903463" cy="790931"/>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989077" y="3533851"/>
            <a:ext cx="5665333" cy="846386"/>
          </a:xfrm>
          <a:prstGeom prst="rect">
            <a:avLst/>
          </a:prstGeom>
          <a:noFill/>
        </p:spPr>
        <p:txBody>
          <a:bodyPr wrap="none" rtlCol="0">
            <a:spAutoFit/>
          </a:bodyPr>
          <a:lstStyle/>
          <a:p>
            <a:r>
              <a:rPr lang="en-GB" sz="4900" b="1" dirty="0"/>
              <a:t>0</a:t>
            </a:r>
            <a:r>
              <a:rPr lang="en-GB" sz="4900" b="1" dirty="0" smtClean="0"/>
              <a:t>     1     0     0     </a:t>
            </a:r>
            <a:r>
              <a:rPr lang="en-GB" sz="4900" b="1" dirty="0"/>
              <a:t>0</a:t>
            </a:r>
            <a:r>
              <a:rPr lang="en-GB" sz="4900" b="1" dirty="0" smtClean="0"/>
              <a:t>     </a:t>
            </a:r>
            <a:r>
              <a:rPr lang="en-GB" sz="4900" b="1" dirty="0"/>
              <a:t>0</a:t>
            </a:r>
          </a:p>
        </p:txBody>
      </p:sp>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l="17670" b="11005"/>
          <a:stretch/>
        </p:blipFill>
        <p:spPr>
          <a:xfrm rot="15300000" flipH="1">
            <a:off x="5033283" y="3640985"/>
            <a:ext cx="2671345" cy="2925391"/>
          </a:xfrm>
          <a:prstGeom prst="rect">
            <a:avLst/>
          </a:prstGeom>
        </p:spPr>
      </p:pic>
    </p:spTree>
    <p:extLst>
      <p:ext uri="{BB962C8B-B14F-4D97-AF65-F5344CB8AC3E}">
        <p14:creationId xmlns:p14="http://schemas.microsoft.com/office/powerpoint/2010/main" val="39504744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266650" y="414334"/>
            <a:ext cx="4257675" cy="6027971"/>
          </a:xfrm>
          <a:prstGeom prst="rect">
            <a:avLst/>
          </a:prstGeom>
          <a:ln>
            <a:solidFill>
              <a:schemeClr val="bg1">
                <a:lumMod val="50000"/>
              </a:schemeClr>
            </a:solidFill>
          </a:ln>
        </p:spPr>
      </p:pic>
      <p:pic>
        <p:nvPicPr>
          <p:cNvPr id="8" name="Picture 7"/>
          <p:cNvPicPr>
            <a:picLocks noChangeAspect="1"/>
          </p:cNvPicPr>
          <p:nvPr/>
        </p:nvPicPr>
        <p:blipFill rotWithShape="1">
          <a:blip r:embed="rId4"/>
          <a:srcRect l="26240" t="19395" r="21108" b="25645"/>
          <a:stretch/>
        </p:blipFill>
        <p:spPr>
          <a:xfrm>
            <a:off x="275772" y="418145"/>
            <a:ext cx="2749956" cy="1613852"/>
          </a:xfrm>
          <a:prstGeom prst="rect">
            <a:avLst/>
          </a:prstGeom>
          <a:ln>
            <a:solidFill>
              <a:schemeClr val="bg1">
                <a:lumMod val="50000"/>
              </a:schemeClr>
            </a:solidFill>
          </a:ln>
        </p:spPr>
      </p:pic>
    </p:spTree>
    <p:extLst>
      <p:ext uri="{BB962C8B-B14F-4D97-AF65-F5344CB8AC3E}">
        <p14:creationId xmlns:p14="http://schemas.microsoft.com/office/powerpoint/2010/main" val="31782530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t="4076" r="1306" b="66646"/>
          <a:stretch/>
        </p:blipFill>
        <p:spPr>
          <a:xfrm>
            <a:off x="572524" y="2739250"/>
            <a:ext cx="8037875" cy="3377380"/>
          </a:xfrm>
          <a:prstGeom prst="rect">
            <a:avLst/>
          </a:prstGeom>
          <a:ln>
            <a:solidFill>
              <a:schemeClr val="bg1">
                <a:lumMod val="50000"/>
              </a:schemeClr>
            </a:solidFill>
          </a:ln>
        </p:spPr>
      </p:pic>
      <p:sp>
        <p:nvSpPr>
          <p:cNvPr id="19" name="Trapezoid 18"/>
          <p:cNvSpPr/>
          <p:nvPr/>
        </p:nvSpPr>
        <p:spPr>
          <a:xfrm flipV="1">
            <a:off x="3408723" y="2671062"/>
            <a:ext cx="395288" cy="523740"/>
          </a:xfrm>
          <a:prstGeom prst="trapezoid">
            <a:avLst>
              <a:gd name="adj" fmla="val 2976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p:cNvSpPr/>
          <p:nvPr/>
        </p:nvSpPr>
        <p:spPr>
          <a:xfrm>
            <a:off x="8004026" y="5756696"/>
            <a:ext cx="1164375" cy="11013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p:cNvPicPr>
            <a:picLocks noChangeAspect="1"/>
          </p:cNvPicPr>
          <p:nvPr/>
        </p:nvPicPr>
        <p:blipFill rotWithShape="1">
          <a:blip r:embed="rId4"/>
          <a:srcRect t="4411" b="66069"/>
          <a:stretch/>
        </p:blipFill>
        <p:spPr>
          <a:xfrm>
            <a:off x="412953" y="2983022"/>
            <a:ext cx="8052621" cy="3367175"/>
          </a:xfrm>
          <a:prstGeom prst="rect">
            <a:avLst/>
          </a:prstGeom>
          <a:ln>
            <a:solidFill>
              <a:schemeClr val="bg1">
                <a:lumMod val="50000"/>
              </a:schemeClr>
            </a:solidFill>
          </a:ln>
        </p:spPr>
      </p:pic>
      <p:sp>
        <p:nvSpPr>
          <p:cNvPr id="59" name="Rectangle 58"/>
          <p:cNvSpPr/>
          <p:nvPr/>
        </p:nvSpPr>
        <p:spPr>
          <a:xfrm>
            <a:off x="-17253" y="-1"/>
            <a:ext cx="9161253" cy="2256504"/>
          </a:xfrm>
          <a:prstGeom prst="rect">
            <a:avLst/>
          </a:prstGeom>
          <a:solidFill>
            <a:srgbClr val="458B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3" name="Picture 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2267" y="9982759"/>
            <a:ext cx="714375" cy="1028700"/>
          </a:xfrm>
          <a:prstGeom prst="rect">
            <a:avLst/>
          </a:prstGeom>
        </p:spPr>
      </p:pic>
      <p:sp>
        <p:nvSpPr>
          <p:cNvPr id="63" name="Rectangle 62"/>
          <p:cNvSpPr/>
          <p:nvPr/>
        </p:nvSpPr>
        <p:spPr>
          <a:xfrm>
            <a:off x="-17253" y="1380020"/>
            <a:ext cx="9185654" cy="1030575"/>
          </a:xfrm>
          <a:prstGeom prst="rect">
            <a:avLst/>
          </a:prstGeom>
          <a:gradFill flip="none" rotWithShape="1">
            <a:gsLst>
              <a:gs pos="5300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5" name="Picture 24"/>
          <p:cNvPicPr>
            <a:picLocks noChangeAspect="1"/>
          </p:cNvPicPr>
          <p:nvPr/>
        </p:nvPicPr>
        <p:blipFill rotWithShape="1">
          <a:blip r:embed="rId6" cstate="print">
            <a:extLst>
              <a:ext uri="{28A0092B-C50C-407E-A947-70E740481C1C}">
                <a14:useLocalDpi xmlns:a14="http://schemas.microsoft.com/office/drawing/2010/main" val="0"/>
              </a:ext>
            </a:extLst>
          </a:blip>
          <a:srcRect t="81439" r="74389"/>
          <a:stretch/>
        </p:blipFill>
        <p:spPr>
          <a:xfrm rot="15300000" flipH="1">
            <a:off x="7395429" y="1974223"/>
            <a:ext cx="831008" cy="610127"/>
          </a:xfrm>
          <a:prstGeom prst="rect">
            <a:avLst/>
          </a:prstGeom>
        </p:spPr>
      </p:pic>
      <p:sp>
        <p:nvSpPr>
          <p:cNvPr id="64" name="Title 63"/>
          <p:cNvSpPr>
            <a:spLocks noGrp="1"/>
          </p:cNvSpPr>
          <p:nvPr>
            <p:ph type="title"/>
          </p:nvPr>
        </p:nvSpPr>
        <p:spPr>
          <a:xfrm>
            <a:off x="0" y="20066"/>
            <a:ext cx="9144000" cy="1325563"/>
          </a:xfrm>
        </p:spPr>
        <p:txBody>
          <a:bodyPr>
            <a:noAutofit/>
          </a:bodyPr>
          <a:lstStyle/>
          <a:p>
            <a:r>
              <a:rPr lang="en-GB" sz="6000" spc="-150" dirty="0" smtClean="0">
                <a:solidFill>
                  <a:schemeClr val="bg1"/>
                </a:solidFill>
              </a:rPr>
              <a:t>Search Algorithm</a:t>
            </a:r>
            <a:endParaRPr lang="en-GB" sz="6000" spc="-150" dirty="0">
              <a:solidFill>
                <a:schemeClr val="bg1"/>
              </a:solidFill>
            </a:endParaRPr>
          </a:p>
        </p:txBody>
      </p:sp>
      <p:sp>
        <p:nvSpPr>
          <p:cNvPr id="2" name="TextBox 1"/>
          <p:cNvSpPr txBox="1"/>
          <p:nvPr/>
        </p:nvSpPr>
        <p:spPr>
          <a:xfrm>
            <a:off x="-17253" y="1699053"/>
            <a:ext cx="5724709" cy="769441"/>
          </a:xfrm>
          <a:prstGeom prst="rect">
            <a:avLst/>
          </a:prstGeom>
          <a:noFill/>
        </p:spPr>
        <p:txBody>
          <a:bodyPr wrap="none" rtlCol="0">
            <a:spAutoFit/>
          </a:bodyPr>
          <a:lstStyle/>
          <a:p>
            <a:r>
              <a:rPr lang="en-GB" sz="4400" dirty="0" smtClean="0">
                <a:solidFill>
                  <a:schemeClr val="bg1">
                    <a:lumMod val="50000"/>
                  </a:schemeClr>
                </a:solidFill>
              </a:rPr>
              <a:t>Punched Card Searching</a:t>
            </a:r>
            <a:endParaRPr lang="en-GB" sz="4400" dirty="0">
              <a:solidFill>
                <a:schemeClr val="bg1">
                  <a:lumMod val="50000"/>
                </a:schemeClr>
              </a:solidFill>
            </a:endParaRPr>
          </a:p>
        </p:txBody>
      </p:sp>
      <p:cxnSp>
        <p:nvCxnSpPr>
          <p:cNvPr id="7" name="Straight Connector 6"/>
          <p:cNvCxnSpPr/>
          <p:nvPr/>
        </p:nvCxnSpPr>
        <p:spPr>
          <a:xfrm>
            <a:off x="412954" y="5529696"/>
            <a:ext cx="941977" cy="820502"/>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Trapezoid 9"/>
          <p:cNvSpPr/>
          <p:nvPr/>
        </p:nvSpPr>
        <p:spPr>
          <a:xfrm flipV="1">
            <a:off x="5260184" y="2833135"/>
            <a:ext cx="395288" cy="523740"/>
          </a:xfrm>
          <a:prstGeom prst="trapezoid">
            <a:avLst>
              <a:gd name="adj" fmla="val 2976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rapezoid 21"/>
          <p:cNvSpPr/>
          <p:nvPr/>
        </p:nvSpPr>
        <p:spPr>
          <a:xfrm flipV="1">
            <a:off x="6281116" y="2851417"/>
            <a:ext cx="395288" cy="523740"/>
          </a:xfrm>
          <a:prstGeom prst="trapezoid">
            <a:avLst>
              <a:gd name="adj" fmla="val 3157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rapezoid 22"/>
          <p:cNvSpPr/>
          <p:nvPr/>
        </p:nvSpPr>
        <p:spPr>
          <a:xfrm flipV="1">
            <a:off x="7303985" y="2846584"/>
            <a:ext cx="395288" cy="523740"/>
          </a:xfrm>
          <a:prstGeom prst="trapezoid">
            <a:avLst>
              <a:gd name="adj" fmla="val 3217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rot="2460000">
            <a:off x="-26145" y="5874381"/>
            <a:ext cx="1338924" cy="6319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p:cNvSpPr txBox="1"/>
          <p:nvPr/>
        </p:nvSpPr>
        <p:spPr>
          <a:xfrm>
            <a:off x="2151305" y="3356875"/>
            <a:ext cx="5665333" cy="846386"/>
          </a:xfrm>
          <a:prstGeom prst="rect">
            <a:avLst/>
          </a:prstGeom>
          <a:noFill/>
        </p:spPr>
        <p:txBody>
          <a:bodyPr wrap="none" rtlCol="0">
            <a:spAutoFit/>
          </a:bodyPr>
          <a:lstStyle/>
          <a:p>
            <a:r>
              <a:rPr lang="en-GB" sz="4900" b="1" dirty="0"/>
              <a:t>0</a:t>
            </a:r>
            <a:r>
              <a:rPr lang="en-GB" sz="4900" b="1" dirty="0" smtClean="0"/>
              <a:t>     0     0     1     1     1</a:t>
            </a:r>
            <a:endParaRPr lang="en-GB" sz="4900" b="1" dirty="0"/>
          </a:p>
        </p:txBody>
      </p:sp>
      <p:sp>
        <p:nvSpPr>
          <p:cNvPr id="3" name="Oval 2"/>
          <p:cNvSpPr/>
          <p:nvPr/>
        </p:nvSpPr>
        <p:spPr>
          <a:xfrm>
            <a:off x="7411470" y="3004627"/>
            <a:ext cx="240144" cy="240144"/>
          </a:xfrm>
          <a:prstGeom prst="ellipse">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l="17670" b="11005"/>
          <a:stretch/>
        </p:blipFill>
        <p:spPr>
          <a:xfrm rot="15300000" flipH="1">
            <a:off x="5180763" y="3228041"/>
            <a:ext cx="2671345" cy="2925391"/>
          </a:xfrm>
          <a:prstGeom prst="rect">
            <a:avLst/>
          </a:prstGeom>
        </p:spPr>
      </p:pic>
    </p:spTree>
    <p:extLst>
      <p:ext uri="{BB962C8B-B14F-4D97-AF65-F5344CB8AC3E}">
        <p14:creationId xmlns:p14="http://schemas.microsoft.com/office/powerpoint/2010/main" val="18917062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704667" y="5429512"/>
            <a:ext cx="1439333" cy="14311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3"/>
          <a:srcRect l="135" t="12019" r="47297" b="8413"/>
          <a:stretch/>
        </p:blipFill>
        <p:spPr>
          <a:xfrm>
            <a:off x="0" y="0"/>
            <a:ext cx="6214533" cy="5288448"/>
          </a:xfrm>
          <a:prstGeom prst="rect">
            <a:avLst/>
          </a:prstGeom>
        </p:spPr>
      </p:pic>
      <p:pic>
        <p:nvPicPr>
          <p:cNvPr id="2" name="Picture 1"/>
          <p:cNvPicPr>
            <a:picLocks noChangeAspect="1"/>
          </p:cNvPicPr>
          <p:nvPr/>
        </p:nvPicPr>
        <p:blipFill rotWithShape="1">
          <a:blip r:embed="rId4"/>
          <a:srcRect l="1586" t="12501" r="47837" b="20022"/>
          <a:stretch/>
        </p:blipFill>
        <p:spPr>
          <a:xfrm>
            <a:off x="3014133" y="2079356"/>
            <a:ext cx="5791200" cy="4343973"/>
          </a:xfrm>
          <a:prstGeom prst="rect">
            <a:avLst/>
          </a:prstGeom>
          <a:ln>
            <a:solidFill>
              <a:schemeClr val="bg1"/>
            </a:solidFill>
          </a:ln>
        </p:spPr>
      </p:pic>
      <p:sp>
        <p:nvSpPr>
          <p:cNvPr id="4" name="Rectangle 3"/>
          <p:cNvSpPr/>
          <p:nvPr/>
        </p:nvSpPr>
        <p:spPr>
          <a:xfrm>
            <a:off x="2692400" y="-16951"/>
            <a:ext cx="6451600" cy="369332"/>
          </a:xfrm>
          <a:prstGeom prst="rect">
            <a:avLst/>
          </a:prstGeom>
        </p:spPr>
        <p:txBody>
          <a:bodyPr wrap="square">
            <a:spAutoFit/>
          </a:bodyPr>
          <a:lstStyle/>
          <a:p>
            <a:pPr algn="r"/>
            <a:r>
              <a:rPr lang="en-GB" dirty="0" smtClean="0">
                <a:hlinkClick r:id="rId5"/>
              </a:rPr>
              <a:t>goo.gl/AI2AtX</a:t>
            </a:r>
            <a:r>
              <a:rPr lang="en-GB" dirty="0" smtClean="0"/>
              <a:t> </a:t>
            </a:r>
            <a:endParaRPr lang="en-GB" dirty="0"/>
          </a:p>
        </p:txBody>
      </p:sp>
    </p:spTree>
    <p:extLst>
      <p:ext uri="{BB962C8B-B14F-4D97-AF65-F5344CB8AC3E}">
        <p14:creationId xmlns:p14="http://schemas.microsoft.com/office/powerpoint/2010/main" val="25678859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704667" y="5429512"/>
            <a:ext cx="1439333" cy="14311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rotWithShape="1">
          <a:blip r:embed="rId3"/>
          <a:srcRect l="34395" t="11384" r="28750" b="8705"/>
          <a:stretch/>
        </p:blipFill>
        <p:spPr>
          <a:xfrm>
            <a:off x="0" y="-40631"/>
            <a:ext cx="5633357" cy="6867271"/>
          </a:xfrm>
          <a:prstGeom prst="rect">
            <a:avLst/>
          </a:prstGeom>
        </p:spPr>
      </p:pic>
      <p:sp>
        <p:nvSpPr>
          <p:cNvPr id="5" name="Rectangle 4"/>
          <p:cNvSpPr/>
          <p:nvPr/>
        </p:nvSpPr>
        <p:spPr>
          <a:xfrm>
            <a:off x="6686957" y="6457308"/>
            <a:ext cx="2457044" cy="369332"/>
          </a:xfrm>
          <a:prstGeom prst="rect">
            <a:avLst/>
          </a:prstGeom>
        </p:spPr>
        <p:txBody>
          <a:bodyPr wrap="square">
            <a:spAutoFit/>
          </a:bodyPr>
          <a:lstStyle/>
          <a:p>
            <a:r>
              <a:rPr lang="en-GB" dirty="0" smtClean="0">
                <a:hlinkClick r:id="rId4"/>
              </a:rPr>
              <a:t>youtu.be/4p-9-nK-mwY</a:t>
            </a:r>
            <a:r>
              <a:rPr lang="en-GB" dirty="0" smtClean="0"/>
              <a:t> </a:t>
            </a:r>
            <a:endParaRPr lang="en-GB" dirty="0"/>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b="6423"/>
          <a:stretch/>
        </p:blipFill>
        <p:spPr>
          <a:xfrm>
            <a:off x="8106345" y="5514302"/>
            <a:ext cx="939800" cy="926979"/>
          </a:xfrm>
          <a:prstGeom prst="rect">
            <a:avLst/>
          </a:prstGeom>
        </p:spPr>
      </p:pic>
      <p:sp>
        <p:nvSpPr>
          <p:cNvPr id="9" name="Rectangle 8"/>
          <p:cNvSpPr/>
          <p:nvPr/>
        </p:nvSpPr>
        <p:spPr>
          <a:xfrm>
            <a:off x="129357" y="1129701"/>
            <a:ext cx="1543308" cy="369332"/>
          </a:xfrm>
          <a:prstGeom prst="rect">
            <a:avLst/>
          </a:prstGeom>
        </p:spPr>
        <p:txBody>
          <a:bodyPr wrap="none">
            <a:spAutoFit/>
          </a:bodyPr>
          <a:lstStyle/>
          <a:p>
            <a:r>
              <a:rPr lang="en-GB" dirty="0" smtClean="0">
                <a:hlinkClick r:id="rId6"/>
              </a:rPr>
              <a:t>goo.gl/</a:t>
            </a:r>
            <a:r>
              <a:rPr lang="en-GB" dirty="0" err="1" smtClean="0">
                <a:hlinkClick r:id="rId6"/>
              </a:rPr>
              <a:t>BlFTRp</a:t>
            </a:r>
            <a:r>
              <a:rPr lang="en-GB" dirty="0" smtClean="0"/>
              <a:t> </a:t>
            </a:r>
            <a:endParaRPr lang="en-GB" dirty="0"/>
          </a:p>
        </p:txBody>
      </p:sp>
      <p:sp>
        <p:nvSpPr>
          <p:cNvPr id="11" name="Rectangle 10"/>
          <p:cNvSpPr/>
          <p:nvPr/>
        </p:nvSpPr>
        <p:spPr>
          <a:xfrm rot="16200000">
            <a:off x="1793736" y="2915022"/>
            <a:ext cx="6860622" cy="1030575"/>
          </a:xfrm>
          <a:prstGeom prst="rect">
            <a:avLst/>
          </a:prstGeom>
          <a:gradFill flip="none" rotWithShape="1">
            <a:gsLst>
              <a:gs pos="5300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p:cNvPicPr>
            <a:picLocks noChangeAspect="1"/>
          </p:cNvPicPr>
          <p:nvPr/>
        </p:nvPicPr>
        <p:blipFill rotWithShape="1">
          <a:blip r:embed="rId7"/>
          <a:srcRect l="56023" t="33037" r="26726" b="30579"/>
          <a:stretch/>
        </p:blipFill>
        <p:spPr>
          <a:xfrm>
            <a:off x="5995587" y="356164"/>
            <a:ext cx="2784180" cy="3301484"/>
          </a:xfrm>
          <a:prstGeom prst="rect">
            <a:avLst/>
          </a:prstGeom>
        </p:spPr>
      </p:pic>
    </p:spTree>
    <p:extLst>
      <p:ext uri="{BB962C8B-B14F-4D97-AF65-F5344CB8AC3E}">
        <p14:creationId xmlns:p14="http://schemas.microsoft.com/office/powerpoint/2010/main" val="37138376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02286" y="5500914"/>
            <a:ext cx="1741714" cy="13570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rotWithShape="1">
          <a:blip r:embed="rId3"/>
          <a:srcRect t="24554" r="37450" b="8036"/>
          <a:stretch/>
        </p:blipFill>
        <p:spPr>
          <a:xfrm>
            <a:off x="339669" y="952950"/>
            <a:ext cx="8455984" cy="5123638"/>
          </a:xfrm>
          <a:prstGeom prst="rect">
            <a:avLst/>
          </a:prstGeom>
          <a:ln>
            <a:solidFill>
              <a:schemeClr val="bg1">
                <a:lumMod val="50000"/>
              </a:schemeClr>
            </a:solidFill>
          </a:ln>
        </p:spPr>
      </p:pic>
      <p:sp>
        <p:nvSpPr>
          <p:cNvPr id="6" name="Rectangle 20"/>
          <p:cNvSpPr txBox="1">
            <a:spLocks noChangeArrowheads="1"/>
          </p:cNvSpPr>
          <p:nvPr/>
        </p:nvSpPr>
        <p:spPr>
          <a:xfrm>
            <a:off x="0" y="-1"/>
            <a:ext cx="9144000" cy="119773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000" b="1" dirty="0" smtClean="0">
                <a:solidFill>
                  <a:srgbClr val="C00000"/>
                </a:solidFill>
                <a:latin typeface="+mn-lt"/>
              </a:rPr>
              <a:t>Bytes, Binary and Bitmaps</a:t>
            </a:r>
            <a:endParaRPr lang="en-US" sz="6000" b="1" dirty="0">
              <a:solidFill>
                <a:srgbClr val="C00000"/>
              </a:solidFill>
              <a:latin typeface="+mn-lt"/>
            </a:endParaRPr>
          </a:p>
        </p:txBody>
      </p:sp>
      <p:sp>
        <p:nvSpPr>
          <p:cNvPr id="3" name="TextBox 2"/>
          <p:cNvSpPr txBox="1"/>
          <p:nvPr/>
        </p:nvSpPr>
        <p:spPr>
          <a:xfrm>
            <a:off x="0" y="6581001"/>
            <a:ext cx="3512244" cy="276999"/>
          </a:xfrm>
          <a:prstGeom prst="rect">
            <a:avLst/>
          </a:prstGeom>
          <a:noFill/>
        </p:spPr>
        <p:txBody>
          <a:bodyPr wrap="none" rtlCol="0">
            <a:spAutoFit/>
          </a:bodyPr>
          <a:lstStyle/>
          <a:p>
            <a:r>
              <a:rPr lang="en-GB" sz="1200" dirty="0" smtClean="0">
                <a:solidFill>
                  <a:srgbClr val="585858"/>
                </a:solidFill>
              </a:rPr>
              <a:t>Idea and resources from Neil Kendall and Keith </a:t>
            </a:r>
            <a:r>
              <a:rPr lang="en-GB" sz="1200" dirty="0" err="1" smtClean="0">
                <a:solidFill>
                  <a:srgbClr val="585858"/>
                </a:solidFill>
              </a:rPr>
              <a:t>Wyles</a:t>
            </a:r>
            <a:endParaRPr lang="en-GB" sz="1200" dirty="0">
              <a:solidFill>
                <a:srgbClr val="585858"/>
              </a:solidFill>
            </a:endParaRPr>
          </a:p>
        </p:txBody>
      </p:sp>
      <p:sp>
        <p:nvSpPr>
          <p:cNvPr id="8" name="TextBox 7"/>
          <p:cNvSpPr txBox="1"/>
          <p:nvPr/>
        </p:nvSpPr>
        <p:spPr>
          <a:xfrm>
            <a:off x="7544037" y="4236065"/>
            <a:ext cx="1484702" cy="3170099"/>
          </a:xfrm>
          <a:prstGeom prst="rect">
            <a:avLst/>
          </a:prstGeom>
          <a:noFill/>
        </p:spPr>
        <p:txBody>
          <a:bodyPr wrap="none" rtlCol="0">
            <a:spAutoFit/>
          </a:bodyPr>
          <a:lstStyle/>
          <a:p>
            <a:r>
              <a:rPr lang="en-GB" sz="20000" b="1" dirty="0">
                <a:solidFill>
                  <a:srgbClr val="DEDEDE"/>
                </a:solidFill>
              </a:rPr>
              <a:t>3</a:t>
            </a:r>
          </a:p>
        </p:txBody>
      </p:sp>
      <p:sp>
        <p:nvSpPr>
          <p:cNvPr id="9" name="TextBox 8"/>
          <p:cNvSpPr txBox="1"/>
          <p:nvPr/>
        </p:nvSpPr>
        <p:spPr>
          <a:xfrm>
            <a:off x="7400704" y="5972052"/>
            <a:ext cx="1122423" cy="461665"/>
          </a:xfrm>
          <a:prstGeom prst="rect">
            <a:avLst/>
          </a:prstGeom>
          <a:noFill/>
        </p:spPr>
        <p:txBody>
          <a:bodyPr wrap="none" rtlCol="0">
            <a:spAutoFit/>
          </a:bodyPr>
          <a:lstStyle/>
          <a:p>
            <a:r>
              <a:rPr lang="en-GB" sz="2400" b="1" dirty="0" smtClean="0">
                <a:solidFill>
                  <a:srgbClr val="595959"/>
                </a:solidFill>
              </a:rPr>
              <a:t>activity</a:t>
            </a:r>
            <a:endParaRPr lang="en-GB" sz="2400" b="1" dirty="0">
              <a:solidFill>
                <a:srgbClr val="595959"/>
              </a:solidFill>
            </a:endParaRPr>
          </a:p>
        </p:txBody>
      </p:sp>
    </p:spTree>
    <p:extLst>
      <p:ext uri="{BB962C8B-B14F-4D97-AF65-F5344CB8AC3E}">
        <p14:creationId xmlns:p14="http://schemas.microsoft.com/office/powerpoint/2010/main" val="35058603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0"/>
          <p:cNvSpPr txBox="1">
            <a:spLocks noChangeArrowheads="1"/>
          </p:cNvSpPr>
          <p:nvPr/>
        </p:nvSpPr>
        <p:spPr>
          <a:xfrm>
            <a:off x="0" y="-1"/>
            <a:ext cx="9144000" cy="119773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000" b="1" dirty="0" smtClean="0">
                <a:solidFill>
                  <a:srgbClr val="C00000"/>
                </a:solidFill>
                <a:latin typeface="+mn-lt"/>
              </a:rPr>
              <a:t>Bytes, Binary and Bitmaps</a:t>
            </a:r>
            <a:endParaRPr lang="en-US" sz="6000" b="1" dirty="0">
              <a:solidFill>
                <a:srgbClr val="C00000"/>
              </a:solidFill>
              <a:latin typeface="+mn-lt"/>
            </a:endParaRPr>
          </a:p>
        </p:txBody>
      </p:sp>
      <p:pic>
        <p:nvPicPr>
          <p:cNvPr id="7" name="Picture 6"/>
          <p:cNvPicPr>
            <a:picLocks noChangeAspect="1"/>
          </p:cNvPicPr>
          <p:nvPr/>
        </p:nvPicPr>
        <p:blipFill rotWithShape="1">
          <a:blip r:embed="rId3"/>
          <a:srcRect l="4411" t="26322" r="37330" b="8106"/>
          <a:stretch/>
        </p:blipFill>
        <p:spPr>
          <a:xfrm>
            <a:off x="5428343" y="979814"/>
            <a:ext cx="3603760" cy="2280473"/>
          </a:xfrm>
          <a:prstGeom prst="rect">
            <a:avLst/>
          </a:prstGeom>
          <a:ln>
            <a:solidFill>
              <a:schemeClr val="bg1"/>
            </a:solidFill>
          </a:ln>
        </p:spPr>
      </p:pic>
      <p:sp>
        <p:nvSpPr>
          <p:cNvPr id="3" name="TextBox 2"/>
          <p:cNvSpPr txBox="1"/>
          <p:nvPr/>
        </p:nvSpPr>
        <p:spPr>
          <a:xfrm>
            <a:off x="0" y="6581001"/>
            <a:ext cx="2477025" cy="276999"/>
          </a:xfrm>
          <a:prstGeom prst="rect">
            <a:avLst/>
          </a:prstGeom>
          <a:noFill/>
        </p:spPr>
        <p:txBody>
          <a:bodyPr wrap="none" rtlCol="0">
            <a:spAutoFit/>
          </a:bodyPr>
          <a:lstStyle/>
          <a:p>
            <a:r>
              <a:rPr lang="en-GB" sz="1200" dirty="0" smtClean="0">
                <a:solidFill>
                  <a:srgbClr val="585858"/>
                </a:solidFill>
              </a:rPr>
              <a:t>Idea and resources from Neil Kendall</a:t>
            </a:r>
            <a:endParaRPr lang="en-GB" sz="1200" dirty="0">
              <a:solidFill>
                <a:srgbClr val="585858"/>
              </a:solidFill>
            </a:endParaRPr>
          </a:p>
        </p:txBody>
      </p:sp>
      <p:sp>
        <p:nvSpPr>
          <p:cNvPr id="13" name="Rectangle 2"/>
          <p:cNvSpPr txBox="1">
            <a:spLocks noChangeArrowheads="1"/>
          </p:cNvSpPr>
          <p:nvPr/>
        </p:nvSpPr>
        <p:spPr>
          <a:xfrm>
            <a:off x="101601" y="1567543"/>
            <a:ext cx="9042400" cy="490582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FontTx/>
              <a:buNone/>
            </a:pPr>
            <a:r>
              <a:rPr lang="en-GB" sz="4400" dirty="0" smtClean="0"/>
              <a:t>A practical activity to</a:t>
            </a:r>
          </a:p>
          <a:p>
            <a:pPr>
              <a:spcBef>
                <a:spcPts val="0"/>
              </a:spcBef>
              <a:buFontTx/>
              <a:buNone/>
            </a:pPr>
            <a:r>
              <a:rPr lang="en-GB" sz="4400" dirty="0" smtClean="0"/>
              <a:t>develop simple images </a:t>
            </a:r>
          </a:p>
          <a:p>
            <a:pPr>
              <a:spcBef>
                <a:spcPts val="0"/>
              </a:spcBef>
              <a:buFontTx/>
              <a:buNone/>
            </a:pPr>
            <a:endParaRPr lang="en-GB" sz="4400" dirty="0" smtClean="0"/>
          </a:p>
          <a:p>
            <a:pPr>
              <a:spcBef>
                <a:spcPts val="0"/>
              </a:spcBef>
              <a:buFontTx/>
              <a:buNone/>
            </a:pPr>
            <a:r>
              <a:rPr lang="en-GB" sz="4400" dirty="0" smtClean="0"/>
              <a:t>Pupils enter 3 numbers (between 0</a:t>
            </a:r>
          </a:p>
          <a:p>
            <a:pPr>
              <a:spcBef>
                <a:spcPts val="0"/>
              </a:spcBef>
              <a:buFontTx/>
              <a:buNone/>
            </a:pPr>
            <a:r>
              <a:rPr lang="en-GB" sz="4400" dirty="0" smtClean="0"/>
              <a:t>and 255) per row.</a:t>
            </a:r>
          </a:p>
          <a:p>
            <a:pPr>
              <a:spcBef>
                <a:spcPts val="0"/>
              </a:spcBef>
              <a:buFontTx/>
              <a:buNone/>
            </a:pPr>
            <a:endParaRPr lang="en-GB" sz="4400" dirty="0" smtClean="0"/>
          </a:p>
          <a:p>
            <a:pPr>
              <a:spcBef>
                <a:spcPts val="0"/>
              </a:spcBef>
              <a:buFontTx/>
              <a:buNone/>
            </a:pPr>
            <a:r>
              <a:rPr lang="en-GB" sz="4400" dirty="0" smtClean="0"/>
              <a:t>Each is rendered as the 3, </a:t>
            </a:r>
          </a:p>
          <a:p>
            <a:pPr>
              <a:spcBef>
                <a:spcPts val="0"/>
              </a:spcBef>
              <a:buFontTx/>
              <a:buNone/>
            </a:pPr>
            <a:r>
              <a:rPr lang="en-GB" sz="4400" dirty="0" smtClean="0"/>
              <a:t>8 bit binary equivalents.</a:t>
            </a:r>
          </a:p>
        </p:txBody>
      </p:sp>
      <p:sp>
        <p:nvSpPr>
          <p:cNvPr id="2" name="Rectangle 1"/>
          <p:cNvSpPr/>
          <p:nvPr/>
        </p:nvSpPr>
        <p:spPr>
          <a:xfrm>
            <a:off x="7402286" y="5500914"/>
            <a:ext cx="1741714" cy="13570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7544037" y="4236065"/>
            <a:ext cx="1484702" cy="3170099"/>
          </a:xfrm>
          <a:prstGeom prst="rect">
            <a:avLst/>
          </a:prstGeom>
          <a:noFill/>
        </p:spPr>
        <p:txBody>
          <a:bodyPr wrap="none" rtlCol="0">
            <a:spAutoFit/>
          </a:bodyPr>
          <a:lstStyle/>
          <a:p>
            <a:r>
              <a:rPr lang="en-GB" sz="20000" b="1" dirty="0">
                <a:solidFill>
                  <a:srgbClr val="DEDEDE"/>
                </a:solidFill>
              </a:rPr>
              <a:t>3</a:t>
            </a:r>
          </a:p>
        </p:txBody>
      </p:sp>
      <p:sp>
        <p:nvSpPr>
          <p:cNvPr id="11" name="TextBox 10"/>
          <p:cNvSpPr txBox="1"/>
          <p:nvPr/>
        </p:nvSpPr>
        <p:spPr>
          <a:xfrm>
            <a:off x="7400704" y="5972052"/>
            <a:ext cx="1122423" cy="461665"/>
          </a:xfrm>
          <a:prstGeom prst="rect">
            <a:avLst/>
          </a:prstGeom>
          <a:noFill/>
        </p:spPr>
        <p:txBody>
          <a:bodyPr wrap="none" rtlCol="0">
            <a:spAutoFit/>
          </a:bodyPr>
          <a:lstStyle/>
          <a:p>
            <a:r>
              <a:rPr lang="en-GB" sz="2400" b="1" dirty="0" smtClean="0">
                <a:solidFill>
                  <a:srgbClr val="595959"/>
                </a:solidFill>
              </a:rPr>
              <a:t>activity</a:t>
            </a:r>
            <a:endParaRPr lang="en-GB" sz="2400" b="1" dirty="0">
              <a:solidFill>
                <a:srgbClr val="595959"/>
              </a:solidFill>
            </a:endParaRPr>
          </a:p>
        </p:txBody>
      </p:sp>
    </p:spTree>
    <p:extLst>
      <p:ext uri="{BB962C8B-B14F-4D97-AF65-F5344CB8AC3E}">
        <p14:creationId xmlns:p14="http://schemas.microsoft.com/office/powerpoint/2010/main" val="6870280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7402286" y="5500914"/>
            <a:ext cx="1741714" cy="13570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99246" y="1043257"/>
            <a:ext cx="8631382" cy="451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rotWithShape="1">
          <a:blip r:embed="rId3"/>
          <a:srcRect l="4868" t="27930" r="41874" b="8203"/>
          <a:stretch/>
        </p:blipFill>
        <p:spPr>
          <a:xfrm>
            <a:off x="99246" y="1043257"/>
            <a:ext cx="8532136" cy="5752593"/>
          </a:xfrm>
          <a:prstGeom prst="rect">
            <a:avLst/>
          </a:prstGeom>
        </p:spPr>
      </p:pic>
      <p:sp>
        <p:nvSpPr>
          <p:cNvPr id="6" name="Rectangle 20"/>
          <p:cNvSpPr txBox="1">
            <a:spLocks noChangeArrowheads="1"/>
          </p:cNvSpPr>
          <p:nvPr/>
        </p:nvSpPr>
        <p:spPr>
          <a:xfrm>
            <a:off x="0" y="-1"/>
            <a:ext cx="9144000" cy="119773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000" b="1" dirty="0" smtClean="0">
                <a:solidFill>
                  <a:srgbClr val="C00000"/>
                </a:solidFill>
                <a:latin typeface="+mn-lt"/>
              </a:rPr>
              <a:t>Bytes, Binary and Bitmaps</a:t>
            </a:r>
            <a:endParaRPr lang="en-US" sz="6000" b="1" dirty="0">
              <a:solidFill>
                <a:srgbClr val="C00000"/>
              </a:solidFill>
              <a:latin typeface="+mn-lt"/>
            </a:endParaRPr>
          </a:p>
        </p:txBody>
      </p:sp>
      <p:sp>
        <p:nvSpPr>
          <p:cNvPr id="3" name="TextBox 2"/>
          <p:cNvSpPr txBox="1"/>
          <p:nvPr/>
        </p:nvSpPr>
        <p:spPr>
          <a:xfrm>
            <a:off x="6666975" y="6581001"/>
            <a:ext cx="2477025" cy="276999"/>
          </a:xfrm>
          <a:prstGeom prst="rect">
            <a:avLst/>
          </a:prstGeom>
          <a:noFill/>
        </p:spPr>
        <p:txBody>
          <a:bodyPr wrap="none" rtlCol="0">
            <a:spAutoFit/>
          </a:bodyPr>
          <a:lstStyle/>
          <a:p>
            <a:r>
              <a:rPr lang="en-GB" sz="1200" dirty="0" smtClean="0">
                <a:solidFill>
                  <a:srgbClr val="585858"/>
                </a:solidFill>
              </a:rPr>
              <a:t>Idea and resources from Neil Kendall</a:t>
            </a:r>
            <a:endParaRPr lang="en-GB" sz="1200" dirty="0">
              <a:solidFill>
                <a:srgbClr val="585858"/>
              </a:solidFill>
            </a:endParaRPr>
          </a:p>
        </p:txBody>
      </p:sp>
      <p:sp>
        <p:nvSpPr>
          <p:cNvPr id="8" name="Rectangle 7"/>
          <p:cNvSpPr/>
          <p:nvPr/>
        </p:nvSpPr>
        <p:spPr>
          <a:xfrm>
            <a:off x="130999" y="1494537"/>
            <a:ext cx="2168856" cy="432581"/>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9" name="Down Arrow Callout 8"/>
          <p:cNvSpPr/>
          <p:nvPr/>
        </p:nvSpPr>
        <p:spPr>
          <a:xfrm>
            <a:off x="4793672" y="1048569"/>
            <a:ext cx="1808014" cy="568844"/>
          </a:xfrm>
          <a:prstGeom prst="downArrowCallou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0" name="Down Arrow Callout 9"/>
          <p:cNvSpPr/>
          <p:nvPr/>
        </p:nvSpPr>
        <p:spPr>
          <a:xfrm>
            <a:off x="6719452" y="1048569"/>
            <a:ext cx="1794164" cy="568844"/>
          </a:xfrm>
          <a:prstGeom prst="downArrowCallou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11" name="Down Arrow Callout 10"/>
          <p:cNvSpPr/>
          <p:nvPr/>
        </p:nvSpPr>
        <p:spPr>
          <a:xfrm>
            <a:off x="2840182" y="1058854"/>
            <a:ext cx="1835724" cy="568844"/>
          </a:xfrm>
          <a:prstGeom prst="downArrowCallou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5" name="Rectangle 4"/>
          <p:cNvSpPr/>
          <p:nvPr/>
        </p:nvSpPr>
        <p:spPr>
          <a:xfrm>
            <a:off x="2452255" y="1927118"/>
            <a:ext cx="6278373" cy="3993475"/>
          </a:xfrm>
          <a:prstGeom prst="rect">
            <a:avLst/>
          </a:prstGeom>
          <a:solidFill>
            <a:srgbClr val="FFFFFF">
              <a:alpha val="7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600" b="1" dirty="0" smtClean="0">
                <a:solidFill>
                  <a:srgbClr val="C00000"/>
                </a:solidFill>
              </a:rPr>
              <a:t>128 + 64 = 192</a:t>
            </a:r>
            <a:endParaRPr lang="en-GB" sz="6600" b="1" dirty="0">
              <a:solidFill>
                <a:srgbClr val="C0000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662785496"/>
              </p:ext>
            </p:extLst>
          </p:nvPr>
        </p:nvGraphicFramePr>
        <p:xfrm>
          <a:off x="2538321" y="2331740"/>
          <a:ext cx="6096000" cy="741680"/>
        </p:xfrm>
        <a:graphic>
          <a:graphicData uri="http://schemas.openxmlformats.org/drawingml/2006/table">
            <a:tbl>
              <a:tblPr firstRow="1" bandRow="1">
                <a:tableStyleId>{5C22544A-7EE6-4342-B048-85BDC9FD1C3A}</a:tableStyleId>
              </a:tblPr>
              <a:tblGrid>
                <a:gridCol w="762000"/>
                <a:gridCol w="762000"/>
                <a:gridCol w="762000"/>
                <a:gridCol w="762000"/>
                <a:gridCol w="762000"/>
                <a:gridCol w="762000"/>
                <a:gridCol w="762000"/>
                <a:gridCol w="762000"/>
              </a:tblGrid>
              <a:tr h="370840">
                <a:tc>
                  <a:txBody>
                    <a:bodyPr/>
                    <a:lstStyle/>
                    <a:p>
                      <a:pPr algn="ctr"/>
                      <a:r>
                        <a:rPr lang="en-GB" b="1" dirty="0" smtClean="0"/>
                        <a:t>128</a:t>
                      </a:r>
                      <a:endParaRPr lang="en-GB" b="1" dirty="0"/>
                    </a:p>
                  </a:txBody>
                  <a:tcPr>
                    <a:solidFill>
                      <a:srgbClr val="FFC000"/>
                    </a:solidFill>
                  </a:tcPr>
                </a:tc>
                <a:tc>
                  <a:txBody>
                    <a:bodyPr/>
                    <a:lstStyle/>
                    <a:p>
                      <a:pPr algn="ctr"/>
                      <a:r>
                        <a:rPr lang="en-GB" b="1" dirty="0" smtClean="0"/>
                        <a:t>64</a:t>
                      </a:r>
                      <a:endParaRPr lang="en-GB" b="1" dirty="0"/>
                    </a:p>
                  </a:txBody>
                  <a:tcPr>
                    <a:solidFill>
                      <a:srgbClr val="FFC000"/>
                    </a:solidFill>
                  </a:tcPr>
                </a:tc>
                <a:tc>
                  <a:txBody>
                    <a:bodyPr/>
                    <a:lstStyle/>
                    <a:p>
                      <a:pPr algn="ctr"/>
                      <a:r>
                        <a:rPr lang="en-GB" b="1" dirty="0" smtClean="0"/>
                        <a:t>32</a:t>
                      </a:r>
                      <a:endParaRPr lang="en-GB" b="1" dirty="0"/>
                    </a:p>
                  </a:txBody>
                  <a:tcPr>
                    <a:solidFill>
                      <a:srgbClr val="FFC000"/>
                    </a:solidFill>
                  </a:tcPr>
                </a:tc>
                <a:tc>
                  <a:txBody>
                    <a:bodyPr/>
                    <a:lstStyle/>
                    <a:p>
                      <a:pPr algn="ctr"/>
                      <a:r>
                        <a:rPr lang="en-GB" b="1" dirty="0" smtClean="0"/>
                        <a:t>16</a:t>
                      </a:r>
                      <a:endParaRPr lang="en-GB" b="1" dirty="0"/>
                    </a:p>
                  </a:txBody>
                  <a:tcPr>
                    <a:solidFill>
                      <a:srgbClr val="FFC000"/>
                    </a:solidFill>
                  </a:tcPr>
                </a:tc>
                <a:tc>
                  <a:txBody>
                    <a:bodyPr/>
                    <a:lstStyle/>
                    <a:p>
                      <a:pPr algn="ctr"/>
                      <a:r>
                        <a:rPr lang="en-GB" b="1" dirty="0" smtClean="0"/>
                        <a:t>8</a:t>
                      </a:r>
                      <a:endParaRPr lang="en-GB" b="1" dirty="0"/>
                    </a:p>
                  </a:txBody>
                  <a:tcPr>
                    <a:solidFill>
                      <a:srgbClr val="FFC000"/>
                    </a:solidFill>
                  </a:tcPr>
                </a:tc>
                <a:tc>
                  <a:txBody>
                    <a:bodyPr/>
                    <a:lstStyle/>
                    <a:p>
                      <a:pPr algn="ctr"/>
                      <a:r>
                        <a:rPr lang="en-GB" b="1" dirty="0" smtClean="0"/>
                        <a:t>4</a:t>
                      </a:r>
                      <a:endParaRPr lang="en-GB" b="1" dirty="0"/>
                    </a:p>
                  </a:txBody>
                  <a:tcPr>
                    <a:solidFill>
                      <a:srgbClr val="FFC000"/>
                    </a:solidFill>
                  </a:tcPr>
                </a:tc>
                <a:tc>
                  <a:txBody>
                    <a:bodyPr/>
                    <a:lstStyle/>
                    <a:p>
                      <a:pPr algn="ctr"/>
                      <a:r>
                        <a:rPr lang="en-GB" b="1" dirty="0" smtClean="0"/>
                        <a:t>2</a:t>
                      </a:r>
                      <a:endParaRPr lang="en-GB" b="1" dirty="0"/>
                    </a:p>
                  </a:txBody>
                  <a:tcPr>
                    <a:solidFill>
                      <a:srgbClr val="FFC000"/>
                    </a:solidFill>
                  </a:tcPr>
                </a:tc>
                <a:tc>
                  <a:txBody>
                    <a:bodyPr/>
                    <a:lstStyle/>
                    <a:p>
                      <a:pPr algn="ctr"/>
                      <a:r>
                        <a:rPr lang="en-GB" b="1" dirty="0" smtClean="0"/>
                        <a:t>1</a:t>
                      </a:r>
                      <a:endParaRPr lang="en-GB" b="1" dirty="0"/>
                    </a:p>
                  </a:txBody>
                  <a:tcPr>
                    <a:solidFill>
                      <a:srgbClr val="FFC000"/>
                    </a:solidFill>
                  </a:tcPr>
                </a:tc>
              </a:tr>
              <a:tr h="370840">
                <a:tc>
                  <a:txBody>
                    <a:bodyPr/>
                    <a:lstStyle/>
                    <a:p>
                      <a:pPr algn="ctr"/>
                      <a:r>
                        <a:rPr lang="en-GB" b="1" dirty="0" smtClean="0">
                          <a:solidFill>
                            <a:srgbClr val="C00000"/>
                          </a:solidFill>
                        </a:rPr>
                        <a:t>1</a:t>
                      </a:r>
                      <a:endParaRPr lang="en-GB" b="1" dirty="0">
                        <a:solidFill>
                          <a:srgbClr val="C00000"/>
                        </a:solidFill>
                      </a:endParaRPr>
                    </a:p>
                  </a:txBody>
                  <a:tcPr>
                    <a:solidFill>
                      <a:srgbClr val="FFC000"/>
                    </a:solidFill>
                  </a:tcPr>
                </a:tc>
                <a:tc>
                  <a:txBody>
                    <a:bodyPr/>
                    <a:lstStyle/>
                    <a:p>
                      <a:pPr algn="ctr"/>
                      <a:r>
                        <a:rPr lang="en-GB" b="1" dirty="0" smtClean="0">
                          <a:solidFill>
                            <a:srgbClr val="C00000"/>
                          </a:solidFill>
                        </a:rPr>
                        <a:t>1</a:t>
                      </a:r>
                      <a:endParaRPr lang="en-GB" b="1" dirty="0">
                        <a:solidFill>
                          <a:srgbClr val="C00000"/>
                        </a:solidFill>
                      </a:endParaRPr>
                    </a:p>
                  </a:txBody>
                  <a:tcPr>
                    <a:solidFill>
                      <a:srgbClr val="FFC000"/>
                    </a:solidFill>
                  </a:tcPr>
                </a:tc>
                <a:tc>
                  <a:txBody>
                    <a:bodyPr/>
                    <a:lstStyle/>
                    <a:p>
                      <a:pPr algn="ctr"/>
                      <a:r>
                        <a:rPr lang="en-GB" b="1" dirty="0" smtClean="0">
                          <a:solidFill>
                            <a:srgbClr val="C00000"/>
                          </a:solidFill>
                        </a:rPr>
                        <a:t>0</a:t>
                      </a:r>
                      <a:endParaRPr lang="en-GB" b="1" dirty="0">
                        <a:solidFill>
                          <a:srgbClr val="C00000"/>
                        </a:solidFill>
                      </a:endParaRPr>
                    </a:p>
                  </a:txBody>
                  <a:tcPr>
                    <a:solidFill>
                      <a:srgbClr val="FFC000"/>
                    </a:solidFill>
                  </a:tcPr>
                </a:tc>
                <a:tc>
                  <a:txBody>
                    <a:bodyPr/>
                    <a:lstStyle/>
                    <a:p>
                      <a:pPr algn="ctr"/>
                      <a:r>
                        <a:rPr lang="en-GB" b="1" dirty="0" smtClean="0">
                          <a:solidFill>
                            <a:srgbClr val="C00000"/>
                          </a:solidFill>
                        </a:rPr>
                        <a:t>0</a:t>
                      </a:r>
                      <a:endParaRPr lang="en-GB" b="1" dirty="0">
                        <a:solidFill>
                          <a:srgbClr val="C00000"/>
                        </a:solidFill>
                      </a:endParaRPr>
                    </a:p>
                  </a:txBody>
                  <a:tcPr>
                    <a:solidFill>
                      <a:srgbClr val="FFC000"/>
                    </a:solidFill>
                  </a:tcPr>
                </a:tc>
                <a:tc>
                  <a:txBody>
                    <a:bodyPr/>
                    <a:lstStyle/>
                    <a:p>
                      <a:pPr algn="ctr"/>
                      <a:r>
                        <a:rPr lang="en-GB" b="1" dirty="0" smtClean="0">
                          <a:solidFill>
                            <a:srgbClr val="C00000"/>
                          </a:solidFill>
                        </a:rPr>
                        <a:t>0</a:t>
                      </a:r>
                      <a:endParaRPr lang="en-GB" b="1" dirty="0">
                        <a:solidFill>
                          <a:srgbClr val="C00000"/>
                        </a:solidFill>
                      </a:endParaRPr>
                    </a:p>
                  </a:txBody>
                  <a:tcPr>
                    <a:solidFill>
                      <a:srgbClr val="FFC000"/>
                    </a:solidFill>
                  </a:tcPr>
                </a:tc>
                <a:tc>
                  <a:txBody>
                    <a:bodyPr/>
                    <a:lstStyle/>
                    <a:p>
                      <a:pPr algn="ctr"/>
                      <a:r>
                        <a:rPr lang="en-GB" b="1" dirty="0" smtClean="0">
                          <a:solidFill>
                            <a:srgbClr val="C00000"/>
                          </a:solidFill>
                        </a:rPr>
                        <a:t>0</a:t>
                      </a:r>
                      <a:endParaRPr lang="en-GB" b="1" dirty="0">
                        <a:solidFill>
                          <a:srgbClr val="C00000"/>
                        </a:solidFill>
                      </a:endParaRPr>
                    </a:p>
                  </a:txBody>
                  <a:tcPr>
                    <a:solidFill>
                      <a:srgbClr val="FFC000"/>
                    </a:solidFill>
                  </a:tcPr>
                </a:tc>
                <a:tc>
                  <a:txBody>
                    <a:bodyPr/>
                    <a:lstStyle/>
                    <a:p>
                      <a:pPr algn="ctr"/>
                      <a:r>
                        <a:rPr lang="en-GB" b="1" dirty="0" smtClean="0">
                          <a:solidFill>
                            <a:srgbClr val="C00000"/>
                          </a:solidFill>
                        </a:rPr>
                        <a:t>0</a:t>
                      </a:r>
                      <a:endParaRPr lang="en-GB" b="1" dirty="0">
                        <a:solidFill>
                          <a:srgbClr val="C00000"/>
                        </a:solidFill>
                      </a:endParaRPr>
                    </a:p>
                  </a:txBody>
                  <a:tcPr>
                    <a:solidFill>
                      <a:srgbClr val="FFC000"/>
                    </a:solidFill>
                  </a:tcPr>
                </a:tc>
                <a:tc>
                  <a:txBody>
                    <a:bodyPr/>
                    <a:lstStyle/>
                    <a:p>
                      <a:pPr algn="ctr"/>
                      <a:r>
                        <a:rPr lang="en-GB" b="1" dirty="0" smtClean="0">
                          <a:solidFill>
                            <a:srgbClr val="C00000"/>
                          </a:solidFill>
                        </a:rPr>
                        <a:t>0</a:t>
                      </a:r>
                      <a:endParaRPr lang="en-GB" b="1" dirty="0">
                        <a:solidFill>
                          <a:srgbClr val="C00000"/>
                        </a:solidFill>
                      </a:endParaRPr>
                    </a:p>
                  </a:txBody>
                  <a:tcPr>
                    <a:solidFill>
                      <a:srgbClr val="FFC000"/>
                    </a:solidFill>
                  </a:tcPr>
                </a:tc>
              </a:tr>
            </a:tbl>
          </a:graphicData>
        </a:graphic>
      </p:graphicFrame>
    </p:spTree>
    <p:extLst>
      <p:ext uri="{BB962C8B-B14F-4D97-AF65-F5344CB8AC3E}">
        <p14:creationId xmlns:p14="http://schemas.microsoft.com/office/powerpoint/2010/main" val="35736162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7402286" y="5500914"/>
            <a:ext cx="1741714" cy="13570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rotWithShape="1">
          <a:blip r:embed="rId3"/>
          <a:srcRect l="4868" t="27930" r="41874" b="8203"/>
          <a:stretch/>
        </p:blipFill>
        <p:spPr>
          <a:xfrm>
            <a:off x="99246" y="1043257"/>
            <a:ext cx="8532136" cy="5752593"/>
          </a:xfrm>
          <a:prstGeom prst="rect">
            <a:avLst/>
          </a:prstGeom>
        </p:spPr>
      </p:pic>
      <p:sp>
        <p:nvSpPr>
          <p:cNvPr id="6" name="Rectangle 20"/>
          <p:cNvSpPr txBox="1">
            <a:spLocks noChangeArrowheads="1"/>
          </p:cNvSpPr>
          <p:nvPr/>
        </p:nvSpPr>
        <p:spPr>
          <a:xfrm>
            <a:off x="0" y="-1"/>
            <a:ext cx="9144000" cy="119773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000" b="1" dirty="0" smtClean="0">
                <a:solidFill>
                  <a:srgbClr val="C00000"/>
                </a:solidFill>
                <a:latin typeface="+mn-lt"/>
              </a:rPr>
              <a:t>Bytes, Binary and Bitmaps</a:t>
            </a:r>
            <a:endParaRPr lang="en-US" sz="6000" b="1" dirty="0">
              <a:solidFill>
                <a:srgbClr val="C00000"/>
              </a:solidFill>
              <a:latin typeface="+mn-lt"/>
            </a:endParaRPr>
          </a:p>
        </p:txBody>
      </p:sp>
      <p:sp>
        <p:nvSpPr>
          <p:cNvPr id="3" name="TextBox 2"/>
          <p:cNvSpPr txBox="1"/>
          <p:nvPr/>
        </p:nvSpPr>
        <p:spPr>
          <a:xfrm>
            <a:off x="6666975" y="6581001"/>
            <a:ext cx="2477025" cy="276999"/>
          </a:xfrm>
          <a:prstGeom prst="rect">
            <a:avLst/>
          </a:prstGeom>
          <a:noFill/>
        </p:spPr>
        <p:txBody>
          <a:bodyPr wrap="none" rtlCol="0">
            <a:spAutoFit/>
          </a:bodyPr>
          <a:lstStyle/>
          <a:p>
            <a:r>
              <a:rPr lang="en-GB" sz="1200" dirty="0" smtClean="0">
                <a:solidFill>
                  <a:srgbClr val="585858"/>
                </a:solidFill>
              </a:rPr>
              <a:t>Idea and resources from Neil Kendall</a:t>
            </a:r>
            <a:endParaRPr lang="en-GB" sz="1200" dirty="0">
              <a:solidFill>
                <a:srgbClr val="585858"/>
              </a:solidFill>
            </a:endParaRPr>
          </a:p>
        </p:txBody>
      </p:sp>
      <p:sp>
        <p:nvSpPr>
          <p:cNvPr id="8" name="Rectangle 7"/>
          <p:cNvSpPr/>
          <p:nvPr/>
        </p:nvSpPr>
        <p:spPr>
          <a:xfrm>
            <a:off x="99245" y="5858719"/>
            <a:ext cx="5317881" cy="486663"/>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Tree>
    <p:extLst>
      <p:ext uri="{BB962C8B-B14F-4D97-AF65-F5344CB8AC3E}">
        <p14:creationId xmlns:p14="http://schemas.microsoft.com/office/powerpoint/2010/main" val="18585337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7402286" y="5500914"/>
            <a:ext cx="1741714" cy="13570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20"/>
          <p:cNvSpPr txBox="1">
            <a:spLocks noChangeArrowheads="1"/>
          </p:cNvSpPr>
          <p:nvPr/>
        </p:nvSpPr>
        <p:spPr>
          <a:xfrm>
            <a:off x="0" y="-1"/>
            <a:ext cx="9144000" cy="119773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000" b="1" dirty="0" smtClean="0">
                <a:solidFill>
                  <a:srgbClr val="C00000"/>
                </a:solidFill>
                <a:latin typeface="+mn-lt"/>
              </a:rPr>
              <a:t>Bytes, Binary and Bitmaps</a:t>
            </a:r>
            <a:endParaRPr lang="en-US" sz="6000" b="1" dirty="0">
              <a:solidFill>
                <a:srgbClr val="C00000"/>
              </a:solidFill>
              <a:latin typeface="+mn-lt"/>
            </a:endParaRPr>
          </a:p>
        </p:txBody>
      </p:sp>
      <p:sp>
        <p:nvSpPr>
          <p:cNvPr id="3" name="TextBox 2"/>
          <p:cNvSpPr txBox="1"/>
          <p:nvPr/>
        </p:nvSpPr>
        <p:spPr>
          <a:xfrm>
            <a:off x="6666975" y="6581001"/>
            <a:ext cx="2477025" cy="276999"/>
          </a:xfrm>
          <a:prstGeom prst="rect">
            <a:avLst/>
          </a:prstGeom>
          <a:noFill/>
        </p:spPr>
        <p:txBody>
          <a:bodyPr wrap="none" rtlCol="0">
            <a:spAutoFit/>
          </a:bodyPr>
          <a:lstStyle/>
          <a:p>
            <a:r>
              <a:rPr lang="en-GB" sz="1200" dirty="0" smtClean="0">
                <a:solidFill>
                  <a:srgbClr val="585858"/>
                </a:solidFill>
              </a:rPr>
              <a:t>Idea and resources from Neil Kendall</a:t>
            </a:r>
            <a:endParaRPr lang="en-GB" sz="1200" dirty="0">
              <a:solidFill>
                <a:srgbClr val="585858"/>
              </a:solidFill>
            </a:endParaRPr>
          </a:p>
        </p:txBody>
      </p:sp>
      <p:pic>
        <p:nvPicPr>
          <p:cNvPr id="4" name="Picture 3"/>
          <p:cNvPicPr>
            <a:picLocks noChangeAspect="1"/>
          </p:cNvPicPr>
          <p:nvPr/>
        </p:nvPicPr>
        <p:blipFill rotWithShape="1">
          <a:blip r:embed="rId3"/>
          <a:srcRect l="5527" t="28711" r="32431" b="8203"/>
          <a:stretch/>
        </p:blipFill>
        <p:spPr>
          <a:xfrm>
            <a:off x="-1" y="886051"/>
            <a:ext cx="9161847" cy="5237657"/>
          </a:xfrm>
          <a:prstGeom prst="rect">
            <a:avLst/>
          </a:prstGeom>
        </p:spPr>
      </p:pic>
      <p:sp>
        <p:nvSpPr>
          <p:cNvPr id="8" name="Rectangle 7"/>
          <p:cNvSpPr/>
          <p:nvPr/>
        </p:nvSpPr>
        <p:spPr>
          <a:xfrm>
            <a:off x="182372" y="5733149"/>
            <a:ext cx="4916101" cy="486663"/>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2" name="Picture 1"/>
          <p:cNvPicPr>
            <a:picLocks noChangeAspect="1"/>
          </p:cNvPicPr>
          <p:nvPr/>
        </p:nvPicPr>
        <p:blipFill rotWithShape="1">
          <a:blip r:embed="rId4"/>
          <a:srcRect l="28665" t="9375" r="51757" b="12500"/>
          <a:stretch/>
        </p:blipFill>
        <p:spPr>
          <a:xfrm rot="340855">
            <a:off x="6070019" y="922531"/>
            <a:ext cx="2488442" cy="5583044"/>
          </a:xfrm>
          <a:prstGeom prst="rect">
            <a:avLst/>
          </a:prstGeom>
          <a:ln>
            <a:solidFill>
              <a:schemeClr val="bg1">
                <a:lumMod val="50000"/>
              </a:schemeClr>
            </a:solidFill>
          </a:ln>
        </p:spPr>
      </p:pic>
    </p:spTree>
    <p:extLst>
      <p:ext uri="{BB962C8B-B14F-4D97-AF65-F5344CB8AC3E}">
        <p14:creationId xmlns:p14="http://schemas.microsoft.com/office/powerpoint/2010/main" val="42641247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7402286" y="5500914"/>
            <a:ext cx="1741714" cy="13570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20"/>
          <p:cNvSpPr txBox="1">
            <a:spLocks noChangeArrowheads="1"/>
          </p:cNvSpPr>
          <p:nvPr/>
        </p:nvSpPr>
        <p:spPr>
          <a:xfrm>
            <a:off x="0" y="-1"/>
            <a:ext cx="9144000" cy="119773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000" b="1" dirty="0" smtClean="0">
                <a:solidFill>
                  <a:srgbClr val="C00000"/>
                </a:solidFill>
                <a:latin typeface="+mn-lt"/>
              </a:rPr>
              <a:t>Bytes, Binary and Bitmaps</a:t>
            </a:r>
            <a:endParaRPr lang="en-US" sz="6000" b="1" dirty="0">
              <a:solidFill>
                <a:srgbClr val="C00000"/>
              </a:solidFill>
              <a:latin typeface="+mn-lt"/>
            </a:endParaRPr>
          </a:p>
        </p:txBody>
      </p:sp>
      <p:sp>
        <p:nvSpPr>
          <p:cNvPr id="3" name="TextBox 2"/>
          <p:cNvSpPr txBox="1"/>
          <p:nvPr/>
        </p:nvSpPr>
        <p:spPr>
          <a:xfrm>
            <a:off x="6666975" y="6581001"/>
            <a:ext cx="2477025" cy="276999"/>
          </a:xfrm>
          <a:prstGeom prst="rect">
            <a:avLst/>
          </a:prstGeom>
          <a:noFill/>
        </p:spPr>
        <p:txBody>
          <a:bodyPr wrap="none" rtlCol="0">
            <a:spAutoFit/>
          </a:bodyPr>
          <a:lstStyle/>
          <a:p>
            <a:r>
              <a:rPr lang="en-GB" sz="1200" dirty="0" smtClean="0">
                <a:solidFill>
                  <a:srgbClr val="585858"/>
                </a:solidFill>
              </a:rPr>
              <a:t>Idea and resources from Neil Kendall</a:t>
            </a:r>
            <a:endParaRPr lang="en-GB" sz="1200" dirty="0">
              <a:solidFill>
                <a:srgbClr val="585858"/>
              </a:solidFill>
            </a:endParaRPr>
          </a:p>
        </p:txBody>
      </p:sp>
      <p:pic>
        <p:nvPicPr>
          <p:cNvPr id="2" name="Picture 1"/>
          <p:cNvPicPr>
            <a:picLocks noChangeAspect="1"/>
          </p:cNvPicPr>
          <p:nvPr/>
        </p:nvPicPr>
        <p:blipFill rotWithShape="1">
          <a:blip r:embed="rId3"/>
          <a:srcRect l="28665" t="9375" r="51757" b="64513"/>
          <a:stretch/>
        </p:blipFill>
        <p:spPr>
          <a:xfrm>
            <a:off x="788276" y="1212500"/>
            <a:ext cx="7044971" cy="5282893"/>
          </a:xfrm>
          <a:prstGeom prst="rect">
            <a:avLst/>
          </a:prstGeom>
          <a:ln>
            <a:noFill/>
          </a:ln>
        </p:spPr>
      </p:pic>
      <p:pic>
        <p:nvPicPr>
          <p:cNvPr id="10" name="Picture 9"/>
          <p:cNvPicPr>
            <a:picLocks noChangeAspect="1"/>
          </p:cNvPicPr>
          <p:nvPr/>
        </p:nvPicPr>
        <p:blipFill rotWithShape="1">
          <a:blip r:embed="rId3"/>
          <a:srcRect l="28665" t="35102" r="51757" b="38679"/>
          <a:stretch/>
        </p:blipFill>
        <p:spPr>
          <a:xfrm>
            <a:off x="788275" y="1237810"/>
            <a:ext cx="7044971" cy="5306787"/>
          </a:xfrm>
          <a:prstGeom prst="rect">
            <a:avLst/>
          </a:prstGeom>
          <a:ln>
            <a:noFill/>
          </a:ln>
        </p:spPr>
      </p:pic>
      <p:pic>
        <p:nvPicPr>
          <p:cNvPr id="11" name="Picture 10"/>
          <p:cNvPicPr>
            <a:picLocks noChangeAspect="1"/>
          </p:cNvPicPr>
          <p:nvPr/>
        </p:nvPicPr>
        <p:blipFill rotWithShape="1">
          <a:blip r:embed="rId3"/>
          <a:srcRect l="28665" t="60940" r="51757" b="12948"/>
          <a:stretch/>
        </p:blipFill>
        <p:spPr>
          <a:xfrm>
            <a:off x="788274" y="1293267"/>
            <a:ext cx="7044971" cy="5284503"/>
          </a:xfrm>
          <a:prstGeom prst="rect">
            <a:avLst/>
          </a:prstGeom>
          <a:ln>
            <a:noFill/>
          </a:ln>
        </p:spPr>
      </p:pic>
      <p:sp>
        <p:nvSpPr>
          <p:cNvPr id="12" name="TextBox 11"/>
          <p:cNvSpPr txBox="1"/>
          <p:nvPr/>
        </p:nvSpPr>
        <p:spPr>
          <a:xfrm>
            <a:off x="1790700" y="969134"/>
            <a:ext cx="2066591" cy="353943"/>
          </a:xfrm>
          <a:prstGeom prst="rect">
            <a:avLst/>
          </a:prstGeom>
          <a:noFill/>
        </p:spPr>
        <p:txBody>
          <a:bodyPr wrap="none" rtlCol="0">
            <a:spAutoFit/>
          </a:bodyPr>
          <a:lstStyle/>
          <a:p>
            <a:r>
              <a:rPr lang="en-GB" sz="1700" spc="-300" dirty="0" smtClean="0"/>
              <a:t>128</a:t>
            </a:r>
            <a:r>
              <a:rPr lang="en-GB" sz="1700" dirty="0" smtClean="0"/>
              <a:t> </a:t>
            </a:r>
            <a:r>
              <a:rPr lang="en-GB" sz="1700" spc="-150" dirty="0" smtClean="0"/>
              <a:t>64</a:t>
            </a:r>
            <a:r>
              <a:rPr lang="en-GB" sz="1700" dirty="0" smtClean="0"/>
              <a:t> </a:t>
            </a:r>
            <a:r>
              <a:rPr lang="en-GB" sz="1700" spc="-150" dirty="0" smtClean="0"/>
              <a:t>32</a:t>
            </a:r>
            <a:r>
              <a:rPr lang="en-GB" sz="1700" dirty="0" smtClean="0"/>
              <a:t> </a:t>
            </a:r>
            <a:r>
              <a:rPr lang="en-GB" sz="1700" spc="-150" dirty="0" smtClean="0"/>
              <a:t>16</a:t>
            </a:r>
            <a:r>
              <a:rPr lang="en-GB" sz="1700" dirty="0" smtClean="0"/>
              <a:t>  </a:t>
            </a:r>
            <a:r>
              <a:rPr lang="en-GB" sz="1700" spc="100" dirty="0" smtClean="0"/>
              <a:t>8  4  2  1</a:t>
            </a:r>
            <a:endParaRPr lang="en-GB" sz="1700" spc="100" dirty="0"/>
          </a:p>
        </p:txBody>
      </p:sp>
      <p:sp>
        <p:nvSpPr>
          <p:cNvPr id="14" name="TextBox 13"/>
          <p:cNvSpPr txBox="1"/>
          <p:nvPr/>
        </p:nvSpPr>
        <p:spPr>
          <a:xfrm>
            <a:off x="3686175" y="971959"/>
            <a:ext cx="2066591" cy="353943"/>
          </a:xfrm>
          <a:prstGeom prst="rect">
            <a:avLst/>
          </a:prstGeom>
          <a:noFill/>
        </p:spPr>
        <p:txBody>
          <a:bodyPr wrap="none" rtlCol="0">
            <a:spAutoFit/>
          </a:bodyPr>
          <a:lstStyle/>
          <a:p>
            <a:r>
              <a:rPr lang="en-GB" sz="1700" spc="-300" dirty="0" smtClean="0"/>
              <a:t>128</a:t>
            </a:r>
            <a:r>
              <a:rPr lang="en-GB" sz="1700" dirty="0" smtClean="0"/>
              <a:t> </a:t>
            </a:r>
            <a:r>
              <a:rPr lang="en-GB" sz="1700" spc="-150" dirty="0" smtClean="0"/>
              <a:t>64</a:t>
            </a:r>
            <a:r>
              <a:rPr lang="en-GB" sz="1700" dirty="0" smtClean="0"/>
              <a:t> </a:t>
            </a:r>
            <a:r>
              <a:rPr lang="en-GB" sz="1700" spc="-150" dirty="0" smtClean="0"/>
              <a:t>32</a:t>
            </a:r>
            <a:r>
              <a:rPr lang="en-GB" sz="1700" dirty="0" smtClean="0"/>
              <a:t> </a:t>
            </a:r>
            <a:r>
              <a:rPr lang="en-GB" sz="1700" spc="-150" dirty="0" smtClean="0"/>
              <a:t>16</a:t>
            </a:r>
            <a:r>
              <a:rPr lang="en-GB" sz="1700" dirty="0" smtClean="0"/>
              <a:t>  </a:t>
            </a:r>
            <a:r>
              <a:rPr lang="en-GB" sz="1700" spc="100" dirty="0" smtClean="0"/>
              <a:t>8  4  2  1</a:t>
            </a:r>
            <a:endParaRPr lang="en-GB" sz="1700" spc="100" dirty="0"/>
          </a:p>
        </p:txBody>
      </p:sp>
      <p:sp>
        <p:nvSpPr>
          <p:cNvPr id="15" name="TextBox 14"/>
          <p:cNvSpPr txBox="1"/>
          <p:nvPr/>
        </p:nvSpPr>
        <p:spPr>
          <a:xfrm>
            <a:off x="5581650" y="969134"/>
            <a:ext cx="2066591" cy="353943"/>
          </a:xfrm>
          <a:prstGeom prst="rect">
            <a:avLst/>
          </a:prstGeom>
          <a:noFill/>
        </p:spPr>
        <p:txBody>
          <a:bodyPr wrap="none" rtlCol="0">
            <a:spAutoFit/>
          </a:bodyPr>
          <a:lstStyle/>
          <a:p>
            <a:r>
              <a:rPr lang="en-GB" sz="1700" spc="-300" dirty="0" smtClean="0"/>
              <a:t>128</a:t>
            </a:r>
            <a:r>
              <a:rPr lang="en-GB" sz="1700" dirty="0" smtClean="0"/>
              <a:t> </a:t>
            </a:r>
            <a:r>
              <a:rPr lang="en-GB" sz="1700" spc="-150" dirty="0" smtClean="0"/>
              <a:t>64</a:t>
            </a:r>
            <a:r>
              <a:rPr lang="en-GB" sz="1700" dirty="0" smtClean="0"/>
              <a:t> </a:t>
            </a:r>
            <a:r>
              <a:rPr lang="en-GB" sz="1700" spc="-150" dirty="0" smtClean="0"/>
              <a:t>32</a:t>
            </a:r>
            <a:r>
              <a:rPr lang="en-GB" sz="1700" dirty="0" smtClean="0"/>
              <a:t> </a:t>
            </a:r>
            <a:r>
              <a:rPr lang="en-GB" sz="1700" spc="-150" dirty="0" smtClean="0"/>
              <a:t>16</a:t>
            </a:r>
            <a:r>
              <a:rPr lang="en-GB" sz="1700" dirty="0" smtClean="0"/>
              <a:t>  </a:t>
            </a:r>
            <a:r>
              <a:rPr lang="en-GB" sz="1700" spc="100" dirty="0" smtClean="0"/>
              <a:t>8  4  2  1</a:t>
            </a:r>
            <a:endParaRPr lang="en-GB" sz="1700" spc="100" dirty="0"/>
          </a:p>
        </p:txBody>
      </p:sp>
      <p:cxnSp>
        <p:nvCxnSpPr>
          <p:cNvPr id="17" name="Straight Connector 16"/>
          <p:cNvCxnSpPr/>
          <p:nvPr/>
        </p:nvCxnSpPr>
        <p:spPr>
          <a:xfrm>
            <a:off x="3771733" y="922755"/>
            <a:ext cx="0" cy="562184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673936" y="922755"/>
            <a:ext cx="0" cy="562184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90669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7701" t="35173" r="32759"/>
          <a:stretch/>
        </p:blipFill>
        <p:spPr>
          <a:xfrm>
            <a:off x="0" y="10463"/>
            <a:ext cx="1291498" cy="2117456"/>
          </a:xfrm>
          <a:prstGeom prst="rect">
            <a:avLst/>
          </a:prstGeom>
        </p:spPr>
      </p:pic>
      <p:pic>
        <p:nvPicPr>
          <p:cNvPr id="1026" name="Picture 2" descr="Description: wordle 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8982" y="680165"/>
            <a:ext cx="6135018" cy="1159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a:spLocks/>
          </p:cNvSpPr>
          <p:nvPr/>
        </p:nvSpPr>
        <p:spPr>
          <a:xfrm>
            <a:off x="993231" y="-8"/>
            <a:ext cx="8150770" cy="1027458"/>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6600" b="1" dirty="0" smtClean="0">
                <a:solidFill>
                  <a:schemeClr val="tx1">
                    <a:lumMod val="65000"/>
                    <a:lumOff val="35000"/>
                  </a:schemeClr>
                </a:solidFill>
                <a:latin typeface="+mn-lt"/>
              </a:rPr>
              <a:t>Points to ponder</a:t>
            </a:r>
            <a:endParaRPr lang="en-GB" sz="6600" b="1" dirty="0">
              <a:solidFill>
                <a:schemeClr val="tx1">
                  <a:lumMod val="65000"/>
                  <a:lumOff val="35000"/>
                </a:schemeClr>
              </a:solidFill>
              <a:latin typeface="+mn-lt"/>
            </a:endParaRPr>
          </a:p>
        </p:txBody>
      </p:sp>
      <p:sp>
        <p:nvSpPr>
          <p:cNvPr id="4" name="TextBox 3"/>
          <p:cNvSpPr txBox="1"/>
          <p:nvPr/>
        </p:nvSpPr>
        <p:spPr>
          <a:xfrm>
            <a:off x="377898" y="2213523"/>
            <a:ext cx="7599454" cy="3416320"/>
          </a:xfrm>
          <a:prstGeom prst="rect">
            <a:avLst/>
          </a:prstGeom>
          <a:noFill/>
        </p:spPr>
        <p:txBody>
          <a:bodyPr wrap="square" rtlCol="0">
            <a:spAutoFit/>
          </a:bodyPr>
          <a:lstStyle/>
          <a:p>
            <a:pPr lvl="0" eaLnBrk="0" fontAlgn="base" hangingPunct="0">
              <a:spcBef>
                <a:spcPct val="0"/>
              </a:spcBef>
              <a:spcAft>
                <a:spcPct val="0"/>
              </a:spcAft>
              <a:tabLst>
                <a:tab pos="457200" algn="l"/>
              </a:tabLst>
            </a:pPr>
            <a:r>
              <a:rPr lang="en-GB" altLang="ja-JP" sz="3600" dirty="0" smtClean="0">
                <a:solidFill>
                  <a:schemeClr val="tx1">
                    <a:lumMod val="65000"/>
                    <a:lumOff val="35000"/>
                  </a:schemeClr>
                </a:solidFill>
                <a:ea typeface="Calibri" panose="020F0502020204030204" pitchFamily="34" charset="0"/>
                <a:cs typeface="Times New Roman" panose="02020603050405020304" pitchFamily="18" charset="0"/>
              </a:rPr>
              <a:t>Binary can often be seen as a dry topic, divorced from anything pupils really do.</a:t>
            </a:r>
          </a:p>
          <a:p>
            <a:pPr lvl="0" eaLnBrk="0" fontAlgn="base" hangingPunct="0">
              <a:spcBef>
                <a:spcPct val="0"/>
              </a:spcBef>
              <a:spcAft>
                <a:spcPct val="0"/>
              </a:spcAft>
              <a:tabLst>
                <a:tab pos="457200" algn="l"/>
              </a:tabLst>
            </a:pPr>
            <a:endParaRPr lang="en-GB" altLang="ja-JP" sz="3600" dirty="0">
              <a:solidFill>
                <a:schemeClr val="tx1">
                  <a:lumMod val="65000"/>
                  <a:lumOff val="35000"/>
                </a:schemeClr>
              </a:solidFill>
              <a:ea typeface="Calibri" panose="020F0502020204030204" pitchFamily="34" charset="0"/>
              <a:cs typeface="Times New Roman" panose="02020603050405020304" pitchFamily="18" charset="0"/>
            </a:endParaRPr>
          </a:p>
          <a:p>
            <a:pPr lvl="0" eaLnBrk="0" fontAlgn="base" hangingPunct="0">
              <a:spcBef>
                <a:spcPct val="0"/>
              </a:spcBef>
              <a:spcAft>
                <a:spcPct val="0"/>
              </a:spcAft>
              <a:tabLst>
                <a:tab pos="457200" algn="l"/>
              </a:tabLst>
            </a:pPr>
            <a:r>
              <a:rPr lang="en-GB" altLang="ja-JP" sz="3600" dirty="0" smtClean="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Can you suggest other ways to make it connect with their experiences?</a:t>
            </a:r>
          </a:p>
          <a:p>
            <a:pPr lvl="0" eaLnBrk="0" fontAlgn="base" hangingPunct="0">
              <a:spcBef>
                <a:spcPct val="0"/>
              </a:spcBef>
              <a:spcAft>
                <a:spcPct val="0"/>
              </a:spcAft>
              <a:tabLst>
                <a:tab pos="457200" algn="l"/>
              </a:tabLst>
            </a:pPr>
            <a:endParaRPr kumimoji="0" lang="en-GB" altLang="ja-JP" sz="3600" b="0" i="0" u="none" strike="noStrike" cap="none" normalizeH="0" baseline="0" dirty="0">
              <a:ln>
                <a:noFill/>
              </a:ln>
              <a:solidFill>
                <a:schemeClr val="bg1">
                  <a:lumMod val="50000"/>
                </a:schemeClr>
              </a:solidFill>
              <a:effectLst/>
              <a:ea typeface="Calibri" panose="020F0502020204030204" pitchFamily="34" charset="0"/>
              <a:cs typeface="Times New Roman" panose="02020603050405020304" pitchFamily="18" charset="0"/>
            </a:endParaRPr>
          </a:p>
        </p:txBody>
      </p:sp>
      <p:sp>
        <p:nvSpPr>
          <p:cNvPr id="2" name="Rectangle 1"/>
          <p:cNvSpPr/>
          <p:nvPr/>
        </p:nvSpPr>
        <p:spPr>
          <a:xfrm>
            <a:off x="7977352" y="5707117"/>
            <a:ext cx="1166648" cy="1150883"/>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7898524" y="5801710"/>
            <a:ext cx="1245476" cy="1056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13390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rot="720000">
            <a:off x="3909507" y="1034706"/>
            <a:ext cx="4270242" cy="6048672"/>
          </a:xfrm>
          <a:prstGeom prst="rect">
            <a:avLst/>
          </a:prstGeom>
          <a:ln>
            <a:solidFill>
              <a:schemeClr val="bg1">
                <a:lumMod val="50000"/>
              </a:schemeClr>
            </a:solidFill>
          </a:ln>
        </p:spPr>
      </p:pic>
      <p:pic>
        <p:nvPicPr>
          <p:cNvPr id="8" name="Picture 7"/>
          <p:cNvPicPr>
            <a:picLocks noChangeAspect="1"/>
          </p:cNvPicPr>
          <p:nvPr/>
        </p:nvPicPr>
        <p:blipFill rotWithShape="1">
          <a:blip r:embed="rId4"/>
          <a:srcRect l="26240" t="19395" r="21108" b="25645"/>
          <a:stretch/>
        </p:blipFill>
        <p:spPr>
          <a:xfrm>
            <a:off x="275772" y="418145"/>
            <a:ext cx="2749956" cy="1613852"/>
          </a:xfrm>
          <a:prstGeom prst="rect">
            <a:avLst/>
          </a:prstGeom>
          <a:ln>
            <a:solidFill>
              <a:schemeClr val="bg1">
                <a:lumMod val="50000"/>
              </a:schemeClr>
            </a:solidFill>
          </a:ln>
        </p:spPr>
      </p:pic>
      <p:pic>
        <p:nvPicPr>
          <p:cNvPr id="2" name="Picture 1"/>
          <p:cNvPicPr>
            <a:picLocks noChangeAspect="1"/>
          </p:cNvPicPr>
          <p:nvPr/>
        </p:nvPicPr>
        <p:blipFill>
          <a:blip r:embed="rId5"/>
          <a:stretch>
            <a:fillRect/>
          </a:stretch>
        </p:blipFill>
        <p:spPr>
          <a:xfrm>
            <a:off x="3254086" y="404664"/>
            <a:ext cx="4274879" cy="6048672"/>
          </a:xfrm>
          <a:prstGeom prst="rect">
            <a:avLst/>
          </a:prstGeom>
          <a:ln>
            <a:solidFill>
              <a:schemeClr val="bg1">
                <a:lumMod val="50000"/>
              </a:schemeClr>
            </a:solidFill>
          </a:ln>
        </p:spPr>
      </p:pic>
    </p:spTree>
    <p:extLst>
      <p:ext uri="{BB962C8B-B14F-4D97-AF65-F5344CB8AC3E}">
        <p14:creationId xmlns:p14="http://schemas.microsoft.com/office/powerpoint/2010/main" val="27263538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24884" y="5813946"/>
            <a:ext cx="1119116" cy="10440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3"/>
          <a:srcRect l="24132" t="22184" r="24297" b="22180"/>
          <a:stretch/>
        </p:blipFill>
        <p:spPr>
          <a:xfrm>
            <a:off x="0" y="1324303"/>
            <a:ext cx="9137562" cy="5517369"/>
          </a:xfrm>
          <a:prstGeom prst="rect">
            <a:avLst/>
          </a:prstGeom>
        </p:spPr>
      </p:pic>
      <p:sp>
        <p:nvSpPr>
          <p:cNvPr id="11" name="Rectangle 10"/>
          <p:cNvSpPr/>
          <p:nvPr/>
        </p:nvSpPr>
        <p:spPr>
          <a:xfrm flipV="1">
            <a:off x="-17253" y="1022473"/>
            <a:ext cx="9185654" cy="1030575"/>
          </a:xfrm>
          <a:prstGeom prst="rect">
            <a:avLst/>
          </a:prstGeom>
          <a:gradFill flip="none" rotWithShape="1">
            <a:gsLst>
              <a:gs pos="5300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itle 1"/>
          <p:cNvSpPr txBox="1">
            <a:spLocks/>
          </p:cNvSpPr>
          <p:nvPr/>
        </p:nvSpPr>
        <p:spPr>
          <a:xfrm>
            <a:off x="0" y="232729"/>
            <a:ext cx="9128904"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6600" b="1" dirty="0" smtClean="0">
                <a:solidFill>
                  <a:srgbClr val="C00000"/>
                </a:solidFill>
                <a:latin typeface="+mn-lt"/>
              </a:rPr>
              <a:t>Playing With Pictures</a:t>
            </a:r>
            <a:endParaRPr lang="en-GB" sz="6600" b="1" dirty="0">
              <a:solidFill>
                <a:srgbClr val="C00000"/>
              </a:solidFill>
              <a:latin typeface="+mn-lt"/>
            </a:endParaRPr>
          </a:p>
        </p:txBody>
      </p:sp>
      <p:sp>
        <p:nvSpPr>
          <p:cNvPr id="6" name="Subtitle 2"/>
          <p:cNvSpPr txBox="1">
            <a:spLocks/>
          </p:cNvSpPr>
          <p:nvPr/>
        </p:nvSpPr>
        <p:spPr>
          <a:xfrm>
            <a:off x="-15096" y="0"/>
            <a:ext cx="9144000" cy="7177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4400" b="1" spc="-150" dirty="0" smtClean="0">
                <a:solidFill>
                  <a:schemeClr val="bg1">
                    <a:lumMod val="50000"/>
                  </a:schemeClr>
                </a:solidFill>
              </a:rPr>
              <a:t>Bits &amp; Bytes: The Digital Advantage</a:t>
            </a:r>
            <a:endParaRPr lang="en-GB" sz="4400" b="1" spc="-150" dirty="0">
              <a:solidFill>
                <a:schemeClr val="bg1">
                  <a:lumMod val="50000"/>
                </a:schemeClr>
              </a:solidFill>
            </a:endParaRPr>
          </a:p>
        </p:txBody>
      </p:sp>
      <p:sp>
        <p:nvSpPr>
          <p:cNvPr id="9" name="TextBox 8"/>
          <p:cNvSpPr txBox="1"/>
          <p:nvPr/>
        </p:nvSpPr>
        <p:spPr>
          <a:xfrm>
            <a:off x="23567" y="1040892"/>
            <a:ext cx="1080745" cy="261610"/>
          </a:xfrm>
          <a:prstGeom prst="rect">
            <a:avLst/>
          </a:prstGeom>
          <a:noFill/>
        </p:spPr>
        <p:txBody>
          <a:bodyPr wrap="none" rtlCol="0">
            <a:spAutoFit/>
          </a:bodyPr>
          <a:lstStyle/>
          <a:p>
            <a:r>
              <a:rPr lang="en-GB" sz="1100" dirty="0" smtClean="0">
                <a:solidFill>
                  <a:schemeClr val="bg1"/>
                </a:solidFill>
                <a:hlinkClick r:id="rId4"/>
              </a:rPr>
              <a:t>goo.gl/Q92bnR</a:t>
            </a:r>
            <a:r>
              <a:rPr lang="en-GB" sz="1100" dirty="0" smtClean="0">
                <a:solidFill>
                  <a:schemeClr val="bg1"/>
                </a:solidFill>
              </a:rPr>
              <a:t> </a:t>
            </a:r>
            <a:endParaRPr lang="en-GB" sz="1100" dirty="0">
              <a:solidFill>
                <a:schemeClr val="bg1"/>
              </a:solidFill>
            </a:endParaRPr>
          </a:p>
        </p:txBody>
      </p:sp>
      <p:sp>
        <p:nvSpPr>
          <p:cNvPr id="10" name="Explosion 1 9"/>
          <p:cNvSpPr/>
          <p:nvPr/>
        </p:nvSpPr>
        <p:spPr>
          <a:xfrm rot="20472116">
            <a:off x="-969700" y="3596348"/>
            <a:ext cx="5826841" cy="2938229"/>
          </a:xfrm>
          <a:prstGeom prst="irregularSeal1">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ts val="4000"/>
              </a:lnSpc>
            </a:pPr>
            <a:r>
              <a:rPr lang="en-GB" sz="4400" b="1" dirty="0" smtClean="0">
                <a:solidFill>
                  <a:srgbClr val="C00000"/>
                </a:solidFill>
              </a:rPr>
              <a:t>How do they do that?</a:t>
            </a:r>
            <a:endParaRPr lang="en-GB" sz="4400" b="1" dirty="0">
              <a:solidFill>
                <a:srgbClr val="C00000"/>
              </a:solidFill>
            </a:endParaRPr>
          </a:p>
        </p:txBody>
      </p:sp>
    </p:spTree>
    <p:extLst>
      <p:ext uri="{BB962C8B-B14F-4D97-AF65-F5344CB8AC3E}">
        <p14:creationId xmlns:p14="http://schemas.microsoft.com/office/powerpoint/2010/main" val="23773363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4257675" y="4734342"/>
            <a:ext cx="4886325" cy="2123658"/>
          </a:xfrm>
          <a:prstGeom prst="rect">
            <a:avLst/>
          </a:prstGeom>
          <a:noFill/>
        </p:spPr>
        <p:txBody>
          <a:bodyPr wrap="square" rtlCol="0">
            <a:spAutoFit/>
          </a:bodyPr>
          <a:lstStyle/>
          <a:p>
            <a:pPr algn="r"/>
            <a:r>
              <a:rPr lang="en-GB" sz="4400" dirty="0" smtClean="0">
                <a:solidFill>
                  <a:schemeClr val="bg1"/>
                </a:solidFill>
              </a:rPr>
              <a:t>Can you</a:t>
            </a:r>
          </a:p>
          <a:p>
            <a:pPr algn="r"/>
            <a:r>
              <a:rPr lang="en-GB" sz="4400" dirty="0" smtClean="0">
                <a:solidFill>
                  <a:schemeClr val="bg1"/>
                </a:solidFill>
              </a:rPr>
              <a:t>decompose into the steps required?</a:t>
            </a:r>
            <a:endParaRPr lang="en-GB" sz="4400" dirty="0">
              <a:solidFill>
                <a:schemeClr val="bg1"/>
              </a:solidFill>
            </a:endParaRPr>
          </a:p>
        </p:txBody>
      </p:sp>
      <p:sp>
        <p:nvSpPr>
          <p:cNvPr id="5" name="Explosion 1 4"/>
          <p:cNvSpPr/>
          <p:nvPr/>
        </p:nvSpPr>
        <p:spPr>
          <a:xfrm rot="20472116">
            <a:off x="-969700" y="3596348"/>
            <a:ext cx="5826841" cy="2938229"/>
          </a:xfrm>
          <a:prstGeom prst="irregularSeal1">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ts val="4000"/>
              </a:lnSpc>
            </a:pPr>
            <a:r>
              <a:rPr lang="en-GB" sz="4400" b="1" dirty="0" smtClean="0">
                <a:solidFill>
                  <a:srgbClr val="C00000"/>
                </a:solidFill>
              </a:rPr>
              <a:t>How do they do that?</a:t>
            </a:r>
            <a:endParaRPr lang="en-GB" sz="4400" b="1" dirty="0">
              <a:solidFill>
                <a:srgbClr val="C00000"/>
              </a:solidFill>
            </a:endParaRPr>
          </a:p>
        </p:txBody>
      </p:sp>
    </p:spTree>
    <p:extLst>
      <p:ext uri="{BB962C8B-B14F-4D97-AF65-F5344CB8AC3E}">
        <p14:creationId xmlns:p14="http://schemas.microsoft.com/office/powerpoint/2010/main" val="40668652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6459354" y="0"/>
            <a:ext cx="2684646" cy="2800767"/>
          </a:xfrm>
          <a:prstGeom prst="rect">
            <a:avLst/>
          </a:prstGeom>
          <a:noFill/>
        </p:spPr>
        <p:txBody>
          <a:bodyPr wrap="none" rtlCol="0">
            <a:spAutoFit/>
          </a:bodyPr>
          <a:lstStyle/>
          <a:p>
            <a:pPr algn="r"/>
            <a:r>
              <a:rPr lang="en-GB" sz="4400" b="1" dirty="0" smtClean="0">
                <a:solidFill>
                  <a:schemeClr val="bg1"/>
                </a:solidFill>
              </a:rPr>
              <a:t>Selecting </a:t>
            </a:r>
          </a:p>
          <a:p>
            <a:pPr algn="r"/>
            <a:r>
              <a:rPr lang="en-GB" sz="4400" b="1" dirty="0" smtClean="0">
                <a:solidFill>
                  <a:schemeClr val="bg1"/>
                </a:solidFill>
              </a:rPr>
              <a:t>Enhancing</a:t>
            </a:r>
          </a:p>
          <a:p>
            <a:pPr algn="r"/>
            <a:r>
              <a:rPr lang="en-GB" sz="4400" b="1" dirty="0" smtClean="0">
                <a:solidFill>
                  <a:schemeClr val="bg1"/>
                </a:solidFill>
              </a:rPr>
              <a:t>Layering</a:t>
            </a:r>
          </a:p>
          <a:p>
            <a:pPr algn="r"/>
            <a:r>
              <a:rPr lang="en-GB" sz="4400" b="1" dirty="0" smtClean="0">
                <a:solidFill>
                  <a:schemeClr val="bg1"/>
                </a:solidFill>
              </a:rPr>
              <a:t>Feathering</a:t>
            </a:r>
            <a:endParaRPr lang="en-GB" sz="4400" b="1" dirty="0">
              <a:solidFill>
                <a:schemeClr val="bg1"/>
              </a:solidFill>
            </a:endParaRPr>
          </a:p>
        </p:txBody>
      </p:sp>
    </p:spTree>
    <p:extLst>
      <p:ext uri="{BB962C8B-B14F-4D97-AF65-F5344CB8AC3E}">
        <p14:creationId xmlns:p14="http://schemas.microsoft.com/office/powerpoint/2010/main" val="21068333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Effect transition="in" filter="fade">
                                      <p:cBhvr>
                                        <p:cTn id="11" dur="500"/>
                                        <p:tgtEl>
                                          <p:spTgt spid="4">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fade">
                                      <p:cBhvr>
                                        <p:cTn id="15"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1250"/>
          <a:stretch/>
        </p:blipFill>
        <p:spPr>
          <a:xfrm>
            <a:off x="-11151" y="4"/>
            <a:ext cx="9152635" cy="6857996"/>
          </a:xfrm>
          <a:prstGeom prst="rect">
            <a:avLst/>
          </a:prstGeom>
        </p:spPr>
      </p:pic>
    </p:spTree>
    <p:extLst>
      <p:ext uri="{BB962C8B-B14F-4D97-AF65-F5344CB8AC3E}">
        <p14:creationId xmlns:p14="http://schemas.microsoft.com/office/powerpoint/2010/main" val="29721266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00"/>
            <a:ext cx="9174264" cy="6855700"/>
          </a:xfrm>
          <a:prstGeom prst="rect">
            <a:avLst/>
          </a:prstGeom>
        </p:spPr>
      </p:pic>
      <p:sp>
        <p:nvSpPr>
          <p:cNvPr id="3" name="Title 1"/>
          <p:cNvSpPr txBox="1">
            <a:spLocks/>
          </p:cNvSpPr>
          <p:nvPr/>
        </p:nvSpPr>
        <p:spPr>
          <a:xfrm>
            <a:off x="5863107" y="2300"/>
            <a:ext cx="3280893" cy="108700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6600" b="1" dirty="0" smtClean="0">
                <a:solidFill>
                  <a:schemeClr val="bg1"/>
                </a:solidFill>
                <a:latin typeface="+mn-lt"/>
              </a:rPr>
              <a:t>Lets talk</a:t>
            </a:r>
            <a:br>
              <a:rPr lang="en-GB" sz="6600" b="1" dirty="0" smtClean="0">
                <a:solidFill>
                  <a:schemeClr val="bg1"/>
                </a:solidFill>
                <a:latin typeface="+mn-lt"/>
              </a:rPr>
            </a:br>
            <a:r>
              <a:rPr lang="en-GB" sz="6600" b="1" dirty="0" smtClean="0">
                <a:solidFill>
                  <a:schemeClr val="bg1"/>
                </a:solidFill>
                <a:latin typeface="+mn-lt"/>
              </a:rPr>
              <a:t>phones!</a:t>
            </a:r>
            <a:endParaRPr lang="en-GB" sz="6600" b="1" dirty="0">
              <a:solidFill>
                <a:schemeClr val="bg1"/>
              </a:solidFill>
              <a:latin typeface="+mn-lt"/>
            </a:endParaRPr>
          </a:p>
        </p:txBody>
      </p:sp>
    </p:spTree>
    <p:extLst>
      <p:ext uri="{BB962C8B-B14F-4D97-AF65-F5344CB8AC3E}">
        <p14:creationId xmlns:p14="http://schemas.microsoft.com/office/powerpoint/2010/main" val="133197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882759" y="5869944"/>
            <a:ext cx="1261241" cy="988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0" y="857250"/>
            <a:ext cx="9136481" cy="5143500"/>
          </a:xfrm>
          <a:prstGeom prst="rect">
            <a:avLst/>
          </a:prstGeom>
        </p:spPr>
      </p:pic>
      <p:sp>
        <p:nvSpPr>
          <p:cNvPr id="4" name="TextBox 3"/>
          <p:cNvSpPr txBox="1"/>
          <p:nvPr/>
        </p:nvSpPr>
        <p:spPr>
          <a:xfrm>
            <a:off x="0" y="5100503"/>
            <a:ext cx="6465873" cy="769441"/>
          </a:xfrm>
          <a:prstGeom prst="rect">
            <a:avLst/>
          </a:prstGeom>
          <a:noFill/>
        </p:spPr>
        <p:txBody>
          <a:bodyPr wrap="none" rtlCol="0">
            <a:spAutoFit/>
          </a:bodyPr>
          <a:lstStyle/>
          <a:p>
            <a:r>
              <a:rPr lang="en-GB" sz="4400" dirty="0">
                <a:solidFill>
                  <a:srgbClr val="C00000"/>
                </a:solidFill>
              </a:rPr>
              <a:t>Which has the best screen?</a:t>
            </a: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55960" b="31994"/>
          <a:stretch/>
        </p:blipFill>
        <p:spPr>
          <a:xfrm>
            <a:off x="3760" y="857251"/>
            <a:ext cx="9140240" cy="492617"/>
          </a:xfrm>
          <a:prstGeom prst="rect">
            <a:avLst/>
          </a:prstGeom>
        </p:spPr>
      </p:pic>
    </p:spTree>
    <p:extLst>
      <p:ext uri="{BB962C8B-B14F-4D97-AF65-F5344CB8AC3E}">
        <p14:creationId xmlns:p14="http://schemas.microsoft.com/office/powerpoint/2010/main" val="7531056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882759" y="5869944"/>
            <a:ext cx="1261241" cy="988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0" y="857250"/>
            <a:ext cx="9136481" cy="5143500"/>
          </a:xfrm>
          <a:prstGeom prst="rect">
            <a:avLst/>
          </a:prstGeom>
        </p:spPr>
      </p:pic>
      <p:sp>
        <p:nvSpPr>
          <p:cNvPr id="4" name="TextBox 3"/>
          <p:cNvSpPr txBox="1"/>
          <p:nvPr/>
        </p:nvSpPr>
        <p:spPr>
          <a:xfrm>
            <a:off x="0" y="5100503"/>
            <a:ext cx="6563143" cy="769441"/>
          </a:xfrm>
          <a:prstGeom prst="rect">
            <a:avLst/>
          </a:prstGeom>
          <a:noFill/>
        </p:spPr>
        <p:txBody>
          <a:bodyPr wrap="none" rtlCol="0">
            <a:spAutoFit/>
          </a:bodyPr>
          <a:lstStyle/>
          <a:p>
            <a:r>
              <a:rPr lang="en-GB" sz="4400" dirty="0">
                <a:solidFill>
                  <a:srgbClr val="C00000"/>
                </a:solidFill>
              </a:rPr>
              <a:t>Which has the best screen?</a:t>
            </a: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06" t="84304" r="-106" b="3650"/>
          <a:stretch/>
        </p:blipFill>
        <p:spPr>
          <a:xfrm>
            <a:off x="3760" y="857251"/>
            <a:ext cx="9140240" cy="492617"/>
          </a:xfrm>
          <a:prstGeom prst="rect">
            <a:avLst/>
          </a:prstGeom>
        </p:spPr>
      </p:pic>
    </p:spTree>
    <p:extLst>
      <p:ext uri="{BB962C8B-B14F-4D97-AF65-F5344CB8AC3E}">
        <p14:creationId xmlns:p14="http://schemas.microsoft.com/office/powerpoint/2010/main" val="11793319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882759" y="5869944"/>
            <a:ext cx="1261241" cy="988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0" y="857250"/>
            <a:ext cx="9136481" cy="5143500"/>
          </a:xfrm>
          <a:prstGeom prst="rect">
            <a:avLst/>
          </a:prstGeom>
        </p:spPr>
      </p:pic>
      <p:sp>
        <p:nvSpPr>
          <p:cNvPr id="4" name="TextBox 3"/>
          <p:cNvSpPr txBox="1"/>
          <p:nvPr/>
        </p:nvSpPr>
        <p:spPr>
          <a:xfrm>
            <a:off x="0" y="5100503"/>
            <a:ext cx="6563143" cy="769441"/>
          </a:xfrm>
          <a:prstGeom prst="rect">
            <a:avLst/>
          </a:prstGeom>
          <a:noFill/>
        </p:spPr>
        <p:txBody>
          <a:bodyPr wrap="none" rtlCol="0">
            <a:spAutoFit/>
          </a:bodyPr>
          <a:lstStyle/>
          <a:p>
            <a:r>
              <a:rPr lang="en-GB" sz="4400" dirty="0">
                <a:solidFill>
                  <a:srgbClr val="C00000"/>
                </a:solidFill>
              </a:rPr>
              <a:t>Which has the best screen?</a:t>
            </a: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06" t="70132" r="-106" b="17822"/>
          <a:stretch/>
        </p:blipFill>
        <p:spPr>
          <a:xfrm>
            <a:off x="3760" y="857251"/>
            <a:ext cx="9140240" cy="492617"/>
          </a:xfrm>
          <a:prstGeom prst="rect">
            <a:avLst/>
          </a:prstGeom>
        </p:spPr>
      </p:pic>
    </p:spTree>
    <p:extLst>
      <p:ext uri="{BB962C8B-B14F-4D97-AF65-F5344CB8AC3E}">
        <p14:creationId xmlns:p14="http://schemas.microsoft.com/office/powerpoint/2010/main" val="35472139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882759" y="5869944"/>
            <a:ext cx="1261241" cy="988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0" y="857250"/>
            <a:ext cx="9136481" cy="5143500"/>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8661" t="58019" b="30847"/>
          <a:stretch/>
        </p:blipFill>
        <p:spPr>
          <a:xfrm>
            <a:off x="1" y="857251"/>
            <a:ext cx="9136481" cy="463640"/>
          </a:xfrm>
          <a:prstGeom prst="rect">
            <a:avLst/>
          </a:prstGeom>
        </p:spPr>
      </p:pic>
      <p:sp>
        <p:nvSpPr>
          <p:cNvPr id="4" name="TextBox 3"/>
          <p:cNvSpPr txBox="1"/>
          <p:nvPr/>
        </p:nvSpPr>
        <p:spPr>
          <a:xfrm>
            <a:off x="1" y="5120912"/>
            <a:ext cx="6758966" cy="769441"/>
          </a:xfrm>
          <a:prstGeom prst="rect">
            <a:avLst/>
          </a:prstGeom>
          <a:noFill/>
        </p:spPr>
        <p:txBody>
          <a:bodyPr wrap="none" rtlCol="0">
            <a:spAutoFit/>
          </a:bodyPr>
          <a:lstStyle/>
          <a:p>
            <a:r>
              <a:rPr lang="en-GB" sz="4400" dirty="0">
                <a:solidFill>
                  <a:srgbClr val="C00000"/>
                </a:solidFill>
              </a:rPr>
              <a:t>Which has the best camera?</a:t>
            </a:r>
          </a:p>
        </p:txBody>
      </p:sp>
    </p:spTree>
    <p:extLst>
      <p:ext uri="{BB962C8B-B14F-4D97-AF65-F5344CB8AC3E}">
        <p14:creationId xmlns:p14="http://schemas.microsoft.com/office/powerpoint/2010/main" val="6380977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882759" y="5869944"/>
            <a:ext cx="1261241" cy="988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316" name="Picture 2" descr="http://www.fasblog.com/wp-content/uploads/2009/02/polaroid_i1035_10mp_digital_camera_display.jpg"/>
          <p:cNvPicPr>
            <a:picLocks noChangeAspect="1" noChangeArrowheads="1"/>
          </p:cNvPicPr>
          <p:nvPr/>
        </p:nvPicPr>
        <p:blipFill>
          <a:blip r:embed="rId3">
            <a:extLst>
              <a:ext uri="{28A0092B-C50C-407E-A947-70E740481C1C}">
                <a14:useLocalDpi xmlns:a14="http://schemas.microsoft.com/office/drawing/2010/main" val="0"/>
              </a:ext>
            </a:extLst>
          </a:blip>
          <a:srcRect t="15190" b="15190"/>
          <a:stretch>
            <a:fillRect/>
          </a:stretch>
        </p:blipFill>
        <p:spPr bwMode="auto">
          <a:xfrm>
            <a:off x="103586" y="1017985"/>
            <a:ext cx="5130403"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5807976" y="2614421"/>
            <a:ext cx="322876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GB" sz="4400" b="1" dirty="0">
                <a:solidFill>
                  <a:srgbClr val="C00000"/>
                </a:solidFill>
                <a:latin typeface="Courier New" panose="02070309020205020404" pitchFamily="49" charset="0"/>
                <a:cs typeface="Courier New" panose="02070309020205020404" pitchFamily="49" charset="0"/>
              </a:rPr>
              <a:t>9,980,928</a:t>
            </a:r>
          </a:p>
        </p:txBody>
      </p:sp>
      <p:sp>
        <p:nvSpPr>
          <p:cNvPr id="2" name="TextBox 1"/>
          <p:cNvSpPr txBox="1"/>
          <p:nvPr/>
        </p:nvSpPr>
        <p:spPr>
          <a:xfrm>
            <a:off x="5831927" y="1007823"/>
            <a:ext cx="3204818" cy="1446550"/>
          </a:xfrm>
          <a:prstGeom prst="rect">
            <a:avLst/>
          </a:prstGeom>
          <a:noFill/>
        </p:spPr>
        <p:txBody>
          <a:bodyPr wrap="square" rtlCol="0">
            <a:spAutoFit/>
          </a:bodyPr>
          <a:lstStyle/>
          <a:p>
            <a:pPr algn="r"/>
            <a:r>
              <a:rPr lang="en-GB" sz="4400" dirty="0">
                <a:solidFill>
                  <a:srgbClr val="585858"/>
                </a:solidFill>
              </a:rPr>
              <a:t>How many</a:t>
            </a:r>
          </a:p>
          <a:p>
            <a:pPr algn="r"/>
            <a:r>
              <a:rPr lang="en-GB" sz="4400" dirty="0">
                <a:solidFill>
                  <a:srgbClr val="585858"/>
                </a:solidFill>
              </a:rPr>
              <a:t>pixels?</a:t>
            </a:r>
          </a:p>
        </p:txBody>
      </p:sp>
    </p:spTree>
    <p:extLst>
      <p:ext uri="{BB962C8B-B14F-4D97-AF65-F5344CB8AC3E}">
        <p14:creationId xmlns:p14="http://schemas.microsoft.com/office/powerpoint/2010/main" val="39028709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273397" y="418146"/>
            <a:ext cx="4280606" cy="6056774"/>
          </a:xfrm>
          <a:prstGeom prst="rect">
            <a:avLst/>
          </a:prstGeom>
          <a:ln>
            <a:solidFill>
              <a:schemeClr val="bg1">
                <a:lumMod val="50000"/>
              </a:schemeClr>
            </a:solidFill>
          </a:ln>
        </p:spPr>
      </p:pic>
      <p:pic>
        <p:nvPicPr>
          <p:cNvPr id="8" name="Picture 7"/>
          <p:cNvPicPr>
            <a:picLocks noChangeAspect="1"/>
          </p:cNvPicPr>
          <p:nvPr/>
        </p:nvPicPr>
        <p:blipFill rotWithShape="1">
          <a:blip r:embed="rId4"/>
          <a:srcRect l="26240" t="19395" r="21108" b="25645"/>
          <a:stretch/>
        </p:blipFill>
        <p:spPr>
          <a:xfrm>
            <a:off x="275772" y="418145"/>
            <a:ext cx="2749956" cy="1613852"/>
          </a:xfrm>
          <a:prstGeom prst="rect">
            <a:avLst/>
          </a:prstGeom>
          <a:ln>
            <a:solidFill>
              <a:schemeClr val="bg1">
                <a:lumMod val="50000"/>
              </a:schemeClr>
            </a:solidFill>
          </a:ln>
        </p:spPr>
      </p:pic>
    </p:spTree>
    <p:extLst>
      <p:ext uri="{BB962C8B-B14F-4D97-AF65-F5344CB8AC3E}">
        <p14:creationId xmlns:p14="http://schemas.microsoft.com/office/powerpoint/2010/main" val="22120675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882759" y="5869944"/>
            <a:ext cx="1261241" cy="988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1774610" y="0"/>
            <a:ext cx="7369390" cy="1015663"/>
          </a:xfrm>
          <a:prstGeom prst="rect">
            <a:avLst/>
          </a:prstGeom>
          <a:noFill/>
        </p:spPr>
        <p:txBody>
          <a:bodyPr wrap="none" rtlCol="0">
            <a:spAutoFit/>
          </a:bodyPr>
          <a:lstStyle/>
          <a:p>
            <a:pPr algn="r"/>
            <a:r>
              <a:rPr lang="en-GB" sz="6000" dirty="0">
                <a:solidFill>
                  <a:srgbClr val="585858"/>
                </a:solidFill>
              </a:rPr>
              <a:t>Screens render images</a:t>
            </a:r>
          </a:p>
        </p:txBody>
      </p:sp>
      <p:sp>
        <p:nvSpPr>
          <p:cNvPr id="5" name="Rectangle 4"/>
          <p:cNvSpPr/>
          <p:nvPr/>
        </p:nvSpPr>
        <p:spPr>
          <a:xfrm>
            <a:off x="0" y="5842337"/>
            <a:ext cx="7815537" cy="1015663"/>
          </a:xfrm>
          <a:prstGeom prst="rect">
            <a:avLst/>
          </a:prstGeom>
        </p:spPr>
        <p:txBody>
          <a:bodyPr wrap="none">
            <a:spAutoFit/>
          </a:bodyPr>
          <a:lstStyle/>
          <a:p>
            <a:r>
              <a:rPr lang="en-GB" sz="6000" dirty="0">
                <a:solidFill>
                  <a:srgbClr val="C00000"/>
                </a:solidFill>
              </a:rPr>
              <a:t>Cameras digitize images</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2813" r="41406"/>
          <a:stretch/>
        </p:blipFill>
        <p:spPr>
          <a:xfrm>
            <a:off x="3000375" y="1134070"/>
            <a:ext cx="2357438" cy="4589860"/>
          </a:xfrm>
          <a:prstGeom prst="rect">
            <a:avLst/>
          </a:prstGeom>
        </p:spPr>
      </p:pic>
      <p:sp>
        <p:nvSpPr>
          <p:cNvPr id="6" name="Rectangle 5"/>
          <p:cNvSpPr/>
          <p:nvPr/>
        </p:nvSpPr>
        <p:spPr>
          <a:xfrm rot="16200000">
            <a:off x="-1644465" y="1644465"/>
            <a:ext cx="3658262" cy="369332"/>
          </a:xfrm>
          <a:prstGeom prst="rect">
            <a:avLst/>
          </a:prstGeom>
        </p:spPr>
        <p:txBody>
          <a:bodyPr wrap="square">
            <a:spAutoFit/>
          </a:bodyPr>
          <a:lstStyle/>
          <a:p>
            <a:pPr algn="r"/>
            <a:r>
              <a:rPr lang="en-GB" dirty="0" smtClean="0">
                <a:solidFill>
                  <a:schemeClr val="bg1">
                    <a:lumMod val="75000"/>
                  </a:schemeClr>
                </a:solidFill>
              </a:rPr>
              <a:t>Image courtesy of Intel Free Press </a:t>
            </a:r>
            <a:endParaRPr lang="en-GB" dirty="0">
              <a:solidFill>
                <a:schemeClr val="bg1">
                  <a:lumMod val="75000"/>
                </a:schemeClr>
              </a:solidFill>
            </a:endParaRPr>
          </a:p>
        </p:txBody>
      </p:sp>
    </p:spTree>
    <p:extLst>
      <p:ext uri="{BB962C8B-B14F-4D97-AF65-F5344CB8AC3E}">
        <p14:creationId xmlns:p14="http://schemas.microsoft.com/office/powerpoint/2010/main" val="28271476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00000">
            <a:off x="-151166" y="445022"/>
            <a:ext cx="2988122" cy="1639272"/>
          </a:xfrm>
          <a:prstGeom prst="rect">
            <a:avLst/>
          </a:prstGeom>
        </p:spPr>
      </p:pic>
      <p:sp>
        <p:nvSpPr>
          <p:cNvPr id="9" name="Rectangle 8"/>
          <p:cNvSpPr/>
          <p:nvPr/>
        </p:nvSpPr>
        <p:spPr>
          <a:xfrm>
            <a:off x="7882759" y="5869944"/>
            <a:ext cx="1261241" cy="988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1774610" y="-138024"/>
            <a:ext cx="7369390" cy="1015663"/>
          </a:xfrm>
          <a:prstGeom prst="rect">
            <a:avLst/>
          </a:prstGeom>
          <a:noFill/>
        </p:spPr>
        <p:txBody>
          <a:bodyPr wrap="none" rtlCol="0">
            <a:spAutoFit/>
          </a:bodyPr>
          <a:lstStyle/>
          <a:p>
            <a:pPr algn="r"/>
            <a:r>
              <a:rPr lang="en-GB" sz="6000" dirty="0">
                <a:solidFill>
                  <a:srgbClr val="585858"/>
                </a:solidFill>
              </a:rPr>
              <a:t>Screens render images</a:t>
            </a:r>
          </a:p>
        </p:txBody>
      </p:sp>
      <p:sp>
        <p:nvSpPr>
          <p:cNvPr id="5" name="Rectangle 4"/>
          <p:cNvSpPr/>
          <p:nvPr/>
        </p:nvSpPr>
        <p:spPr>
          <a:xfrm>
            <a:off x="0" y="5842337"/>
            <a:ext cx="7815537" cy="1015663"/>
          </a:xfrm>
          <a:prstGeom prst="rect">
            <a:avLst/>
          </a:prstGeom>
        </p:spPr>
        <p:txBody>
          <a:bodyPr wrap="none">
            <a:spAutoFit/>
          </a:bodyPr>
          <a:lstStyle/>
          <a:p>
            <a:r>
              <a:rPr lang="en-GB" sz="6000" dirty="0">
                <a:solidFill>
                  <a:srgbClr val="C00000"/>
                </a:solidFill>
              </a:rPr>
              <a:t>Cameras digitize images</a:t>
            </a:r>
          </a:p>
        </p:txBody>
      </p:sp>
      <p:pic>
        <p:nvPicPr>
          <p:cNvPr id="3" name="Picture 2"/>
          <p:cNvPicPr>
            <a:picLocks noChangeAspect="1"/>
          </p:cNvPicPr>
          <p:nvPr/>
        </p:nvPicPr>
        <p:blipFill>
          <a:blip r:embed="rId4"/>
          <a:stretch>
            <a:fillRect/>
          </a:stretch>
        </p:blipFill>
        <p:spPr>
          <a:xfrm rot="-900000">
            <a:off x="945211" y="1609570"/>
            <a:ext cx="2909111" cy="4116200"/>
          </a:xfrm>
          <a:prstGeom prst="rect">
            <a:avLst/>
          </a:prstGeom>
          <a:ln>
            <a:solidFill>
              <a:schemeClr val="bg1">
                <a:lumMod val="50000"/>
              </a:schemeClr>
            </a:solidFill>
          </a:ln>
        </p:spPr>
      </p:pic>
      <p:pic>
        <p:nvPicPr>
          <p:cNvPr id="10" name="Picture 9"/>
          <p:cNvPicPr>
            <a:picLocks noChangeAspect="1"/>
          </p:cNvPicPr>
          <p:nvPr/>
        </p:nvPicPr>
        <p:blipFill>
          <a:blip r:embed="rId5"/>
          <a:stretch>
            <a:fillRect/>
          </a:stretch>
        </p:blipFill>
        <p:spPr>
          <a:xfrm rot="-300000">
            <a:off x="2570989" y="1206679"/>
            <a:ext cx="2909112" cy="4116200"/>
          </a:xfrm>
          <a:prstGeom prst="rect">
            <a:avLst/>
          </a:prstGeom>
          <a:ln>
            <a:solidFill>
              <a:schemeClr val="bg1">
                <a:lumMod val="50000"/>
              </a:schemeClr>
            </a:solidFill>
          </a:ln>
        </p:spPr>
      </p:pic>
      <p:pic>
        <p:nvPicPr>
          <p:cNvPr id="11" name="Picture 10"/>
          <p:cNvPicPr>
            <a:picLocks noChangeAspect="1"/>
          </p:cNvPicPr>
          <p:nvPr/>
        </p:nvPicPr>
        <p:blipFill>
          <a:blip r:embed="rId6"/>
          <a:stretch>
            <a:fillRect/>
          </a:stretch>
        </p:blipFill>
        <p:spPr>
          <a:xfrm rot="300000">
            <a:off x="4204311" y="1157097"/>
            <a:ext cx="2909111" cy="4116200"/>
          </a:xfrm>
          <a:prstGeom prst="rect">
            <a:avLst/>
          </a:prstGeom>
          <a:ln>
            <a:solidFill>
              <a:schemeClr val="bg1">
                <a:lumMod val="50000"/>
              </a:schemeClr>
            </a:solidFill>
          </a:ln>
        </p:spPr>
      </p:pic>
      <p:pic>
        <p:nvPicPr>
          <p:cNvPr id="12" name="Picture 11"/>
          <p:cNvPicPr>
            <a:picLocks noChangeAspect="1"/>
          </p:cNvPicPr>
          <p:nvPr/>
        </p:nvPicPr>
        <p:blipFill>
          <a:blip r:embed="rId7"/>
          <a:stretch>
            <a:fillRect/>
          </a:stretch>
        </p:blipFill>
        <p:spPr>
          <a:xfrm rot="900000">
            <a:off x="5847308" y="1462329"/>
            <a:ext cx="2909111" cy="4116200"/>
          </a:xfrm>
          <a:prstGeom prst="rect">
            <a:avLst/>
          </a:prstGeom>
          <a:ln>
            <a:solidFill>
              <a:schemeClr val="bg1">
                <a:lumMod val="50000"/>
              </a:schemeClr>
            </a:solidFill>
          </a:ln>
        </p:spPr>
      </p:pic>
      <p:sp>
        <p:nvSpPr>
          <p:cNvPr id="14" name="TextBox 13"/>
          <p:cNvSpPr txBox="1"/>
          <p:nvPr/>
        </p:nvSpPr>
        <p:spPr>
          <a:xfrm>
            <a:off x="7688854" y="4326299"/>
            <a:ext cx="1484702" cy="3170099"/>
          </a:xfrm>
          <a:prstGeom prst="rect">
            <a:avLst/>
          </a:prstGeom>
          <a:noFill/>
        </p:spPr>
        <p:txBody>
          <a:bodyPr wrap="none" rtlCol="0">
            <a:spAutoFit/>
          </a:bodyPr>
          <a:lstStyle/>
          <a:p>
            <a:r>
              <a:rPr lang="en-GB" sz="20000" b="1" dirty="0">
                <a:solidFill>
                  <a:srgbClr val="DEDEDE"/>
                </a:solidFill>
              </a:rPr>
              <a:t>4</a:t>
            </a:r>
          </a:p>
        </p:txBody>
      </p:sp>
      <p:sp>
        <p:nvSpPr>
          <p:cNvPr id="15" name="TextBox 14"/>
          <p:cNvSpPr txBox="1"/>
          <p:nvPr/>
        </p:nvSpPr>
        <p:spPr>
          <a:xfrm>
            <a:off x="7645271" y="6295036"/>
            <a:ext cx="1122423" cy="461665"/>
          </a:xfrm>
          <a:prstGeom prst="rect">
            <a:avLst/>
          </a:prstGeom>
          <a:noFill/>
        </p:spPr>
        <p:txBody>
          <a:bodyPr wrap="none" rtlCol="0">
            <a:spAutoFit/>
          </a:bodyPr>
          <a:lstStyle/>
          <a:p>
            <a:r>
              <a:rPr lang="en-GB" sz="2400" b="1" dirty="0" smtClean="0">
                <a:solidFill>
                  <a:srgbClr val="595959"/>
                </a:solidFill>
              </a:rPr>
              <a:t>activity</a:t>
            </a:r>
            <a:endParaRPr lang="en-GB" sz="2400" b="1" dirty="0">
              <a:solidFill>
                <a:srgbClr val="595959"/>
              </a:solidFill>
            </a:endParaRPr>
          </a:p>
        </p:txBody>
      </p:sp>
    </p:spTree>
    <p:extLst>
      <p:ext uri="{BB962C8B-B14F-4D97-AF65-F5344CB8AC3E}">
        <p14:creationId xmlns:p14="http://schemas.microsoft.com/office/powerpoint/2010/main" val="32550739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82759" y="5869944"/>
            <a:ext cx="1261241" cy="988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292" name="Picture 4"/>
          <p:cNvPicPr>
            <a:picLocks noChangeAspect="1" noChangeArrowheads="1"/>
          </p:cNvPicPr>
          <p:nvPr/>
        </p:nvPicPr>
        <p:blipFill>
          <a:blip r:embed="rId3">
            <a:extLst>
              <a:ext uri="{28A0092B-C50C-407E-A947-70E740481C1C}">
                <a14:useLocalDpi xmlns:a14="http://schemas.microsoft.com/office/drawing/2010/main" val="0"/>
              </a:ext>
            </a:extLst>
          </a:blip>
          <a:srcRect l="49718" t="58160" r="20438" b="14354"/>
          <a:stretch>
            <a:fillRect/>
          </a:stretch>
        </p:blipFill>
        <p:spPr bwMode="auto">
          <a:xfrm>
            <a:off x="2783058" y="0"/>
            <a:ext cx="6360942" cy="3661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 y="0"/>
            <a:ext cx="9144003" cy="6848029"/>
          </a:xfrm>
          <a:prstGeom prst="rect">
            <a:avLst/>
          </a:prstGeom>
          <a:noFill/>
        </p:spPr>
        <p:txBody>
          <a:bodyPr wrap="square" rtlCol="0">
            <a:spAutoFit/>
          </a:bodyPr>
          <a:lstStyle/>
          <a:p>
            <a:pPr>
              <a:lnSpc>
                <a:spcPts val="6600"/>
              </a:lnSpc>
            </a:pPr>
            <a:r>
              <a:rPr lang="en-GB" sz="6600" b="1" dirty="0" smtClean="0">
                <a:solidFill>
                  <a:srgbClr val="585858"/>
                </a:solidFill>
              </a:rPr>
              <a:t>Thinking</a:t>
            </a:r>
          </a:p>
          <a:p>
            <a:pPr>
              <a:lnSpc>
                <a:spcPts val="6600"/>
              </a:lnSpc>
            </a:pPr>
            <a:r>
              <a:rPr lang="en-GB" sz="6600" b="1" dirty="0" smtClean="0">
                <a:solidFill>
                  <a:srgbClr val="585858"/>
                </a:solidFill>
              </a:rPr>
              <a:t>About</a:t>
            </a:r>
          </a:p>
          <a:p>
            <a:pPr>
              <a:lnSpc>
                <a:spcPts val="6600"/>
              </a:lnSpc>
            </a:pPr>
            <a:r>
              <a:rPr lang="en-GB" sz="6600" b="1" dirty="0" smtClean="0">
                <a:solidFill>
                  <a:srgbClr val="585858"/>
                </a:solidFill>
              </a:rPr>
              <a:t>Files</a:t>
            </a:r>
            <a:endParaRPr lang="en-GB" sz="6600" b="1" dirty="0">
              <a:solidFill>
                <a:srgbClr val="585858"/>
              </a:solidFill>
            </a:endParaRPr>
          </a:p>
          <a:p>
            <a:pPr>
              <a:spcBef>
                <a:spcPts val="1200"/>
              </a:spcBef>
            </a:pPr>
            <a:r>
              <a:rPr lang="en-GB" sz="4400" dirty="0" smtClean="0">
                <a:solidFill>
                  <a:srgbClr val="585858"/>
                </a:solidFill>
              </a:rPr>
              <a:t>The </a:t>
            </a:r>
            <a:r>
              <a:rPr lang="en-GB" sz="4400" dirty="0">
                <a:solidFill>
                  <a:srgbClr val="585858"/>
                </a:solidFill>
              </a:rPr>
              <a:t>more </a:t>
            </a:r>
            <a:r>
              <a:rPr lang="en-GB" sz="4400" dirty="0" smtClean="0">
                <a:solidFill>
                  <a:srgbClr val="585858"/>
                </a:solidFill>
              </a:rPr>
              <a:t>pixels,</a:t>
            </a:r>
          </a:p>
          <a:p>
            <a:r>
              <a:rPr lang="en-GB" sz="4400" dirty="0" smtClean="0">
                <a:solidFill>
                  <a:srgbClr val="585858"/>
                </a:solidFill>
              </a:rPr>
              <a:t>the </a:t>
            </a:r>
            <a:r>
              <a:rPr lang="en-GB" sz="4400" dirty="0">
                <a:solidFill>
                  <a:srgbClr val="585858"/>
                </a:solidFill>
              </a:rPr>
              <a:t>greater </a:t>
            </a:r>
            <a:r>
              <a:rPr lang="en-GB" sz="4400" dirty="0" smtClean="0">
                <a:solidFill>
                  <a:srgbClr val="585858"/>
                </a:solidFill>
              </a:rPr>
              <a:t>the resolution.</a:t>
            </a:r>
            <a:endParaRPr lang="en-GB" sz="4400" b="1" dirty="0">
              <a:solidFill>
                <a:srgbClr val="585858"/>
              </a:solidFill>
            </a:endParaRPr>
          </a:p>
          <a:p>
            <a:r>
              <a:rPr lang="en-GB" sz="4400" dirty="0">
                <a:solidFill>
                  <a:srgbClr val="585858"/>
                </a:solidFill>
              </a:rPr>
              <a:t>The greater the </a:t>
            </a:r>
            <a:r>
              <a:rPr lang="en-GB" sz="4400" dirty="0" smtClean="0">
                <a:solidFill>
                  <a:srgbClr val="585858"/>
                </a:solidFill>
              </a:rPr>
              <a:t>resolution</a:t>
            </a:r>
            <a:r>
              <a:rPr lang="en-GB" sz="4400" dirty="0">
                <a:solidFill>
                  <a:srgbClr val="585858"/>
                </a:solidFill>
              </a:rPr>
              <a:t>, </a:t>
            </a:r>
            <a:r>
              <a:rPr lang="en-GB" sz="4400" dirty="0" smtClean="0">
                <a:solidFill>
                  <a:srgbClr val="585858"/>
                </a:solidFill>
              </a:rPr>
              <a:t>the </a:t>
            </a:r>
            <a:r>
              <a:rPr lang="en-GB" sz="4400" dirty="0">
                <a:solidFill>
                  <a:srgbClr val="585858"/>
                </a:solidFill>
              </a:rPr>
              <a:t>better the </a:t>
            </a:r>
            <a:r>
              <a:rPr lang="en-GB" sz="4400" dirty="0" smtClean="0">
                <a:solidFill>
                  <a:srgbClr val="585858"/>
                </a:solidFill>
              </a:rPr>
              <a:t>image.</a:t>
            </a:r>
            <a:endParaRPr lang="en-GB" sz="4400" b="1" dirty="0">
              <a:solidFill>
                <a:srgbClr val="585858"/>
              </a:solidFill>
            </a:endParaRPr>
          </a:p>
          <a:p>
            <a:r>
              <a:rPr lang="en-GB" sz="4400" dirty="0">
                <a:solidFill>
                  <a:srgbClr val="585858"/>
                </a:solidFill>
              </a:rPr>
              <a:t>The better the </a:t>
            </a:r>
            <a:r>
              <a:rPr lang="en-GB" sz="4400" dirty="0" smtClean="0">
                <a:solidFill>
                  <a:srgbClr val="585858"/>
                </a:solidFill>
              </a:rPr>
              <a:t>image, the </a:t>
            </a:r>
            <a:r>
              <a:rPr lang="en-GB" sz="4400" dirty="0">
                <a:solidFill>
                  <a:srgbClr val="585858"/>
                </a:solidFill>
              </a:rPr>
              <a:t>bigger the file!</a:t>
            </a:r>
          </a:p>
        </p:txBody>
      </p:sp>
    </p:spTree>
    <p:extLst>
      <p:ext uri="{BB962C8B-B14F-4D97-AF65-F5344CB8AC3E}">
        <p14:creationId xmlns:p14="http://schemas.microsoft.com/office/powerpoint/2010/main" val="38653660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fade">
                                      <p:cBhvr>
                                        <p:cTn id="7" dur="500"/>
                                        <p:tgtEl>
                                          <p:spTgt spid="2">
                                            <p:txEl>
                                              <p:pRg st="5" end="5"/>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animEffect transition="in" filter="fade">
                                      <p:cBhvr>
                                        <p:cTn id="11"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4" descr="http://gnoegnoe.files.wordpress.com/2009/09/killamockingbird.jpg?w=182&amp;h=3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07464">
            <a:off x="293760" y="4159975"/>
            <a:ext cx="1529147" cy="251217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90002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muybridge flicker b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 y="3267075"/>
            <a:ext cx="4027488"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5502666" y="3893126"/>
            <a:ext cx="3658262" cy="369332"/>
          </a:xfrm>
          <a:prstGeom prst="rect">
            <a:avLst/>
          </a:prstGeom>
        </p:spPr>
        <p:txBody>
          <a:bodyPr wrap="square">
            <a:spAutoFit/>
          </a:bodyPr>
          <a:lstStyle/>
          <a:p>
            <a:pPr algn="r"/>
            <a:r>
              <a:rPr lang="en-GB" dirty="0" smtClean="0">
                <a:solidFill>
                  <a:schemeClr val="bg1">
                    <a:lumMod val="75000"/>
                  </a:schemeClr>
                </a:solidFill>
              </a:rPr>
              <a:t>Image courtesy of Wikipedia </a:t>
            </a:r>
            <a:endParaRPr lang="en-GB" dirty="0">
              <a:solidFill>
                <a:schemeClr val="bg1">
                  <a:lumMod val="75000"/>
                </a:schemeClr>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4309" y="-1"/>
            <a:ext cx="5839691" cy="3893127"/>
          </a:xfrm>
          <a:prstGeom prst="rect">
            <a:avLst/>
          </a:prstGeom>
        </p:spPr>
      </p:pic>
      <p:sp>
        <p:nvSpPr>
          <p:cNvPr id="5" name="Rectangle 4"/>
          <p:cNvSpPr/>
          <p:nvPr/>
        </p:nvSpPr>
        <p:spPr>
          <a:xfrm>
            <a:off x="7882759" y="5869944"/>
            <a:ext cx="1261241" cy="988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206366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0" y="0"/>
            <a:ext cx="9144000" cy="6986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GB" altLang="en-US" sz="2800" dirty="0">
                <a:solidFill>
                  <a:srgbClr val="585858"/>
                </a:solidFill>
              </a:rPr>
              <a:t>Text = small</a:t>
            </a:r>
          </a:p>
          <a:p>
            <a:pPr eaLnBrk="1" hangingPunct="1"/>
            <a:endParaRPr lang="en-GB" altLang="en-US" dirty="0"/>
          </a:p>
          <a:p>
            <a:pPr eaLnBrk="1" hangingPunct="1"/>
            <a:r>
              <a:rPr lang="en-GB" altLang="en-US" sz="7200" dirty="0">
                <a:solidFill>
                  <a:srgbClr val="585858"/>
                </a:solidFill>
              </a:rPr>
              <a:t>Picture = big</a:t>
            </a:r>
          </a:p>
          <a:p>
            <a:pPr eaLnBrk="1" hangingPunct="1"/>
            <a:endParaRPr lang="en-GB" altLang="en-US" sz="1200" dirty="0"/>
          </a:p>
          <a:p>
            <a:pPr eaLnBrk="1" hangingPunct="1"/>
            <a:r>
              <a:rPr lang="en-GB" altLang="en-US" sz="15000" dirty="0">
                <a:solidFill>
                  <a:srgbClr val="C00000"/>
                </a:solidFill>
              </a:rPr>
              <a:t>Multimedia</a:t>
            </a:r>
          </a:p>
          <a:p>
            <a:pPr eaLnBrk="1" hangingPunct="1"/>
            <a:r>
              <a:rPr lang="en-GB" altLang="en-US" sz="15000" dirty="0">
                <a:solidFill>
                  <a:srgbClr val="C00000"/>
                </a:solidFill>
              </a:rPr>
              <a:t>= huge</a:t>
            </a:r>
          </a:p>
          <a:p>
            <a:pPr eaLnBrk="1" hangingPunct="1"/>
            <a:endParaRPr lang="en-GB" altLang="en-US" dirty="0"/>
          </a:p>
        </p:txBody>
      </p:sp>
      <p:sp>
        <p:nvSpPr>
          <p:cNvPr id="3" name="Rectangle 2"/>
          <p:cNvSpPr/>
          <p:nvPr/>
        </p:nvSpPr>
        <p:spPr>
          <a:xfrm>
            <a:off x="7882759" y="5869944"/>
            <a:ext cx="1261241" cy="988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911270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25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par>
                          <p:cTn id="8" fill="hold" nodeType="afterGroup">
                            <p:stCondLst>
                              <p:cond delay="750"/>
                            </p:stCondLst>
                            <p:childTnLst>
                              <p:par>
                                <p:cTn id="9" presetID="10" presetClass="entr" presetSubtype="0" fill="hold" nodeType="after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animEffect transition="in" filter="fade">
                                      <p:cBhvr>
                                        <p:cTn id="11" dur="500"/>
                                        <p:tgtEl>
                                          <p:spTgt spid="5">
                                            <p:txEl>
                                              <p:pRg st="4" end="4"/>
                                            </p:txEl>
                                          </p:spTgt>
                                        </p:tgtEl>
                                      </p:cBhvr>
                                    </p:animEffect>
                                  </p:childTnLst>
                                </p:cTn>
                              </p:par>
                            </p:childTnLst>
                          </p:cTn>
                        </p:par>
                        <p:par>
                          <p:cTn id="12" fill="hold" nodeType="afterGroup">
                            <p:stCondLst>
                              <p:cond delay="1250"/>
                            </p:stCondLst>
                            <p:childTnLst>
                              <p:par>
                                <p:cTn id="13" presetID="10" presetClass="entr" presetSubtype="0" fill="hold" nodeType="after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animEffect transition="in" filter="fade">
                                      <p:cBhvr>
                                        <p:cTn id="15"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882759" y="5869944"/>
            <a:ext cx="1261241" cy="988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06" name="Title 1"/>
          <p:cNvSpPr>
            <a:spLocks noGrp="1"/>
          </p:cNvSpPr>
          <p:nvPr>
            <p:ph type="title"/>
          </p:nvPr>
        </p:nvSpPr>
        <p:spPr>
          <a:xfrm>
            <a:off x="0" y="-13281"/>
            <a:ext cx="9143999" cy="1325563"/>
          </a:xfrm>
          <a:solidFill>
            <a:schemeClr val="tx1">
              <a:lumMod val="65000"/>
              <a:lumOff val="35000"/>
            </a:schemeClr>
          </a:solidFill>
        </p:spPr>
        <p:txBody>
          <a:bodyPr anchor="t">
            <a:normAutofit/>
          </a:bodyPr>
          <a:lstStyle/>
          <a:p>
            <a:pPr algn="r"/>
            <a:r>
              <a:rPr lang="en-GB" altLang="en-US" sz="1800" b="0" dirty="0">
                <a:solidFill>
                  <a:schemeClr val="bg1"/>
                </a:solidFill>
              </a:rPr>
              <a:t>http://</a:t>
            </a:r>
            <a:r>
              <a:rPr lang="en-GB" altLang="en-US" sz="1800" b="0" dirty="0" smtClean="0">
                <a:solidFill>
                  <a:schemeClr val="bg1"/>
                </a:solidFill>
              </a:rPr>
              <a:t>windirstat.info</a:t>
            </a:r>
          </a:p>
        </p:txBody>
      </p:sp>
      <p:pic>
        <p:nvPicPr>
          <p:cNvPr id="2"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62362" y="4302919"/>
            <a:ext cx="1819275" cy="685800"/>
          </a:xfrm>
        </p:spPr>
      </p:pic>
      <p:pic>
        <p:nvPicPr>
          <p:cNvPr id="2150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 y="1323395"/>
            <a:ext cx="907415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4925" y="5585833"/>
            <a:ext cx="2736850" cy="4318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 name="Rectangle 6"/>
          <p:cNvSpPr/>
          <p:nvPr/>
        </p:nvSpPr>
        <p:spPr>
          <a:xfrm>
            <a:off x="3276600" y="3654024"/>
            <a:ext cx="574675" cy="79216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59" y="135365"/>
            <a:ext cx="3136841" cy="1182474"/>
          </a:xfrm>
          <a:prstGeom prst="rect">
            <a:avLst/>
          </a:prstGeom>
        </p:spPr>
      </p:pic>
    </p:spTree>
    <p:extLst>
      <p:ext uri="{BB962C8B-B14F-4D97-AF65-F5344CB8AC3E}">
        <p14:creationId xmlns:p14="http://schemas.microsoft.com/office/powerpoint/2010/main" val="21283082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fade">
                                      <p:cBhvr>
                                        <p:cTn id="7" dur="500"/>
                                        <p:tgtEl>
                                          <p:spTgt spid="2150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526" y="173930"/>
            <a:ext cx="8607440" cy="1325563"/>
          </a:xfrm>
        </p:spPr>
        <p:txBody>
          <a:bodyPr>
            <a:noAutofit/>
          </a:bodyPr>
          <a:lstStyle/>
          <a:p>
            <a:r>
              <a:rPr lang="en-GB" sz="6000" dirty="0" smtClean="0"/>
              <a:t>Understanding </a:t>
            </a:r>
            <a:r>
              <a:rPr lang="en-GB" sz="6000" b="1" dirty="0" smtClean="0">
                <a:latin typeface="+mn-lt"/>
              </a:rPr>
              <a:t>Colour</a:t>
            </a:r>
            <a:endParaRPr lang="en-GB" sz="6000" b="1" dirty="0">
              <a:latin typeface="+mn-lt"/>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526" y="1266825"/>
            <a:ext cx="4093189" cy="408576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6518" y="1266825"/>
            <a:ext cx="4085760" cy="4085760"/>
          </a:xfrm>
          <a:prstGeom prst="rect">
            <a:avLst/>
          </a:prstGeom>
        </p:spPr>
      </p:pic>
      <p:sp>
        <p:nvSpPr>
          <p:cNvPr id="5" name="Rectangle 4"/>
          <p:cNvSpPr/>
          <p:nvPr/>
        </p:nvSpPr>
        <p:spPr>
          <a:xfrm>
            <a:off x="7882759" y="5869944"/>
            <a:ext cx="1261241" cy="988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229223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007927" y="5749636"/>
            <a:ext cx="1136073" cy="10945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1072" t="40572" r="26629" b="35047"/>
          <a:stretch/>
        </p:blipFill>
        <p:spPr bwMode="auto">
          <a:xfrm>
            <a:off x="105032" y="3717032"/>
            <a:ext cx="8718934" cy="3140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16526" y="173930"/>
            <a:ext cx="8607440" cy="1325563"/>
          </a:xfrm>
        </p:spPr>
        <p:txBody>
          <a:bodyPr>
            <a:normAutofit/>
          </a:bodyPr>
          <a:lstStyle/>
          <a:p>
            <a:r>
              <a:rPr lang="en-GB" sz="6000" b="1" dirty="0" smtClean="0">
                <a:latin typeface="+mn-lt"/>
              </a:rPr>
              <a:t>Full Colour Bitmaps</a:t>
            </a:r>
            <a:endParaRPr lang="en-GB" sz="6000" b="1" dirty="0">
              <a:latin typeface="+mn-lt"/>
            </a:endParaRPr>
          </a:p>
        </p:txBody>
      </p:sp>
      <p:sp>
        <p:nvSpPr>
          <p:cNvPr id="3" name="Content Placeholder 2"/>
          <p:cNvSpPr>
            <a:spLocks noGrp="1"/>
          </p:cNvSpPr>
          <p:nvPr>
            <p:ph idx="1"/>
          </p:nvPr>
        </p:nvSpPr>
        <p:spPr>
          <a:xfrm>
            <a:off x="3829914" y="3827872"/>
            <a:ext cx="3193605" cy="2573110"/>
          </a:xfrm>
        </p:spPr>
        <p:txBody>
          <a:bodyPr>
            <a:normAutofit/>
          </a:bodyPr>
          <a:lstStyle/>
          <a:p>
            <a:pPr marL="0" indent="0">
              <a:buNone/>
            </a:pPr>
            <a:r>
              <a:rPr lang="en-GB" sz="4400" dirty="0" smtClean="0">
                <a:solidFill>
                  <a:srgbClr val="585858"/>
                </a:solidFill>
              </a:rPr>
              <a:t>Each pixel is made of RGB values in the range 0-255</a:t>
            </a:r>
          </a:p>
          <a:p>
            <a:pPr marL="0" indent="0">
              <a:buNone/>
            </a:pPr>
            <a:endParaRPr lang="en-GB" dirty="0"/>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5238" t="34857" r="35476" b="47238"/>
          <a:stretch/>
        </p:blipFill>
        <p:spPr bwMode="auto">
          <a:xfrm>
            <a:off x="97540" y="1196752"/>
            <a:ext cx="8847790"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011039" y="3717032"/>
            <a:ext cx="1495647" cy="3027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585858"/>
                </a:solidFill>
              </a:rPr>
              <a:t>Examples</a:t>
            </a:r>
            <a:endParaRPr lang="en-GB" dirty="0">
              <a:solidFill>
                <a:srgbClr val="585858"/>
              </a:solidFill>
            </a:endParaRPr>
          </a:p>
        </p:txBody>
      </p:sp>
      <p:sp>
        <p:nvSpPr>
          <p:cNvPr id="6" name="Rectangle 5"/>
          <p:cNvSpPr/>
          <p:nvPr/>
        </p:nvSpPr>
        <p:spPr>
          <a:xfrm>
            <a:off x="1274618" y="3629892"/>
            <a:ext cx="1039091" cy="1148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888381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007927" y="5749636"/>
            <a:ext cx="1136073" cy="10945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4573" t="40572" r="26629" b="35047"/>
          <a:stretch/>
        </p:blipFill>
        <p:spPr bwMode="auto">
          <a:xfrm>
            <a:off x="7010400" y="3717032"/>
            <a:ext cx="1813566" cy="3140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16526" y="173930"/>
            <a:ext cx="8607440" cy="1325563"/>
          </a:xfrm>
        </p:spPr>
        <p:txBody>
          <a:bodyPr>
            <a:normAutofit/>
          </a:bodyPr>
          <a:lstStyle/>
          <a:p>
            <a:r>
              <a:rPr lang="en-GB" sz="6000" b="1" dirty="0" smtClean="0">
                <a:latin typeface="+mn-lt"/>
              </a:rPr>
              <a:t>Full Colour Bitmaps</a:t>
            </a:r>
            <a:endParaRPr lang="en-GB" sz="6000" b="1" dirty="0">
              <a:latin typeface="+mn-lt"/>
            </a:endParaRPr>
          </a:p>
        </p:txBody>
      </p:sp>
      <p:sp>
        <p:nvSpPr>
          <p:cNvPr id="3" name="Content Placeholder 2"/>
          <p:cNvSpPr>
            <a:spLocks noGrp="1"/>
          </p:cNvSpPr>
          <p:nvPr>
            <p:ph idx="1"/>
          </p:nvPr>
        </p:nvSpPr>
        <p:spPr>
          <a:xfrm>
            <a:off x="216526" y="1295292"/>
            <a:ext cx="8816638" cy="1281653"/>
          </a:xfrm>
        </p:spPr>
        <p:txBody>
          <a:bodyPr>
            <a:normAutofit lnSpcReduction="10000"/>
          </a:bodyPr>
          <a:lstStyle/>
          <a:p>
            <a:pPr marL="0" indent="0">
              <a:buNone/>
            </a:pPr>
            <a:r>
              <a:rPr lang="en-GB" sz="4400" dirty="0" smtClean="0">
                <a:solidFill>
                  <a:srgbClr val="585858"/>
                </a:solidFill>
              </a:rPr>
              <a:t>How would each pixel be represented in a computers memory?</a:t>
            </a:r>
          </a:p>
          <a:p>
            <a:pPr marL="0" indent="0">
              <a:buNone/>
            </a:pPr>
            <a:endParaRPr lang="en-GB" dirty="0"/>
          </a:p>
        </p:txBody>
      </p:sp>
      <p:sp>
        <p:nvSpPr>
          <p:cNvPr id="4" name="Rectangle 3"/>
          <p:cNvSpPr/>
          <p:nvPr/>
        </p:nvSpPr>
        <p:spPr>
          <a:xfrm>
            <a:off x="7011039" y="3717032"/>
            <a:ext cx="1495647" cy="3027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rgbClr val="585858"/>
                </a:solidFill>
              </a:rPr>
              <a:t>Examples</a:t>
            </a:r>
            <a:endParaRPr lang="en-GB" dirty="0">
              <a:solidFill>
                <a:srgbClr val="585858"/>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1445067232"/>
              </p:ext>
            </p:extLst>
          </p:nvPr>
        </p:nvGraphicFramePr>
        <p:xfrm>
          <a:off x="84218" y="2576945"/>
          <a:ext cx="8872056" cy="970280"/>
        </p:xfrm>
        <a:graphic>
          <a:graphicData uri="http://schemas.openxmlformats.org/drawingml/2006/table">
            <a:tbl>
              <a:tblPr firstRow="1" bandRow="1">
                <a:tableStyleId>{5C22544A-7EE6-4342-B048-85BDC9FD1C3A}</a:tableStyleId>
              </a:tblPr>
              <a:tblGrid>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gridCol w="369669"/>
              </a:tblGrid>
              <a:tr h="370840">
                <a:tc gridSpan="8">
                  <a:txBody>
                    <a:bodyPr/>
                    <a:lstStyle/>
                    <a:p>
                      <a:pPr algn="ctr"/>
                      <a:r>
                        <a:rPr lang="en-GB" dirty="0" smtClean="0">
                          <a:solidFill>
                            <a:srgbClr val="585858"/>
                          </a:solidFill>
                        </a:rPr>
                        <a:t>Red Value</a:t>
                      </a:r>
                      <a:endParaRPr lang="en-GB" dirty="0">
                        <a:solidFill>
                          <a:srgbClr val="585858"/>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solidFill>
                      <a:schemeClr val="bg1"/>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gridSpan="8">
                  <a:txBody>
                    <a:bodyPr/>
                    <a:lstStyle/>
                    <a:p>
                      <a:pPr algn="ctr"/>
                      <a:r>
                        <a:rPr lang="en-GB" dirty="0" smtClean="0">
                          <a:solidFill>
                            <a:srgbClr val="585858"/>
                          </a:solidFill>
                        </a:rPr>
                        <a:t>Green Value</a:t>
                      </a:r>
                      <a:endParaRPr lang="en-GB" dirty="0">
                        <a:solidFill>
                          <a:srgbClr val="585858"/>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solidFill>
                      <a:schemeClr val="bg1"/>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gridSpan="8">
                  <a:txBody>
                    <a:bodyPr/>
                    <a:lstStyle/>
                    <a:p>
                      <a:pPr algn="ctr"/>
                      <a:r>
                        <a:rPr lang="en-GB" dirty="0" smtClean="0">
                          <a:solidFill>
                            <a:srgbClr val="585858"/>
                          </a:solidFill>
                        </a:rPr>
                        <a:t>Blue Value</a:t>
                      </a:r>
                      <a:endParaRPr lang="en-GB" dirty="0">
                        <a:solidFill>
                          <a:srgbClr val="585858"/>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solidFill>
                      <a:schemeClr val="bg1"/>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c hMerge="1">
                  <a:txBody>
                    <a:bodyPr/>
                    <a:lstStyle/>
                    <a:p>
                      <a:endParaRPr lang="en-GB" dirty="0"/>
                    </a:p>
                  </a:txBody>
                  <a:tcPr>
                    <a:solidFill>
                      <a:srgbClr val="FFC000"/>
                    </a:solidFill>
                  </a:tcPr>
                </a:tc>
              </a:tr>
              <a:tr h="169488">
                <a:tc>
                  <a:txBody>
                    <a:bodyPr/>
                    <a:lstStyle/>
                    <a:p>
                      <a:r>
                        <a:rPr lang="en-GB" sz="900" dirty="0" smtClean="0">
                          <a:solidFill>
                            <a:srgbClr val="C00000"/>
                          </a:solidFill>
                        </a:rPr>
                        <a:t>128</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64</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32</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16</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8</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4</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2</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1</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128</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64</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32</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16</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8</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4</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2</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1</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128</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64</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32</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16</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8</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4</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2</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c>
                  <a:txBody>
                    <a:bodyPr/>
                    <a:lstStyle/>
                    <a:p>
                      <a:r>
                        <a:rPr lang="en-GB" sz="900" dirty="0" smtClean="0">
                          <a:solidFill>
                            <a:srgbClr val="C00000"/>
                          </a:solidFill>
                        </a:rPr>
                        <a:t>1</a:t>
                      </a:r>
                      <a:endParaRPr lang="en-GB" sz="900" dirty="0">
                        <a:solidFill>
                          <a:srgbClr val="C00000"/>
                        </a:solidFill>
                      </a:endParaRPr>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B w="12700" cap="flat" cmpd="sng" algn="ctr">
                      <a:solidFill>
                        <a:srgbClr val="C00000"/>
                      </a:solidFill>
                      <a:prstDash val="solid"/>
                      <a:round/>
                      <a:headEnd type="none" w="med" len="med"/>
                      <a:tailEnd type="none" w="med" len="med"/>
                    </a:lnB>
                    <a:solidFill>
                      <a:schemeClr val="bg1"/>
                    </a:solidFill>
                  </a:tcPr>
                </a:tc>
              </a:tr>
              <a:tr h="370840">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c>
                  <a:txBody>
                    <a:bodyPr/>
                    <a:lstStyle/>
                    <a:p>
                      <a:endParaRPr lang="en-GB" dirty="0"/>
                    </a:p>
                  </a:txBody>
                  <a:tcP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15803088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Custom 7">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BFBFBF"/>
      </a:hlink>
      <a:folHlink>
        <a:srgbClr val="FFFFFF"/>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15229</TotalTime>
  <Words>17516</Words>
  <Application>Microsoft Office PowerPoint</Application>
  <PresentationFormat>On-screen Show (4:3)</PresentationFormat>
  <Paragraphs>3352</Paragraphs>
  <Slides>259</Slides>
  <Notes>249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259</vt:i4>
      </vt:variant>
    </vt:vector>
  </HeadingPairs>
  <TitlesOfParts>
    <vt:vector size="270" baseType="lpstr">
      <vt:lpstr>MS PGothic</vt:lpstr>
      <vt:lpstr>Arial</vt:lpstr>
      <vt:lpstr>Bradley Hand ITC</vt:lpstr>
      <vt:lpstr>Calibri</vt:lpstr>
      <vt:lpstr>Cambria</vt:lpstr>
      <vt:lpstr>Cambria Math</vt:lpstr>
      <vt:lpstr>Courier New</vt:lpstr>
      <vt:lpstr>Gladiator Gruel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Bits and Bytes</vt:lpstr>
      <vt:lpstr>Bits and Bytes</vt:lpstr>
      <vt:lpstr>PowerPoint Presentation</vt:lpstr>
      <vt:lpstr>The Big Picture</vt:lpstr>
      <vt:lpstr>The Big Picture</vt:lpstr>
      <vt:lpstr>The Big Picture</vt:lpstr>
      <vt:lpstr>The Big Picture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Establishing the basics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Bits and Bytes</vt:lpstr>
      <vt:lpstr>Bits and Bytes</vt:lpstr>
      <vt:lpstr>Bits and Bytes</vt:lpstr>
      <vt:lpstr>Bits and Bytes</vt:lpstr>
      <vt:lpstr>Bits and Bytes</vt:lpstr>
      <vt:lpstr>PowerPoint Presentation</vt:lpstr>
      <vt:lpstr>PowerPoint Presentation</vt:lpstr>
      <vt:lpstr>Australian Magician’s Dream</vt:lpstr>
      <vt:lpstr>Australian Magician’s Dream</vt:lpstr>
      <vt:lpstr>Australian Magician’s Dream</vt:lpstr>
      <vt:lpstr>Australian Magician’s Dream</vt:lpstr>
      <vt:lpstr>Australian Magician’s Dream</vt:lpstr>
      <vt:lpstr>Australian Magician’s Dream</vt:lpstr>
      <vt:lpstr>Australian Magician’s Dream</vt:lpstr>
      <vt:lpstr>Australian Magician’s Dream</vt:lpstr>
      <vt:lpstr>Australian Magician’s Dream</vt:lpstr>
      <vt:lpstr>Australian Magician’s Dream</vt:lpstr>
      <vt:lpstr>Australian Magician’s Dream</vt:lpstr>
      <vt:lpstr>Australian Magician’s Dream</vt:lpstr>
      <vt:lpstr>Australian Magician’s Dream</vt:lpstr>
      <vt:lpstr>Australian Magician’s Dream</vt:lpstr>
      <vt:lpstr>Australian Magician’s Dream</vt:lpstr>
      <vt:lpstr>Australian Magician’s Dream</vt:lpstr>
      <vt:lpstr>Australian Magician’s Dream</vt:lpstr>
      <vt:lpstr>Search Algorithm</vt:lpstr>
      <vt:lpstr>Search Algorithm</vt:lpstr>
      <vt:lpstr>Search Algorithm</vt:lpstr>
      <vt:lpstr>Search Algorithm</vt:lpstr>
      <vt:lpstr>Search Algorithm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http://windirstat.info</vt:lpstr>
      <vt:lpstr>Understanding Colour</vt:lpstr>
      <vt:lpstr>Full Colour Bitmaps</vt:lpstr>
      <vt:lpstr>Full Colour Bitmaps</vt:lpstr>
      <vt:lpstr>Full Colour Bitmaps</vt:lpstr>
      <vt:lpstr>Full Colour Bitmaps</vt:lpstr>
      <vt:lpstr>Full Colour Bitmaps</vt:lpstr>
      <vt:lpstr>Hexadecimal Numbers</vt:lpstr>
      <vt:lpstr>Decimal, Binary &amp; Hex</vt:lpstr>
      <vt:lpstr>Decimal, Binary &amp; Hex</vt:lpstr>
      <vt:lpstr>Decimal, Binary &amp; Hex</vt:lpstr>
      <vt:lpstr>Decimal, Binary &amp; Hex</vt:lpstr>
      <vt:lpstr>Thinking About Place Value</vt:lpstr>
      <vt:lpstr>Thinking About Place Value</vt:lpstr>
      <vt:lpstr>Thinking About Place Value</vt:lpstr>
      <vt:lpstr>Thinking About Place Value</vt:lpstr>
      <vt:lpstr>Thinking About Place Value</vt:lpstr>
      <vt:lpstr>Thinking About Place Value</vt:lpstr>
      <vt:lpstr>Thinking About Place Value</vt:lpstr>
      <vt:lpstr>Thinking About Place Value</vt:lpstr>
      <vt:lpstr>Thinking About Place Value</vt:lpstr>
      <vt:lpstr>Thinking About Place Value</vt:lpstr>
      <vt:lpstr>Full Colour Bitmaps</vt:lpstr>
      <vt:lpstr>Full Colour Bitmaps</vt:lpstr>
      <vt:lpstr>PowerPoint Presentation</vt:lpstr>
      <vt:lpstr>PowerPoint Presentation</vt:lpstr>
      <vt:lpstr>Further Reinforcement</vt:lpstr>
      <vt:lpstr>Pictures Are Just Numbers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Learning By Doing</vt:lpstr>
      <vt:lpstr>Learning By Doing</vt:lpstr>
      <vt:lpstr>PowerPoint Presentation</vt:lpstr>
      <vt:lpstr>How does a screen render a digital image?</vt:lpstr>
      <vt:lpstr>How does a screen render a digital image?</vt:lpstr>
      <vt:lpstr>How does a screen render a digital image?</vt:lpstr>
      <vt:lpstr>How does a camera digitise an analogue image?</vt:lpstr>
      <vt:lpstr>PowerPoint Presentation</vt:lpstr>
      <vt:lpstr>PowerPoint Presentation</vt:lpstr>
      <vt:lpstr>PowerPoint Presentation</vt:lpstr>
      <vt:lpstr>PowerPoint Presentation</vt:lpstr>
      <vt:lpstr>PowerPoint Presentation</vt:lpstr>
      <vt:lpstr>A Festive Problem</vt:lpstr>
      <vt:lpstr>A Festive Problem</vt:lpstr>
      <vt:lpstr>A Festive Problem</vt:lpstr>
      <vt:lpstr>Design Your Own Code</vt:lpstr>
      <vt:lpstr>Things To Consider</vt:lpstr>
      <vt:lpstr>Things To Consider</vt:lpstr>
      <vt:lpstr>Things To Consider</vt:lpstr>
      <vt:lpstr>Decoding A Message</vt:lpstr>
      <vt:lpstr>Decoding A Message</vt:lpstr>
      <vt:lpstr>Decoding A Message</vt:lpstr>
      <vt:lpstr>Unicode and Ascii</vt:lpstr>
      <vt:lpstr>Analysing A Message</vt:lpstr>
      <vt:lpstr>Analysing A Message</vt:lpstr>
      <vt:lpstr>Analysing A Message</vt:lpstr>
      <vt:lpstr>Analysing A Message</vt:lpstr>
      <vt:lpstr>Analysing A Message</vt:lpstr>
      <vt:lpstr>Analysing A Message</vt:lpstr>
      <vt:lpstr>Analysing A Message</vt:lpstr>
      <vt:lpstr>Analysing A Message</vt:lpstr>
      <vt:lpstr>Simple Encryption</vt:lpstr>
      <vt:lpstr>Shrinking A Message</vt:lpstr>
      <vt:lpstr>Shrinking A Message</vt:lpstr>
      <vt:lpstr>Shrinking A Message</vt:lpstr>
      <vt:lpstr>Shrinking A Message</vt:lpstr>
      <vt:lpstr>Shrinking A Message</vt:lpstr>
      <vt:lpstr>Shrinking A Message</vt:lpstr>
      <vt:lpstr>Shrinking A Message</vt:lpstr>
      <vt:lpstr>Shrinking A Message</vt:lpstr>
      <vt:lpstr>Shrinking A Message</vt:lpstr>
      <vt:lpstr>Shrinking A Message</vt:lpstr>
      <vt:lpstr>Shrinking A Message</vt:lpstr>
      <vt:lpstr>Shrinking A Message</vt:lpstr>
      <vt:lpstr>Shrinking A Message</vt:lpstr>
      <vt:lpstr>Shrinking A Message</vt:lpstr>
      <vt:lpstr>Shrinking A Message</vt:lpstr>
      <vt:lpstr>Shrinking A Message</vt:lpstr>
      <vt:lpstr>PowerPoint Presentation</vt:lpstr>
      <vt:lpstr>Shrinking A Message</vt:lpstr>
      <vt:lpstr>PowerPoint Presentation</vt:lpstr>
      <vt:lpstr>PowerPoint Presentation</vt:lpstr>
      <vt:lpstr>Portable Bitmap Format</vt:lpstr>
      <vt:lpstr>Portable Bitmap .pbm</vt:lpstr>
      <vt:lpstr>PowerPoint Presentation</vt:lpstr>
      <vt:lpstr>Portable Bitmap .pbm</vt:lpstr>
      <vt:lpstr>PowerPoint Presentation</vt:lpstr>
      <vt:lpstr>PowerPoint Presentation</vt:lpstr>
      <vt:lpstr>PowerPoint Presentation</vt:lpstr>
      <vt:lpstr>Compressing Pictures</vt:lpstr>
      <vt:lpstr>Compressing Pictures</vt:lpstr>
      <vt:lpstr>Run Length Encoding</vt:lpstr>
      <vt:lpstr>Run Length Encoding</vt:lpstr>
      <vt:lpstr>Run Length Encoding</vt:lpstr>
      <vt:lpstr>Lossless and Lossy Compression</vt:lpstr>
      <vt:lpstr>Lossless and  Lossy Compression</vt:lpstr>
      <vt:lpstr>A Different Logic</vt:lpstr>
      <vt:lpstr>A Different Logic</vt:lpstr>
      <vt:lpstr>A Different Logic</vt:lpstr>
      <vt:lpstr>A Different Logic</vt:lpstr>
      <vt:lpstr>A Different Logic</vt:lpstr>
      <vt:lpstr>A Different Logic</vt:lpstr>
      <vt:lpstr>A Different Logic</vt:lpstr>
      <vt:lpstr>A Different Logic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Opening An Image</vt:lpstr>
      <vt:lpstr>Interrogating An Image</vt:lpstr>
      <vt:lpstr>Interrogating An Image</vt:lpstr>
      <vt:lpstr>PowerPoint Presentation</vt:lpstr>
      <vt:lpstr>PowerPoint Presentation</vt:lpstr>
      <vt:lpstr>PowerPoint Presentation</vt:lpstr>
      <vt:lpstr>PowerPoint Presentation</vt:lpstr>
      <vt:lpstr>Coding Visual Effects</vt:lpstr>
      <vt:lpstr>The Power of Iteration</vt:lpstr>
      <vt:lpstr>Concepts Are Key</vt:lpstr>
      <vt:lpstr>Concepts Are Key</vt:lpstr>
      <vt:lpstr>Concepts Are Key</vt:lpstr>
      <vt:lpstr>Duplicating Procedures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Join CAS</vt:lpstr>
    </vt:vector>
  </TitlesOfParts>
  <Company>SCCM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Bits AND Chips</dc:title>
  <dc:creator>R Davies</dc:creator>
  <cp:lastModifiedBy>R Davies</cp:lastModifiedBy>
  <cp:revision>643</cp:revision>
  <dcterms:created xsi:type="dcterms:W3CDTF">2013-10-17T07:30:44Z</dcterms:created>
  <dcterms:modified xsi:type="dcterms:W3CDTF">2017-04-05T17:35:55Z</dcterms:modified>
</cp:coreProperties>
</file>